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9" r:id="rId3"/>
    <p:sldId id="257" r:id="rId4"/>
    <p:sldId id="258" r:id="rId5"/>
    <p:sldId id="261" r:id="rId6"/>
    <p:sldId id="262" r:id="rId7"/>
    <p:sldId id="263" r:id="rId8"/>
    <p:sldId id="264" r:id="rId9"/>
    <p:sldId id="266" r:id="rId10"/>
    <p:sldId id="271" r:id="rId11"/>
    <p:sldId id="272" r:id="rId12"/>
    <p:sldId id="268" r:id="rId13"/>
    <p:sldId id="277" r:id="rId14"/>
    <p:sldId id="278" r:id="rId15"/>
    <p:sldId id="274" r:id="rId16"/>
    <p:sldId id="269" r:id="rId17"/>
    <p:sldId id="275"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323" autoAdjust="0"/>
  </p:normalViewPr>
  <p:slideViewPr>
    <p:cSldViewPr snapToGrid="0">
      <p:cViewPr varScale="1">
        <p:scale>
          <a:sx n="63" d="100"/>
          <a:sy n="63" d="100"/>
        </p:scale>
        <p:origin x="1200"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Herodotus, an entertaining but less than reliable Greek historian, reports a more ingenious method. </a:t>
            </a:r>
            <a:r>
              <a:rPr lang="en-US" altLang="en-US" dirty="0" err="1"/>
              <a:t>Histaeus</a:t>
            </a:r>
            <a:r>
              <a:rPr lang="en-US" altLang="en-US" dirty="0"/>
              <a:t>, ruler of Miletus, wanted to send a message to his friend </a:t>
            </a:r>
            <a:r>
              <a:rPr lang="en-US" altLang="en-US" dirty="0" err="1"/>
              <a:t>Aristagorus</a:t>
            </a:r>
            <a:r>
              <a:rPr lang="en-US" altLang="en-US" dirty="0"/>
              <a:t>, urging revolt against the Persians. </a:t>
            </a:r>
            <a:r>
              <a:rPr lang="en-US" altLang="en-US" dirty="0" err="1"/>
              <a:t>Histaeus</a:t>
            </a:r>
            <a:r>
              <a:rPr lang="en-US" altLang="en-US" dirty="0"/>
              <a:t> shaved the head of his most trusted slave, then tattooed a message on the slave's scalp. After the hair grew back, the slave was sent to </a:t>
            </a:r>
            <a:r>
              <a:rPr lang="en-US" altLang="en-US" dirty="0" err="1"/>
              <a:t>Aristagorus</a:t>
            </a:r>
            <a:r>
              <a:rPr lang="en-US" altLang="en-US" dirty="0"/>
              <a:t> with the message safely hidden.</a:t>
            </a:r>
          </a:p>
          <a:p>
            <a:endParaRPr lang="en-US" altLang="en-US" dirty="0"/>
          </a:p>
          <a:p>
            <a:r>
              <a:rPr lang="en-US" altLang="en-US" dirty="0"/>
              <a:t>Later in Herodotus' histories, the Spartans received word that Xerxes was preparing to invade Greece. Their informant, </a:t>
            </a:r>
            <a:r>
              <a:rPr lang="en-US" altLang="en-US" dirty="0" err="1"/>
              <a:t>Demeratus</a:t>
            </a:r>
            <a:r>
              <a:rPr lang="en-US" altLang="en-US" dirty="0"/>
              <a:t>, was a Greek in exile in Persia. Fearing discovery, </a:t>
            </a:r>
            <a:r>
              <a:rPr lang="en-US" altLang="en-US" dirty="0" err="1"/>
              <a:t>Demeratus</a:t>
            </a:r>
            <a:r>
              <a:rPr lang="en-US" altLang="en-US" dirty="0"/>
              <a:t> wrote his message on the wood backing of a wax tablet. He then hid the message underneath a fresh layer of wax. The apparently blank tablet sailed easily past sentries on the road.</a:t>
            </a:r>
          </a:p>
          <a:p>
            <a:pPr>
              <a:buFontTx/>
              <a:buChar char="•"/>
            </a:pPr>
            <a:endParaRPr lang="en-US" altLang="en-US" dirty="0"/>
          </a:p>
          <a:p>
            <a:r>
              <a:rPr lang="en-US" altLang="en-US" dirty="0"/>
              <a:t>A more subtle method, nearly as old, is to use invisible ink. Described as early as the first century AD, invisible inks were commonly used for serious communications until WWII. The simplest are organic compounds, such as lemon juice, milk, or urine, all of which turn dark when held over a flame. In 1641, Bishop John Wilkins suggested onion juice, alum, ammonia salts, and for glow-in-the dark writing the "distilled Juice of Glowworms." Modern invisible inks fluoresce under ultraviolet light and are used as anti-counterfeit devices. For example, "VOID" is printed on checks and other official documents in an ink that appears under the strong ultraviolet light used for photocopies.</a:t>
            </a:r>
          </a:p>
          <a:p>
            <a:endParaRPr lang="en-US" altLang="en-US" dirty="0"/>
          </a:p>
          <a:p>
            <a:r>
              <a:rPr lang="en-US" altLang="en-US" dirty="0"/>
              <a:t>A modern area that is related to both is information hiding or covert channels.  Embed messages in places not intended for storing information.  They can use cryptographic approaches to ensure secrecy, and do not rely only on secrecy of method.</a:t>
            </a:r>
          </a:p>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55632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Herodotus, an entertaining but less than reliable Greek historian, reports a more ingenious method. </a:t>
            </a:r>
            <a:r>
              <a:rPr lang="en-US" altLang="en-US" dirty="0" err="1"/>
              <a:t>Histaeus</a:t>
            </a:r>
            <a:r>
              <a:rPr lang="en-US" altLang="en-US" dirty="0"/>
              <a:t>, ruler of Miletus, wanted to send a message to his friend </a:t>
            </a:r>
            <a:r>
              <a:rPr lang="en-US" altLang="en-US" dirty="0" err="1"/>
              <a:t>Aristagorus</a:t>
            </a:r>
            <a:r>
              <a:rPr lang="en-US" altLang="en-US" dirty="0"/>
              <a:t>, urging revolt against the Persians. </a:t>
            </a:r>
            <a:r>
              <a:rPr lang="en-US" altLang="en-US" dirty="0" err="1"/>
              <a:t>Histaeus</a:t>
            </a:r>
            <a:r>
              <a:rPr lang="en-US" altLang="en-US" dirty="0"/>
              <a:t> shaved the head of his most trusted slave, then tattooed a message on the slave's scalp. After the hair grew back, the slave was sent to </a:t>
            </a:r>
            <a:r>
              <a:rPr lang="en-US" altLang="en-US" dirty="0" err="1"/>
              <a:t>Aristagorus</a:t>
            </a:r>
            <a:r>
              <a:rPr lang="en-US" altLang="en-US" dirty="0"/>
              <a:t> with the message safely hidden.</a:t>
            </a:r>
          </a:p>
          <a:p>
            <a:endParaRPr lang="en-US" altLang="en-US" dirty="0"/>
          </a:p>
          <a:p>
            <a:r>
              <a:rPr lang="en-US" altLang="en-US" dirty="0"/>
              <a:t>Later in Herodotus' histories, the Spartans received word that Xerxes was preparing to invade Greece. Their informant, </a:t>
            </a:r>
            <a:r>
              <a:rPr lang="en-US" altLang="en-US" dirty="0" err="1"/>
              <a:t>Demeratus</a:t>
            </a:r>
            <a:r>
              <a:rPr lang="en-US" altLang="en-US" dirty="0"/>
              <a:t>, was a Greek in exile in Persia. Fearing discovery, </a:t>
            </a:r>
            <a:r>
              <a:rPr lang="en-US" altLang="en-US" dirty="0" err="1"/>
              <a:t>Demeratus</a:t>
            </a:r>
            <a:r>
              <a:rPr lang="en-US" altLang="en-US" dirty="0"/>
              <a:t> wrote his message on the wood backing of a wax tablet. He then hid the message underneath a fresh layer of wax. The apparently blank tablet sailed easily past sentries on the road.</a:t>
            </a:r>
          </a:p>
          <a:p>
            <a:pPr>
              <a:buFontTx/>
              <a:buChar char="•"/>
            </a:pPr>
            <a:endParaRPr lang="en-US" altLang="en-US" dirty="0"/>
          </a:p>
          <a:p>
            <a:r>
              <a:rPr lang="en-US" altLang="en-US" dirty="0"/>
              <a:t>A more subtle method, nearly as old, is to use invisible ink. Described as early as the first century AD, invisible inks were commonly used for serious communications until WWII. The simplest are organic compounds, such as lemon juice, milk, or urine, all of which turn dark when held over a flame. In 1641, Bishop John Wilkins suggested onion juice, alum, ammonia salts, and for glow-in-the dark writing the "distilled Juice of Glowworms." Modern invisible inks fluoresce under ultraviolet light and are used as anti-counterfeit devices. For example, "VOID" is printed on checks and other official documents in an ink that appears under the strong ultraviolet light used for photocopies.</a:t>
            </a:r>
          </a:p>
          <a:p>
            <a:endParaRPr lang="en-US" altLang="en-US" dirty="0"/>
          </a:p>
          <a:p>
            <a:r>
              <a:rPr lang="en-US" altLang="en-US" dirty="0"/>
              <a:t>A modern area that is related to both is information hiding or covert channels.  Embed messages in places not intended for storing information.  They can use cryptographic approaches to ensure secrecy, and do not rely only on secrecy of method.</a:t>
            </a:r>
          </a:p>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337026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s.purdue.edu/homes/jblocki/courses/555_Spring17/index.html" TargetMode="External"/><Relationship Id="rId2" Type="http://schemas.openxmlformats.org/officeDocument/2006/relationships/hyperlink" Target="mailto:jblocki@purdu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p:txBody>
          <a:bodyPr/>
          <a:lstStyle/>
          <a:p>
            <a:r>
              <a:rPr lang="en-US" dirty="0" smtClean="0"/>
              <a:t>Topic 1: Course Overview &amp; What is Cryptography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Encryption</a:t>
            </a:r>
            <a:endParaRPr lang="en-US" dirty="0"/>
          </a:p>
        </p:txBody>
      </p:sp>
      <p:sp>
        <p:nvSpPr>
          <p:cNvPr id="3" name="Content Placeholder 2"/>
          <p:cNvSpPr>
            <a:spLocks noGrp="1"/>
          </p:cNvSpPr>
          <p:nvPr>
            <p:ph idx="1"/>
          </p:nvPr>
        </p:nvSpPr>
        <p:spPr/>
        <p:txBody>
          <a:bodyPr/>
          <a:lstStyle/>
          <a:p>
            <a:r>
              <a:rPr lang="en-US" dirty="0" smtClean="0"/>
              <a:t>What cryptography has historically been all about (Pre 1970)</a:t>
            </a:r>
          </a:p>
          <a:p>
            <a:r>
              <a:rPr lang="en-US" dirty="0" smtClean="0"/>
              <a:t>Two parties (sender and receiver) share secret key</a:t>
            </a:r>
          </a:p>
          <a:p>
            <a:endParaRPr lang="en-US" dirty="0"/>
          </a:p>
          <a:p>
            <a:r>
              <a:rPr lang="en-US" dirty="0" smtClean="0"/>
              <a:t>Sender uses key to encrypt (“scramble”) the message before transmission</a:t>
            </a:r>
          </a:p>
          <a:p>
            <a:r>
              <a:rPr lang="en-US" dirty="0" smtClean="0"/>
              <a:t>Receiver uses the key to decrypt (“unscramble”) and recover the original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599015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Basic Terminology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Plaintext</a:t>
                </a:r>
              </a:p>
              <a:p>
                <a:pPr lvl="1"/>
                <a:r>
                  <a:rPr lang="en-US" dirty="0" smtClean="0"/>
                  <a:t>The original message m</a:t>
                </a:r>
              </a:p>
              <a:p>
                <a:r>
                  <a:rPr lang="en-US" dirty="0" smtClean="0"/>
                  <a:t>Plaintext Space (Message Space)</a:t>
                </a:r>
              </a:p>
              <a:p>
                <a:pPr lvl="1"/>
                <a:r>
                  <a:rPr lang="en-US" dirty="0" smtClean="0"/>
                  <a:t>The set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r>
                  <a:rPr lang="en-US" dirty="0" smtClean="0"/>
                  <a:t> of all possible plaintext messages</a:t>
                </a:r>
              </a:p>
              <a:p>
                <a:pPr lvl="1"/>
                <a:r>
                  <a:rPr lang="en-US" dirty="0" smtClean="0"/>
                  <a:t>Example 1: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𝑎𝑡𝑡𝑎𝑐</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𝑟</m:t>
                            </m:r>
                          </m:e>
                        </m:sPre>
                        <m:r>
                          <a:rPr lang="en-US" b="0" i="1" smtClean="0">
                            <a:latin typeface="Cambria Math" panose="02040503050406030204" pitchFamily="18" charset="0"/>
                            <a:ea typeface="Cambria Math" panose="02040503050406030204" pitchFamily="18" charset="0"/>
                          </a:rPr>
                          <m:t>𝑒𝑡𝑟𝑒𝑎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e>
                        </m:sPre>
                        <m:r>
                          <a:rPr lang="en-US" b="0" i="1" smtClean="0">
                            <a:latin typeface="Cambria Math" panose="02040503050406030204" pitchFamily="18" charset="0"/>
                            <a:ea typeface="Cambria Math" panose="02040503050406030204" pitchFamily="18" charset="0"/>
                          </a:rPr>
                          <m:t>𝑜𝑙𝑑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𝑝𝑜𝑠𝑖𝑡𝑖𝑜𝑛</m:t>
                        </m:r>
                        <m:r>
                          <a:rPr lang="en-US" b="0" i="1" smtClean="0">
                            <a:latin typeface="Cambria Math" panose="02040503050406030204" pitchFamily="18" charset="0"/>
                            <a:ea typeface="Cambria Math" panose="02040503050406030204" pitchFamily="18" charset="0"/>
                          </a:rPr>
                          <m:t>′</m:t>
                        </m:r>
                      </m:e>
                    </m:d>
                  </m:oMath>
                </a14:m>
                <a:endParaRPr lang="en-US" dirty="0" smtClean="0"/>
              </a:p>
              <a:p>
                <a:pPr lvl="1"/>
                <a:r>
                  <a:rPr lang="en-US" dirty="0" smtClean="0">
                    <a:ea typeface="Cambria Math" panose="02040503050406030204" pitchFamily="18" charset="0"/>
                  </a:rPr>
                  <a:t>Example 2: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baseline="30000" smtClean="0">
                        <a:latin typeface="Cambria Math" panose="02040503050406030204" pitchFamily="18" charset="0"/>
                        <a:ea typeface="Cambria Math" panose="02040503050406030204" pitchFamily="18" charset="0"/>
                      </a:rPr>
                      <m:t>𝑛</m:t>
                    </m:r>
                  </m:oMath>
                </a14:m>
                <a:r>
                  <a:rPr lang="en-US" b="0" dirty="0" smtClean="0">
                    <a:ea typeface="Cambria Math" panose="02040503050406030204" pitchFamily="18" charset="0"/>
                  </a:rPr>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bit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messages</m:t>
                    </m:r>
                  </m:oMath>
                </a14:m>
                <a:endParaRPr lang="en-US" b="0" dirty="0" smtClean="0">
                  <a:ea typeface="Cambria Math" panose="02040503050406030204" pitchFamily="18" charset="0"/>
                </a:endParaRPr>
              </a:p>
              <a:p>
                <a:r>
                  <a:rPr lang="en-US" dirty="0" err="1" smtClean="0"/>
                  <a:t>Ciphertext</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p>
              <a:p>
                <a:pPr lvl="1"/>
                <a:r>
                  <a:rPr lang="en-US" dirty="0" smtClean="0"/>
                  <a:t>An encrypted (“scrambled”)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r>
                  <a:rPr lang="en-US" dirty="0" err="1" smtClean="0"/>
                  <a:t>ciphertext</a:t>
                </a:r>
                <a:r>
                  <a:rPr lang="en-US" dirty="0" smtClean="0"/>
                  <a:t> space)</a:t>
                </a:r>
              </a:p>
              <a:p>
                <a:r>
                  <a:rPr lang="en-US" dirty="0" smtClean="0"/>
                  <a:t>Key/</a:t>
                </a:r>
                <a:r>
                  <a:rPr lang="en-US" dirty="0" err="1" smtClean="0"/>
                  <a:t>Keyspace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31733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dirty="0" smtClean="0"/>
                  <a:t>Input: Random Bits R</a:t>
                </a:r>
              </a:p>
              <a:p>
                <a:pPr lvl="2"/>
                <a:r>
                  <a:rPr lang="en-US" dirty="0" smtClean="0"/>
                  <a:t>Output: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a:t>
                </a:r>
                <a:r>
                  <a:rPr lang="en-US" dirty="0" smtClean="0"/>
                  <a:t>(Encryption </a:t>
                </a:r>
                <a:r>
                  <a:rPr lang="en-US" dirty="0" smtClean="0"/>
                  <a:t>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dirty="0" smtClean="0"/>
                  <a:t>Output: </a:t>
                </a:r>
                <a:r>
                  <a:rPr lang="en-US" dirty="0" err="1" smtClean="0"/>
                  <a:t>ciphertext</a:t>
                </a:r>
                <a:r>
                  <a:rPr lang="en-US" dirty="0" smtClean="0"/>
                  <a: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a:t>
                </a:r>
                <a:r>
                  <a:rPr lang="en-US" smtClean="0"/>
                  <a:t>(Decryption </a:t>
                </a:r>
                <a:r>
                  <a:rPr lang="en-US" dirty="0" smtClean="0"/>
                  <a:t>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dirty="0" smtClean="0"/>
                  <a:t>Output: 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6948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 History</a:t>
            </a:r>
            <a:endParaRPr lang="en-US" dirty="0"/>
          </a:p>
        </p:txBody>
      </p:sp>
      <p:sp>
        <p:nvSpPr>
          <p:cNvPr id="3" name="Content Placeholder 2"/>
          <p:cNvSpPr>
            <a:spLocks noGrp="1"/>
          </p:cNvSpPr>
          <p:nvPr>
            <p:ph idx="1"/>
          </p:nvPr>
        </p:nvSpPr>
        <p:spPr/>
        <p:txBody>
          <a:bodyPr/>
          <a:lstStyle/>
          <a:p>
            <a:r>
              <a:rPr lang="en-US" dirty="0" smtClean="0"/>
              <a:t>2500+ years</a:t>
            </a:r>
          </a:p>
          <a:p>
            <a:r>
              <a:rPr lang="en-US" dirty="0" smtClean="0"/>
              <a:t>Ongoing battle</a:t>
            </a:r>
          </a:p>
          <a:p>
            <a:pPr lvl="1"/>
            <a:r>
              <a:rPr lang="en-US" dirty="0" err="1" smtClean="0"/>
              <a:t>Codemakers</a:t>
            </a:r>
            <a:r>
              <a:rPr lang="en-US" dirty="0" smtClean="0"/>
              <a:t> and codebreakers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cxnSp>
        <p:nvCxnSpPr>
          <p:cNvPr id="5" name="Straight Arrow Connector 4"/>
          <p:cNvCxnSpPr/>
          <p:nvPr/>
        </p:nvCxnSpPr>
        <p:spPr>
          <a:xfrm flipV="1">
            <a:off x="791227" y="5316595"/>
            <a:ext cx="11316690" cy="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87061" y="4226646"/>
            <a:ext cx="3375796" cy="646331"/>
          </a:xfrm>
          <a:prstGeom prst="rect">
            <a:avLst/>
          </a:prstGeom>
          <a:noFill/>
        </p:spPr>
        <p:txBody>
          <a:bodyPr wrap="none" rtlCol="0">
            <a:spAutoFit/>
          </a:bodyPr>
          <a:lstStyle/>
          <a:p>
            <a:r>
              <a:rPr lang="en-US" b="1" dirty="0" smtClean="0"/>
              <a:t>Shannon Entropy/Perfect Secrecy</a:t>
            </a:r>
          </a:p>
          <a:p>
            <a:r>
              <a:rPr lang="en-US" b="1" dirty="0"/>
              <a:t> </a:t>
            </a:r>
            <a:r>
              <a:rPr lang="en-US" b="1" dirty="0" smtClean="0"/>
              <a:t>                     (~1950)</a:t>
            </a:r>
            <a:endParaRPr lang="en-US" b="1" dirty="0"/>
          </a:p>
        </p:txBody>
      </p:sp>
      <p:pic>
        <p:nvPicPr>
          <p:cNvPr id="10"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36" y="4790467"/>
            <a:ext cx="854018" cy="11233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enig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326" y="4944878"/>
            <a:ext cx="1229956" cy="8177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9247" y="4342668"/>
            <a:ext cx="2728632" cy="369332"/>
          </a:xfrm>
          <a:prstGeom prst="rect">
            <a:avLst/>
          </a:prstGeom>
          <a:noFill/>
        </p:spPr>
        <p:txBody>
          <a:bodyPr wrap="none" rtlCol="0">
            <a:spAutoFit/>
          </a:bodyPr>
          <a:lstStyle/>
          <a:p>
            <a:r>
              <a:rPr lang="en-US" b="1" dirty="0" smtClean="0"/>
              <a:t>Caesar Shift Cipher (50 BC)</a:t>
            </a:r>
            <a:endParaRPr lang="en-US" b="1" dirty="0"/>
          </a:p>
        </p:txBody>
      </p:sp>
      <p:sp>
        <p:nvSpPr>
          <p:cNvPr id="14" name="TextBox 13"/>
          <p:cNvSpPr txBox="1"/>
          <p:nvPr/>
        </p:nvSpPr>
        <p:spPr>
          <a:xfrm>
            <a:off x="1224454" y="6031531"/>
            <a:ext cx="2008050" cy="369332"/>
          </a:xfrm>
          <a:prstGeom prst="rect">
            <a:avLst/>
          </a:prstGeom>
          <a:noFill/>
        </p:spPr>
        <p:txBody>
          <a:bodyPr wrap="none" rtlCol="0">
            <a:spAutoFit/>
          </a:bodyPr>
          <a:lstStyle/>
          <a:p>
            <a:r>
              <a:rPr lang="en-US" b="1" dirty="0" smtClean="0"/>
              <a:t>Frequency Analysis</a:t>
            </a:r>
            <a:endParaRPr lang="en-US" b="1" dirty="0"/>
          </a:p>
        </p:txBody>
      </p:sp>
      <p:pic>
        <p:nvPicPr>
          <p:cNvPr id="8194" name="Picture 2" descr="Image result for frequency analy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807" y="4790467"/>
            <a:ext cx="2467213" cy="1229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07675" y="5843272"/>
            <a:ext cx="2537874" cy="369332"/>
          </a:xfrm>
          <a:prstGeom prst="rect">
            <a:avLst/>
          </a:prstGeom>
          <a:noFill/>
        </p:spPr>
        <p:txBody>
          <a:bodyPr wrap="none" rtlCol="0">
            <a:spAutoFit/>
          </a:bodyPr>
          <a:lstStyle/>
          <a:p>
            <a:r>
              <a:rPr lang="en-US" b="1" dirty="0" smtClean="0"/>
              <a:t>Cipher Machines (1900s)</a:t>
            </a:r>
            <a:endParaRPr lang="en-US" b="1" dirty="0"/>
          </a:p>
        </p:txBody>
      </p:sp>
      <p:pic>
        <p:nvPicPr>
          <p:cNvPr id="8196" name="Picture 4" descr="Image result for claude shann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229" y="4936110"/>
            <a:ext cx="2435104" cy="76097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diffie hellm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5921" y="5418380"/>
            <a:ext cx="1179645" cy="71493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rsa autho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7643" y="5348481"/>
            <a:ext cx="1194761" cy="8452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373529" y="4855150"/>
            <a:ext cx="744114" cy="369332"/>
          </a:xfrm>
          <a:prstGeom prst="rect">
            <a:avLst/>
          </a:prstGeom>
          <a:noFill/>
        </p:spPr>
        <p:txBody>
          <a:bodyPr wrap="none" rtlCol="0">
            <a:spAutoFit/>
          </a:bodyPr>
          <a:lstStyle/>
          <a:p>
            <a:r>
              <a:rPr lang="en-US" b="1" dirty="0" smtClean="0"/>
              <a:t>1970s</a:t>
            </a:r>
            <a:endParaRPr lang="en-US" b="1" dirty="0"/>
          </a:p>
        </p:txBody>
      </p:sp>
      <p:sp>
        <p:nvSpPr>
          <p:cNvPr id="22" name="TextBox 21"/>
          <p:cNvSpPr txBox="1"/>
          <p:nvPr/>
        </p:nvSpPr>
        <p:spPr>
          <a:xfrm>
            <a:off x="8762857" y="6177953"/>
            <a:ext cx="2324034" cy="369332"/>
          </a:xfrm>
          <a:prstGeom prst="rect">
            <a:avLst/>
          </a:prstGeom>
          <a:noFill/>
        </p:spPr>
        <p:txBody>
          <a:bodyPr wrap="none" rtlCol="0">
            <a:spAutoFit/>
          </a:bodyPr>
          <a:lstStyle/>
          <a:p>
            <a:r>
              <a:rPr lang="en-US" b="1" dirty="0" smtClean="0"/>
              <a:t>Public Key Crypto/RSA</a:t>
            </a:r>
            <a:endParaRPr lang="en-US" b="1" dirty="0"/>
          </a:p>
        </p:txBody>
      </p:sp>
      <p:pic>
        <p:nvPicPr>
          <p:cNvPr id="10242" name="Picture 2" descr="Image result for introduction to modern cryptogra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5802" y="3520246"/>
            <a:ext cx="1116945" cy="17176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075565" y="2507223"/>
            <a:ext cx="2032351" cy="1200329"/>
          </a:xfrm>
          <a:prstGeom prst="rect">
            <a:avLst/>
          </a:prstGeom>
          <a:noFill/>
        </p:spPr>
        <p:txBody>
          <a:bodyPr wrap="square" rtlCol="0">
            <a:spAutoFit/>
          </a:bodyPr>
          <a:lstStyle/>
          <a:p>
            <a:r>
              <a:rPr lang="en-US" b="1" dirty="0" smtClean="0"/>
              <a:t>Formalization of Modern Crypto (1976+)</a:t>
            </a:r>
          </a:p>
          <a:p>
            <a:endParaRPr lang="en-US" b="1" dirty="0"/>
          </a:p>
        </p:txBody>
      </p:sp>
    </p:spTree>
    <p:extLst>
      <p:ext uri="{BB962C8B-B14F-4D97-AF65-F5344CB8AC3E}">
        <p14:creationId xmlns:p14="http://schemas.microsoft.com/office/powerpoint/2010/main" val="30612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P spid="21" grpId="0"/>
      <p:bldP spid="2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Cryptography</a:t>
            </a:r>
            <a:endParaRPr lang="en-US" dirty="0"/>
          </a:p>
        </p:txBody>
      </p:sp>
      <p:sp>
        <p:nvSpPr>
          <p:cNvPr id="3" name="Content Placeholder 2"/>
          <p:cNvSpPr>
            <a:spLocks noGrp="1"/>
          </p:cNvSpPr>
          <p:nvPr>
            <p:ph idx="1"/>
          </p:nvPr>
        </p:nvSpPr>
        <p:spPr/>
        <p:txBody>
          <a:bodyPr/>
          <a:lstStyle/>
          <a:p>
            <a:r>
              <a:rPr lang="en-US" dirty="0" smtClean="0"/>
              <a:t>Traditionally: Militias</a:t>
            </a:r>
          </a:p>
          <a:p>
            <a:r>
              <a:rPr lang="en-US" dirty="0" smtClean="0"/>
              <a:t>Modern Times: Everyone!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cxnSp>
        <p:nvCxnSpPr>
          <p:cNvPr id="5" name="Straight Arrow Connector 4"/>
          <p:cNvCxnSpPr/>
          <p:nvPr/>
        </p:nvCxnSpPr>
        <p:spPr>
          <a:xfrm flipV="1">
            <a:off x="791227" y="5316595"/>
            <a:ext cx="11316690" cy="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1999" y="4378780"/>
            <a:ext cx="1974067" cy="369332"/>
          </a:xfrm>
          <a:prstGeom prst="rect">
            <a:avLst/>
          </a:prstGeom>
          <a:noFill/>
        </p:spPr>
        <p:txBody>
          <a:bodyPr wrap="none" rtlCol="0">
            <a:spAutoFit/>
          </a:bodyPr>
          <a:lstStyle/>
          <a:p>
            <a:r>
              <a:rPr lang="en-US" b="1" dirty="0" smtClean="0"/>
              <a:t>Revolutionary War</a:t>
            </a:r>
            <a:endParaRPr lang="en-US" b="1" dirty="0"/>
          </a:p>
        </p:txBody>
      </p:sp>
      <p:pic>
        <p:nvPicPr>
          <p:cNvPr id="10"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36" y="4790467"/>
            <a:ext cx="854018" cy="11233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3219" y="4353259"/>
            <a:ext cx="2728632" cy="369332"/>
          </a:xfrm>
          <a:prstGeom prst="rect">
            <a:avLst/>
          </a:prstGeom>
          <a:noFill/>
        </p:spPr>
        <p:txBody>
          <a:bodyPr wrap="none" rtlCol="0">
            <a:spAutoFit/>
          </a:bodyPr>
          <a:lstStyle/>
          <a:p>
            <a:r>
              <a:rPr lang="en-US" b="1" dirty="0" smtClean="0"/>
              <a:t>Caesar Shift Cipher (50 BC)</a:t>
            </a:r>
            <a:endParaRPr lang="en-US" b="1" dirty="0"/>
          </a:p>
        </p:txBody>
      </p:sp>
      <p:pic>
        <p:nvPicPr>
          <p:cNvPr id="11266" name="Picture 2" descr="Image result for 1 if by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121" y="4855150"/>
            <a:ext cx="1552241" cy="127164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revolutionary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822" y="4855150"/>
            <a:ext cx="1978322" cy="147321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7738097" y="5058647"/>
            <a:ext cx="12526" cy="56367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36639" y="4563446"/>
            <a:ext cx="1644489" cy="369332"/>
          </a:xfrm>
          <a:prstGeom prst="rect">
            <a:avLst/>
          </a:prstGeom>
          <a:noFill/>
        </p:spPr>
        <p:txBody>
          <a:bodyPr wrap="none" rtlCol="0">
            <a:spAutoFit/>
          </a:bodyPr>
          <a:lstStyle/>
          <a:p>
            <a:r>
              <a:rPr lang="en-US" b="1" dirty="0" smtClean="0"/>
              <a:t>Modern Crypto</a:t>
            </a:r>
            <a:endParaRPr lang="en-US" b="1" dirty="0"/>
          </a:p>
        </p:txBody>
      </p:sp>
      <p:pic>
        <p:nvPicPr>
          <p:cNvPr id="25" name="Picture 2" descr="Image result for milit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1282" y="5408857"/>
            <a:ext cx="1350419" cy="9002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ali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3499" y="4317091"/>
            <a:ext cx="648712" cy="8871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amaz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8335" y="4253136"/>
            <a:ext cx="1514065" cy="10150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b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8586" y="4378780"/>
            <a:ext cx="922993" cy="80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Understand the mathematics underlying cryptographic algorithms and protocols</a:t>
            </a:r>
          </a:p>
          <a:p>
            <a:r>
              <a:rPr lang="en-US" dirty="0" smtClean="0"/>
              <a:t>Understand the power (and limitations) of common cryptographic tools</a:t>
            </a:r>
          </a:p>
          <a:p>
            <a:r>
              <a:rPr lang="en-US" dirty="0" smtClean="0"/>
              <a:t>Understand the formal approach to security in modern cryptography</a:t>
            </a:r>
            <a:endParaRPr lang="en-US" dirty="0"/>
          </a:p>
        </p:txBody>
      </p:sp>
      <p:sp>
        <p:nvSpPr>
          <p:cNvPr id="6" name="Slide Number Placeholder 5"/>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3552572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Background</a:t>
            </a:r>
            <a:endParaRPr lang="en-US" dirty="0"/>
          </a:p>
        </p:txBody>
      </p:sp>
      <p:sp>
        <p:nvSpPr>
          <p:cNvPr id="3" name="Content Placeholder 2"/>
          <p:cNvSpPr>
            <a:spLocks noGrp="1"/>
          </p:cNvSpPr>
          <p:nvPr>
            <p:ph idx="1"/>
          </p:nvPr>
        </p:nvSpPr>
        <p:spPr/>
        <p:txBody>
          <a:bodyPr/>
          <a:lstStyle/>
          <a:p>
            <a:r>
              <a:rPr lang="en-US" dirty="0" smtClean="0"/>
              <a:t>Some probability</a:t>
            </a:r>
          </a:p>
          <a:p>
            <a:r>
              <a:rPr lang="en-US" dirty="0" smtClean="0"/>
              <a:t>Algorithms and complexity</a:t>
            </a:r>
          </a:p>
          <a:p>
            <a:r>
              <a:rPr lang="en-US" dirty="0" smtClean="0"/>
              <a:t>General Mathematical Maturity</a:t>
            </a:r>
          </a:p>
          <a:p>
            <a:pPr lvl="1"/>
            <a:r>
              <a:rPr lang="en-US" dirty="0" smtClean="0"/>
              <a:t>Understand what is (is not) a proper definition</a:t>
            </a:r>
          </a:p>
          <a:p>
            <a:pPr lvl="1"/>
            <a:r>
              <a:rPr lang="en-US" dirty="0" smtClean="0"/>
              <a:t>Know how to write a proof</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1783811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3" name="Content Placeholder 2"/>
          <p:cNvSpPr>
            <a:spLocks noGrp="1"/>
          </p:cNvSpPr>
          <p:nvPr>
            <p:ph idx="1"/>
          </p:nvPr>
        </p:nvSpPr>
        <p:spPr/>
        <p:txBody>
          <a:bodyPr/>
          <a:lstStyle/>
          <a:p>
            <a:r>
              <a:rPr lang="en-US" dirty="0" smtClean="0"/>
              <a:t>Classic Ciphers + Frequency Analysis</a:t>
            </a:r>
          </a:p>
          <a:p>
            <a:endParaRPr lang="en-US" dirty="0"/>
          </a:p>
          <a:p>
            <a:r>
              <a:rPr lang="en-US" dirty="0" smtClean="0"/>
              <a:t>Before Next Class  </a:t>
            </a:r>
          </a:p>
          <a:p>
            <a:pPr lvl="1"/>
            <a:r>
              <a:rPr lang="en-US" dirty="0" smtClean="0"/>
              <a:t>Read: Katz and Lindell 1.3</a:t>
            </a:r>
          </a:p>
          <a:p>
            <a:pPr lvl="1"/>
            <a:r>
              <a:rPr lang="en-US" dirty="0" smtClean="0"/>
              <a:t>Plus Katz and Lindell 1.1-1.2 if you haven’t already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776136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122516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Note</a:t>
            </a:r>
            <a:endParaRPr lang="en-US" dirty="0"/>
          </a:p>
        </p:txBody>
      </p:sp>
      <p:sp>
        <p:nvSpPr>
          <p:cNvPr id="3" name="Content Placeholder 2"/>
          <p:cNvSpPr>
            <a:spLocks noGrp="1"/>
          </p:cNvSpPr>
          <p:nvPr>
            <p:ph idx="1"/>
          </p:nvPr>
        </p:nvSpPr>
        <p:spPr/>
        <p:txBody>
          <a:bodyPr/>
          <a:lstStyle/>
          <a:p>
            <a:r>
              <a:rPr lang="en-US" dirty="0" smtClean="0"/>
              <a:t>Professor Blocki is traveling and will be back on Wednesday. </a:t>
            </a:r>
          </a:p>
          <a:p>
            <a:pPr lvl="1"/>
            <a:r>
              <a:rPr lang="en-US" dirty="0" smtClean="0"/>
              <a:t>E-mail: </a:t>
            </a:r>
            <a:r>
              <a:rPr lang="en-US" dirty="0" smtClean="0">
                <a:hlinkClick r:id="rId2"/>
              </a:rPr>
              <a:t>jblocki@purdue.edu</a:t>
            </a:r>
            <a:r>
              <a:rPr lang="en-US" dirty="0" smtClean="0"/>
              <a:t> </a:t>
            </a:r>
          </a:p>
          <a:p>
            <a:endParaRPr lang="en-US" dirty="0"/>
          </a:p>
          <a:p>
            <a:r>
              <a:rPr lang="en-US" dirty="0" smtClean="0"/>
              <a:t>Thanks to Professor Spafford for covering the first lecture!</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
        <p:nvSpPr>
          <p:cNvPr id="5" name="Content Placeholder 2"/>
          <p:cNvSpPr txBox="1">
            <a:spLocks/>
          </p:cNvSpPr>
          <p:nvPr/>
        </p:nvSpPr>
        <p:spPr>
          <a:xfrm>
            <a:off x="274320" y="5414010"/>
            <a:ext cx="12369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hlinkClick r:id="rId3"/>
              </a:rPr>
              <a:t>https://www.cs.purdue.edu/homes/jblocki/courses/555_Spring17/index.html</a:t>
            </a:r>
            <a:endParaRPr lang="en-US" dirty="0" smtClean="0"/>
          </a:p>
          <a:p>
            <a:pPr marL="0" indent="0">
              <a:buFont typeface="Arial" panose="020B0604020202020204" pitchFamily="34" charset="0"/>
              <a:buNone/>
            </a:pPr>
            <a:r>
              <a:rPr lang="en-US" dirty="0"/>
              <a:t> </a:t>
            </a:r>
            <a:r>
              <a:rPr lang="en-US" dirty="0" smtClean="0"/>
              <a:t>(also on syllabus)</a:t>
            </a:r>
          </a:p>
          <a:p>
            <a:pPr marL="0" indent="0">
              <a:buFont typeface="Arial" panose="020B0604020202020204" pitchFamily="34" charset="0"/>
              <a:buNone/>
            </a:pPr>
            <a:r>
              <a:rPr lang="en-US" dirty="0" smtClean="0"/>
              <a:t> </a:t>
            </a:r>
            <a:endParaRPr lang="en-US" dirty="0"/>
          </a:p>
        </p:txBody>
      </p:sp>
    </p:spTree>
    <p:extLst>
      <p:ext uri="{BB962C8B-B14F-4D97-AF65-F5344CB8AC3E}">
        <p14:creationId xmlns:p14="http://schemas.microsoft.com/office/powerpoint/2010/main" val="384359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p:txBody>
          <a:bodyPr/>
          <a:lstStyle/>
          <a:p>
            <a:pPr marL="0" indent="0">
              <a:buNone/>
            </a:pPr>
            <a:r>
              <a:rPr lang="en-US" dirty="0" smtClean="0"/>
              <a:t>“the art of writing or solving codes” – Concise Oxford English Dictionary</a:t>
            </a:r>
            <a:endParaRPr lang="en-US" dirty="0"/>
          </a:p>
        </p:txBody>
      </p:sp>
      <p:pic>
        <p:nvPicPr>
          <p:cNvPr id="1026" name="Picture 2" descr="Image result for art vs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37" y="2258632"/>
            <a:ext cx="5932074" cy="444905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8571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a:xfrm>
            <a:off x="738513" y="1690688"/>
            <a:ext cx="10515600" cy="4351338"/>
          </a:xfrm>
        </p:spPr>
        <p:txBody>
          <a:bodyPr/>
          <a:lstStyle/>
          <a:p>
            <a:pPr marL="0" indent="0">
              <a:buNone/>
            </a:pPr>
            <a:r>
              <a:rPr lang="en-US" dirty="0" smtClean="0">
                <a:solidFill>
                  <a:schemeClr val="bg2"/>
                </a:solidFill>
              </a:rPr>
              <a:t>“the art of writing or solving codes” – Concise Oxford English Dictionary</a:t>
            </a:r>
          </a:p>
          <a:p>
            <a:pPr marL="0" indent="0">
              <a:buNone/>
            </a:pPr>
            <a:endParaRPr lang="en-US" dirty="0">
              <a:solidFill>
                <a:schemeClr val="bg2"/>
              </a:solidFill>
            </a:endParaRPr>
          </a:p>
          <a:p>
            <a:pPr marL="0" indent="0" algn="ctr">
              <a:buNone/>
            </a:pPr>
            <a:r>
              <a:rPr lang="en-US" sz="3600" dirty="0" smtClean="0"/>
              <a:t>“The study of mathematical techniques for securing digital information, systems and distributed computation against adversarial attacks.” </a:t>
            </a:r>
          </a:p>
          <a:p>
            <a:pPr marL="0" indent="0" algn="ctr">
              <a:buNone/>
            </a:pPr>
            <a:r>
              <a:rPr lang="en-US" sz="3600" dirty="0" smtClean="0"/>
              <a:t>-- Intro to Modern Cryptography</a:t>
            </a:r>
            <a:endParaRPr lang="en-US" sz="3600" dirty="0"/>
          </a:p>
        </p:txBody>
      </p:sp>
      <p:cxnSp>
        <p:nvCxnSpPr>
          <p:cNvPr id="5" name="Straight Arrow Connector 4"/>
          <p:cNvCxnSpPr/>
          <p:nvPr/>
        </p:nvCxnSpPr>
        <p:spPr>
          <a:xfrm>
            <a:off x="638827" y="5999967"/>
            <a:ext cx="107149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81578" y="5748229"/>
            <a:ext cx="12526" cy="56367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80120" y="5253028"/>
            <a:ext cx="1791260" cy="369332"/>
          </a:xfrm>
          <a:prstGeom prst="rect">
            <a:avLst/>
          </a:prstGeom>
          <a:noFill/>
        </p:spPr>
        <p:txBody>
          <a:bodyPr wrap="none" rtlCol="0">
            <a:spAutoFit/>
          </a:bodyPr>
          <a:lstStyle/>
          <a:p>
            <a:r>
              <a:rPr lang="en-US" b="1" dirty="0" smtClean="0"/>
              <a:t>Late 20</a:t>
            </a:r>
            <a:r>
              <a:rPr lang="en-US" b="1" baseline="30000" dirty="0" smtClean="0"/>
              <a:t>th</a:t>
            </a:r>
            <a:r>
              <a:rPr lang="en-US" b="1" dirty="0" smtClean="0"/>
              <a:t> century</a:t>
            </a:r>
            <a:endParaRPr lang="en-US" b="1" dirty="0"/>
          </a:p>
        </p:txBody>
      </p:sp>
      <p:sp>
        <p:nvSpPr>
          <p:cNvPr id="10" name="TextBox 9"/>
          <p:cNvSpPr txBox="1"/>
          <p:nvPr/>
        </p:nvSpPr>
        <p:spPr>
          <a:xfrm>
            <a:off x="2273156" y="5594831"/>
            <a:ext cx="486030" cy="369332"/>
          </a:xfrm>
          <a:prstGeom prst="rect">
            <a:avLst/>
          </a:prstGeom>
          <a:noFill/>
        </p:spPr>
        <p:txBody>
          <a:bodyPr wrap="none" rtlCol="0">
            <a:spAutoFit/>
          </a:bodyPr>
          <a:lstStyle/>
          <a:p>
            <a:r>
              <a:rPr lang="en-US" b="1" dirty="0" smtClean="0"/>
              <a:t>Art</a:t>
            </a:r>
            <a:endParaRPr lang="en-US" b="1" dirty="0"/>
          </a:p>
        </p:txBody>
      </p:sp>
      <p:sp>
        <p:nvSpPr>
          <p:cNvPr id="11" name="TextBox 10"/>
          <p:cNvSpPr txBox="1"/>
          <p:nvPr/>
        </p:nvSpPr>
        <p:spPr>
          <a:xfrm>
            <a:off x="10271380" y="5631192"/>
            <a:ext cx="896399" cy="369332"/>
          </a:xfrm>
          <a:prstGeom prst="rect">
            <a:avLst/>
          </a:prstGeom>
          <a:noFill/>
        </p:spPr>
        <p:txBody>
          <a:bodyPr wrap="none" rtlCol="0">
            <a:spAutoFit/>
          </a:bodyPr>
          <a:lstStyle/>
          <a:p>
            <a:r>
              <a:rPr lang="en-US" b="1" dirty="0" smtClean="0"/>
              <a:t>Science</a:t>
            </a:r>
            <a:endParaRPr lang="en-US" b="1" dirty="0"/>
          </a:p>
        </p:txBody>
      </p:sp>
      <p:pic>
        <p:nvPicPr>
          <p:cNvPr id="3076"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880" y="5468382"/>
            <a:ext cx="854018" cy="1123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nig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043" y="5466573"/>
            <a:ext cx="1744247" cy="115973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408265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“Secure Information” </a:t>
            </a:r>
            <a:endParaRPr lang="en-US" dirty="0"/>
          </a:p>
        </p:txBody>
      </p:sp>
      <p:sp>
        <p:nvSpPr>
          <p:cNvPr id="3" name="Content Placeholder 2"/>
          <p:cNvSpPr>
            <a:spLocks noGrp="1"/>
          </p:cNvSpPr>
          <p:nvPr>
            <p:ph idx="1"/>
          </p:nvPr>
        </p:nvSpPr>
        <p:spPr>
          <a:xfrm>
            <a:off x="838200" y="1825625"/>
            <a:ext cx="10515600" cy="5138846"/>
          </a:xfrm>
        </p:spPr>
        <p:txBody>
          <a:bodyPr/>
          <a:lstStyle/>
          <a:p>
            <a:r>
              <a:rPr lang="en-US" dirty="0" smtClean="0"/>
              <a:t>Confidentiality (Security/Privacy)</a:t>
            </a:r>
          </a:p>
          <a:p>
            <a:pPr lvl="1"/>
            <a:r>
              <a:rPr lang="en-US" dirty="0" smtClean="0"/>
              <a:t>Only intended recipient can see the communication</a:t>
            </a:r>
          </a:p>
          <a:p>
            <a:endParaRPr lang="en-US" dirty="0" smtClean="0"/>
          </a:p>
          <a:p>
            <a:endParaRPr lang="en-US" dirty="0"/>
          </a:p>
          <a:p>
            <a:endParaRPr lang="en-US" dirty="0" smtClean="0"/>
          </a:p>
          <a:p>
            <a:endParaRPr lang="en-US" dirty="0" smtClean="0"/>
          </a:p>
        </p:txBody>
      </p:sp>
      <p:pic>
        <p:nvPicPr>
          <p:cNvPr id="4098" name="Picture 2" descr="Image result for eavesdropp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364" y="2821815"/>
            <a:ext cx="1947820" cy="1536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avesdro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392" y="2659389"/>
            <a:ext cx="1855475" cy="1861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avesdrop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544" y="2821815"/>
            <a:ext cx="3142654" cy="16760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wolf in grandma's clot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wolf in grandma's cloth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wolf in grandma's clothes"/>
          <p:cNvSpPr>
            <a:spLocks noChangeAspect="1" noChangeArrowheads="1"/>
          </p:cNvSpPr>
          <p:nvPr/>
        </p:nvSpPr>
        <p:spPr bwMode="auto">
          <a:xfrm>
            <a:off x="460375" y="6323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wolf in grandma's clothes"/>
          <p:cNvSpPr>
            <a:spLocks noChangeAspect="1" noChangeArrowheads="1"/>
          </p:cNvSpPr>
          <p:nvPr/>
        </p:nvSpPr>
        <p:spPr bwMode="auto">
          <a:xfrm>
            <a:off x="155575" y="4829305"/>
            <a:ext cx="52387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2608129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“Secure Information” </a:t>
            </a:r>
            <a:endParaRPr lang="en-US" dirty="0"/>
          </a:p>
        </p:txBody>
      </p:sp>
      <p:sp>
        <p:nvSpPr>
          <p:cNvPr id="3" name="Content Placeholder 2"/>
          <p:cNvSpPr>
            <a:spLocks noGrp="1"/>
          </p:cNvSpPr>
          <p:nvPr>
            <p:ph idx="1"/>
          </p:nvPr>
        </p:nvSpPr>
        <p:spPr>
          <a:xfrm>
            <a:off x="838200" y="1825625"/>
            <a:ext cx="10515600" cy="5138846"/>
          </a:xfrm>
        </p:spPr>
        <p:txBody>
          <a:bodyPr/>
          <a:lstStyle/>
          <a:p>
            <a:r>
              <a:rPr lang="en-US" dirty="0" smtClean="0"/>
              <a:t>Confidentiality (Security/Privacy)</a:t>
            </a:r>
          </a:p>
          <a:p>
            <a:pPr lvl="1"/>
            <a:r>
              <a:rPr lang="en-US" dirty="0" smtClean="0"/>
              <a:t>Only intended recipient can see the communication</a:t>
            </a:r>
          </a:p>
          <a:p>
            <a:r>
              <a:rPr lang="en-US" dirty="0" smtClean="0"/>
              <a:t>Integrity (Authenticity)</a:t>
            </a:r>
          </a:p>
          <a:p>
            <a:pPr lvl="1"/>
            <a:r>
              <a:rPr lang="en-US" dirty="0" smtClean="0"/>
              <a:t>The message was actually sent by the alleged sender</a:t>
            </a:r>
            <a:endParaRPr lang="en-US" dirty="0"/>
          </a:p>
        </p:txBody>
      </p:sp>
      <p:sp>
        <p:nvSpPr>
          <p:cNvPr id="4" name="AutoShape 8" descr="Image result for wolf in grandma's clot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wolf in grandma's cloth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wolf in grandma's clothes"/>
          <p:cNvSpPr>
            <a:spLocks noChangeAspect="1" noChangeArrowheads="1"/>
          </p:cNvSpPr>
          <p:nvPr/>
        </p:nvSpPr>
        <p:spPr bwMode="auto">
          <a:xfrm>
            <a:off x="612775" y="6292776"/>
            <a:ext cx="1067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smtClean="0"/>
              <a:t>Bob</a:t>
            </a:r>
            <a:endParaRPr lang="en-US" b="1" dirty="0"/>
          </a:p>
        </p:txBody>
      </p:sp>
      <p:sp>
        <p:nvSpPr>
          <p:cNvPr id="7" name="AutoShape 14" descr="Image result for wolf in grandma's clothes"/>
          <p:cNvSpPr>
            <a:spLocks noChangeAspect="1" noChangeArrowheads="1"/>
          </p:cNvSpPr>
          <p:nvPr/>
        </p:nvSpPr>
        <p:spPr bwMode="auto">
          <a:xfrm>
            <a:off x="155575" y="4829305"/>
            <a:ext cx="52387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6" descr="Image result for al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9989" y="3964342"/>
            <a:ext cx="1557669" cy="21301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67" y="3964342"/>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le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625" y="3837645"/>
            <a:ext cx="1162957" cy="1162957"/>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descr="Image result for wolf in grandma's clothes"/>
          <p:cNvSpPr>
            <a:spLocks noChangeAspect="1" noChangeArrowheads="1"/>
          </p:cNvSpPr>
          <p:nvPr/>
        </p:nvSpPr>
        <p:spPr bwMode="auto">
          <a:xfrm>
            <a:off x="9984331" y="6140375"/>
            <a:ext cx="1067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smtClean="0"/>
              <a:t>Alice</a:t>
            </a:r>
            <a:endParaRPr lang="en-US" b="1" dirty="0"/>
          </a:p>
        </p:txBody>
      </p:sp>
      <p:cxnSp>
        <p:nvCxnSpPr>
          <p:cNvPr id="9" name="Straight Arrow Connector 8"/>
          <p:cNvCxnSpPr>
            <a:endCxn id="11" idx="1"/>
          </p:cNvCxnSpPr>
          <p:nvPr/>
        </p:nvCxnSpPr>
        <p:spPr>
          <a:xfrm flipV="1">
            <a:off x="2774950" y="5029415"/>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4" name="Picture 4" descr="Image result for dev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136" y="3981577"/>
            <a:ext cx="1432046" cy="23961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le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373" y="3795954"/>
            <a:ext cx="1162957" cy="116295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2796388" y="5233225"/>
            <a:ext cx="2511034" cy="1615871"/>
          </a:xfrm>
          <a:prstGeom prst="wedgeRoundRectCallout">
            <a:avLst>
              <a:gd name="adj1" fmla="val -27520"/>
              <a:gd name="adj2" fmla="val -782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 love you Alice… - Bob</a:t>
            </a:r>
            <a:endParaRPr lang="en-US" dirty="0"/>
          </a:p>
        </p:txBody>
      </p:sp>
      <p:sp>
        <p:nvSpPr>
          <p:cNvPr id="23" name="Rounded Rectangular Callout 22"/>
          <p:cNvSpPr/>
          <p:nvPr/>
        </p:nvSpPr>
        <p:spPr>
          <a:xfrm>
            <a:off x="6928265" y="5198448"/>
            <a:ext cx="2652641" cy="1345343"/>
          </a:xfrm>
          <a:prstGeom prst="wedgeRoundRectCallout">
            <a:avLst>
              <a:gd name="adj1" fmla="val -28071"/>
              <a:gd name="adj2" fmla="val -82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need to break up -Bob</a:t>
            </a:r>
            <a:endParaRPr lang="en-US" dirty="0"/>
          </a:p>
        </p:txBody>
      </p:sp>
      <p:sp>
        <p:nvSpPr>
          <p:cNvPr id="17" name="Slide Number Placeholder 16"/>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6185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3.7037E-7 L 0.14896 0.00348 " pathEditMode="relative" rAng="0" ptsTypes="AA">
                                      <p:cBhvr>
                                        <p:cTn id="6" dur="2000" fill="hold"/>
                                        <p:tgtEl>
                                          <p:spTgt spid="5122"/>
                                        </p:tgtEl>
                                        <p:attrNameLst>
                                          <p:attrName>ppt_x</p:attrName>
                                          <p:attrName>ppt_y</p:attrName>
                                        </p:attrNameLst>
                                      </p:cBhvr>
                                      <p:rCtr x="7969" y="417"/>
                                    </p:animMotion>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95833E-6 1.48148E-6 L 0.16224 0.00162 " pathEditMode="relative" rAng="0" ptsTypes="AA">
                                      <p:cBhvr>
                                        <p:cTn id="24" dur="2000" fill="hold"/>
                                        <p:tgtEl>
                                          <p:spTgt spid="21"/>
                                        </p:tgtEl>
                                        <p:attrNameLst>
                                          <p:attrName>ppt_x</p:attrName>
                                          <p:attrName>ppt_y</p:attrName>
                                        </p:attrNameLst>
                                      </p:cBhvr>
                                      <p:rCtr x="6771"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Attacker Models</a:t>
            </a:r>
            <a:endParaRPr lang="en-US" dirty="0"/>
          </a:p>
        </p:txBody>
      </p:sp>
      <p:sp>
        <p:nvSpPr>
          <p:cNvPr id="3" name="Content Placeholder 2"/>
          <p:cNvSpPr>
            <a:spLocks noGrp="1"/>
          </p:cNvSpPr>
          <p:nvPr>
            <p:ph idx="1"/>
          </p:nvPr>
        </p:nvSpPr>
        <p:spPr/>
        <p:txBody>
          <a:bodyPr/>
          <a:lstStyle/>
          <a:p>
            <a:r>
              <a:rPr lang="en-US" dirty="0" smtClean="0"/>
              <a:t>Passive Attacker</a:t>
            </a:r>
          </a:p>
          <a:p>
            <a:pPr lvl="1"/>
            <a:r>
              <a:rPr lang="en-US" dirty="0" smtClean="0"/>
              <a:t>Attacker can eavesdrop </a:t>
            </a:r>
          </a:p>
          <a:p>
            <a:pPr lvl="1"/>
            <a:r>
              <a:rPr lang="en-US" dirty="0" smtClean="0"/>
              <a:t>Protection Requires? </a:t>
            </a:r>
          </a:p>
          <a:p>
            <a:pPr lvl="2"/>
            <a:r>
              <a:rPr lang="en-US" dirty="0" smtClean="0"/>
              <a:t>Confidentiality</a:t>
            </a:r>
          </a:p>
          <a:p>
            <a:endParaRPr lang="en-US" dirty="0" smtClean="0"/>
          </a:p>
          <a:p>
            <a:r>
              <a:rPr lang="en-US" dirty="0" smtClean="0"/>
              <a:t>Active Attacker</a:t>
            </a:r>
          </a:p>
          <a:p>
            <a:pPr lvl="1"/>
            <a:r>
              <a:rPr lang="en-US" dirty="0" smtClean="0"/>
              <a:t>Has full control over communication channel</a:t>
            </a:r>
          </a:p>
          <a:p>
            <a:pPr lvl="1"/>
            <a:r>
              <a:rPr lang="en-US" dirty="0" smtClean="0"/>
              <a:t>Protection Requires? </a:t>
            </a:r>
          </a:p>
          <a:p>
            <a:pPr lvl="2"/>
            <a:r>
              <a:rPr lang="en-US" dirty="0" smtClean="0"/>
              <a:t>Confidentiality &amp; Integrity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40846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Steganography vs Cryptography</a:t>
            </a:r>
            <a:endParaRPr lang="en-US" dirty="0"/>
          </a:p>
        </p:txBody>
      </p:sp>
      <p:sp>
        <p:nvSpPr>
          <p:cNvPr id="3" name="Content Placeholder 2"/>
          <p:cNvSpPr>
            <a:spLocks noGrp="1"/>
          </p:cNvSpPr>
          <p:nvPr>
            <p:ph idx="1"/>
          </p:nvPr>
        </p:nvSpPr>
        <p:spPr/>
        <p:txBody>
          <a:bodyPr/>
          <a:lstStyle/>
          <a:p>
            <a:r>
              <a:rPr lang="en-US" dirty="0" smtClean="0"/>
              <a:t>Steganography</a:t>
            </a:r>
          </a:p>
          <a:p>
            <a:pPr lvl="1"/>
            <a:r>
              <a:rPr lang="en-US" dirty="0" smtClean="0"/>
              <a:t>Goal: Hide existence of a message</a:t>
            </a:r>
          </a:p>
          <a:p>
            <a:pPr lvl="2"/>
            <a:r>
              <a:rPr lang="en-US" dirty="0" smtClean="0"/>
              <a:t>Invisible Ink, Tattoo Underneath Hair, …</a:t>
            </a:r>
          </a:p>
          <a:p>
            <a:pPr lvl="2"/>
            <a:endParaRPr lang="en-US" dirty="0"/>
          </a:p>
          <a:p>
            <a:pPr lvl="2"/>
            <a:endParaRPr lang="en-US" dirty="0" smtClean="0"/>
          </a:p>
          <a:p>
            <a:pPr lvl="2"/>
            <a:endParaRPr lang="en-US" dirty="0"/>
          </a:p>
          <a:p>
            <a:pPr lvl="2"/>
            <a:endParaRPr lang="en-US" dirty="0" smtClean="0"/>
          </a:p>
          <a:p>
            <a:pPr lvl="1"/>
            <a:endParaRPr lang="en-US" dirty="0"/>
          </a:p>
          <a:p>
            <a:pPr lvl="1"/>
            <a:endParaRPr lang="en-US" dirty="0" smtClean="0"/>
          </a:p>
          <a:p>
            <a:pPr lvl="1"/>
            <a:endParaRPr lang="en-US" dirty="0"/>
          </a:p>
          <a:p>
            <a:pPr lvl="1"/>
            <a:r>
              <a:rPr lang="en-US" dirty="0" smtClean="0"/>
              <a:t>Assumption: Method is secret</a:t>
            </a:r>
            <a:endParaRPr lang="en-US" dirty="0"/>
          </a:p>
        </p:txBody>
      </p:sp>
      <p:pic>
        <p:nvPicPr>
          <p:cNvPr id="6146" name="Picture 2" descr="Image result for Histia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28" y="2971466"/>
            <a:ext cx="2211363" cy="25378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nvisible 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571" y="3085644"/>
            <a:ext cx="3460526" cy="23094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419859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Steganography vs Cryptography</a:t>
            </a:r>
            <a:endParaRPr lang="en-US" dirty="0"/>
          </a:p>
        </p:txBody>
      </p:sp>
      <p:sp>
        <p:nvSpPr>
          <p:cNvPr id="3" name="Content Placeholder 2"/>
          <p:cNvSpPr>
            <a:spLocks noGrp="1"/>
          </p:cNvSpPr>
          <p:nvPr>
            <p:ph idx="1"/>
          </p:nvPr>
        </p:nvSpPr>
        <p:spPr/>
        <p:txBody>
          <a:bodyPr/>
          <a:lstStyle/>
          <a:p>
            <a:r>
              <a:rPr lang="en-US" dirty="0" smtClean="0"/>
              <a:t>Steganography</a:t>
            </a:r>
          </a:p>
          <a:p>
            <a:pPr lvl="1"/>
            <a:r>
              <a:rPr lang="en-US" b="1" dirty="0" smtClean="0"/>
              <a:t>Goal: </a:t>
            </a:r>
            <a:r>
              <a:rPr lang="en-US" dirty="0" smtClean="0"/>
              <a:t>Hide existence of a message</a:t>
            </a:r>
          </a:p>
          <a:p>
            <a:pPr lvl="2"/>
            <a:r>
              <a:rPr lang="en-US" dirty="0" smtClean="0"/>
              <a:t>Invisible Ink, Tattoo Underneath Hair, …</a:t>
            </a:r>
          </a:p>
          <a:p>
            <a:pPr lvl="1"/>
            <a:r>
              <a:rPr lang="en-US" b="1" dirty="0" smtClean="0"/>
              <a:t>Assumption: </a:t>
            </a:r>
            <a:r>
              <a:rPr lang="en-US" dirty="0" smtClean="0"/>
              <a:t>Method is secret</a:t>
            </a:r>
          </a:p>
          <a:p>
            <a:r>
              <a:rPr lang="en-US" dirty="0" smtClean="0"/>
              <a:t>Cryptography</a:t>
            </a:r>
          </a:p>
          <a:p>
            <a:pPr lvl="1"/>
            <a:r>
              <a:rPr lang="en-US" b="1" dirty="0" smtClean="0"/>
              <a:t>Goal:</a:t>
            </a:r>
            <a:r>
              <a:rPr lang="en-US" dirty="0" smtClean="0"/>
              <a:t> Hide the meaning of a message</a:t>
            </a:r>
          </a:p>
          <a:p>
            <a:pPr lvl="1"/>
            <a:r>
              <a:rPr lang="en-US" dirty="0" smtClean="0"/>
              <a:t>Depends only on secrecy of a (short) key</a:t>
            </a:r>
          </a:p>
          <a:p>
            <a:pPr lvl="1"/>
            <a:r>
              <a:rPr lang="en-US" b="1" dirty="0" err="1" smtClean="0"/>
              <a:t>Kerckhoff’s</a:t>
            </a:r>
            <a:r>
              <a:rPr lang="en-US" b="1" dirty="0" smtClean="0"/>
              <a:t> Principle: </a:t>
            </a:r>
            <a:r>
              <a:rPr lang="en-US" dirty="0" smtClean="0"/>
              <a:t>Cipher method should </a:t>
            </a:r>
          </a:p>
          <a:p>
            <a:pPr marL="457200" lvl="1" indent="0">
              <a:buNone/>
            </a:pPr>
            <a:r>
              <a:rPr lang="en-US" dirty="0" smtClean="0"/>
              <a:t>not be required to be secret.</a:t>
            </a:r>
          </a:p>
        </p:txBody>
      </p:sp>
      <p:pic>
        <p:nvPicPr>
          <p:cNvPr id="7170" name="Picture 2" descr="Code Tal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967" y="1976560"/>
            <a:ext cx="47625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340036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1228</Words>
  <Application>Microsoft Office PowerPoint</Application>
  <PresentationFormat>Widescreen</PresentationFormat>
  <Paragraphs>169</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Cryptography CS 555</vt:lpstr>
      <vt:lpstr>Administrative Note</vt:lpstr>
      <vt:lpstr>What is Cryptography?</vt:lpstr>
      <vt:lpstr>What is Cryptography?</vt:lpstr>
      <vt:lpstr>What Does It Mean to “Secure Information” </vt:lpstr>
      <vt:lpstr>What Does It Mean to “Secure Information” </vt:lpstr>
      <vt:lpstr>Two Attacker Models</vt:lpstr>
      <vt:lpstr>Steganography vs Cryptography</vt:lpstr>
      <vt:lpstr>Steganography vs Cryptography</vt:lpstr>
      <vt:lpstr>Symmetric Key Encryption</vt:lpstr>
      <vt:lpstr>Encryption: Basic Terminology</vt:lpstr>
      <vt:lpstr>Private Key Encryption Syntax</vt:lpstr>
      <vt:lpstr>Cryptography History</vt:lpstr>
      <vt:lpstr>Who Uses Cryptography</vt:lpstr>
      <vt:lpstr>Course Goals</vt:lpstr>
      <vt:lpstr>Course Background</vt:lpstr>
      <vt:lpstr>Coming Up…</vt:lpstr>
      <vt:lpstr>PowerPoint Presentation</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27</cp:revision>
  <dcterms:created xsi:type="dcterms:W3CDTF">2016-12-31T20:38:01Z</dcterms:created>
  <dcterms:modified xsi:type="dcterms:W3CDTF">2017-01-27T20:07:17Z</dcterms:modified>
</cp:coreProperties>
</file>