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748" r:id="rId2"/>
    <p:sldId id="729" r:id="rId3"/>
    <p:sldId id="678" r:id="rId4"/>
    <p:sldId id="730" r:id="rId5"/>
    <p:sldId id="731" r:id="rId6"/>
    <p:sldId id="718" r:id="rId7"/>
    <p:sldId id="719" r:id="rId8"/>
    <p:sldId id="720" r:id="rId9"/>
    <p:sldId id="722" r:id="rId10"/>
    <p:sldId id="733" r:id="rId11"/>
    <p:sldId id="734" r:id="rId12"/>
    <p:sldId id="732" r:id="rId13"/>
    <p:sldId id="735" r:id="rId14"/>
    <p:sldId id="724" r:id="rId15"/>
    <p:sldId id="750" r:id="rId16"/>
    <p:sldId id="725" r:id="rId17"/>
    <p:sldId id="682" r:id="rId18"/>
    <p:sldId id="683" r:id="rId19"/>
    <p:sldId id="736" r:id="rId20"/>
    <p:sldId id="737" r:id="rId21"/>
    <p:sldId id="738" r:id="rId22"/>
    <p:sldId id="739" r:id="rId23"/>
    <p:sldId id="740" r:id="rId24"/>
    <p:sldId id="741" r:id="rId25"/>
    <p:sldId id="742" r:id="rId26"/>
    <p:sldId id="743" r:id="rId27"/>
    <p:sldId id="744" r:id="rId28"/>
    <p:sldId id="745" r:id="rId29"/>
    <p:sldId id="746" r:id="rId30"/>
    <p:sldId id="695" r:id="rId31"/>
    <p:sldId id="696" r:id="rId32"/>
    <p:sldId id="697" r:id="rId33"/>
    <p:sldId id="698" r:id="rId34"/>
    <p:sldId id="74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345905"/>
              </p:ext>
            </p:extLst>
          </p:nvPr>
        </p:nvGraphicFramePr>
        <p:xfrm>
          <a:off x="1788160" y="1798318"/>
          <a:ext cx="7091680" cy="3834532"/>
        </p:xfrm>
        <a:graphic>
          <a:graphicData uri="http://schemas.openxmlformats.org/drawingml/2006/table">
            <a:tbl>
              <a:tblPr/>
              <a:tblGrid>
                <a:gridCol w="3545840">
                  <a:extLst>
                    <a:ext uri="{9D8B030D-6E8A-4147-A177-3AD203B41FA5}">
                      <a16:colId xmlns:a16="http://schemas.microsoft.com/office/drawing/2014/main" val="201251779"/>
                    </a:ext>
                  </a:extLst>
                </a:gridCol>
                <a:gridCol w="3545840">
                  <a:extLst>
                    <a:ext uri="{9D8B030D-6E8A-4147-A177-3AD203B41FA5}">
                      <a16:colId xmlns:a16="http://schemas.microsoft.com/office/drawing/2014/main" val="3152068184"/>
                    </a:ext>
                  </a:extLst>
                </a:gridCol>
              </a:tblGrid>
              <a:tr h="458324">
                <a:tc>
                  <a:txBody>
                    <a:bodyPr/>
                    <a:lstStyle/>
                    <a:p>
                      <a:pPr algn="l"/>
                      <a:r>
                        <a:rPr lang="en-US" sz="2800" b="1">
                          <a:effectLst/>
                          <a:latin typeface="inherit"/>
                        </a:rPr>
                        <a:t>Minimum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inherit"/>
                        </a:rPr>
                        <a:t>70.00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10504"/>
                  </a:ext>
                </a:extLst>
              </a:tr>
              <a:tr h="458324">
                <a:tc>
                  <a:txBody>
                    <a:bodyPr/>
                    <a:lstStyle/>
                    <a:p>
                      <a:pPr algn="l"/>
                      <a:r>
                        <a:rPr lang="en-US" sz="2800" b="1">
                          <a:effectLst/>
                          <a:latin typeface="inherit"/>
                        </a:rPr>
                        <a:t>Maximum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inherit"/>
                        </a:rPr>
                        <a:t>99.00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43545"/>
                  </a:ext>
                </a:extLst>
              </a:tr>
              <a:tr h="458324">
                <a:tc>
                  <a:txBody>
                    <a:bodyPr/>
                    <a:lstStyle/>
                    <a:p>
                      <a:pPr algn="l"/>
                      <a:r>
                        <a:rPr lang="en-US" sz="2800" b="1">
                          <a:effectLst/>
                          <a:latin typeface="inherit"/>
                        </a:rPr>
                        <a:t>Range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inherit"/>
                        </a:rPr>
                        <a:t>29.00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687655"/>
                  </a:ext>
                </a:extLst>
              </a:tr>
              <a:tr h="458324">
                <a:tc>
                  <a:txBody>
                    <a:bodyPr/>
                    <a:lstStyle/>
                    <a:p>
                      <a:pPr algn="l"/>
                      <a:r>
                        <a:rPr lang="en-US" sz="2800" b="1">
                          <a:effectLst/>
                          <a:latin typeface="inherit"/>
                        </a:rPr>
                        <a:t>Average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inherit"/>
                        </a:rPr>
                        <a:t>86.41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2553"/>
                  </a:ext>
                </a:extLst>
              </a:tr>
              <a:tr h="4583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inherit"/>
                        </a:rPr>
                        <a:t>Median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inherit"/>
                        </a:rPr>
                        <a:t>87.00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79549"/>
                  </a:ext>
                </a:extLst>
              </a:tr>
              <a:tr h="817012">
                <a:tc>
                  <a:txBody>
                    <a:bodyPr/>
                    <a:lstStyle/>
                    <a:p>
                      <a:pPr algn="l"/>
                      <a:r>
                        <a:rPr lang="en-US" sz="2800" b="1">
                          <a:effectLst/>
                          <a:latin typeface="inherit"/>
                        </a:rPr>
                        <a:t>Standard Deviation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/>
                          <a:latin typeface="inherit"/>
                        </a:rPr>
                        <a:t>7.29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75819"/>
                  </a:ext>
                </a:extLst>
              </a:tr>
              <a:tr h="4583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effectLst/>
                          <a:latin typeface="inherit"/>
                        </a:rPr>
                        <a:t>Variance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/>
                          <a:latin typeface="inherit"/>
                        </a:rPr>
                        <a:t>53.20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7322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0</a:t>
            </a:r>
            <a:r>
              <a:rPr lang="en-US" dirty="0" smtClean="0"/>
              <a:t>  (Real Construction)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074429" y="3306860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(011)=G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(G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(G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(k)))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5279" y="220957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63" name="Left Brace 62"/>
          <p:cNvSpPr/>
          <p:nvPr/>
        </p:nvSpPr>
        <p:spPr>
          <a:xfrm rot="5400000">
            <a:off x="2795309" y="156533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510172" y="15990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67" name="Left Brace 66"/>
          <p:cNvSpPr/>
          <p:nvPr/>
        </p:nvSpPr>
        <p:spPr>
          <a:xfrm rot="5400000">
            <a:off x="4380453" y="156533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095316" y="15990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0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r>
              <a:rPr lang="en-US" dirty="0" smtClean="0"/>
              <a:t>  (Real Construction)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baseline="-25000" dirty="0" smtClean="0">
                <a:solidFill>
                  <a:srgbClr val="FF0000"/>
                </a:solidFill>
              </a:rPr>
              <a:t>1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219716" y="3317431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(011)=G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(G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/>
              <a:t>))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85279" y="220957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63" name="Left Brace 62"/>
          <p:cNvSpPr/>
          <p:nvPr/>
        </p:nvSpPr>
        <p:spPr>
          <a:xfrm rot="5400000">
            <a:off x="2795309" y="156533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510172" y="15990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67" name="Left Brace 66"/>
          <p:cNvSpPr/>
          <p:nvPr/>
        </p:nvSpPr>
        <p:spPr>
          <a:xfrm rot="5400000">
            <a:off x="4380453" y="156533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095316" y="159900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26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00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01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10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11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261220" y="3195697"/>
            <a:ext cx="276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</a:t>
            </a:r>
            <a:r>
              <a:rPr lang="en-US" sz="3200" b="1" baseline="-25000" dirty="0" err="1" smtClean="0"/>
              <a:t>k</a:t>
            </a:r>
            <a:r>
              <a:rPr lang="en-US" sz="3200" b="1" dirty="0" smtClean="0"/>
              <a:t>(011)=G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01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28079" y="20876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52" name="Left Brace 51"/>
          <p:cNvSpPr/>
          <p:nvPr/>
        </p:nvSpPr>
        <p:spPr>
          <a:xfrm rot="5400000">
            <a:off x="2338109" y="14434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052972" y="14770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54" name="Left Brace 53"/>
          <p:cNvSpPr/>
          <p:nvPr/>
        </p:nvSpPr>
        <p:spPr>
          <a:xfrm rot="5400000">
            <a:off x="3923253" y="14434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38116" y="14770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0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(truly random </a:t>
            </a:r>
            <a:r>
              <a:rPr lang="en-US" dirty="0" smtClean="0"/>
              <a:t>function!)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</a:t>
            </a:r>
            <a:r>
              <a:rPr lang="en-US" sz="2000" baseline="-25000" dirty="0" smtClean="0">
                <a:solidFill>
                  <a:schemeClr val="bg1"/>
                </a:solidFill>
              </a:rPr>
              <a:t>00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</a:t>
            </a:r>
            <a:r>
              <a:rPr lang="en-US" sz="2000" baseline="-25000" dirty="0" smtClean="0">
                <a:solidFill>
                  <a:schemeClr val="bg1"/>
                </a:solidFill>
              </a:rPr>
              <a:t>01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001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000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</a:t>
            </a:r>
            <a:r>
              <a:rPr lang="en-US" sz="2000" baseline="-25000" dirty="0" smtClean="0">
                <a:solidFill>
                  <a:schemeClr val="bg1"/>
                </a:solidFill>
              </a:rPr>
              <a:t>10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</a:t>
            </a:r>
            <a:r>
              <a:rPr lang="en-US" sz="2000" baseline="-25000" dirty="0" smtClean="0">
                <a:solidFill>
                  <a:schemeClr val="bg1"/>
                </a:solidFill>
              </a:rPr>
              <a:t>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111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110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09" y="5755606"/>
            <a:ext cx="814278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010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5136022" y="5793359"/>
            <a:ext cx="786610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011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6194884" y="5803791"/>
            <a:ext cx="814479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100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72009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101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250150" y="3055660"/>
            <a:ext cx="259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F</a:t>
            </a:r>
            <a:r>
              <a:rPr lang="en-US" sz="3200" b="1" baseline="-25000" dirty="0" err="1" smtClean="0"/>
              <a:t>k</a:t>
            </a:r>
            <a:r>
              <a:rPr lang="en-US" sz="3200" b="1" dirty="0" smtClean="0"/>
              <a:t>(011)=</a:t>
            </a:r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sz="4000" baseline="-25000" dirty="0">
                <a:solidFill>
                  <a:srgbClr val="FF0000"/>
                </a:solidFill>
              </a:rPr>
              <a:t>011</a:t>
            </a:r>
            <a:endParaRPr lang="en-US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628079" y="20876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52" name="Left Brace 51"/>
          <p:cNvSpPr/>
          <p:nvPr/>
        </p:nvSpPr>
        <p:spPr>
          <a:xfrm rot="5400000">
            <a:off x="2338109" y="14434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052972" y="14770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54" name="Left Brace 53"/>
          <p:cNvSpPr/>
          <p:nvPr/>
        </p:nvSpPr>
        <p:spPr>
          <a:xfrm rot="5400000">
            <a:off x="3923253" y="14434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38116" y="14770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8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r>
              <a:rPr lang="en-US" dirty="0" smtClean="0"/>
              <a:t> vs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t(n) oracle queries to our function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i+1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 Indistinguishability follows by Claim 1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    Let x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,…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x</a:t>
                </a:r>
                <a:r>
                  <a:rPr lang="en-US" b="1" baseline="-25000" dirty="0" err="1" smtClean="0">
                    <a:latin typeface="Cambria Math" panose="02040503050406030204" pitchFamily="18" charset="0"/>
                  </a:rPr>
                  <a:t>t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denote the t queries. Let y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,…,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y</a:t>
                </a:r>
                <a:r>
                  <a:rPr lang="en-US" b="1" baseline="-25000" dirty="0" err="1" smtClean="0">
                    <a:latin typeface="Cambria Math" panose="02040503050406030204" pitchFamily="18" charset="0"/>
                  </a:rPr>
                  <a:t>t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denote first 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bits of each query.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                 (</a:t>
                </a:r>
                <a: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i+1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vs </a:t>
                </a:r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b="1" i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 replaced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2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2</a:t>
            </a:r>
            <a:r>
              <a:rPr lang="en-US" dirty="0"/>
              <a:t> vs  H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00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01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10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smtClean="0">
                <a:solidFill>
                  <a:srgbClr val="FF0000"/>
                </a:solidFill>
              </a:rPr>
              <a:t>11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242481" y="1686977"/>
            <a:ext cx="2470822" cy="2716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83628" y="1012010"/>
            <a:ext cx="3773651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G(r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) vs. </a:t>
            </a:r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baseline="-25000" dirty="0">
                <a:solidFill>
                  <a:srgbClr val="FF0000"/>
                </a:solidFill>
              </a:rPr>
              <a:t>00 </a:t>
            </a:r>
            <a:r>
              <a:rPr lang="en-US" sz="3200" b="1" dirty="0" smtClean="0"/>
              <a:t>||</a:t>
            </a:r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baseline="-25000" dirty="0">
                <a:solidFill>
                  <a:srgbClr val="FF0000"/>
                </a:solidFill>
              </a:rPr>
              <a:t>01</a:t>
            </a:r>
            <a:endParaRPr lang="en-US" sz="3200" dirty="0"/>
          </a:p>
          <a:p>
            <a:endParaRPr lang="en-US" sz="3200" baseline="-25000" dirty="0">
              <a:solidFill>
                <a:srgbClr val="FF0000"/>
              </a:solidFill>
            </a:endParaRP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28079" y="20876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52" name="Left Brace 51"/>
          <p:cNvSpPr/>
          <p:nvPr/>
        </p:nvSpPr>
        <p:spPr>
          <a:xfrm rot="5400000">
            <a:off x="2338109" y="14434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052972" y="14770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54" name="Left Brace 53"/>
          <p:cNvSpPr/>
          <p:nvPr/>
        </p:nvSpPr>
        <p:spPr>
          <a:xfrm rot="5400000">
            <a:off x="3923253" y="14434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38116" y="14770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56" name="Rectangle 55"/>
          <p:cNvSpPr/>
          <p:nvPr/>
        </p:nvSpPr>
        <p:spPr>
          <a:xfrm>
            <a:off x="2726045" y="6310611"/>
            <a:ext cx="44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 Math" panose="02040503050406030204" pitchFamily="18" charset="0"/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  <a:latin typeface="Cambria Math" panose="02040503050406030204" pitchFamily="18" charset="0"/>
              </a:rPr>
              <a:t>1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09928" y="6324850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mbria Math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 Math" panose="02040503050406030204" pitchFamily="18" charset="0"/>
              </a:rPr>
              <a:t>x</a:t>
            </a:r>
            <a:r>
              <a:rPr lang="en-US" sz="2400" b="1" baseline="-25000" dirty="0" err="1">
                <a:solidFill>
                  <a:srgbClr val="7030A0"/>
                </a:solidFill>
                <a:latin typeface="Cambria Math" panose="02040503050406030204" pitchFamily="18" charset="0"/>
              </a:rPr>
              <a:t>t</a:t>
            </a:r>
            <a:r>
              <a:rPr lang="en-US" sz="2400" b="1" baseline="-25000" dirty="0">
                <a:solidFill>
                  <a:srgbClr val="7030A0"/>
                </a:solidFill>
                <a:latin typeface="Cambria Math" panose="02040503050406030204" pitchFamily="18" charset="0"/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63971" y="6320068"/>
            <a:ext cx="44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 Math" panose="02040503050406030204" pitchFamily="18" charset="0"/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  <a:latin typeface="Cambria Math" panose="02040503050406030204" pitchFamily="18" charset="0"/>
              </a:rPr>
              <a:t>2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400825" y="1632710"/>
            <a:ext cx="5409862" cy="2832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13303" y="2334599"/>
            <a:ext cx="4478697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Irrelevant: (Unexplored)</a:t>
            </a:r>
            <a:endParaRPr lang="en-US" sz="3200" dirty="0"/>
          </a:p>
          <a:p>
            <a:endParaRPr lang="en-US" sz="3200" baseline="-25000" dirty="0">
              <a:solidFill>
                <a:srgbClr val="FF0000"/>
              </a:solidFill>
            </a:endParaRP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456053" y="2752515"/>
            <a:ext cx="17529" cy="1736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464919" y="2810047"/>
            <a:ext cx="1207710" cy="1734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Inequality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10032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>
                    <a:latin typeface="Cambria Math" panose="02040503050406030204" pitchFamily="18" charset="0"/>
                  </a:rPr>
                  <a:t>Attacker who makes t(n) oracle queries to our function cannot distinguish H</a:t>
                </a:r>
                <a:r>
                  <a:rPr lang="en-US" b="1" i="1" baseline="-25000" dirty="0">
                    <a:latin typeface="Cambria Math" panose="02040503050406030204" pitchFamily="18" charset="0"/>
                  </a:rPr>
                  <a:t>i</a:t>
                </a:r>
                <a:r>
                  <a:rPr lang="en-US" b="1" i="1" dirty="0">
                    <a:latin typeface="Cambria Math" panose="02040503050406030204" pitchFamily="18" charset="0"/>
                  </a:rPr>
                  <a:t> from H</a:t>
                </a:r>
                <a:r>
                  <a:rPr lang="en-US" b="1" i="1" baseline="-25000" dirty="0">
                    <a:latin typeface="Cambria Math" panose="02040503050406030204" pitchFamily="18" charset="0"/>
                  </a:rPr>
                  <a:t>i+1 </a:t>
                </a:r>
                <a:r>
                  <a:rPr lang="en-US" b="1" i="1" dirty="0">
                    <a:latin typeface="Cambria Math" panose="02040503050406030204" pitchFamily="18" charset="0"/>
                  </a:rPr>
                  <a:t>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 Triangle Inequality: Attacker cannot distinguish </a:t>
                </a:r>
                <a:r>
                  <a:rPr lang="en-US" b="1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b="1" baseline="-25000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k</a:t>
                </a: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b="1" baseline="-250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0</a:t>
                </a: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) from f  (</a:t>
                </a:r>
                <a:r>
                  <a:rPr lang="en-US" b="1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b="1" baseline="-25000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n</a:t>
                </a:r>
                <a:r>
                  <a:rPr lang="en-US" b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).</a:t>
                </a: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1003280" cy="4351338"/>
              </a:xfrm>
              <a:blipFill>
                <a:blip r:embed="rId2"/>
                <a:stretch>
                  <a:fillRect l="-11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OWFs (Recap)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/>
                  <a:t> Then for any polynomial p(.) there is a PRG with expansion factor p(n).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/>
                  <a:t>Theorem: </a:t>
                </a:r>
                <a:r>
                  <a:rPr lang="en-US" sz="3500" dirty="0"/>
                  <a:t>Suppose that </a:t>
                </a:r>
                <a:r>
                  <a:rPr lang="en-US" sz="3500" dirty="0" smtClean="0"/>
                  <a:t>there </a:t>
                </a:r>
                <a:r>
                  <a:rPr lang="en-US" sz="3500" dirty="0"/>
                  <a:t>is a secure </a:t>
                </a:r>
                <a:r>
                  <a:rPr lang="en-US" sz="3500" dirty="0" smtClean="0"/>
                  <a:t>PRF then there is a strong pseudorandom permutation.</a:t>
                </a:r>
                <a:endParaRPr lang="en-US" sz="3500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565" t="-37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OWFs (Recap)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functions 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functions exist then </a:t>
            </a:r>
            <a:r>
              <a:rPr lang="en-US" sz="3200" dirty="0" smtClean="0"/>
              <a:t>there exist CCA-secure encryption schemes and secure MACs. </a:t>
            </a:r>
            <a:endParaRPr lang="en-US" sz="3200" dirty="0"/>
          </a:p>
          <a:p>
            <a:pPr marL="0" indent="0">
              <a:buNone/>
            </a:pPr>
            <a:endParaRPr lang="en-US" sz="3500" dirty="0"/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OWFs Necessary for Private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results show that OWFs are </a:t>
            </a:r>
            <a:r>
              <a:rPr lang="en-US" u="sng" dirty="0" smtClean="0"/>
              <a:t>sufficient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Can we build Private Key Crypto from weaker assumptions?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Short Answer: </a:t>
            </a:r>
            <a:r>
              <a:rPr lang="en-US" dirty="0" smtClean="0"/>
              <a:t>No, OWFs are also </a:t>
            </a:r>
            <a:r>
              <a:rPr lang="en-US" i="1" u="sng" dirty="0" smtClean="0"/>
              <a:t>necessary</a:t>
            </a:r>
            <a:r>
              <a:rPr lang="en-US" dirty="0" smtClean="0"/>
              <a:t> for most private-key crypto primitives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028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Date: </a:t>
            </a:r>
            <a:r>
              <a:rPr lang="en-US" dirty="0" smtClean="0"/>
              <a:t>Tuesday</a:t>
            </a:r>
            <a:r>
              <a:rPr lang="en-US" dirty="0"/>
              <a:t>, </a:t>
            </a:r>
            <a:r>
              <a:rPr lang="en-US" dirty="0" smtClean="0"/>
              <a:t>October 16th </a:t>
            </a:r>
          </a:p>
          <a:p>
            <a:r>
              <a:rPr lang="en-US" b="1" dirty="0" smtClean="0"/>
              <a:t>Time:</a:t>
            </a:r>
            <a:r>
              <a:rPr lang="en-US" dirty="0" smtClean="0"/>
              <a:t> 3PM-4:15PM (in class)</a:t>
            </a:r>
          </a:p>
          <a:p>
            <a:r>
              <a:rPr lang="en-US" b="1" dirty="0"/>
              <a:t>L</a:t>
            </a:r>
            <a:r>
              <a:rPr lang="en-US" b="1" dirty="0" smtClean="0"/>
              <a:t>ocation: </a:t>
            </a:r>
            <a:r>
              <a:rPr lang="en-US" dirty="0" smtClean="0"/>
              <a:t>Lawson B134 (right here)</a:t>
            </a:r>
            <a:endParaRPr lang="en-US" dirty="0"/>
          </a:p>
          <a:p>
            <a:r>
              <a:rPr lang="en-US" dirty="0" smtClean="0"/>
              <a:t>Closed Book/No Calculator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Note: </a:t>
            </a:r>
            <a:r>
              <a:rPr lang="en-US" dirty="0" smtClean="0"/>
              <a:t>Our TA (Duc Le) will proctor</a:t>
            </a:r>
            <a:r>
              <a:rPr lang="en-US" dirty="0"/>
              <a:t> </a:t>
            </a:r>
            <a:r>
              <a:rPr lang="en-US" dirty="0" smtClean="0"/>
              <a:t>the midterm</a:t>
            </a:r>
          </a:p>
          <a:p>
            <a:pPr marL="0" indent="0">
              <a:buNone/>
            </a:pPr>
            <a:r>
              <a:rPr lang="en-US" b="1" dirty="0" smtClean="0"/>
              <a:t>Content: </a:t>
            </a:r>
            <a:r>
              <a:rPr lang="en-US" dirty="0" smtClean="0"/>
              <a:t>Includes today’s lecture (chapters 1-7)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Preparation: </a:t>
            </a:r>
          </a:p>
          <a:p>
            <a:r>
              <a:rPr lang="en-US" dirty="0" smtClean="0"/>
              <a:t>You may prepare one 3x5 inch index card (double sides).</a:t>
            </a:r>
          </a:p>
          <a:p>
            <a:r>
              <a:rPr lang="en-US" dirty="0" smtClean="0"/>
              <a:t>Take the practice final</a:t>
            </a:r>
          </a:p>
          <a:p>
            <a:r>
              <a:rPr lang="en-US" dirty="0" smtClean="0"/>
              <a:t>Review homework solutions, book, lecture notes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mage result for 3x5 inch index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55" y="3018472"/>
            <a:ext cx="40481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why can we assume that we have an PRG with expansion 2n?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 Answer: </a:t>
                </a:r>
                <a:r>
                  <a:rPr lang="en-US" dirty="0" smtClean="0"/>
                  <a:t>Last class we showed that a PRG with expansion </a:t>
                </a:r>
                <a:r>
                  <a:rPr lang="en-US" dirty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 Implies the existence of a PRG with expansion p(n) for any polynomial.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Claim:</a:t>
                </a:r>
                <a:r>
                  <a:rPr lang="en-US" dirty="0" smtClean="0"/>
                  <a:t> G is also a OWF!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(Easy </a:t>
                </a:r>
                <a:r>
                  <a:rPr lang="en-US" dirty="0"/>
                  <a:t>to Compute?) ✓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(Hard to Invert?)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:r>
                  <a:rPr lang="en-US" dirty="0" smtClean="0"/>
                  <a:t>Assume (for contradiction) that A can invert G(s) with non-negligible probability p(n).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Distinguisher D(y): Simulate A(y)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 1 if and only if A(y) outputs x s.t. G(x)=y.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 for Reduction: </a:t>
                </a:r>
                <a:r>
                  <a:rPr lang="en-US" dirty="0" smtClean="0"/>
                  <a:t>If we can find x s.t. G(x)=y then y is not random.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Why not?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Why not? Simple counting argument, 2</a:t>
                </a:r>
                <a:r>
                  <a:rPr lang="en-US" baseline="30000" dirty="0" smtClean="0"/>
                  <a:t>2n</a:t>
                </a:r>
                <a:r>
                  <a:rPr lang="en-US" dirty="0" smtClean="0"/>
                  <a:t> possible y’s and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x’s. </a:t>
                </a:r>
              </a:p>
              <a:p>
                <a:r>
                  <a:rPr lang="en-US" dirty="0" smtClean="0"/>
                  <a:t>Probability there exists such an x is at most 2</a:t>
                </a:r>
                <a:r>
                  <a:rPr lang="en-US" baseline="30000" dirty="0" smtClean="0"/>
                  <a:t>-n</a:t>
                </a:r>
                <a:r>
                  <a:rPr lang="en-US" dirty="0"/>
                  <a:t> </a:t>
                </a:r>
                <a:r>
                  <a:rPr lang="en-US" dirty="0" smtClean="0"/>
                  <a:t>(for </a:t>
                </a:r>
                <a:r>
                  <a:rPr lang="en-US" dirty="0"/>
                  <a:t>a random </a:t>
                </a:r>
                <a:r>
                  <a:rPr lang="en-US" dirty="0" smtClean="0"/>
                  <a:t>y)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assumptions imply OWFs?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(Easy Extension) PRFs  PRGs  OWFs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Does secure crypto scheme imply OWFs?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CCA-secure? (Strongest)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CPA-Secure?  (Weaker)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EAV-secure?  (Weakest)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As long as the plaintext is longer than the secret key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Perfect Secrecy?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(Guarantee is information theoretic)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Proposition 7.29: </a:t>
            </a:r>
            <a:r>
              <a:rPr lang="en-US" dirty="0" smtClean="0"/>
              <a:t>If there exists a EAV-secure private-key encryption scheme that encrypts messages twice as long as its key, then a one-way function exists.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Recap: </a:t>
            </a:r>
            <a:r>
              <a:rPr lang="en-US" dirty="0" smtClean="0"/>
              <a:t>EAV-secure. </a:t>
            </a:r>
          </a:p>
          <a:p>
            <a:r>
              <a:rPr lang="en-US" dirty="0" smtClean="0"/>
              <a:t>Attacker picks two plaintexts 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  <a:r>
              <a:rPr lang="en-US" dirty="0" smtClean="0"/>
              <a:t> and is given c=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) for random bit b.</a:t>
            </a:r>
          </a:p>
          <a:p>
            <a:r>
              <a:rPr lang="en-US" dirty="0" smtClean="0"/>
              <a:t>Attacker attempts to guess b.</a:t>
            </a:r>
          </a:p>
          <a:p>
            <a:r>
              <a:rPr lang="en-US" dirty="0" smtClean="0"/>
              <a:t>No ability to request additional encryptions (chosen-plaintext attacks) </a:t>
            </a:r>
          </a:p>
          <a:p>
            <a:r>
              <a:rPr lang="en-US" dirty="0" smtClean="0"/>
              <a:t>In fact, no ability to observe any additional encryptions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Input: 4n bits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(For simplicity assume that </a:t>
                </a:r>
                <a:r>
                  <a:rPr lang="en-US" b="1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accepts n bits of randomness)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6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:r>
                  <a:rPr lang="en-US" dirty="0" smtClean="0"/>
                  <a:t>If attacker A can invert f, then attacker A’ can break EAV-security as follows. Given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;r</a:t>
                </a:r>
                <a:r>
                  <a:rPr lang="en-US" dirty="0" smtClean="0"/>
                  <a:t>) run A(c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). If A outputs (</a:t>
                </a:r>
                <a:r>
                  <a:rPr lang="en-US" dirty="0" err="1" smtClean="0"/>
                  <a:t>m’,k’,r</a:t>
                </a:r>
                <a:r>
                  <a:rPr lang="en-US" dirty="0" smtClean="0"/>
                  <a:t>’)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 then output 0; otherwise 1;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particular, given a MAC that satisfies MAC security (Definition 4.2) against an attacker who sees an arbitrary (polynomial) number of message/tag pairs.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Conclusions: </a:t>
            </a:r>
            <a:r>
              <a:rPr lang="en-US" dirty="0" smtClean="0"/>
              <a:t>OWFs are necessary and sufficient for all (non-trivial) private key cryptography.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</a:t>
            </a:r>
            <a:r>
              <a:rPr lang="en-US" dirty="0" smtClean="0"/>
              <a:t>OWFs are a minimal assumption for private-key crypto.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Key Crypto/Hashing? </a:t>
            </a:r>
          </a:p>
          <a:p>
            <a:r>
              <a:rPr lang="en-US" dirty="0" smtClean="0"/>
              <a:t>OWFs are known to be necessary</a:t>
            </a:r>
          </a:p>
          <a:p>
            <a:r>
              <a:rPr lang="en-US" dirty="0" smtClean="0"/>
              <a:t>Not known (or believed) to be sufficient.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(Tentative)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Date: </a:t>
            </a:r>
            <a:r>
              <a:rPr lang="en-US" dirty="0" smtClean="0"/>
              <a:t>Tuesday</a:t>
            </a:r>
            <a:r>
              <a:rPr lang="en-US" dirty="0"/>
              <a:t>, December 11th (Subject to </a:t>
            </a:r>
            <a:r>
              <a:rPr lang="en-US" dirty="0" smtClean="0"/>
              <a:t>Change*)</a:t>
            </a:r>
          </a:p>
          <a:p>
            <a:r>
              <a:rPr lang="en-US" b="1" dirty="0" smtClean="0"/>
              <a:t>Time:</a:t>
            </a:r>
            <a:r>
              <a:rPr lang="en-US" dirty="0" smtClean="0"/>
              <a:t> 8AM (Subject </a:t>
            </a:r>
            <a:r>
              <a:rPr lang="en-US" dirty="0"/>
              <a:t>to </a:t>
            </a:r>
            <a:r>
              <a:rPr lang="en-US" dirty="0" smtClean="0"/>
              <a:t>Change*)</a:t>
            </a:r>
            <a:endParaRPr lang="en-US" dirty="0"/>
          </a:p>
          <a:p>
            <a:r>
              <a:rPr lang="en-US" b="1" dirty="0"/>
              <a:t>Location: </a:t>
            </a:r>
            <a:r>
              <a:rPr lang="en-US" dirty="0"/>
              <a:t>LWSN B151 (Subject to </a:t>
            </a:r>
            <a:r>
              <a:rPr lang="en-US" dirty="0" smtClean="0"/>
              <a:t>Change*)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 Purdue will not reimburse you for flight re-booking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advantage of a distinguisher D is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Looks similar to definition of PRGs</a:t>
                </a:r>
              </a:p>
              <a:p>
                <a:pPr lvl="1"/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distribution G(U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 and </a:t>
                </a:r>
              </a:p>
              <a:p>
                <a:pPr lvl="1"/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uniform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over strings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(n).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7.32: </a:t>
                </a:r>
                <a:r>
                  <a:rPr lang="en-US" dirty="0" smtClean="0"/>
                  <a:t>Let t(n) be a polynomial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the ensembles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 </a:t>
                </a:r>
                <a:r>
                  <a:rPr lang="en-US" u="sng" dirty="0"/>
                  <a:t>computationally indistinguishable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f is a OWF. Build another OWF f’ s.t. f’ is not collision resistant.</a:t>
                </a:r>
              </a:p>
              <a:p>
                <a:r>
                  <a:rPr lang="en-US" dirty="0" smtClean="0"/>
                  <a:t>Suppose that 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s</a:t>
                </a:r>
                <a:r>
                  <a:rPr lang="en-US" dirty="0" smtClean="0"/>
                  <a:t>(.) is collision resistant hash function mapping 2n-bit strings to n-bit strings. Show that f(</a:t>
                </a:r>
                <a:r>
                  <a:rPr lang="en-US" dirty="0" err="1" smtClean="0"/>
                  <a:t>s,x</a:t>
                </a:r>
                <a:r>
                  <a:rPr lang="en-US" dirty="0" smtClean="0"/>
                  <a:t>)=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s,h</a:t>
                </a:r>
                <a:r>
                  <a:rPr lang="en-US" baseline="30000" dirty="0" err="1" smtClean="0"/>
                  <a:t>s</a:t>
                </a:r>
                <a:r>
                  <a:rPr lang="en-US" dirty="0" smtClean="0"/>
                  <a:t>(x)) is a one-way function. </a:t>
                </a:r>
              </a:p>
              <a:p>
                <a:r>
                  <a:rPr lang="en-US" dirty="0"/>
                  <a:t>Suppose that </a:t>
                </a:r>
                <a:r>
                  <a:rPr lang="en-US" dirty="0" err="1"/>
                  <a:t>h</a:t>
                </a:r>
                <a:r>
                  <a:rPr lang="en-US" baseline="30000" dirty="0" err="1"/>
                  <a:t>s</a:t>
                </a:r>
                <a:r>
                  <a:rPr lang="en-US" dirty="0"/>
                  <a:t>(.) is collision resistant hash function mapping 2n-bit strings to n-bit strings. Show </a:t>
                </a:r>
                <a:r>
                  <a:rPr lang="en-US" dirty="0" smtClean="0"/>
                  <a:t>that </a:t>
                </a:r>
                <a:r>
                  <a:rPr lang="en-US" dirty="0"/>
                  <a:t>f(</a:t>
                </a:r>
                <a:r>
                  <a:rPr lang="en-US" dirty="0" err="1"/>
                  <a:t>s,x</a:t>
                </a:r>
                <a:r>
                  <a:rPr lang="en-US" dirty="0"/>
                  <a:t>)= 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s</a:t>
                </a:r>
                <a:r>
                  <a:rPr lang="en-US" dirty="0" smtClean="0"/>
                  <a:t>(x) </a:t>
                </a:r>
                <a:r>
                  <a:rPr lang="en-US" dirty="0"/>
                  <a:t>is </a:t>
                </a:r>
                <a:r>
                  <a:rPr lang="en-US" dirty="0" smtClean="0"/>
                  <a:t>not necessarily a OWF.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 is a OWF. What about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 smtClean="0"/>
                  <a:t>? </a:t>
                </a:r>
                <a:r>
                  <a:rPr lang="en-US" smtClean="0"/>
                  <a:t>Is it </a:t>
                </a:r>
                <a:r>
                  <a:rPr lang="en-US" dirty="0" smtClean="0"/>
                  <a:t>necessarily One-Way?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8: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One-Way Functions (Part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9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functions 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functions exist then </a:t>
            </a:r>
            <a:r>
              <a:rPr lang="en-US" sz="3200" dirty="0" smtClean="0"/>
              <a:t>there exist CCA-secure encryption schemes and secure MACs. </a:t>
            </a:r>
            <a:endParaRPr lang="en-US" sz="3200" dirty="0"/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 smtClean="0"/>
              <a:t>We saw how to build PRGs from One-Way-Permutations…</a:t>
            </a:r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05132" y="4102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490276" y="4102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66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/>
      <p:bldP spid="16" grpId="0" animBg="1"/>
      <p:bldP spid="17" grpId="0"/>
      <p:bldP spid="63" grpId="0" animBg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𝐏𝐫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 Sketch (by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Triangle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Inequality):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Fix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𝑨𝒅𝒗</m:t>
                      </m:r>
                      <m:r>
                        <a:rPr lang="en-US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This difference is negligible by PRG security (just replaced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𝐰𝐢𝐭𝐡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10642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 Sketch</a:t>
                </a: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  <m:r>
                        <a:rPr lang="en-US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𝑸𝑬𝑫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1064240" cy="4351338"/>
              </a:xfrm>
              <a:blipFill>
                <a:blip r:embed="rId2"/>
                <a:stretch>
                  <a:fillRect l="-115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35800</TotalTime>
  <Words>1267</Words>
  <Application>Microsoft Office PowerPoint</Application>
  <PresentationFormat>Widescreen</PresentationFormat>
  <Paragraphs>464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inherit</vt:lpstr>
      <vt:lpstr>Wingdings</vt:lpstr>
      <vt:lpstr>Office Theme</vt:lpstr>
      <vt:lpstr>Homework 2 Statistics</vt:lpstr>
      <vt:lpstr>Midterm Exam</vt:lpstr>
      <vt:lpstr>Final Exam (Tentative)</vt:lpstr>
      <vt:lpstr>Cryptography CS 555</vt:lpstr>
      <vt:lpstr>Recap</vt:lpstr>
      <vt:lpstr>PRFs from PRGs</vt:lpstr>
      <vt:lpstr>PRFs from PRGs</vt:lpstr>
      <vt:lpstr>PRFs from PRGs</vt:lpstr>
      <vt:lpstr>PRFs from PRGs</vt:lpstr>
      <vt:lpstr>Hybrid H0  (Real Construction)</vt:lpstr>
      <vt:lpstr>Hybrid H1  (Real Construction)</vt:lpstr>
      <vt:lpstr>Hybrid H2</vt:lpstr>
      <vt:lpstr>Hybrid Hn (truly random function!) </vt:lpstr>
      <vt:lpstr>Hybrid H1 vs H2</vt:lpstr>
      <vt:lpstr>Hybrid H2 vs  H1</vt:lpstr>
      <vt:lpstr>Triangle Inequality</vt:lpstr>
      <vt:lpstr>From OWFs (Recap)</vt:lpstr>
      <vt:lpstr>From OWFs (Recap)</vt:lpstr>
      <vt:lpstr>Are OWFs Necessary for Private Key Crypto</vt:lpstr>
      <vt:lpstr>PRGs  OWFs</vt:lpstr>
      <vt:lpstr>PRGs  OWFs</vt:lpstr>
      <vt:lpstr>PRGs  OWFs</vt:lpstr>
      <vt:lpstr>PRGs  OWFs</vt:lpstr>
      <vt:lpstr>PRGs  OWFs</vt:lpstr>
      <vt:lpstr>What other assumptions imply OWFs?</vt:lpstr>
      <vt:lpstr>EAV-Secure Crypto  OWFs</vt:lpstr>
      <vt:lpstr>EAV-Secure Crypto  OWFs</vt:lpstr>
      <vt:lpstr>EAV-Secure Crypto  OWFs</vt:lpstr>
      <vt:lpstr>MACs OWFs</vt:lpstr>
      <vt:lpstr>Computational Indistinguishability</vt:lpstr>
      <vt:lpstr>Computational Indistinguishability</vt:lpstr>
      <vt:lpstr>Computational Indistinguishability</vt:lpstr>
      <vt:lpstr>Computational Indistinguishability</vt:lpstr>
      <vt:lpstr>Practice Problems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223</cp:revision>
  <dcterms:created xsi:type="dcterms:W3CDTF">2016-12-31T20:38:01Z</dcterms:created>
  <dcterms:modified xsi:type="dcterms:W3CDTF">2018-10-11T18:26:09Z</dcterms:modified>
</cp:coreProperties>
</file>