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356" r:id="rId2"/>
    <p:sldId id="679" r:id="rId3"/>
    <p:sldId id="680" r:id="rId4"/>
    <p:sldId id="681" r:id="rId5"/>
    <p:sldId id="682" r:id="rId6"/>
    <p:sldId id="683" r:id="rId7"/>
    <p:sldId id="684" r:id="rId8"/>
    <p:sldId id="685" r:id="rId9"/>
    <p:sldId id="688" r:id="rId10"/>
    <p:sldId id="689" r:id="rId11"/>
    <p:sldId id="690" r:id="rId12"/>
    <p:sldId id="691" r:id="rId13"/>
    <p:sldId id="692" r:id="rId14"/>
    <p:sldId id="693" r:id="rId15"/>
    <p:sldId id="694" r:id="rId16"/>
    <p:sldId id="695" r:id="rId17"/>
    <p:sldId id="696" r:id="rId18"/>
    <p:sldId id="697" r:id="rId19"/>
    <p:sldId id="698" r:id="rId20"/>
    <p:sldId id="699" r:id="rId21"/>
    <p:sldId id="700" r:id="rId22"/>
    <p:sldId id="701" r:id="rId23"/>
    <p:sldId id="702" r:id="rId24"/>
    <p:sldId id="439" r:id="rId25"/>
    <p:sldId id="612" r:id="rId26"/>
    <p:sldId id="686" r:id="rId27"/>
    <p:sldId id="665" r:id="rId28"/>
    <p:sldId id="666" r:id="rId29"/>
    <p:sldId id="667" r:id="rId30"/>
    <p:sldId id="668" r:id="rId31"/>
    <p:sldId id="669" r:id="rId32"/>
    <p:sldId id="670" r:id="rId33"/>
    <p:sldId id="671" r:id="rId34"/>
    <p:sldId id="672" r:id="rId35"/>
    <p:sldId id="673" r:id="rId36"/>
    <p:sldId id="674" r:id="rId37"/>
    <p:sldId id="750" r:id="rId38"/>
    <p:sldId id="749" r:id="rId39"/>
    <p:sldId id="675" r:id="rId40"/>
    <p:sldId id="748" r:id="rId41"/>
    <p:sldId id="704" r:id="rId42"/>
    <p:sldId id="705" r:id="rId43"/>
    <p:sldId id="706" r:id="rId44"/>
    <p:sldId id="707" r:id="rId45"/>
    <p:sldId id="708" r:id="rId46"/>
    <p:sldId id="709" r:id="rId47"/>
    <p:sldId id="710" r:id="rId48"/>
    <p:sldId id="711" r:id="rId49"/>
    <p:sldId id="712" r:id="rId50"/>
    <p:sldId id="713" r:id="rId51"/>
    <p:sldId id="714" r:id="rId52"/>
    <p:sldId id="715" r:id="rId53"/>
    <p:sldId id="751" r:id="rId54"/>
    <p:sldId id="716" r:id="rId55"/>
    <p:sldId id="717" r:id="rId56"/>
    <p:sldId id="718" r:id="rId57"/>
    <p:sldId id="719" r:id="rId58"/>
    <p:sldId id="720" r:id="rId59"/>
    <p:sldId id="721" r:id="rId60"/>
    <p:sldId id="722" r:id="rId61"/>
    <p:sldId id="723" r:id="rId62"/>
    <p:sldId id="724" r:id="rId63"/>
    <p:sldId id="725" r:id="rId64"/>
    <p:sldId id="726" r:id="rId65"/>
    <p:sldId id="727" r:id="rId66"/>
    <p:sldId id="728" r:id="rId67"/>
    <p:sldId id="729" r:id="rId68"/>
    <p:sldId id="730" r:id="rId69"/>
    <p:sldId id="731" r:id="rId70"/>
    <p:sldId id="732" r:id="rId71"/>
    <p:sldId id="733" r:id="rId72"/>
    <p:sldId id="734" r:id="rId73"/>
    <p:sldId id="735" r:id="rId74"/>
    <p:sldId id="736" r:id="rId75"/>
    <p:sldId id="737" r:id="rId76"/>
    <p:sldId id="738" r:id="rId77"/>
    <p:sldId id="739" r:id="rId78"/>
    <p:sldId id="740" r:id="rId79"/>
    <p:sldId id="741" r:id="rId80"/>
    <p:sldId id="742" r:id="rId81"/>
    <p:sldId id="743" r:id="rId82"/>
    <p:sldId id="744" r:id="rId83"/>
    <p:sldId id="745" r:id="rId84"/>
    <p:sldId id="746" r:id="rId85"/>
    <p:sldId id="747"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ocki, Jeremiah M" initials="BJM" lastIdx="1" clrIdx="0">
    <p:extLst>
      <p:ext uri="{19B8F6BF-5375-455C-9EA6-DF929625EA0E}">
        <p15:presenceInfo xmlns:p15="http://schemas.microsoft.com/office/powerpoint/2012/main" userId="S-1-5-21-1861847230-2120372063-3483355800-595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74" autoAdjust="0"/>
    <p:restoredTop sz="81323" autoAdjust="0"/>
  </p:normalViewPr>
  <p:slideViewPr>
    <p:cSldViewPr snapToGrid="0">
      <p:cViewPr varScale="1">
        <p:scale>
          <a:sx n="93" d="100"/>
          <a:sy n="93" d="100"/>
        </p:scale>
        <p:origin x="114" y="102"/>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85FA0-1860-435B-9626-CB21D9C53071}" type="datetimeFigureOut">
              <a:rPr lang="en-US" smtClean="0"/>
              <a:t>10/4/2018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35DAA-499F-4673-978B-A6190921FD97}" type="slidenum">
              <a:rPr lang="en-US" smtClean="0"/>
              <a:t>‹#›</a:t>
            </a:fld>
            <a:endParaRPr lang="en-US"/>
          </a:p>
        </p:txBody>
      </p:sp>
    </p:spTree>
    <p:extLst>
      <p:ext uri="{BB962C8B-B14F-4D97-AF65-F5344CB8AC3E}">
        <p14:creationId xmlns:p14="http://schemas.microsoft.com/office/powerpoint/2010/main" val="3615450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cryptography.wikia.com/wiki/Daniel_J._Bernstein?redlink=1&amp;action=edit&amp;flow=create-page-article-redlink"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cryptography.wikia.com/wiki/Advanced_Encryption_Standard#cite_note-20" TargetMode="External"/><Relationship Id="rId5" Type="http://schemas.openxmlformats.org/officeDocument/2006/relationships/hyperlink" Target="http://cryptography.wikia.com/wiki/Advanced_Encryption_Standard#cite_note-19" TargetMode="External"/><Relationship Id="rId4" Type="http://schemas.openxmlformats.org/officeDocument/2006/relationships/hyperlink" Target="http://cryptography.wikia.com/wiki/OpenSSL?redlink=1&amp;action=edit&amp;flow=create-page-article-redlink"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29</a:t>
            </a:fld>
            <a:endParaRPr lang="en-US"/>
          </a:p>
        </p:txBody>
      </p:sp>
    </p:spTree>
    <p:extLst>
      <p:ext uri="{BB962C8B-B14F-4D97-AF65-F5344CB8AC3E}">
        <p14:creationId xmlns:p14="http://schemas.microsoft.com/office/powerpoint/2010/main" val="1353213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April 2005, </a:t>
            </a:r>
            <a:r>
              <a:rPr lang="en-US" sz="1200" kern="1200" dirty="0" smtClean="0">
                <a:solidFill>
                  <a:schemeClr val="tx1"/>
                </a:solidFill>
                <a:effectLst/>
                <a:latin typeface="+mn-lt"/>
                <a:ea typeface="+mn-ea"/>
                <a:cs typeface="+mn-cs"/>
                <a:hlinkClick r:id="rId3" tooltip="Daniel J. Bernstein (page does not exist)"/>
              </a:rPr>
              <a:t>D.J. Bernstein</a:t>
            </a:r>
            <a:r>
              <a:rPr lang="en-US" dirty="0" smtClean="0"/>
              <a:t> announced a cache-timing attack that he used to break a custom server that used </a:t>
            </a:r>
            <a:r>
              <a:rPr lang="en-US" sz="1200" kern="1200" dirty="0" smtClean="0">
                <a:solidFill>
                  <a:schemeClr val="tx1"/>
                </a:solidFill>
                <a:effectLst/>
                <a:latin typeface="+mn-lt"/>
                <a:ea typeface="+mn-ea"/>
                <a:cs typeface="+mn-cs"/>
                <a:hlinkClick r:id="rId4" tooltip="OpenSSL (page does not exist)"/>
              </a:rPr>
              <a:t>OpenSSL</a:t>
            </a:r>
            <a:r>
              <a:rPr lang="en-US" dirty="0" smtClean="0"/>
              <a:t>'s AES encryption.</a:t>
            </a:r>
            <a:r>
              <a:rPr lang="en-US" baseline="30000" dirty="0" smtClean="0">
                <a:hlinkClick r:id="rId5"/>
              </a:rPr>
              <a:t>[20]</a:t>
            </a:r>
            <a:r>
              <a:rPr lang="en-US" dirty="0" smtClean="0"/>
              <a:t> The custom server was designed to give out as much timing information as possible (the server reports back the number of machine cycles taken by the encryption operation), and the attack required over 200 million chosen plaintexts.</a:t>
            </a:r>
            <a:r>
              <a:rPr lang="en-US" baseline="30000" dirty="0" smtClean="0">
                <a:hlinkClick r:id="rId6"/>
              </a:rPr>
              <a:t>[21]</a:t>
            </a:r>
            <a:r>
              <a:rPr lang="en-US" dirty="0" smtClean="0"/>
              <a:t> </a:t>
            </a:r>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39</a:t>
            </a:fld>
            <a:endParaRPr lang="en-US"/>
          </a:p>
        </p:txBody>
      </p:sp>
    </p:spTree>
    <p:extLst>
      <p:ext uri="{BB962C8B-B14F-4D97-AF65-F5344CB8AC3E}">
        <p14:creationId xmlns:p14="http://schemas.microsoft.com/office/powerpoint/2010/main" val="4019424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Adv_i</a:t>
            </a:r>
            <a:r>
              <a:rPr lang="en-US" baseline="0" dirty="0" smtClean="0"/>
              <a:t> </a:t>
            </a:r>
            <a:r>
              <a:rPr lang="en-US" baseline="0" dirty="0" err="1" smtClean="0"/>
              <a:t>Pr</a:t>
            </a:r>
            <a:r>
              <a:rPr lang="en-US" baseline="0" dirty="0" smtClean="0"/>
              <a:t>[attacker can </a:t>
            </a:r>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60</a:t>
            </a:fld>
            <a:endParaRPr lang="en-US"/>
          </a:p>
        </p:txBody>
      </p:sp>
    </p:spTree>
    <p:extLst>
      <p:ext uri="{BB962C8B-B14F-4D97-AF65-F5344CB8AC3E}">
        <p14:creationId xmlns:p14="http://schemas.microsoft.com/office/powerpoint/2010/main" val="2436955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6CD638-CAC8-4835-93D5-F2F113860AF6}" type="datetime1">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50351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320AD1-AAF5-41BF-8F47-A201BD823CA6}" type="datetime1">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92156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2F8B5-C2B9-4688-AF44-FC2F88EF1967}" type="datetime1">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32540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12E03-6634-4506-9456-86EF0B299EA5}" type="datetime1">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96895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FFF1D6-DDC6-46CD-8F4D-A488FCDFFF3F}" type="datetime1">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40703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4268F3-B5D5-4614-A1E8-B062619C91D9}" type="datetime1">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10001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87B2AB-DF7C-4D43-93E6-1F8BFC4B85C5}" type="datetime1">
              <a:rPr lang="en-US" smtClean="0"/>
              <a:t>10/4/2018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55649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741BF2-9F6E-4EE3-AC23-3342D25B434E}" type="datetime1">
              <a:rPr lang="en-US" smtClean="0"/>
              <a:t>10/4/2018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324170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B3AC0-947E-4117-982D-2E13F67B980A}" type="datetime1">
              <a:rPr lang="en-US" smtClean="0"/>
              <a:t>10/4/2018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3247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A0ACCC4-E33D-49C2-8C16-2FA37D9D909A}" type="datetime1">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4493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9B8812-7278-4D06-90D2-92395DE9F0D1}" type="datetime1">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428408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57E49-C339-4533-BFB4-FADAD6F354D5}" type="datetime1">
              <a:rPr lang="en-US" smtClean="0"/>
              <a:t>10/4/2018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4D3F7-B83F-4105-B753-146AD0E5364B}" type="slidenum">
              <a:rPr lang="en-US" smtClean="0"/>
              <a:t>‹#›</a:t>
            </a:fld>
            <a:endParaRPr lang="en-US"/>
          </a:p>
        </p:txBody>
      </p:sp>
    </p:spTree>
    <p:extLst>
      <p:ext uri="{BB962C8B-B14F-4D97-AF65-F5344CB8AC3E}">
        <p14:creationId xmlns:p14="http://schemas.microsoft.com/office/powerpoint/2010/main" val="3004504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8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keylength.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0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40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0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normAutofit fontScale="92500"/>
          </a:bodyPr>
          <a:lstStyle/>
          <a:p>
            <a:r>
              <a:rPr lang="en-US" dirty="0" smtClean="0"/>
              <a:t>Random Oracle Model</a:t>
            </a:r>
          </a:p>
          <a:p>
            <a:pPr lvl="1"/>
            <a:r>
              <a:rPr lang="en-US" dirty="0" smtClean="0"/>
              <a:t>Pros (Easier Proofs/More Efficient Protocols/Solid Evidence for Security in Practice)</a:t>
            </a:r>
          </a:p>
          <a:p>
            <a:pPr lvl="1"/>
            <a:r>
              <a:rPr lang="en-US" dirty="0" smtClean="0"/>
              <a:t>Cons (Strong Assumption)</a:t>
            </a:r>
          </a:p>
          <a:p>
            <a:r>
              <a:rPr lang="en-US" dirty="0" smtClean="0"/>
              <a:t>Hashing Applications</a:t>
            </a:r>
          </a:p>
          <a:p>
            <a:r>
              <a:rPr lang="en-US" dirty="0"/>
              <a:t>Block </a:t>
            </a:r>
            <a:r>
              <a:rPr lang="en-US" dirty="0" smtClean="0"/>
              <a:t>Ciphers, SPNs, Feistel Networks, DES</a:t>
            </a:r>
            <a:endParaRPr lang="en-US" dirty="0"/>
          </a:p>
          <a:p>
            <a:r>
              <a:rPr lang="en-US" dirty="0" smtClean="0">
                <a:solidFill>
                  <a:srgbClr val="0070C0"/>
                </a:solidFill>
              </a:rPr>
              <a:t>Meet in the Middle, 3DES</a:t>
            </a:r>
            <a:endParaRPr lang="en-US" dirty="0">
              <a:solidFill>
                <a:srgbClr val="0070C0"/>
              </a:solidFill>
            </a:endParaRPr>
          </a:p>
          <a:p>
            <a:r>
              <a:rPr lang="en-US" dirty="0" smtClean="0">
                <a:solidFill>
                  <a:srgbClr val="0070C0"/>
                </a:solidFill>
              </a:rPr>
              <a:t>Building Stream Ciphers</a:t>
            </a:r>
          </a:p>
          <a:p>
            <a:pPr lvl="1"/>
            <a:r>
              <a:rPr lang="en-US" dirty="0" smtClean="0">
                <a:solidFill>
                  <a:srgbClr val="0070C0"/>
                </a:solidFill>
              </a:rPr>
              <a:t>Linear Feedback Shift Registers (+ Attacks)</a:t>
            </a:r>
          </a:p>
          <a:p>
            <a:pPr lvl="1"/>
            <a:r>
              <a:rPr lang="en-US" dirty="0" smtClean="0">
                <a:solidFill>
                  <a:srgbClr val="0070C0"/>
                </a:solidFill>
              </a:rPr>
              <a:t>RC4 (+ Attacks)</a:t>
            </a:r>
          </a:p>
          <a:p>
            <a:pPr lvl="1"/>
            <a:r>
              <a:rPr lang="en-US" dirty="0" err="1" smtClean="0">
                <a:solidFill>
                  <a:srgbClr val="0070C0"/>
                </a:solidFill>
              </a:rPr>
              <a:t>Trivium</a:t>
            </a:r>
            <a:endParaRPr lang="en-US" dirty="0">
              <a:solidFill>
                <a:srgbClr val="0070C0"/>
              </a:solidFill>
            </a:endParaRPr>
          </a:p>
          <a:p>
            <a:endParaRPr lang="en-US" dirty="0" smtClean="0"/>
          </a:p>
        </p:txBody>
      </p:sp>
      <p:sp>
        <p:nvSpPr>
          <p:cNvPr id="4" name="Slide Number Placeholder 3"/>
          <p:cNvSpPr>
            <a:spLocks noGrp="1"/>
          </p:cNvSpPr>
          <p:nvPr>
            <p:ph type="sldNum" sz="quarter" idx="12"/>
          </p:nvPr>
        </p:nvSpPr>
        <p:spPr/>
        <p:txBody>
          <a:bodyPr/>
          <a:lstStyle/>
          <a:p>
            <a:fld id="{D104D3F7-B83F-4105-B753-146AD0E5364B}" type="slidenum">
              <a:rPr lang="en-US" smtClean="0"/>
              <a:t>1</a:t>
            </a:fld>
            <a:endParaRPr lang="en-US"/>
          </a:p>
        </p:txBody>
      </p:sp>
    </p:spTree>
    <p:extLst>
      <p:ext uri="{BB962C8B-B14F-4D97-AF65-F5344CB8AC3E}">
        <p14:creationId xmlns:p14="http://schemas.microsoft.com/office/powerpoint/2010/main" val="2118925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Feedback Shift Register</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10</a:t>
            </a:fld>
            <a:endParaRPr lang="en-US"/>
          </a:p>
        </p:txBody>
      </p:sp>
      <p:pic>
        <p:nvPicPr>
          <p:cNvPr id="1026" name="Picture 2" descr="Image result for linear feedback shift regist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13459" y="1690688"/>
            <a:ext cx="9509771" cy="2776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165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Feedback Shift Register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State at time t:</a:t>
                </a: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 </m:t>
                        </m:r>
                        <m:r>
                          <a:rPr lang="en-US" b="0" i="1" smtClean="0">
                            <a:latin typeface="Cambria Math" panose="02040503050406030204" pitchFamily="18" charset="0"/>
                          </a:rPr>
                          <m:t>𝑠</m:t>
                        </m:r>
                      </m:e>
                      <m:sub>
                        <m: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rPr>
                          <m:t>𝑡</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𝑠</m:t>
                        </m:r>
                      </m:e>
                      <m:sub>
                        <m:r>
                          <a:rPr lang="en-US" i="1">
                            <a:latin typeface="Cambria Math" panose="02040503050406030204" pitchFamily="18" charset="0"/>
                          </a:rPr>
                          <m:t>1</m:t>
                        </m:r>
                      </m:sub>
                      <m:sup>
                        <m:r>
                          <a:rPr lang="en-US" i="1">
                            <a:latin typeface="Cambria Math" panose="02040503050406030204" pitchFamily="18" charset="0"/>
                          </a:rPr>
                          <m:t>𝑡</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𝑠</m:t>
                        </m:r>
                      </m:e>
                      <m:sub>
                        <m:r>
                          <a:rPr lang="en-US" b="0" i="1" smtClean="0">
                            <a:latin typeface="Cambria Math" panose="02040503050406030204" pitchFamily="18" charset="0"/>
                          </a:rPr>
                          <m:t>0</m:t>
                        </m:r>
                      </m:sub>
                      <m:sup>
                        <m:r>
                          <a:rPr lang="en-US" i="1">
                            <a:latin typeface="Cambria Math" panose="02040503050406030204" pitchFamily="18" charset="0"/>
                          </a:rPr>
                          <m:t>𝑡</m:t>
                        </m:r>
                      </m:sup>
                    </m:sSubSup>
                  </m:oMath>
                </a14:m>
                <a:r>
                  <a:rPr lang="en-US" dirty="0" smtClean="0"/>
                  <a:t>  (</a:t>
                </a:r>
                <a:r>
                  <a:rPr lang="en-US" dirty="0"/>
                  <a:t>n registers) </a:t>
                </a:r>
                <a:endParaRPr lang="en-US" dirty="0" smtClean="0"/>
              </a:p>
              <a:p>
                <a:r>
                  <a:rPr lang="en-US" dirty="0" smtClean="0"/>
                  <a:t>Feedback Coefficients: </a:t>
                </a:r>
                <a14:m>
                  <m:oMath xmlns:m="http://schemas.openxmlformats.org/officeDocument/2006/math">
                    <m:r>
                      <a:rPr lang="en-US" b="1" i="0" smtClean="0">
                        <a:solidFill>
                          <a:srgbClr val="00B0F0"/>
                        </a:solidFill>
                        <a:latin typeface="Cambria Math" panose="02040503050406030204" pitchFamily="18" charset="0"/>
                        <a:ea typeface="Cambria Math" panose="02040503050406030204" pitchFamily="18" charset="0"/>
                      </a:rPr>
                      <m:t>𝐒</m:t>
                    </m:r>
                    <m:r>
                      <a:rPr lang="en-US" i="1"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𝑛</m:t>
                        </m:r>
                      </m:e>
                    </m:d>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1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11</a:t>
            </a:fld>
            <a:endParaRPr lang="en-US"/>
          </a:p>
        </p:txBody>
      </p:sp>
      <p:pic>
        <p:nvPicPr>
          <p:cNvPr id="6" name="Picture 2" descr="Image result for linear feedback shift regist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11579" y="2958148"/>
            <a:ext cx="9509771" cy="2776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666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Feedback Shift Register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47850"/>
                <a:ext cx="10515600" cy="4351338"/>
              </a:xfrm>
            </p:spPr>
            <p:txBody>
              <a:bodyPr/>
              <a:lstStyle/>
              <a:p>
                <a:r>
                  <a:rPr lang="en-US" dirty="0" smtClean="0"/>
                  <a:t>State at time t:</a:t>
                </a: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 </m:t>
                        </m:r>
                        <m:r>
                          <a:rPr lang="en-US" b="0" i="1" smtClean="0">
                            <a:latin typeface="Cambria Math" panose="02040503050406030204" pitchFamily="18" charset="0"/>
                          </a:rPr>
                          <m:t>𝑠</m:t>
                        </m:r>
                      </m:e>
                      <m:sub>
                        <m: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rPr>
                          <m:t>𝑡</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𝑠</m:t>
                        </m:r>
                      </m:e>
                      <m:sub>
                        <m:r>
                          <a:rPr lang="en-US" i="1">
                            <a:latin typeface="Cambria Math" panose="02040503050406030204" pitchFamily="18" charset="0"/>
                          </a:rPr>
                          <m:t>1</m:t>
                        </m:r>
                      </m:sub>
                      <m:sup>
                        <m:r>
                          <a:rPr lang="en-US" i="1">
                            <a:latin typeface="Cambria Math" panose="02040503050406030204" pitchFamily="18" charset="0"/>
                          </a:rPr>
                          <m:t>𝑡</m:t>
                        </m:r>
                      </m:sup>
                    </m:sSubSup>
                    <m:r>
                      <a:rPr lang="en-US" b="0" i="1" smtClean="0">
                        <a:latin typeface="Cambria Math" panose="02040503050406030204" pitchFamily="18" charset="0"/>
                      </a:rPr>
                      <m:t>,</m:t>
                    </m:r>
                    <m:sSubSup>
                      <m:sSubSupPr>
                        <m:ctrlPr>
                          <a:rPr lang="en-US" i="1" smtClean="0">
                            <a:solidFill>
                              <a:srgbClr val="00B050"/>
                            </a:solidFill>
                            <a:latin typeface="Cambria Math" panose="02040503050406030204" pitchFamily="18" charset="0"/>
                          </a:rPr>
                        </m:ctrlPr>
                      </m:sSubSupPr>
                      <m:e>
                        <m:r>
                          <a:rPr lang="en-US" i="1">
                            <a:solidFill>
                              <a:srgbClr val="00B050"/>
                            </a:solidFill>
                            <a:latin typeface="Cambria Math" panose="02040503050406030204" pitchFamily="18" charset="0"/>
                          </a:rPr>
                          <m:t> </m:t>
                        </m:r>
                        <m:r>
                          <a:rPr lang="en-US" i="1">
                            <a:solidFill>
                              <a:srgbClr val="00B050"/>
                            </a:solidFill>
                            <a:latin typeface="Cambria Math" panose="02040503050406030204" pitchFamily="18" charset="0"/>
                          </a:rPr>
                          <m:t>𝑠</m:t>
                        </m:r>
                      </m:e>
                      <m:sub>
                        <m:r>
                          <a:rPr lang="en-US" b="0" i="1" smtClean="0">
                            <a:solidFill>
                              <a:srgbClr val="00B050"/>
                            </a:solidFill>
                            <a:latin typeface="Cambria Math" panose="02040503050406030204" pitchFamily="18" charset="0"/>
                          </a:rPr>
                          <m:t>0</m:t>
                        </m:r>
                      </m:sub>
                      <m:sup>
                        <m:r>
                          <a:rPr lang="en-US" i="1">
                            <a:solidFill>
                              <a:srgbClr val="00B050"/>
                            </a:solidFill>
                            <a:latin typeface="Cambria Math" panose="02040503050406030204" pitchFamily="18" charset="0"/>
                          </a:rPr>
                          <m:t>𝑡</m:t>
                        </m:r>
                      </m:sup>
                    </m:sSubSup>
                  </m:oMath>
                </a14:m>
                <a:r>
                  <a:rPr lang="en-US" dirty="0" smtClean="0"/>
                  <a:t>  (</a:t>
                </a:r>
                <a:r>
                  <a:rPr lang="en-US" dirty="0"/>
                  <a:t>n registers) </a:t>
                </a:r>
                <a:endParaRPr lang="en-US" dirty="0" smtClean="0"/>
              </a:p>
              <a:p>
                <a:r>
                  <a:rPr lang="en-US" dirty="0" smtClean="0"/>
                  <a:t>Feedback Coefficients: </a:t>
                </a:r>
                <a14:m>
                  <m:oMath xmlns:m="http://schemas.openxmlformats.org/officeDocument/2006/math">
                    <m:r>
                      <a:rPr lang="en-US" b="1" i="0" smtClean="0">
                        <a:solidFill>
                          <a:srgbClr val="00B0F0"/>
                        </a:solidFill>
                        <a:latin typeface="Cambria Math" panose="02040503050406030204" pitchFamily="18" charset="0"/>
                        <a:ea typeface="Cambria Math" panose="02040503050406030204" pitchFamily="18" charset="0"/>
                      </a:rPr>
                      <m:t>𝐒</m:t>
                    </m:r>
                    <m:r>
                      <a:rPr lang="en-US" i="1"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e>
                    </m:d>
                  </m:oMath>
                </a14:m>
                <a:r>
                  <a:rPr lang="en-US" dirty="0" smtClean="0"/>
                  <a:t> </a:t>
                </a:r>
              </a:p>
              <a:p>
                <a:r>
                  <a:rPr lang="en-US" b="1" dirty="0" smtClean="0"/>
                  <a:t>State at time t+1:</a:t>
                </a:r>
                <a14:m>
                  <m:oMath xmlns:m="http://schemas.openxmlformats.org/officeDocument/2006/math">
                    <m:sSubSup>
                      <m:sSubSupPr>
                        <m:ctrlPr>
                          <a:rPr lang="en-US" i="1">
                            <a:latin typeface="Cambria Math" panose="02040503050406030204" pitchFamily="18" charset="0"/>
                          </a:rPr>
                        </m:ctrlPr>
                      </m:sSubSupPr>
                      <m:e>
                        <m:sSub>
                          <m:sSubPr>
                            <m:ctrlPr>
                              <a:rPr lang="en-US" i="1">
                                <a:latin typeface="Cambria Math" panose="02040503050406030204" pitchFamily="18" charset="0"/>
                                <a:ea typeface="Cambria Math" panose="02040503050406030204" pitchFamily="18" charset="0"/>
                              </a:rPr>
                            </m:ctrlPr>
                          </m:sSubPr>
                          <m:e>
                            <m:r>
                              <a:rPr lang="en-US" i="1" smtClean="0">
                                <a:solidFill>
                                  <a:srgbClr val="FF0000"/>
                                </a:solidFill>
                                <a:latin typeface="Cambria Math" panose="02040503050406030204" pitchFamily="18" charset="0"/>
                                <a:ea typeface="Cambria Math" panose="02040503050406030204" pitchFamily="18" charset="0"/>
                              </a:rPr>
                              <m:t>⨁</m:t>
                            </m:r>
                          </m:e>
                          <m:sub>
                            <m:r>
                              <a:rPr lang="en-US" i="1" smtClean="0">
                                <a:solidFill>
                                  <a:srgbClr val="00B0F0"/>
                                </a:solidFill>
                                <a:latin typeface="Cambria Math" panose="02040503050406030204" pitchFamily="18" charset="0"/>
                                <a:ea typeface="Cambria Math" panose="02040503050406030204" pitchFamily="18" charset="0"/>
                              </a:rPr>
                              <m:t>𝑖</m:t>
                            </m:r>
                            <m:r>
                              <a:rPr lang="en-US" i="1" smtClean="0">
                                <a:solidFill>
                                  <a:srgbClr val="00B0F0"/>
                                </a:solidFill>
                                <a:latin typeface="Cambria Math" panose="02040503050406030204" pitchFamily="18" charset="0"/>
                                <a:ea typeface="Cambria Math" panose="02040503050406030204" pitchFamily="18" charset="0"/>
                              </a:rPr>
                              <m:t>∈</m:t>
                            </m:r>
                            <m:r>
                              <a:rPr lang="en-US" i="1" smtClean="0">
                                <a:solidFill>
                                  <a:srgbClr val="00B0F0"/>
                                </a:solidFill>
                                <a:latin typeface="Cambria Math" panose="02040503050406030204" pitchFamily="18" charset="0"/>
                                <a:ea typeface="Cambria Math" panose="02040503050406030204" pitchFamily="18" charset="0"/>
                              </a:rPr>
                              <m:t>𝑆</m:t>
                            </m:r>
                          </m:sub>
                        </m:sSub>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𝑠</m:t>
                            </m:r>
                          </m:e>
                          <m:sub>
                            <m:r>
                              <a:rPr lang="en-US" i="1">
                                <a:latin typeface="Cambria Math" panose="02040503050406030204" pitchFamily="18" charset="0"/>
                                <a:ea typeface="Cambria Math" panose="02040503050406030204" pitchFamily="18" charset="0"/>
                              </a:rPr>
                              <m:t>𝑖</m:t>
                            </m:r>
                          </m:sub>
                          <m:sup>
                            <m:r>
                              <a:rPr lang="en-US" i="1">
                                <a:latin typeface="Cambria Math" panose="02040503050406030204" pitchFamily="18" charset="0"/>
                                <a:ea typeface="Cambria Math" panose="02040503050406030204" pitchFamily="18" charset="0"/>
                              </a:rPr>
                              <m:t>𝑡</m:t>
                            </m:r>
                          </m:sup>
                        </m:sSubSup>
                        <m:r>
                          <a:rPr lang="en-US" b="0" i="1" smtClean="0">
                            <a:latin typeface="Cambria Math" panose="02040503050406030204" pitchFamily="18" charset="0"/>
                          </a:rPr>
                          <m:t>,</m:t>
                        </m:r>
                        <m:r>
                          <a:rPr lang="en-US" i="1">
                            <a:latin typeface="Cambria Math" panose="02040503050406030204" pitchFamily="18" charset="0"/>
                          </a:rPr>
                          <m:t> </m:t>
                        </m:r>
                        <m:r>
                          <a:rPr lang="en-US" i="1">
                            <a:latin typeface="Cambria Math" panose="02040503050406030204" pitchFamily="18" charset="0"/>
                          </a:rPr>
                          <m:t>𝑠</m:t>
                        </m:r>
                      </m:e>
                      <m:sub>
                        <m: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rPr>
                          <m:t>𝑡</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𝑠</m:t>
                        </m:r>
                      </m:e>
                      <m:sub>
                        <m:r>
                          <a:rPr lang="en-US" i="1">
                            <a:latin typeface="Cambria Math" panose="02040503050406030204" pitchFamily="18" charset="0"/>
                          </a:rPr>
                          <m:t>1</m:t>
                        </m:r>
                      </m:sub>
                      <m:sup>
                        <m:r>
                          <a:rPr lang="en-US" i="1">
                            <a:latin typeface="Cambria Math" panose="02040503050406030204" pitchFamily="18" charset="0"/>
                          </a:rPr>
                          <m:t>𝑡</m:t>
                        </m:r>
                      </m:sup>
                    </m:sSubSup>
                    <m:r>
                      <a:rPr lang="en-US" i="1">
                        <a:latin typeface="Cambria Math" panose="02040503050406030204" pitchFamily="18" charset="0"/>
                      </a:rPr>
                      <m:t>,</m:t>
                    </m:r>
                  </m:oMath>
                </a14:m>
                <a:endParaRPr lang="en-US" i="1" dirty="0" smtClean="0">
                  <a:latin typeface="Cambria Math" panose="02040503050406030204" pitchFamily="18" charset="0"/>
                </a:endParaRPr>
              </a:p>
              <a:p>
                <a:pPr marL="0" indent="0">
                  <a:buNone/>
                </a:pPr>
                <a:endParaRPr lang="en-US"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𝑠</m:t>
                          </m:r>
                        </m:e>
                        <m:sub>
                          <m: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rPr>
                            <m:t>𝑡</m:t>
                          </m:r>
                          <m:r>
                            <a:rPr lang="en-US" i="1">
                              <a:latin typeface="Cambria Math" panose="02040503050406030204" pitchFamily="18" charset="0"/>
                            </a:rPr>
                            <m:t>+1</m:t>
                          </m:r>
                        </m:sup>
                      </m:sSubSup>
                      <m:r>
                        <a:rPr lang="en-US" b="0" i="1" smtClean="0">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solidFill>
                                <a:srgbClr val="FF0000"/>
                              </a:solidFill>
                              <a:latin typeface="Cambria Math" panose="02040503050406030204" pitchFamily="18" charset="0"/>
                              <a:ea typeface="Cambria Math" panose="02040503050406030204" pitchFamily="18" charset="0"/>
                            </a:rPr>
                            <m:t>⨁</m:t>
                          </m:r>
                        </m:e>
                        <m:sub>
                          <m:r>
                            <a:rPr lang="en-US" i="1">
                              <a:solidFill>
                                <a:srgbClr val="00B0F0"/>
                              </a:solidFill>
                              <a:latin typeface="Cambria Math" panose="02040503050406030204" pitchFamily="18" charset="0"/>
                              <a:ea typeface="Cambria Math" panose="02040503050406030204" pitchFamily="18" charset="0"/>
                            </a:rPr>
                            <m:t>𝑖</m:t>
                          </m:r>
                          <m:r>
                            <a:rPr lang="en-US" i="1">
                              <a:solidFill>
                                <a:srgbClr val="00B0F0"/>
                              </a:solidFill>
                              <a:latin typeface="Cambria Math" panose="02040503050406030204" pitchFamily="18" charset="0"/>
                              <a:ea typeface="Cambria Math" panose="02040503050406030204" pitchFamily="18" charset="0"/>
                            </a:rPr>
                            <m:t>∈</m:t>
                          </m:r>
                          <m:r>
                            <a:rPr lang="en-US" i="1">
                              <a:solidFill>
                                <a:srgbClr val="00B0F0"/>
                              </a:solidFill>
                              <a:latin typeface="Cambria Math" panose="02040503050406030204" pitchFamily="18" charset="0"/>
                              <a:ea typeface="Cambria Math" panose="02040503050406030204" pitchFamily="18" charset="0"/>
                            </a:rPr>
                            <m:t>𝑆</m:t>
                          </m:r>
                        </m:sub>
                      </m:sSub>
                      <m:sSubSup>
                        <m:sSubSupPr>
                          <m:ctrlPr>
                            <a:rPr lang="en-US" i="1">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𝑖</m:t>
                          </m:r>
                        </m:sub>
                        <m:sup>
                          <m:r>
                            <a:rPr lang="en-US" b="0" i="1" smtClean="0">
                              <a:latin typeface="Cambria Math" panose="02040503050406030204" pitchFamily="18" charset="0"/>
                              <a:ea typeface="Cambria Math" panose="02040503050406030204" pitchFamily="18" charset="0"/>
                            </a:rPr>
                            <m:t>𝑡</m:t>
                          </m:r>
                        </m:sup>
                      </m:sSubSup>
                      <m:r>
                        <a:rPr lang="en-US" b="0" i="1"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and</m:t>
                      </m:r>
                      <m:r>
                        <a:rPr lang="en-US" b="0" i="1" smtClean="0">
                          <a:latin typeface="Cambria Math" panose="02040503050406030204" pitchFamily="18" charset="0"/>
                          <a:ea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𝑠</m:t>
                          </m:r>
                        </m:e>
                        <m:sub>
                          <m:r>
                            <a:rPr lang="en-US" b="0" i="1" smtClean="0">
                              <a:latin typeface="Cambria Math" panose="02040503050406030204" pitchFamily="18" charset="0"/>
                            </a:rPr>
                            <m:t>𝑖</m:t>
                          </m:r>
                        </m:sub>
                        <m:sup>
                          <m:r>
                            <a:rPr lang="en-US" i="1">
                              <a:latin typeface="Cambria Math" panose="02040503050406030204" pitchFamily="18" charset="0"/>
                            </a:rPr>
                            <m:t>𝑡</m:t>
                          </m:r>
                          <m:r>
                            <a:rPr lang="en-US" b="0" i="1" smtClean="0">
                              <a:latin typeface="Cambria Math" panose="02040503050406030204" pitchFamily="18" charset="0"/>
                            </a:rPr>
                            <m:t>+1</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smtClean="0">
                              <a:latin typeface="Cambria Math" panose="02040503050406030204" pitchFamily="18" charset="0"/>
                            </a:rPr>
                            <m:t> </m:t>
                          </m:r>
                          <m:r>
                            <a:rPr lang="en-US" i="1">
                              <a:latin typeface="Cambria Math" panose="02040503050406030204" pitchFamily="18" charset="0"/>
                            </a:rPr>
                            <m:t>𝑠</m:t>
                          </m:r>
                        </m:e>
                        <m:sub>
                          <m:r>
                            <a:rPr lang="en-US" b="0" i="1" smtClean="0">
                              <a:latin typeface="Cambria Math" panose="02040503050406030204" pitchFamily="18" charset="0"/>
                            </a:rPr>
                            <m:t>𝑖</m:t>
                          </m:r>
                          <m:r>
                            <a:rPr lang="en-US" b="0" i="1" smtClean="0">
                              <a:latin typeface="Cambria Math" panose="02040503050406030204" pitchFamily="18" charset="0"/>
                            </a:rPr>
                            <m:t>+1</m:t>
                          </m:r>
                        </m:sub>
                        <m:sup>
                          <m:r>
                            <a:rPr lang="en-US" i="1">
                              <a:latin typeface="Cambria Math" panose="02040503050406030204" pitchFamily="18" charset="0"/>
                            </a:rPr>
                            <m:t>𝑡</m:t>
                          </m:r>
                        </m:sup>
                      </m:sSubSup>
                      <m:r>
                        <a:rPr lang="en-US" b="0" i="1" smtClean="0">
                          <a:latin typeface="Cambria Math" panose="02040503050406030204" pitchFamily="18" charset="0"/>
                        </a:rPr>
                        <m:t> </m:t>
                      </m:r>
                      <m:r>
                        <m:rPr>
                          <m:sty m:val="p"/>
                        </m:rPr>
                        <a:rPr lang="en-US" b="0" i="0" smtClean="0">
                          <a:latin typeface="Cambria Math" panose="02040503050406030204" pitchFamily="18" charset="0"/>
                        </a:rPr>
                        <m:t>for</m:t>
                      </m:r>
                      <m:r>
                        <a:rPr lang="en-US" b="0" i="0" smtClean="0">
                          <a:latin typeface="Cambria Math" panose="02040503050406030204" pitchFamily="18" charset="0"/>
                        </a:rPr>
                        <m:t> </m:t>
                      </m:r>
                      <m:r>
                        <m:rPr>
                          <m:sty m:val="p"/>
                        </m:rPr>
                        <a:rPr lang="en-US" b="0" i="0" smtClean="0">
                          <a:latin typeface="Cambria Math" panose="02040503050406030204" pitchFamily="18" charset="0"/>
                        </a:rPr>
                        <m:t>i</m:t>
                      </m:r>
                      <m:r>
                        <a:rPr lang="en-US" b="0" i="0" smtClean="0">
                          <a:latin typeface="Cambria Math" panose="02040503050406030204" pitchFamily="18" charset="0"/>
                        </a:rPr>
                        <m:t>&lt;</m:t>
                      </m:r>
                      <m:r>
                        <m:rPr>
                          <m:sty m:val="p"/>
                        </m:rPr>
                        <a:rPr lang="en-US" b="0" i="0" smtClean="0">
                          <a:latin typeface="Cambria Math" panose="02040503050406030204" pitchFamily="18" charset="0"/>
                        </a:rPr>
                        <m:t>n</m:t>
                      </m:r>
                      <m:r>
                        <a:rPr lang="en-US" b="0" i="0" smtClean="0">
                          <a:latin typeface="Cambria Math" panose="02040503050406030204" pitchFamily="18" charset="0"/>
                        </a:rPr>
                        <m:t>−1</m:t>
                      </m:r>
                    </m:oMath>
                  </m:oMathPara>
                </a14:m>
                <a:endParaRPr lang="en-US" dirty="0" smtClean="0"/>
              </a:p>
              <a:p>
                <a:pPr marL="0" indent="0">
                  <a:buNone/>
                </a:pPr>
                <a:endParaRPr lang="en-US" dirty="0"/>
              </a:p>
              <a:p>
                <a:pPr marL="0" indent="0">
                  <a:buNone/>
                </a:pPr>
                <a:r>
                  <a:rPr lang="en-US" b="1" dirty="0" smtClean="0"/>
                  <a:t>Output at </a:t>
                </a:r>
                <a:r>
                  <a:rPr lang="en-US" b="1" dirty="0"/>
                  <a:t>time </a:t>
                </a:r>
                <a:r>
                  <a:rPr lang="en-US" b="1" dirty="0" smtClean="0"/>
                  <a:t>t+1: </a:t>
                </a:r>
                <a14:m>
                  <m:oMath xmlns:m="http://schemas.openxmlformats.org/officeDocument/2006/math">
                    <m:sSub>
                      <m:sSubPr>
                        <m:ctrlPr>
                          <a:rPr lang="en-US" b="1" i="1" smtClean="0">
                            <a:solidFill>
                              <a:srgbClr val="00B050"/>
                            </a:solidFill>
                            <a:latin typeface="Cambria Math" panose="02040503050406030204" pitchFamily="18" charset="0"/>
                          </a:rPr>
                        </m:ctrlPr>
                      </m:sSubPr>
                      <m:e>
                        <m:r>
                          <a:rPr lang="en-US" b="1" i="1" smtClean="0">
                            <a:solidFill>
                              <a:srgbClr val="00B050"/>
                            </a:solidFill>
                            <a:latin typeface="Cambria Math" panose="02040503050406030204" pitchFamily="18" charset="0"/>
                          </a:rPr>
                          <m:t>𝒚</m:t>
                        </m:r>
                      </m:e>
                      <m:sub>
                        <m:r>
                          <a:rPr lang="en-US" b="1" i="1" smtClean="0">
                            <a:solidFill>
                              <a:srgbClr val="00B050"/>
                            </a:solidFill>
                            <a:latin typeface="Cambria Math" panose="02040503050406030204" pitchFamily="18" charset="0"/>
                          </a:rPr>
                          <m:t>𝒕</m:t>
                        </m:r>
                        <m:r>
                          <a:rPr lang="en-US" b="1" i="1" smtClean="0">
                            <a:solidFill>
                              <a:srgbClr val="00B050"/>
                            </a:solidFill>
                            <a:latin typeface="Cambria Math" panose="02040503050406030204" pitchFamily="18" charset="0"/>
                          </a:rPr>
                          <m:t>+</m:t>
                        </m:r>
                        <m:r>
                          <a:rPr lang="en-US" b="1" i="1" smtClean="0">
                            <a:solidFill>
                              <a:srgbClr val="00B050"/>
                            </a:solidFill>
                            <a:latin typeface="Cambria Math" panose="02040503050406030204" pitchFamily="18" charset="0"/>
                          </a:rPr>
                          <m:t>𝟏</m:t>
                        </m:r>
                      </m:sub>
                    </m:sSub>
                    <m:sSubSup>
                      <m:sSubSupPr>
                        <m:ctrlPr>
                          <a:rPr lang="en-US" b="1" i="1" smtClean="0">
                            <a:solidFill>
                              <a:srgbClr val="00B050"/>
                            </a:solidFill>
                            <a:latin typeface="Cambria Math" panose="02040503050406030204" pitchFamily="18" charset="0"/>
                          </a:rPr>
                        </m:ctrlPr>
                      </m:sSubSupPr>
                      <m:e>
                        <m:r>
                          <a:rPr lang="en-US" b="1" i="1" smtClean="0">
                            <a:solidFill>
                              <a:srgbClr val="00B050"/>
                            </a:solidFill>
                            <a:latin typeface="Cambria Math" panose="02040503050406030204" pitchFamily="18" charset="0"/>
                          </a:rPr>
                          <m:t>=</m:t>
                        </m:r>
                        <m:r>
                          <a:rPr lang="en-US" b="1" i="1">
                            <a:solidFill>
                              <a:srgbClr val="00B050"/>
                            </a:solidFill>
                            <a:latin typeface="Cambria Math" panose="02040503050406030204" pitchFamily="18" charset="0"/>
                          </a:rPr>
                          <m:t>𝒔</m:t>
                        </m:r>
                      </m:e>
                      <m:sub>
                        <m:r>
                          <a:rPr lang="en-US" b="1" i="1">
                            <a:solidFill>
                              <a:srgbClr val="00B050"/>
                            </a:solidFill>
                            <a:latin typeface="Cambria Math" panose="02040503050406030204" pitchFamily="18" charset="0"/>
                          </a:rPr>
                          <m:t>𝟎</m:t>
                        </m:r>
                      </m:sub>
                      <m:sup>
                        <m:r>
                          <a:rPr lang="en-US" b="1" i="1">
                            <a:solidFill>
                              <a:srgbClr val="00B050"/>
                            </a:solidFill>
                            <a:latin typeface="Cambria Math" panose="02040503050406030204" pitchFamily="18" charset="0"/>
                          </a:rPr>
                          <m:t>𝒕</m:t>
                        </m:r>
                      </m:sup>
                    </m:sSubSup>
                  </m:oMath>
                </a14:m>
                <a:endParaRPr lang="en-US" b="1"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47850"/>
                <a:ext cx="10515600" cy="4351338"/>
              </a:xfrm>
              <a:blipFill>
                <a:blip r:embed="rId2"/>
                <a:stretch>
                  <a:fillRect l="-1217" t="-21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12</a:t>
            </a:fld>
            <a:endParaRPr lang="en-US"/>
          </a:p>
        </p:txBody>
      </p:sp>
      <p:pic>
        <p:nvPicPr>
          <p:cNvPr id="6" name="Picture 2" descr="Image result for linear feedback shift regist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47359" y="4440564"/>
            <a:ext cx="5511801" cy="1609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854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Feedback Shift Register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t>Observation 1</a:t>
                </a:r>
                <a:r>
                  <a:rPr lang="en-US" dirty="0" smtClean="0"/>
                  <a:t>: First n bits of output reveal initial state</a:t>
                </a:r>
              </a:p>
              <a:p>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𝑦</m:t>
                          </m:r>
                        </m:e>
                        <m:sub>
                          <m:r>
                            <a:rPr lang="en-US" b="0" i="1" smtClean="0">
                              <a:solidFill>
                                <a:srgbClr val="00B050"/>
                              </a:solidFill>
                              <a:latin typeface="Cambria Math" panose="02040503050406030204" pitchFamily="18" charset="0"/>
                            </a:rPr>
                            <m:t>1</m:t>
                          </m:r>
                        </m:sub>
                      </m:sSub>
                      <m:r>
                        <a:rPr lang="en-US" b="0" i="1" smtClean="0">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𝑦</m:t>
                          </m:r>
                        </m:e>
                        <m:sub>
                          <m:r>
                            <a:rPr lang="en-US" b="0" i="1" smtClean="0">
                              <a:solidFill>
                                <a:srgbClr val="00B050"/>
                              </a:solidFill>
                              <a:latin typeface="Cambria Math" panose="02040503050406030204" pitchFamily="18" charset="0"/>
                            </a:rPr>
                            <m:t>𝑛</m:t>
                          </m:r>
                        </m:sub>
                      </m:sSub>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𝑠</m:t>
                          </m:r>
                        </m:e>
                        <m:sub>
                          <m:r>
                            <a:rPr lang="en-US" i="1">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0</m:t>
                          </m:r>
                        </m:sup>
                      </m:sSubSup>
                      <m:r>
                        <a:rPr lang="en-US" i="1">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𝑠</m:t>
                          </m:r>
                        </m:e>
                        <m:sub>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0</m:t>
                          </m:r>
                        </m:sup>
                      </m:sSubSup>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𝑠</m:t>
                          </m:r>
                        </m:e>
                        <m:sub>
                          <m:r>
                            <a:rPr lang="en-US" i="1">
                              <a:solidFill>
                                <a:schemeClr val="tx1"/>
                              </a:solidFill>
                              <a:latin typeface="Cambria Math" panose="02040503050406030204" pitchFamily="18" charset="0"/>
                            </a:rPr>
                            <m:t>𝑛</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0</m:t>
                          </m:r>
                        </m:sup>
                      </m:sSubSup>
                    </m:oMath>
                  </m:oMathPara>
                </a14:m>
                <a:endParaRPr lang="en-US" dirty="0" smtClean="0"/>
              </a:p>
              <a:p>
                <a:pPr marL="0" indent="0">
                  <a:buNone/>
                </a:pPr>
                <a:endParaRPr lang="en-US" dirty="0"/>
              </a:p>
              <a:p>
                <a:r>
                  <a:rPr lang="en-US" b="1" dirty="0"/>
                  <a:t>Observation </a:t>
                </a:r>
                <a:r>
                  <a:rPr lang="en-US" b="1" dirty="0" smtClean="0"/>
                  <a:t>2</a:t>
                </a:r>
                <a:r>
                  <a:rPr lang="en-US" dirty="0" smtClean="0"/>
                  <a:t>: Next n bits allow us to solve for n unknowns </a:t>
                </a:r>
              </a:p>
              <a:p>
                <a:pPr marL="0" indent="0">
                  <a:buNone/>
                </a:pPr>
                <a14:m>
                  <m:oMathPara xmlns:m="http://schemas.openxmlformats.org/officeDocument/2006/math">
                    <m:oMathParaPr>
                      <m:jc m:val="centerGroup"/>
                    </m:oMathParaPr>
                    <m:oMath xmlns:m="http://schemas.openxmlformats.org/officeDocument/2006/math">
                      <m:sSub>
                        <m:sSubPr>
                          <m:ctrlPr>
                            <a:rPr lang="en-US" i="1" smtClean="0">
                              <a:solidFill>
                                <a:srgbClr val="00B0F0"/>
                              </a:solidFill>
                              <a:latin typeface="Cambria Math" panose="02040503050406030204" pitchFamily="18" charset="0"/>
                            </a:rPr>
                          </m:ctrlPr>
                        </m:sSubPr>
                        <m:e>
                          <m:r>
                            <a:rPr lang="en-US" b="0" i="1" smtClean="0">
                              <a:solidFill>
                                <a:srgbClr val="00B0F0"/>
                              </a:solidFill>
                              <a:latin typeface="Cambria Math" panose="02040503050406030204" pitchFamily="18" charset="0"/>
                            </a:rPr>
                            <m:t>𝑥</m:t>
                          </m:r>
                        </m:e>
                        <m:sub>
                          <m:r>
                            <a:rPr lang="en-US" b="0" i="1" smtClean="0">
                              <a:solidFill>
                                <a:srgbClr val="00B0F0"/>
                              </a:solidFill>
                              <a:latin typeface="Cambria Math" panose="02040503050406030204" pitchFamily="18" charset="0"/>
                            </a:rPr>
                            <m:t>𝑖</m:t>
                          </m:r>
                        </m:sub>
                      </m:sSub>
                      <m:r>
                        <a:rPr lang="en-US" b="0" i="1" smtClean="0">
                          <a:solidFill>
                            <a:schemeClr val="tx1"/>
                          </a:solidFill>
                          <a:latin typeface="Cambria Math" panose="02040503050406030204" pitchFamily="18" charset="0"/>
                        </a:rPr>
                        <m:t>=</m:t>
                      </m:r>
                      <m:d>
                        <m:dPr>
                          <m:begChr m:val="{"/>
                          <m:endChr m:val=""/>
                          <m:ctrlPr>
                            <a:rPr lang="en-US" i="1" dirty="0">
                              <a:latin typeface="Cambria Math" panose="02040503050406030204" pitchFamily="18" charset="0"/>
                            </a:rPr>
                          </m:ctrlPr>
                        </m:dPr>
                        <m:e>
                          <m:eqArr>
                            <m:eqArrPr>
                              <m:ctrlPr>
                                <a:rPr lang="en-US" i="1" dirty="0">
                                  <a:latin typeface="Cambria Math" panose="02040503050406030204" pitchFamily="18" charset="0"/>
                                </a:rPr>
                              </m:ctrlPr>
                            </m:eqArrPr>
                            <m:e>
                              <m:r>
                                <a:rPr lang="en-US" i="1" dirty="0">
                                  <a:latin typeface="Cambria Math" panose="02040503050406030204" pitchFamily="18" charset="0"/>
                                </a:rPr>
                                <m:t>1</m:t>
                              </m:r>
                              <m:r>
                                <a:rPr lang="en-US" b="0" i="1" dirty="0" smtClean="0">
                                  <a:latin typeface="Cambria Math" panose="02040503050406030204" pitchFamily="18" charset="0"/>
                                </a:rPr>
                                <m:t> </m:t>
                              </m:r>
                              <m:r>
                                <a:rPr lang="en-US" i="1" dirty="0">
                                  <a:latin typeface="Cambria Math" panose="02040503050406030204" pitchFamily="18" charset="0"/>
                                </a:rPr>
                                <m:t> </m:t>
                              </m:r>
                              <m:r>
                                <a:rPr lang="en-US" b="0" i="1" dirty="0" smtClean="0">
                                  <a:latin typeface="Cambria Math" panose="02040503050406030204" pitchFamily="18" charset="0"/>
                                </a:rPr>
                                <m:t>    </m:t>
                              </m:r>
                              <m:r>
                                <m:rPr>
                                  <m:sty m:val="p"/>
                                </m:rPr>
                                <a:rPr lang="en-US" i="0" dirty="0">
                                  <a:latin typeface="Cambria Math" panose="02040503050406030204" pitchFamily="18" charset="0"/>
                                </a:rPr>
                                <m:t>if</m:t>
                              </m:r>
                              <m:r>
                                <a:rPr lang="en-US" b="0" i="1" dirty="0" smtClean="0">
                                  <a:latin typeface="Cambria Math" panose="02040503050406030204" pitchFamily="18" charset="0"/>
                                </a:rPr>
                                <m:t> </m:t>
                              </m:r>
                              <m:r>
                                <a:rPr lang="en-US" i="1">
                                  <a:solidFill>
                                    <a:srgbClr val="00B0F0"/>
                                  </a:solidFill>
                                  <a:latin typeface="Cambria Math" panose="02040503050406030204" pitchFamily="18" charset="0"/>
                                  <a:ea typeface="Cambria Math" panose="02040503050406030204" pitchFamily="18" charset="0"/>
                                </a:rPr>
                                <m:t>𝑖</m:t>
                              </m:r>
                              <m:r>
                                <a:rPr lang="en-US" i="1">
                                  <a:solidFill>
                                    <a:srgbClr val="00B0F0"/>
                                  </a:solidFill>
                                  <a:latin typeface="Cambria Math" panose="02040503050406030204" pitchFamily="18" charset="0"/>
                                  <a:ea typeface="Cambria Math" panose="02040503050406030204" pitchFamily="18" charset="0"/>
                                </a:rPr>
                                <m:t>∈</m:t>
                              </m:r>
                              <m:r>
                                <a:rPr lang="en-US" i="1">
                                  <a:solidFill>
                                    <a:srgbClr val="00B0F0"/>
                                  </a:solidFill>
                                  <a:latin typeface="Cambria Math" panose="02040503050406030204" pitchFamily="18" charset="0"/>
                                  <a:ea typeface="Cambria Math" panose="02040503050406030204" pitchFamily="18" charset="0"/>
                                </a:rPr>
                                <m:t>𝑆</m:t>
                              </m:r>
                              <m:r>
                                <a:rPr lang="en-US" b="0" i="1" smtClean="0">
                                  <a:solidFill>
                                    <a:srgbClr val="00B0F0"/>
                                  </a:solidFill>
                                  <a:latin typeface="Cambria Math" panose="02040503050406030204" pitchFamily="18" charset="0"/>
                                  <a:ea typeface="Cambria Math" panose="02040503050406030204" pitchFamily="18" charset="0"/>
                                </a:rPr>
                                <m:t>            </m:t>
                              </m:r>
                            </m:e>
                            <m:e>
                              <m:r>
                                <a:rPr lang="en-US" i="1" dirty="0">
                                  <a:latin typeface="Cambria Math" panose="02040503050406030204" pitchFamily="18" charset="0"/>
                                </a:rPr>
                                <m:t>0  </m:t>
                              </m:r>
                              <m:r>
                                <a:rPr lang="en-US" b="0" i="1" dirty="0" smtClean="0">
                                  <a:latin typeface="Cambria Math" panose="02040503050406030204" pitchFamily="18" charset="0"/>
                                </a:rPr>
                                <m:t> </m:t>
                              </m:r>
                              <m:r>
                                <a:rPr lang="en-US" i="1" dirty="0">
                                  <a:latin typeface="Cambria Math" panose="02040503050406030204" pitchFamily="18" charset="0"/>
                                </a:rPr>
                                <m:t>   </m:t>
                              </m:r>
                              <m:r>
                                <a:rPr lang="en-US" i="1" dirty="0">
                                  <a:latin typeface="Cambria Math" panose="02040503050406030204" pitchFamily="18" charset="0"/>
                                </a:rPr>
                                <m:t>𝑜𝑡h𝑒𝑟𝑤𝑖𝑠𝑒</m:t>
                              </m:r>
                              <m:r>
                                <a:rPr lang="en-US" i="1" dirty="0">
                                  <a:latin typeface="Cambria Math" panose="02040503050406030204" pitchFamily="18" charset="0"/>
                                </a:rPr>
                                <m:t> </m:t>
                              </m:r>
                            </m:e>
                          </m:eqArr>
                        </m:e>
                      </m:d>
                    </m:oMath>
                  </m:oMathPara>
                </a14:m>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𝑦</m:t>
                          </m:r>
                        </m:e>
                        <m:sub>
                          <m:r>
                            <a:rPr lang="en-US" i="1">
                              <a:solidFill>
                                <a:srgbClr val="00B050"/>
                              </a:solidFill>
                              <a:latin typeface="Cambria Math" panose="02040503050406030204" pitchFamily="18" charset="0"/>
                            </a:rPr>
                            <m:t>𝑛</m:t>
                          </m:r>
                          <m:r>
                            <a:rPr lang="en-US" b="0" i="1" smtClean="0">
                              <a:solidFill>
                                <a:srgbClr val="00B050"/>
                              </a:solidFill>
                              <a:latin typeface="Cambria Math" panose="02040503050406030204" pitchFamily="18" charset="0"/>
                            </a:rPr>
                            <m:t>+1</m:t>
                          </m:r>
                        </m:sub>
                      </m:sSub>
                      <m:r>
                        <a:rPr lang="en-US" b="0" i="1" smtClean="0">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𝑦</m:t>
                          </m:r>
                        </m:e>
                        <m:sub>
                          <m:r>
                            <a:rPr lang="en-US" i="1">
                              <a:solidFill>
                                <a:srgbClr val="00B050"/>
                              </a:solidFill>
                              <a:latin typeface="Cambria Math" panose="02040503050406030204" pitchFamily="18" charset="0"/>
                            </a:rPr>
                            <m:t>𝑛</m:t>
                          </m:r>
                        </m:sub>
                      </m:sSub>
                      <m:sSub>
                        <m:sSubPr>
                          <m:ctrlPr>
                            <a:rPr lang="en-US" i="1">
                              <a:solidFill>
                                <a:srgbClr val="00B0F0"/>
                              </a:solidFill>
                              <a:latin typeface="Cambria Math" panose="02040503050406030204" pitchFamily="18" charset="0"/>
                            </a:rPr>
                          </m:ctrlPr>
                        </m:sSubPr>
                        <m:e>
                          <m:r>
                            <a:rPr lang="en-US" i="1">
                              <a:solidFill>
                                <a:srgbClr val="00B0F0"/>
                              </a:solidFill>
                              <a:latin typeface="Cambria Math" panose="02040503050406030204" pitchFamily="18" charset="0"/>
                            </a:rPr>
                            <m:t>𝑥</m:t>
                          </m:r>
                        </m:e>
                        <m:sub>
                          <m:r>
                            <a:rPr lang="en-US" b="0" i="1" smtClean="0">
                              <a:solidFill>
                                <a:srgbClr val="00B0F0"/>
                              </a:solidFill>
                              <a:latin typeface="Cambria Math" panose="02040503050406030204" pitchFamily="18" charset="0"/>
                            </a:rPr>
                            <m:t>𝑛</m:t>
                          </m:r>
                          <m:r>
                            <a:rPr lang="en-US" b="0" i="1" smtClean="0">
                              <a:solidFill>
                                <a:srgbClr val="00B0F0"/>
                              </a:solidFill>
                              <a:latin typeface="Cambria Math" panose="02040503050406030204" pitchFamily="18" charset="0"/>
                            </a:rPr>
                            <m:t>−1</m:t>
                          </m:r>
                        </m:sub>
                      </m:sSub>
                      <m:r>
                        <a:rPr lang="en-US" i="1" dirty="0">
                          <a:latin typeface="Cambria Math" panose="02040503050406030204" pitchFamily="18" charset="0"/>
                        </a:rPr>
                        <m:t>+</m:t>
                      </m:r>
                      <m:r>
                        <a:rPr lang="en-US" b="0" i="1" dirty="0" smtClean="0">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𝑦</m:t>
                          </m:r>
                        </m:e>
                        <m:sub>
                          <m:r>
                            <a:rPr lang="en-US" b="0" i="1" smtClean="0">
                              <a:solidFill>
                                <a:srgbClr val="00B050"/>
                              </a:solidFill>
                              <a:latin typeface="Cambria Math" panose="02040503050406030204" pitchFamily="18" charset="0"/>
                            </a:rPr>
                            <m:t>1</m:t>
                          </m:r>
                        </m:sub>
                      </m:sSub>
                      <m:sSub>
                        <m:sSubPr>
                          <m:ctrlPr>
                            <a:rPr lang="en-US" i="1">
                              <a:solidFill>
                                <a:srgbClr val="00B0F0"/>
                              </a:solidFill>
                              <a:latin typeface="Cambria Math" panose="02040503050406030204" pitchFamily="18" charset="0"/>
                            </a:rPr>
                          </m:ctrlPr>
                        </m:sSubPr>
                        <m:e>
                          <m:r>
                            <a:rPr lang="en-US" i="1">
                              <a:solidFill>
                                <a:srgbClr val="00B0F0"/>
                              </a:solidFill>
                              <a:latin typeface="Cambria Math" panose="02040503050406030204" pitchFamily="18" charset="0"/>
                            </a:rPr>
                            <m:t>𝑥</m:t>
                          </m:r>
                        </m:e>
                        <m:sub>
                          <m:r>
                            <a:rPr lang="en-US" b="0" i="1" smtClean="0">
                              <a:solidFill>
                                <a:srgbClr val="00B0F0"/>
                              </a:solidFill>
                              <a:latin typeface="Cambria Math" panose="02040503050406030204" pitchFamily="18" charset="0"/>
                            </a:rPr>
                            <m:t>0</m:t>
                          </m:r>
                        </m:sub>
                      </m:sSub>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13</a:t>
            </a:fld>
            <a:endParaRPr lang="en-US"/>
          </a:p>
        </p:txBody>
      </p:sp>
    </p:spTree>
    <p:extLst>
      <p:ext uri="{BB962C8B-B14F-4D97-AF65-F5344CB8AC3E}">
        <p14:creationId xmlns:p14="http://schemas.microsoft.com/office/powerpoint/2010/main" val="2641243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Feedback Shift Register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t>Observation 1</a:t>
                </a:r>
                <a:r>
                  <a:rPr lang="en-US" dirty="0" smtClean="0"/>
                  <a:t>: First n bits of output reveal initial state</a:t>
                </a:r>
              </a:p>
              <a:p>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𝑦</m:t>
                          </m:r>
                        </m:e>
                        <m:sub>
                          <m:r>
                            <a:rPr lang="en-US" b="0" i="1" smtClean="0">
                              <a:solidFill>
                                <a:srgbClr val="00B050"/>
                              </a:solidFill>
                              <a:latin typeface="Cambria Math" panose="02040503050406030204" pitchFamily="18" charset="0"/>
                            </a:rPr>
                            <m:t>1</m:t>
                          </m:r>
                        </m:sub>
                      </m:sSub>
                      <m:r>
                        <a:rPr lang="en-US" b="0" i="1" smtClean="0">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𝑦</m:t>
                          </m:r>
                        </m:e>
                        <m:sub>
                          <m:r>
                            <a:rPr lang="en-US" b="0" i="1" smtClean="0">
                              <a:solidFill>
                                <a:srgbClr val="00B050"/>
                              </a:solidFill>
                              <a:latin typeface="Cambria Math" panose="02040503050406030204" pitchFamily="18" charset="0"/>
                            </a:rPr>
                            <m:t>𝑛</m:t>
                          </m:r>
                        </m:sub>
                      </m:sSub>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𝑠</m:t>
                          </m:r>
                        </m:e>
                        <m:sub>
                          <m:r>
                            <a:rPr lang="en-US" i="1">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0</m:t>
                          </m:r>
                        </m:sup>
                      </m:sSubSup>
                      <m:r>
                        <a:rPr lang="en-US" i="1">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𝑠</m:t>
                          </m:r>
                        </m:e>
                        <m:sub>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0</m:t>
                          </m:r>
                        </m:sup>
                      </m:sSubSup>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𝑠</m:t>
                          </m:r>
                        </m:e>
                        <m:sub>
                          <m:r>
                            <a:rPr lang="en-US" i="1">
                              <a:solidFill>
                                <a:schemeClr val="tx1"/>
                              </a:solidFill>
                              <a:latin typeface="Cambria Math" panose="02040503050406030204" pitchFamily="18" charset="0"/>
                            </a:rPr>
                            <m:t>𝑛</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0</m:t>
                          </m:r>
                        </m:sup>
                      </m:sSubSup>
                    </m:oMath>
                  </m:oMathPara>
                </a14:m>
                <a:endParaRPr lang="en-US" dirty="0" smtClean="0"/>
              </a:p>
              <a:p>
                <a:pPr marL="0" indent="0">
                  <a:buNone/>
                </a:pPr>
                <a:endParaRPr lang="en-US" dirty="0"/>
              </a:p>
              <a:p>
                <a:r>
                  <a:rPr lang="en-US" b="1" dirty="0"/>
                  <a:t>Observation </a:t>
                </a:r>
                <a:r>
                  <a:rPr lang="en-US" b="1" dirty="0" smtClean="0"/>
                  <a:t>2</a:t>
                </a:r>
                <a:r>
                  <a:rPr lang="en-US" dirty="0" smtClean="0"/>
                  <a:t>: Next n bits allow us to solve for n unknowns </a:t>
                </a:r>
              </a:p>
              <a:p>
                <a:pPr marL="0" indent="0">
                  <a:buNone/>
                </a:pPr>
                <a14:m>
                  <m:oMathPara xmlns:m="http://schemas.openxmlformats.org/officeDocument/2006/math">
                    <m:oMathParaPr>
                      <m:jc m:val="centerGroup"/>
                    </m:oMathParaPr>
                    <m:oMath xmlns:m="http://schemas.openxmlformats.org/officeDocument/2006/math">
                      <m:sSub>
                        <m:sSubPr>
                          <m:ctrlPr>
                            <a:rPr lang="en-US" i="1" smtClean="0">
                              <a:solidFill>
                                <a:srgbClr val="00B0F0"/>
                              </a:solidFill>
                              <a:latin typeface="Cambria Math" panose="02040503050406030204" pitchFamily="18" charset="0"/>
                            </a:rPr>
                          </m:ctrlPr>
                        </m:sSubPr>
                        <m:e>
                          <m:r>
                            <a:rPr lang="en-US" b="0" i="1" smtClean="0">
                              <a:solidFill>
                                <a:srgbClr val="00B0F0"/>
                              </a:solidFill>
                              <a:latin typeface="Cambria Math" panose="02040503050406030204" pitchFamily="18" charset="0"/>
                            </a:rPr>
                            <m:t>𝑥</m:t>
                          </m:r>
                        </m:e>
                        <m:sub>
                          <m:r>
                            <a:rPr lang="en-US" b="0" i="1" smtClean="0">
                              <a:solidFill>
                                <a:srgbClr val="00B0F0"/>
                              </a:solidFill>
                              <a:latin typeface="Cambria Math" panose="02040503050406030204" pitchFamily="18" charset="0"/>
                            </a:rPr>
                            <m:t>𝑖</m:t>
                          </m:r>
                        </m:sub>
                      </m:sSub>
                      <m:r>
                        <a:rPr lang="en-US" b="0" i="1" smtClean="0">
                          <a:solidFill>
                            <a:schemeClr val="tx1"/>
                          </a:solidFill>
                          <a:latin typeface="Cambria Math" panose="02040503050406030204" pitchFamily="18" charset="0"/>
                        </a:rPr>
                        <m:t>=</m:t>
                      </m:r>
                      <m:d>
                        <m:dPr>
                          <m:begChr m:val="{"/>
                          <m:endChr m:val=""/>
                          <m:ctrlPr>
                            <a:rPr lang="en-US" i="1" dirty="0">
                              <a:latin typeface="Cambria Math" panose="02040503050406030204" pitchFamily="18" charset="0"/>
                            </a:rPr>
                          </m:ctrlPr>
                        </m:dPr>
                        <m:e>
                          <m:eqArr>
                            <m:eqArrPr>
                              <m:ctrlPr>
                                <a:rPr lang="en-US" i="1" dirty="0">
                                  <a:latin typeface="Cambria Math" panose="02040503050406030204" pitchFamily="18" charset="0"/>
                                </a:rPr>
                              </m:ctrlPr>
                            </m:eqArrPr>
                            <m:e>
                              <m:r>
                                <a:rPr lang="en-US" i="1" dirty="0">
                                  <a:latin typeface="Cambria Math" panose="02040503050406030204" pitchFamily="18" charset="0"/>
                                </a:rPr>
                                <m:t>1</m:t>
                              </m:r>
                              <m:r>
                                <a:rPr lang="en-US" b="0" i="1" dirty="0" smtClean="0">
                                  <a:latin typeface="Cambria Math" panose="02040503050406030204" pitchFamily="18" charset="0"/>
                                </a:rPr>
                                <m:t> </m:t>
                              </m:r>
                              <m:r>
                                <a:rPr lang="en-US" i="1" dirty="0">
                                  <a:latin typeface="Cambria Math" panose="02040503050406030204" pitchFamily="18" charset="0"/>
                                </a:rPr>
                                <m:t> </m:t>
                              </m:r>
                              <m:r>
                                <a:rPr lang="en-US" b="0" i="1" dirty="0" smtClean="0">
                                  <a:latin typeface="Cambria Math" panose="02040503050406030204" pitchFamily="18" charset="0"/>
                                </a:rPr>
                                <m:t>    </m:t>
                              </m:r>
                              <m:r>
                                <m:rPr>
                                  <m:sty m:val="p"/>
                                </m:rPr>
                                <a:rPr lang="en-US" i="0" dirty="0">
                                  <a:latin typeface="Cambria Math" panose="02040503050406030204" pitchFamily="18" charset="0"/>
                                </a:rPr>
                                <m:t>if</m:t>
                              </m:r>
                              <m:r>
                                <a:rPr lang="en-US" b="0" i="1" dirty="0" smtClean="0">
                                  <a:latin typeface="Cambria Math" panose="02040503050406030204" pitchFamily="18" charset="0"/>
                                </a:rPr>
                                <m:t> </m:t>
                              </m:r>
                              <m:r>
                                <a:rPr lang="en-US" i="1">
                                  <a:solidFill>
                                    <a:srgbClr val="00B0F0"/>
                                  </a:solidFill>
                                  <a:latin typeface="Cambria Math" panose="02040503050406030204" pitchFamily="18" charset="0"/>
                                  <a:ea typeface="Cambria Math" panose="02040503050406030204" pitchFamily="18" charset="0"/>
                                </a:rPr>
                                <m:t>𝑖</m:t>
                              </m:r>
                              <m:r>
                                <a:rPr lang="en-US" i="1">
                                  <a:solidFill>
                                    <a:srgbClr val="00B0F0"/>
                                  </a:solidFill>
                                  <a:latin typeface="Cambria Math" panose="02040503050406030204" pitchFamily="18" charset="0"/>
                                  <a:ea typeface="Cambria Math" panose="02040503050406030204" pitchFamily="18" charset="0"/>
                                </a:rPr>
                                <m:t>∈</m:t>
                              </m:r>
                              <m:r>
                                <a:rPr lang="en-US" i="1">
                                  <a:solidFill>
                                    <a:srgbClr val="00B0F0"/>
                                  </a:solidFill>
                                  <a:latin typeface="Cambria Math" panose="02040503050406030204" pitchFamily="18" charset="0"/>
                                  <a:ea typeface="Cambria Math" panose="02040503050406030204" pitchFamily="18" charset="0"/>
                                </a:rPr>
                                <m:t>𝑆</m:t>
                              </m:r>
                              <m:r>
                                <a:rPr lang="en-US" b="0" i="1" smtClean="0">
                                  <a:solidFill>
                                    <a:srgbClr val="00B0F0"/>
                                  </a:solidFill>
                                  <a:latin typeface="Cambria Math" panose="02040503050406030204" pitchFamily="18" charset="0"/>
                                  <a:ea typeface="Cambria Math" panose="02040503050406030204" pitchFamily="18" charset="0"/>
                                </a:rPr>
                                <m:t>            </m:t>
                              </m:r>
                            </m:e>
                            <m:e>
                              <m:r>
                                <a:rPr lang="en-US" i="1" dirty="0">
                                  <a:latin typeface="Cambria Math" panose="02040503050406030204" pitchFamily="18" charset="0"/>
                                </a:rPr>
                                <m:t>0  </m:t>
                              </m:r>
                              <m:r>
                                <a:rPr lang="en-US" b="0" i="1" dirty="0" smtClean="0">
                                  <a:latin typeface="Cambria Math" panose="02040503050406030204" pitchFamily="18" charset="0"/>
                                </a:rPr>
                                <m:t> </m:t>
                              </m:r>
                              <m:r>
                                <a:rPr lang="en-US" i="1" dirty="0">
                                  <a:latin typeface="Cambria Math" panose="02040503050406030204" pitchFamily="18" charset="0"/>
                                </a:rPr>
                                <m:t>   </m:t>
                              </m:r>
                              <m:r>
                                <a:rPr lang="en-US" i="1" dirty="0">
                                  <a:latin typeface="Cambria Math" panose="02040503050406030204" pitchFamily="18" charset="0"/>
                                </a:rPr>
                                <m:t>𝑜𝑡h𝑒𝑟𝑤𝑖𝑠𝑒</m:t>
                              </m:r>
                              <m:r>
                                <a:rPr lang="en-US" i="1" dirty="0">
                                  <a:latin typeface="Cambria Math" panose="02040503050406030204" pitchFamily="18" charset="0"/>
                                </a:rPr>
                                <m:t> </m:t>
                              </m:r>
                            </m:e>
                          </m:eqArr>
                        </m:e>
                      </m:d>
                    </m:oMath>
                  </m:oMathPara>
                </a14:m>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𝑦</m:t>
                          </m:r>
                        </m:e>
                        <m:sub>
                          <m:r>
                            <a:rPr lang="en-US" i="1">
                              <a:solidFill>
                                <a:srgbClr val="00B050"/>
                              </a:solidFill>
                              <a:latin typeface="Cambria Math" panose="02040503050406030204" pitchFamily="18" charset="0"/>
                            </a:rPr>
                            <m:t>𝑛</m:t>
                          </m:r>
                          <m:r>
                            <a:rPr lang="en-US" b="0" i="1" smtClean="0">
                              <a:solidFill>
                                <a:srgbClr val="00B050"/>
                              </a:solidFill>
                              <a:latin typeface="Cambria Math" panose="02040503050406030204" pitchFamily="18" charset="0"/>
                            </a:rPr>
                            <m:t>+1</m:t>
                          </m:r>
                        </m:sub>
                      </m:sSub>
                      <m:r>
                        <a:rPr lang="en-US" b="0" i="1" smtClean="0">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𝑦</m:t>
                          </m:r>
                        </m:e>
                        <m:sub>
                          <m:r>
                            <a:rPr lang="en-US" i="1">
                              <a:solidFill>
                                <a:srgbClr val="00B050"/>
                              </a:solidFill>
                              <a:latin typeface="Cambria Math" panose="02040503050406030204" pitchFamily="18" charset="0"/>
                            </a:rPr>
                            <m:t>𝑛</m:t>
                          </m:r>
                        </m:sub>
                      </m:sSub>
                      <m:sSub>
                        <m:sSubPr>
                          <m:ctrlPr>
                            <a:rPr lang="en-US" i="1">
                              <a:solidFill>
                                <a:srgbClr val="00B0F0"/>
                              </a:solidFill>
                              <a:latin typeface="Cambria Math" panose="02040503050406030204" pitchFamily="18" charset="0"/>
                            </a:rPr>
                          </m:ctrlPr>
                        </m:sSubPr>
                        <m:e>
                          <m:r>
                            <a:rPr lang="en-US" i="1">
                              <a:solidFill>
                                <a:srgbClr val="00B0F0"/>
                              </a:solidFill>
                              <a:latin typeface="Cambria Math" panose="02040503050406030204" pitchFamily="18" charset="0"/>
                            </a:rPr>
                            <m:t>𝑥</m:t>
                          </m:r>
                        </m:e>
                        <m:sub>
                          <m:r>
                            <a:rPr lang="en-US" b="0" i="1" smtClean="0">
                              <a:solidFill>
                                <a:srgbClr val="00B0F0"/>
                              </a:solidFill>
                              <a:latin typeface="Cambria Math" panose="02040503050406030204" pitchFamily="18" charset="0"/>
                            </a:rPr>
                            <m:t>𝑛</m:t>
                          </m:r>
                          <m:r>
                            <a:rPr lang="en-US" b="0" i="1" smtClean="0">
                              <a:solidFill>
                                <a:srgbClr val="00B0F0"/>
                              </a:solidFill>
                              <a:latin typeface="Cambria Math" panose="02040503050406030204" pitchFamily="18" charset="0"/>
                            </a:rPr>
                            <m:t>−1</m:t>
                          </m:r>
                        </m:sub>
                      </m:sSub>
                      <m:r>
                        <a:rPr lang="en-US" i="1" dirty="0">
                          <a:latin typeface="Cambria Math" panose="02040503050406030204" pitchFamily="18" charset="0"/>
                        </a:rPr>
                        <m:t>+</m:t>
                      </m:r>
                      <m:r>
                        <a:rPr lang="en-US" b="0" i="1" dirty="0" smtClean="0">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𝑦</m:t>
                          </m:r>
                        </m:e>
                        <m:sub>
                          <m:r>
                            <a:rPr lang="en-US" b="0" i="1" smtClean="0">
                              <a:solidFill>
                                <a:srgbClr val="00B050"/>
                              </a:solidFill>
                              <a:latin typeface="Cambria Math" panose="02040503050406030204" pitchFamily="18" charset="0"/>
                            </a:rPr>
                            <m:t>1</m:t>
                          </m:r>
                        </m:sub>
                      </m:sSub>
                      <m:sSub>
                        <m:sSubPr>
                          <m:ctrlPr>
                            <a:rPr lang="en-US" i="1">
                              <a:solidFill>
                                <a:srgbClr val="00B0F0"/>
                              </a:solidFill>
                              <a:latin typeface="Cambria Math" panose="02040503050406030204" pitchFamily="18" charset="0"/>
                            </a:rPr>
                          </m:ctrlPr>
                        </m:sSubPr>
                        <m:e>
                          <m:r>
                            <a:rPr lang="en-US" i="1">
                              <a:solidFill>
                                <a:srgbClr val="00B0F0"/>
                              </a:solidFill>
                              <a:latin typeface="Cambria Math" panose="02040503050406030204" pitchFamily="18" charset="0"/>
                            </a:rPr>
                            <m:t>𝑥</m:t>
                          </m:r>
                        </m:e>
                        <m:sub>
                          <m:r>
                            <a:rPr lang="en-US" b="0" i="1" smtClean="0">
                              <a:solidFill>
                                <a:srgbClr val="00B0F0"/>
                              </a:solidFill>
                              <a:latin typeface="Cambria Math" panose="02040503050406030204" pitchFamily="18" charset="0"/>
                            </a:rPr>
                            <m:t>0</m:t>
                          </m:r>
                        </m:sub>
                      </m:sSub>
                      <m:r>
                        <a:rPr lang="en-US" b="0" i="1" smtClean="0">
                          <a:solidFill>
                            <a:srgbClr val="00B0F0"/>
                          </a:solidFill>
                          <a:latin typeface="Cambria Math" panose="02040503050406030204" pitchFamily="18" charset="0"/>
                        </a:rPr>
                        <m:t> </m:t>
                      </m:r>
                      <m:r>
                        <m:rPr>
                          <m:nor/>
                        </m:rPr>
                        <a:rPr lang="en-US" dirty="0"/>
                        <m:t>mod</m:t>
                      </m:r>
                      <m:r>
                        <m:rPr>
                          <m:nor/>
                        </m:rPr>
                        <a:rPr lang="en-US" dirty="0"/>
                        <m:t> 2</m:t>
                      </m:r>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14</a:t>
            </a:fld>
            <a:endParaRPr lang="en-US"/>
          </a:p>
        </p:txBody>
      </p:sp>
    </p:spTree>
    <p:extLst>
      <p:ext uri="{BB962C8B-B14F-4D97-AF65-F5344CB8AC3E}">
        <p14:creationId xmlns:p14="http://schemas.microsoft.com/office/powerpoint/2010/main" val="3253452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Feedback Shift Register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scene3d>
                  <a:camera prst="orthographicFront">
                    <a:rot lat="0" lon="0" rev="0"/>
                  </a:camera>
                  <a:lightRig rig="threePt" dir="t"/>
                </a:scene3d>
              </a:bodyPr>
              <a:lstStyle/>
              <a:p>
                <a:r>
                  <a:rPr lang="en-US" b="1" dirty="0" smtClean="0"/>
                  <a:t>Observation 2</a:t>
                </a:r>
                <a:r>
                  <a:rPr lang="en-US" dirty="0" smtClean="0"/>
                  <a:t>: Next n bits allow us to solve for n unknowns </a:t>
                </a:r>
              </a:p>
              <a:p>
                <a:pPr marL="0" indent="0">
                  <a:buNone/>
                </a:pPr>
                <a14:m>
                  <m:oMathPara xmlns:m="http://schemas.openxmlformats.org/officeDocument/2006/math">
                    <m:oMathParaPr>
                      <m:jc m:val="centerGroup"/>
                    </m:oMathParaPr>
                    <m:oMath xmlns:m="http://schemas.openxmlformats.org/officeDocument/2006/math">
                      <m:sSub>
                        <m:sSubPr>
                          <m:ctrlPr>
                            <a:rPr lang="en-US" i="1" smtClean="0">
                              <a:solidFill>
                                <a:srgbClr val="00B0F0"/>
                              </a:solidFill>
                              <a:latin typeface="Cambria Math" panose="02040503050406030204" pitchFamily="18" charset="0"/>
                            </a:rPr>
                          </m:ctrlPr>
                        </m:sSubPr>
                        <m:e>
                          <m:r>
                            <a:rPr lang="en-US" b="0" i="1" smtClean="0">
                              <a:solidFill>
                                <a:srgbClr val="00B0F0"/>
                              </a:solidFill>
                              <a:latin typeface="Cambria Math" panose="02040503050406030204" pitchFamily="18" charset="0"/>
                            </a:rPr>
                            <m:t>𝑥</m:t>
                          </m:r>
                        </m:e>
                        <m:sub>
                          <m:r>
                            <a:rPr lang="en-US" b="0" i="1" smtClean="0">
                              <a:solidFill>
                                <a:srgbClr val="00B0F0"/>
                              </a:solidFill>
                              <a:latin typeface="Cambria Math" panose="02040503050406030204" pitchFamily="18" charset="0"/>
                            </a:rPr>
                            <m:t>𝑖</m:t>
                          </m:r>
                        </m:sub>
                      </m:sSub>
                      <m:r>
                        <a:rPr lang="en-US" b="0" i="1" smtClean="0">
                          <a:solidFill>
                            <a:schemeClr val="tx1"/>
                          </a:solidFill>
                          <a:latin typeface="Cambria Math" panose="02040503050406030204" pitchFamily="18" charset="0"/>
                        </a:rPr>
                        <m:t>=</m:t>
                      </m:r>
                      <m:d>
                        <m:dPr>
                          <m:begChr m:val="{"/>
                          <m:endChr m:val=""/>
                          <m:ctrlPr>
                            <a:rPr lang="en-US" i="1" dirty="0">
                              <a:latin typeface="Cambria Math" panose="02040503050406030204" pitchFamily="18" charset="0"/>
                            </a:rPr>
                          </m:ctrlPr>
                        </m:dPr>
                        <m:e>
                          <m:eqArr>
                            <m:eqArrPr>
                              <m:ctrlPr>
                                <a:rPr lang="en-US" i="1" dirty="0">
                                  <a:latin typeface="Cambria Math" panose="02040503050406030204" pitchFamily="18" charset="0"/>
                                </a:rPr>
                              </m:ctrlPr>
                            </m:eqArrPr>
                            <m:e>
                              <m:r>
                                <a:rPr lang="en-US" i="1" dirty="0">
                                  <a:latin typeface="Cambria Math" panose="02040503050406030204" pitchFamily="18" charset="0"/>
                                </a:rPr>
                                <m:t>1</m:t>
                              </m:r>
                              <m:r>
                                <a:rPr lang="en-US" b="0" i="1" dirty="0" smtClean="0">
                                  <a:latin typeface="Cambria Math" panose="02040503050406030204" pitchFamily="18" charset="0"/>
                                </a:rPr>
                                <m:t> </m:t>
                              </m:r>
                              <m:r>
                                <a:rPr lang="en-US" i="1" dirty="0">
                                  <a:latin typeface="Cambria Math" panose="02040503050406030204" pitchFamily="18" charset="0"/>
                                </a:rPr>
                                <m:t> </m:t>
                              </m:r>
                              <m:r>
                                <a:rPr lang="en-US" b="0" i="1" dirty="0" smtClean="0">
                                  <a:latin typeface="Cambria Math" panose="02040503050406030204" pitchFamily="18" charset="0"/>
                                </a:rPr>
                                <m:t>    </m:t>
                              </m:r>
                              <m:r>
                                <m:rPr>
                                  <m:sty m:val="p"/>
                                </m:rPr>
                                <a:rPr lang="en-US" i="0" dirty="0">
                                  <a:latin typeface="Cambria Math" panose="02040503050406030204" pitchFamily="18" charset="0"/>
                                </a:rPr>
                                <m:t>if</m:t>
                              </m:r>
                              <m:r>
                                <a:rPr lang="en-US" b="0" i="1" dirty="0" smtClean="0">
                                  <a:latin typeface="Cambria Math" panose="02040503050406030204" pitchFamily="18" charset="0"/>
                                </a:rPr>
                                <m:t> </m:t>
                              </m:r>
                              <m:r>
                                <a:rPr lang="en-US" i="1">
                                  <a:solidFill>
                                    <a:srgbClr val="00B0F0"/>
                                  </a:solidFill>
                                  <a:latin typeface="Cambria Math" panose="02040503050406030204" pitchFamily="18" charset="0"/>
                                  <a:ea typeface="Cambria Math" panose="02040503050406030204" pitchFamily="18" charset="0"/>
                                </a:rPr>
                                <m:t>𝑖</m:t>
                              </m:r>
                              <m:r>
                                <a:rPr lang="en-US" i="1">
                                  <a:solidFill>
                                    <a:srgbClr val="00B0F0"/>
                                  </a:solidFill>
                                  <a:latin typeface="Cambria Math" panose="02040503050406030204" pitchFamily="18" charset="0"/>
                                  <a:ea typeface="Cambria Math" panose="02040503050406030204" pitchFamily="18" charset="0"/>
                                </a:rPr>
                                <m:t>∈</m:t>
                              </m:r>
                              <m:r>
                                <a:rPr lang="en-US" i="1">
                                  <a:solidFill>
                                    <a:srgbClr val="00B0F0"/>
                                  </a:solidFill>
                                  <a:latin typeface="Cambria Math" panose="02040503050406030204" pitchFamily="18" charset="0"/>
                                  <a:ea typeface="Cambria Math" panose="02040503050406030204" pitchFamily="18" charset="0"/>
                                </a:rPr>
                                <m:t>𝑆</m:t>
                              </m:r>
                              <m:r>
                                <a:rPr lang="en-US" b="0" i="1" smtClean="0">
                                  <a:solidFill>
                                    <a:srgbClr val="00B0F0"/>
                                  </a:solidFill>
                                  <a:latin typeface="Cambria Math" panose="02040503050406030204" pitchFamily="18" charset="0"/>
                                  <a:ea typeface="Cambria Math" panose="02040503050406030204" pitchFamily="18" charset="0"/>
                                </a:rPr>
                                <m:t>            </m:t>
                              </m:r>
                            </m:e>
                            <m:e>
                              <m:r>
                                <a:rPr lang="en-US" i="1" dirty="0">
                                  <a:latin typeface="Cambria Math" panose="02040503050406030204" pitchFamily="18" charset="0"/>
                                </a:rPr>
                                <m:t>0  </m:t>
                              </m:r>
                              <m:r>
                                <a:rPr lang="en-US" b="0" i="1" dirty="0" smtClean="0">
                                  <a:latin typeface="Cambria Math" panose="02040503050406030204" pitchFamily="18" charset="0"/>
                                </a:rPr>
                                <m:t> </m:t>
                              </m:r>
                              <m:r>
                                <a:rPr lang="en-US" i="1" dirty="0">
                                  <a:latin typeface="Cambria Math" panose="02040503050406030204" pitchFamily="18" charset="0"/>
                                </a:rPr>
                                <m:t>   </m:t>
                              </m:r>
                              <m:r>
                                <a:rPr lang="en-US" i="1" dirty="0">
                                  <a:latin typeface="Cambria Math" panose="02040503050406030204" pitchFamily="18" charset="0"/>
                                </a:rPr>
                                <m:t>𝑜𝑡h𝑒𝑟𝑤𝑖𝑠𝑒</m:t>
                              </m:r>
                              <m:r>
                                <a:rPr lang="en-US" i="1" dirty="0">
                                  <a:latin typeface="Cambria Math" panose="02040503050406030204" pitchFamily="18" charset="0"/>
                                </a:rPr>
                                <m:t> </m:t>
                              </m:r>
                            </m:e>
                          </m:eqArr>
                        </m:e>
                      </m:d>
                    </m:oMath>
                  </m:oMathPara>
                </a14:m>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𝑦</m:t>
                          </m:r>
                        </m:e>
                        <m:sub>
                          <m:r>
                            <a:rPr lang="en-US" i="1">
                              <a:solidFill>
                                <a:srgbClr val="00B050"/>
                              </a:solidFill>
                              <a:latin typeface="Cambria Math" panose="02040503050406030204" pitchFamily="18" charset="0"/>
                            </a:rPr>
                            <m:t>𝑛</m:t>
                          </m:r>
                          <m:r>
                            <a:rPr lang="en-US" b="0" i="1" smtClean="0">
                              <a:solidFill>
                                <a:srgbClr val="00B050"/>
                              </a:solidFill>
                              <a:latin typeface="Cambria Math" panose="02040503050406030204" pitchFamily="18" charset="0"/>
                            </a:rPr>
                            <m:t>+1</m:t>
                          </m:r>
                        </m:sub>
                      </m:sSub>
                      <m:r>
                        <a:rPr lang="en-US" b="0" i="1" smtClean="0">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𝑦</m:t>
                          </m:r>
                        </m:e>
                        <m:sub>
                          <m:r>
                            <a:rPr lang="en-US" i="1">
                              <a:solidFill>
                                <a:srgbClr val="00B050"/>
                              </a:solidFill>
                              <a:latin typeface="Cambria Math" panose="02040503050406030204" pitchFamily="18" charset="0"/>
                            </a:rPr>
                            <m:t>𝑛</m:t>
                          </m:r>
                        </m:sub>
                      </m:sSub>
                      <m:sSub>
                        <m:sSubPr>
                          <m:ctrlPr>
                            <a:rPr lang="en-US" i="1">
                              <a:solidFill>
                                <a:srgbClr val="00B0F0"/>
                              </a:solidFill>
                              <a:latin typeface="Cambria Math" panose="02040503050406030204" pitchFamily="18" charset="0"/>
                            </a:rPr>
                          </m:ctrlPr>
                        </m:sSubPr>
                        <m:e>
                          <m:r>
                            <a:rPr lang="en-US" i="1">
                              <a:solidFill>
                                <a:srgbClr val="00B0F0"/>
                              </a:solidFill>
                              <a:latin typeface="Cambria Math" panose="02040503050406030204" pitchFamily="18" charset="0"/>
                            </a:rPr>
                            <m:t>𝑥</m:t>
                          </m:r>
                        </m:e>
                        <m:sub>
                          <m:r>
                            <a:rPr lang="en-US" b="0" i="1" smtClean="0">
                              <a:solidFill>
                                <a:srgbClr val="00B0F0"/>
                              </a:solidFill>
                              <a:latin typeface="Cambria Math" panose="02040503050406030204" pitchFamily="18" charset="0"/>
                            </a:rPr>
                            <m:t>𝑛</m:t>
                          </m:r>
                          <m:r>
                            <a:rPr lang="en-US" b="0" i="1" smtClean="0">
                              <a:solidFill>
                                <a:srgbClr val="00B0F0"/>
                              </a:solidFill>
                              <a:latin typeface="Cambria Math" panose="02040503050406030204" pitchFamily="18" charset="0"/>
                            </a:rPr>
                            <m:t>−1</m:t>
                          </m:r>
                        </m:sub>
                      </m:sSub>
                      <m:r>
                        <a:rPr lang="en-US" i="1" dirty="0">
                          <a:latin typeface="Cambria Math" panose="02040503050406030204" pitchFamily="18" charset="0"/>
                        </a:rPr>
                        <m:t>+</m:t>
                      </m:r>
                      <m:r>
                        <a:rPr lang="en-US" b="0" i="1" dirty="0" smtClean="0">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𝑦</m:t>
                          </m:r>
                        </m:e>
                        <m:sub>
                          <m:r>
                            <a:rPr lang="en-US" b="0" i="1" smtClean="0">
                              <a:solidFill>
                                <a:srgbClr val="00B050"/>
                              </a:solidFill>
                              <a:latin typeface="Cambria Math" panose="02040503050406030204" pitchFamily="18" charset="0"/>
                            </a:rPr>
                            <m:t>1</m:t>
                          </m:r>
                        </m:sub>
                      </m:sSub>
                      <m:sSub>
                        <m:sSubPr>
                          <m:ctrlPr>
                            <a:rPr lang="en-US" i="1">
                              <a:solidFill>
                                <a:srgbClr val="00B0F0"/>
                              </a:solidFill>
                              <a:latin typeface="Cambria Math" panose="02040503050406030204" pitchFamily="18" charset="0"/>
                            </a:rPr>
                          </m:ctrlPr>
                        </m:sSubPr>
                        <m:e>
                          <m:r>
                            <a:rPr lang="en-US" i="1">
                              <a:solidFill>
                                <a:srgbClr val="00B0F0"/>
                              </a:solidFill>
                              <a:latin typeface="Cambria Math" panose="02040503050406030204" pitchFamily="18" charset="0"/>
                            </a:rPr>
                            <m:t>𝑥</m:t>
                          </m:r>
                        </m:e>
                        <m:sub>
                          <m:r>
                            <a:rPr lang="en-US" b="0" i="1" smtClean="0">
                              <a:solidFill>
                                <a:srgbClr val="00B0F0"/>
                              </a:solidFill>
                              <a:latin typeface="Cambria Math" panose="02040503050406030204" pitchFamily="18" charset="0"/>
                            </a:rPr>
                            <m:t>0</m:t>
                          </m:r>
                        </m:sub>
                      </m:sSub>
                      <m:r>
                        <a:rPr lang="en-US" b="0" i="1" smtClean="0">
                          <a:solidFill>
                            <a:srgbClr val="00B0F0"/>
                          </a:solidFill>
                          <a:latin typeface="Cambria Math" panose="02040503050406030204" pitchFamily="18" charset="0"/>
                        </a:rPr>
                        <m:t> </m:t>
                      </m:r>
                      <m:r>
                        <m:rPr>
                          <m:nor/>
                        </m:rPr>
                        <a:rPr lang="en-US" dirty="0"/>
                        <m:t>mod</m:t>
                      </m:r>
                      <m:r>
                        <m:rPr>
                          <m:nor/>
                        </m:rPr>
                        <a:rPr lang="en-US" dirty="0"/>
                        <m:t> 2       </m:t>
                      </m:r>
                    </m:oMath>
                  </m:oMathPara>
                </a14:m>
                <a:endParaRPr lang="en-US" dirty="0" smtClean="0"/>
              </a:p>
              <a:p>
                <a:pPr marL="0" indent="0">
                  <a:buNone/>
                </a:pPr>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𝑦</m:t>
                          </m:r>
                        </m:e>
                        <m:sub>
                          <m:r>
                            <a:rPr lang="en-US" b="0" i="1" smtClean="0">
                              <a:solidFill>
                                <a:srgbClr val="00B050"/>
                              </a:solidFill>
                              <a:latin typeface="Cambria Math" panose="02040503050406030204" pitchFamily="18" charset="0"/>
                            </a:rPr>
                            <m:t>2</m:t>
                          </m:r>
                          <m:r>
                            <a:rPr lang="en-US" i="1">
                              <a:solidFill>
                                <a:srgbClr val="00B050"/>
                              </a:solidFill>
                              <a:latin typeface="Cambria Math" panose="02040503050406030204" pitchFamily="18" charset="0"/>
                            </a:rPr>
                            <m:t>𝑛</m:t>
                          </m:r>
                        </m:sub>
                      </m:sSub>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𝑦</m:t>
                          </m:r>
                        </m:e>
                        <m:sub>
                          <m:r>
                            <a:rPr lang="en-US" b="0" i="1" smtClean="0">
                              <a:solidFill>
                                <a:srgbClr val="00B050"/>
                              </a:solidFill>
                              <a:latin typeface="Cambria Math" panose="02040503050406030204" pitchFamily="18" charset="0"/>
                            </a:rPr>
                            <m:t>2</m:t>
                          </m:r>
                          <m:r>
                            <a:rPr lang="en-US" i="1">
                              <a:solidFill>
                                <a:srgbClr val="00B050"/>
                              </a:solidFill>
                              <a:latin typeface="Cambria Math" panose="02040503050406030204" pitchFamily="18" charset="0"/>
                            </a:rPr>
                            <m:t>𝑛</m:t>
                          </m:r>
                          <m:r>
                            <a:rPr lang="en-US" b="0" i="1" smtClean="0">
                              <a:solidFill>
                                <a:srgbClr val="00B050"/>
                              </a:solidFill>
                              <a:latin typeface="Cambria Math" panose="02040503050406030204" pitchFamily="18" charset="0"/>
                            </a:rPr>
                            <m:t>−1</m:t>
                          </m:r>
                        </m:sub>
                      </m:sSub>
                      <m:sSub>
                        <m:sSubPr>
                          <m:ctrlPr>
                            <a:rPr lang="en-US" i="1">
                              <a:solidFill>
                                <a:srgbClr val="00B0F0"/>
                              </a:solidFill>
                              <a:latin typeface="Cambria Math" panose="02040503050406030204" pitchFamily="18" charset="0"/>
                            </a:rPr>
                          </m:ctrlPr>
                        </m:sSubPr>
                        <m:e>
                          <m:r>
                            <a:rPr lang="en-US" i="1">
                              <a:solidFill>
                                <a:srgbClr val="00B0F0"/>
                              </a:solidFill>
                              <a:latin typeface="Cambria Math" panose="02040503050406030204" pitchFamily="18" charset="0"/>
                            </a:rPr>
                            <m:t>𝑥</m:t>
                          </m:r>
                        </m:e>
                        <m:sub>
                          <m:r>
                            <a:rPr lang="en-US" i="1">
                              <a:solidFill>
                                <a:srgbClr val="00B0F0"/>
                              </a:solidFill>
                              <a:latin typeface="Cambria Math" panose="02040503050406030204" pitchFamily="18" charset="0"/>
                            </a:rPr>
                            <m:t>𝑛</m:t>
                          </m:r>
                          <m:r>
                            <a:rPr lang="en-US" i="1">
                              <a:solidFill>
                                <a:srgbClr val="00B0F0"/>
                              </a:solidFill>
                              <a:latin typeface="Cambria Math" panose="02040503050406030204" pitchFamily="18" charset="0"/>
                            </a:rPr>
                            <m:t>−1</m:t>
                          </m:r>
                        </m:sub>
                      </m:sSub>
                      <m:r>
                        <a:rPr lang="en-US" i="1" dirty="0">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𝑦</m:t>
                          </m:r>
                        </m:e>
                        <m:sub>
                          <m:r>
                            <a:rPr lang="en-US" b="0" i="1" smtClean="0">
                              <a:solidFill>
                                <a:srgbClr val="00B050"/>
                              </a:solidFill>
                              <a:latin typeface="Cambria Math" panose="02040503050406030204" pitchFamily="18" charset="0"/>
                            </a:rPr>
                            <m:t>𝑛</m:t>
                          </m:r>
                        </m:sub>
                      </m:sSub>
                      <m:sSub>
                        <m:sSubPr>
                          <m:ctrlPr>
                            <a:rPr lang="en-US" i="1">
                              <a:solidFill>
                                <a:srgbClr val="00B0F0"/>
                              </a:solidFill>
                              <a:latin typeface="Cambria Math" panose="02040503050406030204" pitchFamily="18" charset="0"/>
                            </a:rPr>
                          </m:ctrlPr>
                        </m:sSubPr>
                        <m:e>
                          <m:r>
                            <a:rPr lang="en-US" i="1">
                              <a:solidFill>
                                <a:srgbClr val="00B0F0"/>
                              </a:solidFill>
                              <a:latin typeface="Cambria Math" panose="02040503050406030204" pitchFamily="18" charset="0"/>
                            </a:rPr>
                            <m:t>𝑥</m:t>
                          </m:r>
                        </m:e>
                        <m:sub>
                          <m:r>
                            <a:rPr lang="en-US" i="1">
                              <a:solidFill>
                                <a:srgbClr val="00B0F0"/>
                              </a:solidFill>
                              <a:latin typeface="Cambria Math" panose="02040503050406030204" pitchFamily="18" charset="0"/>
                            </a:rPr>
                            <m:t>0</m:t>
                          </m:r>
                        </m:sub>
                      </m:sSub>
                      <m:r>
                        <a:rPr lang="en-US" i="1">
                          <a:solidFill>
                            <a:srgbClr val="00B0F0"/>
                          </a:solidFill>
                          <a:latin typeface="Cambria Math" panose="02040503050406030204" pitchFamily="18" charset="0"/>
                        </a:rPr>
                        <m:t> </m:t>
                      </m:r>
                      <m:r>
                        <m:rPr>
                          <m:nor/>
                        </m:rPr>
                        <a:rPr lang="en-US" dirty="0"/>
                        <m:t>mod</m:t>
                      </m:r>
                      <m:r>
                        <m:rPr>
                          <m:nor/>
                        </m:rPr>
                        <a:rPr lang="en-US" dirty="0"/>
                        <m:t> 2</m:t>
                      </m:r>
                    </m:oMath>
                  </m:oMathPara>
                </a14:m>
                <a:endParaRPr lang="en-US" dirty="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15</a:t>
            </a:fld>
            <a:endParaRPr lang="en-US"/>
          </a:p>
        </p:txBody>
      </p:sp>
      <p:sp>
        <p:nvSpPr>
          <p:cNvPr id="5" name="Rectangle 4"/>
          <p:cNvSpPr/>
          <p:nvPr/>
        </p:nvSpPr>
        <p:spPr>
          <a:xfrm rot="5400000">
            <a:off x="4109201" y="4250176"/>
            <a:ext cx="468398" cy="584775"/>
          </a:xfrm>
          <a:prstGeom prst="rect">
            <a:avLst/>
          </a:prstGeom>
        </p:spPr>
        <p:txBody>
          <a:bodyPr wrap="none">
            <a:spAutoFit/>
          </a:bodyPr>
          <a:lstStyle/>
          <a:p>
            <a:pPr algn="ctr"/>
            <a:r>
              <a:rPr lang="en-US" sz="3200" dirty="0"/>
              <a:t>…</a:t>
            </a:r>
          </a:p>
        </p:txBody>
      </p:sp>
      <p:sp>
        <p:nvSpPr>
          <p:cNvPr id="6" name="Right Brace 5"/>
          <p:cNvSpPr/>
          <p:nvPr/>
        </p:nvSpPr>
        <p:spPr>
          <a:xfrm>
            <a:off x="8793480" y="3216683"/>
            <a:ext cx="289560" cy="26517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rot="3043085">
            <a:off x="8564409" y="4048134"/>
            <a:ext cx="3601692" cy="707886"/>
          </a:xfrm>
          <a:prstGeom prst="rect">
            <a:avLst/>
          </a:prstGeom>
          <a:noFill/>
        </p:spPr>
        <p:txBody>
          <a:bodyPr wrap="none" rtlCol="0">
            <a:spAutoFit/>
          </a:bodyPr>
          <a:lstStyle/>
          <a:p>
            <a:r>
              <a:rPr lang="en-US" sz="2000" dirty="0" smtClean="0"/>
              <a:t>         N unknowns &amp;</a:t>
            </a:r>
          </a:p>
          <a:p>
            <a:r>
              <a:rPr lang="en-US" sz="2000" dirty="0" smtClean="0"/>
              <a:t>N linear independent constraints</a:t>
            </a:r>
            <a:endParaRPr lang="en-US" sz="2000" dirty="0"/>
          </a:p>
        </p:txBody>
      </p:sp>
    </p:spTree>
    <p:extLst>
      <p:ext uri="{BB962C8B-B14F-4D97-AF65-F5344CB8AC3E}">
        <p14:creationId xmlns:p14="http://schemas.microsoft.com/office/powerpoint/2010/main" val="153039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Linearity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Attacks exploited linear relationship between state and output bits</a:t>
                </a:r>
              </a:p>
              <a:p>
                <a:endParaRPr lang="en-US" dirty="0"/>
              </a:p>
              <a:p>
                <a:r>
                  <a:rPr lang="en-US" b="1" dirty="0" smtClean="0"/>
                  <a:t>Nonlinear Feedback:</a:t>
                </a:r>
              </a:p>
              <a:p>
                <a:pPr marL="0" indent="0">
                  <a:buNone/>
                </a:pPr>
                <a14:m>
                  <m:oMathPara xmlns:m="http://schemas.openxmlformats.org/officeDocument/2006/math">
                    <m:oMathParaPr>
                      <m:jc m:val="centerGroup"/>
                    </m:oMathParaPr>
                    <m:oMath xmlns:m="http://schemas.openxmlformats.org/officeDocument/2006/math">
                      <m:sSubSup>
                        <m:sSubSupPr>
                          <m:ctrlPr>
                            <a:rPr lang="en-US" i="1" strike="sngStrike">
                              <a:latin typeface="Cambria Math" panose="02040503050406030204" pitchFamily="18" charset="0"/>
                            </a:rPr>
                          </m:ctrlPr>
                        </m:sSubSupPr>
                        <m:e>
                          <m:r>
                            <a:rPr lang="en-US" i="1" strike="sngStrike">
                              <a:latin typeface="Cambria Math" panose="02040503050406030204" pitchFamily="18" charset="0"/>
                            </a:rPr>
                            <m:t> </m:t>
                          </m:r>
                          <m:r>
                            <a:rPr lang="en-US" i="1" strike="sngStrike">
                              <a:latin typeface="Cambria Math" panose="02040503050406030204" pitchFamily="18" charset="0"/>
                            </a:rPr>
                            <m:t>𝑠</m:t>
                          </m:r>
                        </m:e>
                        <m:sub>
                          <m:r>
                            <a:rPr lang="en-US" i="1" strike="sngStrike">
                              <a:latin typeface="Cambria Math" panose="02040503050406030204" pitchFamily="18" charset="0"/>
                            </a:rPr>
                            <m:t>𝑛</m:t>
                          </m:r>
                          <m:r>
                            <a:rPr lang="en-US" i="1" strike="sngStrike">
                              <a:latin typeface="Cambria Math" panose="02040503050406030204" pitchFamily="18" charset="0"/>
                            </a:rPr>
                            <m:t>−1</m:t>
                          </m:r>
                        </m:sub>
                        <m:sup>
                          <m:r>
                            <a:rPr lang="en-US" i="1" strike="sngStrike">
                              <a:latin typeface="Cambria Math" panose="02040503050406030204" pitchFamily="18" charset="0"/>
                            </a:rPr>
                            <m:t>𝑡</m:t>
                          </m:r>
                          <m:r>
                            <a:rPr lang="en-US" i="1" strike="sngStrike">
                              <a:latin typeface="Cambria Math" panose="02040503050406030204" pitchFamily="18" charset="0"/>
                            </a:rPr>
                            <m:t>+1</m:t>
                          </m:r>
                        </m:sup>
                      </m:sSubSup>
                      <m:r>
                        <a:rPr lang="en-US" i="1" strike="sngStrike">
                          <a:latin typeface="Cambria Math" panose="02040503050406030204" pitchFamily="18" charset="0"/>
                        </a:rPr>
                        <m:t>=</m:t>
                      </m:r>
                      <m:sSub>
                        <m:sSubPr>
                          <m:ctrlPr>
                            <a:rPr lang="en-US" i="1" strike="sngStrike">
                              <a:latin typeface="Cambria Math" panose="02040503050406030204" pitchFamily="18" charset="0"/>
                              <a:ea typeface="Cambria Math" panose="02040503050406030204" pitchFamily="18" charset="0"/>
                            </a:rPr>
                          </m:ctrlPr>
                        </m:sSubPr>
                        <m:e>
                          <m:r>
                            <a:rPr lang="en-US" i="1" strike="sngStrike">
                              <a:solidFill>
                                <a:srgbClr val="FF0000"/>
                              </a:solidFill>
                              <a:latin typeface="Cambria Math" panose="02040503050406030204" pitchFamily="18" charset="0"/>
                              <a:ea typeface="Cambria Math" panose="02040503050406030204" pitchFamily="18" charset="0"/>
                            </a:rPr>
                            <m:t>⨁</m:t>
                          </m:r>
                        </m:e>
                        <m:sub>
                          <m:r>
                            <a:rPr lang="en-US" i="1" strike="sngStrike">
                              <a:solidFill>
                                <a:srgbClr val="00B0F0"/>
                              </a:solidFill>
                              <a:latin typeface="Cambria Math" panose="02040503050406030204" pitchFamily="18" charset="0"/>
                              <a:ea typeface="Cambria Math" panose="02040503050406030204" pitchFamily="18" charset="0"/>
                            </a:rPr>
                            <m:t>𝑖</m:t>
                          </m:r>
                          <m:r>
                            <a:rPr lang="en-US" i="1" strike="sngStrike">
                              <a:solidFill>
                                <a:srgbClr val="00B0F0"/>
                              </a:solidFill>
                              <a:latin typeface="Cambria Math" panose="02040503050406030204" pitchFamily="18" charset="0"/>
                              <a:ea typeface="Cambria Math" panose="02040503050406030204" pitchFamily="18" charset="0"/>
                            </a:rPr>
                            <m:t>∈</m:t>
                          </m:r>
                          <m:r>
                            <a:rPr lang="en-US" i="1" strike="sngStrike">
                              <a:solidFill>
                                <a:srgbClr val="00B0F0"/>
                              </a:solidFill>
                              <a:latin typeface="Cambria Math" panose="02040503050406030204" pitchFamily="18" charset="0"/>
                              <a:ea typeface="Cambria Math" panose="02040503050406030204" pitchFamily="18" charset="0"/>
                            </a:rPr>
                            <m:t>𝑆</m:t>
                          </m:r>
                        </m:sub>
                      </m:sSub>
                      <m:sSubSup>
                        <m:sSubSupPr>
                          <m:ctrlPr>
                            <a:rPr lang="en-US" i="1" strike="sngStrike">
                              <a:latin typeface="Cambria Math" panose="02040503050406030204" pitchFamily="18" charset="0"/>
                              <a:ea typeface="Cambria Math" panose="02040503050406030204" pitchFamily="18" charset="0"/>
                            </a:rPr>
                          </m:ctrlPr>
                        </m:sSubSupPr>
                        <m:e>
                          <m:r>
                            <a:rPr lang="en-US" i="1" strike="sngStrike">
                              <a:latin typeface="Cambria Math" panose="02040503050406030204" pitchFamily="18" charset="0"/>
                              <a:ea typeface="Cambria Math" panose="02040503050406030204" pitchFamily="18" charset="0"/>
                            </a:rPr>
                            <m:t>𝑠</m:t>
                          </m:r>
                        </m:e>
                        <m:sub>
                          <m:r>
                            <a:rPr lang="en-US" i="1" strike="sngStrike">
                              <a:latin typeface="Cambria Math" panose="02040503050406030204" pitchFamily="18" charset="0"/>
                              <a:ea typeface="Cambria Math" panose="02040503050406030204" pitchFamily="18" charset="0"/>
                            </a:rPr>
                            <m:t>𝑖</m:t>
                          </m:r>
                        </m:sub>
                        <m:sup>
                          <m:r>
                            <a:rPr lang="en-US" i="1" strike="sngStrike">
                              <a:latin typeface="Cambria Math" panose="02040503050406030204" pitchFamily="18" charset="0"/>
                              <a:ea typeface="Cambria Math" panose="02040503050406030204" pitchFamily="18" charset="0"/>
                            </a:rPr>
                            <m:t>𝑡</m:t>
                          </m:r>
                        </m:sup>
                      </m:sSubSup>
                      <m:r>
                        <a:rPr lang="en-US" i="1" strike="sngStrike">
                          <a:latin typeface="Cambria Math" panose="02040503050406030204" pitchFamily="18" charset="0"/>
                          <a:ea typeface="Cambria Math" panose="02040503050406030204" pitchFamily="18" charset="0"/>
                        </a:rPr>
                        <m:t>, </m:t>
                      </m:r>
                    </m:oMath>
                  </m:oMathPara>
                </a14:m>
                <a:endParaRPr lang="en-US" strike="sngStrike" dirty="0" smtClean="0"/>
              </a:p>
              <a:p>
                <a:pPr marL="0" indent="0">
                  <a:buNone/>
                </a:pPr>
                <a:endParaRPr lang="en-US"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𝑠</m:t>
                          </m:r>
                        </m:e>
                        <m:sub>
                          <m: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rPr>
                            <m:t>𝑡</m:t>
                          </m:r>
                          <m:r>
                            <a:rPr lang="en-US" i="1">
                              <a:latin typeface="Cambria Math" panose="02040503050406030204" pitchFamily="18" charset="0"/>
                            </a:rPr>
                            <m:t>+1</m:t>
                          </m:r>
                        </m:sup>
                      </m:sSubSup>
                      <m:r>
                        <a:rPr lang="en-US" i="1">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𝑔</m:t>
                      </m:r>
                      <m:d>
                        <m:dPr>
                          <m:ctrlPr>
                            <a:rPr lang="en-US" b="0" i="1" smtClean="0">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0</m:t>
                              </m:r>
                            </m:sub>
                            <m:sup>
                              <m:r>
                                <a:rPr lang="en-US" b="0" i="1" smtClean="0">
                                  <a:latin typeface="Cambria Math" panose="02040503050406030204" pitchFamily="18" charset="0"/>
                                </a:rPr>
                                <m:t>𝑡</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𝑠</m:t>
                              </m:r>
                            </m:e>
                            <m:sub>
                              <m:r>
                                <a:rPr lang="en-US" i="1">
                                  <a:latin typeface="Cambria Math" panose="02040503050406030204" pitchFamily="18" charset="0"/>
                                </a:rPr>
                                <m:t>1</m:t>
                              </m:r>
                            </m:sub>
                            <m:sup>
                              <m:r>
                                <a:rPr lang="en-US" b="0" i="1" smtClean="0">
                                  <a:latin typeface="Cambria Math" panose="02040503050406030204" pitchFamily="18" charset="0"/>
                                </a:rPr>
                                <m:t>𝑡</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𝑛</m:t>
                              </m:r>
                              <m:r>
                                <a:rPr lang="en-US" i="1">
                                  <a:latin typeface="Cambria Math" panose="02040503050406030204" pitchFamily="18" charset="0"/>
                                </a:rPr>
                                <m:t>−1</m:t>
                              </m:r>
                            </m:sub>
                            <m:sup>
                              <m:r>
                                <a:rPr lang="en-US" b="0" i="1" smtClean="0">
                                  <a:latin typeface="Cambria Math" panose="02040503050406030204" pitchFamily="18" charset="0"/>
                                </a:rPr>
                                <m:t>𝑡</m:t>
                              </m:r>
                            </m:sup>
                          </m:sSubSup>
                        </m:e>
                      </m:d>
                      <m:r>
                        <a:rPr lang="en-US" i="1">
                          <a:latin typeface="Cambria Math" panose="02040503050406030204" pitchFamily="18" charset="0"/>
                          <a:ea typeface="Cambria Math" panose="02040503050406030204" pitchFamily="18" charset="0"/>
                        </a:rPr>
                        <m:t> </m:t>
                      </m:r>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16</a:t>
            </a:fld>
            <a:endParaRPr lang="en-US"/>
          </a:p>
        </p:txBody>
      </p:sp>
      <p:cxnSp>
        <p:nvCxnSpPr>
          <p:cNvPr id="6" name="Straight Arrow Connector 5"/>
          <p:cNvCxnSpPr/>
          <p:nvPr/>
        </p:nvCxnSpPr>
        <p:spPr>
          <a:xfrm flipH="1">
            <a:off x="7135586" y="3118757"/>
            <a:ext cx="1355271" cy="1028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490857" y="2866623"/>
            <a:ext cx="2036135" cy="369332"/>
          </a:xfrm>
          <a:prstGeom prst="rect">
            <a:avLst/>
          </a:prstGeom>
          <a:noFill/>
        </p:spPr>
        <p:txBody>
          <a:bodyPr wrap="none" rtlCol="0">
            <a:spAutoFit/>
          </a:bodyPr>
          <a:lstStyle/>
          <a:p>
            <a:r>
              <a:rPr lang="en-US" b="1" dirty="0" smtClean="0"/>
              <a:t>Non linear function</a:t>
            </a:r>
            <a:endParaRPr lang="en-US" b="1" dirty="0"/>
          </a:p>
        </p:txBody>
      </p:sp>
    </p:spTree>
    <p:extLst>
      <p:ext uri="{BB962C8B-B14F-4D97-AF65-F5344CB8AC3E}">
        <p14:creationId xmlns:p14="http://schemas.microsoft.com/office/powerpoint/2010/main" val="204013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Linearity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Attacks exploited linear relationship between state and output bits</a:t>
                </a:r>
              </a:p>
              <a:p>
                <a:endParaRPr lang="en-US" dirty="0"/>
              </a:p>
              <a:p>
                <a:r>
                  <a:rPr lang="en-US" b="1" dirty="0" smtClean="0"/>
                  <a:t>Nonlinear Combination:</a:t>
                </a:r>
              </a:p>
              <a:p>
                <a:pPr marL="0" indent="0">
                  <a:buNone/>
                </a:pPr>
                <a14:m>
                  <m:oMathPara xmlns:m="http://schemas.openxmlformats.org/officeDocument/2006/math">
                    <m:oMathParaPr>
                      <m:jc m:val="centerGroup"/>
                    </m:oMathParaPr>
                    <m:oMath xmlns:m="http://schemas.openxmlformats.org/officeDocument/2006/math">
                      <m:sSub>
                        <m:sSubPr>
                          <m:ctrlPr>
                            <a:rPr lang="en-US" b="1" i="1" strike="sngStrike">
                              <a:solidFill>
                                <a:srgbClr val="00B050"/>
                              </a:solidFill>
                              <a:latin typeface="Cambria Math" panose="02040503050406030204" pitchFamily="18" charset="0"/>
                            </a:rPr>
                          </m:ctrlPr>
                        </m:sSubPr>
                        <m:e>
                          <m:r>
                            <a:rPr lang="en-US" b="1" i="1" strike="sngStrike">
                              <a:solidFill>
                                <a:srgbClr val="00B050"/>
                              </a:solidFill>
                              <a:latin typeface="Cambria Math" panose="02040503050406030204" pitchFamily="18" charset="0"/>
                            </a:rPr>
                            <m:t>𝒚</m:t>
                          </m:r>
                        </m:e>
                        <m:sub>
                          <m:r>
                            <a:rPr lang="en-US" b="1" i="1" strike="sngStrike">
                              <a:solidFill>
                                <a:srgbClr val="00B050"/>
                              </a:solidFill>
                              <a:latin typeface="Cambria Math" panose="02040503050406030204" pitchFamily="18" charset="0"/>
                            </a:rPr>
                            <m:t>𝒕</m:t>
                          </m:r>
                          <m:r>
                            <a:rPr lang="en-US" b="1" i="1" strike="sngStrike">
                              <a:solidFill>
                                <a:srgbClr val="00B050"/>
                              </a:solidFill>
                              <a:latin typeface="Cambria Math" panose="02040503050406030204" pitchFamily="18" charset="0"/>
                            </a:rPr>
                            <m:t>+</m:t>
                          </m:r>
                          <m:r>
                            <a:rPr lang="en-US" b="1" i="1" strike="sngStrike">
                              <a:solidFill>
                                <a:srgbClr val="00B050"/>
                              </a:solidFill>
                              <a:latin typeface="Cambria Math" panose="02040503050406030204" pitchFamily="18" charset="0"/>
                            </a:rPr>
                            <m:t>𝟏</m:t>
                          </m:r>
                        </m:sub>
                      </m:sSub>
                      <m:sSubSup>
                        <m:sSubSupPr>
                          <m:ctrlPr>
                            <a:rPr lang="en-US" b="1" i="1" strike="sngStrike">
                              <a:solidFill>
                                <a:srgbClr val="00B050"/>
                              </a:solidFill>
                              <a:latin typeface="Cambria Math" panose="02040503050406030204" pitchFamily="18" charset="0"/>
                            </a:rPr>
                          </m:ctrlPr>
                        </m:sSubSupPr>
                        <m:e>
                          <m:r>
                            <a:rPr lang="en-US" b="1" i="1" strike="sngStrike">
                              <a:solidFill>
                                <a:srgbClr val="00B050"/>
                              </a:solidFill>
                              <a:latin typeface="Cambria Math" panose="02040503050406030204" pitchFamily="18" charset="0"/>
                            </a:rPr>
                            <m:t>=</m:t>
                          </m:r>
                          <m:r>
                            <a:rPr lang="en-US" b="1" i="1" strike="sngStrike">
                              <a:solidFill>
                                <a:srgbClr val="00B050"/>
                              </a:solidFill>
                              <a:latin typeface="Cambria Math" panose="02040503050406030204" pitchFamily="18" charset="0"/>
                            </a:rPr>
                            <m:t>𝒔</m:t>
                          </m:r>
                        </m:e>
                        <m:sub>
                          <m:r>
                            <a:rPr lang="en-US" b="1" i="1" strike="sngStrike">
                              <a:solidFill>
                                <a:srgbClr val="00B050"/>
                              </a:solidFill>
                              <a:latin typeface="Cambria Math" panose="02040503050406030204" pitchFamily="18" charset="0"/>
                            </a:rPr>
                            <m:t>𝟎</m:t>
                          </m:r>
                        </m:sub>
                        <m:sup>
                          <m:r>
                            <a:rPr lang="en-US" b="1" i="1" strike="sngStrike">
                              <a:solidFill>
                                <a:srgbClr val="00B050"/>
                              </a:solidFill>
                              <a:latin typeface="Cambria Math" panose="02040503050406030204" pitchFamily="18" charset="0"/>
                            </a:rPr>
                            <m:t>𝒕</m:t>
                          </m:r>
                        </m:sup>
                      </m:sSubSup>
                    </m:oMath>
                  </m:oMathPara>
                </a14:m>
                <a:endParaRPr lang="en-US" i="1" strike="sngStrike" dirty="0" smtClean="0">
                  <a:latin typeface="Cambria Math" panose="02040503050406030204" pitchFamily="18" charset="0"/>
                </a:endParaRPr>
              </a:p>
              <a:p>
                <a:pPr marL="0" indent="0">
                  <a:buNone/>
                </a:pPr>
                <a:endParaRPr lang="en-US"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en-US" i="1" smtClean="0">
                              <a:solidFill>
                                <a:srgbClr val="00B050"/>
                              </a:solidFill>
                              <a:latin typeface="Cambria Math" panose="02040503050406030204" pitchFamily="18" charset="0"/>
                            </a:rPr>
                          </m:ctrlPr>
                        </m:sSubSupPr>
                        <m:e>
                          <m:r>
                            <a:rPr lang="en-US" i="1">
                              <a:solidFill>
                                <a:srgbClr val="00B050"/>
                              </a:solidFill>
                              <a:latin typeface="Cambria Math" panose="02040503050406030204" pitchFamily="18" charset="0"/>
                            </a:rPr>
                            <m:t> </m:t>
                          </m:r>
                          <m:r>
                            <a:rPr lang="en-US" b="0" i="1" smtClean="0">
                              <a:solidFill>
                                <a:srgbClr val="00B050"/>
                              </a:solidFill>
                              <a:latin typeface="Cambria Math" panose="02040503050406030204" pitchFamily="18" charset="0"/>
                            </a:rPr>
                            <m:t>𝑦</m:t>
                          </m:r>
                        </m:e>
                        <m:sub>
                          <m:r>
                            <a:rPr lang="en-US" i="1">
                              <a:solidFill>
                                <a:srgbClr val="00B050"/>
                              </a:solidFill>
                              <a:latin typeface="Cambria Math" panose="02040503050406030204" pitchFamily="18" charset="0"/>
                            </a:rPr>
                            <m:t>𝑡</m:t>
                          </m:r>
                          <m:r>
                            <a:rPr lang="en-US" i="1">
                              <a:solidFill>
                                <a:srgbClr val="00B050"/>
                              </a:solidFill>
                              <a:latin typeface="Cambria Math" panose="02040503050406030204" pitchFamily="18" charset="0"/>
                            </a:rPr>
                            <m:t>+1</m:t>
                          </m:r>
                        </m:sub>
                        <m:sup/>
                      </m:sSubSup>
                      <m:r>
                        <a:rPr lang="en-US" i="1">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0</m:t>
                              </m:r>
                            </m:sub>
                            <m:sup>
                              <m:r>
                                <a:rPr lang="en-US" b="0" i="1" smtClean="0">
                                  <a:latin typeface="Cambria Math" panose="02040503050406030204" pitchFamily="18" charset="0"/>
                                </a:rPr>
                                <m:t>𝑡</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𝑠</m:t>
                              </m:r>
                            </m:e>
                            <m:sub>
                              <m:r>
                                <a:rPr lang="en-US" i="1">
                                  <a:latin typeface="Cambria Math" panose="02040503050406030204" pitchFamily="18" charset="0"/>
                                </a:rPr>
                                <m:t>1</m:t>
                              </m:r>
                            </m:sub>
                            <m:sup>
                              <m:r>
                                <a:rPr lang="en-US" b="0" i="1" smtClean="0">
                                  <a:latin typeface="Cambria Math" panose="02040503050406030204" pitchFamily="18" charset="0"/>
                                </a:rPr>
                                <m:t>𝑡</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𝑛</m:t>
                              </m:r>
                              <m:r>
                                <a:rPr lang="en-US" i="1">
                                  <a:latin typeface="Cambria Math" panose="02040503050406030204" pitchFamily="18" charset="0"/>
                                </a:rPr>
                                <m:t>−1</m:t>
                              </m:r>
                            </m:sub>
                            <m:sup>
                              <m:r>
                                <a:rPr lang="en-US" b="0" i="1" smtClean="0">
                                  <a:latin typeface="Cambria Math" panose="02040503050406030204" pitchFamily="18" charset="0"/>
                                </a:rPr>
                                <m:t>𝑡</m:t>
                              </m:r>
                            </m:sup>
                          </m:sSubSup>
                        </m:e>
                      </m:d>
                    </m:oMath>
                  </m:oMathPara>
                </a14:m>
                <a:endParaRPr lang="en-US" b="0" i="1" dirty="0" smtClean="0">
                  <a:latin typeface="Cambria Math" panose="02040503050406030204" pitchFamily="18" charset="0"/>
                  <a:ea typeface="Cambria Math" panose="02040503050406030204" pitchFamily="18" charset="0"/>
                </a:endParaRPr>
              </a:p>
              <a:p>
                <a:pPr marL="0" indent="0">
                  <a:buNone/>
                </a:pPr>
                <a:endParaRPr lang="en-US" i="1" dirty="0" smtClean="0">
                  <a:latin typeface="Cambria Math" panose="02040503050406030204" pitchFamily="18" charset="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b="1" dirty="0" smtClean="0"/>
                  <a:t>Important</a:t>
                </a:r>
                <a:r>
                  <a:rPr lang="en-US" dirty="0" smtClean="0"/>
                  <a:t>: f must be balanced!</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30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17</a:t>
            </a:fld>
            <a:endParaRPr lang="en-US"/>
          </a:p>
        </p:txBody>
      </p:sp>
      <p:cxnSp>
        <p:nvCxnSpPr>
          <p:cNvPr id="6" name="Straight Arrow Connector 5"/>
          <p:cNvCxnSpPr/>
          <p:nvPr/>
        </p:nvCxnSpPr>
        <p:spPr>
          <a:xfrm flipH="1">
            <a:off x="7135586" y="3118757"/>
            <a:ext cx="1355271" cy="1028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490857" y="2866623"/>
            <a:ext cx="2036135" cy="369332"/>
          </a:xfrm>
          <a:prstGeom prst="rect">
            <a:avLst/>
          </a:prstGeom>
          <a:noFill/>
        </p:spPr>
        <p:txBody>
          <a:bodyPr wrap="none" rtlCol="0">
            <a:spAutoFit/>
          </a:bodyPr>
          <a:lstStyle/>
          <a:p>
            <a:r>
              <a:rPr lang="en-US" b="1" dirty="0" smtClean="0"/>
              <a:t>Non linear function</a:t>
            </a:r>
            <a:endParaRPr lang="en-US" b="1" dirty="0"/>
          </a:p>
        </p:txBody>
      </p:sp>
    </p:spTree>
    <p:extLst>
      <p:ext uri="{BB962C8B-B14F-4D97-AF65-F5344CB8AC3E}">
        <p14:creationId xmlns:p14="http://schemas.microsoft.com/office/powerpoint/2010/main" val="127497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Trivium</a:t>
            </a:r>
            <a:r>
              <a:rPr lang="en-US" dirty="0" smtClean="0"/>
              <a:t> (2008)</a:t>
            </a:r>
            <a:endParaRPr lang="en-US" dirty="0"/>
          </a:p>
        </p:txBody>
      </p:sp>
      <p:sp>
        <p:nvSpPr>
          <p:cNvPr id="3" name="Content Placeholder 2"/>
          <p:cNvSpPr>
            <a:spLocks noGrp="1"/>
          </p:cNvSpPr>
          <p:nvPr>
            <p:ph idx="1"/>
          </p:nvPr>
        </p:nvSpPr>
        <p:spPr/>
        <p:txBody>
          <a:bodyPr/>
          <a:lstStyle/>
          <a:p>
            <a:r>
              <a:rPr lang="en-US" dirty="0" smtClean="0"/>
              <a:t>Won the </a:t>
            </a:r>
            <a:r>
              <a:rPr lang="en-US" dirty="0" err="1" smtClean="0"/>
              <a:t>eSTREAM</a:t>
            </a:r>
            <a:r>
              <a:rPr lang="en-US" dirty="0" smtClean="0"/>
              <a:t> competition</a:t>
            </a:r>
          </a:p>
          <a:p>
            <a:r>
              <a:rPr lang="en-US" dirty="0" smtClean="0"/>
              <a:t>Currently, no known attacks are better than brute force</a:t>
            </a:r>
          </a:p>
          <a:p>
            <a:r>
              <a:rPr lang="en-US" dirty="0" smtClean="0"/>
              <a:t>Couples Output from three nonlinear Feedback Shift Registers</a:t>
            </a:r>
          </a:p>
          <a:p>
            <a:r>
              <a:rPr lang="en-US" dirty="0" smtClean="0"/>
              <a:t>First 4*288 “output bits” are </a:t>
            </a:r>
            <a:r>
              <a:rPr lang="en-US" dirty="0" err="1" smtClean="0"/>
              <a:t>discared</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18</a:t>
            </a:fld>
            <a:endParaRPr lang="en-US"/>
          </a:p>
        </p:txBody>
      </p:sp>
      <p:pic>
        <p:nvPicPr>
          <p:cNvPr id="2050" name="Picture 2" descr="Image result for trivium cip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9488" y="3968637"/>
            <a:ext cx="3543298" cy="2626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741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4207329" y="-244362"/>
            <a:ext cx="10515600" cy="1325563"/>
          </a:xfrm>
        </p:spPr>
        <p:txBody>
          <a:bodyPr/>
          <a:lstStyle/>
          <a:p>
            <a:r>
              <a:rPr lang="en-US" dirty="0" err="1" smtClean="0"/>
              <a:t>Trivium</a:t>
            </a:r>
            <a:r>
              <a:rPr lang="en-US" dirty="0" smtClean="0"/>
              <a:t> (2008)</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19</a:t>
            </a:fld>
            <a:endParaRPr lang="en-US"/>
          </a:p>
        </p:txBody>
      </p:sp>
      <p:pic>
        <p:nvPicPr>
          <p:cNvPr id="2050" name="Picture 2" descr="Image result for trivium cip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3228" y="89920"/>
            <a:ext cx="8699517" cy="644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303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 Security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Best Known attack is brute-force 2</a:t>
            </a:r>
            <a:r>
              <a:rPr lang="en-US" baseline="30000" dirty="0" smtClean="0"/>
              <a:t>56</a:t>
            </a:r>
          </a:p>
          <a:p>
            <a:pPr lvl="1"/>
            <a:r>
              <a:rPr lang="en-US" dirty="0" smtClean="0"/>
              <a:t>Except under unrealistic conditions (e.g., 2</a:t>
            </a:r>
            <a:r>
              <a:rPr lang="en-US" baseline="30000" dirty="0" smtClean="0"/>
              <a:t>43</a:t>
            </a:r>
            <a:r>
              <a:rPr lang="en-US" dirty="0" smtClean="0"/>
              <a:t> known plaintexts)</a:t>
            </a:r>
            <a:endParaRPr lang="en-US" baseline="30000" dirty="0" smtClean="0"/>
          </a:p>
          <a:p>
            <a:r>
              <a:rPr lang="en-US" dirty="0" smtClean="0"/>
              <a:t>Brute force is not too difficult on modern hardware</a:t>
            </a:r>
          </a:p>
          <a:p>
            <a:pPr lvl="1"/>
            <a:endParaRPr lang="en-US" baseline="30000" dirty="0"/>
          </a:p>
          <a:p>
            <a:r>
              <a:rPr lang="en-US" dirty="0" smtClean="0"/>
              <a:t>Attack can be accelerated further after precomputation</a:t>
            </a:r>
          </a:p>
          <a:p>
            <a:pPr lvl="1"/>
            <a:r>
              <a:rPr lang="en-US" dirty="0" smtClean="0"/>
              <a:t>Output is a few terabytes</a:t>
            </a:r>
          </a:p>
          <a:p>
            <a:pPr lvl="1"/>
            <a:r>
              <a:rPr lang="en-US" dirty="0" smtClean="0"/>
              <a:t>Subsequently keys are cracked in 2</a:t>
            </a:r>
            <a:r>
              <a:rPr lang="en-US" baseline="30000" dirty="0" smtClean="0"/>
              <a:t>38 </a:t>
            </a:r>
            <a:r>
              <a:rPr lang="en-US" dirty="0"/>
              <a:t>DES evaluations </a:t>
            </a:r>
            <a:r>
              <a:rPr lang="en-US" dirty="0" smtClean="0"/>
              <a:t>(minutes</a:t>
            </a:r>
            <a:r>
              <a:rPr lang="en-US" dirty="0"/>
              <a:t>) </a:t>
            </a:r>
            <a:endParaRPr lang="en-US" baseline="30000" dirty="0"/>
          </a:p>
          <a:p>
            <a:r>
              <a:rPr lang="en-US" dirty="0" smtClean="0"/>
              <a:t>Precomputation costs amortize over number of DES keys cracked</a:t>
            </a:r>
            <a:endParaRPr lang="en-US" dirty="0"/>
          </a:p>
          <a:p>
            <a:endParaRPr lang="en-US" baseline="30000" dirty="0"/>
          </a:p>
          <a:p>
            <a:r>
              <a:rPr lang="en-US" dirty="0" smtClean="0"/>
              <a:t>Even in 1970 there were objections to the short key length for DES</a:t>
            </a:r>
          </a:p>
          <a:p>
            <a:r>
              <a:rPr lang="en-US" dirty="0" smtClean="0"/>
              <a:t>How could we increase key-length?</a:t>
            </a:r>
          </a:p>
          <a:p>
            <a:endParaRPr lang="en-US" baseline="30000" dirty="0"/>
          </a:p>
        </p:txBody>
      </p:sp>
      <p:sp>
        <p:nvSpPr>
          <p:cNvPr id="4" name="Slide Number Placeholder 3"/>
          <p:cNvSpPr>
            <a:spLocks noGrp="1"/>
          </p:cNvSpPr>
          <p:nvPr>
            <p:ph type="sldNum" sz="quarter" idx="12"/>
          </p:nvPr>
        </p:nvSpPr>
        <p:spPr/>
        <p:txBody>
          <a:bodyPr/>
          <a:lstStyle/>
          <a:p>
            <a:fld id="{D104D3F7-B83F-4105-B753-146AD0E5364B}" type="slidenum">
              <a:rPr lang="en-US" smtClean="0"/>
              <a:t>2</a:t>
            </a:fld>
            <a:endParaRPr lang="en-US"/>
          </a:p>
        </p:txBody>
      </p:sp>
    </p:spTree>
    <p:extLst>
      <p:ext uri="{BB962C8B-B14F-4D97-AF65-F5344CB8AC3E}">
        <p14:creationId xmlns:p14="http://schemas.microsoft.com/office/powerpoint/2010/main" val="181181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4207329" y="-244362"/>
            <a:ext cx="10515600" cy="1325563"/>
          </a:xfrm>
        </p:spPr>
        <p:txBody>
          <a:bodyPr/>
          <a:lstStyle/>
          <a:p>
            <a:r>
              <a:rPr lang="en-US" dirty="0" err="1" smtClean="0"/>
              <a:t>Trivium</a:t>
            </a:r>
            <a:r>
              <a:rPr lang="en-US" dirty="0" smtClean="0"/>
              <a:t> (2008)</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20</a:t>
            </a:fld>
            <a:endParaRPr lang="en-US"/>
          </a:p>
        </p:txBody>
      </p:sp>
      <p:pic>
        <p:nvPicPr>
          <p:cNvPr id="2050" name="Picture 2" descr="Image result for trivium cip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3228" y="89920"/>
            <a:ext cx="8699517" cy="644899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a:off x="8610601" y="772805"/>
            <a:ext cx="2142119" cy="696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3491719">
            <a:off x="10406913" y="868525"/>
            <a:ext cx="1800493" cy="369332"/>
          </a:xfrm>
          <a:prstGeom prst="rect">
            <a:avLst/>
          </a:prstGeom>
          <a:noFill/>
        </p:spPr>
        <p:txBody>
          <a:bodyPr wrap="none" rtlCol="0">
            <a:spAutoFit/>
          </a:bodyPr>
          <a:lstStyle/>
          <a:p>
            <a:r>
              <a:rPr lang="en-US" dirty="0" smtClean="0"/>
              <a:t>AND (Non-linear)</a:t>
            </a:r>
            <a:endParaRPr lang="en-US" dirty="0"/>
          </a:p>
        </p:txBody>
      </p:sp>
      <p:cxnSp>
        <p:nvCxnSpPr>
          <p:cNvPr id="9" name="Straight Arrow Connector 8"/>
          <p:cNvCxnSpPr/>
          <p:nvPr/>
        </p:nvCxnSpPr>
        <p:spPr>
          <a:xfrm flipH="1">
            <a:off x="8440625" y="1101727"/>
            <a:ext cx="2564832" cy="2768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8610600" y="1463676"/>
            <a:ext cx="2569029" cy="4545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363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4207329" y="-244362"/>
            <a:ext cx="10515600" cy="1325563"/>
          </a:xfrm>
        </p:spPr>
        <p:txBody>
          <a:bodyPr/>
          <a:lstStyle/>
          <a:p>
            <a:r>
              <a:rPr lang="en-US" dirty="0" err="1" smtClean="0"/>
              <a:t>Trivium</a:t>
            </a:r>
            <a:r>
              <a:rPr lang="en-US" dirty="0" smtClean="0"/>
              <a:t> (2008)</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21</a:t>
            </a:fld>
            <a:endParaRPr lang="en-US"/>
          </a:p>
        </p:txBody>
      </p:sp>
      <p:pic>
        <p:nvPicPr>
          <p:cNvPr id="2050" name="Picture 2" descr="Image result for trivium cip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3228" y="89920"/>
            <a:ext cx="8699517" cy="644899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a:off x="2334986" y="772805"/>
            <a:ext cx="8417735" cy="1052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3491719">
            <a:off x="10107682" y="933575"/>
            <a:ext cx="2318070" cy="369332"/>
          </a:xfrm>
          <a:prstGeom prst="rect">
            <a:avLst/>
          </a:prstGeom>
          <a:noFill/>
        </p:spPr>
        <p:txBody>
          <a:bodyPr wrap="none" rtlCol="0">
            <a:spAutoFit/>
          </a:bodyPr>
          <a:lstStyle/>
          <a:p>
            <a:r>
              <a:rPr lang="en-US" dirty="0" smtClean="0"/>
              <a:t> (Non-linear) Feedback</a:t>
            </a:r>
            <a:endParaRPr lang="en-US" dirty="0"/>
          </a:p>
        </p:txBody>
      </p:sp>
      <p:cxnSp>
        <p:nvCxnSpPr>
          <p:cNvPr id="11" name="Straight Arrow Connector 10"/>
          <p:cNvCxnSpPr/>
          <p:nvPr/>
        </p:nvCxnSpPr>
        <p:spPr>
          <a:xfrm flipH="1">
            <a:off x="9748157" y="1463676"/>
            <a:ext cx="1431473" cy="4713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8702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 Generator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Attacks exploited linear relationship between state and output bits</a:t>
                </a:r>
              </a:p>
              <a:p>
                <a:endParaRPr lang="en-US" dirty="0"/>
              </a:p>
              <a:p>
                <a:r>
                  <a:rPr lang="en-US" b="1" dirty="0" smtClean="0"/>
                  <a:t>Nonlinear Combination:</a:t>
                </a:r>
              </a:p>
              <a:p>
                <a:pPr marL="0" indent="0">
                  <a:buNone/>
                </a:pPr>
                <a14:m>
                  <m:oMathPara xmlns:m="http://schemas.openxmlformats.org/officeDocument/2006/math">
                    <m:oMathParaPr>
                      <m:jc m:val="centerGroup"/>
                    </m:oMathParaPr>
                    <m:oMath xmlns:m="http://schemas.openxmlformats.org/officeDocument/2006/math">
                      <m:sSub>
                        <m:sSubPr>
                          <m:ctrlPr>
                            <a:rPr lang="en-US" b="1" i="1" strike="sngStrike">
                              <a:solidFill>
                                <a:srgbClr val="00B050"/>
                              </a:solidFill>
                              <a:latin typeface="Cambria Math" panose="02040503050406030204" pitchFamily="18" charset="0"/>
                            </a:rPr>
                          </m:ctrlPr>
                        </m:sSubPr>
                        <m:e>
                          <m:r>
                            <a:rPr lang="en-US" b="1" i="1" strike="sngStrike">
                              <a:solidFill>
                                <a:srgbClr val="00B050"/>
                              </a:solidFill>
                              <a:latin typeface="Cambria Math" panose="02040503050406030204" pitchFamily="18" charset="0"/>
                            </a:rPr>
                            <m:t>𝒚</m:t>
                          </m:r>
                        </m:e>
                        <m:sub>
                          <m:r>
                            <a:rPr lang="en-US" b="1" i="1" strike="sngStrike">
                              <a:solidFill>
                                <a:srgbClr val="00B050"/>
                              </a:solidFill>
                              <a:latin typeface="Cambria Math" panose="02040503050406030204" pitchFamily="18" charset="0"/>
                            </a:rPr>
                            <m:t>𝒕</m:t>
                          </m:r>
                          <m:r>
                            <a:rPr lang="en-US" b="1" i="1" strike="sngStrike">
                              <a:solidFill>
                                <a:srgbClr val="00B050"/>
                              </a:solidFill>
                              <a:latin typeface="Cambria Math" panose="02040503050406030204" pitchFamily="18" charset="0"/>
                            </a:rPr>
                            <m:t>+</m:t>
                          </m:r>
                          <m:r>
                            <a:rPr lang="en-US" b="1" i="1" strike="sngStrike">
                              <a:solidFill>
                                <a:srgbClr val="00B050"/>
                              </a:solidFill>
                              <a:latin typeface="Cambria Math" panose="02040503050406030204" pitchFamily="18" charset="0"/>
                            </a:rPr>
                            <m:t>𝟏</m:t>
                          </m:r>
                        </m:sub>
                      </m:sSub>
                      <m:sSubSup>
                        <m:sSubSupPr>
                          <m:ctrlPr>
                            <a:rPr lang="en-US" b="1" i="1" strike="sngStrike">
                              <a:solidFill>
                                <a:srgbClr val="00B050"/>
                              </a:solidFill>
                              <a:latin typeface="Cambria Math" panose="02040503050406030204" pitchFamily="18" charset="0"/>
                            </a:rPr>
                          </m:ctrlPr>
                        </m:sSubSupPr>
                        <m:e>
                          <m:r>
                            <a:rPr lang="en-US" b="1" i="1" strike="sngStrike">
                              <a:solidFill>
                                <a:srgbClr val="00B050"/>
                              </a:solidFill>
                              <a:latin typeface="Cambria Math" panose="02040503050406030204" pitchFamily="18" charset="0"/>
                            </a:rPr>
                            <m:t>=</m:t>
                          </m:r>
                          <m:r>
                            <a:rPr lang="en-US" b="1" i="1" strike="sngStrike">
                              <a:solidFill>
                                <a:srgbClr val="00B050"/>
                              </a:solidFill>
                              <a:latin typeface="Cambria Math" panose="02040503050406030204" pitchFamily="18" charset="0"/>
                            </a:rPr>
                            <m:t>𝒔</m:t>
                          </m:r>
                        </m:e>
                        <m:sub>
                          <m:r>
                            <a:rPr lang="en-US" b="1" i="1" strike="sngStrike">
                              <a:solidFill>
                                <a:srgbClr val="00B050"/>
                              </a:solidFill>
                              <a:latin typeface="Cambria Math" panose="02040503050406030204" pitchFamily="18" charset="0"/>
                            </a:rPr>
                            <m:t>𝟎</m:t>
                          </m:r>
                        </m:sub>
                        <m:sup>
                          <m:r>
                            <a:rPr lang="en-US" b="1" i="1" strike="sngStrike">
                              <a:solidFill>
                                <a:srgbClr val="00B050"/>
                              </a:solidFill>
                              <a:latin typeface="Cambria Math" panose="02040503050406030204" pitchFamily="18" charset="0"/>
                            </a:rPr>
                            <m:t>𝒕</m:t>
                          </m:r>
                        </m:sup>
                      </m:sSubSup>
                    </m:oMath>
                  </m:oMathPara>
                </a14:m>
                <a:endParaRPr lang="en-US" i="1" strike="sngStrike" dirty="0" smtClean="0">
                  <a:latin typeface="Cambria Math" panose="02040503050406030204" pitchFamily="18" charset="0"/>
                </a:endParaRPr>
              </a:p>
              <a:p>
                <a:pPr marL="0" indent="0">
                  <a:buNone/>
                </a:pPr>
                <a:endParaRPr lang="en-US"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en-US" i="1" smtClean="0">
                              <a:solidFill>
                                <a:srgbClr val="00B050"/>
                              </a:solidFill>
                              <a:latin typeface="Cambria Math" panose="02040503050406030204" pitchFamily="18" charset="0"/>
                            </a:rPr>
                          </m:ctrlPr>
                        </m:sSubSupPr>
                        <m:e>
                          <m:r>
                            <a:rPr lang="en-US" i="1">
                              <a:solidFill>
                                <a:srgbClr val="00B050"/>
                              </a:solidFill>
                              <a:latin typeface="Cambria Math" panose="02040503050406030204" pitchFamily="18" charset="0"/>
                            </a:rPr>
                            <m:t> </m:t>
                          </m:r>
                          <m:r>
                            <a:rPr lang="en-US" b="0" i="1" smtClean="0">
                              <a:solidFill>
                                <a:srgbClr val="00B050"/>
                              </a:solidFill>
                              <a:latin typeface="Cambria Math" panose="02040503050406030204" pitchFamily="18" charset="0"/>
                            </a:rPr>
                            <m:t>𝑦</m:t>
                          </m:r>
                        </m:e>
                        <m:sub>
                          <m:r>
                            <a:rPr lang="en-US" i="1">
                              <a:solidFill>
                                <a:srgbClr val="00B050"/>
                              </a:solidFill>
                              <a:latin typeface="Cambria Math" panose="02040503050406030204" pitchFamily="18" charset="0"/>
                            </a:rPr>
                            <m:t>𝑡</m:t>
                          </m:r>
                          <m:r>
                            <a:rPr lang="en-US" i="1">
                              <a:solidFill>
                                <a:srgbClr val="00B050"/>
                              </a:solidFill>
                              <a:latin typeface="Cambria Math" panose="02040503050406030204" pitchFamily="18" charset="0"/>
                            </a:rPr>
                            <m:t>+1</m:t>
                          </m:r>
                        </m:sub>
                        <m:sup/>
                      </m:sSubSup>
                      <m:r>
                        <a:rPr lang="en-US" i="1">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0</m:t>
                              </m:r>
                            </m:sub>
                            <m:sup>
                              <m:r>
                                <a:rPr lang="en-US" b="0" i="1" smtClean="0">
                                  <a:latin typeface="Cambria Math" panose="02040503050406030204" pitchFamily="18" charset="0"/>
                                </a:rPr>
                                <m:t>𝑡</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𝑠</m:t>
                              </m:r>
                            </m:e>
                            <m:sub>
                              <m:r>
                                <a:rPr lang="en-US" i="1">
                                  <a:latin typeface="Cambria Math" panose="02040503050406030204" pitchFamily="18" charset="0"/>
                                </a:rPr>
                                <m:t>1</m:t>
                              </m:r>
                            </m:sub>
                            <m:sup>
                              <m:r>
                                <a:rPr lang="en-US" b="0" i="1" smtClean="0">
                                  <a:latin typeface="Cambria Math" panose="02040503050406030204" pitchFamily="18" charset="0"/>
                                </a:rPr>
                                <m:t>𝑡</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𝑛</m:t>
                              </m:r>
                              <m:r>
                                <a:rPr lang="en-US" i="1">
                                  <a:latin typeface="Cambria Math" panose="02040503050406030204" pitchFamily="18" charset="0"/>
                                </a:rPr>
                                <m:t>−1</m:t>
                              </m:r>
                            </m:sub>
                            <m:sup>
                              <m:r>
                                <a:rPr lang="en-US" b="0" i="1" smtClean="0">
                                  <a:latin typeface="Cambria Math" panose="02040503050406030204" pitchFamily="18" charset="0"/>
                                </a:rPr>
                                <m:t>𝑡</m:t>
                              </m:r>
                            </m:sup>
                          </m:sSubSup>
                        </m:e>
                      </m:d>
                    </m:oMath>
                  </m:oMathPara>
                </a14:m>
                <a:endParaRPr lang="en-US" b="0" i="1" dirty="0" smtClean="0">
                  <a:latin typeface="Cambria Math" panose="02040503050406030204" pitchFamily="18" charset="0"/>
                  <a:ea typeface="Cambria Math" panose="02040503050406030204" pitchFamily="18" charset="0"/>
                </a:endParaRPr>
              </a:p>
              <a:p>
                <a:pPr marL="0" indent="0">
                  <a:buNone/>
                </a:pPr>
                <a:endParaRPr lang="en-US" i="1" dirty="0" smtClean="0">
                  <a:latin typeface="Cambria Math" panose="02040503050406030204" pitchFamily="18" charset="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b="1" dirty="0" smtClean="0"/>
                  <a:t>Important</a:t>
                </a:r>
                <a:r>
                  <a:rPr lang="en-US" dirty="0" smtClean="0"/>
                  <a:t>: f must be balanced!</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30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22</a:t>
            </a:fld>
            <a:endParaRPr lang="en-US"/>
          </a:p>
        </p:txBody>
      </p:sp>
      <p:cxnSp>
        <p:nvCxnSpPr>
          <p:cNvPr id="6" name="Straight Arrow Connector 5"/>
          <p:cNvCxnSpPr/>
          <p:nvPr/>
        </p:nvCxnSpPr>
        <p:spPr>
          <a:xfrm flipH="1">
            <a:off x="7135586" y="3118757"/>
            <a:ext cx="1355271" cy="1028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490857" y="2866623"/>
            <a:ext cx="2036135" cy="369332"/>
          </a:xfrm>
          <a:prstGeom prst="rect">
            <a:avLst/>
          </a:prstGeom>
          <a:noFill/>
        </p:spPr>
        <p:txBody>
          <a:bodyPr wrap="none" rtlCol="0">
            <a:spAutoFit/>
          </a:bodyPr>
          <a:lstStyle/>
          <a:p>
            <a:r>
              <a:rPr lang="en-US" b="1" dirty="0" smtClean="0"/>
              <a:t>Non linear function</a:t>
            </a:r>
            <a:endParaRPr lang="en-US" b="1" dirty="0"/>
          </a:p>
        </p:txBody>
      </p:sp>
    </p:spTree>
    <p:extLst>
      <p:ext uri="{BB962C8B-B14F-4D97-AF65-F5344CB8AC3E}">
        <p14:creationId xmlns:p14="http://schemas.microsoft.com/office/powerpoint/2010/main" val="260812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Shift Registers</a:t>
            </a:r>
            <a:endParaRPr lang="en-US" dirty="0"/>
          </a:p>
        </p:txBody>
      </p:sp>
      <p:sp>
        <p:nvSpPr>
          <p:cNvPr id="3" name="Content Placeholder 2"/>
          <p:cNvSpPr>
            <a:spLocks noGrp="1"/>
          </p:cNvSpPr>
          <p:nvPr>
            <p:ph idx="1"/>
          </p:nvPr>
        </p:nvSpPr>
        <p:spPr/>
        <p:txBody>
          <a:bodyPr/>
          <a:lstStyle/>
          <a:p>
            <a:r>
              <a:rPr lang="en-US" dirty="0" smtClean="0"/>
              <a:t>Good performance in hardware</a:t>
            </a:r>
          </a:p>
          <a:p>
            <a:endParaRPr lang="en-US" dirty="0"/>
          </a:p>
          <a:p>
            <a:r>
              <a:rPr lang="en-US" dirty="0" smtClean="0"/>
              <a:t>Performance is less ideal for software</a:t>
            </a:r>
          </a:p>
          <a:p>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23</a:t>
            </a:fld>
            <a:endParaRPr lang="en-US"/>
          </a:p>
        </p:txBody>
      </p:sp>
    </p:spTree>
    <p:extLst>
      <p:ext uri="{BB962C8B-B14F-4D97-AF65-F5344CB8AC3E}">
        <p14:creationId xmlns:p14="http://schemas.microsoft.com/office/powerpoint/2010/main" val="6154137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38443"/>
            <a:ext cx="9144000" cy="2387600"/>
          </a:xfrm>
        </p:spPr>
        <p:txBody>
          <a:bodyPr/>
          <a:lstStyle/>
          <a:p>
            <a:r>
              <a:rPr lang="en-US" dirty="0" smtClean="0"/>
              <a:t>Cryptography</a:t>
            </a:r>
            <a:br>
              <a:rPr lang="en-US" dirty="0" smtClean="0"/>
            </a:br>
            <a:r>
              <a:rPr lang="en-US" dirty="0" smtClean="0"/>
              <a:t>CS 555</a:t>
            </a:r>
            <a:endParaRPr lang="en-US" dirty="0"/>
          </a:p>
        </p:txBody>
      </p:sp>
      <p:sp>
        <p:nvSpPr>
          <p:cNvPr id="3" name="Subtitle 2"/>
          <p:cNvSpPr>
            <a:spLocks noGrp="1"/>
          </p:cNvSpPr>
          <p:nvPr>
            <p:ph type="subTitle" idx="1"/>
          </p:nvPr>
        </p:nvSpPr>
        <p:spPr>
          <a:xfrm>
            <a:off x="929640" y="3469006"/>
            <a:ext cx="10424160" cy="2754312"/>
          </a:xfrm>
        </p:spPr>
        <p:txBody>
          <a:bodyPr>
            <a:normAutofit fontScale="92500" lnSpcReduction="10000"/>
          </a:bodyPr>
          <a:lstStyle/>
          <a:p>
            <a:pPr algn="l"/>
            <a:r>
              <a:rPr lang="en-US" sz="2900" b="1" dirty="0" smtClean="0"/>
              <a:t>Week 7: </a:t>
            </a:r>
          </a:p>
          <a:p>
            <a:pPr marL="342900" indent="-342900" algn="l">
              <a:buFont typeface="Arial" panose="020B0604020202020204" pitchFamily="34" charset="0"/>
              <a:buChar char="•"/>
            </a:pPr>
            <a:r>
              <a:rPr lang="en-US" sz="2900" dirty="0" smtClean="0"/>
              <a:t>Hash Functions from Block Ciphers</a:t>
            </a:r>
          </a:p>
          <a:p>
            <a:pPr marL="342900" indent="-342900" algn="l">
              <a:buFont typeface="Arial" panose="020B0604020202020204" pitchFamily="34" charset="0"/>
              <a:buChar char="•"/>
            </a:pPr>
            <a:r>
              <a:rPr lang="en-US" sz="2900" dirty="0" smtClean="0"/>
              <a:t>Block Ciphers, AES</a:t>
            </a:r>
          </a:p>
          <a:p>
            <a:pPr marL="342900" indent="-342900" algn="l">
              <a:buFont typeface="Arial" panose="020B0604020202020204" pitchFamily="34" charset="0"/>
              <a:buChar char="•"/>
            </a:pPr>
            <a:r>
              <a:rPr lang="en-US" sz="2900" dirty="0"/>
              <a:t>Stream </a:t>
            </a:r>
            <a:r>
              <a:rPr lang="en-US" sz="2900" dirty="0" smtClean="0"/>
              <a:t>Ciphers</a:t>
            </a:r>
          </a:p>
          <a:p>
            <a:pPr marL="342900" indent="-342900" algn="l">
              <a:buFont typeface="Arial" panose="020B0604020202020204" pitchFamily="34" charset="0"/>
              <a:buChar char="•"/>
            </a:pPr>
            <a:r>
              <a:rPr lang="en-US" sz="2900" dirty="0" smtClean="0"/>
              <a:t>One Way Functions</a:t>
            </a:r>
            <a:endParaRPr lang="en-US" sz="2900" dirty="0"/>
          </a:p>
          <a:p>
            <a:pPr marL="342900" indent="-342900" algn="l">
              <a:buFont typeface="Arial" panose="020B0604020202020204" pitchFamily="34" charset="0"/>
              <a:buChar char="•"/>
            </a:pPr>
            <a:r>
              <a:rPr lang="en-US" sz="2900" b="1" dirty="0" smtClean="0"/>
              <a:t>Readings: </a:t>
            </a:r>
            <a:r>
              <a:rPr lang="en-US" sz="2900" dirty="0" smtClean="0"/>
              <a:t>Katz </a:t>
            </a:r>
            <a:r>
              <a:rPr lang="en-US" sz="2900" dirty="0"/>
              <a:t>and </a:t>
            </a:r>
            <a:r>
              <a:rPr lang="en-US" sz="2900" dirty="0" smtClean="0"/>
              <a:t>Lindell Chapter 6.2.5, 6.3, 7.1-7.4</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24</a:t>
            </a:fld>
            <a:endParaRPr lang="en-US"/>
          </a:p>
        </p:txBody>
      </p:sp>
      <p:sp>
        <p:nvSpPr>
          <p:cNvPr id="5" name="TextBox 4"/>
          <p:cNvSpPr txBox="1"/>
          <p:nvPr/>
        </p:nvSpPr>
        <p:spPr>
          <a:xfrm>
            <a:off x="5252720" y="6388655"/>
            <a:ext cx="1031180" cy="369332"/>
          </a:xfrm>
          <a:prstGeom prst="rect">
            <a:avLst/>
          </a:prstGeom>
          <a:noFill/>
        </p:spPr>
        <p:txBody>
          <a:bodyPr wrap="none" rtlCol="0">
            <a:spAutoFit/>
          </a:bodyPr>
          <a:lstStyle/>
          <a:p>
            <a:r>
              <a:rPr lang="en-US" b="1" dirty="0" smtClean="0"/>
              <a:t>Fall 2018</a:t>
            </a:r>
            <a:endParaRPr lang="en-US" b="1" dirty="0"/>
          </a:p>
        </p:txBody>
      </p:sp>
    </p:spTree>
    <p:extLst>
      <p:ext uri="{BB962C8B-B14F-4D97-AF65-F5344CB8AC3E}">
        <p14:creationId xmlns:p14="http://schemas.microsoft.com/office/powerpoint/2010/main" val="1817067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CS 555: Week 7: Topic 1</a:t>
            </a:r>
            <a:br>
              <a:rPr lang="en-US" dirty="0" smtClean="0"/>
            </a:br>
            <a:r>
              <a:rPr lang="en-US" dirty="0" smtClean="0"/>
              <a:t>Block Ciphers </a:t>
            </a:r>
            <a:r>
              <a:rPr lang="en-US" smtClean="0"/>
              <a:t>(Continued)</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25</a:t>
            </a:fld>
            <a:endParaRPr lang="en-US"/>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66060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 Functions from Block Ciphers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Davies-Meyer Construction from block cipher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𝐾</m:t>
                        </m:r>
                      </m:sub>
                    </m:sSub>
                  </m:oMath>
                </a14:m>
                <a:endParaRPr lang="en-US" dirty="0" smtClean="0"/>
              </a:p>
              <a:p>
                <a:endParaRPr lang="en-US"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𝐾</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m:oMathPara>
                </a14:m>
                <a:endParaRPr lang="en-US" dirty="0"/>
              </a:p>
              <a:p>
                <a:endParaRPr lang="en-US" dirty="0" smtClean="0"/>
              </a:p>
              <a:p>
                <a:pPr marL="0" indent="0">
                  <a:buNone/>
                </a:pPr>
                <a:r>
                  <a:rPr lang="en-US" b="1" dirty="0" smtClean="0"/>
                  <a:t>Theorem: </a:t>
                </a:r>
                <a:r>
                  <a:rPr lang="en-US" dirty="0" smtClean="0"/>
                  <a:t>If </a:t>
                </a:r>
                <a14:m>
                  <m:oMath xmlns:m="http://schemas.openxmlformats.org/officeDocument/2006/math">
                    <m:r>
                      <a:rPr lang="en-US" i="1" smtClean="0">
                        <a:latin typeface="Cambria Math" panose="02040503050406030204" pitchFamily="18" charset="0"/>
                      </a:rPr>
                      <m:t>𝐹</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ea typeface="Cambria Math" panose="02040503050406030204" pitchFamily="18" charset="0"/>
                          </a:rPr>
                          <m:t>𝜆</m:t>
                        </m:r>
                      </m:sup>
                    </m:sSup>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𝜆</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𝜆</m:t>
                        </m:r>
                      </m:sup>
                    </m:sSup>
                  </m:oMath>
                </a14:m>
                <a:r>
                  <a:rPr lang="en-US" dirty="0" smtClean="0"/>
                  <a:t> is modeled as an ideal block cipher then Davies-Meyer construction is a collision-resistant hash function </a:t>
                </a:r>
              </a:p>
              <a:p>
                <a:pPr marL="0" indent="0">
                  <a:buNone/>
                </a:pPr>
                <a:r>
                  <a:rPr lang="en-US" dirty="0" smtClean="0"/>
                  <a:t>(</a:t>
                </a:r>
                <a:r>
                  <a:rPr lang="en-US" b="1" dirty="0" smtClean="0"/>
                  <a:t>Concrete: </a:t>
                </a:r>
                <a:r>
                  <a:rPr lang="en-US" dirty="0" smtClean="0"/>
                  <a:t>Need roughly </a:t>
                </a:r>
                <a14:m>
                  <m:oMath xmlns:m="http://schemas.openxmlformats.org/officeDocument/2006/math">
                    <m:r>
                      <m:rPr>
                        <m:sty m:val="p"/>
                      </m:rPr>
                      <a:rPr lang="en-US" b="0" i="0" smtClean="0">
                        <a:latin typeface="Cambria Math" panose="02040503050406030204" pitchFamily="18" charset="0"/>
                      </a:rPr>
                      <m:t>q</m:t>
                    </m:r>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rPr>
                        </m:ctrlPr>
                      </m:sSupPr>
                      <m:e>
                        <m:r>
                          <a:rPr lang="en-US" b="0" i="1" smtClean="0">
                            <a:latin typeface="Cambria Math" panose="02040503050406030204" pitchFamily="18" charset="0"/>
                          </a:rPr>
                          <m:t>2</m:t>
                        </m:r>
                      </m:e>
                      <m:sup>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/2</m:t>
                        </m:r>
                      </m:sup>
                    </m:sSup>
                  </m:oMath>
                </a14:m>
                <a:r>
                  <a:rPr lang="en-US" dirty="0" smtClean="0"/>
                  <a:t> queries to find collision)</a:t>
                </a:r>
                <a:endParaRPr lang="en-US" dirty="0"/>
              </a:p>
              <a:p>
                <a:endParaRPr lang="en-US" dirty="0" smtClean="0"/>
              </a:p>
              <a:p>
                <a:r>
                  <a:rPr lang="en-US" b="1" dirty="0" smtClean="0"/>
                  <a:t>Ideal Cipher Model: </a:t>
                </a:r>
                <a:r>
                  <a:rPr lang="en-US" dirty="0" smtClean="0"/>
                  <a:t>For each key K model F</a:t>
                </a:r>
                <a:r>
                  <a:rPr lang="en-US" baseline="-25000" dirty="0" smtClean="0"/>
                  <a:t>K</a:t>
                </a:r>
                <a:r>
                  <a:rPr lang="en-US" dirty="0" smtClean="0"/>
                  <a:t> as a truly random permutation which may only be accessed in black box manner.</a:t>
                </a:r>
              </a:p>
              <a:p>
                <a:pPr lvl="1"/>
                <a:r>
                  <a:rPr lang="en-US" dirty="0" smtClean="0"/>
                  <a:t>(Equivalent to Random Oracle Model)</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35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26</a:t>
            </a:fld>
            <a:endParaRPr lang="en-US"/>
          </a:p>
        </p:txBody>
      </p:sp>
    </p:spTree>
    <p:extLst>
      <p:ext uri="{BB962C8B-B14F-4D97-AF65-F5344CB8AC3E}">
        <p14:creationId xmlns:p14="http://schemas.microsoft.com/office/powerpoint/2010/main" val="38045105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Encryption Standard (AES)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(1997) US National Institute of Standards and Technology (NIST) announces competition for new block cipher to replace DES</a:t>
            </a:r>
          </a:p>
          <a:p>
            <a:endParaRPr lang="en-US" dirty="0"/>
          </a:p>
          <a:p>
            <a:r>
              <a:rPr lang="en-US" dirty="0" smtClean="0"/>
              <a:t>Fifteen algorithms were submitted from all over the world</a:t>
            </a:r>
          </a:p>
          <a:p>
            <a:pPr lvl="1"/>
            <a:r>
              <a:rPr lang="en-US" dirty="0" smtClean="0"/>
              <a:t>Analyzed by NIST</a:t>
            </a:r>
            <a:endParaRPr lang="en-US" dirty="0"/>
          </a:p>
          <a:p>
            <a:r>
              <a:rPr lang="en-US" dirty="0" smtClean="0"/>
              <a:t>Contestants given a chance to break competitors schemes</a:t>
            </a:r>
          </a:p>
          <a:p>
            <a:endParaRPr lang="en-US" dirty="0"/>
          </a:p>
          <a:p>
            <a:r>
              <a:rPr lang="en-US" dirty="0" smtClean="0"/>
              <a:t>October, 2000 NIST announces a winner </a:t>
            </a:r>
            <a:r>
              <a:rPr lang="en-US" dirty="0" err="1" smtClean="0"/>
              <a:t>Rijndael</a:t>
            </a:r>
            <a:endParaRPr lang="en-US" dirty="0" smtClean="0"/>
          </a:p>
          <a:p>
            <a:pPr lvl="1"/>
            <a:r>
              <a:rPr lang="en-US" dirty="0" smtClean="0"/>
              <a:t>Vincent </a:t>
            </a:r>
            <a:r>
              <a:rPr lang="en-US" dirty="0" err="1" smtClean="0"/>
              <a:t>Rijmen</a:t>
            </a:r>
            <a:r>
              <a:rPr lang="en-US" dirty="0" smtClean="0"/>
              <a:t> and Joan </a:t>
            </a:r>
            <a:r>
              <a:rPr lang="en-US" dirty="0" err="1" smtClean="0"/>
              <a:t>Daemen</a:t>
            </a:r>
            <a:endParaRPr lang="en-US" dirty="0" smtClean="0"/>
          </a:p>
          <a:p>
            <a:pPr lvl="1"/>
            <a:r>
              <a:rPr lang="en-US" dirty="0" smtClean="0"/>
              <a:t>No serious vulnerabilities found in four other finalists</a:t>
            </a:r>
          </a:p>
          <a:p>
            <a:pPr lvl="1"/>
            <a:r>
              <a:rPr lang="en-US" dirty="0" err="1" smtClean="0"/>
              <a:t>Rijndael</a:t>
            </a:r>
            <a:r>
              <a:rPr lang="en-US" dirty="0" smtClean="0"/>
              <a:t> was selected for efficiency, hardware performance, flexibility etc… </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27</a:t>
            </a:fld>
            <a:endParaRPr lang="en-US"/>
          </a:p>
        </p:txBody>
      </p:sp>
    </p:spTree>
    <p:extLst>
      <p:ext uri="{BB962C8B-B14F-4D97-AF65-F5344CB8AC3E}">
        <p14:creationId xmlns:p14="http://schemas.microsoft.com/office/powerpoint/2010/main" val="245051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Encryption Standard</a:t>
            </a:r>
            <a:endParaRPr lang="en-US" dirty="0"/>
          </a:p>
        </p:txBody>
      </p:sp>
      <p:sp>
        <p:nvSpPr>
          <p:cNvPr id="3" name="Content Placeholder 2"/>
          <p:cNvSpPr>
            <a:spLocks noGrp="1"/>
          </p:cNvSpPr>
          <p:nvPr>
            <p:ph idx="1"/>
          </p:nvPr>
        </p:nvSpPr>
        <p:spPr/>
        <p:txBody>
          <a:bodyPr>
            <a:normAutofit/>
          </a:bodyPr>
          <a:lstStyle/>
          <a:p>
            <a:r>
              <a:rPr lang="en-US" b="1" dirty="0" smtClean="0"/>
              <a:t>Block Size: </a:t>
            </a:r>
            <a:r>
              <a:rPr lang="en-US" dirty="0" smtClean="0"/>
              <a:t>128 bits (viewed as 4x4 byte array)</a:t>
            </a:r>
          </a:p>
          <a:p>
            <a:r>
              <a:rPr lang="en-US" b="1" dirty="0" smtClean="0"/>
              <a:t>Key Size: </a:t>
            </a:r>
            <a:r>
              <a:rPr lang="en-US" dirty="0" smtClean="0"/>
              <a:t>128, 192 or 256</a:t>
            </a:r>
          </a:p>
          <a:p>
            <a:endParaRPr lang="en-US" dirty="0" smtClean="0"/>
          </a:p>
          <a:p>
            <a:r>
              <a:rPr lang="en-US" dirty="0" smtClean="0"/>
              <a:t>Essentially a Substitution Permutation Network</a:t>
            </a:r>
          </a:p>
          <a:p>
            <a:pPr lvl="1"/>
            <a:r>
              <a:rPr lang="en-US" b="1" dirty="0" err="1" smtClean="0"/>
              <a:t>AddRoundKey</a:t>
            </a:r>
            <a:r>
              <a:rPr lang="en-US" b="1" dirty="0" smtClean="0"/>
              <a:t>:</a:t>
            </a:r>
            <a:r>
              <a:rPr lang="en-US" dirty="0" smtClean="0"/>
              <a:t> Generate 128-bit sub-key from master key XOR with current state</a:t>
            </a:r>
          </a:p>
          <a:p>
            <a:pPr lvl="1"/>
            <a:r>
              <a:rPr lang="en-US" b="1" dirty="0" err="1" smtClean="0"/>
              <a:t>SubBytes</a:t>
            </a:r>
            <a:r>
              <a:rPr lang="en-US" b="1" dirty="0" smtClean="0"/>
              <a:t>: </a:t>
            </a:r>
            <a:r>
              <a:rPr lang="en-US" dirty="0" smtClean="0"/>
              <a:t>Each byte of state array (16 bytes) is replaced by another byte according a </a:t>
            </a:r>
            <a:r>
              <a:rPr lang="en-US" dirty="0" err="1" smtClean="0"/>
              <a:t>a</a:t>
            </a:r>
            <a:r>
              <a:rPr lang="en-US" dirty="0" smtClean="0"/>
              <a:t> single S-box (lookup table)</a:t>
            </a:r>
          </a:p>
          <a:p>
            <a:pPr lvl="1"/>
            <a:r>
              <a:rPr lang="en-US" b="1" dirty="0" err="1" smtClean="0"/>
              <a:t>ShiftRows</a:t>
            </a:r>
            <a:r>
              <a:rPr lang="en-US" b="1" dirty="0" smtClean="0"/>
              <a:t> – </a:t>
            </a:r>
            <a:r>
              <a:rPr lang="en-US" dirty="0" smtClean="0"/>
              <a:t>shift </a:t>
            </a:r>
            <a:r>
              <a:rPr lang="en-US" dirty="0" err="1" smtClean="0"/>
              <a:t>ith</a:t>
            </a:r>
            <a:r>
              <a:rPr lang="en-US" dirty="0" smtClean="0"/>
              <a:t> row by </a:t>
            </a:r>
            <a:r>
              <a:rPr lang="en-US" dirty="0" err="1" smtClean="0"/>
              <a:t>i</a:t>
            </a:r>
            <a:r>
              <a:rPr lang="en-US" dirty="0" smtClean="0"/>
              <a:t> bytes</a:t>
            </a:r>
          </a:p>
          <a:p>
            <a:pPr lvl="1"/>
            <a:r>
              <a:rPr lang="en-US" b="1" dirty="0" err="1" smtClean="0"/>
              <a:t>MixColumns</a:t>
            </a:r>
            <a:r>
              <a:rPr lang="en-US" b="1" dirty="0" smtClean="0"/>
              <a:t> – </a:t>
            </a:r>
            <a:r>
              <a:rPr lang="en-US" dirty="0" smtClean="0"/>
              <a:t>permute the bits in each column</a:t>
            </a:r>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28</a:t>
            </a:fld>
            <a:endParaRPr lang="en-US"/>
          </a:p>
        </p:txBody>
      </p:sp>
    </p:spTree>
    <p:extLst>
      <p:ext uri="{BB962C8B-B14F-4D97-AF65-F5344CB8AC3E}">
        <p14:creationId xmlns:p14="http://schemas.microsoft.com/office/powerpoint/2010/main" val="214819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Substitution Permutation Networks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S-box </a:t>
                </a:r>
                <a:r>
                  <a:rPr lang="en-US" dirty="0"/>
                  <a:t>a public “substitution function</a:t>
                </a:r>
                <a:r>
                  <a:rPr lang="en-US" dirty="0" smtClean="0"/>
                  <a:t>” (e.g.</a:t>
                </a:r>
                <a14:m>
                  <m:oMath xmlns:m="http://schemas.openxmlformats.org/officeDocument/2006/math">
                    <m:r>
                      <a:rPr lang="en-US" b="0" i="0" smtClean="0">
                        <a:latin typeface="Cambria Math"/>
                        <a:ea typeface="Cambria Math" panose="02040503050406030204" pitchFamily="18" charset="0"/>
                      </a:rPr>
                      <m:t> </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a:ea typeface="Cambria Math" panose="02040503050406030204" pitchFamily="18" charset="0"/>
                      </a:rPr>
                      <m:t>S</m:t>
                    </m:r>
                    <m:r>
                      <a:rPr lang="en-US" i="1">
                        <a:latin typeface="Cambria Math" panose="02040503050406030204" pitchFamily="18" charset="0"/>
                        <a:ea typeface="Cambria Math" panose="02040503050406030204" pitchFamily="18" charset="0"/>
                      </a:rPr>
                      <m:t>∈</m:t>
                    </m:r>
                    <m:r>
                      <m:rPr>
                        <m:nor/>
                      </m:rPr>
                      <a:rPr lang="en-US" b="1" dirty="0"/>
                      <m:t>Perm</m:t>
                    </m:r>
                    <m:r>
                      <m:rPr>
                        <m:nor/>
                      </m:rPr>
                      <a:rPr lang="en-US" b="1" baseline="-25000" dirty="0"/>
                      <m:t>8</m:t>
                    </m:r>
                  </m:oMath>
                </a14:m>
                <a:r>
                  <a:rPr lang="en-US" dirty="0" smtClean="0"/>
                  <a:t>).</a:t>
                </a:r>
              </a:p>
              <a:p>
                <a:endParaRPr lang="en-US" dirty="0"/>
              </a:p>
              <a:p>
                <a:r>
                  <a:rPr lang="en-US" dirty="0" smtClean="0"/>
                  <a:t>S is not part of a secret key, but can be used with one </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a:rPr>
                        <m:t>f</m:t>
                      </m:r>
                      <m:r>
                        <a:rPr lang="en-US" b="0" i="0" smtClean="0">
                          <a:latin typeface="Cambria Math"/>
                        </a:rPr>
                        <m:t>(</m:t>
                      </m:r>
                      <m:r>
                        <m:rPr>
                          <m:sty m:val="p"/>
                        </m:rPr>
                        <a:rPr lang="en-US" b="0" i="0" smtClean="0">
                          <a:latin typeface="Cambria Math"/>
                        </a:rPr>
                        <m:t>x</m:t>
                      </m:r>
                      <m:r>
                        <a:rPr lang="en-US" b="0" i="0" smtClean="0">
                          <a:latin typeface="Cambria Math"/>
                        </a:rPr>
                        <m:t>)=</m:t>
                      </m:r>
                      <m:r>
                        <m:rPr>
                          <m:sty m:val="p"/>
                        </m:rPr>
                        <a:rPr lang="en-US" b="0" i="0" smtClean="0">
                          <a:latin typeface="Cambria Math"/>
                        </a:rPr>
                        <m:t>S</m:t>
                      </m:r>
                      <m:d>
                        <m:dPr>
                          <m:ctrlPr>
                            <a:rPr lang="en-US" i="1" smtClean="0">
                              <a:latin typeface="Cambria Math" panose="02040503050406030204" pitchFamily="18" charset="0"/>
                            </a:rPr>
                          </m:ctrlPr>
                        </m:dPr>
                        <m:e>
                          <m:r>
                            <m:rPr>
                              <m:nor/>
                            </m:rPr>
                            <a:rPr lang="en-US" dirty="0"/>
                            <m:t>x</m:t>
                          </m:r>
                          <m:r>
                            <a:rPr lang="en-US" i="1">
                              <a:latin typeface="Cambria Math" panose="02040503050406030204" pitchFamily="18" charset="0"/>
                              <a:ea typeface="Cambria Math" panose="02040503050406030204" pitchFamily="18" charset="0"/>
                            </a:rPr>
                            <m:t>⨁</m:t>
                          </m:r>
                          <m:r>
                            <a:rPr lang="en-US" i="1">
                              <a:latin typeface="Cambria Math"/>
                              <a:ea typeface="Cambria Math"/>
                            </a:rPr>
                            <m:t>𝑘</m:t>
                          </m:r>
                        </m:e>
                      </m:d>
                    </m:oMath>
                  </m:oMathPara>
                </a14:m>
                <a:endParaRPr lang="en-US" dirty="0" smtClean="0"/>
              </a:p>
              <a:p>
                <a:endParaRPr lang="en-US" dirty="0"/>
              </a:p>
              <a:p>
                <a:pPr marL="0" indent="0">
                  <a:buNone/>
                </a:pPr>
                <a:r>
                  <a:rPr lang="en-US" b="1" dirty="0" smtClean="0"/>
                  <a:t>Input to round: </a:t>
                </a:r>
                <a:r>
                  <a:rPr lang="en-US" dirty="0" smtClean="0"/>
                  <a:t>x, k </a:t>
                </a:r>
                <a:r>
                  <a:rPr lang="en-US" dirty="0"/>
                  <a:t>(k  is </a:t>
                </a:r>
                <a:r>
                  <a:rPr lang="en-US" dirty="0" err="1"/>
                  <a:t>subkey</a:t>
                </a:r>
                <a:r>
                  <a:rPr lang="en-US" dirty="0"/>
                  <a:t> for current round)</a:t>
                </a:r>
              </a:p>
              <a:p>
                <a:pPr marL="514350" indent="-514350">
                  <a:buFont typeface="+mj-lt"/>
                  <a:buAutoNum type="arabicPeriod"/>
                </a:pPr>
                <a:r>
                  <a:rPr lang="en-US" b="1" dirty="0" smtClean="0"/>
                  <a:t>Key Mixing</a:t>
                </a:r>
                <a:r>
                  <a:rPr lang="en-US" dirty="0" smtClean="0"/>
                  <a:t>: Set </a:t>
                </a:r>
                <a14:m>
                  <m:oMath xmlns:m="http://schemas.openxmlformats.org/officeDocument/2006/math">
                    <m:r>
                      <m:rPr>
                        <m:sty m:val="p"/>
                      </m:rPr>
                      <a:rPr lang="en-US" b="0" i="0" smtClean="0">
                        <a:latin typeface="Cambria Math"/>
                        <a:ea typeface="Cambria Math"/>
                      </a:rPr>
                      <m:t>x</m:t>
                    </m:r>
                    <m:r>
                      <a:rPr lang="en-US" b="0" i="0" smtClean="0">
                        <a:latin typeface="Cambria Math"/>
                        <a:ea typeface="Cambria Math"/>
                      </a:rPr>
                      <m:t>≔</m:t>
                    </m:r>
                    <m:r>
                      <m:rPr>
                        <m:sty m:val="p"/>
                      </m:rPr>
                      <a:rPr lang="en-US" b="0" i="0" smtClean="0">
                        <a:latin typeface="Cambria Math"/>
                        <a:ea typeface="Cambria Math"/>
                      </a:rPr>
                      <m:t>x</m:t>
                    </m:r>
                    <m:r>
                      <a:rPr lang="en-US" b="0" i="1" smtClean="0">
                        <a:latin typeface="Cambria Math" panose="02040503050406030204" pitchFamily="18" charset="0"/>
                        <a:ea typeface="Cambria Math" panose="02040503050406030204" pitchFamily="18" charset="0"/>
                      </a:rPr>
                      <m:t>⨁</m:t>
                    </m:r>
                    <m:r>
                      <a:rPr lang="en-US" b="0" i="1" smtClean="0">
                        <a:latin typeface="Cambria Math"/>
                        <a:ea typeface="Cambria Math"/>
                      </a:rPr>
                      <m:t>𝑘</m:t>
                    </m:r>
                  </m:oMath>
                </a14:m>
                <a:r>
                  <a:rPr lang="en-US" dirty="0" smtClean="0"/>
                  <a:t>       </a:t>
                </a:r>
              </a:p>
              <a:p>
                <a:pPr marL="514350" indent="-514350">
                  <a:buFont typeface="+mj-lt"/>
                  <a:buAutoNum type="arabicPeriod"/>
                </a:pPr>
                <a:r>
                  <a:rPr lang="en-US" b="1" dirty="0" smtClean="0"/>
                  <a:t>Substitution</a:t>
                </a:r>
                <a:r>
                  <a:rPr lang="en-US" dirty="0" smtClean="0"/>
                  <a:t>:</a:t>
                </a:r>
                <a14:m>
                  <m:oMath xmlns:m="http://schemas.openxmlformats.org/officeDocument/2006/math">
                    <m:r>
                      <a:rPr lang="en-US" b="0" i="0" smtClean="0">
                        <a:latin typeface="Cambria Math"/>
                        <a:ea typeface="Cambria Math"/>
                      </a:rPr>
                      <m:t> </m:t>
                    </m:r>
                    <m:r>
                      <m:rPr>
                        <m:sty m:val="p"/>
                      </m:rPr>
                      <a:rPr lang="en-US">
                        <a:latin typeface="Cambria Math"/>
                        <a:ea typeface="Cambria Math"/>
                      </a:rPr>
                      <m:t>x</m:t>
                    </m:r>
                    <m:r>
                      <a:rPr lang="en-US">
                        <a:latin typeface="Cambria Math"/>
                        <a:ea typeface="Cambria Math"/>
                      </a:rPr>
                      <m:t>≔</m:t>
                    </m:r>
                  </m:oMath>
                </a14:m>
                <a:r>
                  <a:rPr lang="en-US" dirty="0"/>
                  <a:t> </a:t>
                </a:r>
                <a14:m>
                  <m:oMath xmlns:m="http://schemas.openxmlformats.org/officeDocument/2006/math">
                    <m:r>
                      <m:rPr>
                        <m:nor/>
                      </m:rPr>
                      <a:rPr lang="en-US" b="0" i="0" dirty="0" smtClean="0"/>
                      <m:t>S</m:t>
                    </m:r>
                    <m:r>
                      <m:rPr>
                        <m:nor/>
                      </m:rPr>
                      <a:rPr lang="en-US" baseline="-25000" dirty="0"/>
                      <m:t>1</m:t>
                    </m:r>
                    <m:d>
                      <m:dPr>
                        <m:ctrlPr>
                          <a:rPr lang="en-US" i="1">
                            <a:latin typeface="Cambria Math" panose="02040503050406030204" pitchFamily="18" charset="0"/>
                            <a:ea typeface="Cambria Math"/>
                          </a:rPr>
                        </m:ctrlPr>
                      </m:dPr>
                      <m:e>
                        <m:r>
                          <m:rPr>
                            <m:nor/>
                          </m:rPr>
                          <a:rPr lang="en-US" dirty="0"/>
                          <m:t>x</m:t>
                        </m:r>
                        <m:r>
                          <m:rPr>
                            <m:nor/>
                          </m:rPr>
                          <a:rPr lang="en-US" baseline="-25000" dirty="0"/>
                          <m:t>1</m:t>
                        </m:r>
                      </m:e>
                    </m:d>
                    <m:r>
                      <a:rPr lang="en-US" i="1">
                        <a:latin typeface="Cambria Math"/>
                        <a:ea typeface="Cambria Math"/>
                      </a:rPr>
                      <m:t>∥</m:t>
                    </m:r>
                    <m:r>
                      <m:rPr>
                        <m:nor/>
                      </m:rPr>
                      <a:rPr lang="en-US" b="0" i="0" dirty="0" smtClean="0"/>
                      <m:t>S</m:t>
                    </m:r>
                    <m:r>
                      <m:rPr>
                        <m:nor/>
                      </m:rPr>
                      <a:rPr lang="en-US" baseline="-25000" dirty="0"/>
                      <m:t>2</m:t>
                    </m:r>
                    <m:d>
                      <m:dPr>
                        <m:ctrlPr>
                          <a:rPr lang="en-US" i="1">
                            <a:latin typeface="Cambria Math" panose="02040503050406030204" pitchFamily="18" charset="0"/>
                            <a:ea typeface="Cambria Math"/>
                          </a:rPr>
                        </m:ctrlPr>
                      </m:dPr>
                      <m:e>
                        <m:r>
                          <m:rPr>
                            <m:nor/>
                          </m:rPr>
                          <a:rPr lang="en-US" dirty="0"/>
                          <m:t>x</m:t>
                        </m:r>
                        <m:r>
                          <m:rPr>
                            <m:nor/>
                          </m:rPr>
                          <a:rPr lang="en-US" baseline="-25000" dirty="0"/>
                          <m:t>2</m:t>
                        </m:r>
                      </m:e>
                    </m:d>
                    <m:r>
                      <a:rPr lang="en-US" i="1">
                        <a:latin typeface="Cambria Math"/>
                        <a:ea typeface="Cambria Math"/>
                      </a:rPr>
                      <m:t>∥…∥</m:t>
                    </m:r>
                    <m:r>
                      <m:rPr>
                        <m:nor/>
                      </m:rPr>
                      <a:rPr lang="en-US" b="0" i="0" dirty="0" smtClean="0"/>
                      <m:t>S</m:t>
                    </m:r>
                    <m:r>
                      <m:rPr>
                        <m:nor/>
                      </m:rPr>
                      <a:rPr lang="en-US" baseline="-25000" dirty="0"/>
                      <m:t>8</m:t>
                    </m:r>
                    <m:d>
                      <m:dPr>
                        <m:ctrlPr>
                          <a:rPr lang="en-US" i="1">
                            <a:latin typeface="Cambria Math" panose="02040503050406030204" pitchFamily="18" charset="0"/>
                            <a:ea typeface="Cambria Math"/>
                          </a:rPr>
                        </m:ctrlPr>
                      </m:dPr>
                      <m:e>
                        <m:r>
                          <m:rPr>
                            <m:nor/>
                          </m:rPr>
                          <a:rPr lang="en-US" dirty="0"/>
                          <m:t>x</m:t>
                        </m:r>
                        <m:r>
                          <m:rPr>
                            <m:nor/>
                          </m:rPr>
                          <a:rPr lang="en-US" baseline="-25000" dirty="0"/>
                          <m:t>8</m:t>
                        </m:r>
                      </m:e>
                    </m:d>
                  </m:oMath>
                </a14:m>
                <a:endParaRPr lang="en-US" baseline="-25000" dirty="0" smtClean="0"/>
              </a:p>
              <a:p>
                <a:pPr marL="514350" indent="-514350">
                  <a:buFont typeface="+mj-lt"/>
                  <a:buAutoNum type="arabicPeriod"/>
                </a:pPr>
                <a:r>
                  <a:rPr lang="en-US" b="1" dirty="0" smtClean="0"/>
                  <a:t>Bit Mixing Permutation</a:t>
                </a:r>
                <a:r>
                  <a:rPr lang="en-US" dirty="0" smtClean="0"/>
                  <a:t>: permute the bits of x to obtain the round output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101" t="-2801" b="-14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29</a:t>
            </a:fld>
            <a:endParaRPr lang="en-US"/>
          </a:p>
        </p:txBody>
      </p:sp>
      <p:sp>
        <p:nvSpPr>
          <p:cNvPr id="5" name="Rectangular Callout 4"/>
          <p:cNvSpPr/>
          <p:nvPr/>
        </p:nvSpPr>
        <p:spPr>
          <a:xfrm>
            <a:off x="8775865" y="2339438"/>
            <a:ext cx="3170712" cy="2755075"/>
          </a:xfrm>
          <a:prstGeom prst="wedgeRectCallout">
            <a:avLst>
              <a:gd name="adj1" fmla="val -102874"/>
              <a:gd name="adj2" fmla="val 715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Note: there are only n! possible bit mixing </a:t>
            </a:r>
            <a:r>
              <a:rPr lang="en-US" sz="2400" b="1" dirty="0" smtClean="0"/>
              <a:t>permutations of [n] </a:t>
            </a:r>
            <a:r>
              <a:rPr lang="en-US" sz="2400" b="1" dirty="0"/>
              <a:t>as opposed to 2</a:t>
            </a:r>
            <a:r>
              <a:rPr lang="en-US" sz="2400" b="1" baseline="30000" dirty="0"/>
              <a:t>n</a:t>
            </a:r>
            <a:r>
              <a:rPr lang="en-US" sz="2400" b="1" dirty="0" smtClean="0"/>
              <a:t>! Permutations of {0,1}</a:t>
            </a:r>
            <a:r>
              <a:rPr lang="en-US" sz="2400" b="1" baseline="30000" dirty="0" smtClean="0"/>
              <a:t>n</a:t>
            </a:r>
            <a:endParaRPr lang="en-US" sz="2400" b="1" baseline="30000" dirty="0"/>
          </a:p>
        </p:txBody>
      </p:sp>
    </p:spTree>
    <p:extLst>
      <p:ext uri="{BB962C8B-B14F-4D97-AF65-F5344CB8AC3E}">
        <p14:creationId xmlns:p14="http://schemas.microsoft.com/office/powerpoint/2010/main" val="346758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DES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Let </a:t>
                </a:r>
                <a:r>
                  <a:rPr lang="en-US" dirty="0" err="1" smtClean="0"/>
                  <a:t>F</a:t>
                </a:r>
                <a:r>
                  <a:rPr lang="en-US" baseline="-25000" dirty="0" err="1" smtClean="0"/>
                  <a:t>k</a:t>
                </a:r>
                <a:r>
                  <a:rPr lang="en-US" dirty="0" smtClean="0"/>
                  <a:t>(x) denote the DES block cipher</a:t>
                </a:r>
              </a:p>
              <a:p>
                <a:endParaRPr lang="en-US" dirty="0"/>
              </a:p>
              <a:p>
                <a:r>
                  <a:rPr lang="en-US" dirty="0" smtClean="0"/>
                  <a:t>A new block cipher F’ with a key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2</m:t>
                            </m:r>
                          </m:sub>
                        </m:sSub>
                      </m:e>
                    </m:d>
                  </m:oMath>
                </a14:m>
                <a:r>
                  <a:rPr lang="en-US" dirty="0" smtClean="0"/>
                  <a:t> of length 2n can be defined by </a:t>
                </a:r>
              </a:p>
              <a:p>
                <a:pPr marL="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d>
                        <m:dPr>
                          <m:ctrlPr>
                            <a:rPr lang="en-US"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2</m:t>
                              </m:r>
                            </m:sub>
                          </m:sSub>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oMath>
                  </m:oMathPara>
                </a14:m>
                <a:endParaRPr lang="en-US" dirty="0" smtClean="0"/>
              </a:p>
              <a:p>
                <a:pPr marL="0" indent="0">
                  <a:buNone/>
                </a:pPr>
                <a:endParaRPr lang="en-US" dirty="0"/>
              </a:p>
              <a:p>
                <a:r>
                  <a:rPr lang="en-US" dirty="0" smtClean="0"/>
                  <a:t>Can you think of an attack better than brute-force?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a:t>
            </a:fld>
            <a:endParaRPr lang="en-US"/>
          </a:p>
        </p:txBody>
      </p:sp>
    </p:spTree>
    <p:extLst>
      <p:ext uri="{BB962C8B-B14F-4D97-AF65-F5344CB8AC3E}">
        <p14:creationId xmlns:p14="http://schemas.microsoft.com/office/powerpoint/2010/main" val="7837384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Substitution Permutation Networks</a:t>
            </a:r>
            <a:endParaRPr lang="en-US" dirty="0"/>
          </a:p>
        </p:txBody>
      </p:sp>
      <p:sp>
        <p:nvSpPr>
          <p:cNvPr id="3" name="Content Placeholder 2"/>
          <p:cNvSpPr>
            <a:spLocks noGrp="1"/>
          </p:cNvSpPr>
          <p:nvPr>
            <p:ph idx="1"/>
          </p:nvPr>
        </p:nvSpPr>
        <p:spPr>
          <a:xfrm>
            <a:off x="5438900" y="1825625"/>
            <a:ext cx="5914900" cy="4351338"/>
          </a:xfrm>
        </p:spPr>
        <p:txBody>
          <a:bodyPr/>
          <a:lstStyle/>
          <a:p>
            <a:r>
              <a:rPr lang="en-US" b="1" dirty="0" smtClean="0"/>
              <a:t>Proposition 6.3: </a:t>
            </a:r>
            <a:r>
              <a:rPr lang="en-US" dirty="0" smtClean="0"/>
              <a:t>Let F be a keyed function defined by a Substitution Permutation Network. Then for any keys/number of rounds </a:t>
            </a:r>
            <a:r>
              <a:rPr lang="en-US" dirty="0" err="1" smtClean="0"/>
              <a:t>F</a:t>
            </a:r>
            <a:r>
              <a:rPr lang="en-US" baseline="-25000" dirty="0" err="1" smtClean="0"/>
              <a:t>k</a:t>
            </a:r>
            <a:r>
              <a:rPr lang="en-US" dirty="0" smtClean="0"/>
              <a:t> is a permutation.</a:t>
            </a:r>
          </a:p>
          <a:p>
            <a:endParaRPr lang="en-US" dirty="0"/>
          </a:p>
          <a:p>
            <a:r>
              <a:rPr lang="en-US" dirty="0" smtClean="0"/>
              <a:t>Why? Composing permutations </a:t>
            </a:r>
            <a:r>
              <a:rPr lang="en-US" dirty="0" err="1" smtClean="0"/>
              <a:t>f,g</a:t>
            </a:r>
            <a:r>
              <a:rPr lang="en-US" dirty="0" smtClean="0"/>
              <a:t> results in another permutation h(x)=g(f(x)).</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30</a:t>
            </a:fld>
            <a:endParaRPr lang="en-US"/>
          </a:p>
        </p:txBody>
      </p:sp>
      <p:pic>
        <p:nvPicPr>
          <p:cNvPr id="1026" name="Picture 2" descr="Image result for substitution permutation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814" y="1586861"/>
            <a:ext cx="3893911" cy="481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27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Encryption Standard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Block Size: 128 bits</a:t>
            </a:r>
          </a:p>
          <a:p>
            <a:r>
              <a:rPr lang="en-US" dirty="0" smtClean="0"/>
              <a:t>Key Size: 128, 192 or 256</a:t>
            </a:r>
          </a:p>
          <a:p>
            <a:endParaRPr lang="en-US" dirty="0" smtClean="0"/>
          </a:p>
          <a:p>
            <a:r>
              <a:rPr lang="en-US" dirty="0" smtClean="0"/>
              <a:t>Essentially a Substitution Permutation Network</a:t>
            </a:r>
          </a:p>
          <a:p>
            <a:pPr lvl="1"/>
            <a:r>
              <a:rPr lang="en-US" sz="3000" b="1" dirty="0" err="1" smtClean="0"/>
              <a:t>AddRoundKey</a:t>
            </a:r>
            <a:r>
              <a:rPr lang="en-US" sz="3000" b="1" dirty="0" smtClean="0"/>
              <a:t>:</a:t>
            </a:r>
            <a:r>
              <a:rPr lang="en-US" sz="3000" dirty="0" smtClean="0"/>
              <a:t> Generate 128-bit sub-key from master key, XOR with current state array</a:t>
            </a:r>
          </a:p>
          <a:p>
            <a:pPr lvl="1"/>
            <a:r>
              <a:rPr lang="en-US" sz="3000" b="1" dirty="0" err="1" smtClean="0"/>
              <a:t>SubBytes</a:t>
            </a:r>
            <a:r>
              <a:rPr lang="en-US" sz="3000" b="1" dirty="0" smtClean="0"/>
              <a:t>: </a:t>
            </a:r>
            <a:r>
              <a:rPr lang="en-US" sz="3000" dirty="0" smtClean="0"/>
              <a:t>Each byte of state array (16 bytes) is replaced by another byte according a single S-box (lookup table)</a:t>
            </a:r>
          </a:p>
          <a:p>
            <a:pPr lvl="1"/>
            <a:r>
              <a:rPr lang="en-US" sz="3000" b="1" dirty="0" err="1" smtClean="0"/>
              <a:t>ShiftRows</a:t>
            </a:r>
            <a:endParaRPr lang="en-US" sz="3000" b="1" dirty="0" smtClean="0"/>
          </a:p>
          <a:p>
            <a:pPr lvl="1"/>
            <a:r>
              <a:rPr lang="en-US" sz="3000" b="1" dirty="0" err="1" smtClean="0"/>
              <a:t>MixColumns</a:t>
            </a:r>
            <a:endParaRPr lang="en-US" sz="3000" b="1" dirty="0"/>
          </a:p>
          <a:p>
            <a:endParaRPr lang="en-US" dirty="0" smtClean="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31</a:t>
            </a:fld>
            <a:endParaRPr lang="en-US"/>
          </a:p>
        </p:txBody>
      </p:sp>
      <p:sp>
        <p:nvSpPr>
          <p:cNvPr id="5" name="Right Brace 4"/>
          <p:cNvSpPr/>
          <p:nvPr/>
        </p:nvSpPr>
        <p:spPr>
          <a:xfrm>
            <a:off x="3508133" y="5009357"/>
            <a:ext cx="1021080" cy="838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4753058" y="5275717"/>
            <a:ext cx="1789657" cy="461665"/>
          </a:xfrm>
          <a:prstGeom prst="rect">
            <a:avLst/>
          </a:prstGeom>
          <a:noFill/>
        </p:spPr>
        <p:txBody>
          <a:bodyPr wrap="none" rtlCol="0">
            <a:spAutoFit/>
          </a:bodyPr>
          <a:lstStyle/>
          <a:p>
            <a:r>
              <a:rPr lang="en-US" sz="2400" b="1" dirty="0" smtClean="0"/>
              <a:t>Permutation</a:t>
            </a:r>
            <a:endParaRPr lang="en-US" sz="2400" b="1" dirty="0"/>
          </a:p>
        </p:txBody>
      </p:sp>
      <p:cxnSp>
        <p:nvCxnSpPr>
          <p:cNvPr id="9" name="Straight Arrow Connector 8"/>
          <p:cNvCxnSpPr/>
          <p:nvPr/>
        </p:nvCxnSpPr>
        <p:spPr>
          <a:xfrm flipV="1">
            <a:off x="3508133" y="2164080"/>
            <a:ext cx="4523347" cy="1386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57160" y="1782594"/>
            <a:ext cx="1586845" cy="461665"/>
          </a:xfrm>
          <a:prstGeom prst="rect">
            <a:avLst/>
          </a:prstGeom>
          <a:noFill/>
        </p:spPr>
        <p:txBody>
          <a:bodyPr wrap="none" rtlCol="0">
            <a:spAutoFit/>
          </a:bodyPr>
          <a:lstStyle/>
          <a:p>
            <a:r>
              <a:rPr lang="en-US" sz="2400" b="1" dirty="0" smtClean="0"/>
              <a:t>Key Mixing</a:t>
            </a:r>
            <a:endParaRPr lang="en-US" sz="2400" b="1" dirty="0"/>
          </a:p>
        </p:txBody>
      </p:sp>
      <p:cxnSp>
        <p:nvCxnSpPr>
          <p:cNvPr id="11" name="Straight Arrow Connector 10"/>
          <p:cNvCxnSpPr/>
          <p:nvPr/>
        </p:nvCxnSpPr>
        <p:spPr>
          <a:xfrm>
            <a:off x="3108960" y="4541520"/>
            <a:ext cx="6583680" cy="977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433939" y="5514619"/>
            <a:ext cx="1747466" cy="461665"/>
          </a:xfrm>
          <a:prstGeom prst="rect">
            <a:avLst/>
          </a:prstGeom>
          <a:noFill/>
        </p:spPr>
        <p:txBody>
          <a:bodyPr wrap="none" rtlCol="0">
            <a:spAutoFit/>
          </a:bodyPr>
          <a:lstStyle/>
          <a:p>
            <a:r>
              <a:rPr lang="en-US" sz="2400" b="1" dirty="0" smtClean="0"/>
              <a:t>Substitution</a:t>
            </a:r>
            <a:endParaRPr lang="en-US" sz="2400" b="1" dirty="0"/>
          </a:p>
        </p:txBody>
      </p:sp>
    </p:spTree>
    <p:extLst>
      <p:ext uri="{BB962C8B-B14F-4D97-AF65-F5344CB8AC3E}">
        <p14:creationId xmlns:p14="http://schemas.microsoft.com/office/powerpoint/2010/main" val="377478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nvPr>
        </p:nvGraphicFramePr>
        <p:xfrm>
          <a:off x="685800" y="2907665"/>
          <a:ext cx="5989320" cy="148336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11110000</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01100010</a:t>
                      </a:r>
                    </a:p>
                  </a:txBody>
                  <a:tcPr/>
                </a:tc>
                <a:tc>
                  <a:txBody>
                    <a:bodyPr/>
                    <a:lstStyle/>
                    <a:p>
                      <a:r>
                        <a:rPr lang="en-US" dirty="0" smtClean="0"/>
                        <a:t>…</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09950986"/>
                  </a:ext>
                </a:extLst>
              </a:tr>
              <a:tr h="370840">
                <a:tc>
                  <a:txBody>
                    <a:bodyPr/>
                    <a:lstStyle/>
                    <a:p>
                      <a:r>
                        <a:rPr lang="en-US" dirty="0" smtClean="0"/>
                        <a:t>00110000</a:t>
                      </a:r>
                      <a:endParaRPr lang="en-US" dirty="0"/>
                    </a:p>
                  </a:txBody>
                  <a:tcPr/>
                </a:tc>
                <a:tc>
                  <a:txBody>
                    <a:bodyPr/>
                    <a:lstStyle/>
                    <a:p>
                      <a:endParaRPr lang="en-US"/>
                    </a:p>
                  </a:txBody>
                  <a:tcPr/>
                </a:tc>
                <a:tc>
                  <a:txBody>
                    <a:bodyPr/>
                    <a:lstStyle/>
                    <a:p>
                      <a:r>
                        <a:rPr lang="en-US" dirty="0" smtClean="0"/>
                        <a:t>…</a:t>
                      </a:r>
                      <a:endParaRPr lang="en-US" dirty="0"/>
                    </a:p>
                  </a:txBody>
                  <a:tcPr/>
                </a:tc>
                <a:tc>
                  <a:txBody>
                    <a:bodyPr/>
                    <a:lstStyle/>
                    <a:p>
                      <a:endParaRPr lang="en-US"/>
                    </a:p>
                  </a:txBody>
                  <a:tcPr/>
                </a:tc>
                <a:extLst>
                  <a:ext uri="{0D108BD9-81ED-4DB2-BD59-A6C34878D82A}">
                    <a16:rowId xmlns:a16="http://schemas.microsoft.com/office/drawing/2014/main" val="3655153299"/>
                  </a:ext>
                </a:extLst>
              </a:tr>
              <a:tr h="370840">
                <a:tc>
                  <a:txBody>
                    <a:bodyPr/>
                    <a:lstStyle/>
                    <a:p>
                      <a:r>
                        <a:rPr lang="en-US" dirty="0" smtClean="0"/>
                        <a:t>11111111</a:t>
                      </a:r>
                      <a:endParaRPr lang="en-US" dirty="0"/>
                    </a:p>
                  </a:txBody>
                  <a:tcPr/>
                </a:tc>
                <a:tc>
                  <a:txBody>
                    <a:bodyPr/>
                    <a:lstStyle/>
                    <a:p>
                      <a:endParaRPr lang="en-US"/>
                    </a:p>
                  </a:txBody>
                  <a:tcPr/>
                </a:tc>
                <a:tc>
                  <a:txBody>
                    <a:bodyPr/>
                    <a:lstStyle/>
                    <a:p>
                      <a:endParaRPr lang="en-US"/>
                    </a:p>
                  </a:txBody>
                  <a:tcPr/>
                </a:tc>
                <a:tc>
                  <a:txBody>
                    <a:bodyPr/>
                    <a:lstStyle/>
                    <a:p>
                      <a:r>
                        <a:rPr lang="en-US" dirty="0" smtClean="0"/>
                        <a:t>…</a:t>
                      </a:r>
                      <a:endParaRPr lang="en-US" dirty="0"/>
                    </a:p>
                  </a:txBody>
                  <a:tcPr/>
                </a:tc>
                <a:extLst>
                  <a:ext uri="{0D108BD9-81ED-4DB2-BD59-A6C34878D82A}">
                    <a16:rowId xmlns:a16="http://schemas.microsoft.com/office/drawing/2014/main" val="3750944019"/>
                  </a:ext>
                </a:extLst>
              </a:tr>
            </a:tbl>
          </a:graphicData>
        </a:graphic>
      </p:graphicFrame>
      <p:sp>
        <p:nvSpPr>
          <p:cNvPr id="4" name="Slide Number Placeholder 3"/>
          <p:cNvSpPr>
            <a:spLocks noGrp="1"/>
          </p:cNvSpPr>
          <p:nvPr>
            <p:ph type="sldNum" sz="quarter" idx="12"/>
          </p:nvPr>
        </p:nvSpPr>
        <p:spPr/>
        <p:txBody>
          <a:bodyPr/>
          <a:lstStyle/>
          <a:p>
            <a:fld id="{D104D3F7-B83F-4105-B753-146AD0E5364B}" type="slidenum">
              <a:rPr lang="en-US" smtClean="0"/>
              <a:t>32</a:t>
            </a:fld>
            <a:endParaRPr lang="en-US"/>
          </a:p>
        </p:txBody>
      </p:sp>
      <p:sp>
        <p:nvSpPr>
          <p:cNvPr id="6" name="TextBox 5"/>
          <p:cNvSpPr txBox="1"/>
          <p:nvPr/>
        </p:nvSpPr>
        <p:spPr>
          <a:xfrm>
            <a:off x="2423160" y="2392680"/>
            <a:ext cx="676019" cy="369332"/>
          </a:xfrm>
          <a:prstGeom prst="rect">
            <a:avLst/>
          </a:prstGeom>
          <a:noFill/>
        </p:spPr>
        <p:txBody>
          <a:bodyPr wrap="none" rtlCol="0">
            <a:spAutoFit/>
          </a:bodyPr>
          <a:lstStyle/>
          <a:p>
            <a:r>
              <a:rPr lang="en-US" b="1" dirty="0" smtClean="0"/>
              <a:t>State</a:t>
            </a:r>
            <a:endParaRPr lang="en-US" b="1" dirty="0"/>
          </a:p>
        </p:txBody>
      </p:sp>
      <p:graphicFrame>
        <p:nvGraphicFramePr>
          <p:cNvPr id="7" name="Content Placeholder 4"/>
          <p:cNvGraphicFramePr>
            <a:graphicFrameLocks/>
          </p:cNvGraphicFramePr>
          <p:nvPr>
            <p:extLst/>
          </p:nvPr>
        </p:nvGraphicFramePr>
        <p:xfrm>
          <a:off x="5364480" y="1094661"/>
          <a:ext cx="5989320" cy="148336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370840">
                <a:tc>
                  <a:txBody>
                    <a:bodyPr/>
                    <a:lstStyle/>
                    <a:p>
                      <a:r>
                        <a:rPr lang="en-US" b="1" dirty="0" smtClean="0"/>
                        <a:t>00001111</a:t>
                      </a:r>
                      <a:endParaRPr lang="en-US" b="1"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10100011</a:t>
                      </a:r>
                    </a:p>
                  </a:txBody>
                  <a:tcPr/>
                </a:tc>
                <a:tc>
                  <a:txBody>
                    <a:bodyPr/>
                    <a:lstStyle/>
                    <a:p>
                      <a:r>
                        <a:rPr lang="en-US" dirty="0" smtClean="0"/>
                        <a:t>…</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09950986"/>
                  </a:ext>
                </a:extLst>
              </a:tr>
              <a:tr h="370840">
                <a:tc>
                  <a:txBody>
                    <a:bodyPr/>
                    <a:lstStyle/>
                    <a:p>
                      <a:r>
                        <a:rPr lang="en-US" dirty="0" smtClean="0"/>
                        <a:t>11001100</a:t>
                      </a:r>
                      <a:endParaRPr lang="en-US" dirty="0"/>
                    </a:p>
                  </a:txBody>
                  <a:tcPr/>
                </a:tc>
                <a:tc>
                  <a:txBody>
                    <a:bodyPr/>
                    <a:lstStyle/>
                    <a:p>
                      <a:endParaRPr lang="en-US"/>
                    </a:p>
                  </a:txBody>
                  <a:tcPr/>
                </a:tc>
                <a:tc>
                  <a:txBody>
                    <a:bodyPr/>
                    <a:lstStyle/>
                    <a:p>
                      <a:r>
                        <a:rPr lang="en-US" dirty="0" smtClean="0"/>
                        <a:t>…</a:t>
                      </a:r>
                      <a:endParaRPr lang="en-US" dirty="0"/>
                    </a:p>
                  </a:txBody>
                  <a:tcPr/>
                </a:tc>
                <a:tc>
                  <a:txBody>
                    <a:bodyPr/>
                    <a:lstStyle/>
                    <a:p>
                      <a:endParaRPr lang="en-US"/>
                    </a:p>
                  </a:txBody>
                  <a:tcPr/>
                </a:tc>
                <a:extLst>
                  <a:ext uri="{0D108BD9-81ED-4DB2-BD59-A6C34878D82A}">
                    <a16:rowId xmlns:a16="http://schemas.microsoft.com/office/drawing/2014/main" val="3655153299"/>
                  </a:ext>
                </a:extLst>
              </a:tr>
              <a:tr h="370840">
                <a:tc>
                  <a:txBody>
                    <a:bodyPr/>
                    <a:lstStyle/>
                    <a:p>
                      <a:r>
                        <a:rPr lang="en-US" dirty="0" smtClean="0"/>
                        <a:t>01111111</a:t>
                      </a:r>
                      <a:endParaRPr lang="en-US" dirty="0"/>
                    </a:p>
                  </a:txBody>
                  <a:tcPr/>
                </a:tc>
                <a:tc>
                  <a:txBody>
                    <a:bodyPr/>
                    <a:lstStyle/>
                    <a:p>
                      <a:endParaRPr lang="en-US"/>
                    </a:p>
                  </a:txBody>
                  <a:tcPr/>
                </a:tc>
                <a:tc>
                  <a:txBody>
                    <a:bodyPr/>
                    <a:lstStyle/>
                    <a:p>
                      <a:endParaRPr lang="en-US"/>
                    </a:p>
                  </a:txBody>
                  <a:tcPr/>
                </a:tc>
                <a:tc>
                  <a:txBody>
                    <a:bodyPr/>
                    <a:lstStyle/>
                    <a:p>
                      <a:r>
                        <a:rPr lang="en-US" dirty="0" smtClean="0"/>
                        <a:t>…</a:t>
                      </a:r>
                      <a:endParaRPr lang="en-US" dirty="0"/>
                    </a:p>
                  </a:txBody>
                  <a:tcPr/>
                </a:tc>
                <a:extLst>
                  <a:ext uri="{0D108BD9-81ED-4DB2-BD59-A6C34878D82A}">
                    <a16:rowId xmlns:a16="http://schemas.microsoft.com/office/drawing/2014/main" val="3750944019"/>
                  </a:ext>
                </a:extLst>
              </a:tr>
            </a:tbl>
          </a:graphicData>
        </a:graphic>
      </p:graphicFrame>
      <p:sp>
        <p:nvSpPr>
          <p:cNvPr id="8" name="TextBox 7"/>
          <p:cNvSpPr txBox="1"/>
          <p:nvPr/>
        </p:nvSpPr>
        <p:spPr>
          <a:xfrm>
            <a:off x="7683121" y="658574"/>
            <a:ext cx="2207849" cy="369332"/>
          </a:xfrm>
          <a:prstGeom prst="rect">
            <a:avLst/>
          </a:prstGeom>
          <a:noFill/>
        </p:spPr>
        <p:txBody>
          <a:bodyPr wrap="none" rtlCol="0">
            <a:spAutoFit/>
          </a:bodyPr>
          <a:lstStyle/>
          <a:p>
            <a:r>
              <a:rPr lang="en-US" b="1" dirty="0" smtClean="0"/>
              <a:t>Round Key (16 Bytes)</a:t>
            </a:r>
            <a:endParaRPr lang="en-US" b="1" dirty="0"/>
          </a:p>
        </p:txBody>
      </p:sp>
      <p:cxnSp>
        <p:nvCxnSpPr>
          <p:cNvPr id="10" name="Straight Arrow Connector 9"/>
          <p:cNvCxnSpPr/>
          <p:nvPr/>
        </p:nvCxnSpPr>
        <p:spPr>
          <a:xfrm flipH="1" flipV="1">
            <a:off x="2423160" y="658574"/>
            <a:ext cx="4709160"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446867" y="216416"/>
            <a:ext cx="1652312" cy="369332"/>
          </a:xfrm>
          <a:prstGeom prst="rect">
            <a:avLst/>
          </a:prstGeom>
        </p:spPr>
        <p:txBody>
          <a:bodyPr wrap="none">
            <a:spAutoFit/>
          </a:bodyPr>
          <a:lstStyle/>
          <a:p>
            <a:r>
              <a:rPr lang="en-US" b="1" dirty="0" err="1"/>
              <a:t>AddRoundKey</a:t>
            </a:r>
            <a:r>
              <a:rPr lang="en-US" b="1" dirty="0"/>
              <a:t>:</a:t>
            </a:r>
            <a:r>
              <a:rPr lang="en-US" dirty="0"/>
              <a:t> </a:t>
            </a:r>
          </a:p>
        </p:txBody>
      </p:sp>
      <mc:AlternateContent xmlns:mc="http://schemas.openxmlformats.org/markup-compatibility/2006" xmlns:a14="http://schemas.microsoft.com/office/drawing/2010/main">
        <mc:Choice Requires="a14">
          <p:sp>
            <p:nvSpPr>
              <p:cNvPr id="12" name="Rectangle 11"/>
              <p:cNvSpPr/>
              <p:nvPr/>
            </p:nvSpPr>
            <p:spPr>
              <a:xfrm>
                <a:off x="4305495" y="1931015"/>
                <a:ext cx="944489"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400" i="1">
                          <a:latin typeface="Cambria Math" panose="02040503050406030204" pitchFamily="18" charset="0"/>
                          <a:ea typeface="Cambria Math" panose="02040503050406030204" pitchFamily="18" charset="0"/>
                        </a:rPr>
                        <m:t>⨁</m:t>
                      </m:r>
                    </m:oMath>
                  </m:oMathPara>
                </a14:m>
                <a:endParaRPr lang="en-US" sz="5400" dirty="0"/>
              </a:p>
            </p:txBody>
          </p:sp>
        </mc:Choice>
        <mc:Fallback xmlns="">
          <p:sp>
            <p:nvSpPr>
              <p:cNvPr id="12" name="Rectangle 11"/>
              <p:cNvSpPr>
                <a:spLocks noRot="1" noChangeAspect="1" noMove="1" noResize="1" noEditPoints="1" noAdjustHandles="1" noChangeArrowheads="1" noChangeShapeType="1" noTextEdit="1"/>
              </p:cNvSpPr>
              <p:nvPr/>
            </p:nvSpPr>
            <p:spPr>
              <a:xfrm>
                <a:off x="4305495" y="1931015"/>
                <a:ext cx="944489" cy="923330"/>
              </a:xfrm>
              <a:prstGeom prst="rect">
                <a:avLst/>
              </a:prstGeom>
              <a:blipFill>
                <a:blip r:embed="rId2"/>
                <a:stretch>
                  <a:fillRect/>
                </a:stretch>
              </a:blipFill>
            </p:spPr>
            <p:txBody>
              <a:bodyPr/>
              <a:lstStyle/>
              <a:p>
                <a:r>
                  <a:rPr lang="en-US">
                    <a:noFill/>
                  </a:rPr>
                  <a:t> </a:t>
                </a:r>
              </a:p>
            </p:txBody>
          </p:sp>
        </mc:Fallback>
      </mc:AlternateContent>
      <p:graphicFrame>
        <p:nvGraphicFramePr>
          <p:cNvPr id="13" name="Content Placeholder 4"/>
          <p:cNvGraphicFramePr>
            <a:graphicFrameLocks/>
          </p:cNvGraphicFramePr>
          <p:nvPr>
            <p:extLst/>
          </p:nvPr>
        </p:nvGraphicFramePr>
        <p:xfrm>
          <a:off x="3967859" y="5077777"/>
          <a:ext cx="5989320" cy="147828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11111111</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11000001</a:t>
                      </a:r>
                    </a:p>
                  </a:txBody>
                  <a:tcPr/>
                </a:tc>
                <a:tc>
                  <a:txBody>
                    <a:bodyPr/>
                    <a:lstStyle/>
                    <a:p>
                      <a:r>
                        <a:rPr lang="en-US" dirty="0" smtClean="0"/>
                        <a:t>…</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09950986"/>
                  </a:ext>
                </a:extLst>
              </a:tr>
              <a:tr h="370840">
                <a:tc>
                  <a:txBody>
                    <a:bodyPr/>
                    <a:lstStyle/>
                    <a:p>
                      <a:r>
                        <a:rPr lang="en-US" dirty="0" smtClean="0"/>
                        <a:t>11111100</a:t>
                      </a:r>
                      <a:endParaRPr lang="en-US" dirty="0"/>
                    </a:p>
                  </a:txBody>
                  <a:tcPr/>
                </a:tc>
                <a:tc>
                  <a:txBody>
                    <a:bodyPr/>
                    <a:lstStyle/>
                    <a:p>
                      <a:endParaRPr lang="en-US"/>
                    </a:p>
                  </a:txBody>
                  <a:tcPr/>
                </a:tc>
                <a:tc>
                  <a:txBody>
                    <a:bodyPr/>
                    <a:lstStyle/>
                    <a:p>
                      <a:r>
                        <a:rPr lang="en-US" dirty="0" smtClean="0"/>
                        <a:t>…</a:t>
                      </a:r>
                      <a:endParaRPr lang="en-US" dirty="0"/>
                    </a:p>
                  </a:txBody>
                  <a:tcPr/>
                </a:tc>
                <a:tc>
                  <a:txBody>
                    <a:bodyPr/>
                    <a:lstStyle/>
                    <a:p>
                      <a:endParaRPr lang="en-US"/>
                    </a:p>
                  </a:txBody>
                  <a:tcPr/>
                </a:tc>
                <a:extLst>
                  <a:ext uri="{0D108BD9-81ED-4DB2-BD59-A6C34878D82A}">
                    <a16:rowId xmlns:a16="http://schemas.microsoft.com/office/drawing/2014/main" val="3655153299"/>
                  </a:ext>
                </a:extLst>
              </a:tr>
              <a:tr h="370840">
                <a:tc>
                  <a:txBody>
                    <a:bodyPr/>
                    <a:lstStyle/>
                    <a:p>
                      <a:r>
                        <a:rPr lang="en-US" dirty="0" smtClean="0"/>
                        <a:t>10000000</a:t>
                      </a:r>
                      <a:endParaRPr lang="en-US" dirty="0"/>
                    </a:p>
                  </a:txBody>
                  <a:tcPr/>
                </a:tc>
                <a:tc>
                  <a:txBody>
                    <a:bodyPr/>
                    <a:lstStyle/>
                    <a:p>
                      <a:endParaRPr lang="en-US"/>
                    </a:p>
                  </a:txBody>
                  <a:tcPr/>
                </a:tc>
                <a:tc>
                  <a:txBody>
                    <a:bodyPr/>
                    <a:lstStyle/>
                    <a:p>
                      <a:endParaRPr lang="en-US"/>
                    </a:p>
                  </a:txBody>
                  <a:tcPr/>
                </a:tc>
                <a:tc>
                  <a:txBody>
                    <a:bodyPr/>
                    <a:lstStyle/>
                    <a:p>
                      <a:r>
                        <a:rPr lang="en-US" dirty="0" smtClean="0"/>
                        <a:t>…</a:t>
                      </a:r>
                      <a:endParaRPr lang="en-US" dirty="0"/>
                    </a:p>
                  </a:txBody>
                  <a:tcPr/>
                </a:tc>
                <a:extLst>
                  <a:ext uri="{0D108BD9-81ED-4DB2-BD59-A6C34878D82A}">
                    <a16:rowId xmlns:a16="http://schemas.microsoft.com/office/drawing/2014/main" val="3750944019"/>
                  </a:ext>
                </a:extLst>
              </a:tr>
            </a:tbl>
          </a:graphicData>
        </a:graphic>
      </p:graphicFrame>
      <mc:AlternateContent xmlns:mc="http://schemas.openxmlformats.org/markup-compatibility/2006" xmlns:a14="http://schemas.microsoft.com/office/drawing/2010/main">
        <mc:Choice Requires="a14">
          <p:sp>
            <p:nvSpPr>
              <p:cNvPr id="14" name="Rectangle 13"/>
              <p:cNvSpPr/>
              <p:nvPr/>
            </p:nvSpPr>
            <p:spPr>
              <a:xfrm>
                <a:off x="5364480" y="4259004"/>
                <a:ext cx="859531"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panose="02040503050406030204" pitchFamily="18" charset="0"/>
                          <a:ea typeface="Cambria Math" panose="02040503050406030204" pitchFamily="18" charset="0"/>
                        </a:rPr>
                        <m:t>=</m:t>
                      </m:r>
                    </m:oMath>
                  </m:oMathPara>
                </a14:m>
                <a:endParaRPr lang="en-US" sz="5400" dirty="0"/>
              </a:p>
            </p:txBody>
          </p:sp>
        </mc:Choice>
        <mc:Fallback xmlns="">
          <p:sp>
            <p:nvSpPr>
              <p:cNvPr id="14" name="Rectangle 13"/>
              <p:cNvSpPr>
                <a:spLocks noRot="1" noChangeAspect="1" noMove="1" noResize="1" noEditPoints="1" noAdjustHandles="1" noChangeArrowheads="1" noChangeShapeType="1" noTextEdit="1"/>
              </p:cNvSpPr>
              <p:nvPr/>
            </p:nvSpPr>
            <p:spPr>
              <a:xfrm>
                <a:off x="5364480" y="4259004"/>
                <a:ext cx="859531" cy="92333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475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33</a:t>
            </a:fld>
            <a:endParaRPr lang="en-US"/>
          </a:p>
        </p:txBody>
      </p:sp>
      <p:sp>
        <p:nvSpPr>
          <p:cNvPr id="6" name="TextBox 5"/>
          <p:cNvSpPr txBox="1"/>
          <p:nvPr/>
        </p:nvSpPr>
        <p:spPr>
          <a:xfrm>
            <a:off x="2423160" y="2392680"/>
            <a:ext cx="676019" cy="369332"/>
          </a:xfrm>
          <a:prstGeom prst="rect">
            <a:avLst/>
          </a:prstGeom>
          <a:noFill/>
        </p:spPr>
        <p:txBody>
          <a:bodyPr wrap="none" rtlCol="0">
            <a:spAutoFit/>
          </a:bodyPr>
          <a:lstStyle/>
          <a:p>
            <a:r>
              <a:rPr lang="en-US" b="1" dirty="0" smtClean="0"/>
              <a:t>State</a:t>
            </a:r>
            <a:endParaRPr lang="en-US" b="1" dirty="0"/>
          </a:p>
        </p:txBody>
      </p:sp>
      <p:graphicFrame>
        <p:nvGraphicFramePr>
          <p:cNvPr id="7" name="Content Placeholder 4"/>
          <p:cNvGraphicFramePr>
            <a:graphicFrameLocks/>
          </p:cNvGraphicFramePr>
          <p:nvPr>
            <p:extLst/>
          </p:nvPr>
        </p:nvGraphicFramePr>
        <p:xfrm>
          <a:off x="5364480" y="1094661"/>
          <a:ext cx="5989320" cy="148336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370840">
                <a:tc>
                  <a:txBody>
                    <a:bodyPr/>
                    <a:lstStyle/>
                    <a:p>
                      <a:endParaRPr lang="en-US" b="1" dirty="0">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alpha val="66000"/>
                            </a:schemeClr>
                          </a:solidFill>
                        </a:rPr>
                        <a:t>10100011</a:t>
                      </a:r>
                    </a:p>
                  </a:txBody>
                  <a:tcPr>
                    <a:solidFill>
                      <a:schemeClr val="accent1">
                        <a:tint val="20000"/>
                        <a:alpha val="68000"/>
                      </a:schemeClr>
                    </a:solidFill>
                  </a:tcPr>
                </a:tc>
                <a:tc>
                  <a:txBody>
                    <a:bodyPr/>
                    <a:lstStyle/>
                    <a:p>
                      <a:r>
                        <a:rPr lang="en-US" dirty="0" smtClean="0">
                          <a:solidFill>
                            <a:schemeClr val="bg1">
                              <a:alpha val="66000"/>
                            </a:schemeClr>
                          </a:solidFill>
                        </a:rPr>
                        <a:t>…</a:t>
                      </a:r>
                      <a:endParaRPr lang="en-US" dirty="0">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1309950986"/>
                  </a:ext>
                </a:extLst>
              </a:tr>
              <a:tr h="370840">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r>
                        <a:rPr lang="en-US" dirty="0" smtClean="0">
                          <a:solidFill>
                            <a:schemeClr val="bg1">
                              <a:alpha val="66000"/>
                            </a:schemeClr>
                          </a:solidFill>
                        </a:rPr>
                        <a:t>…</a:t>
                      </a:r>
                      <a:endParaRPr lang="en-US" dirty="0">
                        <a:solidFill>
                          <a:schemeClr val="bg1">
                            <a:alpha val="66000"/>
                          </a:schemeClr>
                        </a:solidFill>
                      </a:endParaRPr>
                    </a:p>
                  </a:txBody>
                  <a:tcPr>
                    <a:solidFill>
                      <a:schemeClr val="accent1">
                        <a:tint val="20000"/>
                        <a:alpha val="68000"/>
                      </a:schemeClr>
                    </a:solidFill>
                  </a:tcPr>
                </a:tc>
                <a:tc>
                  <a:txBody>
                    <a:bodyPr/>
                    <a:lstStyle/>
                    <a:p>
                      <a:endParaRPr lang="en-US" dirty="0">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3655153299"/>
                  </a:ext>
                </a:extLst>
              </a:tr>
              <a:tr h="370840">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r>
                        <a:rPr lang="en-US" dirty="0" smtClean="0">
                          <a:solidFill>
                            <a:schemeClr val="bg1">
                              <a:alpha val="66000"/>
                            </a:schemeClr>
                          </a:solidFill>
                        </a:rPr>
                        <a:t>…</a:t>
                      </a:r>
                      <a:endParaRPr lang="en-US" dirty="0">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3750944019"/>
                  </a:ext>
                </a:extLst>
              </a:tr>
            </a:tbl>
          </a:graphicData>
        </a:graphic>
      </p:graphicFrame>
      <p:sp>
        <p:nvSpPr>
          <p:cNvPr id="8" name="TextBox 7"/>
          <p:cNvSpPr txBox="1"/>
          <p:nvPr/>
        </p:nvSpPr>
        <p:spPr>
          <a:xfrm>
            <a:off x="7683121" y="658574"/>
            <a:ext cx="2207849" cy="369332"/>
          </a:xfrm>
          <a:prstGeom prst="rect">
            <a:avLst/>
          </a:prstGeom>
          <a:noFill/>
        </p:spPr>
        <p:txBody>
          <a:bodyPr wrap="none" rtlCol="0">
            <a:spAutoFit/>
          </a:bodyPr>
          <a:lstStyle/>
          <a:p>
            <a:r>
              <a:rPr lang="en-US" b="1" dirty="0" smtClean="0">
                <a:solidFill>
                  <a:schemeClr val="tx1">
                    <a:alpha val="28000"/>
                  </a:schemeClr>
                </a:solidFill>
              </a:rPr>
              <a:t>Round Key (16 Bytes)</a:t>
            </a:r>
            <a:endParaRPr lang="en-US" b="1" dirty="0">
              <a:solidFill>
                <a:schemeClr val="tx1">
                  <a:alpha val="28000"/>
                </a:schemeClr>
              </a:solidFill>
            </a:endParaRPr>
          </a:p>
        </p:txBody>
      </p:sp>
      <p:cxnSp>
        <p:nvCxnSpPr>
          <p:cNvPr id="10" name="Straight Arrow Connector 9"/>
          <p:cNvCxnSpPr/>
          <p:nvPr/>
        </p:nvCxnSpPr>
        <p:spPr>
          <a:xfrm flipH="1" flipV="1">
            <a:off x="2423160" y="658574"/>
            <a:ext cx="4709160" cy="184666"/>
          </a:xfrm>
          <a:prstGeom prst="straightConnector1">
            <a:avLst/>
          </a:prstGeom>
          <a:ln>
            <a:solidFill>
              <a:schemeClr val="accent1">
                <a:alpha val="2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446867" y="289242"/>
            <a:ext cx="1652312" cy="369332"/>
          </a:xfrm>
          <a:prstGeom prst="rect">
            <a:avLst/>
          </a:prstGeom>
        </p:spPr>
        <p:txBody>
          <a:bodyPr wrap="none">
            <a:spAutoFit/>
          </a:bodyPr>
          <a:lstStyle/>
          <a:p>
            <a:r>
              <a:rPr lang="en-US" b="1" dirty="0" err="1">
                <a:solidFill>
                  <a:schemeClr val="tx1">
                    <a:alpha val="28000"/>
                  </a:schemeClr>
                </a:solidFill>
              </a:rPr>
              <a:t>AddRoundKey</a:t>
            </a:r>
            <a:r>
              <a:rPr lang="en-US" b="1" dirty="0">
                <a:solidFill>
                  <a:schemeClr val="tx1">
                    <a:alpha val="28000"/>
                  </a:schemeClr>
                </a:solidFill>
              </a:rPr>
              <a:t>:</a:t>
            </a:r>
            <a:r>
              <a:rPr lang="en-US" dirty="0">
                <a:solidFill>
                  <a:schemeClr val="tx1">
                    <a:alpha val="28000"/>
                  </a:schemeClr>
                </a:solidFill>
              </a:rPr>
              <a:t> </a:t>
            </a:r>
          </a:p>
        </p:txBody>
      </p:sp>
      <p:graphicFrame>
        <p:nvGraphicFramePr>
          <p:cNvPr id="13" name="Content Placeholder 4"/>
          <p:cNvGraphicFramePr>
            <a:graphicFrameLocks/>
          </p:cNvGraphicFramePr>
          <p:nvPr>
            <p:extLst/>
          </p:nvPr>
        </p:nvGraphicFramePr>
        <p:xfrm>
          <a:off x="838200" y="2829442"/>
          <a:ext cx="5989320" cy="147828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11111111</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11000001</a:t>
                      </a:r>
                    </a:p>
                  </a:txBody>
                  <a:tcPr/>
                </a:tc>
                <a:tc>
                  <a:txBody>
                    <a:bodyPr/>
                    <a:lstStyle/>
                    <a:p>
                      <a:r>
                        <a:rPr lang="en-US" dirty="0" smtClean="0"/>
                        <a:t>…</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09950986"/>
                  </a:ext>
                </a:extLst>
              </a:tr>
              <a:tr h="370840">
                <a:tc>
                  <a:txBody>
                    <a:bodyPr/>
                    <a:lstStyle/>
                    <a:p>
                      <a:r>
                        <a:rPr lang="en-US" dirty="0" smtClean="0"/>
                        <a:t>11111100</a:t>
                      </a:r>
                      <a:endParaRPr lang="en-US" dirty="0"/>
                    </a:p>
                  </a:txBody>
                  <a:tcPr/>
                </a:tc>
                <a:tc>
                  <a:txBody>
                    <a:bodyPr/>
                    <a:lstStyle/>
                    <a:p>
                      <a:endParaRPr lang="en-US"/>
                    </a:p>
                  </a:txBody>
                  <a:tcPr/>
                </a:tc>
                <a:tc>
                  <a:txBody>
                    <a:bodyPr/>
                    <a:lstStyle/>
                    <a:p>
                      <a:r>
                        <a:rPr lang="en-US" dirty="0" smtClean="0"/>
                        <a:t>…</a:t>
                      </a:r>
                      <a:endParaRPr lang="en-US" dirty="0"/>
                    </a:p>
                  </a:txBody>
                  <a:tcPr/>
                </a:tc>
                <a:tc>
                  <a:txBody>
                    <a:bodyPr/>
                    <a:lstStyle/>
                    <a:p>
                      <a:endParaRPr lang="en-US"/>
                    </a:p>
                  </a:txBody>
                  <a:tcPr/>
                </a:tc>
                <a:extLst>
                  <a:ext uri="{0D108BD9-81ED-4DB2-BD59-A6C34878D82A}">
                    <a16:rowId xmlns:a16="http://schemas.microsoft.com/office/drawing/2014/main" val="3655153299"/>
                  </a:ext>
                </a:extLst>
              </a:tr>
              <a:tr h="370840">
                <a:tc>
                  <a:txBody>
                    <a:bodyPr/>
                    <a:lstStyle/>
                    <a:p>
                      <a:r>
                        <a:rPr lang="en-US" dirty="0" smtClean="0"/>
                        <a:t>10000000</a:t>
                      </a:r>
                      <a:endParaRPr lang="en-US" dirty="0"/>
                    </a:p>
                  </a:txBody>
                  <a:tcPr/>
                </a:tc>
                <a:tc>
                  <a:txBody>
                    <a:bodyPr/>
                    <a:lstStyle/>
                    <a:p>
                      <a:endParaRPr lang="en-US" dirty="0"/>
                    </a:p>
                  </a:txBody>
                  <a:tcPr/>
                </a:tc>
                <a:tc>
                  <a:txBody>
                    <a:bodyPr/>
                    <a:lstStyle/>
                    <a:p>
                      <a:endParaRPr lang="en-US"/>
                    </a:p>
                  </a:txBody>
                  <a:tcPr/>
                </a:tc>
                <a:tc>
                  <a:txBody>
                    <a:bodyPr/>
                    <a:lstStyle/>
                    <a:p>
                      <a:r>
                        <a:rPr lang="en-US" dirty="0" smtClean="0"/>
                        <a:t>…</a:t>
                      </a:r>
                      <a:endParaRPr lang="en-US" dirty="0"/>
                    </a:p>
                  </a:txBody>
                  <a:tcPr/>
                </a:tc>
                <a:extLst>
                  <a:ext uri="{0D108BD9-81ED-4DB2-BD59-A6C34878D82A}">
                    <a16:rowId xmlns:a16="http://schemas.microsoft.com/office/drawing/2014/main" val="3750944019"/>
                  </a:ext>
                </a:extLst>
              </a:tr>
            </a:tbl>
          </a:graphicData>
        </a:graphic>
      </p:graphicFrame>
      <p:graphicFrame>
        <p:nvGraphicFramePr>
          <p:cNvPr id="15" name="Content Placeholder 4"/>
          <p:cNvGraphicFramePr>
            <a:graphicFrameLocks/>
          </p:cNvGraphicFramePr>
          <p:nvPr>
            <p:extLst/>
          </p:nvPr>
        </p:nvGraphicFramePr>
        <p:xfrm>
          <a:off x="4389120" y="4878070"/>
          <a:ext cx="5989320" cy="147828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S(11111111)</a:t>
                      </a:r>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S(11000001)</a:t>
                      </a:r>
                    </a:p>
                  </a:txBody>
                  <a:tcPr/>
                </a:tc>
                <a:tc>
                  <a:txBody>
                    <a:bodyPr/>
                    <a:lstStyle/>
                    <a:p>
                      <a:r>
                        <a:rPr lang="en-US" dirty="0" smtClean="0"/>
                        <a:t>S(…)</a:t>
                      </a:r>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30995098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S(11111100)</a:t>
                      </a:r>
                    </a:p>
                  </a:txBody>
                  <a:tcPr/>
                </a:tc>
                <a:tc>
                  <a:txBody>
                    <a:bodyPr/>
                    <a:lstStyle/>
                    <a:p>
                      <a:endParaRPr lang="en-US"/>
                    </a:p>
                  </a:txBody>
                  <a:tcPr/>
                </a:tc>
                <a:tc>
                  <a:txBody>
                    <a:bodyPr/>
                    <a:lstStyle/>
                    <a:p>
                      <a:r>
                        <a:rPr lang="en-US" dirty="0" smtClean="0"/>
                        <a:t>S(…)</a:t>
                      </a:r>
                      <a:endParaRPr lang="en-US" dirty="0"/>
                    </a:p>
                  </a:txBody>
                  <a:tcPr/>
                </a:tc>
                <a:tc>
                  <a:txBody>
                    <a:bodyPr/>
                    <a:lstStyle/>
                    <a:p>
                      <a:endParaRPr lang="en-US" dirty="0"/>
                    </a:p>
                  </a:txBody>
                  <a:tcPr/>
                </a:tc>
                <a:extLst>
                  <a:ext uri="{0D108BD9-81ED-4DB2-BD59-A6C34878D82A}">
                    <a16:rowId xmlns:a16="http://schemas.microsoft.com/office/drawing/2014/main" val="365515329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S(10000000)</a:t>
                      </a:r>
                    </a:p>
                  </a:txBody>
                  <a:tcPr/>
                </a:tc>
                <a:tc>
                  <a:txBody>
                    <a:bodyPr/>
                    <a:lstStyle/>
                    <a:p>
                      <a:endParaRPr lang="en-US" dirty="0"/>
                    </a:p>
                  </a:txBody>
                  <a:tcPr/>
                </a:tc>
                <a:tc>
                  <a:txBody>
                    <a:bodyPr/>
                    <a:lstStyle/>
                    <a:p>
                      <a:endParaRPr lang="en-US"/>
                    </a:p>
                  </a:txBody>
                  <a:tcPr/>
                </a:tc>
                <a:tc>
                  <a:txBody>
                    <a:bodyPr/>
                    <a:lstStyle/>
                    <a:p>
                      <a:r>
                        <a:rPr lang="en-US" dirty="0" smtClean="0"/>
                        <a:t>S(…)</a:t>
                      </a:r>
                      <a:endParaRPr lang="en-US" dirty="0"/>
                    </a:p>
                  </a:txBody>
                  <a:tcPr/>
                </a:tc>
                <a:extLst>
                  <a:ext uri="{0D108BD9-81ED-4DB2-BD59-A6C34878D82A}">
                    <a16:rowId xmlns:a16="http://schemas.microsoft.com/office/drawing/2014/main" val="3750944019"/>
                  </a:ext>
                </a:extLst>
              </a:tr>
            </a:tbl>
          </a:graphicData>
        </a:graphic>
      </p:graphicFrame>
      <p:sp>
        <p:nvSpPr>
          <p:cNvPr id="9" name="TextBox 8"/>
          <p:cNvSpPr txBox="1"/>
          <p:nvPr/>
        </p:nvSpPr>
        <p:spPr>
          <a:xfrm>
            <a:off x="6172200" y="4508738"/>
            <a:ext cx="2391489" cy="369332"/>
          </a:xfrm>
          <a:prstGeom prst="rect">
            <a:avLst/>
          </a:prstGeom>
          <a:noFill/>
        </p:spPr>
        <p:txBody>
          <a:bodyPr wrap="none" rtlCol="0">
            <a:spAutoFit/>
          </a:bodyPr>
          <a:lstStyle/>
          <a:p>
            <a:r>
              <a:rPr lang="en-US" b="1" dirty="0" err="1" smtClean="0"/>
              <a:t>SubBytes</a:t>
            </a:r>
            <a:r>
              <a:rPr lang="en-US" b="1" dirty="0" smtClean="0"/>
              <a:t> (Apply S-box)</a:t>
            </a:r>
            <a:endParaRPr lang="en-US" b="1" dirty="0"/>
          </a:p>
        </p:txBody>
      </p:sp>
    </p:spTree>
    <p:extLst>
      <p:ext uri="{BB962C8B-B14F-4D97-AF65-F5344CB8AC3E}">
        <p14:creationId xmlns:p14="http://schemas.microsoft.com/office/powerpoint/2010/main" val="106244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04D3F7-B83F-4105-B753-146AD0E5364B}" type="slidenum">
              <a:rPr lang="en-US" smtClean="0"/>
              <a:t>34</a:t>
            </a:fld>
            <a:endParaRPr lang="en-US"/>
          </a:p>
        </p:txBody>
      </p:sp>
      <p:sp>
        <p:nvSpPr>
          <p:cNvPr id="6" name="TextBox 5"/>
          <p:cNvSpPr txBox="1"/>
          <p:nvPr/>
        </p:nvSpPr>
        <p:spPr>
          <a:xfrm>
            <a:off x="2423160" y="2392680"/>
            <a:ext cx="676019" cy="369332"/>
          </a:xfrm>
          <a:prstGeom prst="rect">
            <a:avLst/>
          </a:prstGeom>
          <a:noFill/>
        </p:spPr>
        <p:txBody>
          <a:bodyPr wrap="none" rtlCol="0">
            <a:spAutoFit/>
          </a:bodyPr>
          <a:lstStyle/>
          <a:p>
            <a:r>
              <a:rPr lang="en-US" b="1" dirty="0" smtClean="0"/>
              <a:t>State</a:t>
            </a:r>
            <a:endParaRPr lang="en-US" b="1" dirty="0"/>
          </a:p>
        </p:txBody>
      </p:sp>
      <p:graphicFrame>
        <p:nvGraphicFramePr>
          <p:cNvPr id="15" name="Content Placeholder 4"/>
          <p:cNvGraphicFramePr>
            <a:graphicFrameLocks/>
          </p:cNvGraphicFramePr>
          <p:nvPr>
            <p:extLst/>
          </p:nvPr>
        </p:nvGraphicFramePr>
        <p:xfrm>
          <a:off x="731520" y="2882265"/>
          <a:ext cx="5989320" cy="147828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S(11111111)</a:t>
                      </a:r>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S(11000001)</a:t>
                      </a:r>
                    </a:p>
                  </a:txBody>
                  <a:tcPr/>
                </a:tc>
                <a:tc>
                  <a:txBody>
                    <a:bodyPr/>
                    <a:lstStyle/>
                    <a:p>
                      <a:r>
                        <a:rPr lang="en-US" dirty="0" smtClean="0"/>
                        <a:t>S(…)</a:t>
                      </a:r>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30995098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S(11111100)</a:t>
                      </a:r>
                    </a:p>
                  </a:txBody>
                  <a:tcPr/>
                </a:tc>
                <a:tc>
                  <a:txBody>
                    <a:bodyPr/>
                    <a:lstStyle/>
                    <a:p>
                      <a:endParaRPr lang="en-US"/>
                    </a:p>
                  </a:txBody>
                  <a:tcPr/>
                </a:tc>
                <a:tc>
                  <a:txBody>
                    <a:bodyPr/>
                    <a:lstStyle/>
                    <a:p>
                      <a:r>
                        <a:rPr lang="en-US" dirty="0" smtClean="0"/>
                        <a:t>S(…)</a:t>
                      </a:r>
                      <a:endParaRPr lang="en-US" dirty="0"/>
                    </a:p>
                  </a:txBody>
                  <a:tcPr/>
                </a:tc>
                <a:tc>
                  <a:txBody>
                    <a:bodyPr/>
                    <a:lstStyle/>
                    <a:p>
                      <a:endParaRPr lang="en-US" dirty="0"/>
                    </a:p>
                  </a:txBody>
                  <a:tcPr/>
                </a:tc>
                <a:extLst>
                  <a:ext uri="{0D108BD9-81ED-4DB2-BD59-A6C34878D82A}">
                    <a16:rowId xmlns:a16="http://schemas.microsoft.com/office/drawing/2014/main" val="365515329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S(10000000)</a:t>
                      </a:r>
                    </a:p>
                  </a:txBody>
                  <a:tcPr/>
                </a:tc>
                <a:tc>
                  <a:txBody>
                    <a:bodyPr/>
                    <a:lstStyle/>
                    <a:p>
                      <a:endParaRPr lang="en-US" dirty="0"/>
                    </a:p>
                  </a:txBody>
                  <a:tcPr/>
                </a:tc>
                <a:tc>
                  <a:txBody>
                    <a:bodyPr/>
                    <a:lstStyle/>
                    <a:p>
                      <a:endParaRPr lang="en-US"/>
                    </a:p>
                  </a:txBody>
                  <a:tcPr/>
                </a:tc>
                <a:tc>
                  <a:txBody>
                    <a:bodyPr/>
                    <a:lstStyle/>
                    <a:p>
                      <a:r>
                        <a:rPr lang="en-US" dirty="0" smtClean="0"/>
                        <a:t>S(…)</a:t>
                      </a:r>
                      <a:endParaRPr lang="en-US" dirty="0"/>
                    </a:p>
                  </a:txBody>
                  <a:tcPr/>
                </a:tc>
                <a:extLst>
                  <a:ext uri="{0D108BD9-81ED-4DB2-BD59-A6C34878D82A}">
                    <a16:rowId xmlns:a16="http://schemas.microsoft.com/office/drawing/2014/main" val="3750944019"/>
                  </a:ext>
                </a:extLst>
              </a:tr>
            </a:tbl>
          </a:graphicData>
        </a:graphic>
      </p:graphicFrame>
      <p:sp>
        <p:nvSpPr>
          <p:cNvPr id="9" name="TextBox 8"/>
          <p:cNvSpPr txBox="1"/>
          <p:nvPr/>
        </p:nvSpPr>
        <p:spPr>
          <a:xfrm>
            <a:off x="6172200" y="4508738"/>
            <a:ext cx="1190198" cy="369332"/>
          </a:xfrm>
          <a:prstGeom prst="rect">
            <a:avLst/>
          </a:prstGeom>
          <a:noFill/>
        </p:spPr>
        <p:txBody>
          <a:bodyPr wrap="none" rtlCol="0">
            <a:spAutoFit/>
          </a:bodyPr>
          <a:lstStyle/>
          <a:p>
            <a:r>
              <a:rPr lang="en-US" b="1" dirty="0" smtClean="0"/>
              <a:t>Shift Rows</a:t>
            </a:r>
            <a:endParaRPr lang="en-US" b="1" dirty="0"/>
          </a:p>
        </p:txBody>
      </p:sp>
      <p:graphicFrame>
        <p:nvGraphicFramePr>
          <p:cNvPr id="12" name="Content Placeholder 4"/>
          <p:cNvGraphicFramePr>
            <a:graphicFrameLocks/>
          </p:cNvGraphicFramePr>
          <p:nvPr>
            <p:extLst/>
          </p:nvPr>
        </p:nvGraphicFramePr>
        <p:xfrm>
          <a:off x="4688461" y="5060632"/>
          <a:ext cx="5989320" cy="147828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S(11111111)</a:t>
                      </a:r>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60137310"/>
                  </a:ext>
                </a:extLst>
              </a:tr>
              <a:tr h="370840">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S(11000001)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t>
                      </a:r>
                    </a:p>
                  </a:txBody>
                  <a:tcPr/>
                </a:tc>
                <a:tc>
                  <a:txBody>
                    <a:bodyPr/>
                    <a:lstStyle/>
                    <a:p>
                      <a:endParaRPr lang="en-US"/>
                    </a:p>
                  </a:txBody>
                  <a:tcPr/>
                </a:tc>
                <a:extLst>
                  <a:ext uri="{0D108BD9-81ED-4DB2-BD59-A6C34878D82A}">
                    <a16:rowId xmlns:a16="http://schemas.microsoft.com/office/drawing/2014/main" val="130995098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t>
                      </a:r>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S(11111100)</a:t>
                      </a:r>
                    </a:p>
                  </a:txBody>
                  <a:tcPr/>
                </a:tc>
                <a:tc>
                  <a:txBody>
                    <a:bodyPr/>
                    <a:lstStyle/>
                    <a:p>
                      <a:endParaRPr lang="en-US" dirty="0"/>
                    </a:p>
                  </a:txBody>
                  <a:tcPr/>
                </a:tc>
                <a:extLst>
                  <a:ext uri="{0D108BD9-81ED-4DB2-BD59-A6C34878D82A}">
                    <a16:rowId xmlns:a16="http://schemas.microsoft.com/office/drawing/2014/main" val="365515329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S(10000000)</a:t>
                      </a:r>
                    </a:p>
                  </a:txBody>
                  <a:tcPr/>
                </a:tc>
                <a:extLst>
                  <a:ext uri="{0D108BD9-81ED-4DB2-BD59-A6C34878D82A}">
                    <a16:rowId xmlns:a16="http://schemas.microsoft.com/office/drawing/2014/main" val="3750944019"/>
                  </a:ext>
                </a:extLst>
              </a:tr>
            </a:tbl>
          </a:graphicData>
        </a:graphic>
      </p:graphicFrame>
      <p:graphicFrame>
        <p:nvGraphicFramePr>
          <p:cNvPr id="13" name="Content Placeholder 4"/>
          <p:cNvGraphicFramePr>
            <a:graphicFrameLocks/>
          </p:cNvGraphicFramePr>
          <p:nvPr>
            <p:extLst/>
          </p:nvPr>
        </p:nvGraphicFramePr>
        <p:xfrm>
          <a:off x="5364480" y="1094661"/>
          <a:ext cx="5989320" cy="148336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370840">
                <a:tc>
                  <a:txBody>
                    <a:bodyPr/>
                    <a:lstStyle/>
                    <a:p>
                      <a:endParaRPr lang="en-US" b="1" dirty="0">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alpha val="66000"/>
                            </a:schemeClr>
                          </a:solidFill>
                        </a:rPr>
                        <a:t>10100011</a:t>
                      </a:r>
                    </a:p>
                  </a:txBody>
                  <a:tcPr>
                    <a:solidFill>
                      <a:schemeClr val="accent1">
                        <a:tint val="20000"/>
                        <a:alpha val="68000"/>
                      </a:schemeClr>
                    </a:solidFill>
                  </a:tcPr>
                </a:tc>
                <a:tc>
                  <a:txBody>
                    <a:bodyPr/>
                    <a:lstStyle/>
                    <a:p>
                      <a:r>
                        <a:rPr lang="en-US" dirty="0" smtClean="0">
                          <a:solidFill>
                            <a:schemeClr val="bg1">
                              <a:alpha val="66000"/>
                            </a:schemeClr>
                          </a:solidFill>
                        </a:rPr>
                        <a:t>…</a:t>
                      </a:r>
                      <a:endParaRPr lang="en-US" dirty="0">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1309950986"/>
                  </a:ext>
                </a:extLst>
              </a:tr>
              <a:tr h="370840">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r>
                        <a:rPr lang="en-US" dirty="0" smtClean="0">
                          <a:solidFill>
                            <a:schemeClr val="bg1">
                              <a:alpha val="66000"/>
                            </a:schemeClr>
                          </a:solidFill>
                        </a:rPr>
                        <a:t>…</a:t>
                      </a:r>
                      <a:endParaRPr lang="en-US" dirty="0">
                        <a:solidFill>
                          <a:schemeClr val="bg1">
                            <a:alpha val="66000"/>
                          </a:schemeClr>
                        </a:solidFill>
                      </a:endParaRPr>
                    </a:p>
                  </a:txBody>
                  <a:tcPr>
                    <a:solidFill>
                      <a:schemeClr val="accent1">
                        <a:tint val="20000"/>
                        <a:alpha val="68000"/>
                      </a:schemeClr>
                    </a:solidFill>
                  </a:tcPr>
                </a:tc>
                <a:tc>
                  <a:txBody>
                    <a:bodyPr/>
                    <a:lstStyle/>
                    <a:p>
                      <a:endParaRPr lang="en-US" dirty="0">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3655153299"/>
                  </a:ext>
                </a:extLst>
              </a:tr>
              <a:tr h="370840">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r>
                        <a:rPr lang="en-US" dirty="0" smtClean="0">
                          <a:solidFill>
                            <a:schemeClr val="bg1">
                              <a:alpha val="66000"/>
                            </a:schemeClr>
                          </a:solidFill>
                        </a:rPr>
                        <a:t>…</a:t>
                      </a:r>
                      <a:endParaRPr lang="en-US" dirty="0">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3750944019"/>
                  </a:ext>
                </a:extLst>
              </a:tr>
            </a:tbl>
          </a:graphicData>
        </a:graphic>
      </p:graphicFrame>
      <p:sp>
        <p:nvSpPr>
          <p:cNvPr id="14" name="TextBox 13"/>
          <p:cNvSpPr txBox="1"/>
          <p:nvPr/>
        </p:nvSpPr>
        <p:spPr>
          <a:xfrm>
            <a:off x="7683121" y="658574"/>
            <a:ext cx="2207849" cy="369332"/>
          </a:xfrm>
          <a:prstGeom prst="rect">
            <a:avLst/>
          </a:prstGeom>
          <a:noFill/>
        </p:spPr>
        <p:txBody>
          <a:bodyPr wrap="none" rtlCol="0">
            <a:spAutoFit/>
          </a:bodyPr>
          <a:lstStyle/>
          <a:p>
            <a:r>
              <a:rPr lang="en-US" b="1" dirty="0" smtClean="0">
                <a:solidFill>
                  <a:schemeClr val="tx1">
                    <a:alpha val="28000"/>
                  </a:schemeClr>
                </a:solidFill>
              </a:rPr>
              <a:t>Round Key (16 Bytes)</a:t>
            </a:r>
            <a:endParaRPr lang="en-US" b="1" dirty="0">
              <a:solidFill>
                <a:schemeClr val="tx1">
                  <a:alpha val="28000"/>
                </a:schemeClr>
              </a:solidFill>
            </a:endParaRPr>
          </a:p>
        </p:txBody>
      </p:sp>
      <p:cxnSp>
        <p:nvCxnSpPr>
          <p:cNvPr id="16" name="Straight Arrow Connector 15"/>
          <p:cNvCxnSpPr/>
          <p:nvPr/>
        </p:nvCxnSpPr>
        <p:spPr>
          <a:xfrm flipH="1" flipV="1">
            <a:off x="2423160" y="658574"/>
            <a:ext cx="4709160" cy="184666"/>
          </a:xfrm>
          <a:prstGeom prst="straightConnector1">
            <a:avLst/>
          </a:prstGeom>
          <a:ln>
            <a:solidFill>
              <a:schemeClr val="accent1">
                <a:alpha val="2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446867" y="289242"/>
            <a:ext cx="1652312" cy="369332"/>
          </a:xfrm>
          <a:prstGeom prst="rect">
            <a:avLst/>
          </a:prstGeom>
        </p:spPr>
        <p:txBody>
          <a:bodyPr wrap="none">
            <a:spAutoFit/>
          </a:bodyPr>
          <a:lstStyle/>
          <a:p>
            <a:r>
              <a:rPr lang="en-US" b="1" dirty="0" err="1">
                <a:solidFill>
                  <a:schemeClr val="tx1">
                    <a:alpha val="28000"/>
                  </a:schemeClr>
                </a:solidFill>
              </a:rPr>
              <a:t>AddRoundKey</a:t>
            </a:r>
            <a:r>
              <a:rPr lang="en-US" b="1" dirty="0">
                <a:solidFill>
                  <a:schemeClr val="tx1">
                    <a:alpha val="28000"/>
                  </a:schemeClr>
                </a:solidFill>
              </a:rPr>
              <a:t>:</a:t>
            </a:r>
            <a:r>
              <a:rPr lang="en-US" dirty="0">
                <a:solidFill>
                  <a:schemeClr val="tx1">
                    <a:alpha val="28000"/>
                  </a:schemeClr>
                </a:solidFill>
              </a:rPr>
              <a:t> </a:t>
            </a:r>
          </a:p>
        </p:txBody>
      </p:sp>
    </p:spTree>
    <p:extLst>
      <p:ext uri="{BB962C8B-B14F-4D97-AF65-F5344CB8AC3E}">
        <p14:creationId xmlns:p14="http://schemas.microsoft.com/office/powerpoint/2010/main" val="373668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04D3F7-B83F-4105-B753-146AD0E5364B}" type="slidenum">
              <a:rPr lang="en-US" smtClean="0"/>
              <a:t>35</a:t>
            </a:fld>
            <a:endParaRPr lang="en-US"/>
          </a:p>
        </p:txBody>
      </p:sp>
      <p:sp>
        <p:nvSpPr>
          <p:cNvPr id="6" name="TextBox 5"/>
          <p:cNvSpPr txBox="1"/>
          <p:nvPr/>
        </p:nvSpPr>
        <p:spPr>
          <a:xfrm>
            <a:off x="2423160" y="2392680"/>
            <a:ext cx="676019" cy="369332"/>
          </a:xfrm>
          <a:prstGeom prst="rect">
            <a:avLst/>
          </a:prstGeom>
          <a:noFill/>
        </p:spPr>
        <p:txBody>
          <a:bodyPr wrap="none" rtlCol="0">
            <a:spAutoFit/>
          </a:bodyPr>
          <a:lstStyle/>
          <a:p>
            <a:r>
              <a:rPr lang="en-US" b="1" dirty="0" smtClean="0"/>
              <a:t>State</a:t>
            </a:r>
            <a:endParaRPr lang="en-US" b="1" dirty="0"/>
          </a:p>
        </p:txBody>
      </p:sp>
      <p:sp>
        <p:nvSpPr>
          <p:cNvPr id="9" name="TextBox 8"/>
          <p:cNvSpPr txBox="1"/>
          <p:nvPr/>
        </p:nvSpPr>
        <p:spPr>
          <a:xfrm>
            <a:off x="406021" y="4499521"/>
            <a:ext cx="10947741" cy="1938992"/>
          </a:xfrm>
          <a:prstGeom prst="rect">
            <a:avLst/>
          </a:prstGeom>
          <a:noFill/>
        </p:spPr>
        <p:txBody>
          <a:bodyPr wrap="none" rtlCol="0">
            <a:spAutoFit/>
          </a:bodyPr>
          <a:lstStyle/>
          <a:p>
            <a:r>
              <a:rPr lang="en-US" sz="2400" b="1" dirty="0" smtClean="0"/>
              <a:t>Mix Columns</a:t>
            </a:r>
          </a:p>
          <a:p>
            <a:endParaRPr lang="en-US" sz="2400" b="1" dirty="0"/>
          </a:p>
          <a:p>
            <a:r>
              <a:rPr lang="en-US" sz="2400" b="1" dirty="0" smtClean="0"/>
              <a:t>Invertible (linear) transformation. </a:t>
            </a:r>
            <a:endParaRPr lang="en-US" sz="2400" b="1" dirty="0"/>
          </a:p>
          <a:p>
            <a:endParaRPr lang="en-US" sz="2400" b="1" dirty="0" smtClean="0"/>
          </a:p>
          <a:p>
            <a:r>
              <a:rPr lang="en-US" sz="2400" b="1" dirty="0" smtClean="0"/>
              <a:t>Key property: if inputs differ in b&gt;0 bytes then output differs in 5-b bytes (minimum)</a:t>
            </a:r>
            <a:endParaRPr lang="en-US" sz="2400" b="1" dirty="0"/>
          </a:p>
        </p:txBody>
      </p:sp>
      <p:graphicFrame>
        <p:nvGraphicFramePr>
          <p:cNvPr id="12" name="Content Placeholder 4"/>
          <p:cNvGraphicFramePr>
            <a:graphicFrameLocks/>
          </p:cNvGraphicFramePr>
          <p:nvPr>
            <p:extLst/>
          </p:nvPr>
        </p:nvGraphicFramePr>
        <p:xfrm>
          <a:off x="406021" y="2804239"/>
          <a:ext cx="5989320" cy="147828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S(11111111)</a:t>
                      </a:r>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60137310"/>
                  </a:ext>
                </a:extLst>
              </a:tr>
              <a:tr h="370840">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S(11000001)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t>
                      </a:r>
                    </a:p>
                  </a:txBody>
                  <a:tcPr/>
                </a:tc>
                <a:tc>
                  <a:txBody>
                    <a:bodyPr/>
                    <a:lstStyle/>
                    <a:p>
                      <a:endParaRPr lang="en-US"/>
                    </a:p>
                  </a:txBody>
                  <a:tcPr/>
                </a:tc>
                <a:extLst>
                  <a:ext uri="{0D108BD9-81ED-4DB2-BD59-A6C34878D82A}">
                    <a16:rowId xmlns:a16="http://schemas.microsoft.com/office/drawing/2014/main" val="130995098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t>
                      </a:r>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S(11111100)</a:t>
                      </a:r>
                    </a:p>
                  </a:txBody>
                  <a:tcPr/>
                </a:tc>
                <a:tc>
                  <a:txBody>
                    <a:bodyPr/>
                    <a:lstStyle/>
                    <a:p>
                      <a:endParaRPr lang="en-US" dirty="0"/>
                    </a:p>
                  </a:txBody>
                  <a:tcPr/>
                </a:tc>
                <a:extLst>
                  <a:ext uri="{0D108BD9-81ED-4DB2-BD59-A6C34878D82A}">
                    <a16:rowId xmlns:a16="http://schemas.microsoft.com/office/drawing/2014/main" val="365515329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S(10000000)</a:t>
                      </a:r>
                    </a:p>
                  </a:txBody>
                  <a:tcPr/>
                </a:tc>
                <a:extLst>
                  <a:ext uri="{0D108BD9-81ED-4DB2-BD59-A6C34878D82A}">
                    <a16:rowId xmlns:a16="http://schemas.microsoft.com/office/drawing/2014/main" val="3750944019"/>
                  </a:ext>
                </a:extLst>
              </a:tr>
            </a:tbl>
          </a:graphicData>
        </a:graphic>
      </p:graphicFrame>
      <p:graphicFrame>
        <p:nvGraphicFramePr>
          <p:cNvPr id="13" name="Content Placeholder 4"/>
          <p:cNvGraphicFramePr>
            <a:graphicFrameLocks/>
          </p:cNvGraphicFramePr>
          <p:nvPr>
            <p:extLst/>
          </p:nvPr>
        </p:nvGraphicFramePr>
        <p:xfrm>
          <a:off x="5364480" y="1094661"/>
          <a:ext cx="5989320" cy="148336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370840">
                <a:tc>
                  <a:txBody>
                    <a:bodyPr/>
                    <a:lstStyle/>
                    <a:p>
                      <a:endParaRPr lang="en-US" b="1" dirty="0">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alpha val="66000"/>
                            </a:schemeClr>
                          </a:solidFill>
                        </a:rPr>
                        <a:t>10100011</a:t>
                      </a:r>
                    </a:p>
                  </a:txBody>
                  <a:tcPr>
                    <a:solidFill>
                      <a:schemeClr val="accent1">
                        <a:tint val="20000"/>
                        <a:alpha val="68000"/>
                      </a:schemeClr>
                    </a:solidFill>
                  </a:tcPr>
                </a:tc>
                <a:tc>
                  <a:txBody>
                    <a:bodyPr/>
                    <a:lstStyle/>
                    <a:p>
                      <a:r>
                        <a:rPr lang="en-US" dirty="0" smtClean="0">
                          <a:solidFill>
                            <a:schemeClr val="bg1">
                              <a:alpha val="66000"/>
                            </a:schemeClr>
                          </a:solidFill>
                        </a:rPr>
                        <a:t>…</a:t>
                      </a:r>
                      <a:endParaRPr lang="en-US" dirty="0">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1309950986"/>
                  </a:ext>
                </a:extLst>
              </a:tr>
              <a:tr h="370840">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r>
                        <a:rPr lang="en-US" dirty="0" smtClean="0">
                          <a:solidFill>
                            <a:schemeClr val="bg1">
                              <a:alpha val="66000"/>
                            </a:schemeClr>
                          </a:solidFill>
                        </a:rPr>
                        <a:t>…</a:t>
                      </a:r>
                      <a:endParaRPr lang="en-US" dirty="0">
                        <a:solidFill>
                          <a:schemeClr val="bg1">
                            <a:alpha val="66000"/>
                          </a:schemeClr>
                        </a:solidFill>
                      </a:endParaRPr>
                    </a:p>
                  </a:txBody>
                  <a:tcPr>
                    <a:solidFill>
                      <a:schemeClr val="accent1">
                        <a:tint val="20000"/>
                        <a:alpha val="68000"/>
                      </a:schemeClr>
                    </a:solidFill>
                  </a:tcPr>
                </a:tc>
                <a:tc>
                  <a:txBody>
                    <a:bodyPr/>
                    <a:lstStyle/>
                    <a:p>
                      <a:endParaRPr lang="en-US" dirty="0">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3655153299"/>
                  </a:ext>
                </a:extLst>
              </a:tr>
              <a:tr h="370840">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r>
                        <a:rPr lang="en-US" dirty="0" smtClean="0">
                          <a:solidFill>
                            <a:schemeClr val="bg1">
                              <a:alpha val="66000"/>
                            </a:schemeClr>
                          </a:solidFill>
                        </a:rPr>
                        <a:t>…</a:t>
                      </a:r>
                      <a:endParaRPr lang="en-US" dirty="0">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3750944019"/>
                  </a:ext>
                </a:extLst>
              </a:tr>
            </a:tbl>
          </a:graphicData>
        </a:graphic>
      </p:graphicFrame>
      <p:sp>
        <p:nvSpPr>
          <p:cNvPr id="14" name="TextBox 13"/>
          <p:cNvSpPr txBox="1"/>
          <p:nvPr/>
        </p:nvSpPr>
        <p:spPr>
          <a:xfrm>
            <a:off x="7683121" y="658574"/>
            <a:ext cx="2207849" cy="369332"/>
          </a:xfrm>
          <a:prstGeom prst="rect">
            <a:avLst/>
          </a:prstGeom>
          <a:noFill/>
        </p:spPr>
        <p:txBody>
          <a:bodyPr wrap="none" rtlCol="0">
            <a:spAutoFit/>
          </a:bodyPr>
          <a:lstStyle/>
          <a:p>
            <a:r>
              <a:rPr lang="en-US" b="1" dirty="0" smtClean="0">
                <a:solidFill>
                  <a:schemeClr val="tx1">
                    <a:alpha val="28000"/>
                  </a:schemeClr>
                </a:solidFill>
              </a:rPr>
              <a:t>Round Key (16 Bytes)</a:t>
            </a:r>
            <a:endParaRPr lang="en-US" b="1" dirty="0">
              <a:solidFill>
                <a:schemeClr val="tx1">
                  <a:alpha val="28000"/>
                </a:schemeClr>
              </a:solidFill>
            </a:endParaRPr>
          </a:p>
        </p:txBody>
      </p:sp>
      <p:cxnSp>
        <p:nvCxnSpPr>
          <p:cNvPr id="15" name="Straight Arrow Connector 14"/>
          <p:cNvCxnSpPr/>
          <p:nvPr/>
        </p:nvCxnSpPr>
        <p:spPr>
          <a:xfrm flipH="1" flipV="1">
            <a:off x="2423160" y="658574"/>
            <a:ext cx="4709160" cy="184666"/>
          </a:xfrm>
          <a:prstGeom prst="straightConnector1">
            <a:avLst/>
          </a:prstGeom>
          <a:ln>
            <a:solidFill>
              <a:schemeClr val="accent1">
                <a:alpha val="2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446867" y="289242"/>
            <a:ext cx="1652312" cy="369332"/>
          </a:xfrm>
          <a:prstGeom prst="rect">
            <a:avLst/>
          </a:prstGeom>
        </p:spPr>
        <p:txBody>
          <a:bodyPr wrap="none">
            <a:spAutoFit/>
          </a:bodyPr>
          <a:lstStyle/>
          <a:p>
            <a:r>
              <a:rPr lang="en-US" b="1" dirty="0" err="1">
                <a:solidFill>
                  <a:schemeClr val="tx1">
                    <a:alpha val="28000"/>
                  </a:schemeClr>
                </a:solidFill>
              </a:rPr>
              <a:t>AddRoundKey</a:t>
            </a:r>
            <a:r>
              <a:rPr lang="en-US" b="1" dirty="0">
                <a:solidFill>
                  <a:schemeClr val="tx1">
                    <a:alpha val="28000"/>
                  </a:schemeClr>
                </a:solidFill>
              </a:rPr>
              <a:t>:</a:t>
            </a:r>
            <a:r>
              <a:rPr lang="en-US" dirty="0">
                <a:solidFill>
                  <a:schemeClr val="tx1">
                    <a:alpha val="28000"/>
                  </a:schemeClr>
                </a:solidFill>
              </a:rPr>
              <a:t> </a:t>
            </a:r>
          </a:p>
        </p:txBody>
      </p:sp>
    </p:spTree>
    <p:extLst>
      <p:ext uri="{BB962C8B-B14F-4D97-AF65-F5344CB8AC3E}">
        <p14:creationId xmlns:p14="http://schemas.microsoft.com/office/powerpoint/2010/main" val="251856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a:t>
            </a:r>
            <a:endParaRPr lang="en-US" dirty="0"/>
          </a:p>
        </p:txBody>
      </p:sp>
      <p:sp>
        <p:nvSpPr>
          <p:cNvPr id="3" name="Content Placeholder 2"/>
          <p:cNvSpPr>
            <a:spLocks noGrp="1"/>
          </p:cNvSpPr>
          <p:nvPr>
            <p:ph idx="1"/>
          </p:nvPr>
        </p:nvSpPr>
        <p:spPr/>
        <p:txBody>
          <a:bodyPr/>
          <a:lstStyle/>
          <a:p>
            <a:r>
              <a:rPr lang="en-US" dirty="0" smtClean="0"/>
              <a:t>We just described one round of the SPN</a:t>
            </a:r>
          </a:p>
          <a:p>
            <a:endParaRPr lang="en-US" dirty="0"/>
          </a:p>
          <a:p>
            <a:r>
              <a:rPr lang="en-US" dirty="0" smtClean="0"/>
              <a:t>AES uses </a:t>
            </a:r>
          </a:p>
          <a:p>
            <a:pPr lvl="1"/>
            <a:r>
              <a:rPr lang="en-US" dirty="0" smtClean="0"/>
              <a:t>10 rounds (with 128 bit key)</a:t>
            </a:r>
          </a:p>
          <a:p>
            <a:pPr lvl="1"/>
            <a:r>
              <a:rPr lang="en-US" dirty="0" smtClean="0"/>
              <a:t>12 rounds (with 192 bit key)</a:t>
            </a:r>
          </a:p>
          <a:p>
            <a:pPr lvl="1"/>
            <a:r>
              <a:rPr lang="en-US" dirty="0" smtClean="0"/>
              <a:t>14 rounds (with 256 bit key)</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36</a:t>
            </a:fld>
            <a:endParaRPr lang="en-US"/>
          </a:p>
        </p:txBody>
      </p:sp>
    </p:spTree>
    <p:extLst>
      <p:ext uri="{BB962C8B-B14F-4D97-AF65-F5344CB8AC3E}">
        <p14:creationId xmlns:p14="http://schemas.microsoft.com/office/powerpoint/2010/main" val="39323493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dirty="0"/>
              <a:t>Homework </a:t>
            </a:r>
            <a:r>
              <a:rPr lang="en-US" dirty="0" smtClean="0"/>
              <a:t>2 Solutions Posted (See Piazza).</a:t>
            </a:r>
          </a:p>
          <a:p>
            <a:pPr lvl="1"/>
            <a:r>
              <a:rPr lang="en-US" dirty="0" smtClean="0"/>
              <a:t>Please read through carefully and make sure you understand the solutions to each problem.</a:t>
            </a:r>
          </a:p>
          <a:p>
            <a:pPr lvl="1"/>
            <a:r>
              <a:rPr lang="en-US" dirty="0" smtClean="0"/>
              <a:t>Grading in progress</a:t>
            </a:r>
          </a:p>
          <a:p>
            <a:endParaRPr lang="en-US" dirty="0"/>
          </a:p>
          <a:p>
            <a:r>
              <a:rPr lang="en-US" dirty="0" smtClean="0"/>
              <a:t>No Class on Tuesday (October Break)</a:t>
            </a:r>
          </a:p>
          <a:p>
            <a:endParaRPr lang="en-US" dirty="0"/>
          </a:p>
          <a:p>
            <a:r>
              <a:rPr lang="en-US" dirty="0" smtClean="0"/>
              <a:t>Look for Practice Midterm Next Week</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37</a:t>
            </a:fld>
            <a:endParaRPr lang="en-US"/>
          </a:p>
        </p:txBody>
      </p:sp>
    </p:spTree>
    <p:extLst>
      <p:ext uri="{BB962C8B-B14F-4D97-AF65-F5344CB8AC3E}">
        <p14:creationId xmlns:p14="http://schemas.microsoft.com/office/powerpoint/2010/main" val="19019148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lstStyle/>
          <a:p>
            <a:r>
              <a:rPr lang="en-US" dirty="0" smtClean="0"/>
              <a:t>2DES, Meet in the Middle Attack</a:t>
            </a:r>
          </a:p>
          <a:p>
            <a:r>
              <a:rPr lang="en-US" dirty="0" smtClean="0"/>
              <a:t>3DES</a:t>
            </a:r>
          </a:p>
          <a:p>
            <a:r>
              <a:rPr lang="en-US" dirty="0" smtClean="0"/>
              <a:t>Stream Ciphers</a:t>
            </a:r>
          </a:p>
          <a:p>
            <a:pPr lvl="1"/>
            <a:r>
              <a:rPr lang="en-US" dirty="0" smtClean="0"/>
              <a:t>Breaking Linear Feedback Shift Registers</a:t>
            </a:r>
          </a:p>
          <a:p>
            <a:pPr lvl="1"/>
            <a:r>
              <a:rPr lang="en-US" dirty="0" err="1" smtClean="0"/>
              <a:t>Trivium</a:t>
            </a:r>
            <a:endParaRPr lang="en-US" dirty="0" smtClean="0"/>
          </a:p>
          <a:p>
            <a:r>
              <a:rPr lang="en-US" dirty="0" smtClean="0"/>
              <a:t>AES</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38</a:t>
            </a:fld>
            <a:endParaRPr lang="en-US"/>
          </a:p>
        </p:txBody>
      </p:sp>
    </p:spTree>
    <p:extLst>
      <p:ext uri="{BB962C8B-B14F-4D97-AF65-F5344CB8AC3E}">
        <p14:creationId xmlns:p14="http://schemas.microsoft.com/office/powerpoint/2010/main" val="30633768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 Attacks?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Side channel attacks affect a few specific implementations</a:t>
            </a:r>
          </a:p>
          <a:p>
            <a:pPr lvl="1"/>
            <a:r>
              <a:rPr lang="en-US" dirty="0" smtClean="0"/>
              <a:t>But, this is not a weakness of AES itself</a:t>
            </a:r>
          </a:p>
          <a:p>
            <a:pPr lvl="1"/>
            <a:r>
              <a:rPr lang="en-US" dirty="0" smtClean="0"/>
              <a:t>Timing attack on OpenSSL’s implementation AES encryption (2005, Bernstein)</a:t>
            </a:r>
          </a:p>
          <a:p>
            <a:pPr lvl="1"/>
            <a:endParaRPr lang="en-US" dirty="0"/>
          </a:p>
          <a:p>
            <a:r>
              <a:rPr lang="en-US" dirty="0" smtClean="0"/>
              <a:t>(2009) Related-Key Attack on 11 round version of AES </a:t>
            </a:r>
          </a:p>
          <a:p>
            <a:pPr lvl="1"/>
            <a:r>
              <a:rPr lang="en-US" dirty="0" smtClean="0"/>
              <a:t>Related Key Attack: Attacker convinces Alice to use two related (but unknown) keys</a:t>
            </a:r>
          </a:p>
          <a:p>
            <a:pPr lvl="1"/>
            <a:r>
              <a:rPr lang="en-US" dirty="0" smtClean="0"/>
              <a:t>recovers 256-bit key in time 2</a:t>
            </a:r>
            <a:r>
              <a:rPr lang="en-US" baseline="30000" dirty="0" smtClean="0"/>
              <a:t>70</a:t>
            </a:r>
          </a:p>
          <a:p>
            <a:pPr lvl="1"/>
            <a:r>
              <a:rPr lang="en-US" dirty="0" smtClean="0"/>
              <a:t>But AES is 14 round (with 256 bit key) so the attack doesn’t apply in practice</a:t>
            </a:r>
          </a:p>
          <a:p>
            <a:r>
              <a:rPr lang="en-US" dirty="0"/>
              <a:t>(2009) </a:t>
            </a:r>
            <a:r>
              <a:rPr lang="en-US" dirty="0" smtClean="0"/>
              <a:t>Related Key Attack </a:t>
            </a:r>
            <a:r>
              <a:rPr lang="en-US" dirty="0"/>
              <a:t>on </a:t>
            </a:r>
            <a:r>
              <a:rPr lang="en-US" dirty="0" smtClean="0"/>
              <a:t>192-bit and 256 bit version of AES</a:t>
            </a:r>
          </a:p>
          <a:p>
            <a:pPr lvl="1"/>
            <a:r>
              <a:rPr lang="en-US" dirty="0"/>
              <a:t>recovers 256-bit key in </a:t>
            </a:r>
            <a:r>
              <a:rPr lang="en-US" dirty="0" smtClean="0"/>
              <a:t>time 2</a:t>
            </a:r>
            <a:r>
              <a:rPr lang="en-US" baseline="30000" dirty="0" smtClean="0"/>
              <a:t>99.5</a:t>
            </a:r>
            <a:r>
              <a:rPr lang="en-US" dirty="0" smtClean="0"/>
              <a:t>.</a:t>
            </a:r>
          </a:p>
          <a:p>
            <a:r>
              <a:rPr lang="en-US" dirty="0" smtClean="0"/>
              <a:t>(2011) Key Recovery attack on AES-128 in </a:t>
            </a:r>
            <a:r>
              <a:rPr lang="en-US" dirty="0"/>
              <a:t>time </a:t>
            </a:r>
            <a:r>
              <a:rPr lang="en-US" dirty="0" smtClean="0"/>
              <a:t>2</a:t>
            </a:r>
            <a:r>
              <a:rPr lang="en-US" baseline="30000" dirty="0" smtClean="0"/>
              <a:t>126.2</a:t>
            </a:r>
            <a:r>
              <a:rPr lang="en-US" dirty="0" smtClean="0"/>
              <a:t>.</a:t>
            </a:r>
          </a:p>
          <a:p>
            <a:pPr lvl="1"/>
            <a:r>
              <a:rPr lang="en-US" dirty="0" smtClean="0"/>
              <a:t>Improved </a:t>
            </a:r>
            <a:r>
              <a:rPr lang="en-US" dirty="0"/>
              <a:t>to </a:t>
            </a:r>
            <a:r>
              <a:rPr lang="en-US" dirty="0" smtClean="0"/>
              <a:t>2</a:t>
            </a:r>
            <a:r>
              <a:rPr lang="en-US" baseline="30000" dirty="0" smtClean="0"/>
              <a:t>126.</a:t>
            </a:r>
            <a:r>
              <a:rPr lang="en-US" baseline="30000" dirty="0" smtClean="0">
                <a:solidFill>
                  <a:srgbClr val="FF0000"/>
                </a:solidFill>
              </a:rPr>
              <a:t>0</a:t>
            </a:r>
            <a:r>
              <a:rPr lang="en-US" dirty="0"/>
              <a:t> </a:t>
            </a:r>
            <a:r>
              <a:rPr lang="en-US" dirty="0" smtClean="0"/>
              <a:t>for AES-128, 2</a:t>
            </a:r>
            <a:r>
              <a:rPr lang="en-US" baseline="30000" dirty="0" smtClean="0"/>
              <a:t>189.9</a:t>
            </a:r>
            <a:r>
              <a:rPr lang="en-US" dirty="0" smtClean="0"/>
              <a:t> for AES-192 and 2</a:t>
            </a:r>
            <a:r>
              <a:rPr lang="en-US" baseline="30000" dirty="0" smtClean="0"/>
              <a:t>254.3</a:t>
            </a:r>
            <a:r>
              <a:rPr lang="en-US" dirty="0" smtClean="0"/>
              <a:t> for AES-256</a:t>
            </a:r>
            <a:endParaRPr lang="en-US" dirty="0"/>
          </a:p>
          <a:p>
            <a:r>
              <a:rPr lang="en-US" dirty="0"/>
              <a:t>First public cipher approved by NSA for Top Secret </a:t>
            </a:r>
            <a:r>
              <a:rPr lang="en-US" dirty="0" smtClean="0"/>
              <a:t>information</a:t>
            </a:r>
          </a:p>
          <a:p>
            <a:pPr lvl="1"/>
            <a:r>
              <a:rPr lang="en-US" dirty="0" smtClean="0"/>
              <a:t>SECRET level (AES-128,AES-192 &amp; AES-256), TOP SECRET </a:t>
            </a:r>
            <a:r>
              <a:rPr lang="en-US" dirty="0"/>
              <a:t>level (</a:t>
            </a:r>
            <a:r>
              <a:rPr lang="en-US" strike="sngStrike" dirty="0">
                <a:solidFill>
                  <a:srgbClr val="FF0000"/>
                </a:solidFill>
              </a:rPr>
              <a:t>AES-128</a:t>
            </a:r>
            <a:r>
              <a:rPr lang="en-US" dirty="0"/>
              <a:t>,AES-192 &amp; AES-256)</a:t>
            </a:r>
          </a:p>
          <a:p>
            <a:endParaRPr lang="en-US" dirty="0"/>
          </a:p>
          <a:p>
            <a:endParaRPr lang="en-US" b="1" baseline="30000" dirty="0"/>
          </a:p>
        </p:txBody>
      </p:sp>
      <p:sp>
        <p:nvSpPr>
          <p:cNvPr id="4" name="Slide Number Placeholder 3"/>
          <p:cNvSpPr>
            <a:spLocks noGrp="1"/>
          </p:cNvSpPr>
          <p:nvPr>
            <p:ph type="sldNum" sz="quarter" idx="12"/>
          </p:nvPr>
        </p:nvSpPr>
        <p:spPr/>
        <p:txBody>
          <a:bodyPr/>
          <a:lstStyle/>
          <a:p>
            <a:fld id="{D104D3F7-B83F-4105-B753-146AD0E5364B}" type="slidenum">
              <a:rPr lang="en-US" smtClean="0"/>
              <a:t>39</a:t>
            </a:fld>
            <a:endParaRPr lang="en-US"/>
          </a:p>
        </p:txBody>
      </p:sp>
    </p:spTree>
    <p:extLst>
      <p:ext uri="{BB962C8B-B14F-4D97-AF65-F5344CB8AC3E}">
        <p14:creationId xmlns:p14="http://schemas.microsoft.com/office/powerpoint/2010/main" val="420977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in the Middle Attack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5"/>
                <a:ext cx="10866120" cy="4351338"/>
              </a:xfrm>
            </p:spPr>
            <p:txBody>
              <a:bodyPr>
                <a:normAutofit fontScale="92500" lnSpcReduction="20000"/>
              </a:bodyPr>
              <a:lstStyle/>
              <a:p>
                <a:pPr marL="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d>
                        <m:dPr>
                          <m:ctrlPr>
                            <a:rPr lang="en-US"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2</m:t>
                              </m:r>
                            </m:sub>
                          </m:sSub>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oMath>
                  </m:oMathPara>
                </a14:m>
                <a:endParaRPr lang="en-US" dirty="0" smtClean="0"/>
              </a:p>
              <a:p>
                <a:pPr marL="0" indent="0">
                  <a:buNone/>
                </a:pPr>
                <a:endParaRPr lang="en-US" b="1" dirty="0" smtClean="0"/>
              </a:p>
              <a:p>
                <a:pPr marL="0" indent="0">
                  <a:buNone/>
                </a:pPr>
                <a:r>
                  <a:rPr lang="en-US" b="1" dirty="0" smtClean="0"/>
                  <a:t>Goal</a:t>
                </a:r>
                <a:r>
                  <a:rPr lang="en-US" dirty="0"/>
                  <a:t>: </a:t>
                </a:r>
                <a:r>
                  <a:rPr lang="en-US" dirty="0" smtClean="0"/>
                  <a:t>try </a:t>
                </a:r>
                <a:r>
                  <a:rPr lang="en-US" dirty="0"/>
                  <a:t>to find secret key </a:t>
                </a:r>
                <a:r>
                  <a:rPr lang="en-US" dirty="0" smtClean="0"/>
                  <a:t>k in time and space </a:t>
                </a:r>
                <a14:m>
                  <m:oMath xmlns:m="http://schemas.openxmlformats.org/officeDocument/2006/math">
                    <m:r>
                      <m:rPr>
                        <m:sty m:val="p"/>
                      </m:rPr>
                      <a:rPr lang="en-US" b="0" i="0" smtClean="0">
                        <a:latin typeface="Cambria Math" panose="02040503050406030204" pitchFamily="18" charset="0"/>
                      </a:rPr>
                      <m:t>O</m:t>
                    </m:r>
                    <m:d>
                      <m:dPr>
                        <m:ctrlPr>
                          <a:rPr lang="en-US" i="1" smtClean="0">
                            <a:latin typeface="Cambria Math" panose="02040503050406030204" pitchFamily="18" charset="0"/>
                          </a:rPr>
                        </m:ctrlPr>
                      </m:dPr>
                      <m:e>
                        <m:r>
                          <a:rPr lang="en-US" b="0" i="1" smtClean="0">
                            <a:latin typeface="Cambria Math" panose="02040503050406030204" pitchFamily="18" charset="0"/>
                          </a:rPr>
                          <m:t>𝑛</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e>
                    </m:d>
                  </m:oMath>
                </a14:m>
                <a:r>
                  <a:rPr lang="en-US" dirty="0" smtClean="0"/>
                  <a:t> given known plaintext/ciphertext pair(s) (</a:t>
                </a:r>
                <a:r>
                  <a:rPr lang="en-US" dirty="0"/>
                  <a:t>x, </a:t>
                </a:r>
                <a14:m>
                  <m:oMath xmlns:m="http://schemas.openxmlformats.org/officeDocument/2006/math">
                    <m:r>
                      <m:rPr>
                        <m:sty m:val="p"/>
                      </m:rPr>
                      <a:rPr lang="en-US">
                        <a:latin typeface="Cambria Math" panose="02040503050406030204" pitchFamily="18" charset="0"/>
                      </a:rPr>
                      <m:t>c</m:t>
                    </m:r>
                    <m:r>
                      <a:rPr lang="en-US">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𝐹</m:t>
                        </m:r>
                      </m:e>
                      <m:sub>
                        <m:r>
                          <a:rPr lang="en-US" i="1">
                            <a:latin typeface="Cambria Math" panose="02040503050406030204" pitchFamily="18" charset="0"/>
                          </a:rPr>
                          <m:t>𝑘</m:t>
                        </m:r>
                      </m:sub>
                      <m:sup>
                        <m:r>
                          <a:rPr lang="en-US" i="1">
                            <a:latin typeface="Cambria Math" panose="02040503050406030204" pitchFamily="18" charset="0"/>
                          </a:rPr>
                          <m:t>′</m:t>
                        </m:r>
                      </m:sup>
                    </m:sSubSup>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smtClean="0"/>
                  <a:t>).</a:t>
                </a:r>
                <a:endParaRPr lang="en-US" dirty="0"/>
              </a:p>
              <a:p>
                <a:pPr marL="0" indent="0">
                  <a:buNone/>
                </a:pPr>
                <a:endParaRPr lang="en-US" dirty="0"/>
              </a:p>
              <a:p>
                <a:r>
                  <a:rPr lang="en-US" b="1" dirty="0" smtClean="0"/>
                  <a:t>Solution? </a:t>
                </a:r>
              </a:p>
              <a:p>
                <a:pPr lvl="1"/>
                <a:r>
                  <a:rPr lang="en-US" b="1" dirty="0" smtClean="0"/>
                  <a:t>Key Observation</a:t>
                </a:r>
              </a:p>
              <a:p>
                <a:pPr marL="45720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sub>
                          </m:sSub>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2</m:t>
                              </m:r>
                            </m:sub>
                          </m:sSub>
                        </m:sub>
                        <m:sup>
                          <m:r>
                            <a:rPr lang="en-US" i="1">
                              <a:latin typeface="Cambria Math" panose="02040503050406030204" pitchFamily="18" charset="0"/>
                            </a:rPr>
                            <m:t>−1</m:t>
                          </m:r>
                        </m:sup>
                      </m:sSubSup>
                      <m:d>
                        <m:dPr>
                          <m:ctrlPr>
                            <a:rPr lang="en-US" i="1">
                              <a:latin typeface="Cambria Math" panose="02040503050406030204" pitchFamily="18" charset="0"/>
                            </a:rPr>
                          </m:ctrlPr>
                        </m:dPr>
                        <m:e>
                          <m:r>
                            <m:rPr>
                              <m:sty m:val="p"/>
                            </m:rPr>
                            <a:rPr lang="en-US">
                              <a:latin typeface="Cambria Math" panose="02040503050406030204" pitchFamily="18" charset="0"/>
                            </a:rPr>
                            <m:t>c</m:t>
                          </m:r>
                        </m:e>
                      </m:d>
                    </m:oMath>
                  </m:oMathPara>
                </a14:m>
                <a:endParaRPr lang="en-US" b="1" dirty="0" smtClean="0"/>
              </a:p>
              <a:p>
                <a:pPr lvl="1"/>
                <a:r>
                  <a:rPr lang="en-US" b="1" dirty="0" smtClean="0"/>
                  <a:t>Compute</a:t>
                </a: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 </m:t>
                        </m:r>
                        <m:r>
                          <a:rPr lang="en-US" b="0" i="1" smtClean="0">
                            <a:latin typeface="Cambria Math" panose="02040503050406030204" pitchFamily="18" charset="0"/>
                          </a:rPr>
                          <m:t>𝐹</m:t>
                        </m:r>
                      </m:e>
                      <m:sub>
                        <m:r>
                          <a:rPr lang="en-US" b="0" i="1" smtClean="0">
                            <a:latin typeface="Cambria Math" panose="02040503050406030204" pitchFamily="18" charset="0"/>
                          </a:rPr>
                          <m:t>𝐾</m:t>
                        </m:r>
                      </m:sub>
                      <m:sup>
                        <m:r>
                          <a:rPr lang="en-US" i="1">
                            <a:latin typeface="Cambria Math" panose="02040503050406030204" pitchFamily="18" charset="0"/>
                          </a:rPr>
                          <m:t>−1</m:t>
                        </m:r>
                      </m:sup>
                    </m:sSubSup>
                    <m:d>
                      <m:dPr>
                        <m:ctrlPr>
                          <a:rPr lang="en-US" i="1">
                            <a:latin typeface="Cambria Math" panose="02040503050406030204" pitchFamily="18" charset="0"/>
                          </a:rPr>
                        </m:ctrlPr>
                      </m:dPr>
                      <m:e>
                        <m:r>
                          <m:rPr>
                            <m:sty m:val="p"/>
                          </m:rPr>
                          <a:rPr lang="en-US">
                            <a:latin typeface="Cambria Math" panose="02040503050406030204" pitchFamily="18" charset="0"/>
                          </a:rPr>
                          <m:t>c</m:t>
                        </m:r>
                      </m:e>
                    </m:d>
                  </m:oMath>
                </a14:m>
                <a:r>
                  <a:rPr lang="en-US" b="1" dirty="0" smtClean="0"/>
                  <a:t> and</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𝐹</m:t>
                        </m:r>
                      </m:e>
                      <m:sub>
                        <m:r>
                          <a:rPr lang="en-US" b="0" i="1" smtClean="0">
                            <a:latin typeface="Cambria Math" panose="02040503050406030204" pitchFamily="18" charset="0"/>
                          </a:rPr>
                          <m:t>𝐾</m:t>
                        </m:r>
                      </m:sub>
                    </m:sSub>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b="1" dirty="0" smtClean="0"/>
                  <a:t> for each potential n-bit key K and store </a:t>
                </a:r>
                <a14:m>
                  <m:oMath xmlns:m="http://schemas.openxmlformats.org/officeDocument/2006/math">
                    <m:d>
                      <m:dPr>
                        <m:ctrlPr>
                          <a:rPr lang="en-US" b="1" i="1" smtClean="0">
                            <a:latin typeface="Cambria Math" panose="02040503050406030204" pitchFamily="18" charset="0"/>
                          </a:rPr>
                        </m:ctrlPr>
                      </m:dPr>
                      <m:e>
                        <m:r>
                          <a:rPr lang="en-US" b="1" i="1" smtClean="0">
                            <a:latin typeface="Cambria Math" panose="02040503050406030204" pitchFamily="18" charset="0"/>
                          </a:rPr>
                          <m:t>𝑲</m:t>
                        </m:r>
                        <m:r>
                          <a:rPr lang="en-US" b="1"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𝐹</m:t>
                            </m:r>
                          </m:e>
                          <m:sub>
                            <m:r>
                              <a:rPr lang="en-US" i="1" smtClean="0">
                                <a:latin typeface="Cambria Math" panose="02040503050406030204" pitchFamily="18" charset="0"/>
                              </a:rPr>
                              <m:t>𝐾</m:t>
                            </m:r>
                          </m:sub>
                          <m:sup>
                            <m:r>
                              <a:rPr lang="en-US" i="1">
                                <a:latin typeface="Cambria Math" panose="02040503050406030204" pitchFamily="18" charset="0"/>
                              </a:rPr>
                              <m:t>−1</m:t>
                            </m:r>
                          </m:sup>
                        </m:sSubSup>
                        <m:d>
                          <m:dPr>
                            <m:ctrlPr>
                              <a:rPr lang="en-US" i="1">
                                <a:latin typeface="Cambria Math" panose="02040503050406030204" pitchFamily="18" charset="0"/>
                              </a:rPr>
                            </m:ctrlPr>
                          </m:dPr>
                          <m:e>
                            <m:r>
                              <m:rPr>
                                <m:sty m:val="p"/>
                              </m:rPr>
                              <a:rPr lang="en-US">
                                <a:latin typeface="Cambria Math" panose="02040503050406030204" pitchFamily="18" charset="0"/>
                              </a:rPr>
                              <m:t>c</m:t>
                            </m:r>
                          </m:e>
                        </m:d>
                      </m:e>
                    </m:d>
                  </m:oMath>
                </a14:m>
                <a:r>
                  <a:rPr lang="en-US" b="1" dirty="0" smtClean="0"/>
                  <a:t> and </a:t>
                </a:r>
                <a14:m>
                  <m:oMath xmlns:m="http://schemas.openxmlformats.org/officeDocument/2006/math">
                    <m:d>
                      <m:dPr>
                        <m:ctrlPr>
                          <a:rPr lang="en-US" b="1" i="1">
                            <a:latin typeface="Cambria Math" panose="02040503050406030204" pitchFamily="18" charset="0"/>
                          </a:rPr>
                        </m:ctrlPr>
                      </m:dPr>
                      <m:e>
                        <m:r>
                          <a:rPr lang="en-US" b="1" i="1">
                            <a:latin typeface="Cambria Math" panose="02040503050406030204" pitchFamily="18" charset="0"/>
                          </a:rPr>
                          <m:t>𝑲</m:t>
                        </m:r>
                        <m:r>
                          <a:rPr lang="en-US" b="1"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𝐹</m:t>
                            </m:r>
                          </m:e>
                          <m:sub>
                            <m:r>
                              <a:rPr lang="en-US" i="1">
                                <a:latin typeface="Cambria Math" panose="02040503050406030204" pitchFamily="18" charset="0"/>
                              </a:rPr>
                              <m:t>𝐾</m:t>
                            </m:r>
                          </m:sub>
                          <m:sup/>
                        </m:sSubSup>
                        <m:d>
                          <m:dPr>
                            <m:ctrlPr>
                              <a:rPr lang="en-US" i="1">
                                <a:latin typeface="Cambria Math" panose="02040503050406030204" pitchFamily="18" charset="0"/>
                              </a:rPr>
                            </m:ctrlPr>
                          </m:dPr>
                          <m:e>
                            <m:r>
                              <m:rPr>
                                <m:sty m:val="p"/>
                              </m:rPr>
                              <a:rPr lang="en-US" b="0" i="0" smtClean="0">
                                <a:latin typeface="Cambria Math" panose="02040503050406030204" pitchFamily="18" charset="0"/>
                              </a:rPr>
                              <m:t>x</m:t>
                            </m:r>
                          </m:e>
                        </m:d>
                      </m:e>
                    </m:d>
                  </m:oMath>
                </a14:m>
                <a:endParaRPr lang="en-US" b="1" dirty="0" smtClean="0"/>
              </a:p>
              <a:p>
                <a:pPr lvl="1"/>
                <a:r>
                  <a:rPr lang="en-US" b="1" dirty="0" smtClean="0"/>
                  <a:t>Sort each list of pairs (by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𝐹</m:t>
                        </m:r>
                      </m:e>
                      <m:sub>
                        <m:r>
                          <a:rPr lang="en-US" i="1">
                            <a:latin typeface="Cambria Math" panose="02040503050406030204" pitchFamily="18" charset="0"/>
                          </a:rPr>
                          <m:t>𝐾</m:t>
                        </m:r>
                      </m:sub>
                      <m:sup>
                        <m:r>
                          <a:rPr lang="en-US" i="1">
                            <a:latin typeface="Cambria Math" panose="02040503050406030204" pitchFamily="18" charset="0"/>
                          </a:rPr>
                          <m:t>−1</m:t>
                        </m:r>
                      </m:sup>
                    </m:sSubSup>
                    <m:d>
                      <m:dPr>
                        <m:ctrlPr>
                          <a:rPr lang="en-US" i="1">
                            <a:latin typeface="Cambria Math" panose="02040503050406030204" pitchFamily="18" charset="0"/>
                          </a:rPr>
                        </m:ctrlPr>
                      </m:dPr>
                      <m:e>
                        <m:r>
                          <m:rPr>
                            <m:sty m:val="p"/>
                          </m:rPr>
                          <a:rPr lang="en-US">
                            <a:latin typeface="Cambria Math" panose="02040503050406030204" pitchFamily="18" charset="0"/>
                          </a:rPr>
                          <m:t>c</m:t>
                        </m:r>
                      </m:e>
                    </m:d>
                  </m:oMath>
                </a14:m>
                <a:r>
                  <a:rPr lang="en-US" b="1" dirty="0" smtClean="0"/>
                  <a:t> or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𝐹</m:t>
                        </m:r>
                      </m:e>
                      <m:sub>
                        <m:r>
                          <a:rPr lang="en-US" i="1">
                            <a:latin typeface="Cambria Math" panose="02040503050406030204" pitchFamily="18" charset="0"/>
                          </a:rPr>
                          <m:t>𝐾</m:t>
                        </m:r>
                      </m:sub>
                      <m:sup/>
                    </m:sSubSup>
                    <m:d>
                      <m:dPr>
                        <m:ctrlPr>
                          <a:rPr lang="en-US" i="1">
                            <a:latin typeface="Cambria Math" panose="02040503050406030204" pitchFamily="18" charset="0"/>
                          </a:rPr>
                        </m:ctrlPr>
                      </m:dPr>
                      <m:e>
                        <m:r>
                          <m:rPr>
                            <m:sty m:val="p"/>
                          </m:rPr>
                          <a:rPr lang="en-US">
                            <a:latin typeface="Cambria Math" panose="02040503050406030204" pitchFamily="18" charset="0"/>
                          </a:rPr>
                          <m:t>x</m:t>
                        </m:r>
                      </m:e>
                    </m:d>
                  </m:oMath>
                </a14:m>
                <a:r>
                  <a:rPr lang="en-US" b="1" dirty="0" smtClean="0"/>
                  <a:t>) to find K</a:t>
                </a:r>
                <a:r>
                  <a:rPr lang="en-US" b="1" baseline="-25000" dirty="0" smtClean="0"/>
                  <a:t>1</a:t>
                </a:r>
                <a:r>
                  <a:rPr lang="en-US" b="1" dirty="0" smtClean="0"/>
                  <a:t> and K</a:t>
                </a:r>
                <a:r>
                  <a:rPr lang="en-US" b="1" baseline="-25000" dirty="0" smtClean="0"/>
                  <a:t>2</a:t>
                </a:r>
                <a:r>
                  <a:rPr lang="en-US" b="1" dirty="0" smtClean="0"/>
                  <a:t>.</a:t>
                </a:r>
              </a:p>
              <a:p>
                <a:pPr lvl="1"/>
                <a:endParaRPr lang="en-US" b="1" dirty="0"/>
              </a:p>
              <a:p>
                <a:pPr marL="457200" lvl="1" indent="0">
                  <a:buNone/>
                </a:pPr>
                <a:endParaRPr lang="en-US" b="1" dirty="0" smtClean="0"/>
              </a:p>
              <a:p>
                <a:pPr lvl="1"/>
                <a:endParaRPr lang="en-US" b="1" dirty="0" smtClean="0"/>
              </a:p>
              <a:p>
                <a:pPr lvl="1"/>
                <a:endParaRPr lang="en-US" b="1" dirty="0" smtClean="0"/>
              </a:p>
              <a:p>
                <a:pPr lvl="1"/>
                <a:endParaRPr lang="en-US" b="1" dirty="0" smtClean="0"/>
              </a:p>
              <a:p>
                <a:pPr lvl="1"/>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10866120" cy="4351338"/>
              </a:xfrm>
              <a:blipFill>
                <a:blip r:embed="rId2"/>
                <a:stretch>
                  <a:fillRect l="-1010" b="-84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a:t>
            </a:fld>
            <a:endParaRPr lang="en-US"/>
          </a:p>
        </p:txBody>
      </p:sp>
    </p:spTree>
    <p:extLst>
      <p:ext uri="{BB962C8B-B14F-4D97-AF65-F5344CB8AC3E}">
        <p14:creationId xmlns:p14="http://schemas.microsoft.com/office/powerpoint/2010/main" val="334466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NIST Recommendations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40</a:t>
            </a:fld>
            <a:endParaRPr lang="en-US"/>
          </a:p>
        </p:txBody>
      </p:sp>
      <p:sp>
        <p:nvSpPr>
          <p:cNvPr id="5" name="TextBox 4"/>
          <p:cNvSpPr txBox="1"/>
          <p:nvPr/>
        </p:nvSpPr>
        <p:spPr>
          <a:xfrm>
            <a:off x="154112" y="6356350"/>
            <a:ext cx="7378302" cy="369332"/>
          </a:xfrm>
          <a:prstGeom prst="rect">
            <a:avLst/>
          </a:prstGeom>
          <a:noFill/>
        </p:spPr>
        <p:txBody>
          <a:bodyPr wrap="none" rtlCol="0">
            <a:spAutoFit/>
          </a:bodyPr>
          <a:lstStyle/>
          <a:p>
            <a:r>
              <a:rPr lang="en-US" dirty="0" smtClean="0"/>
              <a:t>Recommendations from Other Groups (Including NIST): </a:t>
            </a:r>
            <a:r>
              <a:rPr lang="en-US" dirty="0" smtClean="0">
                <a:hlinkClick r:id="rId2"/>
              </a:rPr>
              <a:t>www.keylength.com</a:t>
            </a:r>
            <a:r>
              <a:rPr lang="en-US" dirty="0" smtClean="0"/>
              <a:t> </a:t>
            </a:r>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3156" y="1870075"/>
            <a:ext cx="10684659" cy="4109485"/>
          </a:xfrm>
          <a:prstGeom prst="rect">
            <a:avLst/>
          </a:prstGeom>
        </p:spPr>
      </p:pic>
      <p:sp>
        <p:nvSpPr>
          <p:cNvPr id="10" name="Rectangular Callout 9"/>
          <p:cNvSpPr/>
          <p:nvPr/>
        </p:nvSpPr>
        <p:spPr>
          <a:xfrm>
            <a:off x="9102903" y="630256"/>
            <a:ext cx="2589088" cy="863029"/>
          </a:xfrm>
          <a:prstGeom prst="wedgeRectCallout">
            <a:avLst>
              <a:gd name="adj1" fmla="val -4066"/>
              <a:gd name="adj2" fmla="val 1422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Ok, to use for HMAC, Key Derivation and as PRG</a:t>
            </a:r>
            <a:endParaRPr lang="en-US" dirty="0"/>
          </a:p>
        </p:txBody>
      </p:sp>
      <p:sp>
        <p:nvSpPr>
          <p:cNvPr id="11" name="Rectangular Callout 10"/>
          <p:cNvSpPr/>
          <p:nvPr/>
        </p:nvSpPr>
        <p:spPr>
          <a:xfrm>
            <a:off x="6347717" y="630256"/>
            <a:ext cx="2589088" cy="863029"/>
          </a:xfrm>
          <a:prstGeom prst="wedgeRectCallout">
            <a:avLst>
              <a:gd name="adj1" fmla="val 44744"/>
              <a:gd name="adj2" fmla="val 1422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Ok, as CRHF and in Digital Signatures</a:t>
            </a:r>
            <a:endParaRPr lang="en-US" dirty="0"/>
          </a:p>
        </p:txBody>
      </p:sp>
      <p:sp>
        <p:nvSpPr>
          <p:cNvPr id="12" name="Rectangular Callout 11"/>
          <p:cNvSpPr/>
          <p:nvPr/>
        </p:nvSpPr>
        <p:spPr>
          <a:xfrm>
            <a:off x="154112" y="1241157"/>
            <a:ext cx="2589088" cy="863029"/>
          </a:xfrm>
          <a:prstGeom prst="wedgeRectCallout">
            <a:avLst>
              <a:gd name="adj1" fmla="val -12796"/>
              <a:gd name="adj2" fmla="val 1410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80 bits-security is no longer acceptable</a:t>
            </a:r>
            <a:endParaRPr lang="en-US" dirty="0"/>
          </a:p>
        </p:txBody>
      </p:sp>
    </p:spTree>
    <p:extLst>
      <p:ext uri="{BB962C8B-B14F-4D97-AF65-F5344CB8AC3E}">
        <p14:creationId xmlns:p14="http://schemas.microsoft.com/office/powerpoint/2010/main" val="289216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Cryptanalysis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𝐾</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oMath>
                  </m:oMathPara>
                </a14:m>
                <a:endParaRPr lang="en-US" dirty="0" smtClean="0"/>
              </a:p>
              <a:p>
                <a:pPr marL="0" indent="0">
                  <a:buNone/>
                </a:pPr>
                <a:endParaRPr lang="en-US" dirty="0"/>
              </a:p>
              <a:p>
                <a:pPr marL="0" indent="0">
                  <a:buNone/>
                </a:pPr>
                <a:r>
                  <a:rPr lang="en-US" b="1" dirty="0" smtClean="0"/>
                  <a:t>Definition: </a:t>
                </a:r>
                <a:r>
                  <a:rPr lang="en-US" dirty="0" smtClean="0"/>
                  <a:t>Fixed set of input bits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b="0" i="1" smtClean="0">
                            <a:latin typeface="Cambria Math" panose="02040503050406030204" pitchFamily="18" charset="0"/>
                          </a:rPr>
                          <m:t>𝑖𝑛</m:t>
                        </m:r>
                      </m:sub>
                    </m:sSub>
                  </m:oMath>
                </a14:m>
                <a:r>
                  <a:rPr lang="en-US" dirty="0" smtClean="0"/>
                  <a:t> and output bits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1</m:t>
                        </m:r>
                      </m:sub>
                    </m:sSub>
                    <m:r>
                      <a:rPr lang="en-US" b="0" i="1" smtClean="0">
                        <a:latin typeface="Cambria Math" panose="02040503050406030204" pitchFamily="18" charset="0"/>
                      </a:rPr>
                      <m:t>′</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b="0" i="1" smtClean="0">
                            <a:latin typeface="Cambria Math" panose="02040503050406030204" pitchFamily="18" charset="0"/>
                          </a:rPr>
                          <m:t>𝑜𝑢𝑡</m:t>
                        </m:r>
                      </m:sub>
                    </m:sSub>
                    <m:r>
                      <a:rPr lang="en-US" b="0" i="1" smtClean="0">
                        <a:latin typeface="Cambria Math" panose="02040503050406030204" pitchFamily="18" charset="0"/>
                      </a:rPr>
                      <m:t>′</m:t>
                    </m:r>
                  </m:oMath>
                </a14:m>
                <a:r>
                  <a:rPr lang="en-US" dirty="0" smtClean="0"/>
                  <a:t> are said to have </a:t>
                </a: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dirty="0" smtClean="0"/>
                  <a:t>-linear bias if the following holds</a:t>
                </a:r>
                <a:endParaRPr lang="en-US" dirty="0"/>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𝑃𝑟</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1</m:t>
                                      </m:r>
                                    </m:sub>
                                  </m:sSub>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2</m:t>
                                      </m:r>
                                    </m:sub>
                                  </m:sSub>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𝑖𝑛</m:t>
                                      </m:r>
                                    </m:sub>
                                  </m:sSub>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𝑦</m:t>
                                  </m:r>
                                </m:e>
                                <m:sub>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1</m:t>
                                      </m:r>
                                    </m:sub>
                                  </m:sSub>
                                  <m:r>
                                    <a:rPr lang="en-US" b="0" i="1" smtClean="0">
                                      <a:latin typeface="Cambria Math" panose="02040503050406030204" pitchFamily="18" charset="0"/>
                                    </a:rPr>
                                    <m: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i="1">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𝑜𝑢𝑡</m:t>
                                      </m:r>
                                    </m:sub>
                                  </m:sSub>
                                  <m:r>
                                    <a:rPr lang="en-US" b="0" i="1" smtClean="0">
                                      <a:latin typeface="Cambria Math" panose="02040503050406030204" pitchFamily="18" charset="0"/>
                                      <a:ea typeface="Cambria Math" panose="02040503050406030204" pitchFamily="18" charset="0"/>
                                    </a:rPr>
                                    <m:t>′</m:t>
                                  </m:r>
                                </m:sub>
                              </m:sSub>
                            </m:e>
                          </m:d>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oMath>
                  </m:oMathPara>
                </a14:m>
                <a:endParaRPr lang="en-US" dirty="0" smtClean="0"/>
              </a:p>
              <a:p>
                <a:pPr marL="0" indent="0">
                  <a:buNone/>
                </a:pPr>
                <a:endParaRPr lang="en-US" dirty="0"/>
              </a:p>
              <a:p>
                <a:pPr marL="0" indent="0">
                  <a:buNone/>
                </a:pPr>
                <a:r>
                  <a:rPr lang="en-US" dirty="0" smtClean="0"/>
                  <a:t>(randomness taken over the selection of input x and secret key K)</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41</a:t>
            </a:fld>
            <a:endParaRPr lang="en-US"/>
          </a:p>
        </p:txBody>
      </p:sp>
    </p:spTree>
    <p:extLst>
      <p:ext uri="{BB962C8B-B14F-4D97-AF65-F5344CB8AC3E}">
        <p14:creationId xmlns:p14="http://schemas.microsoft.com/office/powerpoint/2010/main" val="14149943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Cryptanalysis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825625"/>
                <a:ext cx="11353800" cy="4351338"/>
              </a:xfrm>
            </p:spPr>
            <p:txBody>
              <a:bodyPr>
                <a:normAutofit fontScale="92500" lnSpcReduction="20000"/>
              </a:bodyPr>
              <a:lstStyle/>
              <a:p>
                <a:pPr marL="0" indent="0">
                  <a:buNone/>
                </a:pPr>
                <a:r>
                  <a:rPr lang="en-US" b="1" dirty="0" smtClean="0"/>
                  <a:t>Definition</a:t>
                </a:r>
                <a:r>
                  <a:rPr lang="en-US" b="1" dirty="0"/>
                  <a:t>: </a:t>
                </a:r>
                <a:r>
                  <a:rPr lang="en-US" dirty="0" smtClean="0"/>
                  <a:t>Fixed set of input bits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b="0" i="1" smtClean="0">
                            <a:latin typeface="Cambria Math" panose="02040503050406030204" pitchFamily="18" charset="0"/>
                          </a:rPr>
                          <m:t>𝑖𝑛</m:t>
                        </m:r>
                      </m:sub>
                    </m:sSub>
                  </m:oMath>
                </a14:m>
                <a:r>
                  <a:rPr lang="en-US" dirty="0" smtClean="0"/>
                  <a:t> and output bits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1</m:t>
                        </m:r>
                      </m:sub>
                    </m:sSub>
                    <m:r>
                      <a:rPr lang="en-US" b="0" i="1" smtClean="0">
                        <a:latin typeface="Cambria Math" panose="02040503050406030204" pitchFamily="18" charset="0"/>
                      </a:rPr>
                      <m:t>′</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b="0" i="1" smtClean="0">
                            <a:latin typeface="Cambria Math" panose="02040503050406030204" pitchFamily="18" charset="0"/>
                          </a:rPr>
                          <m:t>𝑜𝑢𝑡</m:t>
                        </m:r>
                      </m:sub>
                    </m:sSub>
                    <m:r>
                      <a:rPr lang="en-US" b="0" i="1" smtClean="0">
                        <a:latin typeface="Cambria Math" panose="02040503050406030204" pitchFamily="18" charset="0"/>
                      </a:rPr>
                      <m:t>′</m:t>
                    </m:r>
                  </m:oMath>
                </a14:m>
                <a:r>
                  <a:rPr lang="en-US" dirty="0" smtClean="0"/>
                  <a:t> are said to have </a:t>
                </a: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dirty="0" smtClean="0"/>
                  <a:t>-linear bias if the following holds</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1</m:t>
                                      </m:r>
                                    </m:sub>
                                  </m:sSub>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2</m:t>
                                      </m:r>
                                    </m:sub>
                                  </m:sSub>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𝑖𝑛</m:t>
                                      </m:r>
                                    </m:sub>
                                  </m:sSub>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𝑦</m:t>
                                  </m:r>
                                </m:e>
                                <m:sub>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1</m:t>
                                      </m:r>
                                    </m:sub>
                                  </m:sSub>
                                  <m:r>
                                    <a:rPr lang="en-US" b="0" i="1" smtClean="0">
                                      <a:latin typeface="Cambria Math" panose="02040503050406030204" pitchFamily="18" charset="0"/>
                                    </a:rPr>
                                    <m: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i="1">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𝑜𝑢𝑡</m:t>
                                      </m:r>
                                    </m:sub>
                                  </m:sSub>
                                  <m:r>
                                    <a:rPr lang="en-US" b="0" i="1" smtClean="0">
                                      <a:latin typeface="Cambria Math" panose="02040503050406030204" pitchFamily="18" charset="0"/>
                                      <a:ea typeface="Cambria Math" panose="02040503050406030204" pitchFamily="18" charset="0"/>
                                    </a:rPr>
                                    <m:t>′</m:t>
                                  </m:r>
                                </m:sub>
                              </m:sSub>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oMath>
                  </m:oMathPara>
                </a14:m>
                <a:endParaRPr lang="en-US" dirty="0" smtClean="0"/>
              </a:p>
              <a:p>
                <a:pPr marL="0" indent="0">
                  <a:buNone/>
                </a:pPr>
                <a:endParaRPr lang="en-US" dirty="0"/>
              </a:p>
              <a:p>
                <a:pPr marL="0" indent="0">
                  <a:buNone/>
                </a:pPr>
                <a:r>
                  <a:rPr lang="en-US" dirty="0" smtClean="0"/>
                  <a:t>(randomness taken over the selection of input x and secret key K,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𝐹</m:t>
                        </m:r>
                      </m:e>
                      <m:sub>
                        <m:r>
                          <a:rPr lang="en-US" i="1">
                            <a:latin typeface="Cambria Math" panose="02040503050406030204" pitchFamily="18" charset="0"/>
                            <a:ea typeface="Cambria Math" panose="02040503050406030204" pitchFamily="18" charset="0"/>
                          </a:rPr>
                          <m:t>𝐾</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oMath>
                </a14:m>
                <a:r>
                  <a:rPr lang="en-US" dirty="0" smtClean="0"/>
                  <a:t>)</a:t>
                </a:r>
              </a:p>
              <a:p>
                <a:pPr marL="0" indent="0">
                  <a:buNone/>
                </a:pPr>
                <a:endParaRPr lang="en-US" dirty="0"/>
              </a:p>
              <a:p>
                <a:pPr marL="0" indent="0">
                  <a:buNone/>
                </a:pPr>
                <a:r>
                  <a:rPr lang="en-US" b="1" dirty="0" smtClean="0"/>
                  <a:t>Matsui: </a:t>
                </a:r>
                <a:r>
                  <a:rPr lang="en-US" dirty="0" smtClean="0"/>
                  <a:t>DES can be broken with just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43</m:t>
                        </m:r>
                      </m:sup>
                    </m:sSup>
                  </m:oMath>
                </a14:m>
                <a:r>
                  <a:rPr lang="en-US" dirty="0" smtClean="0"/>
                  <a:t> </a:t>
                </a:r>
                <a:r>
                  <a:rPr lang="en-US" i="1" dirty="0" smtClean="0"/>
                  <a:t>known</a:t>
                </a:r>
                <a:r>
                  <a:rPr lang="en-US" dirty="0" smtClean="0"/>
                  <a:t> plaintext/ciphertext pairs.</a:t>
                </a:r>
              </a:p>
              <a:p>
                <a:r>
                  <a:rPr lang="en-US" dirty="0" smtClean="0"/>
                  <a:t>Lots of examples needed! </a:t>
                </a:r>
              </a:p>
              <a:p>
                <a:r>
                  <a:rPr lang="en-US" dirty="0" smtClean="0"/>
                  <a:t>But the examples do not need to be chosen plaintext/ciphertext pairs…</a:t>
                </a:r>
              </a:p>
              <a:p>
                <a:r>
                  <a:rPr lang="en-US" dirty="0" smtClean="0"/>
                  <a:t>One encrypted file can provide a large amounts of known plaintext</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825625"/>
                <a:ext cx="11353800" cy="4351338"/>
              </a:xfrm>
              <a:blipFill>
                <a:blip r:embed="rId2"/>
                <a:stretch>
                  <a:fillRect l="-967" t="-35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42</a:t>
            </a:fld>
            <a:endParaRPr lang="en-US"/>
          </a:p>
        </p:txBody>
      </p:sp>
    </p:spTree>
    <p:extLst>
      <p:ext uri="{BB962C8B-B14F-4D97-AF65-F5344CB8AC3E}">
        <p14:creationId xmlns:p14="http://schemas.microsoft.com/office/powerpoint/2010/main" val="31232367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Cryptanalysis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pPr marL="0" indent="0">
                  <a:buNone/>
                </a:pPr>
                <a:r>
                  <a:rPr lang="en-US" b="1" dirty="0" smtClean="0"/>
                  <a:t>Definition: </a:t>
                </a:r>
                <a:r>
                  <a:rPr lang="en-US" dirty="0" smtClean="0"/>
                  <a:t>We say that the differential </a:t>
                </a:r>
                <a14:m>
                  <m:oMath xmlns:m="http://schemas.openxmlformats.org/officeDocument/2006/math">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rPr>
                              <m:t>𝑥</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rPr>
                              <m:t>𝑦</m:t>
                            </m:r>
                          </m:sub>
                        </m:sSub>
                      </m:e>
                    </m:d>
                  </m:oMath>
                </a14:m>
                <a:r>
                  <a:rPr lang="en-US" dirty="0" smtClean="0"/>
                  <a:t> occurs with probability </a:t>
                </a:r>
                <a14:m>
                  <m:oMath xmlns:m="http://schemas.openxmlformats.org/officeDocument/2006/math">
                    <m:r>
                      <a:rPr lang="en-US" b="0" i="1" smtClean="0">
                        <a:latin typeface="Cambria Math" panose="02040503050406030204" pitchFamily="18" charset="0"/>
                      </a:rPr>
                      <m:t>𝑝</m:t>
                    </m:r>
                  </m:oMath>
                </a14:m>
                <a:r>
                  <a:rPr lang="en-US" dirty="0" smtClean="0"/>
                  <a:t> in the keyed block cipher </a:t>
                </a:r>
                <a14:m>
                  <m:oMath xmlns:m="http://schemas.openxmlformats.org/officeDocument/2006/math">
                    <m:r>
                      <a:rPr lang="en-US" b="0" i="1" smtClean="0">
                        <a:latin typeface="Cambria Math" panose="02040503050406030204" pitchFamily="18" charset="0"/>
                      </a:rPr>
                      <m:t>𝐹</m:t>
                    </m:r>
                  </m:oMath>
                </a14:m>
                <a:r>
                  <a:rPr lang="en-US" dirty="0" smtClean="0"/>
                  <a:t> if</a:t>
                </a:r>
              </a:p>
              <a:p>
                <a:pPr marL="0" indent="0">
                  <a:buNone/>
                </a:pPr>
                <a14:m>
                  <m:oMathPara xmlns:m="http://schemas.openxmlformats.org/officeDocument/2006/math">
                    <m:oMathParaPr>
                      <m:jc m:val="centerGroup"/>
                    </m:oMathParaPr>
                    <m:oMath xmlns:m="http://schemas.openxmlformats.org/officeDocument/2006/math">
                      <m:r>
                        <m:rPr>
                          <m:sty m:val="p"/>
                        </m:rPr>
                        <a:rPr lang="en-US" i="0">
                          <a:latin typeface="Cambria Math" panose="02040503050406030204" pitchFamily="18" charset="0"/>
                        </a:rPr>
                        <m:t>Pr</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𝐾</m:t>
                              </m:r>
                            </m:sub>
                          </m:sSub>
                          <m:d>
                            <m:dPr>
                              <m:ctrlPr>
                                <a:rPr lang="en-US" i="1">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sub>
                              </m:sSub>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𝐾</m:t>
                              </m:r>
                            </m:sub>
                          </m:sSub>
                          <m:d>
                            <m:dPr>
                              <m:ctrlPr>
                                <a:rPr lang="en-US" i="1">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rPr>
                                    <m:t>𝑥</m:t>
                                  </m:r>
                                </m:sub>
                              </m:sSub>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rPr>
                                <m:t>𝑦</m:t>
                              </m:r>
                            </m:sub>
                          </m:sSub>
                        </m:e>
                      </m:d>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oMath>
                  </m:oMathPara>
                </a14:m>
                <a:endParaRPr lang="en-US" dirty="0"/>
              </a:p>
              <a:p>
                <a:pPr marL="0" indent="0">
                  <a:buNone/>
                </a:pPr>
                <a:endParaRPr lang="en-US" dirty="0" smtClean="0"/>
              </a:p>
              <a:p>
                <a:pPr marL="0" indent="0">
                  <a:buNone/>
                </a:pPr>
                <a:r>
                  <a:rPr lang="en-US" dirty="0" smtClean="0"/>
                  <a:t>Can Lead to Efficient (Round) Key Recovery Attacks</a:t>
                </a:r>
                <a:endParaRPr lang="en-US" dirty="0"/>
              </a:p>
              <a:p>
                <a:pPr marL="0" indent="0">
                  <a:buNone/>
                </a:pPr>
                <a:r>
                  <a:rPr lang="en-US" b="1" dirty="0" smtClean="0"/>
                  <a:t>Exploiting Weakness Requires:  </a:t>
                </a:r>
                <a:r>
                  <a:rPr lang="en-US" dirty="0" smtClean="0"/>
                  <a:t>well over </a:t>
                </a:r>
                <a14:m>
                  <m:oMath xmlns:m="http://schemas.openxmlformats.org/officeDocument/2006/math">
                    <m:r>
                      <a:rPr lang="en-US" b="0" i="0"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𝑝</m:t>
                        </m:r>
                      </m:den>
                    </m:f>
                  </m:oMath>
                </a14:m>
                <a:r>
                  <a:rPr lang="en-US" dirty="0" smtClean="0"/>
                  <a:t> chosen plaintext-ciphertext pairs</a:t>
                </a:r>
              </a:p>
              <a:p>
                <a:pPr marL="0" indent="0">
                  <a:buNone/>
                </a:pPr>
                <a:endParaRPr lang="en-US" dirty="0" smtClean="0"/>
              </a:p>
              <a:p>
                <a:pPr marL="0" indent="0">
                  <a:buNone/>
                </a:pPr>
                <a:r>
                  <a:rPr lang="en-US" dirty="0" smtClean="0"/>
                  <a:t>Differentials in S-box can lead to (weaker) differentials in SPN.</a:t>
                </a: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r="-185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43</a:t>
            </a:fld>
            <a:endParaRPr lang="en-US"/>
          </a:p>
        </p:txBody>
      </p:sp>
    </p:spTree>
    <p:extLst>
      <p:ext uri="{BB962C8B-B14F-4D97-AF65-F5344CB8AC3E}">
        <p14:creationId xmlns:p14="http://schemas.microsoft.com/office/powerpoint/2010/main" val="22152802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CS </a:t>
            </a:r>
            <a:r>
              <a:rPr lang="en-US" dirty="0" smtClean="0"/>
              <a:t>555: </a:t>
            </a:r>
            <a:r>
              <a:rPr lang="en-US" dirty="0"/>
              <a:t>Week </a:t>
            </a:r>
            <a:r>
              <a:rPr lang="en-US" dirty="0" smtClean="0"/>
              <a:t>8: Topic 1:</a:t>
            </a:r>
            <a:br>
              <a:rPr lang="en-US" dirty="0" smtClean="0"/>
            </a:br>
            <a:r>
              <a:rPr lang="en-US" dirty="0" smtClean="0"/>
              <a:t>One Way Functions</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44</a:t>
            </a:fld>
            <a:endParaRPr lang="en-US"/>
          </a:p>
        </p:txBody>
      </p:sp>
      <p:sp>
        <p:nvSpPr>
          <p:cNvPr id="5" name="Subtitle 4"/>
          <p:cNvSpPr>
            <a:spLocks noGrp="1"/>
          </p:cNvSpPr>
          <p:nvPr>
            <p:ph type="subTitle" idx="1"/>
          </p:nvPr>
        </p:nvSpPr>
        <p:spPr/>
        <p:txBody>
          <a:bodyPr/>
          <a:lstStyle/>
          <a:p>
            <a:r>
              <a:rPr lang="en-US" dirty="0" smtClean="0"/>
              <a:t>What are the minimal assumptions necessary for symmetric key-cryptography?</a:t>
            </a:r>
            <a:endParaRPr lang="en-US" dirty="0"/>
          </a:p>
        </p:txBody>
      </p:sp>
    </p:spTree>
    <p:extLst>
      <p:ext uri="{BB962C8B-B14F-4D97-AF65-F5344CB8AC3E}">
        <p14:creationId xmlns:p14="http://schemas.microsoft.com/office/powerpoint/2010/main" val="19011295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One-Way Functions (OWFs)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pPr marL="0" indent="0">
                  <a:buNone/>
                </a:pPr>
                <a14:m>
                  <m:oMathPara xmlns:m="http://schemas.openxmlformats.org/officeDocument/2006/math">
                    <m:oMathParaPr>
                      <m:jc m:val="centerGroup"/>
                    </m:oMathParaPr>
                    <m:oMath xmlns:m="http://schemas.openxmlformats.org/officeDocument/2006/math">
                      <m:r>
                        <m:rPr>
                          <m:sty m:val="p"/>
                        </m:rPr>
                        <a:rPr lang="en-US" sz="8800" b="0" i="0" smtClean="0">
                          <a:latin typeface="Cambria Math" panose="02040503050406030204" pitchFamily="18" charset="0"/>
                        </a:rPr>
                        <m:t>f</m:t>
                      </m:r>
                      <m:d>
                        <m:dPr>
                          <m:ctrlPr>
                            <a:rPr lang="en-US" sz="8800" b="0" i="1" smtClean="0">
                              <a:latin typeface="Cambria Math" panose="02040503050406030204" pitchFamily="18" charset="0"/>
                            </a:rPr>
                          </m:ctrlPr>
                        </m:dPr>
                        <m:e>
                          <m:r>
                            <a:rPr lang="en-US" sz="8800" b="0" i="1" smtClean="0">
                              <a:latin typeface="Cambria Math" panose="02040503050406030204" pitchFamily="18" charset="0"/>
                            </a:rPr>
                            <m:t>𝑥</m:t>
                          </m:r>
                        </m:e>
                      </m:d>
                      <m:r>
                        <a:rPr lang="en-US" sz="8800" b="0" i="1" smtClean="0">
                          <a:latin typeface="Cambria Math" panose="02040503050406030204" pitchFamily="18" charset="0"/>
                        </a:rPr>
                        <m:t>=</m:t>
                      </m:r>
                      <m:r>
                        <a:rPr lang="en-US" sz="8800" b="0" i="1" smtClean="0">
                          <a:latin typeface="Cambria Math" panose="02040503050406030204" pitchFamily="18" charset="0"/>
                        </a:rPr>
                        <m:t>𝑦</m:t>
                      </m:r>
                    </m:oMath>
                  </m:oMathPara>
                </a14:m>
                <a:endParaRPr lang="en-US" sz="8800" dirty="0" smtClean="0"/>
              </a:p>
              <a:p>
                <a:pPr marL="0" indent="0">
                  <a:buNone/>
                </a:pPr>
                <a:endParaRPr lang="en-US" dirty="0" smtClean="0"/>
              </a:p>
              <a:p>
                <a:pPr marL="0" indent="0">
                  <a:buNone/>
                </a:pPr>
                <a:endParaRPr lang="en-US" dirty="0"/>
              </a:p>
              <a:p>
                <a:pPr marL="0" indent="0">
                  <a:buNone/>
                </a:pPr>
                <a:r>
                  <a:rPr lang="en-US" b="1" dirty="0" smtClean="0"/>
                  <a:t>Definition: </a:t>
                </a:r>
                <a:r>
                  <a:rPr lang="en-US" dirty="0" smtClean="0"/>
                  <a:t>A function </a:t>
                </a:r>
                <a14:m>
                  <m:oMath xmlns:m="http://schemas.openxmlformats.org/officeDocument/2006/math">
                    <m:r>
                      <m:rPr>
                        <m:sty m:val="p"/>
                      </m:rPr>
                      <a:rPr lang="en-US" b="0" i="0" smtClean="0">
                        <a:latin typeface="Cambria Math" panose="02040503050406030204" pitchFamily="18" charset="0"/>
                      </a:rPr>
                      <m:t>f</m:t>
                    </m:r>
                    <m:r>
                      <a:rPr lang="en-US" b="0" i="0" smtClean="0">
                        <a:latin typeface="Cambria Math" panose="02040503050406030204" pitchFamily="18" charset="0"/>
                      </a:rPr>
                      <m:t>:</m:t>
                    </m:r>
                    <m:sSup>
                      <m:sSupPr>
                        <m:ctrlPr>
                          <a:rPr lang="en-US" i="1" smtClean="0">
                            <a:latin typeface="Cambria Math" panose="02040503050406030204" pitchFamily="18" charset="0"/>
                          </a:rPr>
                        </m:ctrlPr>
                      </m:sSup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b="0" i="1">
                                <a:latin typeface="Cambria Math" panose="02040503050406030204" pitchFamily="18" charset="0"/>
                              </a:rPr>
                              <m:t>0,1</m:t>
                            </m:r>
                          </m:e>
                        </m:d>
                      </m:e>
                      <m:sup>
                        <m:r>
                          <a:rPr lang="en-US" b="0" i="1">
                            <a:latin typeface="Cambria Math" panose="02040503050406030204" pitchFamily="18" charset="0"/>
                          </a:rPr>
                          <m:t>∗</m:t>
                        </m:r>
                      </m:sup>
                    </m:sSup>
                  </m:oMath>
                </a14:m>
                <a:r>
                  <a:rPr lang="en-US" dirty="0" smtClean="0"/>
                  <a:t> is one way if it is </a:t>
                </a:r>
              </a:p>
              <a:p>
                <a:pPr marL="514350" indent="-514350">
                  <a:buFont typeface="+mj-lt"/>
                  <a:buAutoNum type="arabicPeriod"/>
                </a:pPr>
                <a:r>
                  <a:rPr lang="en-US" b="1" dirty="0" smtClean="0"/>
                  <a:t>(Easy to compute) </a:t>
                </a:r>
                <a:r>
                  <a:rPr lang="en-US" dirty="0" smtClean="0"/>
                  <a:t>There is a polynomial time algorithm (in |x|) for computing f(x).</a:t>
                </a:r>
              </a:p>
              <a:p>
                <a:pPr marL="514350" indent="-514350">
                  <a:buFont typeface="+mj-lt"/>
                  <a:buAutoNum type="arabicPeriod"/>
                </a:pPr>
                <a:r>
                  <a:rPr lang="en-US" b="1" dirty="0" smtClean="0"/>
                  <a:t>(Hard to Invert) </a:t>
                </a:r>
                <a:r>
                  <a:rPr lang="en-US" dirty="0" smtClean="0"/>
                  <a:t>Select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x</m:t>
                    </m:r>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b="0" i="1">
                                <a:latin typeface="Cambria Math" panose="02040503050406030204" pitchFamily="18" charset="0"/>
                              </a:rPr>
                              <m:t>0,1</m:t>
                            </m:r>
                          </m:e>
                        </m:d>
                      </m:e>
                      <m:sup>
                        <m:r>
                          <a:rPr lang="en-US" b="0" i="1" smtClean="0">
                            <a:latin typeface="Cambria Math" panose="02040503050406030204" pitchFamily="18" charset="0"/>
                          </a:rPr>
                          <m:t>𝑛</m:t>
                        </m:r>
                      </m:sup>
                    </m:sSup>
                  </m:oMath>
                </a14:m>
                <a:r>
                  <a:rPr lang="en-US" dirty="0" smtClean="0"/>
                  <a:t> uniformly at random and give the attacker input 1</a:t>
                </a:r>
                <a:r>
                  <a:rPr lang="en-US" baseline="30000" dirty="0" smtClean="0"/>
                  <a:t>n</a:t>
                </a:r>
                <a:r>
                  <a:rPr lang="en-US" dirty="0" smtClean="0"/>
                  <a:t>, f(x). The probability that a PPT attacker outputs x’ such that </a:t>
                </a:r>
                <a14:m>
                  <m:oMath xmlns:m="http://schemas.openxmlformats.org/officeDocument/2006/math">
                    <m:r>
                      <m:rPr>
                        <m:sty m:val="p"/>
                      </m:rPr>
                      <a:rPr lang="en-US" b="0">
                        <a:latin typeface="Cambria Math" panose="02040503050406030204" pitchFamily="18" charset="0"/>
                      </a:rPr>
                      <m:t>f</m:t>
                    </m:r>
                    <m:d>
                      <m:dPr>
                        <m:ctrlPr>
                          <a:rPr lang="en-US" i="1">
                            <a:latin typeface="Cambria Math" panose="02040503050406030204" pitchFamily="18" charset="0"/>
                          </a:rPr>
                        </m:ctrlPr>
                      </m:dPr>
                      <m:e>
                        <m:r>
                          <a:rPr lang="en-US" b="0" i="1">
                            <a:latin typeface="Cambria Math" panose="02040503050406030204" pitchFamily="18" charset="0"/>
                          </a:rPr>
                          <m:t>𝑥</m:t>
                        </m:r>
                        <m:r>
                          <a:rPr lang="en-US" b="0" i="1" smtClean="0">
                            <a:latin typeface="Cambria Math" panose="02040503050406030204" pitchFamily="18" charset="0"/>
                          </a:rPr>
                          <m:t>′</m:t>
                        </m:r>
                      </m:e>
                    </m:d>
                    <m:r>
                      <a:rPr lang="en-US" b="0" i="1">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smtClean="0"/>
                  <a:t> is negligible.</a:t>
                </a:r>
                <a:endParaRPr lang="en-US" dirty="0"/>
              </a:p>
              <a:p>
                <a:pPr marL="514350" indent="-514350">
                  <a:buFont typeface="+mj-lt"/>
                  <a:buAutoNum type="arabicPeriod"/>
                </a:pP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01" r="-69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45</a:t>
            </a:fld>
            <a:endParaRPr lang="en-US"/>
          </a:p>
        </p:txBody>
      </p:sp>
    </p:spTree>
    <p:extLst>
      <p:ext uri="{BB962C8B-B14F-4D97-AF65-F5344CB8AC3E}">
        <p14:creationId xmlns:p14="http://schemas.microsoft.com/office/powerpoint/2010/main" val="255935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One-Way Functions (OWFs)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pPr marL="0" indent="0">
                  <a:buNone/>
                </a:pPr>
                <a14:m>
                  <m:oMathPara xmlns:m="http://schemas.openxmlformats.org/officeDocument/2006/math">
                    <m:oMathParaPr>
                      <m:jc m:val="centerGroup"/>
                    </m:oMathParaPr>
                    <m:oMath xmlns:m="http://schemas.openxmlformats.org/officeDocument/2006/math">
                      <m:r>
                        <m:rPr>
                          <m:sty m:val="p"/>
                        </m:rPr>
                        <a:rPr lang="en-US" sz="8800" b="0" i="0" smtClean="0">
                          <a:latin typeface="Cambria Math" panose="02040503050406030204" pitchFamily="18" charset="0"/>
                        </a:rPr>
                        <m:t>f</m:t>
                      </m:r>
                      <m:d>
                        <m:dPr>
                          <m:ctrlPr>
                            <a:rPr lang="en-US" sz="8800" b="0" i="1" smtClean="0">
                              <a:latin typeface="Cambria Math" panose="02040503050406030204" pitchFamily="18" charset="0"/>
                            </a:rPr>
                          </m:ctrlPr>
                        </m:dPr>
                        <m:e>
                          <m:r>
                            <a:rPr lang="en-US" sz="8800" b="0" i="1" smtClean="0">
                              <a:latin typeface="Cambria Math" panose="02040503050406030204" pitchFamily="18" charset="0"/>
                            </a:rPr>
                            <m:t>𝑥</m:t>
                          </m:r>
                        </m:e>
                      </m:d>
                      <m:r>
                        <a:rPr lang="en-US" sz="8800" b="0" i="1" smtClean="0">
                          <a:latin typeface="Cambria Math" panose="02040503050406030204" pitchFamily="18" charset="0"/>
                        </a:rPr>
                        <m:t>=</m:t>
                      </m:r>
                      <m:r>
                        <a:rPr lang="en-US" sz="8800" b="0" i="1" smtClean="0">
                          <a:latin typeface="Cambria Math" panose="02040503050406030204" pitchFamily="18" charset="0"/>
                        </a:rPr>
                        <m:t>𝑦</m:t>
                      </m:r>
                    </m:oMath>
                  </m:oMathPara>
                </a14:m>
                <a:endParaRPr lang="en-US" sz="8800" dirty="0" smtClean="0"/>
              </a:p>
              <a:p>
                <a:pPr marL="0" indent="0">
                  <a:buNone/>
                </a:pPr>
                <a:endParaRPr lang="en-US" dirty="0" smtClean="0"/>
              </a:p>
              <a:p>
                <a:pPr marL="0" indent="0">
                  <a:buNone/>
                </a:pPr>
                <a:endParaRPr lang="en-US" dirty="0"/>
              </a:p>
              <a:p>
                <a:pPr marL="0" indent="0">
                  <a:buNone/>
                </a:pPr>
                <a:r>
                  <a:rPr lang="en-US" b="1" dirty="0" smtClean="0"/>
                  <a:t>Key Takeaway: </a:t>
                </a:r>
                <a:r>
                  <a:rPr lang="en-US" dirty="0" smtClean="0"/>
                  <a:t>One-Way Functions is a </a:t>
                </a:r>
                <a:r>
                  <a:rPr lang="en-US" i="1" dirty="0" smtClean="0"/>
                  <a:t>necessary</a:t>
                </a:r>
                <a:r>
                  <a:rPr lang="en-US" dirty="0" smtClean="0"/>
                  <a:t> and </a:t>
                </a:r>
                <a:r>
                  <a:rPr lang="en-US" i="1" dirty="0" smtClean="0"/>
                  <a:t>sufficient</a:t>
                </a:r>
                <a:r>
                  <a:rPr lang="en-US" dirty="0" smtClean="0"/>
                  <a:t> assumption for most of symmetric key cryptography.</a:t>
                </a:r>
              </a:p>
              <a:p>
                <a:r>
                  <a:rPr lang="en-US" dirty="0" smtClean="0"/>
                  <a:t>From OWFs we can construct PRGs, PRFs, Authenticated Encryption</a:t>
                </a:r>
              </a:p>
              <a:p>
                <a:r>
                  <a:rPr lang="en-US" dirty="0" smtClean="0"/>
                  <a:t>From eavesdropping secure encryption (weakest) notion we can construct OWFs</a:t>
                </a:r>
                <a:endParaRPr lang="en-US" dirty="0"/>
              </a:p>
              <a:p>
                <a:pPr marL="514350" indent="-514350">
                  <a:buFont typeface="+mj-lt"/>
                  <a:buAutoNum type="arabicPeriod"/>
                </a:pPr>
                <a:endParaRPr lang="en-US" b="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b="-35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46</a:t>
            </a:fld>
            <a:endParaRPr lang="en-US"/>
          </a:p>
        </p:txBody>
      </p:sp>
    </p:spTree>
    <p:extLst>
      <p:ext uri="{BB962C8B-B14F-4D97-AF65-F5344CB8AC3E}">
        <p14:creationId xmlns:p14="http://schemas.microsoft.com/office/powerpoint/2010/main" val="12947143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One-Way Functions (OWFs)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pPr marL="0" indent="0">
                  <a:buNone/>
                </a:pPr>
                <a14:m>
                  <m:oMathPara xmlns:m="http://schemas.openxmlformats.org/officeDocument/2006/math">
                    <m:oMathParaPr>
                      <m:jc m:val="centerGroup"/>
                    </m:oMathParaPr>
                    <m:oMath xmlns:m="http://schemas.openxmlformats.org/officeDocument/2006/math">
                      <m:r>
                        <m:rPr>
                          <m:sty m:val="p"/>
                        </m:rPr>
                        <a:rPr lang="en-US" sz="8800" b="0" i="0" smtClean="0">
                          <a:latin typeface="Cambria Math" panose="02040503050406030204" pitchFamily="18" charset="0"/>
                        </a:rPr>
                        <m:t>f</m:t>
                      </m:r>
                      <m:d>
                        <m:dPr>
                          <m:ctrlPr>
                            <a:rPr lang="en-US" sz="8800" b="0" i="1" smtClean="0">
                              <a:latin typeface="Cambria Math" panose="02040503050406030204" pitchFamily="18" charset="0"/>
                            </a:rPr>
                          </m:ctrlPr>
                        </m:dPr>
                        <m:e>
                          <m:r>
                            <a:rPr lang="en-US" sz="8800" b="0" i="1" smtClean="0">
                              <a:latin typeface="Cambria Math" panose="02040503050406030204" pitchFamily="18" charset="0"/>
                            </a:rPr>
                            <m:t>𝑥</m:t>
                          </m:r>
                        </m:e>
                      </m:d>
                      <m:r>
                        <a:rPr lang="en-US" sz="8800" b="0" i="1" smtClean="0">
                          <a:latin typeface="Cambria Math" panose="02040503050406030204" pitchFamily="18" charset="0"/>
                        </a:rPr>
                        <m:t>=</m:t>
                      </m:r>
                      <m:r>
                        <a:rPr lang="en-US" sz="8800" b="0" i="1" smtClean="0">
                          <a:latin typeface="Cambria Math" panose="02040503050406030204" pitchFamily="18" charset="0"/>
                        </a:rPr>
                        <m:t>𝑦</m:t>
                      </m:r>
                    </m:oMath>
                  </m:oMathPara>
                </a14:m>
                <a:endParaRPr lang="en-US" sz="8800" dirty="0" smtClean="0"/>
              </a:p>
              <a:p>
                <a:pPr marL="0" indent="0">
                  <a:buNone/>
                </a:pPr>
                <a:endParaRPr lang="en-US" dirty="0" smtClean="0"/>
              </a:p>
              <a:p>
                <a:pPr marL="0" indent="0">
                  <a:buNone/>
                </a:pPr>
                <a:endParaRPr lang="en-US" dirty="0"/>
              </a:p>
              <a:p>
                <a:pPr marL="0" indent="0">
                  <a:buNone/>
                </a:pPr>
                <a:r>
                  <a:rPr lang="en-US" b="1" dirty="0" smtClean="0"/>
                  <a:t>Remarks:</a:t>
                </a:r>
              </a:p>
              <a:p>
                <a:r>
                  <a:rPr lang="en-US" b="1" dirty="0" smtClean="0"/>
                  <a:t>A function that is not one-way is not necessarily always easy to invert (even often)</a:t>
                </a:r>
              </a:p>
              <a:p>
                <a:r>
                  <a:rPr lang="en-US" b="1" dirty="0" smtClean="0"/>
                  <a:t>Any such function can be inverted in time 2</a:t>
                </a:r>
                <a:r>
                  <a:rPr lang="en-US" b="1" baseline="30000" dirty="0" smtClean="0"/>
                  <a:t>n </a:t>
                </a:r>
                <a:r>
                  <a:rPr lang="en-US" b="1" dirty="0"/>
                  <a:t> (brute force)</a:t>
                </a:r>
                <a:endParaRPr lang="en-US" b="1" baseline="30000" dirty="0" smtClean="0"/>
              </a:p>
              <a:p>
                <a:r>
                  <a:rPr lang="en-US" b="1" dirty="0" smtClean="0"/>
                  <a:t>Length-preserving OWF: |f(x)| = |x|</a:t>
                </a:r>
              </a:p>
              <a:p>
                <a:r>
                  <a:rPr lang="en-US" b="1" dirty="0" smtClean="0"/>
                  <a:t>One way permutation: Length-preserving + one-to-one</a:t>
                </a:r>
                <a:endParaRPr lang="en-US" dirty="0"/>
              </a:p>
              <a:p>
                <a:pPr marL="514350" indent="-514350">
                  <a:buFont typeface="+mj-lt"/>
                  <a:buAutoNum type="arabicPeriod"/>
                </a:pP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b="-32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47</a:t>
            </a:fld>
            <a:endParaRPr lang="en-US"/>
          </a:p>
        </p:txBody>
      </p:sp>
    </p:spTree>
    <p:extLst>
      <p:ext uri="{BB962C8B-B14F-4D97-AF65-F5344CB8AC3E}">
        <p14:creationId xmlns:p14="http://schemas.microsoft.com/office/powerpoint/2010/main" val="890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One-Way Functions (OWFs)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r>
                        <m:rPr>
                          <m:sty m:val="p"/>
                        </m:rPr>
                        <a:rPr lang="en-US" sz="8800" b="0" i="0" smtClean="0">
                          <a:latin typeface="Cambria Math" panose="02040503050406030204" pitchFamily="18" charset="0"/>
                        </a:rPr>
                        <m:t>f</m:t>
                      </m:r>
                      <m:d>
                        <m:dPr>
                          <m:ctrlPr>
                            <a:rPr lang="en-US" sz="8800" b="0" i="1" smtClean="0">
                              <a:latin typeface="Cambria Math" panose="02040503050406030204" pitchFamily="18" charset="0"/>
                            </a:rPr>
                          </m:ctrlPr>
                        </m:dPr>
                        <m:e>
                          <m:r>
                            <a:rPr lang="en-US" sz="8800" b="0" i="1" smtClean="0">
                              <a:latin typeface="Cambria Math" panose="02040503050406030204" pitchFamily="18" charset="0"/>
                            </a:rPr>
                            <m:t>𝑥</m:t>
                          </m:r>
                        </m:e>
                      </m:d>
                      <m:r>
                        <a:rPr lang="en-US" sz="8800" b="0" i="1" smtClean="0">
                          <a:latin typeface="Cambria Math" panose="02040503050406030204" pitchFamily="18" charset="0"/>
                        </a:rPr>
                        <m:t>=</m:t>
                      </m:r>
                      <m:r>
                        <a:rPr lang="en-US" sz="8800" b="0" i="1" smtClean="0">
                          <a:latin typeface="Cambria Math" panose="02040503050406030204" pitchFamily="18" charset="0"/>
                        </a:rPr>
                        <m:t>𝑦</m:t>
                      </m:r>
                    </m:oMath>
                  </m:oMathPara>
                </a14:m>
                <a:endParaRPr lang="en-US" sz="8800" dirty="0" smtClean="0"/>
              </a:p>
              <a:p>
                <a:pPr marL="0" indent="0">
                  <a:buNone/>
                </a:pPr>
                <a:endParaRPr lang="en-US" dirty="0" smtClean="0"/>
              </a:p>
              <a:p>
                <a:pPr marL="0" indent="0">
                  <a:buNone/>
                </a:pPr>
                <a:endParaRPr lang="en-US" dirty="0"/>
              </a:p>
              <a:p>
                <a:pPr marL="0" indent="0">
                  <a:buNone/>
                </a:pPr>
                <a:r>
                  <a:rPr lang="en-US" b="1" dirty="0" smtClean="0"/>
                  <a:t>Remarks:</a:t>
                </a:r>
              </a:p>
              <a:p>
                <a:pPr marL="514350" indent="-514350">
                  <a:buFont typeface="+mj-lt"/>
                  <a:buAutoNum type="arabicPeriod"/>
                </a:pPr>
                <a:r>
                  <a:rPr lang="en-US" b="1" dirty="0" smtClean="0"/>
                  <a:t>f(x) does not necessarily hide all information about x.</a:t>
                </a:r>
              </a:p>
              <a:p>
                <a:pPr marL="514350" indent="-514350">
                  <a:buFont typeface="+mj-lt"/>
                  <a:buAutoNum type="arabicPeriod"/>
                </a:pPr>
                <a:r>
                  <a:rPr lang="en-US" b="1" dirty="0" smtClean="0"/>
                  <a:t>If f(x) is one way then so is </a:t>
                </a:r>
                <a14:m>
                  <m:oMath xmlns:m="http://schemas.openxmlformats.org/officeDocument/2006/math">
                    <m:sSup>
                      <m:sSupPr>
                        <m:ctrlPr>
                          <a:rPr lang="en-US" b="1" i="1" smtClean="0">
                            <a:latin typeface="Cambria Math" panose="02040503050406030204" pitchFamily="18" charset="0"/>
                            <a:ea typeface="Cambria Math" panose="02040503050406030204" pitchFamily="18" charset="0"/>
                          </a:rPr>
                        </m:ctrlPr>
                      </m:sSupPr>
                      <m:e>
                        <m:r>
                          <a:rPr lang="en-US" b="1" i="0" smtClean="0">
                            <a:latin typeface="Cambria Math" panose="02040503050406030204" pitchFamily="18" charset="0"/>
                            <a:ea typeface="Cambria Math" panose="02040503050406030204" pitchFamily="18" charset="0"/>
                          </a:rPr>
                          <m:t>𝐟</m:t>
                        </m:r>
                      </m:e>
                      <m:sup>
                        <m:r>
                          <a:rPr lang="en-US" b="1" i="0" smtClean="0">
                            <a:latin typeface="Cambria Math" panose="02040503050406030204" pitchFamily="18" charset="0"/>
                            <a:ea typeface="Cambria Math" panose="02040503050406030204" pitchFamily="18" charset="0"/>
                          </a:rPr>
                          <m:t>′</m:t>
                        </m:r>
                      </m:sup>
                    </m:sSup>
                    <m:d>
                      <m:dPr>
                        <m:ctrlPr>
                          <a:rPr lang="en-US" b="1" i="1" smtClean="0">
                            <a:latin typeface="Cambria Math" panose="02040503050406030204" pitchFamily="18" charset="0"/>
                            <a:ea typeface="Cambria Math" panose="02040503050406030204" pitchFamily="18" charset="0"/>
                          </a:rPr>
                        </m:ctrlPr>
                      </m:dPr>
                      <m:e>
                        <m:r>
                          <a:rPr lang="en-US" b="1" i="0" smtClean="0">
                            <a:latin typeface="Cambria Math" panose="02040503050406030204" pitchFamily="18" charset="0"/>
                            <a:ea typeface="Cambria Math" panose="02040503050406030204" pitchFamily="18" charset="0"/>
                          </a:rPr>
                          <m:t>𝐱</m:t>
                        </m:r>
                      </m:e>
                    </m:d>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𝐟</m:t>
                    </m:r>
                    <m:d>
                      <m:dPr>
                        <m:ctrlPr>
                          <a:rPr lang="en-US" b="1" i="1" smtClean="0">
                            <a:latin typeface="Cambria Math" panose="02040503050406030204" pitchFamily="18" charset="0"/>
                            <a:ea typeface="Cambria Math" panose="02040503050406030204" pitchFamily="18" charset="0"/>
                          </a:rPr>
                        </m:ctrlPr>
                      </m:dPr>
                      <m:e>
                        <m:r>
                          <a:rPr lang="en-US" b="1" i="0" smtClean="0">
                            <a:latin typeface="Cambria Math" panose="02040503050406030204" pitchFamily="18" charset="0"/>
                            <a:ea typeface="Cambria Math" panose="02040503050406030204" pitchFamily="18" charset="0"/>
                          </a:rPr>
                          <m:t>𝐱</m:t>
                        </m:r>
                      </m:e>
                    </m:d>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𝑳𝑺𝑩</m:t>
                    </m:r>
                    <m:d>
                      <m:dPr>
                        <m:ctrlPr>
                          <a:rPr lang="en-US" b="1"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e>
                    </m:d>
                    <m:r>
                      <a:rPr lang="en-US" b="1" i="1" smtClean="0">
                        <a:latin typeface="Cambria Math" panose="02040503050406030204" pitchFamily="18" charset="0"/>
                        <a:ea typeface="Cambria Math" panose="02040503050406030204" pitchFamily="18" charset="0"/>
                      </a:rPr>
                      <m:t>.</m:t>
                    </m:r>
                  </m:oMath>
                </a14:m>
                <a:r>
                  <a:rPr lang="en-US" b="1" dirty="0" smtClean="0"/>
                  <a:t>  </a:t>
                </a: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48</a:t>
            </a:fld>
            <a:endParaRPr lang="en-US"/>
          </a:p>
        </p:txBody>
      </p:sp>
    </p:spTree>
    <p:extLst>
      <p:ext uri="{BB962C8B-B14F-4D97-AF65-F5344CB8AC3E}">
        <p14:creationId xmlns:p14="http://schemas.microsoft.com/office/powerpoint/2010/main" val="15078610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One-Way Functions (OWFs)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r>
                        <m:rPr>
                          <m:sty m:val="p"/>
                        </m:rPr>
                        <a:rPr lang="en-US" sz="8800" b="0" i="0" smtClean="0">
                          <a:latin typeface="Cambria Math" panose="02040503050406030204" pitchFamily="18" charset="0"/>
                        </a:rPr>
                        <m:t>f</m:t>
                      </m:r>
                      <m:d>
                        <m:dPr>
                          <m:ctrlPr>
                            <a:rPr lang="en-US" sz="8800" b="0" i="1" smtClean="0">
                              <a:latin typeface="Cambria Math" panose="02040503050406030204" pitchFamily="18" charset="0"/>
                            </a:rPr>
                          </m:ctrlPr>
                        </m:dPr>
                        <m:e>
                          <m:r>
                            <a:rPr lang="en-US" sz="8800" b="0" i="1" smtClean="0">
                              <a:latin typeface="Cambria Math" panose="02040503050406030204" pitchFamily="18" charset="0"/>
                            </a:rPr>
                            <m:t>𝑥</m:t>
                          </m:r>
                        </m:e>
                      </m:d>
                      <m:r>
                        <a:rPr lang="en-US" sz="8800" b="0" i="1" smtClean="0">
                          <a:latin typeface="Cambria Math" panose="02040503050406030204" pitchFamily="18" charset="0"/>
                        </a:rPr>
                        <m:t>=</m:t>
                      </m:r>
                      <m:r>
                        <a:rPr lang="en-US" sz="8800" b="0" i="1" smtClean="0">
                          <a:latin typeface="Cambria Math" panose="02040503050406030204" pitchFamily="18" charset="0"/>
                        </a:rPr>
                        <m:t>𝑦</m:t>
                      </m:r>
                    </m:oMath>
                  </m:oMathPara>
                </a14:m>
                <a:endParaRPr lang="en-US" sz="8800" dirty="0" smtClean="0"/>
              </a:p>
              <a:p>
                <a:pPr marL="0" indent="0">
                  <a:buNone/>
                </a:pPr>
                <a:endParaRPr lang="en-US" dirty="0" smtClean="0"/>
              </a:p>
              <a:p>
                <a:pPr marL="0" indent="0">
                  <a:buNone/>
                </a:pPr>
                <a:endParaRPr lang="en-US" dirty="0"/>
              </a:p>
              <a:p>
                <a:pPr marL="0" indent="0">
                  <a:buNone/>
                </a:pPr>
                <a:r>
                  <a:rPr lang="en-US" b="1" dirty="0" smtClean="0"/>
                  <a:t>Remarks:</a:t>
                </a:r>
              </a:p>
              <a:p>
                <a:pPr marL="514350" indent="-514350">
                  <a:buFont typeface="+mj-lt"/>
                  <a:buAutoNum type="arabicPeriod"/>
                </a:pPr>
                <a:r>
                  <a:rPr lang="en-US" b="1" dirty="0" smtClean="0"/>
                  <a:t>Actually we usually consider a family of one-way functions</a:t>
                </a:r>
              </a:p>
              <a:p>
                <a:pPr marL="0" indent="0">
                  <a:buNone/>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𝒇</m:t>
                          </m:r>
                        </m:e>
                        <m:sub>
                          <m:r>
                            <a:rPr lang="en-US" b="1" i="1" smtClean="0">
                              <a:latin typeface="Cambria Math" panose="02040503050406030204" pitchFamily="18" charset="0"/>
                            </a:rPr>
                            <m:t>𝑰</m:t>
                          </m:r>
                        </m:sub>
                      </m:sSub>
                      <m:r>
                        <a:rPr lang="en-US" b="1" i="1" smtClean="0">
                          <a:latin typeface="Cambria Math" panose="02040503050406030204" pitchFamily="18" charset="0"/>
                        </a:rPr>
                        <m:t>:</m:t>
                      </m:r>
                      <m:sSup>
                        <m:sSupPr>
                          <m:ctrlPr>
                            <a:rPr lang="en-US" b="1" i="1" smtClean="0">
                              <a:latin typeface="Cambria Math" panose="02040503050406030204" pitchFamily="18" charset="0"/>
                            </a:rPr>
                          </m:ctrlPr>
                        </m:sSupPr>
                        <m:e>
                          <m:d>
                            <m:dPr>
                              <m:begChr m:val="{"/>
                              <m:endChr m:val="}"/>
                              <m:ctrlPr>
                                <a:rPr lang="en-US" b="1" i="1">
                                  <a:latin typeface="Cambria Math" panose="02040503050406030204" pitchFamily="18" charset="0"/>
                                </a:rPr>
                              </m:ctrlPr>
                            </m:dPr>
                            <m:e>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𝟏</m:t>
                              </m:r>
                            </m:e>
                          </m:d>
                        </m:e>
                        <m:sup>
                          <m:r>
                            <a:rPr lang="en-US" b="1" i="1" smtClean="0">
                              <a:latin typeface="Cambria Math" panose="02040503050406030204" pitchFamily="18" charset="0"/>
                            </a:rPr>
                            <m:t>𝑰</m:t>
                          </m:r>
                        </m:sup>
                      </m:sSup>
                      <m:r>
                        <a:rPr lang="en-US" b="1" i="1" smtClean="0">
                          <a:latin typeface="Cambria Math" panose="02040503050406030204" pitchFamily="18" charset="0"/>
                          <a:ea typeface="Cambria Math" panose="02040503050406030204" pitchFamily="18" charset="0"/>
                        </a:rPr>
                        <m:t>→</m:t>
                      </m:r>
                      <m:sSup>
                        <m:sSupPr>
                          <m:ctrlPr>
                            <a:rPr lang="en-US" b="1" i="1">
                              <a:latin typeface="Cambria Math" panose="02040503050406030204" pitchFamily="18" charset="0"/>
                            </a:rPr>
                          </m:ctrlPr>
                        </m:sSupPr>
                        <m:e>
                          <m:d>
                            <m:dPr>
                              <m:begChr m:val="{"/>
                              <m:endChr m:val="}"/>
                              <m:ctrlPr>
                                <a:rPr lang="en-US" b="1" i="1">
                                  <a:latin typeface="Cambria Math" panose="02040503050406030204" pitchFamily="18" charset="0"/>
                                </a:rPr>
                              </m:ctrlPr>
                            </m:dPr>
                            <m:e>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𝟏</m:t>
                              </m:r>
                            </m:e>
                          </m:d>
                        </m:e>
                        <m:sup>
                          <m:r>
                            <a:rPr lang="en-US" b="1" i="1">
                              <a:latin typeface="Cambria Math" panose="02040503050406030204" pitchFamily="18" charset="0"/>
                            </a:rPr>
                            <m:t>𝑰</m:t>
                          </m:r>
                        </m:sup>
                      </m:sSup>
                    </m:oMath>
                  </m:oMathPara>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49</a:t>
            </a:fld>
            <a:endParaRPr lang="en-US"/>
          </a:p>
        </p:txBody>
      </p:sp>
    </p:spTree>
    <p:extLst>
      <p:ext uri="{BB962C8B-B14F-4D97-AF65-F5344CB8AC3E}">
        <p14:creationId xmlns:p14="http://schemas.microsoft.com/office/powerpoint/2010/main" val="1171102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Triple DES Variant 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Let </a:t>
                </a:r>
                <a:r>
                  <a:rPr lang="en-US" dirty="0" err="1" smtClean="0"/>
                  <a:t>F</a:t>
                </a:r>
                <a:r>
                  <a:rPr lang="en-US" baseline="-25000" dirty="0" err="1" smtClean="0"/>
                  <a:t>k</a:t>
                </a:r>
                <a:r>
                  <a:rPr lang="en-US" dirty="0" smtClean="0"/>
                  <a:t>(x) denote the DES block cipher</a:t>
                </a:r>
              </a:p>
              <a:p>
                <a:endParaRPr lang="en-US" dirty="0"/>
              </a:p>
              <a:p>
                <a:r>
                  <a:rPr lang="en-US" dirty="0" smtClean="0"/>
                  <a:t>A new block cipher F’ with a key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𝑘</m:t>
                            </m:r>
                          </m:e>
                          <m:sub>
                            <m:r>
                              <a:rPr lang="en-US" b="0" i="1" smtClean="0">
                                <a:latin typeface="Cambria Math" panose="02040503050406030204" pitchFamily="18" charset="0"/>
                              </a:rPr>
                              <m:t>3</m:t>
                            </m:r>
                          </m:sub>
                        </m:sSub>
                      </m:e>
                    </m:d>
                  </m:oMath>
                </a14:m>
                <a:r>
                  <a:rPr lang="en-US" dirty="0" smtClean="0"/>
                  <a:t> of length 2n can be defined by </a:t>
                </a:r>
              </a:p>
              <a:p>
                <a:pPr marL="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d>
                        <m:dPr>
                          <m:ctrlPr>
                            <a:rPr lang="en-US"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3</m:t>
                              </m:r>
                            </m:sub>
                          </m:sSub>
                        </m:sub>
                      </m:sSub>
                      <m:d>
                        <m:dPr>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2</m:t>
                                  </m:r>
                                </m:sub>
                              </m:sSub>
                            </m:sub>
                            <m:sup>
                              <m:r>
                                <a:rPr lang="en-US" b="0" i="1" smtClean="0">
                                  <a:latin typeface="Cambria Math" panose="02040503050406030204" pitchFamily="18" charset="0"/>
                                </a:rPr>
                                <m:t>−1</m:t>
                              </m:r>
                            </m:sup>
                          </m:sSub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sub>
                                  </m:sSub>
                                </m:sub>
                              </m:sSub>
                              <m:d>
                                <m:dPr>
                                  <m:ctrlPr>
                                    <a:rPr lang="en-US" i="1">
                                      <a:latin typeface="Cambria Math" panose="02040503050406030204" pitchFamily="18" charset="0"/>
                                    </a:rPr>
                                  </m:ctrlPr>
                                </m:dPr>
                                <m:e>
                                  <m:r>
                                    <a:rPr lang="en-US" i="1">
                                      <a:latin typeface="Cambria Math" panose="02040503050406030204" pitchFamily="18" charset="0"/>
                                    </a:rPr>
                                    <m:t>𝑥</m:t>
                                  </m:r>
                                </m:e>
                              </m:d>
                            </m:e>
                          </m:d>
                        </m:e>
                      </m:d>
                    </m:oMath>
                  </m:oMathPara>
                </a14:m>
                <a:endParaRPr lang="en-US" dirty="0" smtClean="0"/>
              </a:p>
              <a:p>
                <a:pPr marL="0" indent="0">
                  <a:buNone/>
                </a:pPr>
                <a:endParaRPr lang="en-US" dirty="0"/>
              </a:p>
              <a:p>
                <a:r>
                  <a:rPr lang="en-US" dirty="0" smtClean="0"/>
                  <a:t>Meet-in-the-Middle Attack Requires time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b="0" i="1" smtClean="0">
                                <a:latin typeface="Cambria Math" panose="02040503050406030204" pitchFamily="18" charset="0"/>
                              </a:rPr>
                              <m:t>2</m:t>
                            </m:r>
                            <m:r>
                              <a:rPr lang="en-US" i="1">
                                <a:latin typeface="Cambria Math" panose="02040503050406030204" pitchFamily="18" charset="0"/>
                              </a:rPr>
                              <m:t>𝑛</m:t>
                            </m:r>
                          </m:sup>
                        </m:sSup>
                      </m:e>
                    </m:d>
                  </m:oMath>
                </a14:m>
                <a:r>
                  <a:rPr lang="en-US" dirty="0" smtClean="0"/>
                  <a:t> and space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2</m:t>
                            </m:r>
                            <m:r>
                              <a:rPr lang="en-US" i="1">
                                <a:latin typeface="Cambria Math" panose="02040503050406030204" pitchFamily="18" charset="0"/>
                              </a:rPr>
                              <m:t>𝑛</m:t>
                            </m:r>
                          </m:sup>
                        </m:sSup>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r="-11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a:t>
            </a:fld>
            <a:endParaRPr lang="en-US"/>
          </a:p>
        </p:txBody>
      </p:sp>
    </p:spTree>
    <p:extLst>
      <p:ext uri="{BB962C8B-B14F-4D97-AF65-F5344CB8AC3E}">
        <p14:creationId xmlns:p14="http://schemas.microsoft.com/office/powerpoint/2010/main" val="39513200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Candidate One-Way Functions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65760" y="1825625"/>
                <a:ext cx="11826240" cy="4351338"/>
              </a:xfrm>
            </p:spPr>
            <p:txBody>
              <a:bodyPr>
                <a:normAutofit fontScale="55000" lnSpcReduction="20000"/>
              </a:bodyPr>
              <a:lstStyle/>
              <a:p>
                <a:pPr marL="0" indent="0">
                  <a:buNone/>
                </a:pPr>
                <a14:m>
                  <m:oMathPara xmlns:m="http://schemas.openxmlformats.org/officeDocument/2006/math">
                    <m:oMathParaPr>
                      <m:jc m:val="centerGroup"/>
                    </m:oMathParaPr>
                    <m:oMath xmlns:m="http://schemas.openxmlformats.org/officeDocument/2006/math">
                      <m:sSub>
                        <m:sSubPr>
                          <m:ctrlPr>
                            <a:rPr lang="en-US" sz="8800" b="0" i="1" smtClean="0">
                              <a:latin typeface="Cambria Math" panose="02040503050406030204" pitchFamily="18" charset="0"/>
                            </a:rPr>
                          </m:ctrlPr>
                        </m:sSubPr>
                        <m:e>
                          <m:r>
                            <a:rPr lang="en-US" sz="8800" b="0" i="1" smtClean="0">
                              <a:latin typeface="Cambria Math" panose="02040503050406030204" pitchFamily="18" charset="0"/>
                            </a:rPr>
                            <m:t>𝑓</m:t>
                          </m:r>
                        </m:e>
                        <m:sub>
                          <m:r>
                            <a:rPr lang="en-US" sz="8800" b="0" i="1" smtClean="0">
                              <a:latin typeface="Cambria Math" panose="02040503050406030204" pitchFamily="18" charset="0"/>
                            </a:rPr>
                            <m:t>𝑠𝑠</m:t>
                          </m:r>
                        </m:sub>
                      </m:sSub>
                      <m:d>
                        <m:dPr>
                          <m:ctrlPr>
                            <a:rPr lang="en-US" sz="8800" b="0" i="1" smtClean="0">
                              <a:latin typeface="Cambria Math" panose="02040503050406030204" pitchFamily="18" charset="0"/>
                            </a:rPr>
                          </m:ctrlPr>
                        </m:dPr>
                        <m:e>
                          <m:sSub>
                            <m:sSubPr>
                              <m:ctrlPr>
                                <a:rPr lang="en-US" sz="8800" b="0" i="1" smtClean="0">
                                  <a:latin typeface="Cambria Math" panose="02040503050406030204" pitchFamily="18" charset="0"/>
                                </a:rPr>
                              </m:ctrlPr>
                            </m:sSubPr>
                            <m:e>
                              <m:r>
                                <a:rPr lang="en-US" sz="8800" b="0" i="1" smtClean="0">
                                  <a:latin typeface="Cambria Math" panose="02040503050406030204" pitchFamily="18" charset="0"/>
                                </a:rPr>
                                <m:t>𝑥</m:t>
                              </m:r>
                            </m:e>
                            <m:sub>
                              <m:r>
                                <a:rPr lang="en-US" sz="8800" b="0" i="1" smtClean="0">
                                  <a:latin typeface="Cambria Math" panose="02040503050406030204" pitchFamily="18" charset="0"/>
                                </a:rPr>
                                <m:t>1</m:t>
                              </m:r>
                            </m:sub>
                          </m:sSub>
                          <m:r>
                            <a:rPr lang="en-US" sz="8800" b="0" i="1" smtClean="0">
                              <a:latin typeface="Cambria Math" panose="02040503050406030204" pitchFamily="18" charset="0"/>
                            </a:rPr>
                            <m:t>,…,</m:t>
                          </m:r>
                          <m:sSub>
                            <m:sSubPr>
                              <m:ctrlPr>
                                <a:rPr lang="en-US" sz="8800" i="1">
                                  <a:latin typeface="Cambria Math" panose="02040503050406030204" pitchFamily="18" charset="0"/>
                                </a:rPr>
                              </m:ctrlPr>
                            </m:sSubPr>
                            <m:e>
                              <m:r>
                                <a:rPr lang="en-US" sz="8800" i="1">
                                  <a:latin typeface="Cambria Math" panose="02040503050406030204" pitchFamily="18" charset="0"/>
                                </a:rPr>
                                <m:t>𝑥</m:t>
                              </m:r>
                            </m:e>
                            <m:sub>
                              <m:r>
                                <a:rPr lang="en-US" sz="8800" b="0" i="1" smtClean="0">
                                  <a:latin typeface="Cambria Math" panose="02040503050406030204" pitchFamily="18" charset="0"/>
                                </a:rPr>
                                <m:t>𝑛</m:t>
                              </m:r>
                            </m:sub>
                          </m:sSub>
                          <m:r>
                            <a:rPr lang="en-US" sz="8800" b="0" i="1" smtClean="0">
                              <a:latin typeface="Cambria Math" panose="02040503050406030204" pitchFamily="18" charset="0"/>
                            </a:rPr>
                            <m:t>,</m:t>
                          </m:r>
                          <m:r>
                            <a:rPr lang="en-US" sz="8800" b="0" i="1" smtClean="0">
                              <a:latin typeface="Cambria Math" panose="02040503050406030204" pitchFamily="18" charset="0"/>
                            </a:rPr>
                            <m:t>𝐽</m:t>
                          </m:r>
                        </m:e>
                      </m:d>
                      <m:r>
                        <a:rPr lang="en-US" sz="8800" b="0" i="1" smtClean="0">
                          <a:latin typeface="Cambria Math" panose="02040503050406030204" pitchFamily="18" charset="0"/>
                        </a:rPr>
                        <m:t>=</m:t>
                      </m:r>
                      <m:d>
                        <m:dPr>
                          <m:ctrlPr>
                            <a:rPr lang="en-US" sz="8800" i="1">
                              <a:latin typeface="Cambria Math" panose="02040503050406030204" pitchFamily="18" charset="0"/>
                            </a:rPr>
                          </m:ctrlPr>
                        </m:dPr>
                        <m:e>
                          <m:sSub>
                            <m:sSubPr>
                              <m:ctrlPr>
                                <a:rPr lang="en-US" sz="8800" i="1">
                                  <a:latin typeface="Cambria Math" panose="02040503050406030204" pitchFamily="18" charset="0"/>
                                </a:rPr>
                              </m:ctrlPr>
                            </m:sSubPr>
                            <m:e>
                              <m:r>
                                <a:rPr lang="en-US" sz="8800" i="1">
                                  <a:latin typeface="Cambria Math" panose="02040503050406030204" pitchFamily="18" charset="0"/>
                                </a:rPr>
                                <m:t>𝑥</m:t>
                              </m:r>
                            </m:e>
                            <m:sub>
                              <m:r>
                                <a:rPr lang="en-US" sz="8800" b="0" i="1" smtClean="0">
                                  <a:latin typeface="Cambria Math" panose="02040503050406030204" pitchFamily="18" charset="0"/>
                                </a:rPr>
                                <m:t>1</m:t>
                              </m:r>
                            </m:sub>
                          </m:sSub>
                          <m:r>
                            <a:rPr lang="en-US" sz="8800" i="1">
                              <a:latin typeface="Cambria Math" panose="02040503050406030204" pitchFamily="18" charset="0"/>
                            </a:rPr>
                            <m:t>,…,</m:t>
                          </m:r>
                          <m:sSub>
                            <m:sSubPr>
                              <m:ctrlPr>
                                <a:rPr lang="en-US" sz="8800" i="1">
                                  <a:latin typeface="Cambria Math" panose="02040503050406030204" pitchFamily="18" charset="0"/>
                                </a:rPr>
                              </m:ctrlPr>
                            </m:sSubPr>
                            <m:e>
                              <m:r>
                                <a:rPr lang="en-US" sz="8800" i="1">
                                  <a:latin typeface="Cambria Math" panose="02040503050406030204" pitchFamily="18" charset="0"/>
                                </a:rPr>
                                <m:t>𝑥</m:t>
                              </m:r>
                            </m:e>
                            <m:sub>
                              <m:r>
                                <a:rPr lang="en-US" sz="8800" i="1">
                                  <a:latin typeface="Cambria Math" panose="02040503050406030204" pitchFamily="18" charset="0"/>
                                </a:rPr>
                                <m:t>𝑛</m:t>
                              </m:r>
                            </m:sub>
                          </m:sSub>
                          <m:r>
                            <a:rPr lang="en-US" sz="8800" b="0" i="1" smtClean="0">
                              <a:latin typeface="Cambria Math" panose="02040503050406030204" pitchFamily="18" charset="0"/>
                            </a:rPr>
                            <m:t>,</m:t>
                          </m:r>
                          <m:nary>
                            <m:naryPr>
                              <m:chr m:val="∑"/>
                              <m:supHide m:val="on"/>
                              <m:ctrlPr>
                                <a:rPr lang="en-US" sz="8800" i="1">
                                  <a:latin typeface="Cambria Math" panose="02040503050406030204" pitchFamily="18" charset="0"/>
                                </a:rPr>
                              </m:ctrlPr>
                            </m:naryPr>
                            <m:sub>
                              <m:r>
                                <m:rPr>
                                  <m:brk m:alnAt="7"/>
                                </m:rPr>
                                <a:rPr lang="en-US" sz="8800" i="1">
                                  <a:latin typeface="Cambria Math" panose="02040503050406030204" pitchFamily="18" charset="0"/>
                                </a:rPr>
                                <m:t>𝑖</m:t>
                              </m:r>
                              <m:r>
                                <a:rPr lang="en-US" sz="8800" i="1">
                                  <a:latin typeface="Cambria Math" panose="02040503050406030204" pitchFamily="18" charset="0"/>
                                  <a:ea typeface="Cambria Math" panose="02040503050406030204" pitchFamily="18" charset="0"/>
                                </a:rPr>
                                <m:t>∈</m:t>
                              </m:r>
                              <m:r>
                                <a:rPr lang="en-US" sz="8800" i="1">
                                  <a:latin typeface="Cambria Math" panose="02040503050406030204" pitchFamily="18" charset="0"/>
                                  <a:ea typeface="Cambria Math" panose="02040503050406030204" pitchFamily="18" charset="0"/>
                                </a:rPr>
                                <m:t>𝐽</m:t>
                              </m:r>
                            </m:sub>
                            <m:sup/>
                            <m:e>
                              <m:sSub>
                                <m:sSubPr>
                                  <m:ctrlPr>
                                    <a:rPr lang="en-US" sz="8800" i="1">
                                      <a:latin typeface="Cambria Math" panose="02040503050406030204" pitchFamily="18" charset="0"/>
                                    </a:rPr>
                                  </m:ctrlPr>
                                </m:sSubPr>
                                <m:e>
                                  <m:r>
                                    <a:rPr lang="en-US" sz="8800" i="1">
                                      <a:latin typeface="Cambria Math" panose="02040503050406030204" pitchFamily="18" charset="0"/>
                                    </a:rPr>
                                    <m:t>𝑥</m:t>
                                  </m:r>
                                </m:e>
                                <m:sub>
                                  <m:r>
                                    <a:rPr lang="en-US" sz="8800" i="1">
                                      <a:latin typeface="Cambria Math" panose="02040503050406030204" pitchFamily="18" charset="0"/>
                                    </a:rPr>
                                    <m:t>𝑖</m:t>
                                  </m:r>
                                </m:sub>
                              </m:sSub>
                            </m:e>
                          </m:nary>
                          <m:func>
                            <m:funcPr>
                              <m:ctrlPr>
                                <a:rPr lang="en-US" sz="8800" i="1">
                                  <a:latin typeface="Cambria Math" panose="02040503050406030204" pitchFamily="18" charset="0"/>
                                </a:rPr>
                              </m:ctrlPr>
                            </m:funcPr>
                            <m:fName>
                              <m:r>
                                <a:rPr lang="en-US" sz="8800">
                                  <a:latin typeface="Cambria Math" panose="02040503050406030204" pitchFamily="18" charset="0"/>
                                </a:rPr>
                                <m:t> </m:t>
                              </m:r>
                              <m:r>
                                <m:rPr>
                                  <m:sty m:val="p"/>
                                </m:rPr>
                                <a:rPr lang="en-US" sz="8800">
                                  <a:latin typeface="Cambria Math" panose="02040503050406030204" pitchFamily="18" charset="0"/>
                                </a:rPr>
                                <m:t>mo</m:t>
                              </m:r>
                              <m:r>
                                <a:rPr lang="en-US" sz="8800" i="1">
                                  <a:latin typeface="Cambria Math" panose="02040503050406030204" pitchFamily="18" charset="0"/>
                                </a:rPr>
                                <m:t>𝑑</m:t>
                              </m:r>
                            </m:fName>
                            <m:e>
                              <m:sSup>
                                <m:sSupPr>
                                  <m:ctrlPr>
                                    <a:rPr lang="en-US" sz="8800" i="1">
                                      <a:latin typeface="Cambria Math" panose="02040503050406030204" pitchFamily="18" charset="0"/>
                                    </a:rPr>
                                  </m:ctrlPr>
                                </m:sSupPr>
                                <m:e>
                                  <m:r>
                                    <a:rPr lang="en-US" sz="8800" i="1">
                                      <a:latin typeface="Cambria Math" panose="02040503050406030204" pitchFamily="18" charset="0"/>
                                    </a:rPr>
                                    <m:t>2</m:t>
                                  </m:r>
                                </m:e>
                                <m:sup>
                                  <m:r>
                                    <a:rPr lang="en-US" sz="8800" i="1">
                                      <a:latin typeface="Cambria Math" panose="02040503050406030204" pitchFamily="18" charset="0"/>
                                    </a:rPr>
                                    <m:t>𝑛</m:t>
                                  </m:r>
                                </m:sup>
                              </m:sSup>
                            </m:e>
                          </m:func>
                        </m:e>
                      </m:d>
                    </m:oMath>
                  </m:oMathPara>
                </a14:m>
                <a:endParaRPr lang="en-US" dirty="0" smtClean="0"/>
              </a:p>
              <a:p>
                <a:pPr marL="0" indent="0">
                  <a:buNone/>
                </a:pPr>
                <a:endParaRPr lang="en-US" dirty="0"/>
              </a:p>
              <a:p>
                <a:pPr marL="0" indent="0">
                  <a:buNone/>
                </a:pPr>
                <a:r>
                  <a:rPr lang="en-US" sz="5100" b="1" dirty="0" smtClean="0"/>
                  <a:t>(Subset Sum Problem is NP-Complete)</a:t>
                </a:r>
              </a:p>
              <a:p>
                <a:pPr marL="0" indent="0">
                  <a:buNone/>
                </a:pPr>
                <a:endParaRPr lang="en-US" sz="5100" b="1" dirty="0"/>
              </a:p>
              <a:p>
                <a:pPr marL="0" indent="0">
                  <a:buNone/>
                </a:pPr>
                <a:r>
                  <a:rPr lang="en-US" sz="5100" b="1" dirty="0" smtClean="0"/>
                  <a:t>Note: </a:t>
                </a:r>
                <a14:m>
                  <m:oMath xmlns:m="http://schemas.openxmlformats.org/officeDocument/2006/math">
                    <m:r>
                      <a:rPr lang="en-US" sz="5100" i="1">
                        <a:latin typeface="Cambria Math" panose="02040503050406030204" pitchFamily="18" charset="0"/>
                      </a:rPr>
                      <m:t>𝐽</m:t>
                    </m:r>
                    <m:r>
                      <a:rPr lang="en-US" sz="5100" i="1" smtClean="0">
                        <a:latin typeface="Cambria Math" panose="02040503050406030204" pitchFamily="18" charset="0"/>
                        <a:ea typeface="Cambria Math" panose="02040503050406030204" pitchFamily="18" charset="0"/>
                      </a:rPr>
                      <m:t>⊂</m:t>
                    </m:r>
                    <m:r>
                      <a:rPr lang="en-US" sz="5100" b="0" i="1" smtClean="0">
                        <a:latin typeface="Cambria Math" panose="02040503050406030204" pitchFamily="18" charset="0"/>
                        <a:ea typeface="Cambria Math" panose="02040503050406030204" pitchFamily="18" charset="0"/>
                      </a:rPr>
                      <m:t>[</m:t>
                    </m:r>
                    <m:r>
                      <a:rPr lang="en-US" sz="5100" b="0" i="1" smtClean="0">
                        <a:latin typeface="Cambria Math" panose="02040503050406030204" pitchFamily="18" charset="0"/>
                        <a:ea typeface="Cambria Math" panose="02040503050406030204" pitchFamily="18" charset="0"/>
                      </a:rPr>
                      <m:t>𝑛</m:t>
                    </m:r>
                    <m:r>
                      <a:rPr lang="en-US" sz="5100" b="0" i="1" smtClean="0">
                        <a:latin typeface="Cambria Math" panose="02040503050406030204" pitchFamily="18" charset="0"/>
                        <a:ea typeface="Cambria Math" panose="02040503050406030204" pitchFamily="18" charset="0"/>
                      </a:rPr>
                      <m:t>]</m:t>
                    </m:r>
                  </m:oMath>
                </a14:m>
                <a:r>
                  <a:rPr lang="en-US" sz="5100" b="1" dirty="0" smtClean="0"/>
                  <a:t> and </a:t>
                </a:r>
                <a14:m>
                  <m:oMath xmlns:m="http://schemas.openxmlformats.org/officeDocument/2006/math">
                    <m:r>
                      <a:rPr lang="en-US" sz="5100" b="1" i="0" smtClean="0">
                        <a:latin typeface="Cambria Math" panose="02040503050406030204" pitchFamily="18" charset="0"/>
                      </a:rPr>
                      <m:t>𝟎</m:t>
                    </m:r>
                    <m:sSub>
                      <m:sSubPr>
                        <m:ctrlPr>
                          <a:rPr lang="en-US" sz="5100" b="1" i="1" smtClean="0">
                            <a:latin typeface="Cambria Math" panose="02040503050406030204" pitchFamily="18" charset="0"/>
                          </a:rPr>
                        </m:ctrlPr>
                      </m:sSubPr>
                      <m:e>
                        <m:r>
                          <a:rPr lang="en-US" sz="5100" b="1" i="1">
                            <a:latin typeface="Cambria Math" panose="02040503050406030204" pitchFamily="18" charset="0"/>
                            <a:ea typeface="Cambria Math" panose="02040503050406030204" pitchFamily="18" charset="0"/>
                          </a:rPr>
                          <m:t>≤</m:t>
                        </m:r>
                        <m:r>
                          <a:rPr lang="en-US" sz="5100" b="1" i="1" smtClean="0">
                            <a:latin typeface="Cambria Math" panose="02040503050406030204" pitchFamily="18" charset="0"/>
                          </a:rPr>
                          <m:t>𝒙</m:t>
                        </m:r>
                      </m:e>
                      <m:sub>
                        <m:r>
                          <a:rPr lang="en-US" sz="5100" b="1" i="1" smtClean="0">
                            <a:latin typeface="Cambria Math" panose="02040503050406030204" pitchFamily="18" charset="0"/>
                          </a:rPr>
                          <m:t>𝒊</m:t>
                        </m:r>
                      </m:sub>
                    </m:sSub>
                    <m:r>
                      <a:rPr lang="en-US" sz="5100" b="1" i="1" smtClean="0">
                        <a:latin typeface="Cambria Math" panose="02040503050406030204" pitchFamily="18" charset="0"/>
                        <a:ea typeface="Cambria Math" panose="02040503050406030204" pitchFamily="18" charset="0"/>
                      </a:rPr>
                      <m:t>≤</m:t>
                    </m:r>
                    <m:sSup>
                      <m:sSupPr>
                        <m:ctrlPr>
                          <a:rPr lang="en-US" sz="5100" b="1" i="1" smtClean="0">
                            <a:latin typeface="Cambria Math" panose="02040503050406030204" pitchFamily="18" charset="0"/>
                            <a:ea typeface="Cambria Math" panose="02040503050406030204" pitchFamily="18" charset="0"/>
                          </a:rPr>
                        </m:ctrlPr>
                      </m:sSupPr>
                      <m:e>
                        <m:r>
                          <a:rPr lang="en-US" sz="5100" b="1" i="1" smtClean="0">
                            <a:latin typeface="Cambria Math" panose="02040503050406030204" pitchFamily="18" charset="0"/>
                            <a:ea typeface="Cambria Math" panose="02040503050406030204" pitchFamily="18" charset="0"/>
                          </a:rPr>
                          <m:t>𝟐</m:t>
                        </m:r>
                      </m:e>
                      <m:sup>
                        <m:r>
                          <a:rPr lang="en-US" sz="5100" b="1" i="1" smtClean="0">
                            <a:latin typeface="Cambria Math" panose="02040503050406030204" pitchFamily="18" charset="0"/>
                            <a:ea typeface="Cambria Math" panose="02040503050406030204" pitchFamily="18" charset="0"/>
                          </a:rPr>
                          <m:t>𝒏</m:t>
                        </m:r>
                      </m:sup>
                    </m:sSup>
                    <m:r>
                      <a:rPr lang="en-US" sz="5100" b="1" i="1" smtClean="0">
                        <a:latin typeface="Cambria Math" panose="02040503050406030204" pitchFamily="18" charset="0"/>
                        <a:ea typeface="Cambria Math" panose="02040503050406030204" pitchFamily="18" charset="0"/>
                      </a:rPr>
                      <m:t>−</m:t>
                    </m:r>
                    <m:r>
                      <a:rPr lang="en-US" sz="5100" b="1" i="1" smtClean="0">
                        <a:latin typeface="Cambria Math" panose="02040503050406030204" pitchFamily="18" charset="0"/>
                        <a:ea typeface="Cambria Math" panose="02040503050406030204" pitchFamily="18" charset="0"/>
                      </a:rPr>
                      <m:t>𝟏</m:t>
                    </m:r>
                  </m:oMath>
                </a14:m>
                <a:endParaRPr lang="en-US" sz="51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65760" y="1825625"/>
                <a:ext cx="11826240" cy="4351338"/>
              </a:xfrm>
              <a:blipFill>
                <a:blip r:embed="rId2"/>
                <a:stretch>
                  <a:fillRect l="-1031" t="-14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50</a:t>
            </a:fld>
            <a:endParaRPr lang="en-US"/>
          </a:p>
        </p:txBody>
      </p:sp>
    </p:spTree>
    <p:extLst>
      <p:ext uri="{BB962C8B-B14F-4D97-AF65-F5344CB8AC3E}">
        <p14:creationId xmlns:p14="http://schemas.microsoft.com/office/powerpoint/2010/main" val="8809698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Candidate One-Way </a:t>
            </a:r>
            <a:r>
              <a:rPr lang="en-US" smtClean="0"/>
              <a:t>Functions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65760" y="1825625"/>
                <a:ext cx="11826240" cy="4351338"/>
              </a:xfrm>
            </p:spPr>
            <p:txBody>
              <a:bodyPr>
                <a:normAutofit fontScale="47500" lnSpcReduction="20000"/>
              </a:bodyPr>
              <a:lstStyle/>
              <a:p>
                <a:pPr marL="0" indent="0">
                  <a:buNone/>
                </a:pPr>
                <a14:m>
                  <m:oMathPara xmlns:m="http://schemas.openxmlformats.org/officeDocument/2006/math">
                    <m:oMathParaPr>
                      <m:jc m:val="centerGroup"/>
                    </m:oMathParaPr>
                    <m:oMath xmlns:m="http://schemas.openxmlformats.org/officeDocument/2006/math">
                      <m:sSub>
                        <m:sSubPr>
                          <m:ctrlPr>
                            <a:rPr lang="en-US" sz="8800" b="0" i="1" smtClean="0">
                              <a:latin typeface="Cambria Math" panose="02040503050406030204" pitchFamily="18" charset="0"/>
                            </a:rPr>
                          </m:ctrlPr>
                        </m:sSubPr>
                        <m:e>
                          <m:r>
                            <a:rPr lang="en-US" sz="8800" b="0" i="1" smtClean="0">
                              <a:latin typeface="Cambria Math" panose="02040503050406030204" pitchFamily="18" charset="0"/>
                            </a:rPr>
                            <m:t>𝑓</m:t>
                          </m:r>
                        </m:e>
                        <m:sub>
                          <m:r>
                            <a:rPr lang="en-US" sz="8800" b="0" i="1" smtClean="0">
                              <a:latin typeface="Cambria Math" panose="02040503050406030204" pitchFamily="18" charset="0"/>
                            </a:rPr>
                            <m:t>𝑠𝑠</m:t>
                          </m:r>
                        </m:sub>
                      </m:sSub>
                      <m:d>
                        <m:dPr>
                          <m:ctrlPr>
                            <a:rPr lang="en-US" sz="8800" b="0" i="1" smtClean="0">
                              <a:latin typeface="Cambria Math" panose="02040503050406030204" pitchFamily="18" charset="0"/>
                            </a:rPr>
                          </m:ctrlPr>
                        </m:dPr>
                        <m:e>
                          <m:sSub>
                            <m:sSubPr>
                              <m:ctrlPr>
                                <a:rPr lang="en-US" sz="8800" b="0" i="1" smtClean="0">
                                  <a:latin typeface="Cambria Math" panose="02040503050406030204" pitchFamily="18" charset="0"/>
                                </a:rPr>
                              </m:ctrlPr>
                            </m:sSubPr>
                            <m:e>
                              <m:r>
                                <a:rPr lang="en-US" sz="8800" b="0" i="1" smtClean="0">
                                  <a:latin typeface="Cambria Math" panose="02040503050406030204" pitchFamily="18" charset="0"/>
                                </a:rPr>
                                <m:t>𝑥</m:t>
                              </m:r>
                            </m:e>
                            <m:sub>
                              <m:r>
                                <a:rPr lang="en-US" sz="8800" b="0" i="1" smtClean="0">
                                  <a:latin typeface="Cambria Math" panose="02040503050406030204" pitchFamily="18" charset="0"/>
                                </a:rPr>
                                <m:t>1</m:t>
                              </m:r>
                            </m:sub>
                          </m:sSub>
                          <m:r>
                            <a:rPr lang="en-US" sz="8800" b="0" i="1" smtClean="0">
                              <a:latin typeface="Cambria Math" panose="02040503050406030204" pitchFamily="18" charset="0"/>
                            </a:rPr>
                            <m:t>,…,</m:t>
                          </m:r>
                          <m:sSub>
                            <m:sSubPr>
                              <m:ctrlPr>
                                <a:rPr lang="en-US" sz="8800" i="1">
                                  <a:latin typeface="Cambria Math" panose="02040503050406030204" pitchFamily="18" charset="0"/>
                                </a:rPr>
                              </m:ctrlPr>
                            </m:sSubPr>
                            <m:e>
                              <m:r>
                                <a:rPr lang="en-US" sz="8800" i="1">
                                  <a:latin typeface="Cambria Math" panose="02040503050406030204" pitchFamily="18" charset="0"/>
                                </a:rPr>
                                <m:t>𝑥</m:t>
                              </m:r>
                            </m:e>
                            <m:sub>
                              <m:r>
                                <a:rPr lang="en-US" sz="8800" b="0" i="1" smtClean="0">
                                  <a:latin typeface="Cambria Math" panose="02040503050406030204" pitchFamily="18" charset="0"/>
                                </a:rPr>
                                <m:t>𝑛</m:t>
                              </m:r>
                            </m:sub>
                          </m:sSub>
                          <m:r>
                            <a:rPr lang="en-US" sz="8800" b="0" i="1" smtClean="0">
                              <a:latin typeface="Cambria Math" panose="02040503050406030204" pitchFamily="18" charset="0"/>
                            </a:rPr>
                            <m:t>,</m:t>
                          </m:r>
                          <m:r>
                            <a:rPr lang="en-US" sz="8800" b="0" i="1" smtClean="0">
                              <a:latin typeface="Cambria Math" panose="02040503050406030204" pitchFamily="18" charset="0"/>
                            </a:rPr>
                            <m:t>𝐽</m:t>
                          </m:r>
                        </m:e>
                      </m:d>
                      <m:r>
                        <a:rPr lang="en-US" sz="8800" b="0" i="1" smtClean="0">
                          <a:latin typeface="Cambria Math" panose="02040503050406030204" pitchFamily="18" charset="0"/>
                        </a:rPr>
                        <m:t>=</m:t>
                      </m:r>
                      <m:d>
                        <m:dPr>
                          <m:ctrlPr>
                            <a:rPr lang="en-US" sz="8800" i="1">
                              <a:latin typeface="Cambria Math" panose="02040503050406030204" pitchFamily="18" charset="0"/>
                            </a:rPr>
                          </m:ctrlPr>
                        </m:dPr>
                        <m:e>
                          <m:sSub>
                            <m:sSubPr>
                              <m:ctrlPr>
                                <a:rPr lang="en-US" sz="8800" i="1">
                                  <a:latin typeface="Cambria Math" panose="02040503050406030204" pitchFamily="18" charset="0"/>
                                </a:rPr>
                              </m:ctrlPr>
                            </m:sSubPr>
                            <m:e>
                              <m:r>
                                <a:rPr lang="en-US" sz="8800" i="1">
                                  <a:latin typeface="Cambria Math" panose="02040503050406030204" pitchFamily="18" charset="0"/>
                                </a:rPr>
                                <m:t>𝑥</m:t>
                              </m:r>
                            </m:e>
                            <m:sub>
                              <m:r>
                                <a:rPr lang="en-US" sz="8800" b="0" i="1" smtClean="0">
                                  <a:latin typeface="Cambria Math" panose="02040503050406030204" pitchFamily="18" charset="0"/>
                                </a:rPr>
                                <m:t>1</m:t>
                              </m:r>
                            </m:sub>
                          </m:sSub>
                          <m:r>
                            <a:rPr lang="en-US" sz="8800" i="1">
                              <a:latin typeface="Cambria Math" panose="02040503050406030204" pitchFamily="18" charset="0"/>
                            </a:rPr>
                            <m:t>,…,</m:t>
                          </m:r>
                          <m:sSub>
                            <m:sSubPr>
                              <m:ctrlPr>
                                <a:rPr lang="en-US" sz="8800" i="1">
                                  <a:latin typeface="Cambria Math" panose="02040503050406030204" pitchFamily="18" charset="0"/>
                                </a:rPr>
                              </m:ctrlPr>
                            </m:sSubPr>
                            <m:e>
                              <m:r>
                                <a:rPr lang="en-US" sz="8800" i="1">
                                  <a:latin typeface="Cambria Math" panose="02040503050406030204" pitchFamily="18" charset="0"/>
                                </a:rPr>
                                <m:t>𝑥</m:t>
                              </m:r>
                            </m:e>
                            <m:sub>
                              <m:r>
                                <a:rPr lang="en-US" sz="8800" i="1">
                                  <a:latin typeface="Cambria Math" panose="02040503050406030204" pitchFamily="18" charset="0"/>
                                </a:rPr>
                                <m:t>𝑛</m:t>
                              </m:r>
                            </m:sub>
                          </m:sSub>
                          <m:r>
                            <a:rPr lang="en-US" sz="8800" b="0" i="1" smtClean="0">
                              <a:latin typeface="Cambria Math" panose="02040503050406030204" pitchFamily="18" charset="0"/>
                            </a:rPr>
                            <m:t>,</m:t>
                          </m:r>
                          <m:nary>
                            <m:naryPr>
                              <m:chr m:val="∑"/>
                              <m:supHide m:val="on"/>
                              <m:ctrlPr>
                                <a:rPr lang="en-US" sz="8800" i="1">
                                  <a:latin typeface="Cambria Math" panose="02040503050406030204" pitchFamily="18" charset="0"/>
                                </a:rPr>
                              </m:ctrlPr>
                            </m:naryPr>
                            <m:sub>
                              <m:r>
                                <m:rPr>
                                  <m:brk m:alnAt="7"/>
                                </m:rPr>
                                <a:rPr lang="en-US" sz="8800" i="1">
                                  <a:latin typeface="Cambria Math" panose="02040503050406030204" pitchFamily="18" charset="0"/>
                                </a:rPr>
                                <m:t>𝑖</m:t>
                              </m:r>
                              <m:r>
                                <a:rPr lang="en-US" sz="8800" i="1">
                                  <a:latin typeface="Cambria Math" panose="02040503050406030204" pitchFamily="18" charset="0"/>
                                  <a:ea typeface="Cambria Math" panose="02040503050406030204" pitchFamily="18" charset="0"/>
                                </a:rPr>
                                <m:t>∈</m:t>
                              </m:r>
                              <m:r>
                                <a:rPr lang="en-US" sz="8800" i="1">
                                  <a:latin typeface="Cambria Math" panose="02040503050406030204" pitchFamily="18" charset="0"/>
                                  <a:ea typeface="Cambria Math" panose="02040503050406030204" pitchFamily="18" charset="0"/>
                                </a:rPr>
                                <m:t>𝐽</m:t>
                              </m:r>
                            </m:sub>
                            <m:sup/>
                            <m:e>
                              <m:sSub>
                                <m:sSubPr>
                                  <m:ctrlPr>
                                    <a:rPr lang="en-US" sz="8800" i="1">
                                      <a:latin typeface="Cambria Math" panose="02040503050406030204" pitchFamily="18" charset="0"/>
                                    </a:rPr>
                                  </m:ctrlPr>
                                </m:sSubPr>
                                <m:e>
                                  <m:r>
                                    <a:rPr lang="en-US" sz="8800" i="1">
                                      <a:latin typeface="Cambria Math" panose="02040503050406030204" pitchFamily="18" charset="0"/>
                                    </a:rPr>
                                    <m:t>𝑥</m:t>
                                  </m:r>
                                </m:e>
                                <m:sub>
                                  <m:r>
                                    <a:rPr lang="en-US" sz="8800" i="1">
                                      <a:latin typeface="Cambria Math" panose="02040503050406030204" pitchFamily="18" charset="0"/>
                                    </a:rPr>
                                    <m:t>𝑖</m:t>
                                  </m:r>
                                </m:sub>
                              </m:sSub>
                            </m:e>
                          </m:nary>
                          <m:func>
                            <m:funcPr>
                              <m:ctrlPr>
                                <a:rPr lang="en-US" sz="8800" i="1">
                                  <a:latin typeface="Cambria Math" panose="02040503050406030204" pitchFamily="18" charset="0"/>
                                </a:rPr>
                              </m:ctrlPr>
                            </m:funcPr>
                            <m:fName>
                              <m:r>
                                <a:rPr lang="en-US" sz="8800">
                                  <a:latin typeface="Cambria Math" panose="02040503050406030204" pitchFamily="18" charset="0"/>
                                </a:rPr>
                                <m:t> </m:t>
                              </m:r>
                              <m:r>
                                <m:rPr>
                                  <m:sty m:val="p"/>
                                </m:rPr>
                                <a:rPr lang="en-US" sz="8800">
                                  <a:latin typeface="Cambria Math" panose="02040503050406030204" pitchFamily="18" charset="0"/>
                                </a:rPr>
                                <m:t>mo</m:t>
                              </m:r>
                              <m:r>
                                <a:rPr lang="en-US" sz="8800" i="1">
                                  <a:latin typeface="Cambria Math" panose="02040503050406030204" pitchFamily="18" charset="0"/>
                                </a:rPr>
                                <m:t>𝑑</m:t>
                              </m:r>
                            </m:fName>
                            <m:e>
                              <m:sSup>
                                <m:sSupPr>
                                  <m:ctrlPr>
                                    <a:rPr lang="en-US" sz="8800" i="1">
                                      <a:latin typeface="Cambria Math" panose="02040503050406030204" pitchFamily="18" charset="0"/>
                                    </a:rPr>
                                  </m:ctrlPr>
                                </m:sSupPr>
                                <m:e>
                                  <m:r>
                                    <a:rPr lang="en-US" sz="8800" i="1">
                                      <a:latin typeface="Cambria Math" panose="02040503050406030204" pitchFamily="18" charset="0"/>
                                    </a:rPr>
                                    <m:t>2</m:t>
                                  </m:r>
                                </m:e>
                                <m:sup>
                                  <m:r>
                                    <a:rPr lang="en-US" sz="8800" i="1">
                                      <a:latin typeface="Cambria Math" panose="02040503050406030204" pitchFamily="18" charset="0"/>
                                    </a:rPr>
                                    <m:t>𝑛</m:t>
                                  </m:r>
                                </m:sup>
                              </m:sSup>
                            </m:e>
                          </m:func>
                        </m:e>
                      </m:d>
                    </m:oMath>
                  </m:oMathPara>
                </a14:m>
                <a:endParaRPr lang="en-US" dirty="0" smtClean="0"/>
              </a:p>
              <a:p>
                <a:pPr marL="0" indent="0">
                  <a:buNone/>
                </a:pPr>
                <a:endParaRPr lang="en-US" dirty="0"/>
              </a:p>
              <a:p>
                <a:pPr marL="0" indent="0">
                  <a:buNone/>
                </a:pPr>
                <a:r>
                  <a:rPr lang="en-US" sz="5100" b="1" dirty="0" smtClean="0"/>
                  <a:t>(Subset Sum Problem is NP-Complete)</a:t>
                </a:r>
              </a:p>
              <a:p>
                <a:pPr marL="0" indent="0">
                  <a:buNone/>
                </a:pPr>
                <a:endParaRPr lang="en-US" sz="5100" b="1" dirty="0"/>
              </a:p>
              <a:p>
                <a:pPr marL="0" indent="0">
                  <a:buNone/>
                </a:pPr>
                <a:r>
                  <a:rPr lang="en-US" sz="5100" b="1" dirty="0" smtClean="0"/>
                  <a:t>Question: </a:t>
                </a:r>
                <a:r>
                  <a:rPr lang="en-US" sz="5100" dirty="0" smtClean="0"/>
                  <a:t>Does </a:t>
                </a:r>
                <a14:m>
                  <m:oMath xmlns:m="http://schemas.openxmlformats.org/officeDocument/2006/math">
                    <m:r>
                      <m:rPr>
                        <m:sty m:val="p"/>
                      </m:rPr>
                      <a:rPr lang="en-US" sz="5100" b="0" i="0" smtClean="0">
                        <a:latin typeface="Cambria Math" panose="02040503050406030204" pitchFamily="18" charset="0"/>
                        <a:ea typeface="Cambria Math" panose="02040503050406030204" pitchFamily="18" charset="0"/>
                      </a:rPr>
                      <m:t>P</m:t>
                    </m:r>
                    <m:r>
                      <a:rPr lang="en-US" sz="5100" b="0" i="1" smtClean="0">
                        <a:latin typeface="Cambria Math" panose="02040503050406030204" pitchFamily="18" charset="0"/>
                        <a:ea typeface="Cambria Math" panose="02040503050406030204" pitchFamily="18" charset="0"/>
                      </a:rPr>
                      <m:t>≠</m:t>
                    </m:r>
                    <m:r>
                      <a:rPr lang="en-US" sz="5100" b="0" i="1" smtClean="0">
                        <a:latin typeface="Cambria Math" panose="02040503050406030204" pitchFamily="18" charset="0"/>
                        <a:ea typeface="Cambria Math" panose="02040503050406030204" pitchFamily="18" charset="0"/>
                      </a:rPr>
                      <m:t>𝑁𝑃</m:t>
                    </m:r>
                  </m:oMath>
                </a14:m>
                <a:r>
                  <a:rPr lang="en-US" sz="5100" dirty="0" smtClean="0"/>
                  <a:t> imply this is a OWF?</a:t>
                </a:r>
              </a:p>
              <a:p>
                <a:pPr marL="0" indent="0">
                  <a:buNone/>
                </a:pPr>
                <a:endParaRPr lang="en-US" sz="5100" dirty="0"/>
              </a:p>
              <a:p>
                <a:pPr marL="0" indent="0">
                  <a:buNone/>
                </a:pPr>
                <a:r>
                  <a:rPr lang="en-US" sz="5100" b="1" dirty="0" smtClean="0"/>
                  <a:t>Answer</a:t>
                </a:r>
                <a:r>
                  <a:rPr lang="en-US" sz="5100" dirty="0" smtClean="0"/>
                  <a:t>: No! </a:t>
                </a:r>
                <a14:m>
                  <m:oMath xmlns:m="http://schemas.openxmlformats.org/officeDocument/2006/math">
                    <m:r>
                      <m:rPr>
                        <m:sty m:val="p"/>
                      </m:rPr>
                      <a:rPr lang="en-US" sz="5100">
                        <a:latin typeface="Cambria Math" panose="02040503050406030204" pitchFamily="18" charset="0"/>
                        <a:ea typeface="Cambria Math" panose="02040503050406030204" pitchFamily="18" charset="0"/>
                      </a:rPr>
                      <m:t>P</m:t>
                    </m:r>
                    <m:r>
                      <a:rPr lang="en-US" sz="5100" i="1">
                        <a:latin typeface="Cambria Math" panose="02040503050406030204" pitchFamily="18" charset="0"/>
                        <a:ea typeface="Cambria Math" panose="02040503050406030204" pitchFamily="18" charset="0"/>
                      </a:rPr>
                      <m:t>≠</m:t>
                    </m:r>
                    <m:r>
                      <a:rPr lang="en-US" sz="5100" i="1">
                        <a:latin typeface="Cambria Math" panose="02040503050406030204" pitchFamily="18" charset="0"/>
                        <a:ea typeface="Cambria Math" panose="02040503050406030204" pitchFamily="18" charset="0"/>
                      </a:rPr>
                      <m:t>𝑁𝑃</m:t>
                    </m:r>
                  </m:oMath>
                </a14:m>
                <a:r>
                  <a:rPr lang="en-US" sz="5100" dirty="0" smtClean="0"/>
                  <a:t> only implies that any polynomial-time algorithm fails to solve “some instance” of subset sum. By contrast, we require that PPT attacker fails to solve “almost all instances” of subset sum.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65760" y="1825625"/>
                <a:ext cx="11826240" cy="4351338"/>
              </a:xfrm>
              <a:blipFill>
                <a:blip r:embed="rId2"/>
                <a:stretch>
                  <a:fillRect l="-773" t="-140" b="-18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51</a:t>
            </a:fld>
            <a:endParaRPr lang="en-US"/>
          </a:p>
        </p:txBody>
      </p:sp>
    </p:spTree>
    <p:extLst>
      <p:ext uri="{BB962C8B-B14F-4D97-AF65-F5344CB8AC3E}">
        <p14:creationId xmlns:p14="http://schemas.microsoft.com/office/powerpoint/2010/main" val="16967637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Candidate One-Way Functions (OWFs)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buNone/>
                </a:pPr>
                <a14:m>
                  <m:oMathPara xmlns:m="http://schemas.openxmlformats.org/officeDocument/2006/math">
                    <m:oMathParaPr>
                      <m:jc m:val="centerGroup"/>
                    </m:oMathParaPr>
                    <m:oMath xmlns:m="http://schemas.openxmlformats.org/officeDocument/2006/math">
                      <m:sSub>
                        <m:sSubPr>
                          <m:ctrlPr>
                            <a:rPr lang="en-US" sz="8800" b="0" i="1" smtClean="0">
                              <a:latin typeface="Cambria Math" panose="02040503050406030204" pitchFamily="18" charset="0"/>
                            </a:rPr>
                          </m:ctrlPr>
                        </m:sSubPr>
                        <m:e>
                          <m:r>
                            <a:rPr lang="en-US" sz="8800" b="0" i="1" smtClean="0">
                              <a:latin typeface="Cambria Math" panose="02040503050406030204" pitchFamily="18" charset="0"/>
                            </a:rPr>
                            <m:t>𝑓</m:t>
                          </m:r>
                        </m:e>
                        <m:sub>
                          <m:r>
                            <a:rPr lang="en-US" sz="8800" b="0" i="1" smtClean="0">
                              <a:latin typeface="Cambria Math" panose="02040503050406030204" pitchFamily="18" charset="0"/>
                            </a:rPr>
                            <m:t>𝑝</m:t>
                          </m:r>
                          <m:r>
                            <a:rPr lang="en-US" sz="8800" b="0" i="1" smtClean="0">
                              <a:latin typeface="Cambria Math" panose="02040503050406030204" pitchFamily="18" charset="0"/>
                            </a:rPr>
                            <m:t>,</m:t>
                          </m:r>
                          <m:r>
                            <a:rPr lang="en-US" sz="8800" b="0" i="1" smtClean="0">
                              <a:latin typeface="Cambria Math" panose="02040503050406030204" pitchFamily="18" charset="0"/>
                            </a:rPr>
                            <m:t>𝑔</m:t>
                          </m:r>
                        </m:sub>
                      </m:sSub>
                      <m:d>
                        <m:dPr>
                          <m:ctrlPr>
                            <a:rPr lang="en-US" sz="8800" b="0" i="1" smtClean="0">
                              <a:latin typeface="Cambria Math" panose="02040503050406030204" pitchFamily="18" charset="0"/>
                            </a:rPr>
                          </m:ctrlPr>
                        </m:dPr>
                        <m:e>
                          <m:r>
                            <a:rPr lang="en-US" sz="8800" b="0" i="1" smtClean="0">
                              <a:latin typeface="Cambria Math" panose="02040503050406030204" pitchFamily="18" charset="0"/>
                            </a:rPr>
                            <m:t>𝑥</m:t>
                          </m:r>
                        </m:e>
                      </m:d>
                      <m:r>
                        <a:rPr lang="en-US" sz="8800" b="0" i="1" smtClean="0">
                          <a:latin typeface="Cambria Math" panose="02040503050406030204" pitchFamily="18" charset="0"/>
                        </a:rPr>
                        <m:t>=[</m:t>
                      </m:r>
                      <m:sSup>
                        <m:sSupPr>
                          <m:ctrlPr>
                            <a:rPr lang="en-US" sz="8800" b="0" i="1" smtClean="0">
                              <a:latin typeface="Cambria Math" panose="02040503050406030204" pitchFamily="18" charset="0"/>
                            </a:rPr>
                          </m:ctrlPr>
                        </m:sSupPr>
                        <m:e>
                          <m:r>
                            <a:rPr lang="en-US" sz="8800" b="0" i="1" smtClean="0">
                              <a:latin typeface="Cambria Math" panose="02040503050406030204" pitchFamily="18" charset="0"/>
                            </a:rPr>
                            <m:t>𝑔</m:t>
                          </m:r>
                        </m:e>
                        <m:sup>
                          <m:r>
                            <a:rPr lang="en-US" sz="8800" b="0" i="1" smtClean="0">
                              <a:latin typeface="Cambria Math" panose="02040503050406030204" pitchFamily="18" charset="0"/>
                            </a:rPr>
                            <m:t>𝑥</m:t>
                          </m:r>
                        </m:sup>
                      </m:sSup>
                      <m:func>
                        <m:funcPr>
                          <m:ctrlPr>
                            <a:rPr lang="en-US" sz="8800" b="0" i="1" smtClean="0">
                              <a:latin typeface="Cambria Math" panose="02040503050406030204" pitchFamily="18" charset="0"/>
                            </a:rPr>
                          </m:ctrlPr>
                        </m:funcPr>
                        <m:fName>
                          <m:r>
                            <a:rPr lang="en-US" sz="8800" b="0" i="0" smtClean="0">
                              <a:latin typeface="Cambria Math" panose="02040503050406030204" pitchFamily="18" charset="0"/>
                            </a:rPr>
                            <m:t> </m:t>
                          </m:r>
                          <m:r>
                            <m:rPr>
                              <m:sty m:val="p"/>
                            </m:rPr>
                            <a:rPr lang="en-US" sz="8800" b="0" i="0" smtClean="0">
                              <a:latin typeface="Cambria Math" panose="02040503050406030204" pitchFamily="18" charset="0"/>
                            </a:rPr>
                            <m:t>mo</m:t>
                          </m:r>
                          <m:r>
                            <a:rPr lang="en-US" sz="8800" b="0" i="1" smtClean="0">
                              <a:latin typeface="Cambria Math" panose="02040503050406030204" pitchFamily="18" charset="0"/>
                            </a:rPr>
                            <m:t>𝑑</m:t>
                          </m:r>
                        </m:fName>
                        <m:e>
                          <m:r>
                            <a:rPr lang="en-US" sz="8800" b="0" i="1" smtClean="0">
                              <a:latin typeface="Cambria Math" panose="02040503050406030204" pitchFamily="18" charset="0"/>
                            </a:rPr>
                            <m:t>𝑝</m:t>
                          </m:r>
                        </m:e>
                      </m:func>
                      <m:r>
                        <a:rPr lang="en-US" sz="8800" b="0" i="1" smtClean="0">
                          <a:latin typeface="Cambria Math" panose="02040503050406030204" pitchFamily="18" charset="0"/>
                        </a:rPr>
                        <m:t>]</m:t>
                      </m:r>
                    </m:oMath>
                  </m:oMathPara>
                </a14:m>
                <a:endParaRPr lang="en-US" sz="8800" dirty="0" smtClean="0"/>
              </a:p>
              <a:p>
                <a:pPr marL="0" indent="0">
                  <a:buNone/>
                </a:pPr>
                <a:endParaRPr lang="en-US" dirty="0" smtClean="0"/>
              </a:p>
              <a:p>
                <a:pPr marL="0" indent="0">
                  <a:buNone/>
                </a:pPr>
                <a:endParaRPr lang="en-US" dirty="0"/>
              </a:p>
              <a:p>
                <a:pPr marL="0" indent="0">
                  <a:buNone/>
                </a:pPr>
                <a:r>
                  <a:rPr lang="en-US" b="1" dirty="0" smtClean="0"/>
                  <a:t>(Discrete Logarithm Problem)</a:t>
                </a:r>
              </a:p>
              <a:p>
                <a:pPr marL="0" indent="0">
                  <a:buNone/>
                </a:pPr>
                <a:endParaRPr lang="en-US" b="1" dirty="0"/>
              </a:p>
              <a:p>
                <a:pPr marL="0" indent="0">
                  <a:buNone/>
                </a:pPr>
                <a:endParaRPr lang="en-US" b="1" dirty="0" smtClean="0"/>
              </a:p>
              <a:p>
                <a:pPr marL="0" indent="0">
                  <a:buNone/>
                </a:pPr>
                <a:r>
                  <a:rPr lang="en-US" b="1" dirty="0"/>
                  <a:t>Note: </a:t>
                </a:r>
                <a:r>
                  <a:rPr lang="en-US" dirty="0"/>
                  <a:t>The existence of OWFs implies </a:t>
                </a:r>
                <a14:m>
                  <m:oMath xmlns:m="http://schemas.openxmlformats.org/officeDocument/2006/math">
                    <m:r>
                      <m:rPr>
                        <m:sty m:val="p"/>
                      </m:rPr>
                      <a:rPr lang="en-US">
                        <a:latin typeface="Cambria Math" panose="02040503050406030204" pitchFamily="18" charset="0"/>
                        <a:ea typeface="Cambria Math" panose="02040503050406030204" pitchFamily="18" charset="0"/>
                      </a:rPr>
                      <m:t>P</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𝑁𝑃</m:t>
                    </m:r>
                  </m:oMath>
                </a14:m>
                <a:r>
                  <a:rPr lang="en-US" dirty="0"/>
                  <a:t> so we cannot be </a:t>
                </a:r>
                <a:r>
                  <a:rPr lang="en-US" i="1" dirty="0"/>
                  <a:t>absolutely</a:t>
                </a:r>
                <a:r>
                  <a:rPr lang="en-US" dirty="0"/>
                  <a:t> </a:t>
                </a:r>
                <a:r>
                  <a:rPr lang="en-US" i="1" dirty="0"/>
                  <a:t>certain</a:t>
                </a:r>
                <a:r>
                  <a:rPr lang="en-US" dirty="0"/>
                  <a:t> that they do exist.</a:t>
                </a:r>
                <a:endParaRPr lang="en-US" b="1" dirty="0"/>
              </a:p>
              <a:p>
                <a:pPr marL="0" indent="0">
                  <a:buNone/>
                </a:pP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b="-21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52</a:t>
            </a:fld>
            <a:endParaRPr lang="en-US"/>
          </a:p>
        </p:txBody>
      </p:sp>
    </p:spTree>
    <p:extLst>
      <p:ext uri="{BB962C8B-B14F-4D97-AF65-F5344CB8AC3E}">
        <p14:creationId xmlns:p14="http://schemas.microsoft.com/office/powerpoint/2010/main" val="176231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73" y="365125"/>
            <a:ext cx="11548153" cy="5491145"/>
          </a:xfrm>
        </p:spPr>
        <p:txBody>
          <a:bodyPr>
            <a:normAutofit/>
          </a:bodyPr>
          <a:lstStyle/>
          <a:p>
            <a:r>
              <a:rPr lang="en-US" sz="6600" dirty="0" smtClean="0"/>
              <a:t>How to Build a PRG with One-Way Functions?</a:t>
            </a:r>
            <a:endParaRPr lang="en-US" sz="66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53</a:t>
            </a:fld>
            <a:endParaRPr lang="en-US"/>
          </a:p>
        </p:txBody>
      </p:sp>
    </p:spTree>
    <p:extLst>
      <p:ext uri="{BB962C8B-B14F-4D97-AF65-F5344CB8AC3E}">
        <p14:creationId xmlns:p14="http://schemas.microsoft.com/office/powerpoint/2010/main" val="31905096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Core Predicates</a:t>
            </a:r>
            <a:endParaRPr lang="en-US" dirty="0"/>
          </a:p>
        </p:txBody>
      </p:sp>
      <p:sp>
        <p:nvSpPr>
          <p:cNvPr id="3" name="Content Placeholder 2"/>
          <p:cNvSpPr>
            <a:spLocks noGrp="1"/>
          </p:cNvSpPr>
          <p:nvPr>
            <p:ph idx="1"/>
          </p:nvPr>
        </p:nvSpPr>
        <p:spPr/>
        <p:txBody>
          <a:bodyPr>
            <a:normAutofit/>
          </a:bodyPr>
          <a:lstStyle/>
          <a:p>
            <a:r>
              <a:rPr lang="en-US" dirty="0" smtClean="0"/>
              <a:t>Recall that a one-way function f may potentially reveal lots of information about input</a:t>
            </a:r>
          </a:p>
          <a:p>
            <a:endParaRPr lang="en-US" dirty="0"/>
          </a:p>
          <a:p>
            <a:r>
              <a:rPr lang="en-US" b="1" dirty="0" smtClean="0"/>
              <a:t>Example</a:t>
            </a:r>
            <a:r>
              <a:rPr lang="en-US" dirty="0" smtClean="0"/>
              <a:t>: f(x</a:t>
            </a:r>
            <a:r>
              <a:rPr lang="en-US" baseline="-25000" dirty="0" smtClean="0"/>
              <a:t>1</a:t>
            </a:r>
            <a:r>
              <a:rPr lang="en-US" dirty="0" smtClean="0"/>
              <a:t>,x</a:t>
            </a:r>
            <a:r>
              <a:rPr lang="en-US" baseline="-25000" dirty="0" smtClean="0"/>
              <a:t>2</a:t>
            </a:r>
            <a:r>
              <a:rPr lang="en-US" dirty="0" smtClean="0"/>
              <a:t>)=(x</a:t>
            </a:r>
            <a:r>
              <a:rPr lang="en-US" baseline="-25000" dirty="0" smtClean="0"/>
              <a:t>1</a:t>
            </a:r>
            <a:r>
              <a:rPr lang="en-US" dirty="0" smtClean="0"/>
              <a:t>,g(x</a:t>
            </a:r>
            <a:r>
              <a:rPr lang="en-US" baseline="-25000" dirty="0" smtClean="0"/>
              <a:t>2</a:t>
            </a:r>
            <a:r>
              <a:rPr lang="en-US" dirty="0" smtClean="0"/>
              <a:t>)), where g is a one-way function.</a:t>
            </a:r>
          </a:p>
          <a:p>
            <a:r>
              <a:rPr lang="en-US" b="1" dirty="0" smtClean="0"/>
              <a:t>Claim</a:t>
            </a:r>
            <a:r>
              <a:rPr lang="en-US" dirty="0" smtClean="0"/>
              <a:t>: f is one-way (even if f(x</a:t>
            </a:r>
            <a:r>
              <a:rPr lang="en-US" baseline="-25000" dirty="0" smtClean="0"/>
              <a:t>1</a:t>
            </a:r>
            <a:r>
              <a:rPr lang="en-US" dirty="0" smtClean="0"/>
              <a:t>,x</a:t>
            </a:r>
            <a:r>
              <a:rPr lang="en-US" baseline="-25000" dirty="0" smtClean="0"/>
              <a:t>2</a:t>
            </a:r>
            <a:r>
              <a:rPr lang="en-US" dirty="0" smtClean="0"/>
              <a:t>) reveals half of the input bits!)</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54</a:t>
            </a:fld>
            <a:endParaRPr lang="en-US"/>
          </a:p>
        </p:txBody>
      </p:sp>
    </p:spTree>
    <p:extLst>
      <p:ext uri="{BB962C8B-B14F-4D97-AF65-F5344CB8AC3E}">
        <p14:creationId xmlns:p14="http://schemas.microsoft.com/office/powerpoint/2010/main" val="16868973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Core Predicates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b="1" dirty="0" smtClean="0"/>
                  <a:t>Definition: </a:t>
                </a:r>
                <a:r>
                  <a:rPr lang="en-US" dirty="0" smtClean="0"/>
                  <a:t>A predicate </a:t>
                </a:r>
                <a14:m>
                  <m:oMath xmlns:m="http://schemas.openxmlformats.org/officeDocument/2006/math">
                    <m:r>
                      <m:rPr>
                        <m:sty m:val="p"/>
                      </m:rPr>
                      <a:rPr lang="en-US" b="0" i="0" smtClean="0">
                        <a:latin typeface="Cambria Math" panose="02040503050406030204" pitchFamily="18" charset="0"/>
                      </a:rPr>
                      <m:t>hc</m:t>
                    </m:r>
                    <m:r>
                      <a:rPr lang="en-US">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i="1">
                            <a:latin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0,1</m:t>
                        </m:r>
                      </m:e>
                    </m:d>
                  </m:oMath>
                </a14:m>
                <a:r>
                  <a:rPr lang="en-US" dirty="0" smtClean="0"/>
                  <a:t> is called a hard-core predicate of a function f if </a:t>
                </a:r>
              </a:p>
              <a:p>
                <a:pPr marL="514350" indent="-514350">
                  <a:buFont typeface="+mj-lt"/>
                  <a:buAutoNum type="arabicPeriod"/>
                </a:pPr>
                <a:r>
                  <a:rPr lang="en-US" dirty="0"/>
                  <a:t>(</a:t>
                </a:r>
                <a:r>
                  <a:rPr lang="en-US" dirty="0" smtClean="0"/>
                  <a:t>Easy to Compute) </a:t>
                </a:r>
                <a14:m>
                  <m:oMath xmlns:m="http://schemas.openxmlformats.org/officeDocument/2006/math">
                    <m:r>
                      <m:rPr>
                        <m:sty m:val="p"/>
                      </m:rPr>
                      <a:rPr lang="en-US">
                        <a:latin typeface="Cambria Math" panose="02040503050406030204" pitchFamily="18" charset="0"/>
                      </a:rPr>
                      <m:t>hc</m:t>
                    </m:r>
                  </m:oMath>
                </a14:m>
                <a:r>
                  <a:rPr lang="en-US" dirty="0" smtClean="0"/>
                  <a:t> can be computed in polynomial time</a:t>
                </a:r>
              </a:p>
              <a:p>
                <a:pPr marL="514350" indent="-514350">
                  <a:buFont typeface="+mj-lt"/>
                  <a:buAutoNum type="arabicPeriod"/>
                </a:pPr>
                <a:r>
                  <a:rPr lang="en-US" dirty="0" smtClean="0"/>
                  <a:t>(Hard to Guess) For all PPT attacker A there is a negligible function </a:t>
                </a:r>
                <a:r>
                  <a:rPr lang="en-US" dirty="0" err="1" smtClean="0"/>
                  <a:t>negl</a:t>
                </a:r>
                <a:r>
                  <a:rPr lang="en-US" dirty="0" smtClean="0"/>
                  <a:t> such that we have </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𝐏𝐫</m:t>
                          </m:r>
                        </m:e>
                        <m:sub>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b="0" i="1" smtClean="0">
                                  <a:latin typeface="Cambria Math" panose="02040503050406030204" pitchFamily="18" charset="0"/>
                                </a:rPr>
                                <m:t>𝑛</m:t>
                              </m:r>
                            </m:sup>
                          </m:sSup>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𝑛</m:t>
                                  </m:r>
                                </m:sup>
                              </m:sSup>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d>
                          <m:r>
                            <a:rPr lang="en-US" b="0" i="1" smtClean="0">
                              <a:latin typeface="Cambria Math" panose="02040503050406030204" pitchFamily="18" charset="0"/>
                            </a:rPr>
                            <m:t>=</m:t>
                          </m:r>
                          <m:r>
                            <m:rPr>
                              <m:sty m:val="p"/>
                            </m:rPr>
                            <a:rPr lang="en-US">
                              <a:latin typeface="Cambria Math" panose="02040503050406030204" pitchFamily="18" charset="0"/>
                            </a:rPr>
                            <m:t>hc</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𝑛𝑒𝑔𝑙</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55</a:t>
            </a:fld>
            <a:endParaRPr lang="en-US"/>
          </a:p>
        </p:txBody>
      </p:sp>
    </p:spTree>
    <p:extLst>
      <p:ext uri="{BB962C8B-B14F-4D97-AF65-F5344CB8AC3E}">
        <p14:creationId xmlns:p14="http://schemas.microsoft.com/office/powerpoint/2010/main" val="41674708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Attempt 1: Hard-Core Predicate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0515600" cy="4351338"/>
              </a:xfrm>
            </p:spPr>
            <p:txBody>
              <a:bodyPr>
                <a:normAutofit/>
              </a:bodyPr>
              <a:lstStyle/>
              <a:p>
                <a:pPr marL="0" indent="0">
                  <a:buNone/>
                </a:pPr>
                <a:r>
                  <a:rPr lang="en-US" b="1" dirty="0" smtClean="0"/>
                  <a:t>Consider the predicate</a:t>
                </a:r>
                <a:endParaRPr lang="en-US" b="0" i="0"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hc</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0" smtClean="0">
                          <a:latin typeface="Cambria Math" panose="02040503050406030204" pitchFamily="18" charset="0"/>
                        </a:rPr>
                        <m:t>= </m:t>
                      </m:r>
                      <m:sSubSup>
                        <m:sSubSupPr>
                          <m:ctrlPr>
                            <a:rPr lang="en-US" b="0"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𝑛</m:t>
                          </m:r>
                        </m:sup>
                      </m:sSubSup>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sub>
                      </m:sSub>
                    </m:oMath>
                  </m:oMathPara>
                </a14:m>
                <a:endParaRPr lang="en-US" dirty="0" smtClean="0"/>
              </a:p>
              <a:p>
                <a:pPr marL="0" indent="0">
                  <a:buNone/>
                </a:pPr>
                <a:endParaRPr lang="en-US" dirty="0"/>
              </a:p>
              <a:p>
                <a:pPr marL="0" indent="0">
                  <a:buNone/>
                </a:pPr>
                <a:r>
                  <a:rPr lang="en-US" b="1" dirty="0" smtClean="0"/>
                  <a:t>Hope</a:t>
                </a:r>
                <a:r>
                  <a:rPr lang="en-US" dirty="0" smtClean="0"/>
                  <a:t>: </a:t>
                </a:r>
                <a:r>
                  <a:rPr lang="en-US" dirty="0" err="1" smtClean="0"/>
                  <a:t>hc</a:t>
                </a:r>
                <a:r>
                  <a:rPr lang="en-US" dirty="0" smtClean="0"/>
                  <a:t> is hard core predicate for any OWF.</a:t>
                </a:r>
              </a:p>
              <a:p>
                <a:pPr marL="0" indent="0">
                  <a:buNone/>
                </a:pPr>
                <a:endParaRPr lang="en-US" dirty="0"/>
              </a:p>
              <a:p>
                <a:pPr marL="0" indent="0">
                  <a:buNone/>
                </a:pPr>
                <a:r>
                  <a:rPr lang="en-US" b="1" dirty="0" smtClean="0"/>
                  <a:t>Counter-example:</a:t>
                </a:r>
              </a:p>
              <a:p>
                <a:pPr marL="0" indent="0">
                  <a:buNone/>
                </a:pPr>
                <a:endParaRPr lang="en-US" dirty="0"/>
              </a:p>
              <a:p>
                <a:pPr marL="0" indent="0" algn="ctr">
                  <a:buNone/>
                </a:pPr>
                <a:r>
                  <a:rPr lang="en-US" sz="3200" dirty="0" smtClean="0"/>
                  <a:t>f(x) = (g(x),</a:t>
                </a:r>
                <a:r>
                  <a:rPr lang="en-US" sz="3200" dirty="0">
                    <a:ea typeface="Cambria Math" panose="02040503050406030204" pitchFamily="18" charset="0"/>
                  </a:rPr>
                  <a:t> </a:t>
                </a:r>
                <a14:m>
                  <m:oMath xmlns:m="http://schemas.openxmlformats.org/officeDocument/2006/math">
                    <m:sSubSup>
                      <m:sSubSupPr>
                        <m:ctrlPr>
                          <a:rPr lang="en-US" sz="3200" i="1">
                            <a:latin typeface="Cambria Math" panose="02040503050406030204" pitchFamily="18" charset="0"/>
                            <a:ea typeface="Cambria Math" panose="02040503050406030204" pitchFamily="18" charset="0"/>
                          </a:rPr>
                        </m:ctrlPr>
                      </m:sSubSupPr>
                      <m:e>
                        <m:r>
                          <a:rPr lang="en-US" sz="3200" i="1">
                            <a:latin typeface="Cambria Math" panose="02040503050406030204" pitchFamily="18" charset="0"/>
                            <a:ea typeface="Cambria Math" panose="02040503050406030204" pitchFamily="18" charset="0"/>
                          </a:rPr>
                          <m:t>⨁</m:t>
                        </m:r>
                      </m:e>
                      <m:sub>
                        <m:r>
                          <a:rPr lang="en-US" sz="3200" i="1">
                            <a:latin typeface="Cambria Math" panose="02040503050406030204" pitchFamily="18" charset="0"/>
                            <a:ea typeface="Cambria Math" panose="02040503050406030204" pitchFamily="18" charset="0"/>
                          </a:rPr>
                          <m:t>𝑖</m:t>
                        </m:r>
                        <m:r>
                          <a:rPr lang="en-US" sz="3200" i="1">
                            <a:latin typeface="Cambria Math" panose="02040503050406030204" pitchFamily="18" charset="0"/>
                            <a:ea typeface="Cambria Math" panose="02040503050406030204" pitchFamily="18" charset="0"/>
                          </a:rPr>
                          <m:t>=1</m:t>
                        </m:r>
                      </m:sub>
                      <m:sup>
                        <m:r>
                          <a:rPr lang="en-US" sz="3200" i="1">
                            <a:latin typeface="Cambria Math" panose="02040503050406030204" pitchFamily="18" charset="0"/>
                            <a:ea typeface="Cambria Math" panose="02040503050406030204" pitchFamily="18" charset="0"/>
                          </a:rPr>
                          <m:t>𝑛</m:t>
                        </m:r>
                      </m:sup>
                    </m:sSubSup>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𝑥</m:t>
                        </m:r>
                      </m:e>
                      <m:sub>
                        <m:r>
                          <a:rPr lang="en-US" sz="3200" i="1">
                            <a:latin typeface="Cambria Math" panose="02040503050406030204" pitchFamily="18" charset="0"/>
                            <a:ea typeface="Cambria Math" panose="02040503050406030204" pitchFamily="18" charset="0"/>
                          </a:rPr>
                          <m:t>𝑖</m:t>
                        </m:r>
                      </m:sub>
                    </m:sSub>
                  </m:oMath>
                </a14:m>
                <a:r>
                  <a:rPr lang="en-US" sz="3200" dirty="0" smtClean="0"/>
                  <a:t>)</a:t>
                </a: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56</a:t>
            </a:fld>
            <a:endParaRPr lang="en-US"/>
          </a:p>
        </p:txBody>
      </p:sp>
    </p:spTree>
    <p:extLst>
      <p:ext uri="{BB962C8B-B14F-4D97-AF65-F5344CB8AC3E}">
        <p14:creationId xmlns:p14="http://schemas.microsoft.com/office/powerpoint/2010/main" val="203402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Trivial Hard-Core Predicate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b="1" dirty="0" smtClean="0"/>
                  <a:t>Consider the function</a:t>
                </a:r>
                <a:endParaRPr lang="en-US" b="0" i="0" dirty="0" smtClean="0">
                  <a:latin typeface="Cambria Math" panose="02040503050406030204" pitchFamily="18" charset="0"/>
                </a:endParaRPr>
              </a:p>
              <a:p>
                <a:pPr marL="0" indent="0" algn="ctr">
                  <a:buNone/>
                </a:pPr>
                <a:r>
                  <a:rPr lang="en-US" dirty="0" smtClean="0"/>
                  <a:t>f(x</a:t>
                </a:r>
                <a:r>
                  <a:rPr lang="en-US" baseline="-25000" dirty="0" smtClean="0"/>
                  <a:t>1</a:t>
                </a:r>
                <a:r>
                  <a:rPr lang="en-US" dirty="0" smtClean="0"/>
                  <a:t>,…,</a:t>
                </a:r>
                <a:r>
                  <a:rPr lang="en-US" dirty="0" err="1" smtClean="0"/>
                  <a:t>x</a:t>
                </a:r>
                <a:r>
                  <a:rPr lang="en-US" baseline="-25000" dirty="0" err="1" smtClean="0"/>
                  <a:t>n</a:t>
                </a:r>
                <a:r>
                  <a:rPr lang="en-US" dirty="0" smtClean="0"/>
                  <a:t>) </a:t>
                </a:r>
                <a:r>
                  <a:rPr lang="en-US" dirty="0"/>
                  <a:t>= </a:t>
                </a:r>
                <a:r>
                  <a:rPr lang="en-US" dirty="0" smtClean="0"/>
                  <a:t>x</a:t>
                </a:r>
                <a:r>
                  <a:rPr lang="en-US" baseline="-25000" dirty="0" smtClean="0"/>
                  <a:t>1</a:t>
                </a:r>
                <a:r>
                  <a:rPr lang="en-US" dirty="0" smtClean="0"/>
                  <a:t>,…,x</a:t>
                </a:r>
                <a:r>
                  <a:rPr lang="en-US" baseline="-25000" dirty="0" smtClean="0"/>
                  <a:t>n-1</a:t>
                </a:r>
                <a:endParaRPr lang="en-US" baseline="-25000" dirty="0"/>
              </a:p>
              <a:p>
                <a:pPr marL="0" indent="0">
                  <a:buNone/>
                </a:pPr>
                <a:r>
                  <a:rPr lang="en-US" b="1" dirty="0" smtClean="0"/>
                  <a:t>f has a trivial hard core predicate</a:t>
                </a:r>
                <a:endParaRPr lang="en-US"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hc</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0" smtClean="0">
                          <a:latin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𝑛</m:t>
                          </m:r>
                        </m:sub>
                      </m:sSub>
                    </m:oMath>
                  </m:oMathPara>
                </a14:m>
                <a:endParaRPr lang="en-US" b="0" dirty="0" smtClean="0">
                  <a:ea typeface="Cambria Math" panose="02040503050406030204" pitchFamily="18" charset="0"/>
                </a:endParaRPr>
              </a:p>
              <a:p>
                <a:pPr marL="0" indent="0">
                  <a:buNone/>
                </a:pPr>
                <a:endParaRPr lang="en-US" dirty="0" smtClean="0"/>
              </a:p>
              <a:p>
                <a:pPr marL="0" indent="0">
                  <a:buNone/>
                </a:pPr>
                <a:r>
                  <a:rPr lang="en-US" dirty="0" smtClean="0"/>
                  <a:t>Not useful for crypto applications (e.g., f is not a OWF)</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57</a:t>
            </a:fld>
            <a:endParaRPr lang="en-US"/>
          </a:p>
        </p:txBody>
      </p:sp>
    </p:spTree>
    <p:extLst>
      <p:ext uri="{BB962C8B-B14F-4D97-AF65-F5344CB8AC3E}">
        <p14:creationId xmlns:p14="http://schemas.microsoft.com/office/powerpoint/2010/main" val="28501746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Attempt 3: Hard-Core Predicate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0515600" cy="4351338"/>
              </a:xfrm>
            </p:spPr>
            <p:txBody>
              <a:bodyPr>
                <a:normAutofit/>
              </a:bodyPr>
              <a:lstStyle/>
              <a:p>
                <a:pPr marL="0" indent="0">
                  <a:buNone/>
                </a:pPr>
                <a:r>
                  <a:rPr lang="en-US" b="1" dirty="0" smtClean="0"/>
                  <a:t>Consider the predicate</a:t>
                </a:r>
                <a:endParaRPr lang="en-US" b="0" i="0"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hc</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r>
                            <a:rPr lang="en-US" b="0" i="0" smtClean="0">
                              <a:latin typeface="Cambria Math" panose="02040503050406030204" pitchFamily="18" charset="0"/>
                            </a:rPr>
                            <m:t>,</m:t>
                          </m:r>
                          <m:r>
                            <m:rPr>
                              <m:sty m:val="p"/>
                            </m:rPr>
                            <a:rPr lang="en-US" b="0" i="0" smtClean="0">
                              <a:latin typeface="Cambria Math" panose="02040503050406030204" pitchFamily="18" charset="0"/>
                            </a:rPr>
                            <m:t>r</m:t>
                          </m:r>
                        </m:e>
                      </m:d>
                      <m:r>
                        <a:rPr lang="en-US" b="0" i="0" smtClean="0">
                          <a:latin typeface="Cambria Math" panose="02040503050406030204" pitchFamily="18" charset="0"/>
                        </a:rPr>
                        <m:t>= </m:t>
                      </m:r>
                      <m:sSubSup>
                        <m:sSubSupPr>
                          <m:ctrlPr>
                            <a:rPr lang="en-US" b="0"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𝑛</m:t>
                          </m:r>
                        </m:sup>
                      </m:sSubSup>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sub>
                      </m:sSub>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i="1">
                              <a:latin typeface="Cambria Math" panose="02040503050406030204" pitchFamily="18" charset="0"/>
                              <a:ea typeface="Cambria Math" panose="02040503050406030204" pitchFamily="18" charset="0"/>
                            </a:rPr>
                            <m:t>𝑖</m:t>
                          </m:r>
                        </m:sub>
                      </m:sSub>
                    </m:oMath>
                  </m:oMathPara>
                </a14:m>
                <a:endParaRPr lang="en-US" dirty="0" smtClean="0"/>
              </a:p>
              <a:p>
                <a:pPr marL="0" indent="0">
                  <a:buNone/>
                </a:pPr>
                <a:r>
                  <a:rPr lang="en-US" dirty="0" smtClean="0"/>
                  <a:t>(the bits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1</m:t>
                        </m:r>
                      </m:sub>
                    </m:sSub>
                  </m:oMath>
                </a14:m>
                <a:r>
                  <a:rPr lang="en-US" dirty="0" smtClean="0"/>
                  <a:t>,…,</a:t>
                </a:r>
                <a:r>
                  <a:rPr lang="en-US" dirty="0">
                    <a:ea typeface="Cambria Math" panose="02040503050406030204" pitchFamily="18" charset="0"/>
                  </a:rPr>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𝑛</m:t>
                        </m:r>
                      </m:sub>
                    </m:sSub>
                  </m:oMath>
                </a14:m>
                <a:r>
                  <a:rPr lang="en-US" dirty="0" smtClean="0"/>
                  <a:t> will be selected uniformly at random)</a:t>
                </a:r>
                <a:endParaRPr lang="en-US" dirty="0"/>
              </a:p>
              <a:p>
                <a:pPr marL="0" indent="0">
                  <a:buNone/>
                </a:pPr>
                <a:endParaRPr lang="en-US" b="1" dirty="0" smtClean="0"/>
              </a:p>
              <a:p>
                <a:pPr marL="0" indent="0">
                  <a:buNone/>
                </a:pPr>
                <a:r>
                  <a:rPr lang="en-US" b="1" dirty="0" err="1" smtClean="0"/>
                  <a:t>Goldreich</a:t>
                </a:r>
                <a:r>
                  <a:rPr lang="en-US" b="1" dirty="0" smtClean="0"/>
                  <a:t>-Levin Theorem</a:t>
                </a:r>
                <a:r>
                  <a:rPr lang="en-US" dirty="0" smtClean="0"/>
                  <a:t>: (Assume OWFs exist) For any OWF f, </a:t>
                </a:r>
                <a:r>
                  <a:rPr lang="en-US" dirty="0" err="1" smtClean="0"/>
                  <a:t>hc</a:t>
                </a:r>
                <a:r>
                  <a:rPr lang="en-US" dirty="0" smtClean="0"/>
                  <a:t> is a hard-core predicate of g(</a:t>
                </a:r>
                <a:r>
                  <a:rPr lang="en-US" dirty="0" err="1" smtClean="0"/>
                  <a:t>x,r</a:t>
                </a:r>
                <a:r>
                  <a:rPr lang="en-US" dirty="0" smtClean="0"/>
                  <a:t>)=(f(x),r).</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58</a:t>
            </a:fld>
            <a:endParaRPr lang="en-US"/>
          </a:p>
        </p:txBody>
      </p:sp>
    </p:spTree>
    <p:extLst>
      <p:ext uri="{BB962C8B-B14F-4D97-AF65-F5344CB8AC3E}">
        <p14:creationId xmlns:p14="http://schemas.microsoft.com/office/powerpoint/2010/main" val="41959196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Hard-Core Predicates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0515600" cy="4351338"/>
              </a:xfrm>
            </p:spPr>
            <p:txBody>
              <a:bodyPr>
                <a:normAutofit fontScale="92500" lnSpcReduction="10000"/>
              </a:bodyPr>
              <a:lstStyle/>
              <a:p>
                <a:pPr marL="0" indent="0">
                  <a:buNone/>
                </a:pPr>
                <a:r>
                  <a:rPr lang="en-US" b="1" dirty="0" smtClean="0"/>
                  <a:t>Theorem: </a:t>
                </a:r>
                <a:r>
                  <a:rPr lang="en-US" dirty="0" smtClean="0"/>
                  <a:t>Given a one-way-permutation f and a hard-core predicate </a:t>
                </a:r>
                <a:r>
                  <a:rPr lang="en-US" dirty="0" err="1" smtClean="0"/>
                  <a:t>hc</a:t>
                </a:r>
                <a:r>
                  <a:rPr lang="en-US" dirty="0" smtClean="0"/>
                  <a:t> we can construct a PRG G with expansion factor </a:t>
                </a:r>
                <a14:m>
                  <m:oMath xmlns:m="http://schemas.openxmlformats.org/officeDocument/2006/math">
                    <m:r>
                      <a:rPr lang="en-US" b="0" i="1" smtClean="0">
                        <a:latin typeface="Cambria Math" panose="02040503050406030204" pitchFamily="18" charset="0"/>
                        <a:ea typeface="Cambria Math" panose="02040503050406030204" pitchFamily="18" charset="0"/>
                      </a:rPr>
                      <m:t>ℓ</m:t>
                    </m:r>
                    <m:d>
                      <m:dPr>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oMath>
                </a14:m>
                <a:endParaRPr lang="en-US" dirty="0" smtClean="0"/>
              </a:p>
              <a:p>
                <a:pPr marL="0" indent="0">
                  <a:buNone/>
                </a:pPr>
                <a:endParaRPr lang="en-US" b="1" dirty="0"/>
              </a:p>
              <a:p>
                <a:pPr marL="0" indent="0">
                  <a:buNone/>
                </a:pPr>
                <a:r>
                  <a:rPr lang="en-US" b="1" dirty="0" smtClean="0"/>
                  <a:t>Construction: </a:t>
                </a:r>
                <a:endParaRPr lang="en-US" b="1"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hc</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oMath>
                  </m:oMathPara>
                </a14:m>
                <a:endParaRPr lang="en-US" dirty="0" smtClean="0"/>
              </a:p>
              <a:p>
                <a:pPr marL="0" indent="0">
                  <a:buNone/>
                </a:pPr>
                <a:endParaRPr lang="en-US" dirty="0"/>
              </a:p>
              <a:p>
                <a:pPr marL="0" indent="0">
                  <a:buNone/>
                </a:pPr>
                <a:r>
                  <a:rPr lang="en-US" b="1" dirty="0" smtClean="0"/>
                  <a:t>Intuition</a:t>
                </a:r>
                <a:r>
                  <a:rPr lang="en-US" dirty="0" smtClean="0"/>
                  <a:t>: f(s) is actually uniformly distributed </a:t>
                </a:r>
              </a:p>
              <a:p>
                <a:r>
                  <a:rPr lang="en-US" dirty="0"/>
                  <a:t>s</a:t>
                </a:r>
                <a:r>
                  <a:rPr lang="en-US" dirty="0" smtClean="0"/>
                  <a:t> is random</a:t>
                </a:r>
              </a:p>
              <a:p>
                <a:r>
                  <a:rPr lang="en-US" dirty="0" smtClean="0"/>
                  <a:t>f(s) is a permutation</a:t>
                </a:r>
              </a:p>
              <a:p>
                <a:r>
                  <a:rPr lang="en-US" dirty="0" smtClean="0"/>
                  <a:t>Last bit is hard to predict given </a:t>
                </a:r>
                <a:r>
                  <a:rPr lang="en-US" dirty="0"/>
                  <a:t>f(s)</a:t>
                </a:r>
                <a:r>
                  <a:rPr lang="en-US" dirty="0" smtClean="0"/>
                  <a:t> (since </a:t>
                </a:r>
                <a:r>
                  <a:rPr lang="en-US" dirty="0" err="1" smtClean="0"/>
                  <a:t>hc</a:t>
                </a:r>
                <a:r>
                  <a:rPr lang="en-US" dirty="0" smtClean="0"/>
                  <a:t> is hard-core for f)</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043" t="-2801" b="-14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59</a:t>
            </a:fld>
            <a:endParaRPr lang="en-US"/>
          </a:p>
        </p:txBody>
      </p:sp>
    </p:spTree>
    <p:extLst>
      <p:ext uri="{BB962C8B-B14F-4D97-AF65-F5344CB8AC3E}">
        <p14:creationId xmlns:p14="http://schemas.microsoft.com/office/powerpoint/2010/main" val="1551813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Triple DES Variant 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Let </a:t>
                </a:r>
                <a:r>
                  <a:rPr lang="en-US" dirty="0" err="1" smtClean="0"/>
                  <a:t>F</a:t>
                </a:r>
                <a:r>
                  <a:rPr lang="en-US" baseline="-25000" dirty="0" err="1" smtClean="0"/>
                  <a:t>k</a:t>
                </a:r>
                <a:r>
                  <a:rPr lang="en-US" dirty="0" smtClean="0"/>
                  <a:t>(x) denote the DES block cipher</a:t>
                </a:r>
              </a:p>
              <a:p>
                <a:endParaRPr lang="en-US" dirty="0"/>
              </a:p>
              <a:p>
                <a:r>
                  <a:rPr lang="en-US" dirty="0" smtClean="0"/>
                  <a:t>A new block cipher F’ with a key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𝑘</m:t>
                            </m:r>
                          </m:e>
                          <m:sub>
                            <m:r>
                              <a:rPr lang="en-US" b="0" i="1" smtClean="0">
                                <a:latin typeface="Cambria Math" panose="02040503050406030204" pitchFamily="18" charset="0"/>
                              </a:rPr>
                              <m:t>3</m:t>
                            </m:r>
                          </m:sub>
                        </m:sSub>
                      </m:e>
                    </m:d>
                  </m:oMath>
                </a14:m>
                <a:r>
                  <a:rPr lang="en-US" dirty="0" smtClean="0"/>
                  <a:t> of </a:t>
                </a:r>
                <a:r>
                  <a:rPr lang="en-US" smtClean="0"/>
                  <a:t>length 3n </a:t>
                </a:r>
                <a:r>
                  <a:rPr lang="en-US" dirty="0" smtClean="0"/>
                  <a:t>can be defined by </a:t>
                </a:r>
              </a:p>
              <a:p>
                <a:pPr marL="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d>
                        <m:dPr>
                          <m:ctrlPr>
                            <a:rPr lang="en-US"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3</m:t>
                              </m:r>
                            </m:sub>
                          </m:sSub>
                        </m:sub>
                      </m:sSub>
                      <m:d>
                        <m:dPr>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2</m:t>
                                  </m:r>
                                </m:sub>
                              </m:sSub>
                            </m:sub>
                            <m:sup>
                              <m:r>
                                <a:rPr lang="en-US" b="0" i="1" smtClean="0">
                                  <a:latin typeface="Cambria Math" panose="02040503050406030204" pitchFamily="18" charset="0"/>
                                </a:rPr>
                                <m:t>−1</m:t>
                              </m:r>
                            </m:sup>
                          </m:sSub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sub>
                                  </m:sSub>
                                </m:sub>
                              </m:sSub>
                              <m:d>
                                <m:dPr>
                                  <m:ctrlPr>
                                    <a:rPr lang="en-US" i="1">
                                      <a:latin typeface="Cambria Math" panose="02040503050406030204" pitchFamily="18" charset="0"/>
                                    </a:rPr>
                                  </m:ctrlPr>
                                </m:dPr>
                                <m:e>
                                  <m:r>
                                    <a:rPr lang="en-US" i="1">
                                      <a:latin typeface="Cambria Math" panose="02040503050406030204" pitchFamily="18" charset="0"/>
                                    </a:rPr>
                                    <m:t>𝑥</m:t>
                                  </m:r>
                                </m:e>
                              </m:d>
                            </m:e>
                          </m:d>
                        </m:e>
                      </m:d>
                    </m:oMath>
                  </m:oMathPara>
                </a14:m>
                <a:endParaRPr lang="en-US" dirty="0" smtClean="0"/>
              </a:p>
              <a:p>
                <a:pPr marL="0" indent="0">
                  <a:buNone/>
                </a:pPr>
                <a:endParaRPr lang="en-US" dirty="0"/>
              </a:p>
              <a:p>
                <a:r>
                  <a:rPr lang="en-US" dirty="0" smtClean="0"/>
                  <a:t>Meet-in-the-Middle Attack Requires time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b="0" i="1" smtClean="0">
                                <a:latin typeface="Cambria Math" panose="02040503050406030204" pitchFamily="18" charset="0"/>
                              </a:rPr>
                              <m:t>2</m:t>
                            </m:r>
                            <m:r>
                              <a:rPr lang="en-US" i="1">
                                <a:latin typeface="Cambria Math" panose="02040503050406030204" pitchFamily="18" charset="0"/>
                              </a:rPr>
                              <m:t>𝑛</m:t>
                            </m:r>
                          </m:sup>
                        </m:sSup>
                      </m:e>
                    </m:d>
                  </m:oMath>
                </a14:m>
                <a:r>
                  <a:rPr lang="en-US" dirty="0" smtClean="0"/>
                  <a:t> and space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2</m:t>
                            </m:r>
                            <m:r>
                              <a:rPr lang="en-US" i="1">
                                <a:latin typeface="Cambria Math" panose="02040503050406030204" pitchFamily="18" charset="0"/>
                              </a:rPr>
                              <m:t>𝑛</m:t>
                            </m:r>
                          </m:sup>
                        </m:sSup>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r="-11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6</a:t>
            </a:fld>
            <a:endParaRPr lang="en-US"/>
          </a:p>
        </p:txBody>
      </p:sp>
      <p:sp>
        <p:nvSpPr>
          <p:cNvPr id="5" name="Oval 4"/>
          <p:cNvSpPr/>
          <p:nvPr/>
        </p:nvSpPr>
        <p:spPr>
          <a:xfrm>
            <a:off x="5965372" y="3575662"/>
            <a:ext cx="853440" cy="822166"/>
          </a:xfrm>
          <a:prstGeom prst="ellipse">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6547758" y="1870075"/>
            <a:ext cx="1159328" cy="1803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494814" y="949384"/>
            <a:ext cx="4098471" cy="830997"/>
          </a:xfrm>
          <a:prstGeom prst="rect">
            <a:avLst/>
          </a:prstGeom>
          <a:noFill/>
        </p:spPr>
        <p:txBody>
          <a:bodyPr wrap="square" rtlCol="0">
            <a:spAutoFit/>
          </a:bodyPr>
          <a:lstStyle/>
          <a:p>
            <a:r>
              <a:rPr lang="en-US" sz="2400" b="1" dirty="0" smtClean="0"/>
              <a:t>Allows backward compatibility with DES by setting k</a:t>
            </a:r>
            <a:r>
              <a:rPr lang="en-US" sz="2400" b="1" baseline="-25000" dirty="0" smtClean="0"/>
              <a:t>1</a:t>
            </a:r>
            <a:r>
              <a:rPr lang="en-US" sz="2400" b="1" dirty="0" smtClean="0"/>
              <a:t>=k</a:t>
            </a:r>
            <a:r>
              <a:rPr lang="en-US" sz="2400" b="1" baseline="-25000" dirty="0" smtClean="0"/>
              <a:t>2</a:t>
            </a:r>
            <a:r>
              <a:rPr lang="en-US" sz="2400" b="1" dirty="0" smtClean="0"/>
              <a:t>=k</a:t>
            </a:r>
            <a:r>
              <a:rPr lang="en-US" sz="2400" b="1" baseline="-25000" dirty="0" smtClean="0"/>
              <a:t>3</a:t>
            </a:r>
            <a:endParaRPr lang="en-US" sz="2400" b="1" baseline="-25000" dirty="0"/>
          </a:p>
        </p:txBody>
      </p:sp>
    </p:spTree>
    <p:extLst>
      <p:ext uri="{BB962C8B-B14F-4D97-AF65-F5344CB8AC3E}">
        <p14:creationId xmlns:p14="http://schemas.microsoft.com/office/powerpoint/2010/main" val="4148850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Arbitrary Expansion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856105"/>
                <a:ext cx="10515600" cy="4351338"/>
              </a:xfrm>
            </p:spPr>
            <p:txBody>
              <a:bodyPr>
                <a:normAutofit fontScale="92500" lnSpcReduction="10000"/>
              </a:bodyPr>
              <a:lstStyle/>
              <a:p>
                <a:pPr marL="0" indent="0">
                  <a:buNone/>
                </a:pPr>
                <a:r>
                  <a:rPr lang="en-US" sz="3600" b="1" dirty="0" smtClean="0"/>
                  <a:t>Theorem: </a:t>
                </a:r>
                <a:r>
                  <a:rPr lang="en-US" sz="3600" dirty="0" smtClean="0"/>
                  <a:t>Suppose that there is a PRG </a:t>
                </a:r>
                <a:r>
                  <a:rPr lang="en-US" sz="3600" dirty="0"/>
                  <a:t>G with expansion factor </a:t>
                </a:r>
                <a14:m>
                  <m:oMath xmlns:m="http://schemas.openxmlformats.org/officeDocument/2006/math">
                    <m:r>
                      <a:rPr lang="en-US" sz="3600" i="1">
                        <a:latin typeface="Cambria Math" panose="02040503050406030204" pitchFamily="18" charset="0"/>
                        <a:ea typeface="Cambria Math" panose="02040503050406030204" pitchFamily="18" charset="0"/>
                      </a:rPr>
                      <m:t>ℓ</m:t>
                    </m:r>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𝑛</m:t>
                        </m:r>
                      </m:e>
                    </m:d>
                    <m:r>
                      <a:rPr lang="en-US" sz="3600" i="1">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𝑛</m:t>
                    </m:r>
                    <m:r>
                      <a:rPr lang="en-US" sz="3600" i="1">
                        <a:latin typeface="Cambria Math" panose="02040503050406030204" pitchFamily="18" charset="0"/>
                        <a:ea typeface="Cambria Math" panose="02040503050406030204" pitchFamily="18" charset="0"/>
                      </a:rPr>
                      <m:t>+1.</m:t>
                    </m:r>
                  </m:oMath>
                </a14:m>
                <a:r>
                  <a:rPr lang="en-US" sz="3600" dirty="0" smtClean="0"/>
                  <a:t> Then for any polynomial p(.) there is a PRG with expansion factor p(n).</a:t>
                </a:r>
                <a:endParaRPr lang="en-US" sz="3600" dirty="0"/>
              </a:p>
              <a:p>
                <a:pPr marL="0" indent="0">
                  <a:buNone/>
                </a:pPr>
                <a:endParaRPr lang="en-US" b="1" i="1" dirty="0" smtClean="0">
                  <a:latin typeface="Cambria Math" panose="02040503050406030204" pitchFamily="18" charset="0"/>
                </a:endParaRPr>
              </a:p>
              <a:p>
                <a:pPr marL="0" indent="0">
                  <a:buNone/>
                </a:pPr>
                <a:r>
                  <a:rPr lang="en-US" sz="3800" b="1" dirty="0" smtClean="0">
                    <a:latin typeface="Cambria Math" panose="02040503050406030204" pitchFamily="18" charset="0"/>
                  </a:rPr>
                  <a:t>Construction: </a:t>
                </a:r>
              </a:p>
              <a:p>
                <a:r>
                  <a:rPr lang="en-US" sz="3800" b="1" dirty="0" smtClean="0">
                    <a:latin typeface="Cambria Math" panose="02040503050406030204" pitchFamily="18" charset="0"/>
                  </a:rPr>
                  <a:t>G(x) = y||b.        (n+1 bits)</a:t>
                </a:r>
              </a:p>
              <a:p>
                <a:r>
                  <a:rPr lang="en-US" sz="3800" b="1" dirty="0" smtClean="0">
                    <a:latin typeface="Cambria Math" panose="02040503050406030204" pitchFamily="18" charset="0"/>
                  </a:rPr>
                  <a:t>G</a:t>
                </a:r>
                <a:r>
                  <a:rPr lang="en-US" sz="3800" b="1" baseline="30000" dirty="0" smtClean="0">
                    <a:latin typeface="Cambria Math" panose="02040503050406030204" pitchFamily="18" charset="0"/>
                  </a:rPr>
                  <a:t>1</a:t>
                </a:r>
                <a:r>
                  <a:rPr lang="en-US" sz="3800" b="1" dirty="0" smtClean="0">
                    <a:latin typeface="Cambria Math" panose="02040503050406030204" pitchFamily="18" charset="0"/>
                  </a:rPr>
                  <a:t>(x) = G(y)||b    (n+2 bits)</a:t>
                </a:r>
              </a:p>
              <a:p>
                <a:r>
                  <a:rPr lang="en-US" sz="3800" b="1" dirty="0" smtClean="0">
                    <a:latin typeface="Cambria Math" panose="02040503050406030204" pitchFamily="18" charset="0"/>
                  </a:rPr>
                  <a:t>G</a:t>
                </a:r>
                <a:r>
                  <a:rPr lang="en-US" sz="3800" b="1" baseline="30000" dirty="0" smtClean="0">
                    <a:latin typeface="Cambria Math" panose="02040503050406030204" pitchFamily="18" charset="0"/>
                  </a:rPr>
                  <a:t>i+1</a:t>
                </a:r>
                <a:r>
                  <a:rPr lang="en-US" sz="3800" b="1" dirty="0" smtClean="0">
                    <a:latin typeface="Cambria Math" panose="02040503050406030204" pitchFamily="18" charset="0"/>
                  </a:rPr>
                  <a:t>(x</a:t>
                </a:r>
                <a:r>
                  <a:rPr lang="en-US" sz="3800" b="1" dirty="0">
                    <a:latin typeface="Cambria Math" panose="02040503050406030204" pitchFamily="18" charset="0"/>
                  </a:rPr>
                  <a:t>) = </a:t>
                </a:r>
                <a:r>
                  <a:rPr lang="en-US" sz="3800" b="1" dirty="0" err="1" smtClean="0">
                    <a:latin typeface="Cambria Math" panose="02040503050406030204" pitchFamily="18" charset="0"/>
                  </a:rPr>
                  <a:t>G</a:t>
                </a:r>
                <a:r>
                  <a:rPr lang="en-US" sz="3800" b="1" baseline="30000" dirty="0" err="1" smtClean="0">
                    <a:latin typeface="Cambria Math" panose="02040503050406030204" pitchFamily="18" charset="0"/>
                  </a:rPr>
                  <a:t>i</a:t>
                </a:r>
                <a:r>
                  <a:rPr lang="en-US" sz="3800" b="1" dirty="0" smtClean="0">
                    <a:latin typeface="Cambria Math" panose="02040503050406030204" pitchFamily="18" charset="0"/>
                  </a:rPr>
                  <a:t>(</a:t>
                </a:r>
                <a:r>
                  <a:rPr lang="en-US" sz="3800" b="1" dirty="0" smtClean="0">
                    <a:latin typeface="Cambria Math" panose="02040503050406030204" pitchFamily="18" charset="0"/>
                  </a:rPr>
                  <a:t>y</a:t>
                </a:r>
                <a:r>
                  <a:rPr lang="en-US" sz="3800" b="1" dirty="0">
                    <a:latin typeface="Cambria Math" panose="02040503050406030204" pitchFamily="18" charset="0"/>
                  </a:rPr>
                  <a:t>)||b  </a:t>
                </a:r>
                <a:r>
                  <a:rPr lang="en-US" sz="3800" b="1" dirty="0" smtClean="0">
                    <a:latin typeface="Cambria Math" panose="02040503050406030204" pitchFamily="18" charset="0"/>
                  </a:rPr>
                  <a:t>   where </a:t>
                </a:r>
                <a:r>
                  <a:rPr lang="en-US" sz="3800" b="1" dirty="0" err="1" smtClean="0">
                    <a:latin typeface="Cambria Math" panose="02040503050406030204" pitchFamily="18" charset="0"/>
                  </a:rPr>
                  <a:t>G</a:t>
                </a:r>
                <a:r>
                  <a:rPr lang="en-US" sz="3800" b="1" baseline="30000" dirty="0" err="1" smtClean="0">
                    <a:latin typeface="Cambria Math" panose="02040503050406030204" pitchFamily="18" charset="0"/>
                  </a:rPr>
                  <a:t>i</a:t>
                </a:r>
                <a:r>
                  <a:rPr lang="en-US" sz="3800" b="1" dirty="0" smtClean="0">
                    <a:latin typeface="Cambria Math" panose="02040503050406030204" pitchFamily="18" charset="0"/>
                  </a:rPr>
                  <a:t> (x) = y||b </a:t>
                </a:r>
                <a:r>
                  <a:rPr lang="en-US" sz="3800" b="1" dirty="0">
                    <a:latin typeface="Cambria Math" panose="02040503050406030204" pitchFamily="18" charset="0"/>
                  </a:rPr>
                  <a:t>(n+2 bits)</a:t>
                </a:r>
              </a:p>
              <a:p>
                <a:endParaRPr lang="en-US" b="1" i="1" dirty="0" smtClean="0">
                  <a:latin typeface="Cambria Math" panose="020405030504060302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3"/>
                <a:stretch>
                  <a:fillRect l="-1739" t="-378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60</a:t>
            </a:fld>
            <a:endParaRPr lang="en-US"/>
          </a:p>
        </p:txBody>
      </p:sp>
    </p:spTree>
    <p:extLst>
      <p:ext uri="{BB962C8B-B14F-4D97-AF65-F5344CB8AC3E}">
        <p14:creationId xmlns:p14="http://schemas.microsoft.com/office/powerpoint/2010/main" val="226174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Beyond…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0515600" cy="4351338"/>
              </a:xfrm>
            </p:spPr>
            <p:txBody>
              <a:bodyPr>
                <a:normAutofit fontScale="92500" lnSpcReduction="10000"/>
              </a:bodyPr>
              <a:lstStyle/>
              <a:p>
                <a:pPr marL="0" indent="0">
                  <a:buNone/>
                </a:pPr>
                <a:r>
                  <a:rPr lang="en-US" sz="3600" b="1" dirty="0"/>
                  <a:t>Theorem: </a:t>
                </a:r>
                <a:r>
                  <a:rPr lang="en-US" sz="3600" dirty="0"/>
                  <a:t>Suppose that there is a PRG G with expansion factor </a:t>
                </a:r>
                <a14:m>
                  <m:oMath xmlns:m="http://schemas.openxmlformats.org/officeDocument/2006/math">
                    <m:r>
                      <a:rPr lang="en-US" sz="3600" i="1">
                        <a:latin typeface="Cambria Math" panose="02040503050406030204" pitchFamily="18" charset="0"/>
                        <a:ea typeface="Cambria Math" panose="02040503050406030204" pitchFamily="18" charset="0"/>
                      </a:rPr>
                      <m:t>ℓ</m:t>
                    </m:r>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𝑛</m:t>
                        </m:r>
                      </m:e>
                    </m:d>
                    <m:r>
                      <a:rPr lang="en-US" sz="3600" i="1">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𝑛</m:t>
                    </m:r>
                    <m:r>
                      <a:rPr lang="en-US" sz="3600" i="1">
                        <a:latin typeface="Cambria Math" panose="02040503050406030204" pitchFamily="18" charset="0"/>
                        <a:ea typeface="Cambria Math" panose="02040503050406030204" pitchFamily="18" charset="0"/>
                      </a:rPr>
                      <m:t>+1.</m:t>
                    </m:r>
                  </m:oMath>
                </a14:m>
                <a:r>
                  <a:rPr lang="en-US" sz="3600" dirty="0"/>
                  <a:t> Then for any polynomial p(.) there is a PRG with expansion factor p(n).</a:t>
                </a:r>
              </a:p>
              <a:p>
                <a:pPr marL="0" indent="0">
                  <a:buNone/>
                </a:pPr>
                <a:endParaRPr lang="en-US" sz="3600" b="1" dirty="0" smtClean="0"/>
              </a:p>
              <a:p>
                <a:pPr marL="0" indent="0">
                  <a:buNone/>
                </a:pPr>
                <a:r>
                  <a:rPr lang="en-US" sz="3600" b="1" dirty="0" smtClean="0"/>
                  <a:t>Theorem: </a:t>
                </a:r>
                <a:r>
                  <a:rPr lang="en-US" sz="3600" dirty="0" smtClean="0"/>
                  <a:t>Suppose that there is a PRG </a:t>
                </a:r>
                <a:r>
                  <a:rPr lang="en-US" sz="3600" dirty="0"/>
                  <a:t>G with expansion factor </a:t>
                </a:r>
                <a14:m>
                  <m:oMath xmlns:m="http://schemas.openxmlformats.org/officeDocument/2006/math">
                    <m:r>
                      <a:rPr lang="en-US" sz="3600" i="1">
                        <a:latin typeface="Cambria Math" panose="02040503050406030204" pitchFamily="18" charset="0"/>
                        <a:ea typeface="Cambria Math" panose="02040503050406030204" pitchFamily="18" charset="0"/>
                      </a:rPr>
                      <m:t>ℓ</m:t>
                    </m:r>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𝑛</m:t>
                        </m:r>
                      </m:e>
                    </m:d>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2</m:t>
                    </m:r>
                    <m:r>
                      <a:rPr lang="en-US" sz="3600" i="1">
                        <a:latin typeface="Cambria Math" panose="02040503050406030204" pitchFamily="18" charset="0"/>
                        <a:ea typeface="Cambria Math" panose="02040503050406030204" pitchFamily="18" charset="0"/>
                      </a:rPr>
                      <m:t>𝑛</m:t>
                    </m:r>
                    <m:r>
                      <a:rPr lang="en-US" sz="3600" i="1">
                        <a:latin typeface="Cambria Math" panose="02040503050406030204" pitchFamily="18" charset="0"/>
                        <a:ea typeface="Cambria Math" panose="02040503050406030204" pitchFamily="18" charset="0"/>
                      </a:rPr>
                      <m:t>.</m:t>
                    </m:r>
                  </m:oMath>
                </a14:m>
                <a:r>
                  <a:rPr lang="en-US" sz="3600" dirty="0" smtClean="0"/>
                  <a:t> Then there is a secure PRF.</a:t>
                </a:r>
                <a:endParaRPr lang="en-US" sz="3600" dirty="0"/>
              </a:p>
              <a:p>
                <a:pPr marL="0" indent="0">
                  <a:buNone/>
                </a:pPr>
                <a:endParaRPr lang="en-US" sz="3500" b="1" i="1" dirty="0" smtClean="0">
                  <a:latin typeface="Cambria Math" panose="02040503050406030204" pitchFamily="18" charset="0"/>
                </a:endParaRPr>
              </a:p>
              <a:p>
                <a:pPr marL="0" indent="0">
                  <a:buNone/>
                </a:pPr>
                <a:r>
                  <a:rPr lang="en-US" sz="3500" b="1" dirty="0"/>
                  <a:t>Theorem: </a:t>
                </a:r>
                <a:r>
                  <a:rPr lang="en-US" sz="3500" dirty="0"/>
                  <a:t>Suppose that </a:t>
                </a:r>
                <a:r>
                  <a:rPr lang="en-US" sz="3500" dirty="0" smtClean="0"/>
                  <a:t>there </a:t>
                </a:r>
                <a:r>
                  <a:rPr lang="en-US" sz="3500" dirty="0"/>
                  <a:t>is a secure </a:t>
                </a:r>
                <a:r>
                  <a:rPr lang="en-US" sz="3500" dirty="0" smtClean="0"/>
                  <a:t>PRF then there is a strong pseudorandom permutation.</a:t>
                </a:r>
                <a:endParaRPr lang="en-US" sz="3500" dirty="0"/>
              </a:p>
              <a:p>
                <a:endParaRPr lang="en-US" b="1" i="1" dirty="0" smtClean="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565" t="-3782" b="-98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61</a:t>
            </a:fld>
            <a:endParaRPr lang="en-US"/>
          </a:p>
        </p:txBody>
      </p:sp>
    </p:spTree>
    <p:extLst>
      <p:ext uri="{BB962C8B-B14F-4D97-AF65-F5344CB8AC3E}">
        <p14:creationId xmlns:p14="http://schemas.microsoft.com/office/powerpoint/2010/main" val="16656763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Beyond…</a:t>
            </a:r>
            <a:endParaRPr lang="en-US" dirty="0"/>
          </a:p>
        </p:txBody>
      </p:sp>
      <p:sp>
        <p:nvSpPr>
          <p:cNvPr id="3" name="Content Placeholder 2"/>
          <p:cNvSpPr>
            <a:spLocks noGrp="1"/>
          </p:cNvSpPr>
          <p:nvPr>
            <p:ph idx="1"/>
          </p:nvPr>
        </p:nvSpPr>
        <p:spPr>
          <a:xfrm>
            <a:off x="838200" y="1856105"/>
            <a:ext cx="10515600" cy="4351338"/>
          </a:xfrm>
        </p:spPr>
        <p:txBody>
          <a:bodyPr>
            <a:normAutofit/>
          </a:bodyPr>
          <a:lstStyle/>
          <a:p>
            <a:pPr marL="0" indent="0">
              <a:buNone/>
            </a:pPr>
            <a:r>
              <a:rPr lang="en-US" sz="3600" b="1" dirty="0" smtClean="0"/>
              <a:t>Corollary: </a:t>
            </a:r>
            <a:r>
              <a:rPr lang="en-US" sz="3600" dirty="0" smtClean="0"/>
              <a:t>If one-way functions exist then PRGs, PRFs and strong PRPs all exist. </a:t>
            </a:r>
          </a:p>
          <a:p>
            <a:pPr marL="0" indent="0">
              <a:buNone/>
            </a:pPr>
            <a:endParaRPr lang="en-US" sz="3600" dirty="0"/>
          </a:p>
          <a:p>
            <a:pPr marL="0" indent="0">
              <a:buNone/>
            </a:pPr>
            <a:r>
              <a:rPr lang="en-US" sz="3600" b="1" dirty="0" smtClean="0"/>
              <a:t>Corollary</a:t>
            </a:r>
            <a:r>
              <a:rPr lang="en-US" sz="3600" dirty="0" smtClean="0"/>
              <a:t>: </a:t>
            </a:r>
            <a:r>
              <a:rPr lang="en-US" sz="3200" dirty="0"/>
              <a:t>If one-way functions exist then </a:t>
            </a:r>
            <a:r>
              <a:rPr lang="en-US" sz="3200" dirty="0" smtClean="0"/>
              <a:t>there exist CCA-secure encryption schemes and secure MACs. </a:t>
            </a:r>
            <a:endParaRPr lang="en-US" sz="3200" dirty="0"/>
          </a:p>
          <a:p>
            <a:pPr marL="0" indent="0">
              <a:buNone/>
            </a:pPr>
            <a:endParaRPr lang="en-US" sz="3500" dirty="0"/>
          </a:p>
          <a:p>
            <a:endParaRPr lang="en-US" b="1" i="1" dirty="0" smtClean="0">
              <a:latin typeface="Cambria Math" panose="02040503050406030204" pitchFamily="18" charset="0"/>
            </a:endParaRPr>
          </a:p>
        </p:txBody>
      </p:sp>
      <p:sp>
        <p:nvSpPr>
          <p:cNvPr id="4" name="Slide Number Placeholder 3"/>
          <p:cNvSpPr>
            <a:spLocks noGrp="1"/>
          </p:cNvSpPr>
          <p:nvPr>
            <p:ph type="sldNum" sz="quarter" idx="12"/>
          </p:nvPr>
        </p:nvSpPr>
        <p:spPr/>
        <p:txBody>
          <a:bodyPr/>
          <a:lstStyle/>
          <a:p>
            <a:fld id="{D104D3F7-B83F-4105-B753-146AD0E5364B}" type="slidenum">
              <a:rPr lang="en-US" smtClean="0"/>
              <a:t>62</a:t>
            </a:fld>
            <a:endParaRPr lang="en-US"/>
          </a:p>
        </p:txBody>
      </p:sp>
    </p:spTree>
    <p:extLst>
      <p:ext uri="{BB962C8B-B14F-4D97-AF65-F5344CB8AC3E}">
        <p14:creationId xmlns:p14="http://schemas.microsoft.com/office/powerpoint/2010/main" val="24138781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PRFs from PRGs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0515600" cy="4351338"/>
              </a:xfrm>
            </p:spPr>
            <p:txBody>
              <a:bodyPr>
                <a:normAutofit/>
              </a:bodyPr>
              <a:lstStyle/>
              <a:p>
                <a:pPr marL="0" indent="0">
                  <a:buNone/>
                </a:pPr>
                <a:r>
                  <a:rPr lang="en-US" sz="3600" b="1" dirty="0" smtClean="0"/>
                  <a:t>Theorem: </a:t>
                </a:r>
                <a:r>
                  <a:rPr lang="en-US" sz="3600" dirty="0" smtClean="0"/>
                  <a:t>Suppose that there is a PRG </a:t>
                </a:r>
                <a:r>
                  <a:rPr lang="en-US" sz="3600" dirty="0"/>
                  <a:t>G with expansion factor </a:t>
                </a:r>
                <a14:m>
                  <m:oMath xmlns:m="http://schemas.openxmlformats.org/officeDocument/2006/math">
                    <m:r>
                      <a:rPr lang="en-US" sz="3600" i="1">
                        <a:latin typeface="Cambria Math" panose="02040503050406030204" pitchFamily="18" charset="0"/>
                        <a:ea typeface="Cambria Math" panose="02040503050406030204" pitchFamily="18" charset="0"/>
                      </a:rPr>
                      <m:t>ℓ</m:t>
                    </m:r>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𝑛</m:t>
                        </m:r>
                      </m:e>
                    </m:d>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2</m:t>
                    </m:r>
                    <m:r>
                      <a:rPr lang="en-US" sz="3600" i="1">
                        <a:latin typeface="Cambria Math" panose="02040503050406030204" pitchFamily="18" charset="0"/>
                        <a:ea typeface="Cambria Math" panose="02040503050406030204" pitchFamily="18" charset="0"/>
                      </a:rPr>
                      <m:t>𝑛</m:t>
                    </m:r>
                    <m:r>
                      <a:rPr lang="en-US" sz="3600" i="1">
                        <a:latin typeface="Cambria Math" panose="02040503050406030204" pitchFamily="18" charset="0"/>
                        <a:ea typeface="Cambria Math" panose="02040503050406030204" pitchFamily="18" charset="0"/>
                      </a:rPr>
                      <m:t>.</m:t>
                    </m:r>
                  </m:oMath>
                </a14:m>
                <a:r>
                  <a:rPr lang="en-US" sz="3600" dirty="0" smtClean="0"/>
                  <a:t> Then there is a secure PRF.</a:t>
                </a:r>
                <a:endParaRPr lang="en-US" sz="3600" dirty="0"/>
              </a:p>
              <a:p>
                <a:pPr marL="0" indent="0">
                  <a:buNone/>
                </a:pPr>
                <a:endParaRPr lang="en-US" b="1" i="1" dirty="0" smtClean="0">
                  <a:latin typeface="Cambria Math" panose="02040503050406030204" pitchFamily="18" charset="0"/>
                </a:endParaRPr>
              </a:p>
              <a:p>
                <a:pPr marL="0" indent="0">
                  <a:buNone/>
                </a:pPr>
                <a:r>
                  <a:rPr lang="en-US" b="1" dirty="0" smtClean="0">
                    <a:latin typeface="Cambria Math" panose="02040503050406030204" pitchFamily="18" charset="0"/>
                  </a:rPr>
                  <a:t>Let G(x) = G</a:t>
                </a:r>
                <a:r>
                  <a:rPr lang="en-US" b="1" baseline="-25000" dirty="0" smtClean="0">
                    <a:latin typeface="Cambria Math" panose="02040503050406030204" pitchFamily="18" charset="0"/>
                  </a:rPr>
                  <a:t>0</a:t>
                </a:r>
                <a:r>
                  <a:rPr lang="en-US" b="1" dirty="0" smtClean="0">
                    <a:latin typeface="Cambria Math" panose="02040503050406030204" pitchFamily="18" charset="0"/>
                  </a:rPr>
                  <a:t>(x)||G</a:t>
                </a:r>
                <a:r>
                  <a:rPr lang="en-US" b="1" baseline="-25000" dirty="0" smtClean="0">
                    <a:latin typeface="Cambria Math" panose="02040503050406030204" pitchFamily="18" charset="0"/>
                  </a:rPr>
                  <a:t>1</a:t>
                </a:r>
                <a:r>
                  <a:rPr lang="en-US" b="1" dirty="0" smtClean="0">
                    <a:latin typeface="Cambria Math" panose="02040503050406030204" pitchFamily="18" charset="0"/>
                  </a:rPr>
                  <a:t>(x)     (first/last n bits of output)</a:t>
                </a:r>
              </a:p>
              <a:p>
                <a:pPr marL="0" indent="0">
                  <a:buNone/>
                </a:pPr>
                <a:endParaRPr lang="en-US" b="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𝑭</m:t>
                          </m:r>
                        </m:e>
                        <m:sub>
                          <m:r>
                            <a:rPr lang="en-US" b="1" i="1" smtClean="0">
                              <a:latin typeface="Cambria Math" panose="02040503050406030204" pitchFamily="18" charset="0"/>
                            </a:rPr>
                            <m:t>𝑲</m:t>
                          </m:r>
                        </m:sub>
                      </m:sSub>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𝟏</m:t>
                              </m:r>
                            </m:sub>
                          </m:sSub>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smtClean="0">
                                  <a:latin typeface="Cambria Math" panose="02040503050406030204" pitchFamily="18" charset="0"/>
                                </a:rPr>
                                <m:t>𝒏</m:t>
                              </m:r>
                            </m:sub>
                          </m:sSub>
                        </m:e>
                      </m:d>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𝑮</m:t>
                          </m:r>
                        </m:e>
                        <m:sub>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𝒏</m:t>
                              </m:r>
                            </m:sub>
                          </m:sSub>
                        </m:sub>
                      </m:sSub>
                      <m:d>
                        <m:dPr>
                          <m:ctrlPr>
                            <a:rPr lang="en-US" b="1" i="1" smtClean="0">
                              <a:latin typeface="Cambria Math" panose="02040503050406030204" pitchFamily="18" charset="0"/>
                            </a:rPr>
                          </m:ctrlPr>
                        </m:dPr>
                        <m:e>
                          <m:r>
                            <a:rPr lang="en-US" b="1" i="1" smtClean="0">
                              <a:latin typeface="Cambria Math" panose="02040503050406030204" pitchFamily="18" charset="0"/>
                            </a:rPr>
                            <m:t>…</m:t>
                          </m:r>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𝑮</m:t>
                                  </m:r>
                                </m:e>
                                <m:sub>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smtClean="0">
                                          <a:latin typeface="Cambria Math" panose="02040503050406030204" pitchFamily="18" charset="0"/>
                                        </a:rPr>
                                        <m:t>𝟐</m:t>
                                      </m:r>
                                    </m:sub>
                                  </m:sSub>
                                </m:sub>
                              </m:sSub>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𝑮</m:t>
                                      </m:r>
                                    </m:e>
                                    <m:sub>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smtClean="0">
                                              <a:latin typeface="Cambria Math" panose="02040503050406030204" pitchFamily="18" charset="0"/>
                                            </a:rPr>
                                            <m:t>𝟏</m:t>
                                          </m:r>
                                        </m:sub>
                                      </m:sSub>
                                    </m:sub>
                                  </m:sSub>
                                  <m:d>
                                    <m:dPr>
                                      <m:ctrlPr>
                                        <a:rPr lang="en-US" b="1" i="1" smtClean="0">
                                          <a:latin typeface="Cambria Math" panose="02040503050406030204" pitchFamily="18" charset="0"/>
                                        </a:rPr>
                                      </m:ctrlPr>
                                    </m:dPr>
                                    <m:e>
                                      <m:r>
                                        <a:rPr lang="en-US" b="1" i="1" smtClean="0">
                                          <a:latin typeface="Cambria Math" panose="02040503050406030204" pitchFamily="18" charset="0"/>
                                        </a:rPr>
                                        <m:t>𝑲</m:t>
                                      </m:r>
                                    </m:e>
                                  </m:d>
                                </m:e>
                              </m:d>
                            </m:e>
                          </m:d>
                          <m:r>
                            <a:rPr lang="en-US" b="1" i="1" smtClean="0">
                              <a:latin typeface="Cambria Math" panose="02040503050406030204" pitchFamily="18" charset="0"/>
                            </a:rPr>
                            <m:t>…</m:t>
                          </m:r>
                        </m:e>
                      </m:d>
                    </m:oMath>
                  </m:oMathPara>
                </a14:m>
                <a:endParaRPr lang="en-US" b="1" dirty="0" smtClean="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797" t="-3361" r="-156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63</a:t>
            </a:fld>
            <a:endParaRPr lang="en-US"/>
          </a:p>
        </p:txBody>
      </p:sp>
    </p:spTree>
    <p:extLst>
      <p:ext uri="{BB962C8B-B14F-4D97-AF65-F5344CB8AC3E}">
        <p14:creationId xmlns:p14="http://schemas.microsoft.com/office/powerpoint/2010/main" val="20300782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PRFs from PRGs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0515600" cy="4351338"/>
              </a:xfrm>
            </p:spPr>
            <p:txBody>
              <a:bodyPr>
                <a:normAutofit/>
              </a:bodyPr>
              <a:lstStyle/>
              <a:p>
                <a:pPr marL="0" indent="0">
                  <a:buNone/>
                </a:pPr>
                <a:r>
                  <a:rPr lang="en-US" sz="3600" b="1" dirty="0" smtClean="0"/>
                  <a:t>Theorem: </a:t>
                </a:r>
                <a:r>
                  <a:rPr lang="en-US" sz="3600" dirty="0" smtClean="0"/>
                  <a:t>Suppose that there is a PRG </a:t>
                </a:r>
                <a:r>
                  <a:rPr lang="en-US" sz="3600" dirty="0"/>
                  <a:t>G with expansion factor </a:t>
                </a:r>
                <a14:m>
                  <m:oMath xmlns:m="http://schemas.openxmlformats.org/officeDocument/2006/math">
                    <m:r>
                      <a:rPr lang="en-US" sz="3600" i="1">
                        <a:latin typeface="Cambria Math" panose="02040503050406030204" pitchFamily="18" charset="0"/>
                        <a:ea typeface="Cambria Math" panose="02040503050406030204" pitchFamily="18" charset="0"/>
                      </a:rPr>
                      <m:t>ℓ</m:t>
                    </m:r>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𝑛</m:t>
                        </m:r>
                      </m:e>
                    </m:d>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2</m:t>
                    </m:r>
                    <m:r>
                      <a:rPr lang="en-US" sz="3600" i="1">
                        <a:latin typeface="Cambria Math" panose="02040503050406030204" pitchFamily="18" charset="0"/>
                        <a:ea typeface="Cambria Math" panose="02040503050406030204" pitchFamily="18" charset="0"/>
                      </a:rPr>
                      <m:t>𝑛</m:t>
                    </m:r>
                    <m:r>
                      <a:rPr lang="en-US" sz="3600" i="1">
                        <a:latin typeface="Cambria Math" panose="02040503050406030204" pitchFamily="18" charset="0"/>
                        <a:ea typeface="Cambria Math" panose="02040503050406030204" pitchFamily="18" charset="0"/>
                      </a:rPr>
                      <m:t>.</m:t>
                    </m:r>
                  </m:oMath>
                </a14:m>
                <a:r>
                  <a:rPr lang="en-US" sz="3600" dirty="0" smtClean="0"/>
                  <a:t> Then there is a secure PRF.</a:t>
                </a:r>
                <a:endParaRPr lang="en-US" sz="3600" dirty="0"/>
              </a:p>
              <a:p>
                <a:pPr marL="0" indent="0">
                  <a:buNone/>
                </a:pPr>
                <a:endParaRPr lang="en-US" b="1" i="1" dirty="0" smtClean="0">
                  <a:latin typeface="Cambria Math" panose="02040503050406030204" pitchFamily="18" charset="0"/>
                </a:endParaRPr>
              </a:p>
              <a:p>
                <a:pPr marL="0" indent="0">
                  <a:buNone/>
                </a:pPr>
                <a:endParaRPr lang="en-US" b="1" dirty="0" smtClean="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797" t="-3361" r="-156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64</a:t>
            </a:fld>
            <a:endParaRPr lang="en-US"/>
          </a:p>
        </p:txBody>
      </p:sp>
      <p:sp>
        <p:nvSpPr>
          <p:cNvPr id="5" name="Rectangle 4"/>
          <p:cNvSpPr/>
          <p:nvPr/>
        </p:nvSpPr>
        <p:spPr>
          <a:xfrm>
            <a:off x="4678680" y="3132614"/>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a:t>
            </a:r>
            <a:endParaRPr lang="en-US" dirty="0"/>
          </a:p>
        </p:txBody>
      </p:sp>
      <p:sp>
        <p:nvSpPr>
          <p:cNvPr id="6" name="Rectangle 5"/>
          <p:cNvSpPr/>
          <p:nvPr/>
        </p:nvSpPr>
        <p:spPr>
          <a:xfrm>
            <a:off x="2324100" y="3840480"/>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r>
              <a:rPr lang="en-US" baseline="-25000" dirty="0" smtClean="0"/>
              <a:t>0</a:t>
            </a:r>
            <a:r>
              <a:rPr lang="en-US" dirty="0" smtClean="0"/>
              <a:t>(k)</a:t>
            </a:r>
            <a:endParaRPr lang="en-US" dirty="0"/>
          </a:p>
        </p:txBody>
      </p:sp>
      <p:sp>
        <p:nvSpPr>
          <p:cNvPr id="7" name="Rectangle 6"/>
          <p:cNvSpPr/>
          <p:nvPr/>
        </p:nvSpPr>
        <p:spPr>
          <a:xfrm>
            <a:off x="7231380" y="3840480"/>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r>
              <a:rPr lang="en-US" baseline="-25000" dirty="0" smtClean="0"/>
              <a:t>1</a:t>
            </a:r>
            <a:r>
              <a:rPr lang="en-US" dirty="0" smtClean="0"/>
              <a:t>(k)</a:t>
            </a:r>
            <a:endParaRPr lang="en-US" dirty="0"/>
          </a:p>
        </p:txBody>
      </p:sp>
      <p:sp>
        <p:nvSpPr>
          <p:cNvPr id="8" name="Rectangle 7"/>
          <p:cNvSpPr/>
          <p:nvPr/>
        </p:nvSpPr>
        <p:spPr>
          <a:xfrm>
            <a:off x="1013460" y="5001737"/>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r>
              <a:rPr lang="en-US" baseline="-25000" dirty="0" smtClean="0"/>
              <a:t>0</a:t>
            </a:r>
            <a:r>
              <a:rPr lang="en-US" dirty="0" smtClean="0"/>
              <a:t>(G</a:t>
            </a:r>
            <a:r>
              <a:rPr lang="en-US" baseline="-25000" dirty="0" smtClean="0"/>
              <a:t>0</a:t>
            </a:r>
            <a:r>
              <a:rPr lang="en-US" dirty="0" smtClean="0"/>
              <a:t>(k</a:t>
            </a:r>
            <a:r>
              <a:rPr lang="en-US" dirty="0"/>
              <a:t>))</a:t>
            </a:r>
          </a:p>
        </p:txBody>
      </p:sp>
      <p:sp>
        <p:nvSpPr>
          <p:cNvPr id="9" name="Rectangle 8"/>
          <p:cNvSpPr/>
          <p:nvPr/>
        </p:nvSpPr>
        <p:spPr>
          <a:xfrm>
            <a:off x="4069080" y="5061982"/>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r>
              <a:rPr lang="en-US" baseline="-25000" dirty="0" smtClean="0"/>
              <a:t>1</a:t>
            </a:r>
            <a:r>
              <a:rPr lang="en-US" dirty="0" smtClean="0"/>
              <a:t>(G</a:t>
            </a:r>
            <a:r>
              <a:rPr lang="en-US" baseline="-25000" dirty="0" smtClean="0"/>
              <a:t>0</a:t>
            </a:r>
            <a:r>
              <a:rPr lang="en-US" dirty="0" smtClean="0"/>
              <a:t>(k))</a:t>
            </a:r>
            <a:endParaRPr lang="en-US" dirty="0"/>
          </a:p>
        </p:txBody>
      </p:sp>
      <p:sp>
        <p:nvSpPr>
          <p:cNvPr id="10" name="Rectangle 9"/>
          <p:cNvSpPr/>
          <p:nvPr/>
        </p:nvSpPr>
        <p:spPr>
          <a:xfrm>
            <a:off x="2583180" y="5946140"/>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1" name="Rectangle 10"/>
          <p:cNvSpPr/>
          <p:nvPr/>
        </p:nvSpPr>
        <p:spPr>
          <a:xfrm>
            <a:off x="247650" y="5946140"/>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2" name="Rectangle 11"/>
          <p:cNvSpPr/>
          <p:nvPr/>
        </p:nvSpPr>
        <p:spPr>
          <a:xfrm>
            <a:off x="6141720" y="5055018"/>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r>
              <a:rPr lang="en-US" baseline="-25000" dirty="0"/>
              <a:t>0</a:t>
            </a:r>
            <a:r>
              <a:rPr lang="en-US" dirty="0"/>
              <a:t>(G</a:t>
            </a:r>
            <a:r>
              <a:rPr lang="en-US" baseline="-25000" dirty="0"/>
              <a:t>1</a:t>
            </a:r>
            <a:r>
              <a:rPr lang="en-US" dirty="0"/>
              <a:t>(k))</a:t>
            </a:r>
          </a:p>
        </p:txBody>
      </p:sp>
      <p:sp>
        <p:nvSpPr>
          <p:cNvPr id="13" name="Rectangle 12"/>
          <p:cNvSpPr/>
          <p:nvPr/>
        </p:nvSpPr>
        <p:spPr>
          <a:xfrm>
            <a:off x="9128760" y="4993839"/>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r>
              <a:rPr lang="en-US" baseline="-25000" dirty="0" smtClean="0"/>
              <a:t>1</a:t>
            </a:r>
            <a:r>
              <a:rPr lang="en-US" dirty="0" smtClean="0"/>
              <a:t>(G</a:t>
            </a:r>
            <a:r>
              <a:rPr lang="en-US" baseline="-25000" dirty="0" smtClean="0"/>
              <a:t>1</a:t>
            </a:r>
            <a:r>
              <a:rPr lang="en-US" dirty="0" smtClean="0"/>
              <a:t>(k</a:t>
            </a:r>
            <a:r>
              <a:rPr lang="en-US" dirty="0"/>
              <a:t>))</a:t>
            </a:r>
          </a:p>
        </p:txBody>
      </p:sp>
      <p:sp>
        <p:nvSpPr>
          <p:cNvPr id="14" name="Rectangle 13"/>
          <p:cNvSpPr/>
          <p:nvPr/>
        </p:nvSpPr>
        <p:spPr>
          <a:xfrm>
            <a:off x="10698480" y="5946140"/>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5" name="Rectangle 14"/>
          <p:cNvSpPr/>
          <p:nvPr/>
        </p:nvSpPr>
        <p:spPr>
          <a:xfrm>
            <a:off x="8362950" y="5946140"/>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cxnSp>
        <p:nvCxnSpPr>
          <p:cNvPr id="18" name="Straight Arrow Connector 17"/>
          <p:cNvCxnSpPr/>
          <p:nvPr/>
        </p:nvCxnSpPr>
        <p:spPr>
          <a:xfrm flipH="1">
            <a:off x="3893820" y="3718560"/>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558290" y="4651535"/>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069080" y="3325297"/>
            <a:ext cx="301686" cy="369332"/>
          </a:xfrm>
          <a:prstGeom prst="rect">
            <a:avLst/>
          </a:prstGeom>
          <a:noFill/>
        </p:spPr>
        <p:txBody>
          <a:bodyPr wrap="none" rtlCol="0">
            <a:spAutoFit/>
          </a:bodyPr>
          <a:lstStyle/>
          <a:p>
            <a:r>
              <a:rPr lang="en-US" dirty="0"/>
              <a:t>0</a:t>
            </a:r>
          </a:p>
        </p:txBody>
      </p:sp>
      <p:sp>
        <p:nvSpPr>
          <p:cNvPr id="21" name="TextBox 20"/>
          <p:cNvSpPr txBox="1"/>
          <p:nvPr/>
        </p:nvSpPr>
        <p:spPr>
          <a:xfrm>
            <a:off x="1672590" y="4240849"/>
            <a:ext cx="301686" cy="369332"/>
          </a:xfrm>
          <a:prstGeom prst="rect">
            <a:avLst/>
          </a:prstGeom>
          <a:noFill/>
        </p:spPr>
        <p:txBody>
          <a:bodyPr wrap="none" rtlCol="0">
            <a:spAutoFit/>
          </a:bodyPr>
          <a:lstStyle/>
          <a:p>
            <a:r>
              <a:rPr lang="en-US"/>
              <a:t>0</a:t>
            </a:r>
          </a:p>
        </p:txBody>
      </p:sp>
      <p:sp>
        <p:nvSpPr>
          <p:cNvPr id="22" name="TextBox 21"/>
          <p:cNvSpPr txBox="1"/>
          <p:nvPr/>
        </p:nvSpPr>
        <p:spPr>
          <a:xfrm>
            <a:off x="1407447" y="6064131"/>
            <a:ext cx="301686" cy="369332"/>
          </a:xfrm>
          <a:prstGeom prst="rect">
            <a:avLst/>
          </a:prstGeom>
          <a:noFill/>
        </p:spPr>
        <p:txBody>
          <a:bodyPr wrap="none" rtlCol="0">
            <a:spAutoFit/>
          </a:bodyPr>
          <a:lstStyle/>
          <a:p>
            <a:r>
              <a:rPr lang="en-US"/>
              <a:t>0</a:t>
            </a:r>
          </a:p>
        </p:txBody>
      </p:sp>
      <p:cxnSp>
        <p:nvCxnSpPr>
          <p:cNvPr id="23" name="Straight Arrow Connector 22"/>
          <p:cNvCxnSpPr/>
          <p:nvPr/>
        </p:nvCxnSpPr>
        <p:spPr>
          <a:xfrm flipH="1">
            <a:off x="1135380" y="5864715"/>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651760" y="5481738"/>
            <a:ext cx="274320" cy="3829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7197090" y="4734243"/>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893820" y="4710312"/>
            <a:ext cx="324470" cy="29142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946942" y="4600616"/>
            <a:ext cx="301686" cy="369332"/>
          </a:xfrm>
          <a:prstGeom prst="rect">
            <a:avLst/>
          </a:prstGeom>
          <a:noFill/>
        </p:spPr>
        <p:txBody>
          <a:bodyPr wrap="none" rtlCol="0">
            <a:spAutoFit/>
          </a:bodyPr>
          <a:lstStyle/>
          <a:p>
            <a:r>
              <a:rPr lang="en-US" dirty="0"/>
              <a:t>0</a:t>
            </a:r>
          </a:p>
        </p:txBody>
      </p:sp>
      <p:cxnSp>
        <p:nvCxnSpPr>
          <p:cNvPr id="30" name="Straight Arrow Connector 29"/>
          <p:cNvCxnSpPr/>
          <p:nvPr/>
        </p:nvCxnSpPr>
        <p:spPr>
          <a:xfrm flipH="1">
            <a:off x="4022544" y="5981303"/>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295628" y="5927209"/>
            <a:ext cx="274320" cy="3829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6363333" y="5951175"/>
            <a:ext cx="428210" cy="32270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279767" y="5897081"/>
            <a:ext cx="70852" cy="45926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811910" y="6267688"/>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42" name="Rectangle 41"/>
          <p:cNvSpPr/>
          <p:nvPr/>
        </p:nvSpPr>
        <p:spPr>
          <a:xfrm>
            <a:off x="5249476" y="6305441"/>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43" name="Rectangle 42"/>
          <p:cNvSpPr/>
          <p:nvPr/>
        </p:nvSpPr>
        <p:spPr>
          <a:xfrm>
            <a:off x="6080585" y="6315873"/>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44" name="Rectangle 43"/>
          <p:cNvSpPr/>
          <p:nvPr/>
        </p:nvSpPr>
        <p:spPr>
          <a:xfrm>
            <a:off x="7187298" y="6315873"/>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cxnSp>
        <p:nvCxnSpPr>
          <p:cNvPr id="45" name="Straight Arrow Connector 44"/>
          <p:cNvCxnSpPr>
            <a:endCxn id="15" idx="3"/>
          </p:cNvCxnSpPr>
          <p:nvPr/>
        </p:nvCxnSpPr>
        <p:spPr>
          <a:xfrm flipH="1">
            <a:off x="9246870" y="5822627"/>
            <a:ext cx="292234" cy="55023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14" idx="1"/>
          </p:cNvCxnSpPr>
          <p:nvPr/>
        </p:nvCxnSpPr>
        <p:spPr>
          <a:xfrm>
            <a:off x="10129654" y="5908458"/>
            <a:ext cx="568826" cy="46440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8763717" y="4654121"/>
            <a:ext cx="911998" cy="34761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336630" y="3492864"/>
            <a:ext cx="911998" cy="34761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151883" y="5864640"/>
            <a:ext cx="301686" cy="369332"/>
          </a:xfrm>
          <a:prstGeom prst="rect">
            <a:avLst/>
          </a:prstGeom>
          <a:noFill/>
        </p:spPr>
        <p:txBody>
          <a:bodyPr wrap="none" rtlCol="0">
            <a:spAutoFit/>
          </a:bodyPr>
          <a:lstStyle/>
          <a:p>
            <a:r>
              <a:rPr lang="en-US" dirty="0"/>
              <a:t>0</a:t>
            </a:r>
          </a:p>
        </p:txBody>
      </p:sp>
      <p:sp>
        <p:nvSpPr>
          <p:cNvPr id="54" name="TextBox 53"/>
          <p:cNvSpPr txBox="1"/>
          <p:nvPr/>
        </p:nvSpPr>
        <p:spPr>
          <a:xfrm>
            <a:off x="9423687" y="5951121"/>
            <a:ext cx="301686" cy="369332"/>
          </a:xfrm>
          <a:prstGeom prst="rect">
            <a:avLst/>
          </a:prstGeom>
          <a:noFill/>
        </p:spPr>
        <p:txBody>
          <a:bodyPr wrap="none" rtlCol="0">
            <a:spAutoFit/>
          </a:bodyPr>
          <a:lstStyle/>
          <a:p>
            <a:r>
              <a:rPr lang="en-US" dirty="0"/>
              <a:t>0</a:t>
            </a:r>
          </a:p>
        </p:txBody>
      </p:sp>
      <p:sp>
        <p:nvSpPr>
          <p:cNvPr id="55" name="TextBox 54"/>
          <p:cNvSpPr txBox="1"/>
          <p:nvPr/>
        </p:nvSpPr>
        <p:spPr>
          <a:xfrm>
            <a:off x="3842169" y="5842158"/>
            <a:ext cx="301686" cy="369332"/>
          </a:xfrm>
          <a:prstGeom prst="rect">
            <a:avLst/>
          </a:prstGeom>
          <a:noFill/>
        </p:spPr>
        <p:txBody>
          <a:bodyPr wrap="none" rtlCol="0">
            <a:spAutoFit/>
          </a:bodyPr>
          <a:lstStyle/>
          <a:p>
            <a:r>
              <a:rPr lang="en-US" dirty="0"/>
              <a:t>0</a:t>
            </a:r>
          </a:p>
        </p:txBody>
      </p:sp>
      <p:sp>
        <p:nvSpPr>
          <p:cNvPr id="56" name="TextBox 55"/>
          <p:cNvSpPr txBox="1"/>
          <p:nvPr/>
        </p:nvSpPr>
        <p:spPr>
          <a:xfrm>
            <a:off x="6731574" y="3151228"/>
            <a:ext cx="301686" cy="369332"/>
          </a:xfrm>
          <a:prstGeom prst="rect">
            <a:avLst/>
          </a:prstGeom>
          <a:noFill/>
        </p:spPr>
        <p:txBody>
          <a:bodyPr wrap="none" rtlCol="0">
            <a:spAutoFit/>
          </a:bodyPr>
          <a:lstStyle/>
          <a:p>
            <a:r>
              <a:rPr lang="en-US" b="1" dirty="0" smtClean="0"/>
              <a:t>1</a:t>
            </a:r>
            <a:endParaRPr lang="en-US" b="1" dirty="0"/>
          </a:p>
        </p:txBody>
      </p:sp>
      <p:sp>
        <p:nvSpPr>
          <p:cNvPr id="57" name="TextBox 56"/>
          <p:cNvSpPr txBox="1"/>
          <p:nvPr/>
        </p:nvSpPr>
        <p:spPr>
          <a:xfrm>
            <a:off x="9211476" y="4353733"/>
            <a:ext cx="301686" cy="369332"/>
          </a:xfrm>
          <a:prstGeom prst="rect">
            <a:avLst/>
          </a:prstGeom>
          <a:noFill/>
        </p:spPr>
        <p:txBody>
          <a:bodyPr wrap="none" rtlCol="0">
            <a:spAutoFit/>
          </a:bodyPr>
          <a:lstStyle/>
          <a:p>
            <a:r>
              <a:rPr lang="en-US" b="1" dirty="0" smtClean="0"/>
              <a:t>1</a:t>
            </a:r>
            <a:endParaRPr lang="en-US" b="1" dirty="0"/>
          </a:p>
        </p:txBody>
      </p:sp>
      <p:sp>
        <p:nvSpPr>
          <p:cNvPr id="58" name="TextBox 57"/>
          <p:cNvSpPr txBox="1"/>
          <p:nvPr/>
        </p:nvSpPr>
        <p:spPr>
          <a:xfrm>
            <a:off x="10378038" y="5827753"/>
            <a:ext cx="301686" cy="369332"/>
          </a:xfrm>
          <a:prstGeom prst="rect">
            <a:avLst/>
          </a:prstGeom>
          <a:noFill/>
        </p:spPr>
        <p:txBody>
          <a:bodyPr wrap="none" rtlCol="0">
            <a:spAutoFit/>
          </a:bodyPr>
          <a:lstStyle/>
          <a:p>
            <a:r>
              <a:rPr lang="en-US" b="1" dirty="0" smtClean="0"/>
              <a:t>1</a:t>
            </a:r>
            <a:endParaRPr lang="en-US" b="1" dirty="0"/>
          </a:p>
        </p:txBody>
      </p:sp>
      <p:sp>
        <p:nvSpPr>
          <p:cNvPr id="59" name="TextBox 58"/>
          <p:cNvSpPr txBox="1"/>
          <p:nvPr/>
        </p:nvSpPr>
        <p:spPr>
          <a:xfrm>
            <a:off x="4028237" y="4412636"/>
            <a:ext cx="301686" cy="369332"/>
          </a:xfrm>
          <a:prstGeom prst="rect">
            <a:avLst/>
          </a:prstGeom>
          <a:noFill/>
        </p:spPr>
        <p:txBody>
          <a:bodyPr wrap="none" rtlCol="0">
            <a:spAutoFit/>
          </a:bodyPr>
          <a:lstStyle/>
          <a:p>
            <a:r>
              <a:rPr lang="en-US" b="1" dirty="0" smtClean="0"/>
              <a:t>1</a:t>
            </a:r>
            <a:endParaRPr lang="en-US" b="1" dirty="0"/>
          </a:p>
        </p:txBody>
      </p:sp>
      <p:sp>
        <p:nvSpPr>
          <p:cNvPr id="60" name="TextBox 59"/>
          <p:cNvSpPr txBox="1"/>
          <p:nvPr/>
        </p:nvSpPr>
        <p:spPr>
          <a:xfrm>
            <a:off x="5504825" y="5921156"/>
            <a:ext cx="301686" cy="369332"/>
          </a:xfrm>
          <a:prstGeom prst="rect">
            <a:avLst/>
          </a:prstGeom>
          <a:noFill/>
        </p:spPr>
        <p:txBody>
          <a:bodyPr wrap="none" rtlCol="0">
            <a:spAutoFit/>
          </a:bodyPr>
          <a:lstStyle/>
          <a:p>
            <a:r>
              <a:rPr lang="en-US" b="1" dirty="0" smtClean="0"/>
              <a:t>1</a:t>
            </a:r>
            <a:endParaRPr lang="en-US" b="1" dirty="0"/>
          </a:p>
        </p:txBody>
      </p:sp>
      <p:sp>
        <p:nvSpPr>
          <p:cNvPr id="61" name="TextBox 60"/>
          <p:cNvSpPr txBox="1"/>
          <p:nvPr/>
        </p:nvSpPr>
        <p:spPr>
          <a:xfrm>
            <a:off x="2758440" y="5312867"/>
            <a:ext cx="301686" cy="369332"/>
          </a:xfrm>
          <a:prstGeom prst="rect">
            <a:avLst/>
          </a:prstGeom>
          <a:noFill/>
        </p:spPr>
        <p:txBody>
          <a:bodyPr wrap="none" rtlCol="0">
            <a:spAutoFit/>
          </a:bodyPr>
          <a:lstStyle/>
          <a:p>
            <a:r>
              <a:rPr lang="en-US" b="1" dirty="0" smtClean="0"/>
              <a:t>1</a:t>
            </a:r>
            <a:endParaRPr lang="en-US" b="1" dirty="0"/>
          </a:p>
        </p:txBody>
      </p:sp>
      <p:sp>
        <p:nvSpPr>
          <p:cNvPr id="62" name="TextBox 61"/>
          <p:cNvSpPr txBox="1"/>
          <p:nvPr/>
        </p:nvSpPr>
        <p:spPr>
          <a:xfrm>
            <a:off x="7448160" y="5921156"/>
            <a:ext cx="301686" cy="369332"/>
          </a:xfrm>
          <a:prstGeom prst="rect">
            <a:avLst/>
          </a:prstGeom>
          <a:noFill/>
        </p:spPr>
        <p:txBody>
          <a:bodyPr wrap="none" rtlCol="0">
            <a:spAutoFit/>
          </a:bodyPr>
          <a:lstStyle/>
          <a:p>
            <a:r>
              <a:rPr lang="en-US" b="1" dirty="0" smtClean="0"/>
              <a:t>1</a:t>
            </a:r>
            <a:endParaRPr lang="en-US" b="1" dirty="0"/>
          </a:p>
        </p:txBody>
      </p:sp>
      <p:cxnSp>
        <p:nvCxnSpPr>
          <p:cNvPr id="64" name="Straight Arrow Connector 63"/>
          <p:cNvCxnSpPr/>
          <p:nvPr/>
        </p:nvCxnSpPr>
        <p:spPr>
          <a:xfrm flipH="1">
            <a:off x="5866477" y="3738659"/>
            <a:ext cx="3887440" cy="24917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9348074" y="3297340"/>
            <a:ext cx="2207656" cy="369332"/>
          </a:xfrm>
          <a:prstGeom prst="rect">
            <a:avLst/>
          </a:prstGeom>
          <a:noFill/>
        </p:spPr>
        <p:txBody>
          <a:bodyPr wrap="none" rtlCol="0">
            <a:spAutoFit/>
          </a:bodyPr>
          <a:lstStyle/>
          <a:p>
            <a:r>
              <a:rPr lang="en-US" b="1" dirty="0" err="1" smtClean="0">
                <a:solidFill>
                  <a:srgbClr val="FF0000"/>
                </a:solidFill>
              </a:rPr>
              <a:t>F</a:t>
            </a:r>
            <a:r>
              <a:rPr lang="en-US" b="1" baseline="-25000" dirty="0" err="1" smtClean="0">
                <a:solidFill>
                  <a:srgbClr val="FF0000"/>
                </a:solidFill>
              </a:rPr>
              <a:t>k</a:t>
            </a:r>
            <a:r>
              <a:rPr lang="en-US" b="1" dirty="0" smtClean="0">
                <a:solidFill>
                  <a:srgbClr val="FF0000"/>
                </a:solidFill>
              </a:rPr>
              <a:t>(011)=G</a:t>
            </a:r>
            <a:r>
              <a:rPr lang="en-US" b="1" baseline="-25000" dirty="0" smtClean="0">
                <a:solidFill>
                  <a:srgbClr val="FF0000"/>
                </a:solidFill>
              </a:rPr>
              <a:t>1</a:t>
            </a:r>
            <a:r>
              <a:rPr lang="en-US" b="1" dirty="0" smtClean="0">
                <a:solidFill>
                  <a:srgbClr val="FF0000"/>
                </a:solidFill>
              </a:rPr>
              <a:t>(G</a:t>
            </a:r>
            <a:r>
              <a:rPr lang="en-US" b="1" baseline="-25000" dirty="0" smtClean="0">
                <a:solidFill>
                  <a:srgbClr val="FF0000"/>
                </a:solidFill>
              </a:rPr>
              <a:t>1</a:t>
            </a:r>
            <a:r>
              <a:rPr lang="en-US" b="1" dirty="0" smtClean="0">
                <a:solidFill>
                  <a:srgbClr val="FF0000"/>
                </a:solidFill>
              </a:rPr>
              <a:t>(G</a:t>
            </a:r>
            <a:r>
              <a:rPr lang="en-US" b="1" baseline="-25000" dirty="0" smtClean="0">
                <a:solidFill>
                  <a:srgbClr val="FF0000"/>
                </a:solidFill>
              </a:rPr>
              <a:t>0</a:t>
            </a:r>
            <a:r>
              <a:rPr lang="en-US" b="1" dirty="0" smtClean="0">
                <a:solidFill>
                  <a:srgbClr val="FF0000"/>
                </a:solidFill>
              </a:rPr>
              <a:t>(k)))</a:t>
            </a:r>
            <a:endParaRPr lang="en-US" b="1" dirty="0">
              <a:solidFill>
                <a:srgbClr val="FF0000"/>
              </a:solidFill>
            </a:endParaRPr>
          </a:p>
        </p:txBody>
      </p:sp>
    </p:spTree>
    <p:extLst>
      <p:ext uri="{BB962C8B-B14F-4D97-AF65-F5344CB8AC3E}">
        <p14:creationId xmlns:p14="http://schemas.microsoft.com/office/powerpoint/2010/main" val="400226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PRFs from PRGs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0515600" cy="4351338"/>
              </a:xfrm>
            </p:spPr>
            <p:txBody>
              <a:bodyPr>
                <a:normAutofit/>
              </a:bodyPr>
              <a:lstStyle/>
              <a:p>
                <a:pPr marL="0" indent="0">
                  <a:buNone/>
                </a:pPr>
                <a:r>
                  <a:rPr lang="en-US" sz="3600" b="1" dirty="0" smtClean="0"/>
                  <a:t>Theorem: </a:t>
                </a:r>
                <a:r>
                  <a:rPr lang="en-US" sz="3600" dirty="0" smtClean="0"/>
                  <a:t>Suppose that there is a PRG </a:t>
                </a:r>
                <a:r>
                  <a:rPr lang="en-US" sz="3600" dirty="0"/>
                  <a:t>G with expansion factor </a:t>
                </a:r>
                <a14:m>
                  <m:oMath xmlns:m="http://schemas.openxmlformats.org/officeDocument/2006/math">
                    <m:r>
                      <a:rPr lang="en-US" sz="3600" i="1">
                        <a:latin typeface="Cambria Math" panose="02040503050406030204" pitchFamily="18" charset="0"/>
                        <a:ea typeface="Cambria Math" panose="02040503050406030204" pitchFamily="18" charset="0"/>
                      </a:rPr>
                      <m:t>ℓ</m:t>
                    </m:r>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𝑛</m:t>
                        </m:r>
                      </m:e>
                    </m:d>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2</m:t>
                    </m:r>
                    <m:r>
                      <a:rPr lang="en-US" sz="3600" i="1">
                        <a:latin typeface="Cambria Math" panose="02040503050406030204" pitchFamily="18" charset="0"/>
                        <a:ea typeface="Cambria Math" panose="02040503050406030204" pitchFamily="18" charset="0"/>
                      </a:rPr>
                      <m:t>𝑛</m:t>
                    </m:r>
                    <m:r>
                      <a:rPr lang="en-US" sz="3600" i="1">
                        <a:latin typeface="Cambria Math" panose="02040503050406030204" pitchFamily="18" charset="0"/>
                        <a:ea typeface="Cambria Math" panose="02040503050406030204" pitchFamily="18" charset="0"/>
                      </a:rPr>
                      <m:t>.</m:t>
                    </m:r>
                  </m:oMath>
                </a14:m>
                <a:r>
                  <a:rPr lang="en-US" sz="3600" dirty="0" smtClean="0"/>
                  <a:t> Then there is a secure PRF.</a:t>
                </a:r>
                <a:endParaRPr lang="en-US" sz="3600" dirty="0"/>
              </a:p>
              <a:p>
                <a:pPr marL="0" indent="0">
                  <a:buNone/>
                </a:pPr>
                <a:endParaRPr lang="en-US" b="1" i="1" dirty="0" smtClean="0">
                  <a:latin typeface="Cambria Math" panose="02040503050406030204" pitchFamily="18" charset="0"/>
                </a:endParaRPr>
              </a:p>
              <a:p>
                <a:pPr marL="0" indent="0">
                  <a:buNone/>
                </a:pPr>
                <a:r>
                  <a:rPr lang="en-US" b="1" dirty="0" smtClean="0">
                    <a:latin typeface="Cambria Math" panose="02040503050406030204" pitchFamily="18" charset="0"/>
                  </a:rPr>
                  <a:t>Proof:</a:t>
                </a:r>
                <a:endParaRPr lang="en-US" b="1" dirty="0">
                  <a:latin typeface="Cambria Math" panose="02040503050406030204" pitchFamily="18" charset="0"/>
                </a:endParaRPr>
              </a:p>
              <a:p>
                <a:pPr marL="0" indent="0">
                  <a:buNone/>
                </a:pPr>
                <a:r>
                  <a:rPr lang="en-US" b="1" dirty="0" smtClean="0">
                    <a:latin typeface="Cambria Math" panose="02040503050406030204" pitchFamily="18" charset="0"/>
                  </a:rPr>
                  <a:t>Claim 1: For any t(n) and any PPT attacker A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𝟏</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r>
                            <a:rPr lang="en-US" b="1" i="1" smtClean="0">
                              <a:latin typeface="Cambria Math" panose="02040503050406030204" pitchFamily="18" charset="0"/>
                            </a:rPr>
                            <m:t>−</m:t>
                          </m:r>
                          <m:r>
                            <a:rPr lang="en-US" b="1" i="1">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r>
                                    <a:rPr lang="en-US" b="1" i="1" smtClean="0">
                                      <a:latin typeface="Cambria Math" panose="02040503050406030204" pitchFamily="18" charset="0"/>
                                    </a:rPr>
                                    <m:t>𝑮</m:t>
                                  </m:r>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e>
                                  </m:d>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e>
                          </m:d>
                        </m:e>
                      </m:d>
                      <m:r>
                        <a:rPr lang="en-US" b="1" i="1" smtClean="0">
                          <a:latin typeface="Cambria Math" panose="02040503050406030204" pitchFamily="18" charset="0"/>
                        </a:rPr>
                        <m:t>&lt;</m:t>
                      </m:r>
                      <m:r>
                        <a:rPr lang="en-US" b="1" i="1" smtClean="0">
                          <a:latin typeface="Cambria Math" panose="02040503050406030204" pitchFamily="18" charset="0"/>
                        </a:rPr>
                        <m:t>𝒏𝒆𝒈𝒍</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oMath>
                  </m:oMathPara>
                </a14:m>
                <a:endParaRPr lang="en-US" b="1" dirty="0" smtClean="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797" t="-3361" r="-156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65</a:t>
            </a:fld>
            <a:endParaRPr lang="en-US"/>
          </a:p>
        </p:txBody>
      </p:sp>
    </p:spTree>
    <p:extLst>
      <p:ext uri="{BB962C8B-B14F-4D97-AF65-F5344CB8AC3E}">
        <p14:creationId xmlns:p14="http://schemas.microsoft.com/office/powerpoint/2010/main" val="3221696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PRFs from PRGs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856105"/>
                <a:ext cx="10515600" cy="4351338"/>
              </a:xfrm>
            </p:spPr>
            <p:txBody>
              <a:bodyPr>
                <a:normAutofit lnSpcReduction="10000"/>
              </a:bodyPr>
              <a:lstStyle/>
              <a:p>
                <a:pPr marL="0" indent="0">
                  <a:buNone/>
                </a:pPr>
                <a:r>
                  <a:rPr lang="en-US" b="1" dirty="0" smtClean="0">
                    <a:latin typeface="Cambria Math" panose="02040503050406030204" pitchFamily="18" charset="0"/>
                  </a:rPr>
                  <a:t>Claim 1: For any t(n) and any PPT attacker A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𝟏</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r>
                            <a:rPr lang="en-US" b="1" i="1" smtClean="0">
                              <a:latin typeface="Cambria Math" panose="02040503050406030204" pitchFamily="18" charset="0"/>
                            </a:rPr>
                            <m:t>−</m:t>
                          </m:r>
                          <m:r>
                            <a:rPr lang="en-US" b="1" i="1">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r>
                                    <a:rPr lang="en-US" b="1" i="1" smtClean="0">
                                      <a:latin typeface="Cambria Math" panose="02040503050406030204" pitchFamily="18" charset="0"/>
                                    </a:rPr>
                                    <m:t>𝑮</m:t>
                                  </m:r>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e>
                                  </m:d>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e>
                          </m:d>
                        </m:e>
                      </m:d>
                      <m:r>
                        <a:rPr lang="en-US" b="1" i="1" smtClean="0">
                          <a:latin typeface="Cambria Math" panose="02040503050406030204" pitchFamily="18" charset="0"/>
                        </a:rPr>
                        <m:t>&lt;</m:t>
                      </m:r>
                      <m:r>
                        <a:rPr lang="en-US" b="1" i="1" smtClean="0">
                          <a:latin typeface="Cambria Math" panose="02040503050406030204" pitchFamily="18" charset="0"/>
                        </a:rPr>
                        <m:t>𝒏𝒆𝒈𝒍</m:t>
                      </m:r>
                      <m:d>
                        <m:dPr>
                          <m:ctrlPr>
                            <a:rPr lang="en-US" b="1" i="1" smtClean="0">
                              <a:latin typeface="Cambria Math" panose="02040503050406030204" pitchFamily="18" charset="0"/>
                            </a:rPr>
                          </m:ctrlPr>
                        </m:dPr>
                        <m:e>
                          <m:r>
                            <a:rPr lang="en-US" b="1" i="1" smtClean="0">
                              <a:latin typeface="Cambria Math" panose="02040503050406030204" pitchFamily="18" charset="0"/>
                            </a:rPr>
                            <m:t>𝒏</m:t>
                          </m:r>
                        </m:e>
                      </m:d>
                    </m:oMath>
                  </m:oMathPara>
                </a14:m>
                <a:endParaRPr lang="en-US" b="1" dirty="0" smtClean="0">
                  <a:latin typeface="Cambria Math" panose="02040503050406030204" pitchFamily="18" charset="0"/>
                </a:endParaRPr>
              </a:p>
              <a:p>
                <a:pPr marL="0" indent="0">
                  <a:buNone/>
                </a:pPr>
                <a:endParaRPr lang="en-US" b="1" dirty="0" smtClean="0">
                  <a:latin typeface="Cambria Math" panose="02040503050406030204" pitchFamily="18" charset="0"/>
                </a:endParaRPr>
              </a:p>
              <a:p>
                <a:pPr marL="0" indent="0">
                  <a:buNone/>
                </a:pPr>
                <a:r>
                  <a:rPr lang="en-US" b="1" dirty="0" smtClean="0">
                    <a:latin typeface="Cambria Math" panose="02040503050406030204" pitchFamily="18" charset="0"/>
                  </a:rPr>
                  <a:t>Proof by </a:t>
                </a:r>
                <a:r>
                  <a:rPr lang="en-US" b="1" dirty="0" smtClean="0">
                    <a:latin typeface="Cambria Math" panose="02040503050406030204" pitchFamily="18" charset="0"/>
                  </a:rPr>
                  <a:t>Triangle Inequality: </a:t>
                </a:r>
                <a:r>
                  <a:rPr lang="en-US" b="1" dirty="0" smtClean="0">
                    <a:latin typeface="Cambria Math" panose="02040503050406030204" pitchFamily="18" charset="0"/>
                  </a:rPr>
                  <a:t>Fix j</a:t>
                </a:r>
              </a:p>
              <a:p>
                <a:pPr marL="0" indent="0">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𝑨𝒅𝒗</m:t>
                      </m:r>
                      <m:r>
                        <a:rPr lang="en-US" b="1" i="1" baseline="-25000" smtClean="0">
                          <a:latin typeface="Cambria Math" panose="02040503050406030204" pitchFamily="18" charset="0"/>
                        </a:rPr>
                        <m:t>𝒋</m:t>
                      </m:r>
                      <m:r>
                        <a:rPr lang="en-US" b="1" i="1" smtClean="0">
                          <a:latin typeface="Cambria Math" panose="02040503050406030204" pitchFamily="18" charset="0"/>
                        </a:rPr>
                        <m:t>=</m:t>
                      </m:r>
                      <m:d>
                        <m:dPr>
                          <m:begChr m:val="|"/>
                          <m:endChr m:val="|"/>
                          <m:ctrlPr>
                            <a:rPr lang="en-US" b="1" i="1">
                              <a:latin typeface="Cambria Math" panose="02040503050406030204" pitchFamily="18" charset="0"/>
                            </a:rPr>
                          </m:ctrlPr>
                        </m:dPr>
                        <m:e>
                          <m:r>
                            <a:rPr lang="en-US" b="1" i="1">
                              <a:latin typeface="Cambria Math" panose="02040503050406030204" pitchFamily="18" charset="0"/>
                            </a:rPr>
                            <m:t>𝑷𝒓</m:t>
                          </m:r>
                          <m:d>
                            <m:dPr>
                              <m:begChr m:val="["/>
                              <m:endChr m:val="]"/>
                              <m:ctrlPr>
                                <a:rPr lang="en-US" b="1" i="1">
                                  <a:latin typeface="Cambria Math" panose="02040503050406030204" pitchFamily="18" charset="0"/>
                                </a:rPr>
                              </m:ctrlPr>
                            </m:dPr>
                            <m:e>
                              <m:r>
                                <a:rPr lang="en-US" b="1" i="1">
                                  <a:latin typeface="Cambria Math" panose="02040503050406030204" pitchFamily="18" charset="0"/>
                                </a:rPr>
                                <m:t>𝑨</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𝟏</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smtClean="0">
                                          <a:latin typeface="Cambria Math" panose="02040503050406030204" pitchFamily="18" charset="0"/>
                                        </a:rPr>
                                        <m:t>𝒋</m:t>
                                      </m:r>
                                      <m:r>
                                        <a:rPr lang="en-US" b="1" i="1" smtClean="0">
                                          <a:latin typeface="Cambria Math" panose="02040503050406030204" pitchFamily="18" charset="0"/>
                                        </a:rPr>
                                        <m:t>+</m:t>
                                      </m:r>
                                      <m:r>
                                        <a:rPr lang="en-US" b="1" i="1" smtClean="0">
                                          <a:latin typeface="Cambria Math" panose="02040503050406030204" pitchFamily="18" charset="0"/>
                                        </a:rPr>
                                        <m:t>𝟏</m:t>
                                      </m:r>
                                    </m:sub>
                                  </m:sSub>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smtClean="0">
                                              <a:latin typeface="Cambria Math" panose="02040503050406030204" pitchFamily="18" charset="0"/>
                                            </a:rPr>
                                            <m:t>𝒋</m:t>
                                          </m:r>
                                          <m:r>
                                            <a:rPr lang="en-US" b="1" i="1" smtClean="0">
                                              <a:latin typeface="Cambria Math" panose="02040503050406030204" pitchFamily="18" charset="0"/>
                                            </a:rPr>
                                            <m:t>+</m:t>
                                          </m:r>
                                          <m:r>
                                            <a:rPr lang="en-US" b="1" i="1" smtClean="0">
                                              <a:latin typeface="Cambria Math" panose="02040503050406030204" pitchFamily="18" charset="0"/>
                                            </a:rPr>
                                            <m:t>𝟐</m:t>
                                          </m:r>
                                        </m:sub>
                                      </m:sSub>
                                    </m:e>
                                  </m:d>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a:latin typeface="Cambria Math" panose="02040503050406030204" pitchFamily="18" charset="0"/>
                                            </a:rPr>
                                            <m:t>𝒕</m:t>
                                          </m:r>
                                          <m:r>
                                            <a:rPr lang="en-US" b="1" i="1">
                                              <a:latin typeface="Cambria Math" panose="02040503050406030204" pitchFamily="18" charset="0"/>
                                            </a:rPr>
                                            <m:t>(</m:t>
                                          </m:r>
                                          <m:r>
                                            <a:rPr lang="en-US" b="1" i="1">
                                              <a:latin typeface="Cambria Math" panose="02040503050406030204" pitchFamily="18" charset="0"/>
                                            </a:rPr>
                                            <m:t>𝒏</m:t>
                                          </m:r>
                                          <m:r>
                                            <a:rPr lang="en-US" b="1" i="1">
                                              <a:latin typeface="Cambria Math" panose="02040503050406030204" pitchFamily="18" charset="0"/>
                                            </a:rPr>
                                            <m:t>)</m:t>
                                          </m:r>
                                        </m:sub>
                                      </m:sSub>
                                    </m:e>
                                  </m:d>
                                </m:e>
                              </m:d>
                            </m:e>
                          </m:d>
                          <m:r>
                            <a:rPr lang="en-US" b="1" i="1">
                              <a:latin typeface="Cambria Math" panose="02040503050406030204" pitchFamily="18" charset="0"/>
                            </a:rPr>
                            <m:t>−</m:t>
                          </m:r>
                          <m:r>
                            <a:rPr lang="en-US" b="1" i="1">
                              <a:latin typeface="Cambria Math" panose="02040503050406030204" pitchFamily="18" charset="0"/>
                            </a:rPr>
                            <m:t>𝑷𝒓</m:t>
                          </m:r>
                          <m:d>
                            <m:dPr>
                              <m:begChr m:val="["/>
                              <m:endChr m:val="]"/>
                              <m:ctrlPr>
                                <a:rPr lang="en-US" b="1" i="1">
                                  <a:latin typeface="Cambria Math" panose="02040503050406030204" pitchFamily="18" charset="0"/>
                                </a:rPr>
                              </m:ctrlPr>
                            </m:dPr>
                            <m:e>
                              <m:r>
                                <a:rPr lang="en-US" b="1" i="1">
                                  <a:latin typeface="Cambria Math" panose="02040503050406030204" pitchFamily="18" charset="0"/>
                                </a:rPr>
                                <m:t>𝑨</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𝟏</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𝒋</m:t>
                                      </m:r>
                                    </m:sub>
                                  </m:sSub>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a:latin typeface="Cambria Math" panose="02040503050406030204" pitchFamily="18" charset="0"/>
                                            </a:rPr>
                                            <m:t>𝒋</m:t>
                                          </m:r>
                                          <m:r>
                                            <a:rPr lang="en-US" b="1" i="1">
                                              <a:latin typeface="Cambria Math" panose="02040503050406030204" pitchFamily="18" charset="0"/>
                                            </a:rPr>
                                            <m:t>+</m:t>
                                          </m:r>
                                          <m:r>
                                            <a:rPr lang="en-US" b="1" i="1" smtClean="0">
                                              <a:latin typeface="Cambria Math" panose="02040503050406030204" pitchFamily="18" charset="0"/>
                                            </a:rPr>
                                            <m:t>𝟏</m:t>
                                          </m:r>
                                        </m:sub>
                                      </m:sSub>
                                    </m:e>
                                  </m:d>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a:latin typeface="Cambria Math" panose="02040503050406030204" pitchFamily="18" charset="0"/>
                                            </a:rPr>
                                            <m:t>𝒕</m:t>
                                          </m:r>
                                          <m:r>
                                            <a:rPr lang="en-US" b="1" i="1">
                                              <a:latin typeface="Cambria Math" panose="02040503050406030204" pitchFamily="18" charset="0"/>
                                            </a:rPr>
                                            <m:t>(</m:t>
                                          </m:r>
                                          <m:r>
                                            <a:rPr lang="en-US" b="1" i="1">
                                              <a:latin typeface="Cambria Math" panose="02040503050406030204" pitchFamily="18" charset="0"/>
                                            </a:rPr>
                                            <m:t>𝒏</m:t>
                                          </m:r>
                                          <m:r>
                                            <a:rPr lang="en-US" b="1" i="1">
                                              <a:latin typeface="Cambria Math" panose="02040503050406030204" pitchFamily="18" charset="0"/>
                                            </a:rPr>
                                            <m:t>)</m:t>
                                          </m:r>
                                        </m:sub>
                                      </m:sSub>
                                    </m:e>
                                  </m:d>
                                </m:e>
                              </m:d>
                            </m:e>
                          </m:d>
                        </m:e>
                      </m:d>
                      <m:r>
                        <a:rPr lang="en-US" b="1" i="1">
                          <a:latin typeface="Cambria Math" panose="02040503050406030204" pitchFamily="18" charset="0"/>
                        </a:rPr>
                        <m:t>&lt;</m:t>
                      </m:r>
                      <m:r>
                        <a:rPr lang="en-US" b="1" i="1">
                          <a:latin typeface="Cambria Math" panose="02040503050406030204" pitchFamily="18" charset="0"/>
                        </a:rPr>
                        <m:t>𝒏𝒆𝒈𝒍</m:t>
                      </m:r>
                      <m:d>
                        <m:dPr>
                          <m:ctrlPr>
                            <a:rPr lang="en-US" b="1" i="1">
                              <a:latin typeface="Cambria Math" panose="02040503050406030204" pitchFamily="18" charset="0"/>
                            </a:rPr>
                          </m:ctrlPr>
                        </m:dPr>
                        <m:e>
                          <m:r>
                            <a:rPr lang="en-US" b="1" i="1">
                              <a:latin typeface="Cambria Math" panose="02040503050406030204" pitchFamily="18" charset="0"/>
                            </a:rPr>
                            <m:t>𝒏</m:t>
                          </m:r>
                        </m:e>
                      </m:d>
                    </m:oMath>
                  </m:oMathPara>
                </a14:m>
                <a:endParaRPr lang="en-US" b="1" dirty="0" smtClean="0">
                  <a:latin typeface="Cambria Math" panose="02040503050406030204" pitchFamily="18" charset="0"/>
                </a:endParaRPr>
              </a:p>
              <a:p>
                <a:pPr marL="0" indent="0">
                  <a:buNone/>
                </a:pPr>
                <a:r>
                  <a:rPr lang="en-US" b="1" dirty="0" smtClean="0">
                    <a:latin typeface="Cambria Math" panose="02040503050406030204" pitchFamily="18" charset="0"/>
                  </a:rPr>
                  <a:t>This difference negligible by PRG security (just replaced </a:t>
                </a:r>
                <a14:m>
                  <m:oMath xmlns:m="http://schemas.openxmlformats.org/officeDocument/2006/math">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a:latin typeface="Cambria Math" panose="02040503050406030204" pitchFamily="18" charset="0"/>
                              </a:rPr>
                              <m:t>𝒋</m:t>
                            </m:r>
                            <m:r>
                              <a:rPr lang="en-US" b="1" i="1">
                                <a:latin typeface="Cambria Math" panose="02040503050406030204" pitchFamily="18" charset="0"/>
                              </a:rPr>
                              <m:t>+</m:t>
                            </m:r>
                            <m:r>
                              <a:rPr lang="en-US" b="1" i="1">
                                <a:latin typeface="Cambria Math" panose="02040503050406030204" pitchFamily="18" charset="0"/>
                              </a:rPr>
                              <m:t>𝟏</m:t>
                            </m:r>
                          </m:sub>
                        </m:sSub>
                      </m:e>
                    </m:d>
                    <m:r>
                      <a:rPr lang="en-US" b="1" i="1" smtClean="0">
                        <a:latin typeface="Cambria Math" panose="02040503050406030204" pitchFamily="18" charset="0"/>
                      </a:rPr>
                      <m:t> </m:t>
                    </m:r>
                    <m:r>
                      <a:rPr lang="en-US" b="1" i="0" smtClean="0">
                        <a:latin typeface="Cambria Math" panose="02040503050406030204" pitchFamily="18" charset="0"/>
                      </a:rPr>
                      <m:t>𝐰𝐢𝐭𝐡</m:t>
                    </m:r>
                    <m:r>
                      <a:rPr lang="en-US" b="1" i="1" smtClean="0">
                        <a:latin typeface="Cambria Math" panose="02040503050406030204" pitchFamily="18" charset="0"/>
                      </a:rPr>
                      <m:t> </m:t>
                    </m:r>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𝒋</m:t>
                        </m:r>
                        <m:r>
                          <a:rPr lang="en-US" b="1" i="1">
                            <a:latin typeface="Cambria Math" panose="02040503050406030204" pitchFamily="18" charset="0"/>
                          </a:rPr>
                          <m:t>+</m:t>
                        </m:r>
                        <m:r>
                          <a:rPr lang="en-US" b="1" i="1">
                            <a:latin typeface="Cambria Math" panose="02040503050406030204" pitchFamily="18" charset="0"/>
                          </a:rPr>
                          <m:t>𝟏</m:t>
                        </m:r>
                      </m:sub>
                    </m:sSub>
                    <m:r>
                      <a:rPr lang="en-US" b="1" i="1" smtClean="0">
                        <a:latin typeface="Cambria Math" panose="02040503050406030204" pitchFamily="18" charset="0"/>
                      </a:rPr>
                      <m:t>).</m:t>
                    </m:r>
                  </m:oMath>
                </a14:m>
                <a:endParaRPr lang="en-US" b="1" dirty="0" smtClean="0">
                  <a:latin typeface="Cambria Math" panose="020405030504060302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217" t="-33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66</a:t>
            </a:fld>
            <a:endParaRPr lang="en-US"/>
          </a:p>
        </p:txBody>
      </p:sp>
    </p:spTree>
    <p:extLst>
      <p:ext uri="{BB962C8B-B14F-4D97-AF65-F5344CB8AC3E}">
        <p14:creationId xmlns:p14="http://schemas.microsoft.com/office/powerpoint/2010/main" val="4183668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PRFs from PRGs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0515600" cy="4351338"/>
              </a:xfrm>
            </p:spPr>
            <p:txBody>
              <a:bodyPr>
                <a:normAutofit/>
              </a:bodyPr>
              <a:lstStyle/>
              <a:p>
                <a:pPr marL="0" indent="0">
                  <a:buNone/>
                </a:pPr>
                <a:r>
                  <a:rPr lang="en-US" b="1" dirty="0" smtClean="0">
                    <a:latin typeface="Cambria Math" panose="02040503050406030204" pitchFamily="18" charset="0"/>
                  </a:rPr>
                  <a:t>Claim 1: For any t(n) and any PPT attacker A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𝟏</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r>
                            <a:rPr lang="en-US" b="1" i="1" smtClean="0">
                              <a:latin typeface="Cambria Math" panose="02040503050406030204" pitchFamily="18" charset="0"/>
                            </a:rPr>
                            <m:t>−</m:t>
                          </m:r>
                          <m:r>
                            <a:rPr lang="en-US" b="1" i="1">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r>
                                    <a:rPr lang="en-US" b="1" i="1" smtClean="0">
                                      <a:latin typeface="Cambria Math" panose="02040503050406030204" pitchFamily="18" charset="0"/>
                                    </a:rPr>
                                    <m:t>𝑮</m:t>
                                  </m:r>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e>
                                  </m:d>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e>
                          </m:d>
                        </m:e>
                      </m:d>
                      <m:r>
                        <a:rPr lang="en-US" b="1" i="1" smtClean="0">
                          <a:latin typeface="Cambria Math" panose="02040503050406030204" pitchFamily="18" charset="0"/>
                        </a:rPr>
                        <m:t>&lt;</m:t>
                      </m:r>
                      <m:r>
                        <a:rPr lang="en-US" b="1" i="1" smtClean="0">
                          <a:latin typeface="Cambria Math" panose="02040503050406030204" pitchFamily="18" charset="0"/>
                        </a:rPr>
                        <m:t>𝒏𝒆𝒈𝒍</m:t>
                      </m:r>
                      <m:d>
                        <m:dPr>
                          <m:ctrlPr>
                            <a:rPr lang="en-US" b="1" i="1" smtClean="0">
                              <a:latin typeface="Cambria Math" panose="02040503050406030204" pitchFamily="18" charset="0"/>
                            </a:rPr>
                          </m:ctrlPr>
                        </m:dPr>
                        <m:e>
                          <m:r>
                            <a:rPr lang="en-US" b="1" i="1" smtClean="0">
                              <a:latin typeface="Cambria Math" panose="02040503050406030204" pitchFamily="18" charset="0"/>
                            </a:rPr>
                            <m:t>𝒏</m:t>
                          </m:r>
                        </m:e>
                      </m:d>
                    </m:oMath>
                  </m:oMathPara>
                </a14:m>
                <a:endParaRPr lang="en-US" b="1" dirty="0" smtClean="0">
                  <a:latin typeface="Cambria Math" panose="02040503050406030204" pitchFamily="18" charset="0"/>
                </a:endParaRPr>
              </a:p>
              <a:p>
                <a:pPr marL="0" indent="0">
                  <a:buNone/>
                </a:pPr>
                <a:r>
                  <a:rPr lang="en-US" b="1" dirty="0" smtClean="0"/>
                  <a:t>Proof</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1" i="1">
                              <a:latin typeface="Cambria Math" panose="02040503050406030204" pitchFamily="18" charset="0"/>
                            </a:rPr>
                          </m:ctrlPr>
                        </m:dPr>
                        <m:e>
                          <m:r>
                            <a:rPr lang="en-US" b="1" i="1">
                              <a:latin typeface="Cambria Math" panose="02040503050406030204" pitchFamily="18" charset="0"/>
                            </a:rPr>
                            <m:t>𝑷𝒓</m:t>
                          </m:r>
                          <m:d>
                            <m:dPr>
                              <m:begChr m:val="["/>
                              <m:endChr m:val="]"/>
                              <m:ctrlPr>
                                <a:rPr lang="en-US" b="1" i="1">
                                  <a:latin typeface="Cambria Math" panose="02040503050406030204" pitchFamily="18" charset="0"/>
                                </a:rPr>
                              </m:ctrlPr>
                            </m:dPr>
                            <m:e>
                              <m:r>
                                <a:rPr lang="en-US" b="1" i="1">
                                  <a:latin typeface="Cambria Math" panose="02040503050406030204" pitchFamily="18" charset="0"/>
                                </a:rPr>
                                <m:t>𝑨</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𝟏</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𝒕</m:t>
                                      </m:r>
                                      <m:r>
                                        <a:rPr lang="en-US" b="1" i="1">
                                          <a:latin typeface="Cambria Math" panose="02040503050406030204" pitchFamily="18" charset="0"/>
                                        </a:rPr>
                                        <m:t>(</m:t>
                                      </m:r>
                                      <m:r>
                                        <a:rPr lang="en-US" b="1" i="1">
                                          <a:latin typeface="Cambria Math" panose="02040503050406030204" pitchFamily="18" charset="0"/>
                                        </a:rPr>
                                        <m:t>𝒏</m:t>
                                      </m:r>
                                      <m:r>
                                        <a:rPr lang="en-US" b="1" i="1">
                                          <a:latin typeface="Cambria Math" panose="02040503050406030204" pitchFamily="18" charset="0"/>
                                        </a:rPr>
                                        <m:t>)</m:t>
                                      </m:r>
                                    </m:sub>
                                  </m:sSub>
                                </m:e>
                              </m:d>
                            </m:e>
                          </m:d>
                          <m:r>
                            <a:rPr lang="en-US" b="1" i="1">
                              <a:latin typeface="Cambria Math" panose="02040503050406030204" pitchFamily="18" charset="0"/>
                            </a:rPr>
                            <m:t>−</m:t>
                          </m:r>
                          <m:r>
                            <a:rPr lang="en-US" b="1" i="1">
                              <a:latin typeface="Cambria Math" panose="02040503050406030204" pitchFamily="18" charset="0"/>
                            </a:rPr>
                            <m:t>𝑷𝒓</m:t>
                          </m:r>
                          <m:d>
                            <m:dPr>
                              <m:begChr m:val="["/>
                              <m:endChr m:val="]"/>
                              <m:ctrlPr>
                                <a:rPr lang="en-US" b="1" i="1">
                                  <a:latin typeface="Cambria Math" panose="02040503050406030204" pitchFamily="18" charset="0"/>
                                </a:rPr>
                              </m:ctrlPr>
                            </m:dPr>
                            <m:e>
                              <m:r>
                                <a:rPr lang="en-US" b="1" i="1">
                                  <a:latin typeface="Cambria Math" panose="02040503050406030204" pitchFamily="18" charset="0"/>
                                </a:rPr>
                                <m:t>𝑨</m:t>
                              </m:r>
                              <m:d>
                                <m:dPr>
                                  <m:ctrlPr>
                                    <a:rPr lang="en-US" b="1" i="1">
                                      <a:latin typeface="Cambria Math" panose="02040503050406030204" pitchFamily="18" charset="0"/>
                                    </a:rPr>
                                  </m:ctrlPr>
                                </m:dPr>
                                <m:e>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a:latin typeface="Cambria Math" panose="02040503050406030204" pitchFamily="18" charset="0"/>
                                            </a:rPr>
                                            <m:t>𝟏</m:t>
                                          </m:r>
                                        </m:sub>
                                      </m:sSub>
                                    </m:e>
                                  </m:d>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a:latin typeface="Cambria Math" panose="02040503050406030204" pitchFamily="18" charset="0"/>
                                            </a:rPr>
                                            <m:t>𝒕</m:t>
                                          </m:r>
                                          <m:r>
                                            <a:rPr lang="en-US" b="1" i="1">
                                              <a:latin typeface="Cambria Math" panose="02040503050406030204" pitchFamily="18" charset="0"/>
                                            </a:rPr>
                                            <m:t>(</m:t>
                                          </m:r>
                                          <m:r>
                                            <a:rPr lang="en-US" b="1" i="1">
                                              <a:latin typeface="Cambria Math" panose="02040503050406030204" pitchFamily="18" charset="0"/>
                                            </a:rPr>
                                            <m:t>𝒏</m:t>
                                          </m:r>
                                          <m:r>
                                            <a:rPr lang="en-US" b="1" i="1">
                                              <a:latin typeface="Cambria Math" panose="02040503050406030204" pitchFamily="18" charset="0"/>
                                            </a:rPr>
                                            <m:t>)</m:t>
                                          </m:r>
                                        </m:sub>
                                      </m:sSub>
                                    </m:e>
                                  </m:d>
                                </m:e>
                              </m:d>
                            </m:e>
                          </m:d>
                        </m:e>
                      </m:d>
                    </m:oMath>
                  </m:oMathPara>
                </a14:m>
                <a:endParaRPr lang="en-US" b="1"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m:t>
                      </m:r>
                      <m:nary>
                        <m:naryPr>
                          <m:chr m:val="∑"/>
                          <m:supHide m:val="on"/>
                          <m:ctrlPr>
                            <a:rPr lang="en-US" b="1" i="1" smtClean="0">
                              <a:latin typeface="Cambria Math" panose="02040503050406030204" pitchFamily="18" charset="0"/>
                              <a:ea typeface="Cambria Math" panose="02040503050406030204" pitchFamily="18" charset="0"/>
                            </a:rPr>
                          </m:ctrlPr>
                        </m:naryPr>
                        <m:sub>
                          <m:r>
                            <m:rPr>
                              <m:brk m:alnAt="7"/>
                            </m:rPr>
                            <a:rPr lang="en-US" b="1" i="1" smtClean="0">
                              <a:latin typeface="Cambria Math" panose="02040503050406030204" pitchFamily="18" charset="0"/>
                              <a:ea typeface="Cambria Math" panose="02040503050406030204" pitchFamily="18" charset="0"/>
                            </a:rPr>
                            <m:t>𝒋</m:t>
                          </m:r>
                          <m:r>
                            <a:rPr lang="en-US" b="1" i="1">
                              <a:latin typeface="Cambria Math" panose="02040503050406030204" pitchFamily="18" charset="0"/>
                            </a:rPr>
                            <m:t>&lt;</m:t>
                          </m:r>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up/>
                        <m:e>
                          <m:r>
                            <a:rPr lang="en-US" b="1" i="1" smtClean="0">
                              <a:latin typeface="Cambria Math" panose="02040503050406030204" pitchFamily="18" charset="0"/>
                              <a:ea typeface="Cambria Math" panose="02040503050406030204" pitchFamily="18" charset="0"/>
                            </a:rPr>
                            <m:t>𝑨𝒅𝒗</m:t>
                          </m:r>
                          <m:r>
                            <a:rPr lang="en-US" b="1" i="1" baseline="-25000" smtClean="0">
                              <a:latin typeface="Cambria Math" panose="02040503050406030204" pitchFamily="18" charset="0"/>
                              <a:ea typeface="Cambria Math" panose="02040503050406030204" pitchFamily="18" charset="0"/>
                            </a:rPr>
                            <m:t>𝒋</m:t>
                          </m:r>
                        </m:e>
                      </m:nary>
                    </m:oMath>
                  </m:oMathPara>
                </a14:m>
                <a:endParaRPr lang="en-US" b="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𝒕</m:t>
                      </m:r>
                      <m:d>
                        <m:dPr>
                          <m:ctrlPr>
                            <a:rPr lang="en-US" b="1"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𝒏</m:t>
                          </m:r>
                        </m:e>
                      </m:d>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𝒏𝒆𝒈𝒍</m:t>
                      </m:r>
                      <m:d>
                        <m:dPr>
                          <m:ctrlPr>
                            <a:rPr lang="en-US" b="1"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𝒏</m:t>
                          </m:r>
                        </m:e>
                      </m:d>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𝒏𝒆𝒈𝒍</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𝒏</m:t>
                      </m:r>
                      <m:r>
                        <a:rPr lang="en-US" b="1" i="1" smtClean="0">
                          <a:latin typeface="Cambria Math" panose="02040503050406030204" pitchFamily="18" charset="0"/>
                          <a:ea typeface="Cambria Math" panose="02040503050406030204" pitchFamily="18" charset="0"/>
                        </a:rPr>
                        <m:t>)</m:t>
                      </m:r>
                    </m:oMath>
                  </m:oMathPara>
                </a14:m>
                <a:endParaRPr lang="en-US" b="1" dirty="0" smtClean="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217" t="-23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67</a:t>
            </a:fld>
            <a:endParaRPr lang="en-US"/>
          </a:p>
        </p:txBody>
      </p:sp>
    </p:spTree>
    <p:extLst>
      <p:ext uri="{BB962C8B-B14F-4D97-AF65-F5344CB8AC3E}">
        <p14:creationId xmlns:p14="http://schemas.microsoft.com/office/powerpoint/2010/main" val="1934658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PRFs from PRGs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856105"/>
                <a:ext cx="10515600" cy="4351338"/>
              </a:xfrm>
            </p:spPr>
            <p:txBody>
              <a:bodyPr>
                <a:normAutofit fontScale="92500"/>
              </a:bodyPr>
              <a:lstStyle/>
              <a:p>
                <a:pPr marL="0" indent="0">
                  <a:buNone/>
                </a:pPr>
                <a:r>
                  <a:rPr lang="en-US" b="1" dirty="0" smtClean="0">
                    <a:latin typeface="Cambria Math" panose="02040503050406030204" pitchFamily="18" charset="0"/>
                  </a:rPr>
                  <a:t>Claim 1: For any t(n) and any PPT attacker A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𝟏</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r>
                            <a:rPr lang="en-US" b="1" i="1" smtClean="0">
                              <a:latin typeface="Cambria Math" panose="02040503050406030204" pitchFamily="18" charset="0"/>
                            </a:rPr>
                            <m:t>−</m:t>
                          </m:r>
                          <m:r>
                            <a:rPr lang="en-US" b="1" i="1">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r>
                                    <a:rPr lang="en-US" b="1" i="1" smtClean="0">
                                      <a:latin typeface="Cambria Math" panose="02040503050406030204" pitchFamily="18" charset="0"/>
                                    </a:rPr>
                                    <m:t>𝑮</m:t>
                                  </m:r>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e>
                                  </m:d>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e>
                          </m:d>
                        </m:e>
                      </m:d>
                      <m:r>
                        <a:rPr lang="en-US" b="1" i="1" smtClean="0">
                          <a:latin typeface="Cambria Math" panose="02040503050406030204" pitchFamily="18" charset="0"/>
                        </a:rPr>
                        <m:t>&lt;</m:t>
                      </m:r>
                      <m:r>
                        <a:rPr lang="en-US" b="1" i="1" smtClean="0">
                          <a:latin typeface="Cambria Math" panose="02040503050406030204" pitchFamily="18" charset="0"/>
                        </a:rPr>
                        <m:t>𝒏𝒆𝒈𝒍</m:t>
                      </m:r>
                      <m:d>
                        <m:dPr>
                          <m:ctrlPr>
                            <a:rPr lang="en-US" b="1" i="1" smtClean="0">
                              <a:latin typeface="Cambria Math" panose="02040503050406030204" pitchFamily="18" charset="0"/>
                            </a:rPr>
                          </m:ctrlPr>
                        </m:dPr>
                        <m:e>
                          <m:r>
                            <a:rPr lang="en-US" b="1" i="1" smtClean="0">
                              <a:latin typeface="Cambria Math" panose="02040503050406030204" pitchFamily="18" charset="0"/>
                            </a:rPr>
                            <m:t>𝒏</m:t>
                          </m:r>
                        </m:e>
                      </m:d>
                    </m:oMath>
                  </m:oMathPara>
                </a14:m>
                <a:endParaRPr lang="en-US" b="1" dirty="0" smtClean="0">
                  <a:latin typeface="Cambria Math" panose="02040503050406030204" pitchFamily="18" charset="0"/>
                </a:endParaRPr>
              </a:p>
              <a:p>
                <a:pPr marL="0" indent="0">
                  <a:buNone/>
                </a:pPr>
                <a:r>
                  <a:rPr lang="en-US" b="1" dirty="0" smtClean="0"/>
                  <a:t>Proof</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1" i="1">
                              <a:latin typeface="Cambria Math" panose="02040503050406030204" pitchFamily="18" charset="0"/>
                            </a:rPr>
                          </m:ctrlPr>
                        </m:dPr>
                        <m:e>
                          <m:r>
                            <a:rPr lang="en-US" b="1" i="1">
                              <a:latin typeface="Cambria Math" panose="02040503050406030204" pitchFamily="18" charset="0"/>
                            </a:rPr>
                            <m:t>𝑷𝒓</m:t>
                          </m:r>
                          <m:d>
                            <m:dPr>
                              <m:begChr m:val="["/>
                              <m:endChr m:val="]"/>
                              <m:ctrlPr>
                                <a:rPr lang="en-US" b="1" i="1">
                                  <a:latin typeface="Cambria Math" panose="02040503050406030204" pitchFamily="18" charset="0"/>
                                </a:rPr>
                              </m:ctrlPr>
                            </m:dPr>
                            <m:e>
                              <m:r>
                                <a:rPr lang="en-US" b="1" i="1">
                                  <a:latin typeface="Cambria Math" panose="02040503050406030204" pitchFamily="18" charset="0"/>
                                </a:rPr>
                                <m:t>𝑨</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𝟏</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𝒕</m:t>
                                      </m:r>
                                      <m:r>
                                        <a:rPr lang="en-US" b="1" i="1">
                                          <a:latin typeface="Cambria Math" panose="02040503050406030204" pitchFamily="18" charset="0"/>
                                        </a:rPr>
                                        <m:t>(</m:t>
                                      </m:r>
                                      <m:r>
                                        <a:rPr lang="en-US" b="1" i="1">
                                          <a:latin typeface="Cambria Math" panose="02040503050406030204" pitchFamily="18" charset="0"/>
                                        </a:rPr>
                                        <m:t>𝒏</m:t>
                                      </m:r>
                                      <m:r>
                                        <a:rPr lang="en-US" b="1" i="1">
                                          <a:latin typeface="Cambria Math" panose="02040503050406030204" pitchFamily="18" charset="0"/>
                                        </a:rPr>
                                        <m:t>)</m:t>
                                      </m:r>
                                    </m:sub>
                                  </m:sSub>
                                </m:e>
                              </m:d>
                            </m:e>
                          </m:d>
                          <m:r>
                            <a:rPr lang="en-US" b="1" i="1">
                              <a:latin typeface="Cambria Math" panose="02040503050406030204" pitchFamily="18" charset="0"/>
                            </a:rPr>
                            <m:t>−</m:t>
                          </m:r>
                          <m:r>
                            <a:rPr lang="en-US" b="1" i="1">
                              <a:latin typeface="Cambria Math" panose="02040503050406030204" pitchFamily="18" charset="0"/>
                            </a:rPr>
                            <m:t>𝑷𝒓</m:t>
                          </m:r>
                          <m:d>
                            <m:dPr>
                              <m:begChr m:val="["/>
                              <m:endChr m:val="]"/>
                              <m:ctrlPr>
                                <a:rPr lang="en-US" b="1" i="1">
                                  <a:latin typeface="Cambria Math" panose="02040503050406030204" pitchFamily="18" charset="0"/>
                                </a:rPr>
                              </m:ctrlPr>
                            </m:dPr>
                            <m:e>
                              <m:r>
                                <a:rPr lang="en-US" b="1" i="1">
                                  <a:latin typeface="Cambria Math" panose="02040503050406030204" pitchFamily="18" charset="0"/>
                                </a:rPr>
                                <m:t>𝑨</m:t>
                              </m:r>
                              <m:d>
                                <m:dPr>
                                  <m:ctrlPr>
                                    <a:rPr lang="en-US" b="1" i="1">
                                      <a:latin typeface="Cambria Math" panose="02040503050406030204" pitchFamily="18" charset="0"/>
                                    </a:rPr>
                                  </m:ctrlPr>
                                </m:dPr>
                                <m:e>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a:latin typeface="Cambria Math" panose="02040503050406030204" pitchFamily="18" charset="0"/>
                                            </a:rPr>
                                            <m:t>𝟏</m:t>
                                          </m:r>
                                        </m:sub>
                                      </m:sSub>
                                    </m:e>
                                  </m:d>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a:latin typeface="Cambria Math" panose="02040503050406030204" pitchFamily="18" charset="0"/>
                                            </a:rPr>
                                            <m:t>𝒕</m:t>
                                          </m:r>
                                          <m:r>
                                            <a:rPr lang="en-US" b="1" i="1">
                                              <a:latin typeface="Cambria Math" panose="02040503050406030204" pitchFamily="18" charset="0"/>
                                            </a:rPr>
                                            <m:t>(</m:t>
                                          </m:r>
                                          <m:r>
                                            <a:rPr lang="en-US" b="1" i="1">
                                              <a:latin typeface="Cambria Math" panose="02040503050406030204" pitchFamily="18" charset="0"/>
                                            </a:rPr>
                                            <m:t>𝒏</m:t>
                                          </m:r>
                                          <m:r>
                                            <a:rPr lang="en-US" b="1" i="1">
                                              <a:latin typeface="Cambria Math" panose="02040503050406030204" pitchFamily="18" charset="0"/>
                                            </a:rPr>
                                            <m:t>)</m:t>
                                          </m:r>
                                        </m:sub>
                                      </m:sSub>
                                    </m:e>
                                  </m:d>
                                </m:e>
                              </m:d>
                            </m:e>
                          </m:d>
                        </m:e>
                      </m:d>
                    </m:oMath>
                  </m:oMathPara>
                </a14:m>
                <a:endParaRPr lang="en-US" b="1"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m:t>
                      </m:r>
                      <m:nary>
                        <m:naryPr>
                          <m:chr m:val="∑"/>
                          <m:supHide m:val="on"/>
                          <m:ctrlPr>
                            <a:rPr lang="en-US" b="1" i="1" smtClean="0">
                              <a:latin typeface="Cambria Math" panose="02040503050406030204" pitchFamily="18" charset="0"/>
                              <a:ea typeface="Cambria Math" panose="02040503050406030204" pitchFamily="18" charset="0"/>
                            </a:rPr>
                          </m:ctrlPr>
                        </m:naryPr>
                        <m:sub>
                          <m:r>
                            <m:rPr>
                              <m:brk m:alnAt="7"/>
                            </m:rPr>
                            <a:rPr lang="en-US" b="1" i="1" smtClean="0">
                              <a:latin typeface="Cambria Math" panose="02040503050406030204" pitchFamily="18" charset="0"/>
                              <a:ea typeface="Cambria Math" panose="02040503050406030204" pitchFamily="18" charset="0"/>
                            </a:rPr>
                            <m:t>𝒋</m:t>
                          </m:r>
                          <m:r>
                            <a:rPr lang="en-US" b="1" i="1">
                              <a:latin typeface="Cambria Math" panose="02040503050406030204" pitchFamily="18" charset="0"/>
                            </a:rPr>
                            <m:t>&lt;</m:t>
                          </m:r>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up/>
                        <m:e>
                          <m:r>
                            <a:rPr lang="en-US" b="1" i="1" smtClean="0">
                              <a:latin typeface="Cambria Math" panose="02040503050406030204" pitchFamily="18" charset="0"/>
                              <a:ea typeface="Cambria Math" panose="02040503050406030204" pitchFamily="18" charset="0"/>
                            </a:rPr>
                            <m:t>𝑨𝒅𝒗</m:t>
                          </m:r>
                          <m:r>
                            <a:rPr lang="en-US" b="1" i="1" baseline="-25000" smtClean="0">
                              <a:latin typeface="Cambria Math" panose="02040503050406030204" pitchFamily="18" charset="0"/>
                              <a:ea typeface="Cambria Math" panose="02040503050406030204" pitchFamily="18" charset="0"/>
                            </a:rPr>
                            <m:t>𝒋</m:t>
                          </m:r>
                        </m:e>
                      </m:nary>
                    </m:oMath>
                  </m:oMathPara>
                </a14:m>
                <a:endParaRPr lang="en-US" b="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𝒕</m:t>
                      </m:r>
                      <m:d>
                        <m:dPr>
                          <m:ctrlPr>
                            <a:rPr lang="en-US" b="1"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𝒏</m:t>
                          </m:r>
                        </m:e>
                      </m:d>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𝒏𝒆𝒈𝒍</m:t>
                      </m:r>
                      <m:d>
                        <m:dPr>
                          <m:ctrlPr>
                            <a:rPr lang="en-US" b="1"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𝒏</m:t>
                          </m:r>
                        </m:e>
                      </m:d>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𝒏𝒆𝒈𝒍</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𝒏</m:t>
                      </m:r>
                      <m:r>
                        <a:rPr lang="en-US" b="1" i="1" smtClean="0">
                          <a:latin typeface="Cambria Math" panose="02040503050406030204" pitchFamily="18" charset="0"/>
                          <a:ea typeface="Cambria Math" panose="02040503050406030204" pitchFamily="18" charset="0"/>
                        </a:rPr>
                        <m:t>)</m:t>
                      </m:r>
                    </m:oMath>
                  </m:oMathPara>
                </a14:m>
                <a:endParaRPr lang="en-US" b="1" dirty="0" smtClean="0">
                  <a:latin typeface="Cambria Math" panose="02040503050406030204" pitchFamily="18" charset="0"/>
                </a:endParaRPr>
              </a:p>
              <a:p>
                <a:pPr marL="0" indent="0">
                  <a:buNone/>
                </a:pPr>
                <a:endParaRPr lang="en-US" b="1" dirty="0">
                  <a:latin typeface="Cambria Math" panose="02040503050406030204" pitchFamily="18" charset="0"/>
                </a:endParaRPr>
              </a:p>
              <a:p>
                <a:pPr marL="0" indent="0">
                  <a:buNone/>
                </a:pPr>
                <a:r>
                  <a:rPr lang="en-US" b="1" dirty="0" smtClean="0">
                    <a:latin typeface="Cambria Math" panose="02040503050406030204" pitchFamily="18" charset="0"/>
                  </a:rPr>
                  <a:t>(QED, Claim 1)</a:t>
                </a:r>
                <a:endParaRPr lang="en-US" b="1" dirty="0" smtClean="0">
                  <a:latin typeface="Cambria Math" panose="020405030504060302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043" t="-2241" b="-84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68</a:t>
            </a:fld>
            <a:endParaRPr lang="en-US"/>
          </a:p>
        </p:txBody>
      </p:sp>
    </p:spTree>
    <p:extLst>
      <p:ext uri="{BB962C8B-B14F-4D97-AF65-F5344CB8AC3E}">
        <p14:creationId xmlns:p14="http://schemas.microsoft.com/office/powerpoint/2010/main" val="787179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H</a:t>
            </a:r>
            <a:r>
              <a:rPr lang="en-US" baseline="-25000" dirty="0" smtClean="0"/>
              <a:t>1</a:t>
            </a:r>
            <a:endParaRPr lang="en-US" baseline="-250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69</a:t>
            </a:fld>
            <a:endParaRPr lang="en-US"/>
          </a:p>
        </p:txBody>
      </p:sp>
      <p:sp>
        <p:nvSpPr>
          <p:cNvPr id="5" name="Slide Number Placeholder 3"/>
          <p:cNvSpPr txBox="1">
            <a:spLocks/>
          </p:cNvSpPr>
          <p:nvPr/>
        </p:nvSpPr>
        <p:spPr>
          <a:xfrm>
            <a:off x="8724900" y="58442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04D3F7-B83F-4105-B753-146AD0E5364B}" type="slidenum">
              <a:rPr lang="en-US" smtClean="0"/>
              <a:pPr/>
              <a:t>69</a:t>
            </a:fld>
            <a:endParaRPr lang="en-US"/>
          </a:p>
        </p:txBody>
      </p:sp>
      <p:sp>
        <p:nvSpPr>
          <p:cNvPr id="6" name="Rectangle 5"/>
          <p:cNvSpPr/>
          <p:nvPr/>
        </p:nvSpPr>
        <p:spPr>
          <a:xfrm>
            <a:off x="4792980" y="2620532"/>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t>
            </a:r>
            <a:endParaRPr lang="en-US" dirty="0"/>
          </a:p>
        </p:txBody>
      </p:sp>
      <p:sp>
        <p:nvSpPr>
          <p:cNvPr id="7" name="Rectangle 6"/>
          <p:cNvSpPr/>
          <p:nvPr/>
        </p:nvSpPr>
        <p:spPr>
          <a:xfrm>
            <a:off x="2438400" y="3328398"/>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t>
            </a:r>
            <a:r>
              <a:rPr lang="en-US" baseline="-25000" dirty="0" smtClean="0"/>
              <a:t>0</a:t>
            </a:r>
            <a:endParaRPr lang="en-US" baseline="-25000" dirty="0"/>
          </a:p>
        </p:txBody>
      </p:sp>
      <p:sp>
        <p:nvSpPr>
          <p:cNvPr id="8" name="Rectangle 7"/>
          <p:cNvSpPr/>
          <p:nvPr/>
        </p:nvSpPr>
        <p:spPr>
          <a:xfrm>
            <a:off x="7345680" y="3328398"/>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t>
            </a:r>
            <a:r>
              <a:rPr lang="en-US" baseline="-25000" dirty="0" smtClean="0"/>
              <a:t>1</a:t>
            </a:r>
            <a:endParaRPr lang="en-US" baseline="-25000" dirty="0"/>
          </a:p>
        </p:txBody>
      </p:sp>
      <p:sp>
        <p:nvSpPr>
          <p:cNvPr id="9" name="Rectangle 8"/>
          <p:cNvSpPr/>
          <p:nvPr/>
        </p:nvSpPr>
        <p:spPr>
          <a:xfrm>
            <a:off x="1127760" y="4489655"/>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r>
              <a:rPr lang="en-US" baseline="-25000" dirty="0" smtClean="0"/>
              <a:t>0</a:t>
            </a:r>
            <a:r>
              <a:rPr lang="en-US" dirty="0" smtClean="0"/>
              <a:t>(r0)</a:t>
            </a:r>
            <a:endParaRPr lang="en-US" dirty="0"/>
          </a:p>
        </p:txBody>
      </p:sp>
      <p:sp>
        <p:nvSpPr>
          <p:cNvPr id="10" name="Rectangle 9"/>
          <p:cNvSpPr/>
          <p:nvPr/>
        </p:nvSpPr>
        <p:spPr>
          <a:xfrm>
            <a:off x="4183380" y="4549900"/>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r>
              <a:rPr lang="en-US" baseline="-25000" dirty="0" smtClean="0"/>
              <a:t>1</a:t>
            </a:r>
            <a:r>
              <a:rPr lang="en-US" dirty="0" smtClean="0"/>
              <a:t>(r0)</a:t>
            </a:r>
            <a:endParaRPr lang="en-US" dirty="0"/>
          </a:p>
        </p:txBody>
      </p:sp>
      <p:sp>
        <p:nvSpPr>
          <p:cNvPr id="11" name="Rectangle 10"/>
          <p:cNvSpPr/>
          <p:nvPr/>
        </p:nvSpPr>
        <p:spPr>
          <a:xfrm>
            <a:off x="2697480" y="5434058"/>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2" name="Rectangle 11"/>
          <p:cNvSpPr/>
          <p:nvPr/>
        </p:nvSpPr>
        <p:spPr>
          <a:xfrm>
            <a:off x="361950" y="5434058"/>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3" name="Rectangle 12"/>
          <p:cNvSpPr/>
          <p:nvPr/>
        </p:nvSpPr>
        <p:spPr>
          <a:xfrm>
            <a:off x="6256020" y="4542936"/>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r>
              <a:rPr lang="en-US" baseline="-25000" dirty="0" smtClean="0"/>
              <a:t>0</a:t>
            </a:r>
            <a:r>
              <a:rPr lang="en-US" dirty="0" smtClean="0"/>
              <a:t>(r</a:t>
            </a:r>
            <a:r>
              <a:rPr lang="en-US" baseline="-25000" dirty="0" smtClean="0"/>
              <a:t>1</a:t>
            </a:r>
            <a:r>
              <a:rPr lang="en-US" dirty="0" smtClean="0"/>
              <a:t>)</a:t>
            </a:r>
            <a:endParaRPr lang="en-US" dirty="0"/>
          </a:p>
        </p:txBody>
      </p:sp>
      <p:sp>
        <p:nvSpPr>
          <p:cNvPr id="14" name="Rectangle 13"/>
          <p:cNvSpPr/>
          <p:nvPr/>
        </p:nvSpPr>
        <p:spPr>
          <a:xfrm>
            <a:off x="9243060" y="4481757"/>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r>
              <a:rPr lang="en-US" baseline="-25000" dirty="0" smtClean="0"/>
              <a:t>1</a:t>
            </a:r>
            <a:r>
              <a:rPr lang="en-US" dirty="0" smtClean="0"/>
              <a:t>(r</a:t>
            </a:r>
            <a:r>
              <a:rPr lang="en-US" baseline="-25000" dirty="0" smtClean="0"/>
              <a:t>1</a:t>
            </a:r>
            <a:r>
              <a:rPr lang="en-US" dirty="0" smtClean="0"/>
              <a:t>)</a:t>
            </a:r>
            <a:endParaRPr lang="en-US" dirty="0"/>
          </a:p>
        </p:txBody>
      </p:sp>
      <p:sp>
        <p:nvSpPr>
          <p:cNvPr id="15" name="Rectangle 14"/>
          <p:cNvSpPr/>
          <p:nvPr/>
        </p:nvSpPr>
        <p:spPr>
          <a:xfrm>
            <a:off x="10812780" y="5434058"/>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6" name="Rectangle 15"/>
          <p:cNvSpPr/>
          <p:nvPr/>
        </p:nvSpPr>
        <p:spPr>
          <a:xfrm>
            <a:off x="8477250" y="5434058"/>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cxnSp>
        <p:nvCxnSpPr>
          <p:cNvPr id="17" name="Straight Arrow Connector 16"/>
          <p:cNvCxnSpPr/>
          <p:nvPr/>
        </p:nvCxnSpPr>
        <p:spPr>
          <a:xfrm flipH="1">
            <a:off x="4008120" y="3206478"/>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672590" y="4139453"/>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183380" y="2813215"/>
            <a:ext cx="301686" cy="369332"/>
          </a:xfrm>
          <a:prstGeom prst="rect">
            <a:avLst/>
          </a:prstGeom>
          <a:noFill/>
        </p:spPr>
        <p:txBody>
          <a:bodyPr wrap="none" rtlCol="0">
            <a:spAutoFit/>
          </a:bodyPr>
          <a:lstStyle/>
          <a:p>
            <a:r>
              <a:rPr lang="en-US" dirty="0"/>
              <a:t>0</a:t>
            </a:r>
          </a:p>
        </p:txBody>
      </p:sp>
      <p:sp>
        <p:nvSpPr>
          <p:cNvPr id="20" name="TextBox 19"/>
          <p:cNvSpPr txBox="1"/>
          <p:nvPr/>
        </p:nvSpPr>
        <p:spPr>
          <a:xfrm>
            <a:off x="1786890" y="3728767"/>
            <a:ext cx="301686" cy="369332"/>
          </a:xfrm>
          <a:prstGeom prst="rect">
            <a:avLst/>
          </a:prstGeom>
          <a:noFill/>
        </p:spPr>
        <p:txBody>
          <a:bodyPr wrap="none" rtlCol="0">
            <a:spAutoFit/>
          </a:bodyPr>
          <a:lstStyle/>
          <a:p>
            <a:r>
              <a:rPr lang="en-US"/>
              <a:t>0</a:t>
            </a:r>
          </a:p>
        </p:txBody>
      </p:sp>
      <p:sp>
        <p:nvSpPr>
          <p:cNvPr id="21" name="TextBox 20"/>
          <p:cNvSpPr txBox="1"/>
          <p:nvPr/>
        </p:nvSpPr>
        <p:spPr>
          <a:xfrm>
            <a:off x="1521747" y="5552049"/>
            <a:ext cx="301686" cy="369332"/>
          </a:xfrm>
          <a:prstGeom prst="rect">
            <a:avLst/>
          </a:prstGeom>
          <a:noFill/>
        </p:spPr>
        <p:txBody>
          <a:bodyPr wrap="none" rtlCol="0">
            <a:spAutoFit/>
          </a:bodyPr>
          <a:lstStyle/>
          <a:p>
            <a:r>
              <a:rPr lang="en-US"/>
              <a:t>0</a:t>
            </a:r>
          </a:p>
        </p:txBody>
      </p:sp>
      <p:cxnSp>
        <p:nvCxnSpPr>
          <p:cNvPr id="22" name="Straight Arrow Connector 21"/>
          <p:cNvCxnSpPr/>
          <p:nvPr/>
        </p:nvCxnSpPr>
        <p:spPr>
          <a:xfrm flipH="1">
            <a:off x="1249680" y="5352633"/>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766060" y="4969656"/>
            <a:ext cx="274320" cy="3829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7311390" y="4222161"/>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008120" y="4198230"/>
            <a:ext cx="324470" cy="29142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61242" y="4088534"/>
            <a:ext cx="301686" cy="369332"/>
          </a:xfrm>
          <a:prstGeom prst="rect">
            <a:avLst/>
          </a:prstGeom>
          <a:noFill/>
        </p:spPr>
        <p:txBody>
          <a:bodyPr wrap="none" rtlCol="0">
            <a:spAutoFit/>
          </a:bodyPr>
          <a:lstStyle/>
          <a:p>
            <a:r>
              <a:rPr lang="en-US" dirty="0"/>
              <a:t>0</a:t>
            </a:r>
          </a:p>
        </p:txBody>
      </p:sp>
      <p:cxnSp>
        <p:nvCxnSpPr>
          <p:cNvPr id="27" name="Straight Arrow Connector 26"/>
          <p:cNvCxnSpPr/>
          <p:nvPr/>
        </p:nvCxnSpPr>
        <p:spPr>
          <a:xfrm flipH="1">
            <a:off x="4136844" y="5469221"/>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409928" y="5415127"/>
            <a:ext cx="274320" cy="3829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6477633" y="5439093"/>
            <a:ext cx="428210" cy="32270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394067" y="5384999"/>
            <a:ext cx="70852" cy="45926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926210" y="5755606"/>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32" name="Rectangle 31"/>
          <p:cNvSpPr/>
          <p:nvPr/>
        </p:nvSpPr>
        <p:spPr>
          <a:xfrm>
            <a:off x="5363776" y="5793359"/>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33" name="Rectangle 32"/>
          <p:cNvSpPr/>
          <p:nvPr/>
        </p:nvSpPr>
        <p:spPr>
          <a:xfrm>
            <a:off x="6194885" y="5803791"/>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34" name="Rectangle 33"/>
          <p:cNvSpPr/>
          <p:nvPr/>
        </p:nvSpPr>
        <p:spPr>
          <a:xfrm>
            <a:off x="7301598" y="5803791"/>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cxnSp>
        <p:nvCxnSpPr>
          <p:cNvPr id="35" name="Straight Arrow Connector 34"/>
          <p:cNvCxnSpPr>
            <a:endCxn id="16" idx="3"/>
          </p:cNvCxnSpPr>
          <p:nvPr/>
        </p:nvCxnSpPr>
        <p:spPr>
          <a:xfrm flipH="1">
            <a:off x="9361170" y="5310545"/>
            <a:ext cx="292234" cy="55023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15" idx="1"/>
          </p:cNvCxnSpPr>
          <p:nvPr/>
        </p:nvCxnSpPr>
        <p:spPr>
          <a:xfrm>
            <a:off x="10243954" y="5396376"/>
            <a:ext cx="568826" cy="46440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78017" y="4142039"/>
            <a:ext cx="911998" cy="34761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450930" y="2980782"/>
            <a:ext cx="911998" cy="34761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266183" y="5352558"/>
            <a:ext cx="301686" cy="369332"/>
          </a:xfrm>
          <a:prstGeom prst="rect">
            <a:avLst/>
          </a:prstGeom>
          <a:noFill/>
        </p:spPr>
        <p:txBody>
          <a:bodyPr wrap="none" rtlCol="0">
            <a:spAutoFit/>
          </a:bodyPr>
          <a:lstStyle/>
          <a:p>
            <a:r>
              <a:rPr lang="en-US" dirty="0"/>
              <a:t>0</a:t>
            </a:r>
          </a:p>
        </p:txBody>
      </p:sp>
      <p:sp>
        <p:nvSpPr>
          <p:cNvPr id="40" name="TextBox 39"/>
          <p:cNvSpPr txBox="1"/>
          <p:nvPr/>
        </p:nvSpPr>
        <p:spPr>
          <a:xfrm>
            <a:off x="9537987" y="5439039"/>
            <a:ext cx="301686" cy="369332"/>
          </a:xfrm>
          <a:prstGeom prst="rect">
            <a:avLst/>
          </a:prstGeom>
          <a:noFill/>
        </p:spPr>
        <p:txBody>
          <a:bodyPr wrap="none" rtlCol="0">
            <a:spAutoFit/>
          </a:bodyPr>
          <a:lstStyle/>
          <a:p>
            <a:r>
              <a:rPr lang="en-US" dirty="0"/>
              <a:t>0</a:t>
            </a:r>
          </a:p>
        </p:txBody>
      </p:sp>
      <p:sp>
        <p:nvSpPr>
          <p:cNvPr id="41" name="TextBox 40"/>
          <p:cNvSpPr txBox="1"/>
          <p:nvPr/>
        </p:nvSpPr>
        <p:spPr>
          <a:xfrm>
            <a:off x="3956469" y="5330076"/>
            <a:ext cx="301686" cy="369332"/>
          </a:xfrm>
          <a:prstGeom prst="rect">
            <a:avLst/>
          </a:prstGeom>
          <a:noFill/>
        </p:spPr>
        <p:txBody>
          <a:bodyPr wrap="none" rtlCol="0">
            <a:spAutoFit/>
          </a:bodyPr>
          <a:lstStyle/>
          <a:p>
            <a:r>
              <a:rPr lang="en-US" dirty="0"/>
              <a:t>0</a:t>
            </a:r>
          </a:p>
        </p:txBody>
      </p:sp>
      <p:sp>
        <p:nvSpPr>
          <p:cNvPr id="42" name="TextBox 41"/>
          <p:cNvSpPr txBox="1"/>
          <p:nvPr/>
        </p:nvSpPr>
        <p:spPr>
          <a:xfrm>
            <a:off x="6845874" y="2639146"/>
            <a:ext cx="301686" cy="369332"/>
          </a:xfrm>
          <a:prstGeom prst="rect">
            <a:avLst/>
          </a:prstGeom>
          <a:noFill/>
        </p:spPr>
        <p:txBody>
          <a:bodyPr wrap="none" rtlCol="0">
            <a:spAutoFit/>
          </a:bodyPr>
          <a:lstStyle/>
          <a:p>
            <a:r>
              <a:rPr lang="en-US" b="1" dirty="0" smtClean="0"/>
              <a:t>1</a:t>
            </a:r>
            <a:endParaRPr lang="en-US" b="1" dirty="0"/>
          </a:p>
        </p:txBody>
      </p:sp>
      <p:sp>
        <p:nvSpPr>
          <p:cNvPr id="43" name="TextBox 42"/>
          <p:cNvSpPr txBox="1"/>
          <p:nvPr/>
        </p:nvSpPr>
        <p:spPr>
          <a:xfrm>
            <a:off x="9325776" y="3841651"/>
            <a:ext cx="301686" cy="369332"/>
          </a:xfrm>
          <a:prstGeom prst="rect">
            <a:avLst/>
          </a:prstGeom>
          <a:noFill/>
        </p:spPr>
        <p:txBody>
          <a:bodyPr wrap="none" rtlCol="0">
            <a:spAutoFit/>
          </a:bodyPr>
          <a:lstStyle/>
          <a:p>
            <a:r>
              <a:rPr lang="en-US" b="1" dirty="0" smtClean="0"/>
              <a:t>1</a:t>
            </a:r>
            <a:endParaRPr lang="en-US" b="1" dirty="0"/>
          </a:p>
        </p:txBody>
      </p:sp>
      <p:sp>
        <p:nvSpPr>
          <p:cNvPr id="44" name="TextBox 43"/>
          <p:cNvSpPr txBox="1"/>
          <p:nvPr/>
        </p:nvSpPr>
        <p:spPr>
          <a:xfrm>
            <a:off x="10492338" y="5315671"/>
            <a:ext cx="301686" cy="369332"/>
          </a:xfrm>
          <a:prstGeom prst="rect">
            <a:avLst/>
          </a:prstGeom>
          <a:noFill/>
        </p:spPr>
        <p:txBody>
          <a:bodyPr wrap="none" rtlCol="0">
            <a:spAutoFit/>
          </a:bodyPr>
          <a:lstStyle/>
          <a:p>
            <a:r>
              <a:rPr lang="en-US" b="1" dirty="0" smtClean="0"/>
              <a:t>1</a:t>
            </a:r>
            <a:endParaRPr lang="en-US" b="1" dirty="0"/>
          </a:p>
        </p:txBody>
      </p:sp>
      <p:sp>
        <p:nvSpPr>
          <p:cNvPr id="45" name="TextBox 44"/>
          <p:cNvSpPr txBox="1"/>
          <p:nvPr/>
        </p:nvSpPr>
        <p:spPr>
          <a:xfrm>
            <a:off x="4142537" y="3900554"/>
            <a:ext cx="301686" cy="369332"/>
          </a:xfrm>
          <a:prstGeom prst="rect">
            <a:avLst/>
          </a:prstGeom>
          <a:noFill/>
        </p:spPr>
        <p:txBody>
          <a:bodyPr wrap="none" rtlCol="0">
            <a:spAutoFit/>
          </a:bodyPr>
          <a:lstStyle/>
          <a:p>
            <a:r>
              <a:rPr lang="en-US" b="1" dirty="0" smtClean="0"/>
              <a:t>1</a:t>
            </a:r>
            <a:endParaRPr lang="en-US" b="1" dirty="0"/>
          </a:p>
        </p:txBody>
      </p:sp>
      <p:sp>
        <p:nvSpPr>
          <p:cNvPr id="46" name="TextBox 45"/>
          <p:cNvSpPr txBox="1"/>
          <p:nvPr/>
        </p:nvSpPr>
        <p:spPr>
          <a:xfrm>
            <a:off x="5619125" y="5409074"/>
            <a:ext cx="301686" cy="369332"/>
          </a:xfrm>
          <a:prstGeom prst="rect">
            <a:avLst/>
          </a:prstGeom>
          <a:noFill/>
        </p:spPr>
        <p:txBody>
          <a:bodyPr wrap="none" rtlCol="0">
            <a:spAutoFit/>
          </a:bodyPr>
          <a:lstStyle/>
          <a:p>
            <a:r>
              <a:rPr lang="en-US" b="1" dirty="0" smtClean="0"/>
              <a:t>1</a:t>
            </a:r>
            <a:endParaRPr lang="en-US" b="1" dirty="0"/>
          </a:p>
        </p:txBody>
      </p:sp>
      <p:sp>
        <p:nvSpPr>
          <p:cNvPr id="47" name="TextBox 46"/>
          <p:cNvSpPr txBox="1"/>
          <p:nvPr/>
        </p:nvSpPr>
        <p:spPr>
          <a:xfrm>
            <a:off x="2872740" y="4800785"/>
            <a:ext cx="301686" cy="369332"/>
          </a:xfrm>
          <a:prstGeom prst="rect">
            <a:avLst/>
          </a:prstGeom>
          <a:noFill/>
        </p:spPr>
        <p:txBody>
          <a:bodyPr wrap="none" rtlCol="0">
            <a:spAutoFit/>
          </a:bodyPr>
          <a:lstStyle/>
          <a:p>
            <a:r>
              <a:rPr lang="en-US" b="1" dirty="0" smtClean="0"/>
              <a:t>1</a:t>
            </a:r>
            <a:endParaRPr lang="en-US" b="1" dirty="0"/>
          </a:p>
        </p:txBody>
      </p:sp>
      <p:sp>
        <p:nvSpPr>
          <p:cNvPr id="48" name="TextBox 47"/>
          <p:cNvSpPr txBox="1"/>
          <p:nvPr/>
        </p:nvSpPr>
        <p:spPr>
          <a:xfrm>
            <a:off x="7562460" y="5409074"/>
            <a:ext cx="301686" cy="369332"/>
          </a:xfrm>
          <a:prstGeom prst="rect">
            <a:avLst/>
          </a:prstGeom>
          <a:noFill/>
        </p:spPr>
        <p:txBody>
          <a:bodyPr wrap="none" rtlCol="0">
            <a:spAutoFit/>
          </a:bodyPr>
          <a:lstStyle/>
          <a:p>
            <a:r>
              <a:rPr lang="en-US" b="1" dirty="0" smtClean="0"/>
              <a:t>1</a:t>
            </a:r>
            <a:endParaRPr lang="en-US" b="1" dirty="0"/>
          </a:p>
        </p:txBody>
      </p:sp>
    </p:spTree>
    <p:extLst>
      <p:ext uri="{BB962C8B-B14F-4D97-AF65-F5344CB8AC3E}">
        <p14:creationId xmlns:p14="http://schemas.microsoft.com/office/powerpoint/2010/main" val="731635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Triple DES Variant 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smtClean="0"/>
                  <a:t>Let </a:t>
                </a:r>
                <a:r>
                  <a:rPr lang="en-US" dirty="0" err="1" smtClean="0"/>
                  <a:t>F</a:t>
                </a:r>
                <a:r>
                  <a:rPr lang="en-US" baseline="-25000" dirty="0" err="1" smtClean="0"/>
                  <a:t>k</a:t>
                </a:r>
                <a:r>
                  <a:rPr lang="en-US" dirty="0" smtClean="0"/>
                  <a:t>(x) denote the DES block cipher</a:t>
                </a:r>
              </a:p>
              <a:p>
                <a:endParaRPr lang="en-US" dirty="0"/>
              </a:p>
              <a:p>
                <a:r>
                  <a:rPr lang="en-US" dirty="0" smtClean="0"/>
                  <a:t>A new block cipher F’ with a key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2</m:t>
                            </m:r>
                          </m:sub>
                        </m:sSub>
                      </m:e>
                    </m:d>
                  </m:oMath>
                </a14:m>
                <a:r>
                  <a:rPr lang="en-US" dirty="0" smtClean="0"/>
                  <a:t> of length 2n can be defined by </a:t>
                </a:r>
              </a:p>
              <a:p>
                <a:pPr marL="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d>
                        <m:dPr>
                          <m:ctrlPr>
                            <a:rPr lang="en-US"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1</m:t>
                              </m:r>
                            </m:sub>
                          </m:sSub>
                        </m:sub>
                      </m:sSub>
                      <m:d>
                        <m:dPr>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2</m:t>
                                  </m:r>
                                </m:sub>
                              </m:sSub>
                            </m:sub>
                            <m:sup>
                              <m:r>
                                <a:rPr lang="en-US" b="0" i="1" smtClean="0">
                                  <a:latin typeface="Cambria Math" panose="02040503050406030204" pitchFamily="18" charset="0"/>
                                </a:rPr>
                                <m:t>−1</m:t>
                              </m:r>
                            </m:sup>
                          </m:sSub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sub>
                                  </m:sSub>
                                </m:sub>
                              </m:sSub>
                              <m:d>
                                <m:dPr>
                                  <m:ctrlPr>
                                    <a:rPr lang="en-US" i="1">
                                      <a:latin typeface="Cambria Math" panose="02040503050406030204" pitchFamily="18" charset="0"/>
                                    </a:rPr>
                                  </m:ctrlPr>
                                </m:dPr>
                                <m:e>
                                  <m:r>
                                    <a:rPr lang="en-US" i="1">
                                      <a:latin typeface="Cambria Math" panose="02040503050406030204" pitchFamily="18" charset="0"/>
                                    </a:rPr>
                                    <m:t>𝑥</m:t>
                                  </m:r>
                                </m:e>
                              </m:d>
                            </m:e>
                          </m:d>
                        </m:e>
                      </m:d>
                    </m:oMath>
                  </m:oMathPara>
                </a14:m>
                <a:endParaRPr lang="en-US" dirty="0" smtClean="0"/>
              </a:p>
              <a:p>
                <a:pPr marL="0" indent="0">
                  <a:buNone/>
                </a:pPr>
                <a:endParaRPr lang="en-US" dirty="0"/>
              </a:p>
              <a:p>
                <a:r>
                  <a:rPr lang="en-US" dirty="0" smtClean="0"/>
                  <a:t>Meet-in-the-Middle Attack still requires time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b="0" i="1" smtClean="0">
                                <a:latin typeface="Cambria Math" panose="02040503050406030204" pitchFamily="18" charset="0"/>
                              </a:rPr>
                              <m:t>2</m:t>
                            </m:r>
                            <m:r>
                              <a:rPr lang="en-US" i="1">
                                <a:latin typeface="Cambria Math" panose="02040503050406030204" pitchFamily="18" charset="0"/>
                              </a:rPr>
                              <m:t>𝑛</m:t>
                            </m:r>
                          </m:sup>
                        </m:sSup>
                      </m:e>
                    </m:d>
                  </m:oMath>
                </a14:m>
                <a:r>
                  <a:rPr lang="en-US" dirty="0" smtClean="0"/>
                  <a:t> and space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2</m:t>
                            </m:r>
                            <m:r>
                              <a:rPr lang="en-US" i="1">
                                <a:latin typeface="Cambria Math" panose="02040503050406030204" pitchFamily="18" charset="0"/>
                              </a:rPr>
                              <m:t>𝑛</m:t>
                            </m:r>
                          </m:sup>
                        </m:sSup>
                      </m:e>
                    </m:d>
                  </m:oMath>
                </a14:m>
                <a:endParaRPr lang="en-US" dirty="0" smtClean="0"/>
              </a:p>
              <a:p>
                <a:endParaRPr lang="en-US" dirty="0"/>
              </a:p>
              <a:p>
                <a:r>
                  <a:rPr lang="en-US" dirty="0" smtClean="0"/>
                  <a:t>Key length is still just 112 bits (NIST recommends 128+ bits)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2101" b="-33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7</a:t>
            </a:fld>
            <a:endParaRPr lang="en-US"/>
          </a:p>
        </p:txBody>
      </p:sp>
      <p:sp>
        <p:nvSpPr>
          <p:cNvPr id="5" name="Oval 4"/>
          <p:cNvSpPr/>
          <p:nvPr/>
        </p:nvSpPr>
        <p:spPr>
          <a:xfrm>
            <a:off x="5900058" y="2575729"/>
            <a:ext cx="1415142" cy="822166"/>
          </a:xfrm>
          <a:prstGeom prst="ellipse">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7094764" y="1749714"/>
            <a:ext cx="1216479" cy="901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11143" y="1296491"/>
            <a:ext cx="4098471" cy="461665"/>
          </a:xfrm>
          <a:prstGeom prst="rect">
            <a:avLst/>
          </a:prstGeom>
          <a:noFill/>
        </p:spPr>
        <p:txBody>
          <a:bodyPr wrap="square" rtlCol="0">
            <a:spAutoFit/>
          </a:bodyPr>
          <a:lstStyle/>
          <a:p>
            <a:r>
              <a:rPr lang="en-US" sz="2400" b="1" dirty="0" smtClean="0"/>
              <a:t>Just two keys!</a:t>
            </a:r>
            <a:endParaRPr lang="en-US" sz="2400" b="1" baseline="-25000" dirty="0"/>
          </a:p>
        </p:txBody>
      </p:sp>
    </p:spTree>
    <p:extLst>
      <p:ext uri="{BB962C8B-B14F-4D97-AF65-F5344CB8AC3E}">
        <p14:creationId xmlns:p14="http://schemas.microsoft.com/office/powerpoint/2010/main" val="10310571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H</a:t>
            </a:r>
            <a:r>
              <a:rPr lang="en-US" baseline="-25000" dirty="0" smtClean="0"/>
              <a:t>1</a:t>
            </a:r>
            <a:r>
              <a:rPr lang="en-US" dirty="0" smtClean="0"/>
              <a:t> vs H</a:t>
            </a:r>
            <a:r>
              <a:rPr lang="en-US" baseline="-25000" dirty="0" smtClean="0"/>
              <a:t>2</a:t>
            </a:r>
            <a:endParaRPr lang="en-US" baseline="-25000" dirty="0"/>
          </a:p>
        </p:txBody>
      </p:sp>
      <p:sp>
        <p:nvSpPr>
          <p:cNvPr id="4" name="Slide Number Placeholder 3"/>
          <p:cNvSpPr>
            <a:spLocks noGrp="1"/>
          </p:cNvSpPr>
          <p:nvPr>
            <p:ph type="sldNum" sz="quarter" idx="12"/>
          </p:nvPr>
        </p:nvSpPr>
        <p:spPr/>
        <p:txBody>
          <a:bodyPr/>
          <a:lstStyle/>
          <a:p>
            <a:fld id="{D104D3F7-B83F-4105-B753-146AD0E5364B}" type="slidenum">
              <a:rPr lang="en-US" smtClean="0"/>
              <a:t>70</a:t>
            </a:fld>
            <a:endParaRPr lang="en-US"/>
          </a:p>
        </p:txBody>
      </p:sp>
      <mc:AlternateContent xmlns:mc="http://schemas.openxmlformats.org/markup-compatibility/2006">
        <mc:Choice xmlns:a14="http://schemas.microsoft.com/office/drawing/2010/main" Requires="a14">
          <p:sp>
            <p:nvSpPr>
              <p:cNvPr id="49" name="Content Placeholder 2"/>
              <p:cNvSpPr>
                <a:spLocks noGrp="1"/>
              </p:cNvSpPr>
              <p:nvPr>
                <p:ph idx="1"/>
              </p:nvPr>
            </p:nvSpPr>
            <p:spPr>
              <a:xfrm>
                <a:off x="838200" y="1856105"/>
                <a:ext cx="10515600" cy="4351338"/>
              </a:xfrm>
            </p:spPr>
            <p:txBody>
              <a:bodyPr>
                <a:normAutofit/>
              </a:bodyPr>
              <a:lstStyle/>
              <a:p>
                <a:pPr marL="0" indent="0">
                  <a:buNone/>
                </a:pPr>
                <a:r>
                  <a:rPr lang="en-US" b="1" dirty="0" smtClean="0">
                    <a:latin typeface="Cambria Math" panose="02040503050406030204" pitchFamily="18" charset="0"/>
                  </a:rPr>
                  <a:t>Claim 1: For any t(n) and any PPT attacker A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𝟏</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r>
                            <a:rPr lang="en-US" b="1" i="1" smtClean="0">
                              <a:latin typeface="Cambria Math" panose="02040503050406030204" pitchFamily="18" charset="0"/>
                            </a:rPr>
                            <m:t>−</m:t>
                          </m:r>
                          <m:r>
                            <a:rPr lang="en-US" b="1" i="1">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r>
                                    <a:rPr lang="en-US" b="1" i="1" smtClean="0">
                                      <a:latin typeface="Cambria Math" panose="02040503050406030204" pitchFamily="18" charset="0"/>
                                    </a:rPr>
                                    <m:t>𝑮</m:t>
                                  </m:r>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e>
                                  </m:d>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e>
                          </m:d>
                        </m:e>
                      </m:d>
                      <m:r>
                        <a:rPr lang="en-US" b="1" i="1" smtClean="0">
                          <a:latin typeface="Cambria Math" panose="02040503050406030204" pitchFamily="18" charset="0"/>
                        </a:rPr>
                        <m:t>&lt;</m:t>
                      </m:r>
                      <m:r>
                        <a:rPr lang="en-US" b="1" i="1" smtClean="0">
                          <a:latin typeface="Cambria Math" panose="02040503050406030204" pitchFamily="18" charset="0"/>
                        </a:rPr>
                        <m:t>𝒏𝒆𝒈𝒍</m:t>
                      </m:r>
                      <m:d>
                        <m:dPr>
                          <m:ctrlPr>
                            <a:rPr lang="en-US" b="1" i="1" smtClean="0">
                              <a:latin typeface="Cambria Math" panose="02040503050406030204" pitchFamily="18" charset="0"/>
                            </a:rPr>
                          </m:ctrlPr>
                        </m:dPr>
                        <m:e>
                          <m:r>
                            <a:rPr lang="en-US" b="1" i="1" smtClean="0">
                              <a:latin typeface="Cambria Math" panose="02040503050406030204" pitchFamily="18" charset="0"/>
                            </a:rPr>
                            <m:t>𝒏</m:t>
                          </m:r>
                        </m:e>
                      </m:d>
                    </m:oMath>
                  </m:oMathPara>
                </a14:m>
                <a:endParaRPr lang="en-US" b="1" dirty="0" smtClean="0">
                  <a:latin typeface="Cambria Math" panose="02040503050406030204" pitchFamily="18" charset="0"/>
                </a:endParaRPr>
              </a:p>
              <a:p>
                <a:pPr marL="0" indent="0">
                  <a:buNone/>
                </a:pPr>
                <a:endParaRPr lang="en-US" b="1" dirty="0" smtClean="0">
                  <a:latin typeface="Cambria Math" panose="02040503050406030204" pitchFamily="18" charset="0"/>
                </a:endParaRPr>
              </a:p>
              <a:p>
                <a:pPr marL="0" indent="0">
                  <a:buNone/>
                </a:pPr>
                <a:r>
                  <a:rPr lang="en-US" b="1" dirty="0" smtClean="0">
                    <a:latin typeface="Cambria Math" panose="02040503050406030204" pitchFamily="18" charset="0"/>
                  </a:rPr>
                  <a:t>Claim 2: </a:t>
                </a:r>
                <a:r>
                  <a:rPr lang="en-US" b="1" i="1" dirty="0" smtClean="0">
                    <a:latin typeface="Cambria Math" panose="02040503050406030204" pitchFamily="18" charset="0"/>
                  </a:rPr>
                  <a:t>Attacker who makes t(n) queries to </a:t>
                </a:r>
                <a:r>
                  <a:rPr lang="en-US" b="1" i="1" dirty="0" err="1" smtClean="0">
                    <a:latin typeface="Cambria Math" panose="02040503050406030204" pitchFamily="18" charset="0"/>
                  </a:rPr>
                  <a:t>F</a:t>
                </a:r>
                <a:r>
                  <a:rPr lang="en-US" b="1" i="1" baseline="-25000" dirty="0" err="1" smtClean="0">
                    <a:latin typeface="Cambria Math" panose="02040503050406030204" pitchFamily="18" charset="0"/>
                  </a:rPr>
                  <a:t>k</a:t>
                </a:r>
                <a:r>
                  <a:rPr lang="en-US" b="1" i="1" dirty="0" smtClean="0">
                    <a:latin typeface="Cambria Math" panose="02040503050406030204" pitchFamily="18" charset="0"/>
                  </a:rPr>
                  <a:t> (or f) cannot distinguish H</a:t>
                </a:r>
                <a:r>
                  <a:rPr lang="en-US" b="1" i="1" baseline="-25000" dirty="0" smtClean="0">
                    <a:latin typeface="Cambria Math" panose="02040503050406030204" pitchFamily="18" charset="0"/>
                  </a:rPr>
                  <a:t>2</a:t>
                </a:r>
                <a:r>
                  <a:rPr lang="en-US" b="1" i="1" dirty="0" smtClean="0">
                    <a:latin typeface="Cambria Math" panose="02040503050406030204" pitchFamily="18" charset="0"/>
                  </a:rPr>
                  <a:t> from the real game (except with negligible probability).</a:t>
                </a:r>
              </a:p>
              <a:p>
                <a:pPr marL="0" indent="0">
                  <a:buNone/>
                </a:pPr>
                <a:endParaRPr lang="en-US" b="1" dirty="0">
                  <a:latin typeface="Cambria Math" panose="02040503050406030204" pitchFamily="18" charset="0"/>
                </a:endParaRPr>
              </a:p>
              <a:p>
                <a:pPr marL="0" indent="0">
                  <a:buNone/>
                </a:pPr>
                <a:r>
                  <a:rPr lang="en-US" b="1" dirty="0" smtClean="0">
                    <a:latin typeface="Cambria Math" panose="02040503050406030204" pitchFamily="18" charset="0"/>
                  </a:rPr>
                  <a:t>Proof Intuition: </a:t>
                </a:r>
                <a:r>
                  <a:rPr lang="en-US" b="1" dirty="0" smtClean="0">
                    <a:latin typeface="Cambria Math" panose="02040503050406030204" pitchFamily="18" charset="0"/>
                  </a:rPr>
                  <a:t>Follows by Claim 1</a:t>
                </a:r>
              </a:p>
            </p:txBody>
          </p:sp>
        </mc:Choice>
        <mc:Fallback>
          <p:sp>
            <p:nvSpPr>
              <p:cNvPr id="49"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217" t="-2381"/>
                </a:stretch>
              </a:blipFill>
            </p:spPr>
            <p:txBody>
              <a:bodyPr/>
              <a:lstStyle/>
              <a:p>
                <a:r>
                  <a:rPr lang="en-US">
                    <a:noFill/>
                  </a:rPr>
                  <a:t> </a:t>
                </a:r>
              </a:p>
            </p:txBody>
          </p:sp>
        </mc:Fallback>
      </mc:AlternateContent>
    </p:spTree>
    <p:extLst>
      <p:ext uri="{BB962C8B-B14F-4D97-AF65-F5344CB8AC3E}">
        <p14:creationId xmlns:p14="http://schemas.microsoft.com/office/powerpoint/2010/main" val="37207133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H</a:t>
            </a:r>
            <a:r>
              <a:rPr lang="en-US" baseline="-25000" dirty="0" smtClean="0"/>
              <a:t>2</a:t>
            </a:r>
            <a:endParaRPr lang="en-US" baseline="-25000" dirty="0"/>
          </a:p>
        </p:txBody>
      </p:sp>
      <p:sp>
        <p:nvSpPr>
          <p:cNvPr id="4" name="Slide Number Placeholder 3"/>
          <p:cNvSpPr>
            <a:spLocks noGrp="1"/>
          </p:cNvSpPr>
          <p:nvPr>
            <p:ph type="sldNum" sz="quarter" idx="12"/>
          </p:nvPr>
        </p:nvSpPr>
        <p:spPr/>
        <p:txBody>
          <a:bodyPr/>
          <a:lstStyle/>
          <a:p>
            <a:fld id="{D104D3F7-B83F-4105-B753-146AD0E5364B}" type="slidenum">
              <a:rPr lang="en-US" smtClean="0"/>
              <a:t>71</a:t>
            </a:fld>
            <a:endParaRPr lang="en-US"/>
          </a:p>
        </p:txBody>
      </p:sp>
      <mc:AlternateContent xmlns:mc="http://schemas.openxmlformats.org/markup-compatibility/2006">
        <mc:Choice xmlns:a14="http://schemas.microsoft.com/office/drawing/2010/main" Requires="a14">
          <p:sp>
            <p:nvSpPr>
              <p:cNvPr id="49" name="Content Placeholder 2"/>
              <p:cNvSpPr>
                <a:spLocks noGrp="1"/>
              </p:cNvSpPr>
              <p:nvPr>
                <p:ph idx="1"/>
              </p:nvPr>
            </p:nvSpPr>
            <p:spPr>
              <a:xfrm>
                <a:off x="838200" y="1856105"/>
                <a:ext cx="10515600" cy="4351338"/>
              </a:xfrm>
            </p:spPr>
            <p:txBody>
              <a:bodyPr>
                <a:normAutofit fontScale="92500"/>
              </a:bodyPr>
              <a:lstStyle/>
              <a:p>
                <a:pPr marL="0" indent="0">
                  <a:buNone/>
                </a:pPr>
                <a:r>
                  <a:rPr lang="en-US" b="1" dirty="0" smtClean="0">
                    <a:latin typeface="Cambria Math" panose="02040503050406030204" pitchFamily="18" charset="0"/>
                  </a:rPr>
                  <a:t>Claim 1: For any t(n) and any PPT attacker A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𝟏</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r>
                            <a:rPr lang="en-US" b="1" i="1" smtClean="0">
                              <a:latin typeface="Cambria Math" panose="02040503050406030204" pitchFamily="18" charset="0"/>
                            </a:rPr>
                            <m:t>−</m:t>
                          </m:r>
                          <m:r>
                            <a:rPr lang="en-US" b="1" i="1">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r>
                                    <a:rPr lang="en-US" b="1" i="1" smtClean="0">
                                      <a:latin typeface="Cambria Math" panose="02040503050406030204" pitchFamily="18" charset="0"/>
                                    </a:rPr>
                                    <m:t>𝑮</m:t>
                                  </m:r>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e>
                                  </m:d>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e>
                          </m:d>
                        </m:e>
                      </m:d>
                      <m:r>
                        <a:rPr lang="en-US" b="1" i="1" smtClean="0">
                          <a:latin typeface="Cambria Math" panose="02040503050406030204" pitchFamily="18" charset="0"/>
                        </a:rPr>
                        <m:t>&lt;</m:t>
                      </m:r>
                      <m:r>
                        <a:rPr lang="en-US" b="1" i="1" smtClean="0">
                          <a:latin typeface="Cambria Math" panose="02040503050406030204" pitchFamily="18" charset="0"/>
                        </a:rPr>
                        <m:t>𝒏𝒆𝒈𝒍</m:t>
                      </m:r>
                      <m:d>
                        <m:dPr>
                          <m:ctrlPr>
                            <a:rPr lang="en-US" b="1" i="1" smtClean="0">
                              <a:latin typeface="Cambria Math" panose="02040503050406030204" pitchFamily="18" charset="0"/>
                            </a:rPr>
                          </m:ctrlPr>
                        </m:dPr>
                        <m:e>
                          <m:r>
                            <a:rPr lang="en-US" b="1" i="1" smtClean="0">
                              <a:latin typeface="Cambria Math" panose="02040503050406030204" pitchFamily="18" charset="0"/>
                            </a:rPr>
                            <m:t>𝒏</m:t>
                          </m:r>
                        </m:e>
                      </m:d>
                    </m:oMath>
                  </m:oMathPara>
                </a14:m>
                <a:endParaRPr lang="en-US" b="1" dirty="0" smtClean="0">
                  <a:latin typeface="Cambria Math" panose="02040503050406030204" pitchFamily="18" charset="0"/>
                </a:endParaRPr>
              </a:p>
              <a:p>
                <a:pPr marL="0" indent="0">
                  <a:buNone/>
                </a:pPr>
                <a:endParaRPr lang="en-US" b="1" dirty="0" smtClean="0">
                  <a:latin typeface="Cambria Math" panose="02040503050406030204" pitchFamily="18" charset="0"/>
                </a:endParaRPr>
              </a:p>
              <a:p>
                <a:pPr marL="0" indent="0">
                  <a:buNone/>
                </a:pPr>
                <a:r>
                  <a:rPr lang="en-US" b="1" dirty="0" smtClean="0">
                    <a:latin typeface="Cambria Math" panose="02040503050406030204" pitchFamily="18" charset="0"/>
                  </a:rPr>
                  <a:t>Claim 2: </a:t>
                </a:r>
                <a:r>
                  <a:rPr lang="en-US" b="1" i="1" dirty="0" smtClean="0">
                    <a:latin typeface="Cambria Math" panose="02040503050406030204" pitchFamily="18" charset="0"/>
                  </a:rPr>
                  <a:t>Attacker who makes t(n) queries to </a:t>
                </a:r>
                <a:r>
                  <a:rPr lang="en-US" b="1" i="1" dirty="0" err="1" smtClean="0">
                    <a:latin typeface="Cambria Math" panose="02040503050406030204" pitchFamily="18" charset="0"/>
                  </a:rPr>
                  <a:t>F</a:t>
                </a:r>
                <a:r>
                  <a:rPr lang="en-US" b="1" i="1" baseline="-25000" dirty="0" err="1" smtClean="0">
                    <a:latin typeface="Cambria Math" panose="02040503050406030204" pitchFamily="18" charset="0"/>
                  </a:rPr>
                  <a:t>k</a:t>
                </a:r>
                <a:r>
                  <a:rPr lang="en-US" b="1" i="1" dirty="0" smtClean="0">
                    <a:latin typeface="Cambria Math" panose="02040503050406030204" pitchFamily="18" charset="0"/>
                  </a:rPr>
                  <a:t> (or f) cannot distinguish H</a:t>
                </a:r>
                <a:r>
                  <a:rPr lang="en-US" b="1" i="1" baseline="-25000" dirty="0" smtClean="0">
                    <a:latin typeface="Cambria Math" panose="02040503050406030204" pitchFamily="18" charset="0"/>
                  </a:rPr>
                  <a:t>2</a:t>
                </a:r>
                <a:r>
                  <a:rPr lang="en-US" b="1" i="1" dirty="0" smtClean="0">
                    <a:latin typeface="Cambria Math" panose="02040503050406030204" pitchFamily="18" charset="0"/>
                  </a:rPr>
                  <a:t> from the real game (except with negligible probability).</a:t>
                </a:r>
              </a:p>
              <a:p>
                <a:pPr marL="0" indent="0">
                  <a:buNone/>
                </a:pPr>
                <a:endParaRPr lang="en-US" b="1" dirty="0">
                  <a:latin typeface="Cambria Math" panose="02040503050406030204" pitchFamily="18" charset="0"/>
                </a:endParaRPr>
              </a:p>
              <a:p>
                <a:pPr marL="0" indent="0">
                  <a:buNone/>
                </a:pPr>
                <a:r>
                  <a:rPr lang="en-US" b="1" dirty="0" smtClean="0">
                    <a:latin typeface="Cambria Math" panose="02040503050406030204" pitchFamily="18" charset="0"/>
                  </a:rPr>
                  <a:t>Similarly, attacker cannot distinguish H</a:t>
                </a:r>
                <a:r>
                  <a:rPr lang="en-US" b="1" baseline="-25000" dirty="0" smtClean="0">
                    <a:latin typeface="Cambria Math" panose="02040503050406030204" pitchFamily="18" charset="0"/>
                  </a:rPr>
                  <a:t>2</a:t>
                </a:r>
                <a:r>
                  <a:rPr lang="en-US" b="1" dirty="0" smtClean="0">
                    <a:latin typeface="Cambria Math" panose="02040503050406030204" pitchFamily="18" charset="0"/>
                  </a:rPr>
                  <a:t> from H</a:t>
                </a:r>
                <a:r>
                  <a:rPr lang="en-US" b="1" baseline="-25000" dirty="0" smtClean="0">
                    <a:latin typeface="Cambria Math" panose="02040503050406030204" pitchFamily="18" charset="0"/>
                  </a:rPr>
                  <a:t>3</a:t>
                </a:r>
                <a:r>
                  <a:rPr lang="en-US" b="1" dirty="0" smtClean="0">
                    <a:latin typeface="Cambria Math" panose="02040503050406030204" pitchFamily="18" charset="0"/>
                  </a:rPr>
                  <a:t> etc…</a:t>
                </a:r>
              </a:p>
              <a:p>
                <a:pPr marL="0" indent="0">
                  <a:buNone/>
                </a:pPr>
                <a:endParaRPr lang="en-US" b="1" dirty="0">
                  <a:latin typeface="Cambria Math" panose="02040503050406030204" pitchFamily="18" charset="0"/>
                </a:endParaRPr>
              </a:p>
              <a:p>
                <a:pPr marL="0" indent="0">
                  <a:buNone/>
                </a:pPr>
                <a:r>
                  <a:rPr lang="en-US" b="1" dirty="0" smtClean="0">
                    <a:latin typeface="Cambria Math" panose="02040503050406030204" pitchFamily="18" charset="0"/>
                    <a:sym typeface="Wingdings" panose="05000000000000000000" pitchFamily="2" charset="2"/>
                  </a:rPr>
                  <a:t> Attacker cannot distinguish </a:t>
                </a:r>
                <a:r>
                  <a:rPr lang="en-US" b="1" dirty="0" err="1" smtClean="0">
                    <a:latin typeface="Cambria Math" panose="02040503050406030204" pitchFamily="18" charset="0"/>
                    <a:sym typeface="Wingdings" panose="05000000000000000000" pitchFamily="2" charset="2"/>
                  </a:rPr>
                  <a:t>F</a:t>
                </a:r>
                <a:r>
                  <a:rPr lang="en-US" b="1" baseline="-25000" dirty="0" err="1" smtClean="0">
                    <a:latin typeface="Cambria Math" panose="02040503050406030204" pitchFamily="18" charset="0"/>
                    <a:sym typeface="Wingdings" panose="05000000000000000000" pitchFamily="2" charset="2"/>
                  </a:rPr>
                  <a:t>k</a:t>
                </a:r>
                <a:r>
                  <a:rPr lang="en-US" b="1" dirty="0" smtClean="0">
                    <a:latin typeface="Cambria Math" panose="02040503050406030204" pitchFamily="18" charset="0"/>
                    <a:sym typeface="Wingdings" panose="05000000000000000000" pitchFamily="2" charset="2"/>
                  </a:rPr>
                  <a:t> from </a:t>
                </a:r>
                <a:r>
                  <a:rPr lang="en-US" b="1" dirty="0" smtClean="0">
                    <a:latin typeface="Cambria Math" panose="02040503050406030204" pitchFamily="18" charset="0"/>
                    <a:sym typeface="Wingdings" panose="05000000000000000000" pitchFamily="2" charset="2"/>
                  </a:rPr>
                  <a:t>f (triangle inequality)</a:t>
                </a:r>
                <a:endParaRPr lang="en-US" b="1" dirty="0" smtClean="0">
                  <a:latin typeface="Cambria Math" panose="02040503050406030204" pitchFamily="18" charset="0"/>
                </a:endParaRPr>
              </a:p>
            </p:txBody>
          </p:sp>
        </mc:Choice>
        <mc:Fallback>
          <p:sp>
            <p:nvSpPr>
              <p:cNvPr id="49"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043" t="-2241" r="-232" b="-980"/>
                </a:stretch>
              </a:blipFill>
            </p:spPr>
            <p:txBody>
              <a:bodyPr/>
              <a:lstStyle/>
              <a:p>
                <a:r>
                  <a:rPr lang="en-US">
                    <a:noFill/>
                  </a:rPr>
                  <a:t> </a:t>
                </a:r>
              </a:p>
            </p:txBody>
          </p:sp>
        </mc:Fallback>
      </mc:AlternateContent>
    </p:spTree>
    <p:extLst>
      <p:ext uri="{BB962C8B-B14F-4D97-AF65-F5344CB8AC3E}">
        <p14:creationId xmlns:p14="http://schemas.microsoft.com/office/powerpoint/2010/main" val="12004688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OWFs (Recap)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0515600" cy="4351338"/>
              </a:xfrm>
            </p:spPr>
            <p:txBody>
              <a:bodyPr>
                <a:normAutofit fontScale="92500" lnSpcReduction="10000"/>
              </a:bodyPr>
              <a:lstStyle/>
              <a:p>
                <a:pPr marL="0" indent="0">
                  <a:buNone/>
                </a:pPr>
                <a:r>
                  <a:rPr lang="en-US" sz="3600" b="1" dirty="0"/>
                  <a:t>Theorem: </a:t>
                </a:r>
                <a:r>
                  <a:rPr lang="en-US" sz="3600" dirty="0"/>
                  <a:t>Suppose that there is a PRG G with expansion factor </a:t>
                </a:r>
                <a14:m>
                  <m:oMath xmlns:m="http://schemas.openxmlformats.org/officeDocument/2006/math">
                    <m:r>
                      <a:rPr lang="en-US" sz="3600" i="1">
                        <a:latin typeface="Cambria Math" panose="02040503050406030204" pitchFamily="18" charset="0"/>
                        <a:ea typeface="Cambria Math" panose="02040503050406030204" pitchFamily="18" charset="0"/>
                      </a:rPr>
                      <m:t>ℓ</m:t>
                    </m:r>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𝑛</m:t>
                        </m:r>
                      </m:e>
                    </m:d>
                    <m:r>
                      <a:rPr lang="en-US" sz="3600" i="1">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𝑛</m:t>
                    </m:r>
                    <m:r>
                      <a:rPr lang="en-US" sz="3600" i="1">
                        <a:latin typeface="Cambria Math" panose="02040503050406030204" pitchFamily="18" charset="0"/>
                        <a:ea typeface="Cambria Math" panose="02040503050406030204" pitchFamily="18" charset="0"/>
                      </a:rPr>
                      <m:t>+1.</m:t>
                    </m:r>
                  </m:oMath>
                </a14:m>
                <a:r>
                  <a:rPr lang="en-US" sz="3600" dirty="0"/>
                  <a:t> Then for any polynomial p(.) there is a PRG with expansion factor p(n).</a:t>
                </a:r>
              </a:p>
              <a:p>
                <a:pPr marL="0" indent="0">
                  <a:buNone/>
                </a:pPr>
                <a:endParaRPr lang="en-US" sz="3600" b="1" dirty="0" smtClean="0"/>
              </a:p>
              <a:p>
                <a:pPr marL="0" indent="0">
                  <a:buNone/>
                </a:pPr>
                <a:r>
                  <a:rPr lang="en-US" sz="3600" b="1" dirty="0" smtClean="0"/>
                  <a:t>Theorem: </a:t>
                </a:r>
                <a:r>
                  <a:rPr lang="en-US" sz="3600" dirty="0" smtClean="0"/>
                  <a:t>Suppose that there is a PRG </a:t>
                </a:r>
                <a:r>
                  <a:rPr lang="en-US" sz="3600" dirty="0"/>
                  <a:t>G with expansion factor </a:t>
                </a:r>
                <a14:m>
                  <m:oMath xmlns:m="http://schemas.openxmlformats.org/officeDocument/2006/math">
                    <m:r>
                      <a:rPr lang="en-US" sz="3600" i="1">
                        <a:latin typeface="Cambria Math" panose="02040503050406030204" pitchFamily="18" charset="0"/>
                        <a:ea typeface="Cambria Math" panose="02040503050406030204" pitchFamily="18" charset="0"/>
                      </a:rPr>
                      <m:t>ℓ</m:t>
                    </m:r>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𝑛</m:t>
                        </m:r>
                      </m:e>
                    </m:d>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2</m:t>
                    </m:r>
                    <m:r>
                      <a:rPr lang="en-US" sz="3600" i="1">
                        <a:latin typeface="Cambria Math" panose="02040503050406030204" pitchFamily="18" charset="0"/>
                        <a:ea typeface="Cambria Math" panose="02040503050406030204" pitchFamily="18" charset="0"/>
                      </a:rPr>
                      <m:t>𝑛</m:t>
                    </m:r>
                    <m:r>
                      <a:rPr lang="en-US" sz="3600" i="1">
                        <a:latin typeface="Cambria Math" panose="02040503050406030204" pitchFamily="18" charset="0"/>
                        <a:ea typeface="Cambria Math" panose="02040503050406030204" pitchFamily="18" charset="0"/>
                      </a:rPr>
                      <m:t>.</m:t>
                    </m:r>
                  </m:oMath>
                </a14:m>
                <a:r>
                  <a:rPr lang="en-US" sz="3600" dirty="0" smtClean="0"/>
                  <a:t> Then there is a secure PRF.</a:t>
                </a:r>
                <a:endParaRPr lang="en-US" sz="3600" dirty="0"/>
              </a:p>
              <a:p>
                <a:pPr marL="0" indent="0">
                  <a:buNone/>
                </a:pPr>
                <a:endParaRPr lang="en-US" sz="3500" b="1" i="1" dirty="0" smtClean="0">
                  <a:latin typeface="Cambria Math" panose="02040503050406030204" pitchFamily="18" charset="0"/>
                </a:endParaRPr>
              </a:p>
              <a:p>
                <a:pPr marL="0" indent="0">
                  <a:buNone/>
                </a:pPr>
                <a:r>
                  <a:rPr lang="en-US" sz="3500" b="1" dirty="0"/>
                  <a:t>Theorem: </a:t>
                </a:r>
                <a:r>
                  <a:rPr lang="en-US" sz="3500" dirty="0"/>
                  <a:t>Suppose that </a:t>
                </a:r>
                <a:r>
                  <a:rPr lang="en-US" sz="3500" dirty="0" smtClean="0"/>
                  <a:t>there </a:t>
                </a:r>
                <a:r>
                  <a:rPr lang="en-US" sz="3500" dirty="0"/>
                  <a:t>is a secure </a:t>
                </a:r>
                <a:r>
                  <a:rPr lang="en-US" sz="3500" dirty="0" smtClean="0"/>
                  <a:t>PRF then there is a strong pseudorandom permutation.</a:t>
                </a:r>
                <a:endParaRPr lang="en-US" sz="3500" dirty="0"/>
              </a:p>
              <a:p>
                <a:endParaRPr lang="en-US" b="1" i="1" dirty="0" smtClean="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565" t="-3782" b="-98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72</a:t>
            </a:fld>
            <a:endParaRPr lang="en-US"/>
          </a:p>
        </p:txBody>
      </p:sp>
    </p:spTree>
    <p:extLst>
      <p:ext uri="{BB962C8B-B14F-4D97-AF65-F5344CB8AC3E}">
        <p14:creationId xmlns:p14="http://schemas.microsoft.com/office/powerpoint/2010/main" val="42632349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OWFs (Recap)</a:t>
            </a:r>
            <a:endParaRPr lang="en-US" dirty="0"/>
          </a:p>
        </p:txBody>
      </p:sp>
      <p:sp>
        <p:nvSpPr>
          <p:cNvPr id="3" name="Content Placeholder 2"/>
          <p:cNvSpPr>
            <a:spLocks noGrp="1"/>
          </p:cNvSpPr>
          <p:nvPr>
            <p:ph idx="1"/>
          </p:nvPr>
        </p:nvSpPr>
        <p:spPr>
          <a:xfrm>
            <a:off x="838200" y="1856105"/>
            <a:ext cx="10515600" cy="4351338"/>
          </a:xfrm>
        </p:spPr>
        <p:txBody>
          <a:bodyPr>
            <a:normAutofit/>
          </a:bodyPr>
          <a:lstStyle/>
          <a:p>
            <a:pPr marL="0" indent="0">
              <a:buNone/>
            </a:pPr>
            <a:r>
              <a:rPr lang="en-US" sz="3600" b="1" dirty="0" smtClean="0"/>
              <a:t>Corollary: </a:t>
            </a:r>
            <a:r>
              <a:rPr lang="en-US" sz="3600" dirty="0" smtClean="0"/>
              <a:t>If one-way functions exist then PRGs, PRFs and strong PRPs all exist. </a:t>
            </a:r>
          </a:p>
          <a:p>
            <a:pPr marL="0" indent="0">
              <a:buNone/>
            </a:pPr>
            <a:endParaRPr lang="en-US" sz="3600" dirty="0"/>
          </a:p>
          <a:p>
            <a:pPr marL="0" indent="0">
              <a:buNone/>
            </a:pPr>
            <a:r>
              <a:rPr lang="en-US" sz="3600" b="1" dirty="0" smtClean="0"/>
              <a:t>Corollary</a:t>
            </a:r>
            <a:r>
              <a:rPr lang="en-US" sz="3600" dirty="0" smtClean="0"/>
              <a:t>: </a:t>
            </a:r>
            <a:r>
              <a:rPr lang="en-US" sz="3200" dirty="0"/>
              <a:t>If one-way functions exist then </a:t>
            </a:r>
            <a:r>
              <a:rPr lang="en-US" sz="3200" dirty="0" smtClean="0"/>
              <a:t>there exist CCA-secure encryption schemes and secure MACs. </a:t>
            </a:r>
            <a:endParaRPr lang="en-US" sz="3200" dirty="0"/>
          </a:p>
          <a:p>
            <a:pPr marL="0" indent="0">
              <a:buNone/>
            </a:pPr>
            <a:endParaRPr lang="en-US" sz="3500" dirty="0"/>
          </a:p>
          <a:p>
            <a:endParaRPr lang="en-US" b="1" i="1" dirty="0" smtClean="0">
              <a:latin typeface="Cambria Math" panose="02040503050406030204" pitchFamily="18" charset="0"/>
            </a:endParaRPr>
          </a:p>
        </p:txBody>
      </p:sp>
      <p:sp>
        <p:nvSpPr>
          <p:cNvPr id="4" name="Slide Number Placeholder 3"/>
          <p:cNvSpPr>
            <a:spLocks noGrp="1"/>
          </p:cNvSpPr>
          <p:nvPr>
            <p:ph type="sldNum" sz="quarter" idx="12"/>
          </p:nvPr>
        </p:nvSpPr>
        <p:spPr/>
        <p:txBody>
          <a:bodyPr/>
          <a:lstStyle/>
          <a:p>
            <a:fld id="{D104D3F7-B83F-4105-B753-146AD0E5364B}" type="slidenum">
              <a:rPr lang="en-US" smtClean="0"/>
              <a:t>73</a:t>
            </a:fld>
            <a:endParaRPr lang="en-US"/>
          </a:p>
        </p:txBody>
      </p:sp>
    </p:spTree>
    <p:extLst>
      <p:ext uri="{BB962C8B-B14F-4D97-AF65-F5344CB8AC3E}">
        <p14:creationId xmlns:p14="http://schemas.microsoft.com/office/powerpoint/2010/main" val="28829503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OWFs Necessary for Private Key Crypto</a:t>
            </a:r>
            <a:endParaRPr lang="en-US" dirty="0"/>
          </a:p>
        </p:txBody>
      </p:sp>
      <p:sp>
        <p:nvSpPr>
          <p:cNvPr id="3" name="Content Placeholder 2"/>
          <p:cNvSpPr>
            <a:spLocks noGrp="1"/>
          </p:cNvSpPr>
          <p:nvPr>
            <p:ph idx="1"/>
          </p:nvPr>
        </p:nvSpPr>
        <p:spPr/>
        <p:txBody>
          <a:bodyPr/>
          <a:lstStyle/>
          <a:p>
            <a:r>
              <a:rPr lang="en-US" dirty="0" smtClean="0"/>
              <a:t>Previous results show that OWFs are </a:t>
            </a:r>
            <a:r>
              <a:rPr lang="en-US" u="sng" dirty="0" smtClean="0"/>
              <a:t>sufficient</a:t>
            </a:r>
            <a:r>
              <a:rPr lang="en-US" dirty="0" smtClean="0"/>
              <a:t>.</a:t>
            </a:r>
          </a:p>
          <a:p>
            <a:endParaRPr lang="en-US" dirty="0"/>
          </a:p>
          <a:p>
            <a:r>
              <a:rPr lang="en-US" dirty="0" smtClean="0"/>
              <a:t>Can we build Private Key Crypto from weaker assumptions?</a:t>
            </a:r>
          </a:p>
          <a:p>
            <a:endParaRPr lang="en-US" dirty="0"/>
          </a:p>
          <a:p>
            <a:endParaRPr lang="en-US" dirty="0" smtClean="0"/>
          </a:p>
          <a:p>
            <a:r>
              <a:rPr lang="en-US" b="1" dirty="0" smtClean="0"/>
              <a:t>Short Answer: </a:t>
            </a:r>
            <a:r>
              <a:rPr lang="en-US" dirty="0" smtClean="0"/>
              <a:t>No, OWFs are also </a:t>
            </a:r>
            <a:r>
              <a:rPr lang="en-US" i="1" u="sng" dirty="0" smtClean="0"/>
              <a:t>necessary</a:t>
            </a:r>
            <a:r>
              <a:rPr lang="en-US" dirty="0" smtClean="0"/>
              <a:t> for most private-key crypto primitives</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74</a:t>
            </a:fld>
            <a:endParaRPr lang="en-US"/>
          </a:p>
        </p:txBody>
      </p:sp>
    </p:spTree>
    <p:extLst>
      <p:ext uri="{BB962C8B-B14F-4D97-AF65-F5344CB8AC3E}">
        <p14:creationId xmlns:p14="http://schemas.microsoft.com/office/powerpoint/2010/main" val="362746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PRGs </a:t>
            </a:r>
            <a:r>
              <a:rPr lang="en-US" dirty="0" smtClean="0">
                <a:sym typeface="Wingdings" panose="05000000000000000000" pitchFamily="2" charset="2"/>
              </a:rPr>
              <a:t> OWFs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Proposition 7.28: </a:t>
                </a:r>
                <a:r>
                  <a:rPr lang="en-US" dirty="0" smtClean="0"/>
                  <a:t>If PRGs exist then so do OWFs.</a:t>
                </a:r>
              </a:p>
              <a:p>
                <a:pPr marL="0" indent="0">
                  <a:buNone/>
                </a:pPr>
                <a:endParaRPr lang="en-US" dirty="0"/>
              </a:p>
              <a:p>
                <a:pPr marL="0" indent="0">
                  <a:buNone/>
                </a:pPr>
                <a:r>
                  <a:rPr lang="en-US" b="1" dirty="0" smtClean="0"/>
                  <a:t>Proof: </a:t>
                </a:r>
                <a:r>
                  <a:rPr lang="en-US" dirty="0" smtClean="0"/>
                  <a:t>Let G be a secure PRG with expansion factor </a:t>
                </a:r>
                <a14:m>
                  <m:oMath xmlns:m="http://schemas.openxmlformats.org/officeDocument/2006/math">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a14:m>
                <a:r>
                  <a:rPr lang="en-US" dirty="0" smtClean="0"/>
                  <a:t> </a:t>
                </a:r>
              </a:p>
              <a:p>
                <a:pPr marL="0" indent="0">
                  <a:buNone/>
                </a:pPr>
                <a:r>
                  <a:rPr lang="en-US" b="1" dirty="0" smtClean="0"/>
                  <a:t>Question: </a:t>
                </a:r>
                <a:r>
                  <a:rPr lang="en-US" dirty="0" smtClean="0"/>
                  <a:t>why can we assume that we have an PRG with expansion 2n?</a:t>
                </a:r>
                <a:endParaRPr lang="en-US" dirty="0"/>
              </a:p>
              <a:p>
                <a:pPr marL="0" indent="0">
                  <a:buNone/>
                </a:pPr>
                <a:r>
                  <a:rPr lang="en-US" b="1" dirty="0" smtClean="0"/>
                  <a:t> Answer: </a:t>
                </a:r>
                <a:r>
                  <a:rPr lang="en-US" dirty="0" smtClean="0"/>
                  <a:t>Last class we showed that a PRG with expansion </a:t>
                </a:r>
                <a:r>
                  <a:rPr lang="en-US" dirty="0"/>
                  <a:t>factor </a:t>
                </a:r>
                <a14:m>
                  <m:oMath xmlns:m="http://schemas.openxmlformats.org/officeDocument/2006/math">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oMath>
                </a14:m>
                <a:r>
                  <a:rPr lang="en-US" dirty="0" smtClean="0"/>
                  <a:t>. Implies the existence of a PRG with expansion p(n) for any polynomial.</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75</a:t>
            </a:fld>
            <a:endParaRPr lang="en-US"/>
          </a:p>
        </p:txBody>
      </p:sp>
    </p:spTree>
    <p:extLst>
      <p:ext uri="{BB962C8B-B14F-4D97-AF65-F5344CB8AC3E}">
        <p14:creationId xmlns:p14="http://schemas.microsoft.com/office/powerpoint/2010/main" val="33201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PRGs </a:t>
            </a:r>
            <a:r>
              <a:rPr lang="en-US" dirty="0" smtClean="0">
                <a:sym typeface="Wingdings" panose="05000000000000000000" pitchFamily="2" charset="2"/>
              </a:rPr>
              <a:t> OWFs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buNone/>
                </a:pPr>
                <a:r>
                  <a:rPr lang="en-US" b="1" dirty="0" smtClean="0"/>
                  <a:t>Proposition 7.28: </a:t>
                </a:r>
                <a:r>
                  <a:rPr lang="en-US" dirty="0" smtClean="0"/>
                  <a:t>If PRGs exist then so do OWFs.</a:t>
                </a:r>
              </a:p>
              <a:p>
                <a:pPr marL="0" indent="0">
                  <a:buNone/>
                </a:pPr>
                <a:endParaRPr lang="en-US" dirty="0"/>
              </a:p>
              <a:p>
                <a:pPr marL="0" indent="0">
                  <a:buNone/>
                </a:pPr>
                <a:r>
                  <a:rPr lang="en-US" b="1" dirty="0" smtClean="0"/>
                  <a:t>Proof: </a:t>
                </a:r>
                <a:r>
                  <a:rPr lang="en-US" dirty="0" smtClean="0"/>
                  <a:t>Let G be a secure PRG with expansion factor </a:t>
                </a:r>
                <a14:m>
                  <m:oMath xmlns:m="http://schemas.openxmlformats.org/officeDocument/2006/math">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a14:m>
                <a:r>
                  <a:rPr lang="en-US" dirty="0" smtClean="0"/>
                  <a:t> </a:t>
                </a:r>
              </a:p>
              <a:p>
                <a:pPr marL="0" indent="0">
                  <a:buNone/>
                </a:pPr>
                <a:endParaRPr lang="en-US" b="1" dirty="0"/>
              </a:p>
              <a:p>
                <a:pPr marL="0" indent="0">
                  <a:buNone/>
                </a:pPr>
                <a:r>
                  <a:rPr lang="en-US" b="1" dirty="0" smtClean="0"/>
                  <a:t>Claim:</a:t>
                </a:r>
                <a:r>
                  <a:rPr lang="en-US" dirty="0" smtClean="0"/>
                  <a:t> G is also a OWF!</a:t>
                </a:r>
              </a:p>
              <a:p>
                <a:pPr marL="0" indent="0">
                  <a:buNone/>
                </a:pPr>
                <a:r>
                  <a:rPr lang="en-US" dirty="0"/>
                  <a:t> </a:t>
                </a:r>
                <a:r>
                  <a:rPr lang="en-US" dirty="0" smtClean="0"/>
                  <a:t> (Easy </a:t>
                </a:r>
                <a:r>
                  <a:rPr lang="en-US" dirty="0"/>
                  <a:t>to Compute?) ✓ </a:t>
                </a:r>
                <a:endParaRPr lang="en-US" dirty="0" smtClean="0"/>
              </a:p>
              <a:p>
                <a:pPr marL="0" indent="0">
                  <a:buNone/>
                </a:pPr>
                <a:r>
                  <a:rPr lang="en-US" dirty="0"/>
                  <a:t> </a:t>
                </a:r>
                <a:r>
                  <a:rPr lang="en-US" dirty="0" smtClean="0"/>
                  <a:t> (Hard to Invert?) </a:t>
                </a:r>
              </a:p>
              <a:p>
                <a:pPr marL="0" indent="0">
                  <a:buNone/>
                </a:pPr>
                <a:r>
                  <a:rPr lang="en-US" dirty="0"/>
                  <a:t> </a:t>
                </a:r>
                <a:r>
                  <a:rPr lang="en-US" dirty="0" smtClean="0"/>
                  <a:t>   </a:t>
                </a:r>
                <a:r>
                  <a:rPr lang="en-US" b="1" dirty="0" smtClean="0"/>
                  <a:t>Intuition: </a:t>
                </a:r>
                <a:r>
                  <a:rPr lang="en-US" dirty="0" smtClean="0"/>
                  <a:t>If we can invert G(x) then we can distinguish G(x) from a random string.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30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76</a:t>
            </a:fld>
            <a:endParaRPr lang="en-US"/>
          </a:p>
        </p:txBody>
      </p:sp>
    </p:spTree>
    <p:extLst>
      <p:ext uri="{BB962C8B-B14F-4D97-AF65-F5344CB8AC3E}">
        <p14:creationId xmlns:p14="http://schemas.microsoft.com/office/powerpoint/2010/main" val="76736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PRGs </a:t>
            </a:r>
            <a:r>
              <a:rPr lang="en-US" dirty="0" smtClean="0">
                <a:sym typeface="Wingdings" panose="05000000000000000000" pitchFamily="2" charset="2"/>
              </a:rPr>
              <a:t> OWFs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b="1" dirty="0" smtClean="0"/>
                  <a:t>Proposition 7.28: </a:t>
                </a:r>
                <a:r>
                  <a:rPr lang="en-US" dirty="0" smtClean="0"/>
                  <a:t>If PRGs exist then so do OWFs.</a:t>
                </a:r>
              </a:p>
              <a:p>
                <a:pPr marL="0" indent="0">
                  <a:buNone/>
                </a:pPr>
                <a:endParaRPr lang="en-US" dirty="0"/>
              </a:p>
              <a:p>
                <a:pPr marL="0" indent="0">
                  <a:buNone/>
                </a:pPr>
                <a:r>
                  <a:rPr lang="en-US" b="1" dirty="0" smtClean="0"/>
                  <a:t>Proof: </a:t>
                </a:r>
                <a:r>
                  <a:rPr lang="en-US" dirty="0" smtClean="0"/>
                  <a:t>Let G be a secure PRG with expansion factor </a:t>
                </a:r>
                <a14:m>
                  <m:oMath xmlns:m="http://schemas.openxmlformats.org/officeDocument/2006/math">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a14:m>
                <a:r>
                  <a:rPr lang="en-US" dirty="0" smtClean="0"/>
                  <a:t> </a:t>
                </a:r>
              </a:p>
              <a:p>
                <a:pPr marL="0" indent="0">
                  <a:buNone/>
                </a:pPr>
                <a:r>
                  <a:rPr lang="en-US" b="1" dirty="0" smtClean="0"/>
                  <a:t>Claim 1:</a:t>
                </a:r>
                <a:r>
                  <a:rPr lang="en-US" dirty="0" smtClean="0"/>
                  <a:t> Any PPT A, given G(s), cannot find s except with negligible probability.</a:t>
                </a:r>
              </a:p>
              <a:p>
                <a:pPr marL="0" indent="0">
                  <a:buNone/>
                </a:pPr>
                <a:r>
                  <a:rPr lang="en-US" b="1" dirty="0" smtClean="0"/>
                  <a:t>Reduction: </a:t>
                </a:r>
                <a:r>
                  <a:rPr lang="en-US" dirty="0" smtClean="0"/>
                  <a:t>Assume (for contradiction) that A can invert G(s) with non-negligible probability p(n).  </a:t>
                </a:r>
              </a:p>
              <a:p>
                <a:pPr marL="0" indent="0">
                  <a:buNone/>
                </a:pPr>
                <a:r>
                  <a:rPr lang="en-US" dirty="0" smtClean="0"/>
                  <a:t>Distinguisher D(y): Simulate A(y) </a:t>
                </a:r>
              </a:p>
              <a:p>
                <a:pPr marL="0" indent="0">
                  <a:buNone/>
                </a:pPr>
                <a:r>
                  <a:rPr lang="en-US" dirty="0" smtClean="0"/>
                  <a:t>Output 1 if and only if A(y) outputs x s.t. G(x)=y.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b="-30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77</a:t>
            </a:fld>
            <a:endParaRPr lang="en-US"/>
          </a:p>
        </p:txBody>
      </p:sp>
    </p:spTree>
    <p:extLst>
      <p:ext uri="{BB962C8B-B14F-4D97-AF65-F5344CB8AC3E}">
        <p14:creationId xmlns:p14="http://schemas.microsoft.com/office/powerpoint/2010/main" val="191015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PRGs </a:t>
            </a:r>
            <a:r>
              <a:rPr lang="en-US" dirty="0" smtClean="0">
                <a:sym typeface="Wingdings" panose="05000000000000000000" pitchFamily="2" charset="2"/>
              </a:rPr>
              <a:t> OWFs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buNone/>
                </a:pPr>
                <a:r>
                  <a:rPr lang="en-US" b="1" dirty="0" smtClean="0"/>
                  <a:t>Proposition 7.28: </a:t>
                </a:r>
                <a:r>
                  <a:rPr lang="en-US" dirty="0" smtClean="0"/>
                  <a:t>If PRGs exist then so do OWFs.</a:t>
                </a:r>
              </a:p>
              <a:p>
                <a:pPr marL="0" indent="0">
                  <a:buNone/>
                </a:pPr>
                <a:endParaRPr lang="en-US" dirty="0"/>
              </a:p>
              <a:p>
                <a:pPr marL="0" indent="0">
                  <a:buNone/>
                </a:pPr>
                <a:r>
                  <a:rPr lang="en-US" b="1" dirty="0" smtClean="0"/>
                  <a:t>Proof: </a:t>
                </a:r>
                <a:r>
                  <a:rPr lang="en-US" dirty="0" smtClean="0"/>
                  <a:t>Let G be a secure PRG with expansion factor </a:t>
                </a:r>
                <a14:m>
                  <m:oMath xmlns:m="http://schemas.openxmlformats.org/officeDocument/2006/math">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a14:m>
                <a:r>
                  <a:rPr lang="en-US" dirty="0" smtClean="0"/>
                  <a:t> </a:t>
                </a:r>
              </a:p>
              <a:p>
                <a:pPr marL="0" indent="0">
                  <a:buNone/>
                </a:pPr>
                <a:r>
                  <a:rPr lang="en-US" b="1" dirty="0" smtClean="0"/>
                  <a:t>Claim 1:</a:t>
                </a:r>
                <a:r>
                  <a:rPr lang="en-US" dirty="0" smtClean="0"/>
                  <a:t> Any PPT A, given G(s), cannot find s except with negligible probability.</a:t>
                </a:r>
              </a:p>
              <a:p>
                <a:pPr marL="0" indent="0">
                  <a:buNone/>
                </a:pPr>
                <a:r>
                  <a:rPr lang="en-US" b="1" dirty="0" smtClean="0"/>
                  <a:t>Intuition for Reduction: </a:t>
                </a:r>
                <a:r>
                  <a:rPr lang="en-US" dirty="0" smtClean="0"/>
                  <a:t>If we can find x s.t. G(x)=y then y is not random. </a:t>
                </a:r>
              </a:p>
              <a:p>
                <a:pPr marL="0" indent="0">
                  <a:buNone/>
                </a:pPr>
                <a:r>
                  <a:rPr lang="en-US" b="1" dirty="0" smtClean="0"/>
                  <a:t>Fact: </a:t>
                </a:r>
                <a:r>
                  <a:rPr lang="en-US" dirty="0" smtClean="0"/>
                  <a:t>Select a random 2n bit string y. Then (</a:t>
                </a:r>
                <a:r>
                  <a:rPr lang="en-US" dirty="0" err="1" smtClean="0"/>
                  <a:t>whp</a:t>
                </a:r>
                <a:r>
                  <a:rPr lang="en-US" dirty="0" smtClean="0"/>
                  <a:t>) there does not exist x such that G(x)=y.</a:t>
                </a:r>
              </a:p>
              <a:p>
                <a:pPr marL="0" indent="0">
                  <a:buNone/>
                </a:pPr>
                <a:endParaRPr lang="en-US" dirty="0"/>
              </a:p>
              <a:p>
                <a:pPr marL="0" indent="0">
                  <a:buNone/>
                </a:pPr>
                <a:r>
                  <a:rPr lang="en-US" dirty="0" smtClean="0"/>
                  <a:t>Why not?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8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78</a:t>
            </a:fld>
            <a:endParaRPr lang="en-US"/>
          </a:p>
        </p:txBody>
      </p:sp>
    </p:spTree>
    <p:extLst>
      <p:ext uri="{BB962C8B-B14F-4D97-AF65-F5344CB8AC3E}">
        <p14:creationId xmlns:p14="http://schemas.microsoft.com/office/powerpoint/2010/main" val="257721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PRGs </a:t>
            </a:r>
            <a:r>
              <a:rPr lang="en-US" dirty="0" smtClean="0">
                <a:sym typeface="Wingdings" panose="05000000000000000000" pitchFamily="2" charset="2"/>
              </a:rPr>
              <a:t> OWFs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pPr marL="0" indent="0">
                  <a:buNone/>
                </a:pPr>
                <a:r>
                  <a:rPr lang="en-US" b="1" dirty="0" smtClean="0"/>
                  <a:t>Proposition 7.28: </a:t>
                </a:r>
                <a:r>
                  <a:rPr lang="en-US" dirty="0" smtClean="0"/>
                  <a:t>If PRGs exist then so do OWFs.</a:t>
                </a:r>
              </a:p>
              <a:p>
                <a:pPr marL="0" indent="0">
                  <a:buNone/>
                </a:pPr>
                <a:endParaRPr lang="en-US" dirty="0"/>
              </a:p>
              <a:p>
                <a:pPr marL="0" indent="0">
                  <a:buNone/>
                </a:pPr>
                <a:r>
                  <a:rPr lang="en-US" b="1" dirty="0" smtClean="0"/>
                  <a:t>Proof: </a:t>
                </a:r>
                <a:r>
                  <a:rPr lang="en-US" dirty="0" smtClean="0"/>
                  <a:t>Let G be a secure PRG with expansion factor </a:t>
                </a:r>
                <a14:m>
                  <m:oMath xmlns:m="http://schemas.openxmlformats.org/officeDocument/2006/math">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a14:m>
                <a:r>
                  <a:rPr lang="en-US" dirty="0" smtClean="0"/>
                  <a:t> </a:t>
                </a:r>
              </a:p>
              <a:p>
                <a:pPr marL="0" indent="0">
                  <a:buNone/>
                </a:pPr>
                <a:r>
                  <a:rPr lang="en-US" b="1" dirty="0" smtClean="0"/>
                  <a:t>Claim 1:</a:t>
                </a:r>
                <a:r>
                  <a:rPr lang="en-US" dirty="0" smtClean="0"/>
                  <a:t> Any PPT A, given G(s), cannot find s except with negligible probability.</a:t>
                </a:r>
              </a:p>
              <a:p>
                <a:pPr marL="0" indent="0">
                  <a:buNone/>
                </a:pPr>
                <a:r>
                  <a:rPr lang="en-US" b="1" dirty="0" smtClean="0"/>
                  <a:t>Intuition: </a:t>
                </a:r>
                <a:r>
                  <a:rPr lang="en-US" dirty="0" smtClean="0"/>
                  <a:t>If we can invert G(x) then we can distinguish G(x) from a random string. </a:t>
                </a:r>
              </a:p>
              <a:p>
                <a:pPr marL="0" indent="0">
                  <a:buNone/>
                </a:pPr>
                <a:r>
                  <a:rPr lang="en-US" b="1" dirty="0" smtClean="0"/>
                  <a:t>Fact: </a:t>
                </a:r>
                <a:r>
                  <a:rPr lang="en-US" dirty="0" smtClean="0"/>
                  <a:t>Select a random 2n bit string y. Then (</a:t>
                </a:r>
                <a:r>
                  <a:rPr lang="en-US" dirty="0" err="1" smtClean="0"/>
                  <a:t>whp</a:t>
                </a:r>
                <a:r>
                  <a:rPr lang="en-US" dirty="0" smtClean="0"/>
                  <a:t>) there does not exist x such that G(x)=y.</a:t>
                </a:r>
              </a:p>
              <a:p>
                <a:pPr marL="0" indent="0">
                  <a:buNone/>
                </a:pPr>
                <a:endParaRPr lang="en-US" dirty="0"/>
              </a:p>
              <a:p>
                <a:r>
                  <a:rPr lang="en-US" dirty="0" smtClean="0"/>
                  <a:t>Why not? Simple counting argument, 2</a:t>
                </a:r>
                <a:r>
                  <a:rPr lang="en-US" baseline="30000" dirty="0" smtClean="0"/>
                  <a:t>2n</a:t>
                </a:r>
                <a:r>
                  <a:rPr lang="en-US" dirty="0" smtClean="0"/>
                  <a:t> possible y’s and 2</a:t>
                </a:r>
                <a:r>
                  <a:rPr lang="en-US" baseline="30000" dirty="0" smtClean="0"/>
                  <a:t>n</a:t>
                </a:r>
                <a:r>
                  <a:rPr lang="en-US" dirty="0" smtClean="0"/>
                  <a:t> x’s. </a:t>
                </a:r>
              </a:p>
              <a:p>
                <a:r>
                  <a:rPr lang="en-US" dirty="0" smtClean="0"/>
                  <a:t>Probability there exists such an x is at most 2</a:t>
                </a:r>
                <a:r>
                  <a:rPr lang="en-US" baseline="30000" dirty="0" smtClean="0"/>
                  <a:t>-n</a:t>
                </a:r>
                <a:r>
                  <a:rPr lang="en-US" dirty="0"/>
                  <a:t> </a:t>
                </a:r>
                <a:r>
                  <a:rPr lang="en-US" dirty="0" smtClean="0"/>
                  <a:t>(for </a:t>
                </a:r>
                <a:r>
                  <a:rPr lang="en-US" dirty="0"/>
                  <a:t>a random </a:t>
                </a:r>
                <a:r>
                  <a:rPr lang="en-US" dirty="0" smtClean="0"/>
                  <a:t>y)</a:t>
                </a:r>
                <a:endParaRPr lang="en-US" baseline="30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26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79</a:t>
            </a:fld>
            <a:endParaRPr lang="en-US"/>
          </a:p>
        </p:txBody>
      </p:sp>
    </p:spTree>
    <p:extLst>
      <p:ext uri="{BB962C8B-B14F-4D97-AF65-F5344CB8AC3E}">
        <p14:creationId xmlns:p14="http://schemas.microsoft.com/office/powerpoint/2010/main" val="3442074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Triple DES Variant 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d>
                        <m:dPr>
                          <m:ctrlPr>
                            <a:rPr lang="en-US"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3</m:t>
                              </m:r>
                            </m:sub>
                          </m:sSub>
                        </m:sub>
                      </m:sSub>
                      <m:d>
                        <m:dPr>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2</m:t>
                                  </m:r>
                                </m:sub>
                              </m:sSub>
                            </m:sub>
                            <m:sup>
                              <m:r>
                                <a:rPr lang="en-US" b="0" i="1" smtClean="0">
                                  <a:latin typeface="Cambria Math" panose="02040503050406030204" pitchFamily="18" charset="0"/>
                                </a:rPr>
                                <m:t>−1</m:t>
                              </m:r>
                            </m:sup>
                          </m:sSub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sub>
                                  </m:sSub>
                                </m:sub>
                              </m:sSub>
                              <m:d>
                                <m:dPr>
                                  <m:ctrlPr>
                                    <a:rPr lang="en-US" i="1">
                                      <a:latin typeface="Cambria Math" panose="02040503050406030204" pitchFamily="18" charset="0"/>
                                    </a:rPr>
                                  </m:ctrlPr>
                                </m:dPr>
                                <m:e>
                                  <m:r>
                                    <a:rPr lang="en-US" i="1">
                                      <a:latin typeface="Cambria Math" panose="02040503050406030204" pitchFamily="18" charset="0"/>
                                    </a:rPr>
                                    <m:t>𝑥</m:t>
                                  </m:r>
                                </m:e>
                              </m:d>
                            </m:e>
                          </m:d>
                        </m:e>
                      </m:d>
                    </m:oMath>
                  </m:oMathPara>
                </a14:m>
                <a:endParaRPr lang="en-US" dirty="0" smtClean="0"/>
              </a:p>
              <a:p>
                <a:pPr marL="0" indent="0">
                  <a:buNone/>
                </a:pPr>
                <a:endParaRPr lang="en-US" dirty="0"/>
              </a:p>
              <a:p>
                <a:r>
                  <a:rPr lang="en-US" dirty="0" smtClean="0"/>
                  <a:t>Standardized in 1999</a:t>
                </a:r>
              </a:p>
              <a:p>
                <a:endParaRPr lang="en-US" dirty="0"/>
              </a:p>
              <a:p>
                <a:r>
                  <a:rPr lang="en-US" dirty="0" smtClean="0"/>
                  <a:t>Still widely used, but it is relatively slow (three block cipher operations)</a:t>
                </a:r>
              </a:p>
              <a:p>
                <a:endParaRPr lang="en-US" dirty="0"/>
              </a:p>
              <a:p>
                <a:r>
                  <a:rPr lang="en-US" dirty="0" smtClean="0"/>
                  <a:t>Current gold standard: AES</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b="-98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8</a:t>
            </a:fld>
            <a:endParaRPr lang="en-US"/>
          </a:p>
        </p:txBody>
      </p:sp>
    </p:spTree>
    <p:extLst>
      <p:ext uri="{BB962C8B-B14F-4D97-AF65-F5344CB8AC3E}">
        <p14:creationId xmlns:p14="http://schemas.microsoft.com/office/powerpoint/2010/main" val="426133482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other assumptions imply OWFs?</a:t>
            </a:r>
            <a:endParaRPr lang="en-US" dirty="0"/>
          </a:p>
        </p:txBody>
      </p:sp>
      <p:sp>
        <p:nvSpPr>
          <p:cNvPr id="3" name="Content Placeholder 2"/>
          <p:cNvSpPr>
            <a:spLocks noGrp="1"/>
          </p:cNvSpPr>
          <p:nvPr>
            <p:ph idx="1"/>
          </p:nvPr>
        </p:nvSpPr>
        <p:spPr/>
        <p:txBody>
          <a:bodyPr/>
          <a:lstStyle/>
          <a:p>
            <a:r>
              <a:rPr lang="en-US" dirty="0" smtClean="0"/>
              <a:t>PRGs </a:t>
            </a:r>
            <a:r>
              <a:rPr lang="en-US" dirty="0" smtClean="0">
                <a:sym typeface="Wingdings" panose="05000000000000000000" pitchFamily="2" charset="2"/>
              </a:rPr>
              <a:t> OWFs</a:t>
            </a:r>
          </a:p>
          <a:p>
            <a:r>
              <a:rPr lang="en-US" dirty="0" smtClean="0">
                <a:sym typeface="Wingdings" panose="05000000000000000000" pitchFamily="2" charset="2"/>
              </a:rPr>
              <a:t>(Easy Extension) PRFs  PRGs  OWFs</a:t>
            </a:r>
          </a:p>
          <a:p>
            <a:endParaRPr lang="en-US" dirty="0">
              <a:sym typeface="Wingdings" panose="05000000000000000000" pitchFamily="2" charset="2"/>
            </a:endParaRPr>
          </a:p>
          <a:p>
            <a:r>
              <a:rPr lang="en-US" dirty="0" smtClean="0">
                <a:sym typeface="Wingdings" panose="05000000000000000000" pitchFamily="2" charset="2"/>
              </a:rPr>
              <a:t>Does secure crypto scheme imply OWFs?</a:t>
            </a:r>
          </a:p>
          <a:p>
            <a:pPr lvl="1"/>
            <a:r>
              <a:rPr lang="en-US" dirty="0" smtClean="0">
                <a:sym typeface="Wingdings" panose="05000000000000000000" pitchFamily="2" charset="2"/>
              </a:rPr>
              <a:t>CCA-secure? (Strongest)</a:t>
            </a:r>
          </a:p>
          <a:p>
            <a:pPr lvl="1"/>
            <a:r>
              <a:rPr lang="en-US" dirty="0" smtClean="0">
                <a:sym typeface="Wingdings" panose="05000000000000000000" pitchFamily="2" charset="2"/>
              </a:rPr>
              <a:t>CPA-Secure?  (Weaker)</a:t>
            </a:r>
          </a:p>
          <a:p>
            <a:pPr lvl="1"/>
            <a:r>
              <a:rPr lang="en-US" dirty="0" smtClean="0">
                <a:sym typeface="Wingdings" panose="05000000000000000000" pitchFamily="2" charset="2"/>
              </a:rPr>
              <a:t>EAV-secure?  (Weakest)</a:t>
            </a:r>
          </a:p>
          <a:p>
            <a:pPr lvl="2"/>
            <a:r>
              <a:rPr lang="en-US" dirty="0" smtClean="0">
                <a:sym typeface="Wingdings" panose="05000000000000000000" pitchFamily="2" charset="2"/>
              </a:rPr>
              <a:t>As long as the plaintext is longer than the secret key</a:t>
            </a:r>
          </a:p>
          <a:p>
            <a:pPr lvl="1"/>
            <a:r>
              <a:rPr lang="en-US" dirty="0" smtClean="0">
                <a:sym typeface="Wingdings" panose="05000000000000000000" pitchFamily="2" charset="2"/>
              </a:rPr>
              <a:t>Perfect Secrecy?  </a:t>
            </a:r>
            <a:r>
              <a:rPr lang="en-US" dirty="0" smtClean="0">
                <a:solidFill>
                  <a:srgbClr val="FF0000"/>
                </a:solidFill>
                <a:sym typeface="Wingdings" panose="05000000000000000000" pitchFamily="2" charset="2"/>
              </a:rPr>
              <a:t>X</a:t>
            </a:r>
            <a:r>
              <a:rPr lang="en-US" dirty="0" smtClean="0">
                <a:sym typeface="Wingdings" panose="05000000000000000000" pitchFamily="2" charset="2"/>
              </a:rPr>
              <a:t> (Guarantee is information theoretic)</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80</a:t>
            </a:fld>
            <a:endParaRPr lang="en-US"/>
          </a:p>
        </p:txBody>
      </p:sp>
    </p:spTree>
    <p:extLst>
      <p:ext uri="{BB962C8B-B14F-4D97-AF65-F5344CB8AC3E}">
        <p14:creationId xmlns:p14="http://schemas.microsoft.com/office/powerpoint/2010/main" val="354924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iterate type="lt">
                                    <p:tmAbs val="0"/>
                                  </p:iterate>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8" presetClass="emph" presetSubtype="0" fill="hold" nodeType="clickEffect">
                                  <p:stCondLst>
                                    <p:cond delay="0"/>
                                  </p:stCondLst>
                                  <p:iterate type="lt">
                                    <p:tmPct val="4000"/>
                                  </p:iterate>
                                  <p:childTnLst>
                                    <p:set>
                                      <p:cBhvr override="childStyle">
                                        <p:cTn id="30" dur="500" fill="hold"/>
                                        <p:tgtEl>
                                          <p:spTgt spid="3">
                                            <p:txEl>
                                              <p:pRg st="6" end="6"/>
                                            </p:txEl>
                                          </p:spTgt>
                                        </p:tgtEl>
                                        <p:attrNameLst>
                                          <p:attrName>style.textDecorationUnderline</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iterate type="lt">
                                    <p:tmAbs val="0"/>
                                  </p:iterate>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EAV-Secure Crypto </a:t>
            </a:r>
            <a:r>
              <a:rPr lang="en-US" dirty="0" smtClean="0">
                <a:sym typeface="Wingdings" panose="05000000000000000000" pitchFamily="2" charset="2"/>
              </a:rPr>
              <a:t> OWFs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Proposition 7.29: </a:t>
            </a:r>
            <a:r>
              <a:rPr lang="en-US" dirty="0" smtClean="0"/>
              <a:t>If there exists a EAV-secure private-key encryption scheme that encrypts messages twice as long as its key, then a one-way function exists.</a:t>
            </a:r>
          </a:p>
          <a:p>
            <a:pPr marL="0" indent="0">
              <a:buNone/>
            </a:pPr>
            <a:endParaRPr lang="en-US" dirty="0"/>
          </a:p>
          <a:p>
            <a:pPr marL="0" indent="0">
              <a:buNone/>
            </a:pPr>
            <a:r>
              <a:rPr lang="en-US" b="1" dirty="0" smtClean="0"/>
              <a:t>Recap: </a:t>
            </a:r>
            <a:r>
              <a:rPr lang="en-US" dirty="0" smtClean="0"/>
              <a:t>EAV-secure. </a:t>
            </a:r>
          </a:p>
          <a:p>
            <a:r>
              <a:rPr lang="en-US" dirty="0" smtClean="0"/>
              <a:t>Attacker picks two plaintexts m</a:t>
            </a:r>
            <a:r>
              <a:rPr lang="en-US" baseline="-25000" dirty="0" smtClean="0"/>
              <a:t>0</a:t>
            </a:r>
            <a:r>
              <a:rPr lang="en-US" dirty="0" smtClean="0"/>
              <a:t>,m</a:t>
            </a:r>
            <a:r>
              <a:rPr lang="en-US" baseline="-25000" dirty="0" smtClean="0"/>
              <a:t>1</a:t>
            </a:r>
            <a:r>
              <a:rPr lang="en-US" dirty="0" smtClean="0"/>
              <a:t> and is given c=</a:t>
            </a:r>
            <a:r>
              <a:rPr lang="en-US" dirty="0" err="1" smtClean="0"/>
              <a:t>Enc</a:t>
            </a:r>
            <a:r>
              <a:rPr lang="en-US" baseline="-25000" dirty="0" err="1" smtClean="0"/>
              <a:t>K</a:t>
            </a:r>
            <a:r>
              <a:rPr lang="en-US" dirty="0" smtClean="0"/>
              <a:t>(</a:t>
            </a:r>
            <a:r>
              <a:rPr lang="en-US" dirty="0" err="1" smtClean="0"/>
              <a:t>m</a:t>
            </a:r>
            <a:r>
              <a:rPr lang="en-US" baseline="-25000" dirty="0" err="1" smtClean="0"/>
              <a:t>b</a:t>
            </a:r>
            <a:r>
              <a:rPr lang="en-US" dirty="0" smtClean="0"/>
              <a:t>) for random bit b.</a:t>
            </a:r>
          </a:p>
          <a:p>
            <a:r>
              <a:rPr lang="en-US" dirty="0" smtClean="0"/>
              <a:t>Attacker attempts to guess b.</a:t>
            </a:r>
          </a:p>
          <a:p>
            <a:r>
              <a:rPr lang="en-US" dirty="0" smtClean="0"/>
              <a:t>No ability to request additional encryptions (chosen-plaintext attacks) </a:t>
            </a:r>
          </a:p>
          <a:p>
            <a:r>
              <a:rPr lang="en-US" dirty="0" smtClean="0"/>
              <a:t>In fact, no ability to observe any additional encryptions</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81</a:t>
            </a:fld>
            <a:endParaRPr lang="en-US"/>
          </a:p>
        </p:txBody>
      </p:sp>
    </p:spTree>
    <p:extLst>
      <p:ext uri="{BB962C8B-B14F-4D97-AF65-F5344CB8AC3E}">
        <p14:creationId xmlns:p14="http://schemas.microsoft.com/office/powerpoint/2010/main" val="317349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EAV-Secure Crypto </a:t>
            </a:r>
            <a:r>
              <a:rPr lang="en-US" dirty="0" smtClean="0">
                <a:sym typeface="Wingdings" panose="05000000000000000000" pitchFamily="2" charset="2"/>
              </a:rPr>
              <a:t> OWFs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b="1" dirty="0" smtClean="0"/>
                  <a:t>Proposition 7.29: </a:t>
                </a:r>
                <a:r>
                  <a:rPr lang="en-US" dirty="0" smtClean="0"/>
                  <a:t>If there exists a EAV-secure private-key encryption scheme that encrypts messages twice as long as its key, then a one-way function exists.</a:t>
                </a:r>
              </a:p>
              <a:p>
                <a:pPr marL="0" indent="0">
                  <a:buNone/>
                </a:pPr>
                <a:endParaRPr lang="en-US" dirty="0" smtClean="0"/>
              </a:p>
              <a:p>
                <a:pPr marL="0" indent="0">
                  <a:buNone/>
                </a:pPr>
                <a:r>
                  <a:rPr lang="en-US" b="1" dirty="0" smtClean="0"/>
                  <a:t>Reduction: </a:t>
                </a:r>
                <a14:m>
                  <m:oMath xmlns:m="http://schemas.openxmlformats.org/officeDocument/2006/math">
                    <m:r>
                      <a:rPr lang="en-US" b="1" i="1" smtClean="0">
                        <a:latin typeface="Cambria Math" panose="02040503050406030204" pitchFamily="18" charset="0"/>
                      </a:rPr>
                      <m:t>𝒇</m:t>
                    </m:r>
                    <m:d>
                      <m:dPr>
                        <m:ctrlPr>
                          <a:rPr lang="en-US" b="1" i="1" smtClean="0">
                            <a:latin typeface="Cambria Math" panose="02040503050406030204" pitchFamily="18" charset="0"/>
                          </a:rPr>
                        </m:ctrlPr>
                      </m:dPr>
                      <m:e>
                        <m:r>
                          <a:rPr lang="en-US" b="1" i="1" smtClean="0">
                            <a:latin typeface="Cambria Math" panose="02040503050406030204" pitchFamily="18" charset="0"/>
                          </a:rPr>
                          <m:t>𝒎</m:t>
                        </m:r>
                        <m:r>
                          <a:rPr lang="en-US" b="1" i="1" smtClean="0">
                            <a:latin typeface="Cambria Math" panose="02040503050406030204" pitchFamily="18" charset="0"/>
                          </a:rPr>
                          <m:t>,</m:t>
                        </m:r>
                        <m:r>
                          <a:rPr lang="en-US" b="1" i="1" smtClean="0">
                            <a:latin typeface="Cambria Math" panose="02040503050406030204" pitchFamily="18" charset="0"/>
                          </a:rPr>
                          <m:t>𝒌</m:t>
                        </m:r>
                        <m:r>
                          <a:rPr lang="en-US" b="1" i="1" smtClean="0">
                            <a:latin typeface="Cambria Math" panose="02040503050406030204" pitchFamily="18" charset="0"/>
                          </a:rPr>
                          <m:t>,</m:t>
                        </m:r>
                        <m:r>
                          <a:rPr lang="en-US" b="1" i="1" smtClean="0">
                            <a:latin typeface="Cambria Math" panose="02040503050406030204" pitchFamily="18" charset="0"/>
                          </a:rPr>
                          <m:t>𝒓</m:t>
                        </m:r>
                      </m:e>
                    </m:d>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𝑬𝒏𝒄</m:t>
                        </m:r>
                      </m:e>
                      <m:sub>
                        <m:r>
                          <a:rPr lang="en-US" b="1" i="1" smtClean="0">
                            <a:latin typeface="Cambria Math" panose="02040503050406030204" pitchFamily="18" charset="0"/>
                          </a:rPr>
                          <m:t>𝒌</m:t>
                        </m:r>
                      </m:sub>
                    </m:sSub>
                    <m:d>
                      <m:dPr>
                        <m:ctrlPr>
                          <a:rPr lang="en-US" b="1" i="1" smtClean="0">
                            <a:latin typeface="Cambria Math" panose="02040503050406030204" pitchFamily="18" charset="0"/>
                          </a:rPr>
                        </m:ctrlPr>
                      </m:dPr>
                      <m:e>
                        <m:r>
                          <a:rPr lang="en-US" b="1" i="1" smtClean="0">
                            <a:latin typeface="Cambria Math" panose="02040503050406030204" pitchFamily="18" charset="0"/>
                          </a:rPr>
                          <m:t>𝒎</m:t>
                        </m:r>
                        <m:r>
                          <a:rPr lang="en-US" b="1" i="1" smtClean="0">
                            <a:latin typeface="Cambria Math" panose="02040503050406030204" pitchFamily="18" charset="0"/>
                          </a:rPr>
                          <m:t>;</m:t>
                        </m:r>
                        <m:r>
                          <a:rPr lang="en-US" b="1" i="1" smtClean="0">
                            <a:latin typeface="Cambria Math" panose="02040503050406030204" pitchFamily="18" charset="0"/>
                          </a:rPr>
                          <m:t>𝒓</m:t>
                        </m:r>
                      </m:e>
                    </m:d>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𝒎</m:t>
                        </m:r>
                      </m:e>
                    </m:d>
                  </m:oMath>
                </a14:m>
                <a:r>
                  <a:rPr lang="en-US" dirty="0" smtClean="0"/>
                  <a:t>. </a:t>
                </a:r>
              </a:p>
              <a:p>
                <a:pPr marL="0" indent="0">
                  <a:buNone/>
                </a:pPr>
                <a:r>
                  <a:rPr lang="en-US" dirty="0" smtClean="0"/>
                  <a:t>Input: 4n bits</a:t>
                </a:r>
              </a:p>
              <a:p>
                <a:pPr marL="0" indent="0">
                  <a:buNone/>
                </a:pPr>
                <a:r>
                  <a:rPr lang="en-US" dirty="0" smtClean="0"/>
                  <a:t>(For simplicity assume that </a:t>
                </a:r>
                <a:r>
                  <a:rPr lang="en-US" b="1" dirty="0" err="1" smtClean="0"/>
                  <a:t>Enc</a:t>
                </a:r>
                <a:r>
                  <a:rPr lang="en-US" baseline="-25000" dirty="0" err="1" smtClean="0"/>
                  <a:t>k</a:t>
                </a:r>
                <a:r>
                  <a:rPr lang="en-US" dirty="0" smtClean="0"/>
                  <a:t> accepts n bits of randomness)</a:t>
                </a:r>
              </a:p>
              <a:p>
                <a:pPr marL="0" indent="0">
                  <a:buNone/>
                </a:pPr>
                <a:endParaRPr lang="en-US" b="1" dirty="0" smtClean="0"/>
              </a:p>
              <a:p>
                <a:pPr marL="0" indent="0">
                  <a:buNone/>
                </a:pPr>
                <a:r>
                  <a:rPr lang="en-US" b="1" dirty="0" smtClean="0"/>
                  <a:t>Claim: </a:t>
                </a:r>
                <a:r>
                  <a:rPr lang="en-US" dirty="0" smtClean="0"/>
                  <a:t>f is a OWF</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r="-1565" b="-30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82</a:t>
            </a:fld>
            <a:endParaRPr lang="en-US"/>
          </a:p>
        </p:txBody>
      </p:sp>
    </p:spTree>
    <p:extLst>
      <p:ext uri="{BB962C8B-B14F-4D97-AF65-F5344CB8AC3E}">
        <p14:creationId xmlns:p14="http://schemas.microsoft.com/office/powerpoint/2010/main" val="395816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EAV-Secure Crypto </a:t>
            </a:r>
            <a:r>
              <a:rPr lang="en-US" dirty="0" smtClean="0">
                <a:sym typeface="Wingdings" panose="05000000000000000000" pitchFamily="2" charset="2"/>
              </a:rPr>
              <a:t> OWFs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b="1" dirty="0" smtClean="0"/>
                  <a:t>Proposition 7.29: </a:t>
                </a:r>
                <a:r>
                  <a:rPr lang="en-US" dirty="0" smtClean="0"/>
                  <a:t>If there exists a EAV-secure private-key encryption scheme that encrypts messages twice as long as its key, then a one-way function exists.</a:t>
                </a:r>
              </a:p>
              <a:p>
                <a:pPr marL="0" indent="0">
                  <a:buNone/>
                </a:pPr>
                <a:endParaRPr lang="en-US" dirty="0" smtClean="0"/>
              </a:p>
              <a:p>
                <a:pPr marL="0" indent="0">
                  <a:buNone/>
                </a:pPr>
                <a:r>
                  <a:rPr lang="en-US" b="1" dirty="0" smtClean="0"/>
                  <a:t>Reduction: </a:t>
                </a:r>
                <a14:m>
                  <m:oMath xmlns:m="http://schemas.openxmlformats.org/officeDocument/2006/math">
                    <m:r>
                      <a:rPr lang="en-US" b="1" i="1" smtClean="0">
                        <a:latin typeface="Cambria Math" panose="02040503050406030204" pitchFamily="18" charset="0"/>
                      </a:rPr>
                      <m:t>𝒇</m:t>
                    </m:r>
                    <m:d>
                      <m:dPr>
                        <m:ctrlPr>
                          <a:rPr lang="en-US" b="1" i="1" smtClean="0">
                            <a:latin typeface="Cambria Math" panose="02040503050406030204" pitchFamily="18" charset="0"/>
                          </a:rPr>
                        </m:ctrlPr>
                      </m:dPr>
                      <m:e>
                        <m:r>
                          <a:rPr lang="en-US" b="1" i="1" smtClean="0">
                            <a:latin typeface="Cambria Math" panose="02040503050406030204" pitchFamily="18" charset="0"/>
                          </a:rPr>
                          <m:t>𝒎</m:t>
                        </m:r>
                        <m:r>
                          <a:rPr lang="en-US" b="1" i="1" smtClean="0">
                            <a:latin typeface="Cambria Math" panose="02040503050406030204" pitchFamily="18" charset="0"/>
                          </a:rPr>
                          <m:t>,</m:t>
                        </m:r>
                        <m:r>
                          <a:rPr lang="en-US" b="1" i="1" smtClean="0">
                            <a:latin typeface="Cambria Math" panose="02040503050406030204" pitchFamily="18" charset="0"/>
                          </a:rPr>
                          <m:t>𝒌</m:t>
                        </m:r>
                        <m:r>
                          <a:rPr lang="en-US" b="1" i="1" smtClean="0">
                            <a:latin typeface="Cambria Math" panose="02040503050406030204" pitchFamily="18" charset="0"/>
                          </a:rPr>
                          <m:t>,</m:t>
                        </m:r>
                        <m:r>
                          <a:rPr lang="en-US" b="1" i="1" smtClean="0">
                            <a:latin typeface="Cambria Math" panose="02040503050406030204" pitchFamily="18" charset="0"/>
                          </a:rPr>
                          <m:t>𝒓</m:t>
                        </m:r>
                      </m:e>
                    </m:d>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𝑬𝒏𝒄</m:t>
                        </m:r>
                      </m:e>
                      <m:sub>
                        <m:r>
                          <a:rPr lang="en-US" b="1" i="1" smtClean="0">
                            <a:latin typeface="Cambria Math" panose="02040503050406030204" pitchFamily="18" charset="0"/>
                          </a:rPr>
                          <m:t>𝒌</m:t>
                        </m:r>
                      </m:sub>
                    </m:sSub>
                    <m:d>
                      <m:dPr>
                        <m:ctrlPr>
                          <a:rPr lang="en-US" b="1" i="1" smtClean="0">
                            <a:latin typeface="Cambria Math" panose="02040503050406030204" pitchFamily="18" charset="0"/>
                          </a:rPr>
                        </m:ctrlPr>
                      </m:dPr>
                      <m:e>
                        <m:r>
                          <a:rPr lang="en-US" b="1" i="1" smtClean="0">
                            <a:latin typeface="Cambria Math" panose="02040503050406030204" pitchFamily="18" charset="0"/>
                          </a:rPr>
                          <m:t>𝒎</m:t>
                        </m:r>
                        <m:r>
                          <a:rPr lang="en-US" b="1" i="1" smtClean="0">
                            <a:latin typeface="Cambria Math" panose="02040503050406030204" pitchFamily="18" charset="0"/>
                          </a:rPr>
                          <m:t>;</m:t>
                        </m:r>
                        <m:r>
                          <a:rPr lang="en-US" b="1" i="1" smtClean="0">
                            <a:latin typeface="Cambria Math" panose="02040503050406030204" pitchFamily="18" charset="0"/>
                          </a:rPr>
                          <m:t>𝒓</m:t>
                        </m:r>
                      </m:e>
                    </m:d>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𝒎</m:t>
                        </m:r>
                      </m:e>
                    </m:d>
                  </m:oMath>
                </a14:m>
                <a:r>
                  <a:rPr lang="en-US" dirty="0" smtClean="0"/>
                  <a:t>. </a:t>
                </a:r>
              </a:p>
              <a:p>
                <a:pPr marL="0" indent="0">
                  <a:buNone/>
                </a:pPr>
                <a:r>
                  <a:rPr lang="en-US" b="1" dirty="0" smtClean="0"/>
                  <a:t>Claim: </a:t>
                </a:r>
                <a:r>
                  <a:rPr lang="en-US" dirty="0" smtClean="0"/>
                  <a:t>f is a OWF</a:t>
                </a:r>
              </a:p>
              <a:p>
                <a:pPr marL="0" indent="0">
                  <a:buNone/>
                </a:pPr>
                <a:r>
                  <a:rPr lang="en-US" b="1" dirty="0" smtClean="0"/>
                  <a:t>Reduction: </a:t>
                </a:r>
                <a:r>
                  <a:rPr lang="en-US" dirty="0" smtClean="0"/>
                  <a:t>If attacker A can invert f, then attacker A’ can break EAV-security as follows. Given c=</a:t>
                </a:r>
                <a:r>
                  <a:rPr lang="en-US" dirty="0" err="1" smtClean="0"/>
                  <a:t>Enc</a:t>
                </a:r>
                <a:r>
                  <a:rPr lang="en-US" baseline="-25000" dirty="0" err="1" smtClean="0"/>
                  <a:t>k</a:t>
                </a:r>
                <a:r>
                  <a:rPr lang="en-US" dirty="0" smtClean="0"/>
                  <a:t>(</a:t>
                </a:r>
                <a:r>
                  <a:rPr lang="en-US" dirty="0" err="1" smtClean="0"/>
                  <a:t>m</a:t>
                </a:r>
                <a:r>
                  <a:rPr lang="en-US" baseline="-25000" dirty="0" err="1" smtClean="0"/>
                  <a:t>b</a:t>
                </a:r>
                <a:r>
                  <a:rPr lang="en-US" dirty="0" err="1" smtClean="0"/>
                  <a:t>;r</a:t>
                </a:r>
                <a:r>
                  <a:rPr lang="en-US" dirty="0" smtClean="0"/>
                  <a:t>) run A(c</a:t>
                </a:r>
                <a14:m>
                  <m:oMath xmlns:m="http://schemas.openxmlformats.org/officeDocument/2006/math">
                    <m:d>
                      <m:dPr>
                        <m:begChr m:val="‖"/>
                        <m:endChr m:val=""/>
                        <m:ctrlPr>
                          <a:rPr lang="en-US" b="1" i="1">
                            <a:latin typeface="Cambria Math" panose="02040503050406030204" pitchFamily="18" charset="0"/>
                          </a:rPr>
                        </m:ctrlPr>
                      </m:dPr>
                      <m:e>
                        <m:r>
                          <a:rPr lang="en-US" b="0" i="1">
                            <a:latin typeface="Cambria Math" panose="02040503050406030204" pitchFamily="18" charset="0"/>
                          </a:rPr>
                          <m:t>𝑚</m:t>
                        </m:r>
                      </m:e>
                    </m:d>
                  </m:oMath>
                </a14:m>
                <a:r>
                  <a:rPr lang="en-US" baseline="-25000" dirty="0" smtClean="0"/>
                  <a:t>0</a:t>
                </a:r>
                <a:r>
                  <a:rPr lang="en-US" dirty="0" smtClean="0"/>
                  <a:t>). If A outputs (</a:t>
                </a:r>
                <a:r>
                  <a:rPr lang="en-US" dirty="0" err="1" smtClean="0"/>
                  <a:t>m’,k’,r</a:t>
                </a:r>
                <a:r>
                  <a:rPr lang="en-US" dirty="0" smtClean="0"/>
                  <a:t>’) such that </a:t>
                </a:r>
                <a14:m>
                  <m:oMath xmlns:m="http://schemas.openxmlformats.org/officeDocument/2006/math">
                    <m:r>
                      <m:rPr>
                        <m:sty m:val="p"/>
                      </m:rPr>
                      <a:rPr lang="en-US" b="0" i="0" smtClean="0">
                        <a:latin typeface="Cambria Math" panose="02040503050406030204" pitchFamily="18" charset="0"/>
                      </a:rPr>
                      <m:t>f</m:t>
                    </m:r>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m</m:t>
                        </m:r>
                      </m:e>
                      <m:sup>
                        <m:r>
                          <a:rPr lang="en-US" b="0" i="0" smtClean="0">
                            <a:latin typeface="Cambria Math" panose="02040503050406030204" pitchFamily="18" charset="0"/>
                          </a:rPr>
                          <m:t>′</m:t>
                        </m:r>
                      </m:sup>
                    </m:sSup>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k</m:t>
                        </m:r>
                      </m:e>
                      <m:sup>
                        <m:r>
                          <a:rPr lang="en-US" b="0" i="0" smtClean="0">
                            <a:latin typeface="Cambria Math" panose="02040503050406030204" pitchFamily="18" charset="0"/>
                          </a:rPr>
                          <m:t>′</m:t>
                        </m:r>
                      </m:sup>
                    </m:sSup>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r</m:t>
                        </m:r>
                      </m:e>
                      <m:sup>
                        <m:r>
                          <a:rPr lang="en-US" b="0" i="0" smtClean="0">
                            <a:latin typeface="Cambria Math" panose="02040503050406030204" pitchFamily="18" charset="0"/>
                          </a:rPr>
                          <m:t>′</m:t>
                        </m:r>
                      </m:sup>
                    </m:sSup>
                    <m:r>
                      <a:rPr lang="en-US" b="0" i="0" smtClean="0">
                        <a:latin typeface="Cambria Math" panose="02040503050406030204" pitchFamily="18" charset="0"/>
                      </a:rPr>
                      <m:t>)=</m:t>
                    </m:r>
                    <m:r>
                      <m:rPr>
                        <m:sty m:val="p"/>
                      </m:rPr>
                      <a:rPr lang="en-US" b="0" i="0" smtClean="0">
                        <a:latin typeface="Cambria Math" panose="02040503050406030204" pitchFamily="18" charset="0"/>
                      </a:rPr>
                      <m:t>c</m:t>
                    </m:r>
                    <m:d>
                      <m:dPr>
                        <m:begChr m:val="‖"/>
                        <m:endChr m:val=""/>
                        <m:ctrlPr>
                          <a:rPr lang="en-US" b="1" i="1">
                            <a:latin typeface="Cambria Math" panose="02040503050406030204" pitchFamily="18" charset="0"/>
                          </a:rPr>
                        </m:ctrlPr>
                      </m:dPr>
                      <m:e>
                        <m:r>
                          <a:rPr lang="en-US" i="1">
                            <a:latin typeface="Cambria Math" panose="02040503050406030204" pitchFamily="18" charset="0"/>
                          </a:rPr>
                          <m:t>𝑚</m:t>
                        </m:r>
                      </m:e>
                    </m:d>
                  </m:oMath>
                </a14:m>
                <a:r>
                  <a:rPr lang="en-US" baseline="-25000" dirty="0" smtClean="0"/>
                  <a:t>0</a:t>
                </a:r>
                <a:r>
                  <a:rPr lang="en-US" dirty="0" smtClean="0"/>
                  <a:t> then output 0; otherwise 1;</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r="-156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83</a:t>
            </a:fld>
            <a:endParaRPr lang="en-US"/>
          </a:p>
        </p:txBody>
      </p:sp>
    </p:spTree>
    <p:extLst>
      <p:ext uri="{BB962C8B-B14F-4D97-AF65-F5344CB8AC3E}">
        <p14:creationId xmlns:p14="http://schemas.microsoft.com/office/powerpoint/2010/main" val="53841137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MACs</a:t>
            </a:r>
            <a:r>
              <a:rPr lang="en-US" dirty="0" smtClean="0">
                <a:sym typeface="Wingdings" panose="05000000000000000000" pitchFamily="2" charset="2"/>
              </a:rPr>
              <a:t> OWFs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In particular, given a MAC that satisfies MAC security (Definition 4.2) against an attacker who sees an arbitrary (polynomial) number of message/tag pairs.</a:t>
            </a:r>
          </a:p>
          <a:p>
            <a:pPr marL="0" indent="0">
              <a:buNone/>
            </a:pPr>
            <a:endParaRPr lang="en-US" dirty="0"/>
          </a:p>
          <a:p>
            <a:pPr marL="0" indent="0">
              <a:buNone/>
            </a:pPr>
            <a:r>
              <a:rPr lang="en-US" b="1" dirty="0" smtClean="0"/>
              <a:t>Conclusions: </a:t>
            </a:r>
            <a:r>
              <a:rPr lang="en-US" dirty="0" smtClean="0"/>
              <a:t>OWFs are necessary and sufficient for all (non-trivial) private key cryptography.</a:t>
            </a:r>
          </a:p>
          <a:p>
            <a:pPr marL="0" indent="0">
              <a:buNone/>
            </a:pPr>
            <a:r>
              <a:rPr lang="en-US" dirty="0" smtClean="0">
                <a:sym typeface="Wingdings" panose="05000000000000000000" pitchFamily="2" charset="2"/>
              </a:rPr>
              <a:t>	</a:t>
            </a:r>
            <a:r>
              <a:rPr lang="en-US" dirty="0" smtClean="0"/>
              <a:t>OWFs are a minimal assumption for private-key crypto.</a:t>
            </a:r>
          </a:p>
          <a:p>
            <a:pPr marL="0" indent="0">
              <a:buNone/>
            </a:pPr>
            <a:endParaRPr lang="en-US" dirty="0" smtClean="0"/>
          </a:p>
          <a:p>
            <a:pPr marL="0" indent="0">
              <a:buNone/>
            </a:pPr>
            <a:r>
              <a:rPr lang="en-US" dirty="0" smtClean="0"/>
              <a:t>Public Key Crypto/Hashing? </a:t>
            </a:r>
          </a:p>
          <a:p>
            <a:r>
              <a:rPr lang="en-US" dirty="0" smtClean="0"/>
              <a:t>OWFs are known to be necessary</a:t>
            </a:r>
          </a:p>
          <a:p>
            <a:r>
              <a:rPr lang="en-US" dirty="0" smtClean="0"/>
              <a:t>Not known (or believed) to be sufficient.</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84</a:t>
            </a:fld>
            <a:endParaRPr lang="en-US"/>
          </a:p>
        </p:txBody>
      </p:sp>
    </p:spTree>
    <p:extLst>
      <p:ext uri="{BB962C8B-B14F-4D97-AF65-F5344CB8AC3E}">
        <p14:creationId xmlns:p14="http://schemas.microsoft.com/office/powerpoint/2010/main" val="46303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Indistinguishability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smtClean="0"/>
                  <a:t>Consider two distributions X</a:t>
                </a:r>
                <a14:m>
                  <m:oMath xmlns:m="http://schemas.openxmlformats.org/officeDocument/2006/math">
                    <m:r>
                      <a:rPr lang="en-US" i="1" baseline="-25000">
                        <a:latin typeface="Cambria Math" panose="02040503050406030204" pitchFamily="18" charset="0"/>
                        <a:ea typeface="Cambria Math" panose="02040503050406030204" pitchFamily="18" charset="0"/>
                      </a:rPr>
                      <m:t>ℓ</m:t>
                    </m:r>
                  </m:oMath>
                </a14:m>
                <a:r>
                  <a:rPr lang="en-US" dirty="0" smtClean="0"/>
                  <a:t> and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Y</m:t>
                    </m:r>
                    <m:r>
                      <a:rPr lang="en-US" i="1" baseline="-25000">
                        <a:latin typeface="Cambria Math" panose="02040503050406030204" pitchFamily="18" charset="0"/>
                        <a:ea typeface="Cambria Math" panose="02040503050406030204" pitchFamily="18" charset="0"/>
                      </a:rPr>
                      <m:t>ℓ</m:t>
                    </m:r>
                  </m:oMath>
                </a14:m>
                <a:r>
                  <a:rPr lang="en-US" dirty="0" smtClean="0"/>
                  <a:t>  (e.g., over strings of length </a:t>
                </a:r>
                <a14:m>
                  <m:oMath xmlns:m="http://schemas.openxmlformats.org/officeDocument/2006/math">
                    <m:r>
                      <a:rPr lang="en-US" i="1" smtClean="0">
                        <a:latin typeface="Cambria Math" panose="02040503050406030204" pitchFamily="18" charset="0"/>
                        <a:ea typeface="Cambria Math" panose="02040503050406030204" pitchFamily="18" charset="0"/>
                      </a:rPr>
                      <m:t>ℓ</m:t>
                    </m:r>
                  </m:oMath>
                </a14:m>
                <a:r>
                  <a:rPr lang="en-US" dirty="0" smtClean="0"/>
                  <a:t>).</a:t>
                </a:r>
              </a:p>
              <a:p>
                <a:r>
                  <a:rPr lang="en-US" dirty="0" smtClean="0"/>
                  <a:t>Let D be a distinguisher that attempts to guess whether a string s came from distribution </a:t>
                </a:r>
                <a:r>
                  <a:rPr lang="en-US" dirty="0"/>
                  <a:t>X</a:t>
                </a:r>
                <a14:m>
                  <m:oMath xmlns:m="http://schemas.openxmlformats.org/officeDocument/2006/math">
                    <m:r>
                      <a:rPr lang="en-US" i="1" baseline="-25000">
                        <a:latin typeface="Cambria Math" panose="02040503050406030204" pitchFamily="18" charset="0"/>
                        <a:ea typeface="Cambria Math" panose="02040503050406030204" pitchFamily="18" charset="0"/>
                      </a:rPr>
                      <m:t>ℓ</m:t>
                    </m:r>
                  </m:oMath>
                </a14:m>
                <a:r>
                  <a:rPr lang="en-US" dirty="0" smtClean="0"/>
                  <a:t> or </a:t>
                </a:r>
                <a14:m>
                  <m:oMath xmlns:m="http://schemas.openxmlformats.org/officeDocument/2006/math">
                    <m:r>
                      <m:rPr>
                        <m:sty m:val="p"/>
                      </m:rPr>
                      <a:rPr lang="en-US">
                        <a:latin typeface="Cambria Math" panose="02040503050406030204" pitchFamily="18" charset="0"/>
                        <a:ea typeface="Cambria Math" panose="02040503050406030204" pitchFamily="18" charset="0"/>
                      </a:rPr>
                      <m:t>Y</m:t>
                    </m:r>
                    <m:r>
                      <a:rPr lang="en-US" i="1" baseline="-25000">
                        <a:latin typeface="Cambria Math" panose="02040503050406030204" pitchFamily="18" charset="0"/>
                        <a:ea typeface="Cambria Math" panose="02040503050406030204" pitchFamily="18" charset="0"/>
                      </a:rPr>
                      <m:t>ℓ</m:t>
                    </m:r>
                  </m:oMath>
                </a14:m>
                <a:r>
                  <a:rPr lang="en-US" dirty="0" smtClean="0"/>
                  <a:t>.</a:t>
                </a:r>
              </a:p>
              <a:p>
                <a:endParaRPr lang="en-US" dirty="0"/>
              </a:p>
              <a:p>
                <a:pPr marL="0" indent="0">
                  <a:buNone/>
                </a:pPr>
                <a:r>
                  <a:rPr lang="en-US" dirty="0" smtClean="0"/>
                  <a:t>The advantage of a distinguisher D is </a:t>
                </a:r>
              </a:p>
              <a:p>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𝐴𝑑𝑣</m:t>
                          </m:r>
                        </m:e>
                        <m:sub>
                          <m:r>
                            <a:rPr lang="en-US" b="0" i="1" smtClean="0">
                              <a:latin typeface="Cambria Math" panose="02040503050406030204" pitchFamily="18" charset="0"/>
                            </a:rPr>
                            <m:t>𝐷</m:t>
                          </m:r>
                          <m:r>
                            <a:rPr lang="en-US" b="0" i="1" smtClean="0">
                              <a:latin typeface="Cambria Math" panose="02040503050406030204" pitchFamily="18" charset="0"/>
                            </a:rPr>
                            <m:t>,ℓ</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𝑃𝑟</m:t>
                              </m:r>
                            </m:e>
                            <m:sub>
                              <m:r>
                                <a:rPr lang="en-US" b="0" i="1" smtClean="0">
                                  <a:latin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r>
                                <m:rPr>
                                  <m:nor/>
                                </m:rPr>
                                <a:rPr lang="en-US" dirty="0"/>
                                <m:t>X</m:t>
                              </m:r>
                              <m:r>
                                <a:rPr lang="en-US" i="1" baseline="-25000">
                                  <a:latin typeface="Cambria Math" panose="02040503050406030204" pitchFamily="18" charset="0"/>
                                  <a:ea typeface="Cambria Math" panose="02040503050406030204" pitchFamily="18" charset="0"/>
                                </a:rPr>
                                <m:t>ℓ</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𝐷</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=1</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𝑃𝑟</m:t>
                              </m:r>
                            </m:e>
                            <m:sub>
                              <m:r>
                                <a:rPr lang="en-US" i="1">
                                  <a:latin typeface="Cambria Math" panose="02040503050406030204" pitchFamily="18" charset="0"/>
                                </a:rPr>
                                <m:t>𝑠</m:t>
                              </m:r>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Y</m:t>
                              </m:r>
                              <m:r>
                                <a:rPr lang="en-US" i="1" baseline="-25000">
                                  <a:latin typeface="Cambria Math" panose="02040503050406030204" pitchFamily="18" charset="0"/>
                                  <a:ea typeface="Cambria Math" panose="02040503050406030204" pitchFamily="18" charset="0"/>
                                </a:rPr>
                                <m:t>ℓ</m:t>
                              </m:r>
                            </m:sub>
                          </m:sSub>
                          <m:d>
                            <m:dPr>
                              <m:begChr m:val="["/>
                              <m:endChr m:val="]"/>
                              <m:ctrlPr>
                                <a:rPr lang="en-US" b="0" i="1" smtClean="0">
                                  <a:latin typeface="Cambria Math" panose="02040503050406030204" pitchFamily="18" charset="0"/>
                                </a:rPr>
                              </m:ctrlPr>
                            </m:dPr>
                            <m:e>
                              <m:r>
                                <a:rPr lang="en-US" i="1">
                                  <a:latin typeface="Cambria Math" panose="02040503050406030204" pitchFamily="18" charset="0"/>
                                </a:rPr>
                                <m:t>𝐷</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=1</m:t>
                              </m:r>
                            </m:e>
                          </m:d>
                        </m:e>
                      </m:d>
                    </m:oMath>
                  </m:oMathPara>
                </a14:m>
                <a:endParaRPr lang="en-US" dirty="0" smtClean="0"/>
              </a:p>
              <a:p>
                <a:pPr marL="0" indent="0">
                  <a:buNone/>
                </a:pPr>
                <a:endParaRPr lang="en-US" b="1" dirty="0" smtClean="0"/>
              </a:p>
              <a:p>
                <a:pPr marL="0" indent="0">
                  <a:buNone/>
                </a:pPr>
                <a:r>
                  <a:rPr lang="en-US" b="1" dirty="0" smtClean="0"/>
                  <a:t>Definition</a:t>
                </a:r>
                <a:r>
                  <a:rPr lang="en-US" dirty="0"/>
                  <a:t>: We say that an ensemble of distributions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baseline="-2500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a14:m>
                <a:r>
                  <a:rPr lang="en-US" dirty="0"/>
                  <a:t> and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panose="02040503050406030204" pitchFamily="18" charset="0"/>
                              </a:rPr>
                              <m:t>𝑌</m:t>
                            </m:r>
                            <m:r>
                              <a:rPr lang="en-US" i="1" baseline="-2500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a14:m>
                <a:r>
                  <a:rPr lang="en-US" dirty="0"/>
                  <a:t> are </a:t>
                </a:r>
                <a:r>
                  <a:rPr lang="en-US" u="sng" dirty="0"/>
                  <a:t>computationally indistinguishable</a:t>
                </a:r>
                <a:r>
                  <a:rPr lang="en-US" dirty="0"/>
                  <a:t> if for all PPT distinguishers D, there is a negligible function </a:t>
                </a:r>
                <a:r>
                  <a:rPr lang="en-US" dirty="0" err="1"/>
                  <a:t>negl</a:t>
                </a:r>
                <a:r>
                  <a:rPr lang="en-US" dirty="0"/>
                  <a:t>(n), such that we have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𝐴𝑑𝑣</m:t>
                          </m:r>
                        </m:e>
                        <m:sub>
                          <m:r>
                            <a:rPr lang="en-US" i="1">
                              <a:latin typeface="Cambria Math" panose="02040503050406030204" pitchFamily="18" charset="0"/>
                            </a:rPr>
                            <m:t>𝐷</m:t>
                          </m:r>
                          <m:r>
                            <a:rPr lang="en-US" i="1">
                              <a:latin typeface="Cambria Math" panose="02040503050406030204" pitchFamily="18" charset="0"/>
                            </a:rPr>
                            <m:t>,</m:t>
                          </m:r>
                          <m:r>
                            <a:rPr lang="en-US" i="1">
                              <a:latin typeface="Cambria Math" panose="02040503050406030204" pitchFamily="18" charset="0"/>
                            </a:rPr>
                            <m:t>𝑛</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𝑛𝑒𝑔𝑙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3221" r="-87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85</a:t>
            </a:fld>
            <a:endParaRPr lang="en-US"/>
          </a:p>
        </p:txBody>
      </p:sp>
    </p:spTree>
    <p:extLst>
      <p:ext uri="{BB962C8B-B14F-4D97-AF65-F5344CB8AC3E}">
        <p14:creationId xmlns:p14="http://schemas.microsoft.com/office/powerpoint/2010/main" val="970743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 Cipher vs PRG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PRG pseudorandom bits output all at once</a:t>
                </a:r>
              </a:p>
              <a:p>
                <a:endParaRPr lang="en-US" dirty="0"/>
              </a:p>
              <a:p>
                <a:r>
                  <a:rPr lang="en-US" dirty="0" smtClean="0"/>
                  <a:t>Stream Cipher</a:t>
                </a:r>
              </a:p>
              <a:p>
                <a:pPr lvl="1"/>
                <a:r>
                  <a:rPr lang="en-US" dirty="0" smtClean="0"/>
                  <a:t>Pseudorandom bits can be output as a stream</a:t>
                </a:r>
              </a:p>
              <a:p>
                <a:pPr lvl="1"/>
                <a:r>
                  <a:rPr lang="en-US" dirty="0" smtClean="0"/>
                  <a:t>RC4, RC5 (Ron’s Code)</a:t>
                </a:r>
              </a:p>
              <a:p>
                <a:pPr lvl="1"/>
                <a:endParaRPr lang="en-US" dirty="0"/>
              </a:p>
              <a:p>
                <a:pPr marL="0" indent="0">
                  <a:buNone/>
                </a:pPr>
                <a:r>
                  <a:rPr lang="en-US" dirty="0" smtClean="0"/>
                  <a:t>           st</a:t>
                </a:r>
                <a:r>
                  <a:rPr lang="en-US" baseline="-25000" dirty="0" smtClean="0"/>
                  <a:t>0</a:t>
                </a:r>
                <a:r>
                  <a:rPr lang="en-US" dirty="0" smtClean="0"/>
                  <a:t> </a:t>
                </a:r>
                <a:r>
                  <a:rPr lang="en-US" dirty="0"/>
                  <a:t>:=</a:t>
                </a:r>
                <a:r>
                  <a:rPr lang="en-US" dirty="0" smtClean="0"/>
                  <a:t> </a:t>
                </a:r>
                <a:r>
                  <a:rPr lang="en-US" dirty="0" err="1" smtClean="0"/>
                  <a:t>Init</a:t>
                </a:r>
                <a:r>
                  <a:rPr lang="en-US" dirty="0" smtClean="0"/>
                  <a:t>(s)</a:t>
                </a:r>
              </a:p>
              <a:p>
                <a:pPr marL="0" indent="0">
                  <a:buNone/>
                </a:pPr>
                <a:r>
                  <a:rPr lang="en-US" b="1" dirty="0" smtClean="0"/>
                  <a:t>           For</a:t>
                </a:r>
                <a:r>
                  <a:rPr lang="en-US" dirty="0" smtClean="0"/>
                  <a:t> </a:t>
                </a:r>
                <a:r>
                  <a:rPr lang="en-US" dirty="0" err="1" smtClean="0"/>
                  <a:t>i</a:t>
                </a:r>
                <a:r>
                  <a:rPr lang="en-US" dirty="0" smtClean="0"/>
                  <a:t>=1 to </a:t>
                </a:r>
                <a14:m>
                  <m:oMath xmlns:m="http://schemas.openxmlformats.org/officeDocument/2006/math">
                    <m:r>
                      <a:rPr lang="en-US" i="1">
                        <a:latin typeface="Cambria Math" panose="02040503050406030204" pitchFamily="18" charset="0"/>
                        <a:ea typeface="Cambria Math" panose="02040503050406030204" pitchFamily="18" charset="0"/>
                      </a:rPr>
                      <m:t>ℓ</m:t>
                    </m:r>
                  </m:oMath>
                </a14:m>
                <a:r>
                  <a:rPr lang="en-US" dirty="0" smtClean="0"/>
                  <a:t>:  </a:t>
                </a:r>
              </a:p>
              <a:p>
                <a:pPr marL="457200" lvl="1" indent="0">
                  <a:buNone/>
                </a:pPr>
                <a:r>
                  <a:rPr lang="en-US" sz="2800" dirty="0" smtClean="0"/>
                  <a:t>            (</a:t>
                </a:r>
                <a:r>
                  <a:rPr lang="en-US" sz="2800" dirty="0" err="1" smtClean="0"/>
                  <a:t>y</a:t>
                </a:r>
                <a:r>
                  <a:rPr lang="en-US" sz="2800" baseline="-25000" dirty="0" err="1" smtClean="0"/>
                  <a:t>i</a:t>
                </a:r>
                <a:r>
                  <a:rPr lang="en-US" sz="2800" dirty="0" err="1" smtClean="0"/>
                  <a:t>,st</a:t>
                </a:r>
                <a:r>
                  <a:rPr lang="en-US" sz="2800" baseline="-25000" dirty="0" err="1" smtClean="0"/>
                  <a:t>i</a:t>
                </a:r>
                <a:r>
                  <a:rPr lang="en-US" sz="2800" dirty="0" smtClean="0"/>
                  <a:t>):=</a:t>
                </a:r>
                <a:r>
                  <a:rPr lang="en-US" sz="2800" dirty="0" err="1" smtClean="0"/>
                  <a:t>GetBits</a:t>
                </a:r>
                <a:r>
                  <a:rPr lang="en-US" sz="2800" dirty="0" smtClean="0"/>
                  <a:t>(st</a:t>
                </a:r>
                <a:r>
                  <a:rPr lang="en-US" sz="2800" baseline="-25000" dirty="0" smtClean="0"/>
                  <a:t>i-1</a:t>
                </a:r>
                <a:r>
                  <a:rPr lang="en-US" sz="2800" dirty="0" smtClean="0"/>
                  <a:t>)</a:t>
                </a:r>
              </a:p>
              <a:p>
                <a:pPr marL="0" indent="0">
                  <a:buNone/>
                </a:pPr>
                <a:r>
                  <a:rPr lang="en-US" b="1" dirty="0" smtClean="0"/>
                  <a:t>          Output</a:t>
                </a:r>
                <a:r>
                  <a:rPr lang="en-US" dirty="0" smtClean="0"/>
                  <a:t>: y</a:t>
                </a:r>
                <a:r>
                  <a:rPr lang="en-US" baseline="-25000" dirty="0" smtClean="0"/>
                  <a:t>1</a:t>
                </a:r>
                <a:r>
                  <a:rPr lang="en-US" dirty="0" smtClean="0"/>
                  <a:t>,…,y</a:t>
                </a:r>
                <a14:m>
                  <m:oMath xmlns:m="http://schemas.openxmlformats.org/officeDocument/2006/math">
                    <m:r>
                      <a:rPr lang="en-US" i="1" baseline="-25000">
                        <a:latin typeface="Cambria Math" panose="02040503050406030204" pitchFamily="18" charset="0"/>
                        <a:ea typeface="Cambria Math" panose="02040503050406030204" pitchFamily="18" charset="0"/>
                      </a:rPr>
                      <m:t>ℓ</m:t>
                    </m:r>
                  </m:oMath>
                </a14:m>
                <a:endParaRPr lang="en-US"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3081" b="-18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9</a:t>
            </a:fld>
            <a:endParaRPr lang="en-US"/>
          </a:p>
        </p:txBody>
      </p:sp>
    </p:spTree>
    <p:extLst>
      <p:ext uri="{BB962C8B-B14F-4D97-AF65-F5344CB8AC3E}">
        <p14:creationId xmlns:p14="http://schemas.microsoft.com/office/powerpoint/2010/main" val="82971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45404</TotalTime>
  <Words>2502</Words>
  <Application>Microsoft Office PowerPoint</Application>
  <PresentationFormat>Widescreen</PresentationFormat>
  <Paragraphs>833</Paragraphs>
  <Slides>85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85</vt:i4>
      </vt:variant>
    </vt:vector>
  </HeadingPairs>
  <TitlesOfParts>
    <vt:vector size="91" baseType="lpstr">
      <vt:lpstr>Arial</vt:lpstr>
      <vt:lpstr>Calibri</vt:lpstr>
      <vt:lpstr>Calibri Light</vt:lpstr>
      <vt:lpstr>Cambria Math</vt:lpstr>
      <vt:lpstr>Wingdings</vt:lpstr>
      <vt:lpstr>Office Theme</vt:lpstr>
      <vt:lpstr>Recap</vt:lpstr>
      <vt:lpstr>DES Security</vt:lpstr>
      <vt:lpstr>Double DES</vt:lpstr>
      <vt:lpstr>Meet in the Middle Attack</vt:lpstr>
      <vt:lpstr>Triple DES Variant 1</vt:lpstr>
      <vt:lpstr>Triple DES Variant 1</vt:lpstr>
      <vt:lpstr>Triple DES Variant 2</vt:lpstr>
      <vt:lpstr>Triple DES Variant 1</vt:lpstr>
      <vt:lpstr>Stream Cipher vs PRG</vt:lpstr>
      <vt:lpstr>Linear Feedback Shift Register</vt:lpstr>
      <vt:lpstr>Linear Feedback Shift Register</vt:lpstr>
      <vt:lpstr>Linear Feedback Shift Register</vt:lpstr>
      <vt:lpstr>Linear Feedback Shift Register</vt:lpstr>
      <vt:lpstr>Linear Feedback Shift Register</vt:lpstr>
      <vt:lpstr>Linear Feedback Shift Register</vt:lpstr>
      <vt:lpstr>Removing Linearity</vt:lpstr>
      <vt:lpstr>Removing Linearity</vt:lpstr>
      <vt:lpstr>Trivium (2008)</vt:lpstr>
      <vt:lpstr>Trivium (2008)</vt:lpstr>
      <vt:lpstr>Trivium (2008)</vt:lpstr>
      <vt:lpstr>Trivium (2008)</vt:lpstr>
      <vt:lpstr>Combination Generator</vt:lpstr>
      <vt:lpstr>Feedback Shift Registers</vt:lpstr>
      <vt:lpstr>Cryptography CS 555</vt:lpstr>
      <vt:lpstr>CS 555: Week 7: Topic 1 Block Ciphers (Continued)</vt:lpstr>
      <vt:lpstr>Hash Functions from Block Ciphers</vt:lpstr>
      <vt:lpstr>Advanced Encryption Standard (AES)</vt:lpstr>
      <vt:lpstr>Advanced Encryption Standard</vt:lpstr>
      <vt:lpstr>Substitution Permutation Networks</vt:lpstr>
      <vt:lpstr>Substitution Permutation Networks</vt:lpstr>
      <vt:lpstr>Advanced Encryption Standard</vt:lpstr>
      <vt:lpstr>PowerPoint Presentation</vt:lpstr>
      <vt:lpstr>PowerPoint Presentation</vt:lpstr>
      <vt:lpstr>PowerPoint Presentation</vt:lpstr>
      <vt:lpstr>PowerPoint Presentation</vt:lpstr>
      <vt:lpstr>AES</vt:lpstr>
      <vt:lpstr>Announcements</vt:lpstr>
      <vt:lpstr>Recap</vt:lpstr>
      <vt:lpstr>AES Attacks?</vt:lpstr>
      <vt:lpstr>NIST Recommendations</vt:lpstr>
      <vt:lpstr>Linear Cryptanalysis</vt:lpstr>
      <vt:lpstr>Linear Cryptanalysis</vt:lpstr>
      <vt:lpstr>Differential Cryptanalysis</vt:lpstr>
      <vt:lpstr>CS 555: Week 8: Topic 1: One Way Functions</vt:lpstr>
      <vt:lpstr>One-Way Functions (OWFs)</vt:lpstr>
      <vt:lpstr>One-Way Functions (OWFs)</vt:lpstr>
      <vt:lpstr>One-Way Functions (OWFs)</vt:lpstr>
      <vt:lpstr>One-Way Functions (OWFs)</vt:lpstr>
      <vt:lpstr>One-Way Functions (OWFs)</vt:lpstr>
      <vt:lpstr>Candidate One-Way Functions </vt:lpstr>
      <vt:lpstr>Candidate One-Way Functions </vt:lpstr>
      <vt:lpstr>Candidate One-Way Functions (OWFs)</vt:lpstr>
      <vt:lpstr>How to Build a PRG with One-Way Functions?</vt:lpstr>
      <vt:lpstr>Hard Core Predicates</vt:lpstr>
      <vt:lpstr>Hard Core Predicates</vt:lpstr>
      <vt:lpstr>Attempt 1: Hard-Core Predicate</vt:lpstr>
      <vt:lpstr>Trivial Hard-Core Predicate</vt:lpstr>
      <vt:lpstr>Attempt 3: Hard-Core Predicate</vt:lpstr>
      <vt:lpstr>Using Hard-Core Predicates</vt:lpstr>
      <vt:lpstr>Arbitrary Expansion</vt:lpstr>
      <vt:lpstr>And Beyond…</vt:lpstr>
      <vt:lpstr>And Beyond…</vt:lpstr>
      <vt:lpstr>PRFs from PRGs</vt:lpstr>
      <vt:lpstr>PRFs from PRGs</vt:lpstr>
      <vt:lpstr>PRFs from PRGs</vt:lpstr>
      <vt:lpstr>PRFs from PRGs</vt:lpstr>
      <vt:lpstr>PRFs from PRGs</vt:lpstr>
      <vt:lpstr>PRFs from PRGs</vt:lpstr>
      <vt:lpstr>Hybrid H1</vt:lpstr>
      <vt:lpstr>Hybrid H1 vs H2</vt:lpstr>
      <vt:lpstr>Hybrid H2</vt:lpstr>
      <vt:lpstr>From OWFs (Recap)</vt:lpstr>
      <vt:lpstr>From OWFs (Recap)</vt:lpstr>
      <vt:lpstr>Are OWFs Necessary for Private Key Crypto</vt:lpstr>
      <vt:lpstr>PRGs  OWFs</vt:lpstr>
      <vt:lpstr>PRGs  OWFs</vt:lpstr>
      <vt:lpstr>PRGs  OWFs</vt:lpstr>
      <vt:lpstr>PRGs  OWFs</vt:lpstr>
      <vt:lpstr>PRGs  OWFs</vt:lpstr>
      <vt:lpstr>What other assumptions imply OWFs?</vt:lpstr>
      <vt:lpstr>EAV-Secure Crypto  OWFs</vt:lpstr>
      <vt:lpstr>EAV-Secure Crypto  OWFs</vt:lpstr>
      <vt:lpstr>EAV-Secure Crypto  OWFs</vt:lpstr>
      <vt:lpstr>MACs OWFs</vt:lpstr>
      <vt:lpstr>Computational Indistinguishability</vt:lpstr>
    </vt:vector>
  </TitlesOfParts>
  <Company>SERVERS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Cryptography CS 555</dc:title>
  <dc:creator>Blocki, Jeremiah M</dc:creator>
  <cp:lastModifiedBy>Blocki, Jeremiah M</cp:lastModifiedBy>
  <cp:revision>227</cp:revision>
  <dcterms:created xsi:type="dcterms:W3CDTF">2016-12-31T20:38:01Z</dcterms:created>
  <dcterms:modified xsi:type="dcterms:W3CDTF">2018-10-10T23:04:04Z</dcterms:modified>
</cp:coreProperties>
</file>