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441" r:id="rId2"/>
    <p:sldId id="694" r:id="rId3"/>
    <p:sldId id="439" r:id="rId4"/>
    <p:sldId id="356" r:id="rId5"/>
    <p:sldId id="557" r:id="rId6"/>
    <p:sldId id="559" r:id="rId7"/>
    <p:sldId id="560" r:id="rId8"/>
    <p:sldId id="663" r:id="rId9"/>
    <p:sldId id="561" r:id="rId10"/>
    <p:sldId id="562" r:id="rId11"/>
    <p:sldId id="563" r:id="rId12"/>
    <p:sldId id="564" r:id="rId13"/>
    <p:sldId id="565" r:id="rId14"/>
    <p:sldId id="566" r:id="rId15"/>
    <p:sldId id="664" r:id="rId16"/>
    <p:sldId id="69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695" r:id="rId34"/>
    <p:sldId id="583" r:id="rId35"/>
    <p:sldId id="612" r:id="rId36"/>
    <p:sldId id="692" r:id="rId37"/>
    <p:sldId id="693" r:id="rId38"/>
    <p:sldId id="615" r:id="rId39"/>
    <p:sldId id="616" r:id="rId40"/>
    <p:sldId id="617" r:id="rId41"/>
    <p:sldId id="618" r:id="rId42"/>
    <p:sldId id="619" r:id="rId43"/>
    <p:sldId id="620" r:id="rId44"/>
    <p:sldId id="621" r:id="rId45"/>
    <p:sldId id="622" r:id="rId46"/>
    <p:sldId id="697" r:id="rId47"/>
    <p:sldId id="623" r:id="rId48"/>
    <p:sldId id="624" r:id="rId49"/>
    <p:sldId id="698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635" r:id="rId61"/>
    <p:sldId id="637" r:id="rId62"/>
    <p:sldId id="639" r:id="rId63"/>
    <p:sldId id="640" r:id="rId64"/>
    <p:sldId id="641" r:id="rId65"/>
    <p:sldId id="642" r:id="rId66"/>
    <p:sldId id="699" r:id="rId67"/>
    <p:sldId id="643" r:id="rId68"/>
    <p:sldId id="644" r:id="rId69"/>
    <p:sldId id="645" r:id="rId70"/>
    <p:sldId id="646" r:id="rId71"/>
    <p:sldId id="647" r:id="rId72"/>
    <p:sldId id="648" r:id="rId73"/>
    <p:sldId id="649" r:id="rId74"/>
    <p:sldId id="650" r:id="rId75"/>
    <p:sldId id="651" r:id="rId76"/>
    <p:sldId id="652" r:id="rId77"/>
    <p:sldId id="653" r:id="rId78"/>
    <p:sldId id="654" r:id="rId79"/>
    <p:sldId id="655" r:id="rId80"/>
    <p:sldId id="656" r:id="rId81"/>
    <p:sldId id="657" r:id="rId82"/>
    <p:sldId id="658" r:id="rId83"/>
    <p:sldId id="659" r:id="rId84"/>
    <p:sldId id="660" r:id="rId85"/>
    <p:sldId id="661" r:id="rId86"/>
    <p:sldId id="700" r:id="rId87"/>
    <p:sldId id="662" r:id="rId88"/>
    <p:sldId id="665" r:id="rId89"/>
    <p:sldId id="668" r:id="rId90"/>
    <p:sldId id="669" r:id="rId91"/>
    <p:sldId id="670" r:id="rId92"/>
    <p:sldId id="671" r:id="rId93"/>
    <p:sldId id="672" r:id="rId94"/>
    <p:sldId id="673" r:id="rId95"/>
    <p:sldId id="674" r:id="rId96"/>
    <p:sldId id="675" r:id="rId97"/>
    <p:sldId id="676" r:id="rId98"/>
    <p:sldId id="677" r:id="rId99"/>
    <p:sldId id="678" r:id="rId100"/>
    <p:sldId id="679" r:id="rId101"/>
    <p:sldId id="680" r:id="rId102"/>
    <p:sldId id="681" r:id="rId103"/>
    <p:sldId id="682" r:id="rId104"/>
    <p:sldId id="683" r:id="rId105"/>
    <p:sldId id="684" r:id="rId106"/>
    <p:sldId id="685" r:id="rId107"/>
    <p:sldId id="686" r:id="rId108"/>
    <p:sldId id="687" r:id="rId109"/>
    <p:sldId id="688" r:id="rId110"/>
    <p:sldId id="689" r:id="rId111"/>
    <p:sldId id="690" r:id="rId112"/>
    <p:sldId id="691" r:id="rId1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94" d="100"/>
          <a:sy n="9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kipedia:IPA" TargetMode="External"/><Relationship Id="rId3" Type="http://schemas.openxmlformats.org/officeDocument/2006/relationships/hyperlink" Target="https://simple.wikipedia.org/wiki/Cipher" TargetMode="External"/><Relationship Id="rId7" Type="http://schemas.openxmlformats.org/officeDocument/2006/relationships/hyperlink" Target="https://simple.wikipedia.org/wiki/Portmanteau_word" TargetMode="External"/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imple.wikipedia.org/w/index.php?title=Vincent_Rijmen&amp;action=edit&amp;redlink=1" TargetMode="External"/><Relationship Id="rId5" Type="http://schemas.openxmlformats.org/officeDocument/2006/relationships/hyperlink" Target="https://simple.wikipedia.org/w/index.php?title=Joan_Daemen&amp;action=edit&amp;redlink=1" TargetMode="External"/><Relationship Id="rId4" Type="http://schemas.openxmlformats.org/officeDocument/2006/relationships/hyperlink" Target="https://simple.wikipedia.org/wiki/Belgium" TargetMode="External"/><Relationship Id="rId9" Type="http://schemas.openxmlformats.org/officeDocument/2006/relationships/hyperlink" Target="https://simple.wikipedia.org/wiki/Advanced_Encryption_Standard#cite_note-2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6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ipher"/>
              </a:rPr>
              <a:t>cipher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algorithm was developed by two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elgium"/>
              </a:rPr>
              <a:t>Belgian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cryptographers,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oan Daemen (not yet started)"/>
              </a:rPr>
              <a:t>Joan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oan Daemen (not yet started)"/>
              </a:rPr>
              <a:t>Daemen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incent Rijmen (not yet started)"/>
              </a:rPr>
              <a:t>Vincent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Vincent Rijmen (not yet started)"/>
              </a:rPr>
              <a:t>Rijmen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submitted to the AES selection process under the name "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Rijndael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ortmanteau word"/>
              </a:rPr>
              <a:t>portmanteau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names of the inventors.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Rijndael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pronounced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Wikipedia:IPA"/>
              </a:rPr>
              <a:t>[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Wikipedia:IPA"/>
              </a:rPr>
              <a:t>rɛindaːl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w:Wikipedia:IPA"/>
              </a:rPr>
              <a:t>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[2]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include r in the hash? Brute-force attack</a:t>
            </a:r>
            <a:r>
              <a:rPr lang="en-US" baseline="0" dirty="0" smtClean="0"/>
              <a:t> if message space is small…attacker can quickly learn message is not 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4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when attacker submits query H(</a:t>
            </a:r>
            <a:r>
              <a:rPr lang="en-US" dirty="0" err="1" smtClean="0"/>
              <a:t>r’|m</a:t>
            </a:r>
            <a:r>
              <a:rPr lang="en-US" dirty="0" smtClean="0"/>
              <a:t>’) we tell him that r’ is correct/incorrect. As long as r’ is incorrect the attacker learns</a:t>
            </a:r>
            <a:r>
              <a:rPr lang="en-US" baseline="0" dirty="0" smtClean="0"/>
              <a:t> nothing in an information theoretic sense. The probability of submitting r’=r is at most (1/2^|r|)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6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Proof:</a:t>
                </a:r>
                <a:r>
                  <a:rPr lang="en-US" baseline="0" dirty="0" smtClean="0"/>
                  <a:t> Suppose we gave attacker extra information for every query. Tell him if r matches. Now unless he sends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83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Proof:</a:t>
                </a:r>
                <a:r>
                  <a:rPr lang="en-US" baseline="0" dirty="0" smtClean="0"/>
                  <a:t> Suppose we gave attacker extra information for every query. Tell him if r matches. Now unless he sends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0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.jpe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32.png"/><Relationship Id="rId9" Type="http://schemas.openxmlformats.org/officeDocument/2006/relationships/image" Target="../media/image1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32.png"/><Relationship Id="rId9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30.png"/><Relationship Id="rId5" Type="http://schemas.openxmlformats.org/officeDocument/2006/relationships/image" Target="../media/image2.png"/><Relationship Id="rId10" Type="http://schemas.openxmlformats.org/officeDocument/2006/relationships/image" Target="../media/image220.png"/><Relationship Id="rId4" Type="http://schemas.openxmlformats.org/officeDocument/2006/relationships/image" Target="../media/image175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Due: </a:t>
            </a:r>
            <a:r>
              <a:rPr lang="en-US" dirty="0"/>
              <a:t>Tuesday, October 2</a:t>
            </a:r>
            <a:r>
              <a:rPr lang="en-US" baseline="30000" dirty="0"/>
              <a:t>nd</a:t>
            </a:r>
            <a:r>
              <a:rPr lang="en-US" dirty="0"/>
              <a:t> at 3PM (beginning of class)</a:t>
            </a:r>
          </a:p>
          <a:p>
            <a:pPr marL="0" indent="0">
              <a:buNone/>
            </a:pPr>
            <a:endParaRPr lang="en-US" strike="sngStrike" dirty="0"/>
          </a:p>
          <a:p>
            <a:r>
              <a:rPr lang="en-US" dirty="0" smtClean="0"/>
              <a:t>Please Typeset Your Solutions (</a:t>
            </a:r>
            <a:r>
              <a:rPr lang="en-US" dirty="0" err="1" smtClean="0"/>
              <a:t>LaTeX</a:t>
            </a:r>
            <a:r>
              <a:rPr lang="en-US" dirty="0" smtClean="0"/>
              <a:t>, Word etc…)</a:t>
            </a:r>
          </a:p>
          <a:p>
            <a:endParaRPr lang="en-US" dirty="0"/>
          </a:p>
          <a:p>
            <a:r>
              <a:rPr lang="en-US" dirty="0" smtClean="0"/>
              <a:t>You may collaborate, but must write up your own solutions in your own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definitely does not hide all information about input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Conclusion</a:t>
                </a:r>
                <a:r>
                  <a:rPr lang="en-US" dirty="0" smtClean="0"/>
                  <a:t>: Collision resistance is not sufficient for message commitment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100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101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610601" y="772805"/>
            <a:ext cx="2142119" cy="6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491719">
            <a:off x="10406913" y="8685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(Non-linear)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440625" y="1101727"/>
            <a:ext cx="2564832" cy="276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10600" y="1463676"/>
            <a:ext cx="2569029" cy="454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5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102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334986" y="772805"/>
            <a:ext cx="8417735" cy="105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491719">
            <a:off x="10107682" y="933575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(Non-linear) Feedback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48157" y="1463676"/>
            <a:ext cx="1431473" cy="47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Generator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Combination: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Important</a:t>
                </a:r>
                <a:r>
                  <a:rPr lang="en-US" dirty="0" smtClean="0"/>
                  <a:t>: f must be balanced!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62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Shift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performance in hardware</a:t>
            </a:r>
          </a:p>
          <a:p>
            <a:endParaRPr lang="en-US" dirty="0"/>
          </a:p>
          <a:p>
            <a:r>
              <a:rPr lang="en-US" dirty="0" smtClean="0"/>
              <a:t>Performance is less ideal for software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16F488-4742-4B3F-8465-C16BAF701369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105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RC4 Stream Cipher</a:t>
            </a:r>
            <a:endParaRPr lang="en-AU" alt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391400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400" dirty="0"/>
              <a:t>A proprietary cipher owned by RSA, designed by Ron Rivest in 1987. </a:t>
            </a:r>
          </a:p>
          <a:p>
            <a:pPr eaLnBrk="1" hangingPunct="1"/>
            <a:r>
              <a:rPr lang="en-AU" altLang="en-US" sz="2400" dirty="0"/>
              <a:t>Became public in 1994.</a:t>
            </a:r>
          </a:p>
          <a:p>
            <a:pPr eaLnBrk="1" hangingPunct="1"/>
            <a:r>
              <a:rPr lang="en-AU" altLang="en-US" sz="2400" dirty="0"/>
              <a:t>Simple and effective design. </a:t>
            </a:r>
          </a:p>
          <a:p>
            <a:pPr eaLnBrk="1" hangingPunct="1"/>
            <a:r>
              <a:rPr lang="en-AU" altLang="en-US" sz="2400" dirty="0"/>
              <a:t>Variable key size (typical 40 to 256 bits), </a:t>
            </a:r>
          </a:p>
          <a:p>
            <a:pPr eaLnBrk="1" hangingPunct="1"/>
            <a:r>
              <a:rPr lang="en-AU" altLang="en-US" sz="2400" dirty="0"/>
              <a:t>Output unbounded number of bytes. </a:t>
            </a:r>
          </a:p>
          <a:p>
            <a:pPr eaLnBrk="1" hangingPunct="1"/>
            <a:r>
              <a:rPr lang="en-AU" altLang="en-US" sz="2400" dirty="0"/>
              <a:t>Widely used (web SSL/TLS, wireless WEP). </a:t>
            </a:r>
          </a:p>
          <a:p>
            <a:pPr eaLnBrk="1" hangingPunct="1"/>
            <a:r>
              <a:rPr lang="en-AU" altLang="en-US" sz="2400" dirty="0"/>
              <a:t>Extensively studied, not a completely secure PRNG, when used correctly, </a:t>
            </a:r>
            <a:r>
              <a:rPr lang="en-AU" altLang="en-US" sz="2400" strike="sngStrike" dirty="0"/>
              <a:t>no known attacks </a:t>
            </a:r>
            <a:r>
              <a:rPr lang="en-AU" altLang="en-US" sz="2400" strike="sngStrike" dirty="0" smtClean="0"/>
              <a:t>exist</a:t>
            </a:r>
          </a:p>
          <a:p>
            <a:pPr eaLnBrk="1" hangingPunct="1"/>
            <a:r>
              <a:rPr lang="en-AU" altLang="en-US" sz="2400" b="1" dirty="0" smtClean="0"/>
              <a:t>Newer Versions</a:t>
            </a:r>
            <a:r>
              <a:rPr lang="en-AU" altLang="en-US" sz="2400" dirty="0" smtClean="0"/>
              <a:t>: RC5 and RC6</a:t>
            </a:r>
          </a:p>
          <a:p>
            <a:pPr eaLnBrk="1" hangingPunct="1"/>
            <a:r>
              <a:rPr lang="en-AU" altLang="en-US" sz="2400" b="1" dirty="0" err="1" smtClean="0"/>
              <a:t>Rijndael</a:t>
            </a:r>
            <a:r>
              <a:rPr lang="en-AU" altLang="en-US" sz="2400" dirty="0" smtClean="0"/>
              <a:t> selected by NIST as AES in 2000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96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106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RC4 Cipher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cipher internal state consists of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 256-byte array S, which contains a permutation of 0 to 255</a:t>
            </a:r>
          </a:p>
          <a:p>
            <a:pPr lvl="2">
              <a:lnSpc>
                <a:spcPct val="90000"/>
              </a:lnSpc>
            </a:pPr>
            <a:r>
              <a:rPr lang="en-AU" altLang="en-US" dirty="0" smtClean="0"/>
              <a:t>total number of possible states is 256! </a:t>
            </a:r>
            <a:r>
              <a:rPr lang="en-AU" altLang="en-US" dirty="0" smtClean="0">
                <a:sym typeface="Symbol" panose="05050102010706020507" pitchFamily="18" charset="2"/>
              </a:rPr>
              <a:t></a:t>
            </a:r>
            <a:r>
              <a:rPr lang="en-AU" altLang="en-US" dirty="0" smtClean="0"/>
              <a:t> 2</a:t>
            </a:r>
            <a:r>
              <a:rPr lang="en-AU" altLang="en-US" baseline="30000" dirty="0" smtClean="0"/>
              <a:t>1700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two indexes: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j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 err="1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 = j = 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Loop</a:t>
            </a:r>
            <a:endParaRPr lang="en-AU" altLang="en-US" sz="2200" b="1" baseline="-25000" dirty="0">
              <a:solidFill>
                <a:srgbClr val="CC0099"/>
              </a:solidFill>
              <a:latin typeface="Courier" pitchFamily="49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= (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+ 1)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j = (j + 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swap(S[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], S[j])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output S[S[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 + S[j] (mod 256)]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End Loop</a:t>
            </a: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107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[X]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866247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7213" r="-7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7213" r="-5301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7213" r="-4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7213" r="-2023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67213" r="-23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84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108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End 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644196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7213" r="-7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7213" r="-5301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7213" r="-4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7213" r="-2023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67213" r="-23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9775491" y="290973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=1, j =X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66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109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3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CS555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40271" y="1507529"/>
              <a:ext cx="8128000" cy="1634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738495"/>
                  </p:ext>
                </p:extLst>
              </p:nvPr>
            </p:nvGraphicFramePr>
            <p:xfrm>
              <a:off x="1040271" y="1507529"/>
              <a:ext cx="8128000" cy="1634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77049" r="-70179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323" t="-177049" r="-530108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77049" r="-402395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6284" t="-177049" r="-17595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9401" t="-177049" r="-2994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60952" r="-70179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323" t="-160952" r="-53010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0952" r="-40239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6284" t="-160952" r="-17595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9401" t="-160952" r="-2994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416415" y="259481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=2, j =X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16415" y="2171503"/>
                <a:ext cx="2389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b="1" dirty="0" smtClean="0"/>
                  <a:t>Output y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[S[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]+S[j]]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15" y="2171503"/>
                <a:ext cx="2389308" cy="369332"/>
              </a:xfrm>
              <a:prstGeom prst="rect">
                <a:avLst/>
              </a:prstGeom>
              <a:blipFill>
                <a:blip r:embed="rId5"/>
                <a:stretch>
                  <a:fillRect l="-2296" t="-8197" r="-2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439671" y="174085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=1, j =X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08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Example</a:t>
                </a:r>
                <a:r>
                  <a:rPr lang="en-US" dirty="0"/>
                  <a:t>: Message Commitment</a:t>
                </a:r>
              </a:p>
              <a:p>
                <a:pPr lvl="1"/>
                <a:r>
                  <a:rPr lang="en-US" dirty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               (e.g., predicted winners of NCAA Final Four)</a:t>
                </a:r>
              </a:p>
              <a:p>
                <a:pPr lvl="1"/>
                <a:r>
                  <a:rPr lang="en-US" dirty="0"/>
                  <a:t>Alice can later reveal message  </a:t>
                </a:r>
                <a:r>
                  <a:rPr lang="en-US" dirty="0" smtClean="0"/>
                  <a:t>          </a:t>
                </a:r>
                <a:r>
                  <a:rPr lang="en-US" dirty="0"/>
                  <a:t>(e.g., after the Final Four is decided)</a:t>
                </a:r>
              </a:p>
              <a:p>
                <a:pPr lvl="1"/>
                <a:r>
                  <a:rPr lang="en-US" dirty="0"/>
                  <a:t>In the meantime Bob shouldn’t learn anything about </a:t>
                </a:r>
                <a:r>
                  <a:rPr lang="en-US" dirty="0" smtClean="0"/>
                  <a:t>m</a:t>
                </a:r>
              </a:p>
              <a:p>
                <a:pPr lvl="1"/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This is still a reasonable approach in practice!</a:t>
                </a:r>
              </a:p>
              <a:p>
                <a:pPr marL="0" indent="0" algn="ctr">
                  <a:buNone/>
                </a:pPr>
                <a:endParaRPr lang="en-US" sz="4000" dirty="0" smtClean="0"/>
              </a:p>
              <a:p>
                <a:r>
                  <a:rPr lang="en-US" dirty="0" smtClean="0"/>
                  <a:t>No attacks when instantiated with any reasonable candidate (e.g., SHA3)</a:t>
                </a:r>
                <a:endParaRPr lang="en-US" dirty="0"/>
              </a:p>
              <a:p>
                <a:r>
                  <a:rPr lang="en-US" dirty="0" smtClean="0"/>
                  <a:t>Cryptographic hash functions seem to provide “something” beyond collision resistance, but how do we model this capability?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042"/>
                <a:ext cx="10515600" cy="4656921"/>
              </a:xfrm>
              <a:blipFill>
                <a:blip r:embed="rId2"/>
                <a:stretch>
                  <a:fillRect l="-928" t="-1963" b="-3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40271" y="1507529"/>
              <a:ext cx="8128000" cy="200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0" dirty="0" smtClean="0"/>
                            <a:t>[X]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0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089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13823"/>
                  </p:ext>
                </p:extLst>
              </p:nvPr>
            </p:nvGraphicFramePr>
            <p:xfrm>
              <a:off x="1040271" y="1507529"/>
              <a:ext cx="8128000" cy="200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77049" r="-701796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77049" r="-530108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77049" r="-402395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6284" t="-177049" r="-175956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77049" r="-2994" b="-2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0952" r="-701796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0952" r="-530108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0952" r="-402395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6284" t="-160952" r="-175956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60952" r="-2994" b="-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49180" r="-70179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449180" r="-53010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816" t="-449180" r="-57074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49180" r="-4023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089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416415" y="259481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=2, j =X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10335" y="3813472"/>
            <a:ext cx="3706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Output: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y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 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[2]+S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[X]]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 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[0+X]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52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524000"/>
                <a:ext cx="113538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b="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dirty="0"/>
                          <m:t>[2]=0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and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dirty="0"/>
                          <m:t>[1]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r>
                  <a:rPr lang="en-US" altLang="en-US" sz="2400" dirty="0"/>
                  <a:t>Probability second output byte is </a:t>
                </a:r>
                <a:r>
                  <a:rPr lang="en-US" altLang="en-US" sz="2400" dirty="0" smtClean="0"/>
                  <a:t>0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[2]=0 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and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[1]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4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[2]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0 </m:t>
                          </m:r>
                          <m:r>
                            <m:rPr>
                              <m:nor/>
                            </m:rPr>
                            <a:rPr lang="en-US" altLang="en-US" sz="2400" b="0" i="0" dirty="0" smtClean="0"/>
                            <m:t>or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[1]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US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200" i="1" dirty="0" smtClean="0">
                  <a:solidFill>
                    <a:srgbClr val="CC0099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24000"/>
                <a:ext cx="11353800" cy="4724400"/>
              </a:xfrm>
              <a:blipFill>
                <a:blip r:embed="rId2"/>
                <a:stretch>
                  <a:fillRect l="-1074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112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Attacks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11353800" cy="4724400"/>
          </a:xfrm>
        </p:spPr>
        <p:txBody>
          <a:bodyPr>
            <a:normAutofit/>
          </a:bodyPr>
          <a:lstStyle/>
          <a:p>
            <a:r>
              <a:rPr lang="en-US" altLang="en-US" b="0" dirty="0" smtClean="0"/>
              <a:t>Wired Equivalent Privacy (WEP) encryption used RC4 with an initialization vector</a:t>
            </a:r>
          </a:p>
          <a:p>
            <a:endParaRPr lang="en-US" altLang="en-US" dirty="0"/>
          </a:p>
          <a:p>
            <a:r>
              <a:rPr lang="en-US" altLang="en-US" b="0" dirty="0" smtClean="0"/>
              <a:t>Description of RC4 doesn’t involve initialization vector…</a:t>
            </a:r>
          </a:p>
          <a:p>
            <a:pPr lvl="1"/>
            <a:r>
              <a:rPr lang="en-US" altLang="en-US" dirty="0" smtClean="0"/>
              <a:t>But WEP imposes an initialization vector</a:t>
            </a:r>
            <a:endParaRPr lang="en-US" altLang="en-US" dirty="0"/>
          </a:p>
          <a:p>
            <a:pPr lvl="1"/>
            <a:r>
              <a:rPr lang="en-US" altLang="en-US" b="0" dirty="0" smtClean="0"/>
              <a:t>K=IV || K’</a:t>
            </a:r>
          </a:p>
          <a:p>
            <a:pPr lvl="1"/>
            <a:r>
              <a:rPr lang="en-US" altLang="en-US" dirty="0" smtClean="0"/>
              <a:t>Since IV is transmitted attacker may have first few bytes of K!</a:t>
            </a:r>
          </a:p>
          <a:p>
            <a:pPr lvl="1"/>
            <a:endParaRPr lang="en-US" altLang="en-US" b="0" dirty="0"/>
          </a:p>
          <a:p>
            <a:pPr lvl="1"/>
            <a:r>
              <a:rPr lang="en-US" altLang="en-US" dirty="0" smtClean="0"/>
              <a:t>Giving the attacker partial knowledge of K often allows recovery of the entire key K’ over time!</a:t>
            </a:r>
            <a:endParaRPr lang="en-US" altLang="en-US" b="0" dirty="0" smtClean="0"/>
          </a:p>
          <a:p>
            <a:pPr marL="0" indent="0">
              <a:buNone/>
            </a:pPr>
            <a:endParaRPr lang="en-US" altLang="en-US" sz="2200" dirty="0">
              <a:solidFill>
                <a:srgbClr val="CC0099"/>
              </a:solidFill>
              <a:latin typeface="Courier" pitchFamily="49" charset="0"/>
            </a:endParaRPr>
          </a:p>
          <a:p>
            <a:pPr marL="0" indent="0">
              <a:buNone/>
            </a:pP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hash function H as a truly random function</a:t>
            </a:r>
          </a:p>
          <a:p>
            <a:r>
              <a:rPr lang="en-US" dirty="0" smtClean="0"/>
              <a:t>Algorithms can only interact with H as an oracle</a:t>
            </a:r>
          </a:p>
          <a:p>
            <a:pPr lvl="1"/>
            <a:r>
              <a:rPr lang="en-US" b="1" dirty="0" smtClean="0"/>
              <a:t>Query</a:t>
            </a:r>
            <a:r>
              <a:rPr lang="en-US" dirty="0" smtClean="0"/>
              <a:t>: x</a:t>
            </a:r>
          </a:p>
          <a:p>
            <a:pPr lvl="1"/>
            <a:r>
              <a:rPr lang="en-US" b="1" dirty="0" smtClean="0"/>
              <a:t>Response</a:t>
            </a:r>
            <a:r>
              <a:rPr lang="en-US" dirty="0" smtClean="0"/>
              <a:t>: H(x)</a:t>
            </a:r>
          </a:p>
          <a:p>
            <a:r>
              <a:rPr lang="en-US" dirty="0" smtClean="0"/>
              <a:t>If we submit the same query you see the same response</a:t>
            </a:r>
          </a:p>
          <a:p>
            <a:r>
              <a:rPr lang="en-US" dirty="0" smtClean="0"/>
              <a:t>If x has not been queried, then the value of H(x) is uniform</a:t>
            </a:r>
          </a:p>
          <a:p>
            <a:endParaRPr lang="en-US" dirty="0"/>
          </a:p>
          <a:p>
            <a:r>
              <a:rPr lang="en-US" b="1" dirty="0" smtClean="0"/>
              <a:t>Real World: </a:t>
            </a:r>
            <a:r>
              <a:rPr lang="en-US" dirty="0" smtClean="0"/>
              <a:t>H instantiated as cryptographic hash function (e.g., SHA3) of fixed length (no </a:t>
            </a:r>
            <a:r>
              <a:rPr lang="en-US" dirty="0" err="1" smtClean="0"/>
              <a:t>Merkle-Damgård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Message Commitment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winners of NCAA Final Four)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Final Four is decided)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/>
              </a:p>
              <a:p>
                <a:r>
                  <a:rPr lang="en-US" sz="3600" b="1" dirty="0" smtClean="0"/>
                  <a:t>Random Oracle Model</a:t>
                </a:r>
                <a:r>
                  <a:rPr lang="en-US" sz="3600" dirty="0" smtClean="0"/>
                  <a:t>: Above message commitment scheme is secure (Alice cannot change m + Bob learns nothing about m)</a:t>
                </a:r>
              </a:p>
              <a:p>
                <a:r>
                  <a:rPr lang="en-US" sz="3600" b="1" dirty="0" smtClean="0"/>
                  <a:t>Information Theoretic Guarantee </a:t>
                </a:r>
                <a:r>
                  <a:rPr lang="en-US" sz="3600" dirty="0" smtClean="0"/>
                  <a:t>against any attacker with q queries to H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130" y="1825625"/>
                <a:ext cx="12124706" cy="4351338"/>
              </a:xfrm>
              <a:blipFill>
                <a:blip r:embed="rId3"/>
                <a:stretch>
                  <a:fillRect l="-1207" t="-2801" b="-4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Suppose we are simulating attacker A in a reduction</a:t>
            </a:r>
          </a:p>
          <a:p>
            <a:pPr lvl="1"/>
            <a:r>
              <a:rPr lang="en-US" b="1" dirty="0" smtClean="0"/>
              <a:t>Extractability</a:t>
            </a:r>
            <a:r>
              <a:rPr lang="en-US" dirty="0" smtClean="0"/>
              <a:t>: When A queries H at x we </a:t>
            </a:r>
            <a:r>
              <a:rPr lang="en-US" b="1" dirty="0" smtClean="0"/>
              <a:t>see this query </a:t>
            </a:r>
            <a:r>
              <a:rPr lang="en-US" dirty="0" smtClean="0"/>
              <a:t>and learn x (and can easily find H(x))</a:t>
            </a:r>
          </a:p>
          <a:p>
            <a:pPr lvl="1"/>
            <a:r>
              <a:rPr lang="en-US" b="1" dirty="0" smtClean="0"/>
              <a:t>Programmability</a:t>
            </a:r>
            <a:r>
              <a:rPr lang="en-US" dirty="0" smtClean="0"/>
              <a:t>: We can set the value of H(x) to a value of our choice</a:t>
            </a:r>
          </a:p>
          <a:p>
            <a:pPr lvl="2"/>
            <a:r>
              <a:rPr lang="en-US" dirty="0" smtClean="0"/>
              <a:t>As long as the value is correctly distribute i.e., close to uniform</a:t>
            </a:r>
          </a:p>
          <a:p>
            <a:r>
              <a:rPr lang="en-US" dirty="0" smtClean="0"/>
              <a:t>Both </a:t>
            </a:r>
            <a:r>
              <a:rPr lang="en-US" b="1" dirty="0" smtClean="0"/>
              <a:t>Extractability</a:t>
            </a:r>
            <a:r>
              <a:rPr lang="en-US" dirty="0" smtClean="0"/>
              <a:t> and </a:t>
            </a:r>
            <a:r>
              <a:rPr lang="en-US" b="1" dirty="0" smtClean="0"/>
              <a:t>Programmability</a:t>
            </a:r>
            <a:r>
              <a:rPr lang="en-US" dirty="0" smtClean="0"/>
              <a:t> are useful tools for a security reduction!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Any algorithm A that makes q to a random oracle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will find a collision with probability at most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For distinct strings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denote A’s queries to random oracle. By the union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Derivation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3564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Transform (low-entropy) password into high-entropy secret key 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KDF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pwd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pwd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pwd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attacker can make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/>
                  <a:t> queries to random oracle H.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attacker does not query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pwd</m:t>
                        </m:r>
                      </m:e>
                    </m:d>
                  </m:oMath>
                </a14:m>
                <a:r>
                  <a:rPr lang="en-US" dirty="0" smtClean="0"/>
                  <a:t> then the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pwd</m:t>
                        </m:r>
                      </m:e>
                    </m:d>
                  </m:oMath>
                </a14:m>
                <a:r>
                  <a:rPr lang="en-US" dirty="0" smtClean="0"/>
                  <a:t> can be viewed as a uniformly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string!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Wingdings" panose="05000000000000000000" pitchFamily="2" charset="2"/>
                  </a:rPr>
                  <a:t> Probability of violating MAC security with K is at most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35640" cy="4351338"/>
              </a:xfrm>
              <a:blipFill>
                <a:blip r:embed="rId2"/>
                <a:stretch>
                  <a:fillRect l="-1182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easier to prove security in Random Oracle Model</a:t>
            </a:r>
          </a:p>
          <a:p>
            <a:endParaRPr lang="en-US" dirty="0"/>
          </a:p>
          <a:p>
            <a:r>
              <a:rPr lang="en-US" dirty="0" smtClean="0"/>
              <a:t>Provably secure </a:t>
            </a:r>
            <a:r>
              <a:rPr lang="en-US" dirty="0"/>
              <a:t>c</a:t>
            </a:r>
            <a:r>
              <a:rPr lang="en-US" dirty="0" smtClean="0"/>
              <a:t>onstructions in random oracle model are often much more efficient (compared to provably secure construction is “standard model”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we </a:t>
            </a:r>
            <a:r>
              <a:rPr lang="en-US" dirty="0" smtClean="0"/>
              <a:t>only know </a:t>
            </a:r>
            <a:r>
              <a:rPr lang="en-US" dirty="0"/>
              <a:t>how to design </a:t>
            </a:r>
            <a:r>
              <a:rPr lang="en-US" dirty="0" smtClean="0"/>
              <a:t>provably secure protocol in random oracle model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formal justification</a:t>
            </a:r>
          </a:p>
          <a:p>
            <a:r>
              <a:rPr lang="en-US" dirty="0" smtClean="0"/>
              <a:t>Why should security guarantees translate when we instantiate random oracle with a real cryptographic hash function?</a:t>
            </a:r>
          </a:p>
          <a:p>
            <a:endParaRPr lang="en-US" dirty="0" smtClean="0"/>
          </a:p>
          <a:p>
            <a:r>
              <a:rPr lang="en-US" dirty="0" smtClean="0"/>
              <a:t>We can construct (contrived) examples of protocols which are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ecure in random oracle model…</a:t>
            </a:r>
          </a:p>
          <a:p>
            <a:pPr lvl="1"/>
            <a:r>
              <a:rPr lang="en-US" dirty="0" smtClean="0"/>
              <a:t>But broken in the real world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 Model: Justification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 proof of security in the random-oracle model is significantly better than no proof at all.”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Evidence of sound design </a:t>
            </a:r>
            <a:r>
              <a:rPr lang="en-US" dirty="0" smtClean="0"/>
              <a:t>(any weakness involves the hash function used to instantiate the random oracle)</a:t>
            </a:r>
          </a:p>
          <a:p>
            <a:r>
              <a:rPr lang="en-US" b="1" dirty="0" smtClean="0"/>
              <a:t>Empirical Evidence for Security</a:t>
            </a:r>
          </a:p>
          <a:p>
            <a:pPr marL="0" indent="0" algn="ctr">
              <a:buNone/>
            </a:pPr>
            <a:r>
              <a:rPr lang="en-US" sz="3200" dirty="0" smtClean="0"/>
              <a:t>“there have been no successful real-world attacks on </a:t>
            </a:r>
          </a:p>
          <a:p>
            <a:pPr marL="0" indent="0" algn="ctr">
              <a:buNone/>
            </a:pPr>
            <a:r>
              <a:rPr lang="en-US" sz="3200" dirty="0" smtClean="0"/>
              <a:t>schemes proven secure in the random oracle model”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42538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 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Break x into n bit segments x</a:t>
                </a:r>
                <a:r>
                  <a:rPr lang="en-US" b="0" baseline="-25000" dirty="0" smtClean="0"/>
                  <a:t>1</a:t>
                </a:r>
                <a:r>
                  <a:rPr lang="en-US" b="0" dirty="0" smtClean="0"/>
                  <a:t>,..,x</a:t>
                </a:r>
                <a:r>
                  <a:rPr lang="en-US" b="0" baseline="-25000" dirty="0" smtClean="0"/>
                  <a:t>d</a:t>
                </a:r>
                <a:r>
                  <a:rPr lang="en-US" b="0" dirty="0" smtClean="0"/>
                  <a:t> (pad last block by 0’s)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(initialization)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1 to d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encodes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as an n-bit string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425382" cy="4351338"/>
              </a:xfrm>
              <a:blipFill>
                <a:blip r:embed="rId2"/>
                <a:stretch>
                  <a:fillRect l="-112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Application: Fingerprinting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hash h(x) of a file x is a unique identifier for the file</a:t>
            </a:r>
          </a:p>
          <a:p>
            <a:pPr lvl="1"/>
            <a:r>
              <a:rPr lang="en-US" dirty="0" smtClean="0"/>
              <a:t>Collision Resistance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No need to worry about another file y with H(y)=H(y)</a:t>
            </a:r>
          </a:p>
          <a:p>
            <a:endParaRPr lang="en-US" dirty="0" smtClean="0"/>
          </a:p>
          <a:p>
            <a:r>
              <a:rPr lang="en-US" dirty="0" smtClean="0"/>
              <a:t>Application 1: Virus Fingerprinting</a:t>
            </a:r>
          </a:p>
          <a:p>
            <a:endParaRPr lang="en-US" dirty="0"/>
          </a:p>
          <a:p>
            <a:r>
              <a:rPr lang="en-US" dirty="0" smtClean="0"/>
              <a:t>Application 2: P2P File Sharing</a:t>
            </a:r>
          </a:p>
          <a:p>
            <a:endParaRPr lang="en-US" dirty="0"/>
          </a:p>
          <a:p>
            <a:r>
              <a:rPr lang="en-US" dirty="0" smtClean="0"/>
              <a:t>Application 3: Data deduplication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loppy d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" y="1388404"/>
            <a:ext cx="3228893" cy="15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499959" y="3871100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H(m</a:t>
            </a:r>
            <a:r>
              <a:rPr lang="en-US" sz="2400" baseline="-25000" dirty="0"/>
              <a:t>1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546536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85709" y="3974641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170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2170" y="1306193"/>
          <a:ext cx="4695702" cy="164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1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2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H(m</a:t>
                      </a:r>
                      <a:r>
                        <a:rPr lang="en-US" sz="1800" baseline="-25000" dirty="0" smtClean="0"/>
                        <a:t>3</a:t>
                      </a:r>
                      <a:r>
                        <a:rPr lang="en-US" sz="1800" dirty="0" smtClean="0"/>
                        <a:t>)</a:t>
                      </a:r>
                      <a:endParaRPr lang="en-US" sz="18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0176" y="4213756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5818909" y="1448790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Too many hashes to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9359" y="4234869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1</a:t>
            </a:r>
            <a:endParaRPr lang="en-US" baseline="-250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4669629" y="1306193"/>
            <a:ext cx="2521612" cy="1163781"/>
          </a:xfrm>
          <a:prstGeom prst="wedgeRoundRectCallout">
            <a:avLst>
              <a:gd name="adj1" fmla="val -91945"/>
              <a:gd name="adj2" fmla="val 543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Disadvantage: Need all files to compute hash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,m</a:t>
            </a:r>
            <a:r>
              <a:rPr lang="en-US" baseline="-25000" dirty="0"/>
              <a:t>3</a:t>
            </a:r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853746" y="2294246"/>
            <a:ext cx="187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H(m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198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Proof of Correctness for data block 2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Verify that root matches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Proof consists of just log(n) hashes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Verifier only needs to permanently store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    only one hash value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Image result for merkl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79" y="114300"/>
            <a:ext cx="351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226" y="2238993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458193" y="3939638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41226" y="3282289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54343" y="2676153"/>
            <a:ext cx="1626920" cy="758536"/>
          </a:xfrm>
          <a:prstGeom prst="ellipse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16332" y="3282289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9958" y="2726746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93226" y="2238993"/>
            <a:ext cx="629393" cy="657349"/>
          </a:xfrm>
          <a:prstGeom prst="ellipse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36" y="5640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2052" name="Picture 4" descr="Image result for merk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690688"/>
            <a:ext cx="571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5807"/>
            <a:ext cx="1086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Theorem</a:t>
            </a:r>
            <a:r>
              <a:rPr lang="en-US" sz="2800" dirty="0" smtClean="0"/>
              <a:t>: Let (Gen, </a:t>
            </a:r>
            <a:r>
              <a:rPr lang="en-US" sz="2800" dirty="0" err="1" smtClean="0"/>
              <a:t>h</a:t>
            </a:r>
            <a:r>
              <a:rPr lang="en-US" sz="2800" baseline="30000" dirty="0" err="1" smtClean="0"/>
              <a:t>s</a:t>
            </a:r>
            <a:r>
              <a:rPr lang="en-US" sz="2800" dirty="0" smtClean="0"/>
              <a:t>) be a collision resistant hash function and let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(m)</a:t>
            </a:r>
          </a:p>
          <a:p>
            <a:r>
              <a:rPr lang="en-US" sz="2800" dirty="0" smtClean="0"/>
              <a:t>return the root hash in a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Tree. Then H</a:t>
            </a:r>
            <a:r>
              <a:rPr lang="en-US" sz="2800" baseline="30000" dirty="0" smtClean="0"/>
              <a:t>s</a:t>
            </a:r>
            <a:r>
              <a:rPr lang="en-US" sz="2800" dirty="0" smtClean="0"/>
              <a:t> is collision resistant.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8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ob the bu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4" y="2833274"/>
            <a:ext cx="2280075" cy="3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Tamper Resistant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Image result for hard dr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521" y="3231677"/>
            <a:ext cx="3275854" cy="28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65239" y="3612548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28852" y="3204725"/>
            <a:ext cx="2090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920059" y="4819668"/>
            <a:ext cx="41117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drop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469" y="1306193"/>
            <a:ext cx="1547885" cy="197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68580" y="4213756"/>
            <a:ext cx="150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’,h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,h</a:t>
            </a:r>
            <a:r>
              <a:rPr lang="en-US" sz="2400" baseline="-25000" dirty="0" smtClean="0"/>
              <a:t>3-4</a:t>
            </a:r>
            <a:r>
              <a:rPr lang="en-US" sz="2400" dirty="0" smtClean="0"/>
              <a:t> </a:t>
            </a:r>
            <a:endParaRPr lang="en-US" sz="2400" baseline="-25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5239" y="4101932"/>
            <a:ext cx="4844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20059" y="3686434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Send file 2</a:t>
            </a:r>
            <a:endParaRPr 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528758" y="2294246"/>
            <a:ext cx="2200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Root: H</a:t>
            </a:r>
            <a:r>
              <a:rPr lang="en-US" sz="2400" baseline="-25000" dirty="0" smtClean="0"/>
              <a:t>1-4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23782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wants to commit a message m to Bob</a:t>
            </a:r>
          </a:p>
          <a:p>
            <a:pPr lvl="1"/>
            <a:r>
              <a:rPr lang="en-US" dirty="0" smtClean="0"/>
              <a:t>And possibly reveal it later at a time of her choosing</a:t>
            </a:r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Hiding: commitment reveals nothing about m to Bob</a:t>
            </a:r>
          </a:p>
          <a:p>
            <a:pPr lvl="1"/>
            <a:r>
              <a:rPr lang="en-US" dirty="0" smtClean="0"/>
              <a:t>Binding: it is infeasible for Alice to alter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414591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345615" y="1798787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commit(</a:t>
            </a:r>
            <a:r>
              <a:rPr lang="en-US" sz="2400" b="1" dirty="0" err="1" smtClean="0"/>
              <a:t>r,m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176999"/>
                <a:ext cx="11795760" cy="1506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Binding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Binding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3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79" y="1451571"/>
            <a:ext cx="2652071" cy="17701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2477100" y="219863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824658" y="1520320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,r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,m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0711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dirty="0" smtClean="0">
                              <a:latin typeface="Cambria Math" panose="02040503050406030204" pitchFamily="18" charset="0"/>
                            </a:rPr>
                            <m:t>Bin</m:t>
                          </m:r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)= 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commit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r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2800" b="1" baseline="-2500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/>
                                <m:t>)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479" y="3216994"/>
                <a:ext cx="8505342" cy="98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6: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Random Oracle Model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Hashing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Stream Ciphers (time permitting)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Block Ciphers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Feistel Networks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DES, 3DES</a:t>
            </a:r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6-6.2.4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Commitment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  <a:r>
              <a:rPr lang="en-US" dirty="0" smtClean="0"/>
              <a:t> A secure commitment scheme is </a:t>
            </a:r>
            <a:r>
              <a:rPr lang="en-US" b="1" dirty="0" smtClean="0"/>
              <a:t>hiding</a:t>
            </a:r>
            <a:r>
              <a:rPr lang="en-US" dirty="0" smtClean="0"/>
              <a:t> and </a:t>
            </a:r>
            <a:r>
              <a:rPr lang="en-US" b="1" dirty="0" smtClean="0"/>
              <a:t>binding</a:t>
            </a:r>
          </a:p>
          <a:p>
            <a:r>
              <a:rPr lang="en-US" b="1" dirty="0" smtClean="0"/>
              <a:t>Hiding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Binding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7372" y="2751808"/>
                <a:ext cx="11795760" cy="1506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/>
                                </a:rPr>
                                <m:t>Binding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4881" y="4636717"/>
                <a:ext cx="11795760" cy="1071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Scheme in Random Oracle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/>
                      </a:rPr>
                      <m:t>𝐂𝐨𝐦𝐦𝐢𝐭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)≔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/>
                      </a:rPr>
                      <m:t>𝐑𝐞𝐯𝐞𝐚𝐥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/>
                      </a:rPr>
                      <m:t>)≔(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r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m</m:t>
                    </m:r>
                    <m:r>
                      <a:rPr lang="en-US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In the random oracle model this is a secure  commitment scheme.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Binding: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commit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1" dirty="0"/>
                        <m:t>r</m:t>
                      </m:r>
                      <m:r>
                        <m:rPr>
                          <m:nor/>
                        </m:rPr>
                        <a:rPr lang="en-US" b="1" baseline="-25000" dirty="0"/>
                        <m:t>0</m:t>
                      </m:r>
                      <m:r>
                        <m:rPr>
                          <m:nor/>
                        </m:rPr>
                        <a:rPr lang="en-US" b="1" dirty="0"/>
                        <m:t>,</m:t>
                      </m:r>
                      <m:r>
                        <m:rPr>
                          <m:nor/>
                        </m:rPr>
                        <a:rPr lang="en-US" b="1" dirty="0"/>
                        <m:t>m</m:t>
                      </m:r>
                      <m:r>
                        <m:rPr>
                          <m:nor/>
                        </m:rPr>
                        <a:rPr lang="en-US" b="1" baseline="-25000" dirty="0"/>
                        <m:t>0</m:t>
                      </m:r>
                      <m:r>
                        <m:rPr>
                          <m:nor/>
                        </m:rPr>
                        <a:rPr lang="en-US" b="1" dirty="0"/>
                        <m:t>)= </m:t>
                      </m:r>
                      <m:r>
                        <m:rPr>
                          <m:nor/>
                        </m:rPr>
                        <a:rPr lang="en-US" b="1" dirty="0"/>
                        <m:t>commit</m:t>
                      </m:r>
                      <m:r>
                        <m:rPr>
                          <m:nor/>
                        </m:rPr>
                        <a:rPr lang="en-US" b="1" dirty="0"/>
                        <m:t>(</m:t>
                      </m:r>
                      <m:r>
                        <m:rPr>
                          <m:nor/>
                        </m:rPr>
                        <a:rPr lang="en-US" b="1" dirty="0"/>
                        <m:t>r</m:t>
                      </m:r>
                      <m:r>
                        <m:rPr>
                          <m:nor/>
                        </m:rPr>
                        <a:rPr lang="en-US" b="1" baseline="-25000" dirty="0"/>
                        <m:t>1</m:t>
                      </m:r>
                      <m:r>
                        <m:rPr>
                          <m:nor/>
                        </m:rPr>
                        <a:rPr lang="en-US" b="1" dirty="0"/>
                        <m:t>,</m:t>
                      </m:r>
                      <m:r>
                        <m:rPr>
                          <m:nor/>
                        </m:rPr>
                        <a:rPr lang="en-US" b="1" dirty="0"/>
                        <m:t>m</m:t>
                      </m:r>
                      <m:r>
                        <m:rPr>
                          <m:nor/>
                        </m:rPr>
                        <a:rPr lang="en-US" b="1" baseline="-25000" dirty="0"/>
                        <m:t>1</m:t>
                      </m:r>
                      <m:r>
                        <m:rPr>
                          <m:nor/>
                        </m:rPr>
                        <a:rPr lang="en-US" b="1" dirty="0"/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↔</m:t>
                      </m:r>
                      <m:r>
                        <m:rPr>
                          <m:nor/>
                        </m:rPr>
                        <a:rPr lang="en-US" dirty="0"/>
                        <m:t>H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b="1" dirty="0"/>
                        <m:t>r</m:t>
                      </m:r>
                      <m:r>
                        <m:rPr>
                          <m:nor/>
                        </m:rPr>
                        <a:rPr lang="en-US" b="1" baseline="-25000" dirty="0"/>
                        <m:t>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b="1" i="0" dirty="0" smtClean="0"/>
                        <m:t>m</m:t>
                      </m:r>
                      <m:r>
                        <m:rPr>
                          <m:nor/>
                        </m:rPr>
                        <a:rPr lang="en-US" b="1" baseline="-25000" dirty="0"/>
                        <m:t>0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m:rPr>
                          <m:nor/>
                        </m:rPr>
                        <a:rPr lang="en-US" b="0" i="0" dirty="0" smtClean="0"/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H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b="1" dirty="0"/>
                        <m:t>r</m:t>
                      </m:r>
                      <m:r>
                        <m:rPr>
                          <m:nor/>
                        </m:rPr>
                        <a:rPr lang="en-US" b="1" baseline="-25000" dirty="0"/>
                        <m:t>1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b="1" dirty="0"/>
                        <m:t>m</m:t>
                      </m:r>
                      <m:r>
                        <m:rPr>
                          <m:nor/>
                        </m:rPr>
                        <a:rPr lang="en-US" b="1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89588" y="1783968"/>
                <a:ext cx="1598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88" y="1783968"/>
                <a:ext cx="1598386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4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Commitment Hiding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Hiding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𝐶𝑜𝑚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 rotWithShape="1"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4563" y="4467175"/>
            <a:ext cx="1579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 = Gen(.)</a:t>
            </a:r>
          </a:p>
          <a:p>
            <a:r>
              <a:rPr lang="en-US" sz="2800" b="1" dirty="0" smtClean="0"/>
              <a:t>Bit b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89588" y="1783968"/>
                <a:ext cx="1598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588" y="1783968"/>
                <a:ext cx="1598386" cy="461665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07147" y="2621753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61747" y="2197755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’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trike="sngStrike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𝑚𝑎𝑘𝑖𝑛𝑔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𝑞𝑢𝑒𝑟𝑖𝑒𝑠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dirty="0"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/>
                                </a:rPr>
                                <m:t>Hiding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 dirty="0">
                                  <a:latin typeface="Cambria Math"/>
                                </a:rPr>
                                <m:t>𝐶𝑜𝑚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6613" y="5147176"/>
                <a:ext cx="11795760" cy="1567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dirty="0">
                              <a:latin typeface="Cambria Math"/>
                            </a:rPr>
                            <m:t>Hiding</m:t>
                          </m:r>
                        </m:e>
                        <m:sub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6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𝐶𝑜𝑚</m:t>
                          </m:r>
                        </m:sub>
                      </m:sSub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6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𝑖𝑓𝑏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6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600" b="0" i="1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519" y="3055121"/>
                <a:ext cx="5923801" cy="9848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>
                <a:off x="1312460" y="2226063"/>
                <a:ext cx="7586716" cy="2629327"/>
              </a:xfrm>
              <a:prstGeom prst="wedgeEllipseCallout">
                <a:avLst>
                  <a:gd name="adj1" fmla="val 27036"/>
                  <a:gd name="adj2" fmla="val 8672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If attacker never makes query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/>
                  <a:t> then bit b is information theoretically </a:t>
                </a:r>
                <a:r>
                  <a:rPr lang="en-US" sz="3200" dirty="0"/>
                  <a:t>hidden</a:t>
                </a:r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60" y="2226063"/>
                <a:ext cx="7586716" cy="2629327"/>
              </a:xfrm>
              <a:prstGeom prst="wedgeEllipseCallout">
                <a:avLst>
                  <a:gd name="adj1" fmla="val 27036"/>
                  <a:gd name="adj2" fmla="val 86726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</a:p>
          <a:p>
            <a:endParaRPr lang="en-US" dirty="0"/>
          </a:p>
          <a:p>
            <a:r>
              <a:rPr lang="en-US" dirty="0" smtClean="0"/>
              <a:t>Key Derivation </a:t>
            </a:r>
          </a:p>
          <a:p>
            <a:endParaRPr lang="en-US" dirty="0"/>
          </a:p>
          <a:p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Key Encapsulation Mechanism</a:t>
            </a:r>
          </a:p>
          <a:p>
            <a:pPr lvl="1"/>
            <a:r>
              <a:rPr lang="en-US" dirty="0" smtClean="0"/>
              <a:t>RSA-FDH etc...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9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555: Week 6: Topic 6</a:t>
            </a:r>
            <a:br>
              <a:rPr lang="en-US" dirty="0" smtClean="0"/>
            </a:br>
            <a:r>
              <a:rPr lang="en-US" dirty="0" smtClean="0"/>
              <a:t>Block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Existential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used primitives like PRGs, PRFs to build secure MACs, CCA-Secure Encryption, Authenticated Encryption etc…</a:t>
            </a:r>
          </a:p>
          <a:p>
            <a:endParaRPr lang="en-US" dirty="0"/>
          </a:p>
          <a:p>
            <a:r>
              <a:rPr lang="en-US" dirty="0" smtClean="0"/>
              <a:t>Do such primitives exist in practice?</a:t>
            </a:r>
          </a:p>
          <a:p>
            <a:endParaRPr lang="en-US" dirty="0"/>
          </a:p>
          <a:p>
            <a:r>
              <a:rPr lang="en-US" dirty="0" smtClean="0"/>
              <a:t>How do we build them?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1026" name="Picture 2" descr="Image result for imaginary fri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2934608"/>
            <a:ext cx="4874260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31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Hash Functions/PRGs/PRFs, CCA-Secure Encryption, MACs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 for This Week:</a:t>
            </a:r>
          </a:p>
          <a:p>
            <a:r>
              <a:rPr lang="en-US" dirty="0" smtClean="0"/>
              <a:t>Practical Constructions of Symmetric Key Primitives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Today’s Goals: Block Ciphers</a:t>
            </a:r>
          </a:p>
          <a:p>
            <a:r>
              <a:rPr lang="en-US" dirty="0" err="1" smtClean="0"/>
              <a:t>Sbox</a:t>
            </a:r>
            <a:endParaRPr lang="en-US" dirty="0" smtClean="0"/>
          </a:p>
          <a:p>
            <a:r>
              <a:rPr lang="en-US" dirty="0" smtClean="0"/>
              <a:t>Confusion Diffusion Paradigm</a:t>
            </a:r>
          </a:p>
          <a:p>
            <a:r>
              <a:rPr lang="en-US" dirty="0" smtClean="0"/>
              <a:t>Feistel Networks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/>
                  <a:t>, which is invertible and </a:t>
                </a:r>
                <a:r>
                  <a:rPr lang="en-US" sz="3600" dirty="0"/>
                  <a:t>“looks random” without the secret key </a:t>
                </a:r>
                <a:r>
                  <a:rPr lang="en-US" sz="3600" dirty="0" smtClean="0"/>
                  <a:t>k.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Similar to a PRF, but </a:t>
                </a:r>
                <a:endParaRPr lang="en-US" dirty="0"/>
              </a:p>
              <a:p>
                <a:r>
                  <a:rPr lang="en-US" dirty="0" smtClean="0"/>
                  <a:t>Computing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</a:t>
                </a:r>
                <a:r>
                  <a:rPr lang="en-US" i="1" dirty="0" smtClean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efficient (polynomial-time)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Definition </a:t>
                </a:r>
                <a:r>
                  <a:rPr lang="en-US" b="1" dirty="0" smtClean="0"/>
                  <a:t>3.28</a:t>
                </a:r>
                <a:r>
                  <a:rPr lang="en-US" dirty="0" smtClean="0"/>
                  <a:t>: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443467"/>
            <a:ext cx="10515600" cy="1912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3.28:</a:t>
                </a:r>
                <a:r>
                  <a:rPr lang="en-US" dirty="0" smtClean="0"/>
                  <a:t> </a:t>
                </a:r>
                <a:r>
                  <a:rPr lang="en-US" dirty="0"/>
                  <a:t>A keyed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b="1" dirty="0" smtClean="0"/>
                  <a:t>strong pseudorandom permutation</a:t>
                </a:r>
                <a:r>
                  <a:rPr lang="en-US" dirty="0" smtClean="0"/>
                  <a:t> </a:t>
                </a:r>
                <a:r>
                  <a:rPr lang="en-US" dirty="0"/>
                  <a:t>if for all PPT distinguishers D there is a negligible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s.t.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Notes: </a:t>
                </a:r>
              </a:p>
              <a:p>
                <a:r>
                  <a:rPr lang="en-US" dirty="0"/>
                  <a:t>the first probability is taken over the uniform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well as the randomness of D. </a:t>
                </a:r>
              </a:p>
              <a:p>
                <a:r>
                  <a:rPr lang="en-US" dirty="0"/>
                  <a:t>the second probability is taken over uniform choice of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n</a:t>
                </a:r>
                <a:r>
                  <a:rPr lang="en-US" dirty="0" smtClean="0"/>
                  <a:t>as </a:t>
                </a:r>
                <a:r>
                  <a:rPr lang="en-US" dirty="0"/>
                  <a:t>well as the randomness of D. </a:t>
                </a:r>
              </a:p>
              <a:p>
                <a:r>
                  <a:rPr lang="en-US" dirty="0"/>
                  <a:t>D is </a:t>
                </a:r>
                <a:r>
                  <a:rPr lang="en-US" i="1" dirty="0" smtClean="0"/>
                  <a:t>never</a:t>
                </a:r>
                <a:r>
                  <a:rPr lang="en-US" dirty="0" smtClean="0"/>
                  <a:t> </a:t>
                </a:r>
                <a:r>
                  <a:rPr lang="en-US" dirty="0"/>
                  <a:t>given the secret </a:t>
                </a:r>
                <a:r>
                  <a:rPr lang="en-US" dirty="0" smtClean="0"/>
                  <a:t>k</a:t>
                </a:r>
              </a:p>
              <a:p>
                <a:r>
                  <a:rPr lang="en-US" dirty="0" smtClean="0"/>
                  <a:t>However, D is given oracle access to keyed permutation and inverse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1779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8020" y="2674883"/>
            <a:ext cx="1345324" cy="472966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Hash Functions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err="1" smtClean="0"/>
              <a:t>Merkle-Damgard</a:t>
            </a:r>
            <a:endParaRPr lang="en-US" dirty="0" smtClean="0"/>
          </a:p>
          <a:p>
            <a:r>
              <a:rPr lang="en-US" dirty="0" smtClean="0"/>
              <a:t>HMAC construction</a:t>
            </a:r>
          </a:p>
          <a:p>
            <a:r>
              <a:rPr lang="en-US" dirty="0" smtClean="0"/>
              <a:t>Generic Attacks on Hash Function</a:t>
            </a:r>
          </a:p>
          <a:p>
            <a:pPr lvl="1"/>
            <a:r>
              <a:rPr lang="en-US" dirty="0" smtClean="0"/>
              <a:t>Birthday Attack</a:t>
            </a:r>
          </a:p>
          <a:p>
            <a:pPr lvl="1"/>
            <a:r>
              <a:rPr lang="en-US" dirty="0" smtClean="0"/>
              <a:t>Small Space Birthday Attacks (cycle detection)</a:t>
            </a:r>
          </a:p>
          <a:p>
            <a:r>
              <a:rPr lang="en-US" dirty="0" smtClean="0"/>
              <a:t>Pre-Computation Attacks: Time/Space Tradeoffs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permutations?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|</a:t>
                </a:r>
                <a:r>
                  <a:rPr lang="en-US" b="1" dirty="0" err="1" smtClean="0"/>
                  <a:t>Perm</a:t>
                </a:r>
                <a:r>
                  <a:rPr lang="en-US" b="1" baseline="-25000" dirty="0" err="1" smtClean="0"/>
                  <a:t>n</a:t>
                </a:r>
                <a:r>
                  <a:rPr lang="en-US" b="1" dirty="0" smtClean="0"/>
                  <a:t>|=?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Answer:</a:t>
                </a:r>
                <a:r>
                  <a:rPr lang="en-US" dirty="0" smtClean="0"/>
                  <a:t> 2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!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bits to store 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err="1" smtClean="0"/>
                  <a:t>Perm</a:t>
                </a:r>
                <a:r>
                  <a:rPr lang="en-US" b="1" baseline="-25000" dirty="0" err="1" smtClean="0"/>
                  <a:t>n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i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baseline="30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−1)×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bits to store permutations?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30000" dirty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!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dirty="0"/>
                            <m:t>2</m:t>
                          </m:r>
                          <m:r>
                            <m:rPr>
                              <m:nor/>
                            </m:rPr>
                            <a:rPr lang="en-US" baseline="30000" dirty="0"/>
                            <m:t>n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i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baseline="30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−1)×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Example</a:t>
                </a:r>
                <a:r>
                  <a:rPr lang="en-US" dirty="0" smtClean="0"/>
                  <a:t>: Storing </a:t>
                </a:r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50</a:t>
                </a:r>
                <a:r>
                  <a:rPr lang="en-US" dirty="0"/>
                  <a:t> </a:t>
                </a:r>
                <a:r>
                  <a:rPr lang="en-US" dirty="0" smtClean="0"/>
                  <a:t>requires over 6.8 petabytes (10</a:t>
                </a:r>
                <a:r>
                  <a:rPr lang="en-US" baseline="30000" dirty="0" smtClean="0"/>
                  <a:t>15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/>
                  <a:t>Example 2: </a:t>
                </a:r>
                <a:r>
                  <a:rPr lang="en-US" dirty="0"/>
                  <a:t>Storing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 smtClean="0"/>
                  <a:t>100</a:t>
                </a:r>
                <a:r>
                  <a:rPr lang="en-US" dirty="0" smtClean="0"/>
                  <a:t> </a:t>
                </a:r>
                <a:r>
                  <a:rPr lang="en-US" dirty="0"/>
                  <a:t>requires </a:t>
                </a:r>
                <a:r>
                  <a:rPr lang="en-US" dirty="0" smtClean="0"/>
                  <a:t>about 12 </a:t>
                </a:r>
                <a:r>
                  <a:rPr lang="en-US" dirty="0" err="1" smtClean="0"/>
                  <a:t>yottabytes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24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 3: </a:t>
                </a:r>
                <a:r>
                  <a:rPr lang="en-US" dirty="0"/>
                  <a:t>Storing 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b="1" dirty="0" smtClean="0"/>
                  <a:t>Perm</a:t>
                </a:r>
                <a:r>
                  <a:rPr lang="en-US" b="1" baseline="-25000" dirty="0"/>
                  <a:t>8</a:t>
                </a:r>
                <a:r>
                  <a:rPr lang="en-US" dirty="0" smtClean="0"/>
                  <a:t> </a:t>
                </a:r>
                <a:r>
                  <a:rPr lang="en-US" dirty="0"/>
                  <a:t>requires about </a:t>
                </a:r>
                <a:r>
                  <a:rPr lang="en-US" dirty="0" smtClean="0"/>
                  <a:t>211 bytes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17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Secret key: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k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m:rPr>
                        <m:nor/>
                      </m:rPr>
                      <a:rPr lang="en-US" b="0" i="0" baseline="-25000" dirty="0" smtClean="0"/>
                      <m:t>  </m:t>
                    </m:r>
                  </m:oMath>
                </a14:m>
                <a:r>
                  <a:rPr lang="en-US" dirty="0" smtClean="0"/>
                  <a:t>(about 3 KB)</a:t>
                </a:r>
              </a:p>
              <a:p>
                <a:r>
                  <a:rPr lang="en-US" b="1" dirty="0" smtClean="0"/>
                  <a:t>Input</a:t>
                </a:r>
                <a:r>
                  <a:rPr lang="en-US" dirty="0" smtClean="0"/>
                  <a:t>: x=x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,…,x</a:t>
                </a:r>
                <a:r>
                  <a:rPr lang="en-US" baseline="-25000" dirty="0" smtClean="0"/>
                  <a:t>16</a:t>
                </a:r>
                <a:r>
                  <a:rPr lang="en-US" dirty="0" smtClean="0"/>
                  <a:t> (16 bytes)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∥…∥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FF0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Changing a bit of input produces insubstantial changes in the output.</a:t>
                </a:r>
              </a:p>
              <a:p>
                <a:r>
                  <a:rPr lang="en-US" dirty="0" smtClean="0"/>
                  <a:t>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would not behave this way!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inputs x and x’ differ on a single bit</a:t>
                </a:r>
              </a:p>
              <a:p>
                <a:endParaRPr lang="en-US" dirty="0"/>
              </a:p>
              <a:p>
                <a:r>
                  <a:rPr lang="en-US" dirty="0" smtClean="0"/>
                  <a:t>We expect outputs F(x) and F(x’) to differ on approximately half of their bits </a:t>
                </a:r>
              </a:p>
              <a:p>
                <a:pPr lvl="1"/>
                <a:r>
                  <a:rPr lang="en-US" dirty="0" smtClean="0"/>
                  <a:t>F(x) and F(x’) should be (essentially) independent.</a:t>
                </a:r>
                <a:endParaRPr lang="en-US" dirty="0"/>
              </a:p>
              <a:p>
                <a:r>
                  <a:rPr lang="en-US" dirty="0" smtClean="0"/>
                  <a:t>A pseudorandom permutation must exhibit the same behavior!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Confusion-Diffusion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previous construction was not pseudorandom, but apply the permutations do accomplish something </a:t>
                </a:r>
              </a:p>
              <a:p>
                <a:pPr lvl="1"/>
                <a:r>
                  <a:rPr lang="en-US" dirty="0" smtClean="0"/>
                  <a:t>They introduce confusion into F</a:t>
                </a:r>
              </a:p>
              <a:p>
                <a:pPr lvl="1"/>
                <a:r>
                  <a:rPr lang="en-US" dirty="0" smtClean="0"/>
                  <a:t>Attacker cannot invert (after seeing a few outputs)</a:t>
                </a:r>
              </a:p>
              <a:p>
                <a:r>
                  <a:rPr lang="en-US" dirty="0" smtClean="0"/>
                  <a:t>Approach: </a:t>
                </a:r>
              </a:p>
              <a:p>
                <a:pPr lvl="1"/>
                <a:r>
                  <a:rPr lang="en-US" b="1" dirty="0" smtClean="0"/>
                  <a:t>Confuse</a:t>
                </a:r>
                <a:r>
                  <a:rPr lang="en-US" dirty="0" smtClean="0"/>
                  <a:t>: Apply random permutations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to each block of input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</a:p>
              <a:p>
                <a:pPr lvl="1"/>
                <a:r>
                  <a:rPr lang="en-US" b="1" dirty="0" smtClean="0"/>
                  <a:t>Diffuse</a:t>
                </a:r>
                <a:r>
                  <a:rPr lang="en-US" dirty="0" smtClean="0"/>
                  <a:t>: Mix the bytes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 to obtain byes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,…,</a:t>
                </a:r>
              </a:p>
              <a:p>
                <a:pPr lvl="1"/>
                <a:r>
                  <a:rPr lang="en-US" b="1" dirty="0"/>
                  <a:t>Confuse</a:t>
                </a:r>
                <a:r>
                  <a:rPr lang="en-US" dirty="0"/>
                  <a:t>: Apply random permutations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,…,</a:t>
                </a:r>
              </a:p>
              <a:p>
                <a:pPr lvl="1"/>
                <a:r>
                  <a:rPr lang="en-US" dirty="0" smtClean="0"/>
                  <a:t>Repeat as necessary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9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1: Pseudorandom Permutation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Select 16 random 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concerns?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∥…∥</m:t>
                          </m:r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dirty="0" smtClean="0">
                          <a:solidFill>
                            <a:srgbClr val="FF0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m:t>1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i="0" dirty="0" smtClean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2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∥…∥</m:t>
                      </m:r>
                      <m:r>
                        <m:rPr>
                          <m:nor/>
                        </m:rPr>
                        <a:rPr lang="en-US" dirty="0"/>
                        <m:t>f</m:t>
                      </m:r>
                      <m:r>
                        <m:rPr>
                          <m:nor/>
                        </m:rPr>
                        <a:rPr lang="en-US" baseline="-25000" dirty="0"/>
                        <m:t>16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16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Changing a bit of input produces insubstantial changes in the output.</a:t>
                </a:r>
              </a:p>
              <a:p>
                <a:r>
                  <a:rPr lang="en-US" dirty="0" smtClean="0"/>
                  <a:t>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  <m:r>
                      <a:rPr lang="en-US" b="1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would not behave this way!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Confusion-Diffusion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</a:p>
              <a:p>
                <a:r>
                  <a:rPr lang="en-US" dirty="0" smtClean="0"/>
                  <a:t>Select 8 random </a:t>
                </a:r>
                <a:r>
                  <a:rPr lang="en-US" dirty="0"/>
                  <a:t>permutations 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Select </a:t>
                </a:r>
                <a:r>
                  <a:rPr lang="en-US" dirty="0" smtClean="0"/>
                  <a:t>8 extra random permutations </a:t>
                </a:r>
                <a:r>
                  <a:rPr lang="en-US" dirty="0"/>
                  <a:t>on 8-bits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,…,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endParaRPr lang="en-US" b="1" baseline="-2500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r>
                  <a:rPr lang="en-US" b="0" i="0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>
                        <a:latin typeface="Cambria Math"/>
                        <a:ea typeface="Cambria Math"/>
                      </a:rPr>
                      <m:t>∥…∥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b="0" i="0" dirty="0" smtClean="0"/>
                      <m:t>:=</m:t>
                    </m:r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z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Mixing Function</a:t>
            </a:r>
            <a:endParaRPr lang="en-US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</m:e>
                    </m:d>
                  </m:oMath>
                </a14:m>
                <a:r>
                  <a:rPr lang="en-US" b="0" i="0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For i=1 to 8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z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r>
                      <m:rPr>
                        <m:nor/>
                      </m:rPr>
                      <a:rPr lang="en-US" dirty="0"/>
                      <m:t>[</m:t>
                    </m:r>
                    <m:r>
                      <m:rPr>
                        <m:nor/>
                      </m:rPr>
                      <a:rPr lang="en-US" dirty="0"/>
                      <m:t>i</m:t>
                    </m:r>
                    <m:r>
                      <m:rPr>
                        <m:nor/>
                      </m:rPr>
                      <a:rPr lang="en-US" dirty="0"/>
                      <m:t>]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End For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g</m:t>
                    </m:r>
                    <m:r>
                      <m:rPr>
                        <m:nor/>
                      </m:rPr>
                      <a:rPr lang="en-US" b="0" i="0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z</m:t>
                        </m:r>
                        <m:r>
                          <a:rPr lang="en-US" b="0" i="1" baseline="-25000" dirty="0" smtClean="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50316" y="3627755"/>
                <a:ext cx="2208940" cy="1369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[8]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316" y="3627755"/>
                <a:ext cx="2208940" cy="1369477"/>
              </a:xfrm>
              <a:prstGeom prst="rect">
                <a:avLst/>
              </a:prstGeom>
              <a:blipFill>
                <a:blip r:embed="rId3"/>
                <a:stretch>
                  <a:fillRect r="-28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3915" y="3648740"/>
                <a:ext cx="973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915" y="3648740"/>
                <a:ext cx="9739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015126" y="2892505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  <a:ea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baseline="-25000" dirty="0"/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126" y="2892505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911434" y="4467304"/>
                <a:ext cx="982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434" y="4467304"/>
                <a:ext cx="9821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59256" y="2892505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  <a:ea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b="0" i="0" baseline="-25000" dirty="0" smtClean="0"/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256" y="2892505"/>
                <a:ext cx="551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893626" y="3492818"/>
            <a:ext cx="961160" cy="168380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77289" y="3510042"/>
            <a:ext cx="933721" cy="168380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1901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r>
                  <a:rPr lang="en-US" dirty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  <a:ea typeface="Cambria Math"/>
                      </a:rPr>
                      <m:t>∥…∥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m:rPr>
                        <m:nor/>
                      </m:rPr>
                      <a:rPr lang="en-US" dirty="0"/>
                      <m:t>:=</m:t>
                    </m:r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=00110101=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baseline="-25000" dirty="0" smtClean="0">
                            <a:solidFill>
                              <a:srgbClr val="FF0000"/>
                            </a:solidFill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11010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′1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/>
                        <a:ea typeface="Cambria Math"/>
                      </a:rPr>
                      <m:t>∥…∥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  <a:ea typeface="Cambria Math"/>
                      </a:rPr>
                      <m:t>:=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′1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</a:rPr>
                      <m:t>z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FF0000"/>
                        </a:solidFill>
                      </a:rPr>
                      <m:t>′</m:t>
                    </m:r>
                    <m:r>
                      <m:rPr>
                        <m:nor/>
                      </m:rPr>
                      <a:rPr lang="en-US" baseline="-25000" dirty="0" smtClean="0">
                        <a:solidFill>
                          <a:srgbClr val="FF0000"/>
                        </a:solidFill>
                      </a:rPr>
                      <m:t>8</m:t>
                    </m:r>
                    <m:r>
                      <m:rPr>
                        <m:nor/>
                      </m:rPr>
                      <a:rPr lang="en-US" dirty="0"/>
                      <m:t>:=</m:t>
                    </m:r>
                    <m:r>
                      <m:rPr>
                        <m:nor/>
                      </m:rPr>
                      <a:rPr lang="en-US" b="1" dirty="0"/>
                      <m:t>Mix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∥…∥</m:t>
                        </m:r>
                        <m:r>
                          <m:rPr>
                            <m:nor/>
                          </m:rPr>
                          <a:rPr lang="en-US" dirty="0"/>
                          <m:t>y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/>
                  <a:t>Output: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 smtClean="0">
                        <a:solidFill>
                          <a:srgbClr val="FF0000"/>
                        </a:solidFill>
                      </a:rPr>
                      <m:t>8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</a:rPr>
                          <m:t>′8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19015"/>
              </a:xfrm>
              <a:blipFill>
                <a:blip r:embed="rId2"/>
                <a:stretch>
                  <a:fillRect l="-1101" t="-3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51916" y="2032635"/>
                <a:ext cx="2208940" cy="1369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[8]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[1]</m:t>
                                </m:r>
                              </m:e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916" y="2032635"/>
                <a:ext cx="2208940" cy="1369477"/>
              </a:xfrm>
              <a:prstGeom prst="rect">
                <a:avLst/>
              </a:prstGeom>
              <a:blipFill>
                <a:blip r:embed="rId3"/>
                <a:stretch>
                  <a:fillRect r="-29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45515" y="2053620"/>
                <a:ext cx="9739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515" y="2053620"/>
                <a:ext cx="9739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16726" y="1297385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  <a:ea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baseline="-25000" dirty="0"/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726" y="1297385"/>
                <a:ext cx="55175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13034" y="2872184"/>
                <a:ext cx="982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034" y="2872184"/>
                <a:ext cx="9821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60856" y="1297385"/>
                <a:ext cx="5517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/>
                          <a:ea typeface="Cambria Math"/>
                        </a:rPr>
                        <m:t>z</m:t>
                      </m:r>
                      <m:r>
                        <m:rPr>
                          <m:nor/>
                        </m:rPr>
                        <a:rPr lang="en-US" sz="2800" b="0" i="0" baseline="-25000" dirty="0" smtClean="0"/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856" y="1297385"/>
                <a:ext cx="5517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995226" y="1897698"/>
            <a:ext cx="961160" cy="168380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78889" y="1914922"/>
            <a:ext cx="933721" cy="168380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8013034" y="4368800"/>
            <a:ext cx="3884326" cy="1737360"/>
          </a:xfrm>
          <a:prstGeom prst="wedgeRectCallout">
            <a:avLst>
              <a:gd name="adj1" fmla="val -95902"/>
              <a:gd name="adj2" fmla="val 44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Highly unlikely that a truly random permutation would behave this 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Week 6: </a:t>
            </a:r>
            <a:r>
              <a:rPr lang="en-US" dirty="0"/>
              <a:t>Topic </a:t>
            </a:r>
            <a:r>
              <a:rPr lang="en-US" dirty="0" smtClean="0"/>
              <a:t>1: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Random Oracle </a:t>
            </a:r>
            <a:r>
              <a:rPr lang="en-US" dirty="0" smtClean="0"/>
              <a:t>Model +  </a:t>
            </a:r>
            <a:r>
              <a:rPr lang="en-US" dirty="0"/>
              <a:t>Hashing Applications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Permutation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S-box </a:t>
                </a:r>
                <a:r>
                  <a:rPr lang="en-US" dirty="0"/>
                  <a:t>a public “substitution function</a:t>
                </a:r>
                <a:r>
                  <a:rPr lang="en-US" dirty="0" smtClean="0"/>
                  <a:t>” (e.g.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baseline="-25000" dirty="0"/>
                      <m:t>8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r>
                  <a:rPr lang="en-US" dirty="0" smtClean="0"/>
                  <a:t>S is not part of a secret key, but can be used with one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a:rPr lang="en-US" b="0" i="0" smtClean="0">
                          <a:latin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Input to round: x, k </a:t>
                </a:r>
                <a:r>
                  <a:rPr lang="en-US" dirty="0"/>
                  <a:t>(k  is </a:t>
                </a:r>
                <a:r>
                  <a:rPr lang="en-US" dirty="0" err="1"/>
                  <a:t>subkey</a:t>
                </a:r>
                <a:r>
                  <a:rPr lang="en-US" dirty="0"/>
                  <a:t> for current round)</a:t>
                </a:r>
              </a:p>
              <a:p>
                <a:r>
                  <a:rPr lang="en-US" b="1" dirty="0" smtClean="0"/>
                  <a:t>Key Mixing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     </a:t>
                </a:r>
              </a:p>
              <a:p>
                <a:r>
                  <a:rPr lang="en-US" b="1" dirty="0" smtClean="0"/>
                  <a:t>Substitution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dirty="0" smtClean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8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 smtClean="0"/>
                  <a:t>: permute the bits of x to obtain the round output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8775865" y="2339438"/>
            <a:ext cx="3170712" cy="2755075"/>
          </a:xfrm>
          <a:prstGeom prst="wedgeRectCallout">
            <a:avLst>
              <a:gd name="adj1" fmla="val -102874"/>
              <a:gd name="adj2" fmla="val 71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Note: there are only n! possible bit mixing </a:t>
            </a:r>
            <a:r>
              <a:rPr lang="en-US" sz="2400" b="1" dirty="0" smtClean="0"/>
              <a:t>permutations of [n] </a:t>
            </a:r>
            <a:r>
              <a:rPr lang="en-US" sz="2400" b="1" dirty="0"/>
              <a:t>as opposed to 2</a:t>
            </a:r>
            <a:r>
              <a:rPr lang="en-US" sz="2400" b="1" baseline="30000" dirty="0"/>
              <a:t>n</a:t>
            </a:r>
            <a:r>
              <a:rPr lang="en-US" sz="2400" b="1" dirty="0" smtClean="0"/>
              <a:t>! Permutations of {0,1}</a:t>
            </a:r>
            <a:r>
              <a:rPr lang="en-US" sz="2400" b="1" baseline="30000" dirty="0" smtClean="0"/>
              <a:t>n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21634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Permutation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900" y="1825625"/>
            <a:ext cx="5914900" cy="4351338"/>
          </a:xfrm>
        </p:spPr>
        <p:txBody>
          <a:bodyPr/>
          <a:lstStyle/>
          <a:p>
            <a:r>
              <a:rPr lang="en-US" b="1" dirty="0" smtClean="0"/>
              <a:t>Proposition 6.3: </a:t>
            </a:r>
            <a:r>
              <a:rPr lang="en-US" dirty="0" smtClean="0"/>
              <a:t>Let F be a keyed function defined by a Substitution Permutation Network. Then for any keys/number of rounds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 is a permutation.</a:t>
            </a:r>
          </a:p>
          <a:p>
            <a:endParaRPr lang="en-US" dirty="0"/>
          </a:p>
          <a:p>
            <a:r>
              <a:rPr lang="en-US" dirty="0" smtClean="0"/>
              <a:t>Why? Composing permutations </a:t>
            </a:r>
            <a:r>
              <a:rPr lang="en-US" dirty="0" err="1" smtClean="0"/>
              <a:t>f,g</a:t>
            </a:r>
            <a:r>
              <a:rPr lang="en-US" dirty="0" smtClean="0"/>
              <a:t> results in another permutation h(x)=g(f(x)).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 descr="Image result for substitution permutation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4" y="1586861"/>
            <a:ext cx="3893911" cy="481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Want to achieve “avalanche effect” (one bit change should “affect” every output bit)</a:t>
            </a:r>
          </a:p>
          <a:p>
            <a:endParaRPr lang="en-US" dirty="0" smtClean="0"/>
          </a:p>
          <a:p>
            <a:r>
              <a:rPr lang="en-US" dirty="0" smtClean="0"/>
              <a:t>Should a S-box be a random byte permutation?</a:t>
            </a:r>
          </a:p>
          <a:p>
            <a:endParaRPr lang="en-US" dirty="0"/>
          </a:p>
          <a:p>
            <a:r>
              <a:rPr lang="en-US" dirty="0" smtClean="0"/>
              <a:t>Better to ensure that S(x) differs from x on at least 2-bits (for all x)</a:t>
            </a:r>
          </a:p>
          <a:p>
            <a:pPr lvl="1"/>
            <a:r>
              <a:rPr lang="en-US" dirty="0" smtClean="0"/>
              <a:t>Helps to maximize “avalanche effect”</a:t>
            </a:r>
          </a:p>
          <a:p>
            <a:endParaRPr lang="en-US" dirty="0"/>
          </a:p>
          <a:p>
            <a:r>
              <a:rPr lang="en-US" dirty="0" smtClean="0"/>
              <a:t>Mixing Permutation should ensure that output bits of any given S-box are used as input to multiple S-boxes in the next 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8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many rounds?</a:t>
            </a:r>
          </a:p>
          <a:p>
            <a:endParaRPr lang="en-US" dirty="0" smtClean="0"/>
          </a:p>
          <a:p>
            <a:r>
              <a:rPr lang="en-US" b="1" dirty="0" smtClean="0"/>
              <a:t>Informal Argument: </a:t>
            </a:r>
            <a:r>
              <a:rPr lang="en-US" dirty="0" smtClean="0"/>
              <a:t>If we ensure </a:t>
            </a:r>
            <a:r>
              <a:rPr lang="en-US" dirty="0"/>
              <a:t>that S(x) differs from </a:t>
            </a:r>
            <a:r>
              <a:rPr lang="en-US" dirty="0" smtClean="0"/>
              <a:t>x on </a:t>
            </a:r>
            <a:r>
              <a:rPr lang="en-US" dirty="0"/>
              <a:t>at least 2-bits (for </a:t>
            </a:r>
            <a:r>
              <a:rPr lang="en-US" dirty="0" smtClean="0"/>
              <a:t>all bytes x) </a:t>
            </a:r>
            <a:r>
              <a:rPr lang="en-US" dirty="0" smtClean="0"/>
              <a:t>then every input bit affects</a:t>
            </a:r>
          </a:p>
          <a:p>
            <a:pPr lvl="1"/>
            <a:r>
              <a:rPr lang="en-US" dirty="0" smtClean="0"/>
              <a:t>2 bits of round 1 output</a:t>
            </a:r>
          </a:p>
          <a:p>
            <a:pPr lvl="1"/>
            <a:r>
              <a:rPr lang="en-US" dirty="0" smtClean="0"/>
              <a:t>4 bits of round 2 output</a:t>
            </a:r>
          </a:p>
          <a:p>
            <a:pPr lvl="1"/>
            <a:r>
              <a:rPr lang="en-US" dirty="0" smtClean="0"/>
              <a:t>8 bits of round 3 output</a:t>
            </a:r>
          </a:p>
          <a:p>
            <a:pPr lvl="1"/>
            <a:r>
              <a:rPr lang="en-US" dirty="0" smtClean="0"/>
              <a:t>….</a:t>
            </a:r>
          </a:p>
          <a:p>
            <a:pPr lvl="1"/>
            <a:r>
              <a:rPr lang="en-US" dirty="0" smtClean="0"/>
              <a:t>128 bits of round 4 output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Need at least 7 rounds (minimum) to ensure that every input bit affects every output bit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Trivial Case: One full round with no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dirty="0"/>
                  <a:t> 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:r>
                  <a:rPr lang="en-US" dirty="0" smtClean="0"/>
                  <a:t>P permute </a:t>
                </a:r>
                <a:r>
                  <a:rPr lang="en-US" dirty="0"/>
                  <a:t>the bits </a:t>
                </a:r>
                <a:r>
                  <a:rPr lang="en-US" dirty="0" smtClean="0"/>
                  <a:t>of y to </a:t>
                </a:r>
                <a:r>
                  <a:rPr lang="en-US" dirty="0"/>
                  <a:t>obtain the round </a:t>
                </a:r>
                <a:r>
                  <a:rPr lang="en-US" dirty="0" smtClean="0"/>
                  <a:t>output</a:t>
                </a:r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</a:t>
                </a:r>
              </a:p>
              <a:p>
                <a:pPr lvl="1"/>
                <a:r>
                  <a:rPr lang="en-US" dirty="0" smtClean="0"/>
                  <a:t>P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baseline="-25000" dirty="0" smtClean="0">
                            <a:latin typeface="Cambria Math"/>
                            <a:ea typeface="Cambria Math"/>
                          </a:rPr>
                          <m:t>8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x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  <m:r>
                      <m:rPr>
                        <m:nor/>
                      </m:rPr>
                      <a:rPr lang="en-US" b="0" i="0" baseline="-25000" dirty="0" smtClean="0">
                        <a:ea typeface="Cambria Math"/>
                      </a:rPr>
                      <m:t>i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=S</a:t>
                </a:r>
                <a:r>
                  <a:rPr lang="en-US" baseline="-25000" dirty="0" smtClean="0"/>
                  <a:t>i</a:t>
                </a:r>
                <a:r>
                  <a:rPr lang="en-US" baseline="30000" dirty="0" smtClean="0"/>
                  <a:t>-1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i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0" i="0" baseline="-25000" dirty="0" smtClean="0"/>
                              <m:t>i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m:rPr>
                                <m:nor/>
                              </m:rPr>
                              <a:rPr lang="en-US" b="0" i="0" baseline="-25000" dirty="0" smtClean="0">
                                <a:ea typeface="Cambria Math"/>
                              </a:rPr>
                              <m:t>i</m:t>
                            </m:r>
                          </m:e>
                        </m:d>
                      </m:e>
                    </m:d>
                  </m:oMath>
                </a14:m>
                <a:endParaRPr lang="en-US" baseline="30000" dirty="0" smtClean="0"/>
              </a:p>
              <a:p>
                <a:pPr lvl="1"/>
                <a:r>
                  <a:rPr lang="en-US" dirty="0" smtClean="0"/>
                  <a:t>Attacker knows x</a:t>
                </a:r>
                <a:r>
                  <a:rPr lang="en-US" baseline="-25000" dirty="0" smtClean="0"/>
                  <a:t>i </a:t>
                </a:r>
                <a:r>
                  <a:rPr lang="en-US" dirty="0" smtClean="0"/>
                  <a:t>and can thus obtain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i</a:t>
                </a: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once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known</a:t>
                </a:r>
              </a:p>
              <a:p>
                <a:pPr lvl="1"/>
                <a:r>
                  <a:rPr lang="en-US" dirty="0" smtClean="0"/>
                  <a:t>Immediately yields attack in 2</a:t>
                </a:r>
                <a:r>
                  <a:rPr lang="en-US" baseline="30000" dirty="0" smtClean="0"/>
                  <a:t>64</a:t>
                </a:r>
                <a:r>
                  <a:rPr lang="en-US" dirty="0" smtClean="0"/>
                  <a:t> time (k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are each 64 bit keys) which narrows down key-space to </a:t>
                </a: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 smtClean="0"/>
                  <a:t> but we can do much better!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input/output (</a:t>
                </a:r>
                <a:r>
                  <a:rPr lang="en-US" dirty="0" err="1" smtClean="0"/>
                  <a:t>x,F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(x))</a:t>
                </a:r>
              </a:p>
              <a:p>
                <a:pPr lvl="1"/>
                <a:r>
                  <a:rPr lang="en-US" dirty="0" smtClean="0"/>
                  <a:t>Permutations P and 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are public and can be run in reverse once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known</a:t>
                </a:r>
              </a:p>
              <a:p>
                <a:pPr lvl="1"/>
                <a:r>
                  <a:rPr lang="en-US" dirty="0" smtClean="0"/>
                  <a:t>Guessing 8 specific bits of k</a:t>
                </a:r>
                <a:r>
                  <a:rPr lang="en-US" baseline="-25000" dirty="0" smtClean="0"/>
                  <a:t>2 </a:t>
                </a:r>
                <a:r>
                  <a:rPr lang="en-US" dirty="0" smtClean="0"/>
                  <a:t>(which bits depends on P) we can obtain one value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y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m:rPr>
                            <m:nor/>
                          </m:rPr>
                          <a:rPr lang="en-US" b="0" i="0" baseline="-25000" dirty="0" smtClean="0">
                            <a:ea typeface="Cambria Math"/>
                          </a:rPr>
                          <m:t>i</m:t>
                        </m:r>
                      </m:e>
                    </m:d>
                  </m:oMath>
                </a14:m>
                <a:endParaRPr lang="en-US" baseline="-25000" dirty="0" smtClean="0"/>
              </a:p>
              <a:p>
                <a:pPr lvl="1"/>
                <a:r>
                  <a:rPr lang="en-US" dirty="0"/>
                  <a:t>Attacker knows x</a:t>
                </a:r>
                <a:r>
                  <a:rPr lang="en-US" baseline="-25000" dirty="0"/>
                  <a:t>i </a:t>
                </a:r>
                <a:r>
                  <a:rPr lang="en-US" dirty="0"/>
                  <a:t>and can thus </a:t>
                </a:r>
                <a:r>
                  <a:rPr lang="en-US" dirty="0" smtClean="0"/>
                  <a:t>obtain 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 by inverting S</a:t>
                </a:r>
                <a:r>
                  <a:rPr lang="en-US" baseline="-25000" dirty="0" smtClean="0"/>
                  <a:t>i </a:t>
                </a:r>
                <a:r>
                  <a:rPr lang="en-US" dirty="0"/>
                  <a:t>and using </a:t>
                </a:r>
                <a:r>
                  <a:rPr lang="en-US" dirty="0" smtClean="0"/>
                  <a:t>XOR</a:t>
                </a:r>
              </a:p>
              <a:p>
                <a:pPr lvl="1"/>
                <a:r>
                  <a:rPr lang="en-US" dirty="0" smtClean="0"/>
                  <a:t>Narrows </a:t>
                </a:r>
                <a:r>
                  <a:rPr lang="en-US" dirty="0"/>
                  <a:t>down key-space </a:t>
                </a:r>
                <a:r>
                  <a:rPr lang="en-US" dirty="0" smtClean="0"/>
                  <a:t>to 2</a:t>
                </a:r>
                <a:r>
                  <a:rPr lang="en-US" baseline="30000" dirty="0" smtClean="0"/>
                  <a:t>64</a:t>
                </a:r>
                <a:r>
                  <a:rPr lang="en-US" dirty="0"/>
                  <a:t> , but </a:t>
                </a:r>
                <a:r>
                  <a:rPr lang="en-US" dirty="0" smtClean="0"/>
                  <a:t>in time 8x2</a:t>
                </a:r>
                <a:r>
                  <a:rPr lang="en-US" baseline="30000" dirty="0" smtClean="0"/>
                  <a:t>8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Easy Case: One full round with final key mixing step</a:t>
                </a:r>
              </a:p>
              <a:p>
                <a:r>
                  <a:rPr lang="en-US" b="1" dirty="0"/>
                  <a:t>Key Mixing</a:t>
                </a:r>
                <a:r>
                  <a:rPr lang="en-US" dirty="0"/>
                  <a:t>: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>
                        <a:latin typeface="Cambria Math"/>
                        <a:ea typeface="Cambria Math"/>
                      </a:rPr>
                      <m:t>≔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x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baseline="-25000" dirty="0"/>
                  <a:t> </a:t>
                </a:r>
                <a:r>
                  <a:rPr lang="en-US" dirty="0"/>
                  <a:t>      </a:t>
                </a:r>
              </a:p>
              <a:p>
                <a:r>
                  <a:rPr lang="en-US" b="1" dirty="0"/>
                  <a:t>Substitution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dirty="0"/>
                      <m:t>S</m:t>
                    </m:r>
                    <m:r>
                      <m:rPr>
                        <m:nor/>
                      </m:rPr>
                      <a:rPr lang="en-US" baseline="-25000" dirty="0" smtClean="0"/>
                      <m:t>8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x</m:t>
                        </m:r>
                        <m:r>
                          <m:rPr>
                            <m:nor/>
                          </m:rPr>
                          <a:rPr lang="en-US" baseline="-25000" dirty="0" smtClean="0"/>
                          <m:t>8</m:t>
                        </m:r>
                      </m:e>
                    </m:d>
                  </m:oMath>
                </a14:m>
                <a:endParaRPr lang="en-US" baseline="-25000" dirty="0"/>
              </a:p>
              <a:p>
                <a:r>
                  <a:rPr lang="en-US" b="1" dirty="0" smtClean="0"/>
                  <a:t>Bit Mixing Permutation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∥…∥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z</m:t>
                    </m:r>
                    <m:r>
                      <m:rPr>
                        <m:nor/>
                      </m:rPr>
                      <a:rPr lang="en-US" baseline="-25000" dirty="0"/>
                      <m:t>8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=P(y)</a:t>
                </a:r>
              </a:p>
              <a:p>
                <a:r>
                  <a:rPr lang="en-US" b="1" dirty="0" smtClean="0"/>
                  <a:t>Final Key Mixing</a:t>
                </a:r>
                <a:r>
                  <a:rPr lang="en-US" dirty="0" smtClean="0"/>
                  <a:t>: Output z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Given several input/output pairs 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,F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))</a:t>
                </a:r>
              </a:p>
              <a:p>
                <a:pPr lvl="1"/>
                <a:r>
                  <a:rPr lang="en-US" dirty="0" smtClean="0"/>
                  <a:t>Can quickly recover 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k</a:t>
                </a:r>
                <a:r>
                  <a:rPr lang="en-US" baseline="-25000" dirty="0" smtClean="0"/>
                  <a:t>2</a:t>
                </a:r>
              </a:p>
              <a:p>
                <a:pPr lvl="1"/>
                <a:endParaRPr lang="en-US" baseline="-25000" dirty="0"/>
              </a:p>
              <a:p>
                <a:pPr lvl="1"/>
                <a:endParaRPr lang="en-US" baseline="-25000" dirty="0" smtClean="0"/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Attacking Lower Round SPNs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Harder Case: Two round SPN</a:t>
            </a:r>
          </a:p>
          <a:p>
            <a:endParaRPr lang="en-US" dirty="0" smtClean="0"/>
          </a:p>
          <a:p>
            <a:r>
              <a:rPr lang="en-US" dirty="0" smtClean="0"/>
              <a:t>Exercise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  <a:p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to Substitution Permutation Networks</a:t>
            </a:r>
          </a:p>
          <a:p>
            <a:endParaRPr lang="en-US" dirty="0"/>
          </a:p>
          <a:p>
            <a:r>
              <a:rPr lang="en-US" b="1" dirty="0" smtClean="0"/>
              <a:t>Advantage</a:t>
            </a:r>
            <a:r>
              <a:rPr lang="en-US" dirty="0" smtClean="0"/>
              <a:t>: underlying functions need not be invertible, but the result is still a permutation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(Recap) Collision-Resistant </a:t>
            </a:r>
            <a:r>
              <a:rPr lang="en-US" dirty="0" smtClean="0"/>
              <a:t>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s.t.</a:t>
                </a:r>
              </a:p>
              <a:p>
                <a:pPr marL="0" indent="0">
                  <a:buNone/>
                </a:pPr>
                <a:r>
                  <a:rPr lang="en-US" dirty="0" smtClean="0"/>
                  <a:t>H(x) = H(y)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 be given s.t. H(x)=H(y)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 = L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:=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(R</a:t>
                </a:r>
                <a:r>
                  <a:rPr lang="en-US" baseline="-25000" dirty="0" smtClean="0"/>
                  <a:t>i-1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Proposition</a:t>
                </a:r>
                <a:r>
                  <a:rPr lang="en-US" dirty="0" smtClean="0"/>
                  <a:t>: the function is invertible.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Digital Encryption Standard (DES): 16-round </a:t>
                </a:r>
                <a:r>
                  <a:rPr lang="en-US" dirty="0" err="1" smtClean="0"/>
                  <a:t>Feistel</a:t>
                </a:r>
                <a:r>
                  <a:rPr lang="en-US" dirty="0" smtClean="0"/>
                  <a:t> Network.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  <a:blipFill>
                <a:blip r:embed="rId2"/>
                <a:stretch>
                  <a:fillRect l="-218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pic>
        <p:nvPicPr>
          <p:cNvPr id="2052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37506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8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 </a:t>
            </a:r>
            <a:r>
              <a:rPr lang="en-US" dirty="0" smtClean="0"/>
              <a:t>555: </a:t>
            </a:r>
            <a:r>
              <a:rPr lang="en-US" dirty="0"/>
              <a:t>Week </a:t>
            </a:r>
            <a:r>
              <a:rPr lang="en-US" dirty="0" smtClean="0"/>
              <a:t>6: Topic 4 </a:t>
            </a:r>
            <a:br>
              <a:rPr lang="en-US" dirty="0" smtClean="0"/>
            </a:br>
            <a:r>
              <a:rPr lang="en-US" dirty="0" smtClean="0"/>
              <a:t>DES, 3DES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Feistel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825625"/>
            <a:ext cx="1138428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Alternative to Substitution Permutation Networks</a:t>
            </a:r>
          </a:p>
          <a:p>
            <a:endParaRPr lang="en-US" sz="4000" dirty="0"/>
          </a:p>
          <a:p>
            <a:r>
              <a:rPr lang="en-US" sz="4000" b="1" dirty="0" smtClean="0"/>
              <a:t>Advantage</a:t>
            </a:r>
            <a:r>
              <a:rPr lang="en-US" sz="4000" dirty="0" smtClean="0"/>
              <a:t>: underlying functions need not be invertible, but the result is still a permutation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</a:t>
                </a:r>
                <a:r>
                  <a:rPr lang="en-US" baseline="-25000" dirty="0" smtClean="0"/>
                  <a:t>i+1 </a:t>
                </a:r>
                <a:r>
                  <a:rPr lang="en-US" dirty="0"/>
                  <a:t>=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endParaRPr lang="en-US" baseline="-25000" dirty="0" smtClean="0"/>
              </a:p>
              <a:p>
                <a:r>
                  <a:rPr lang="en-US" dirty="0" smtClean="0"/>
                  <a:t>R</a:t>
                </a:r>
                <a:r>
                  <a:rPr lang="en-US" baseline="-25000" dirty="0" smtClean="0"/>
                  <a:t>i+1</a:t>
                </a:r>
                <a:r>
                  <a:rPr lang="en-US" dirty="0" smtClean="0"/>
                  <a:t>≔L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aseline="-25000" dirty="0"/>
                      <m:t>i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Proposition</a:t>
                </a:r>
                <a:r>
                  <a:rPr lang="en-US" dirty="0" smtClean="0"/>
                  <a:t>: the function is invertible.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8274" y="1825625"/>
                <a:ext cx="5855525" cy="4351338"/>
              </a:xfrm>
              <a:blipFill>
                <a:blip r:embed="rId2"/>
                <a:stretch>
                  <a:fillRect l="-218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pic>
        <p:nvPicPr>
          <p:cNvPr id="2052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4" y="237506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9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Encryption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in 1970s by IBM (with help from NSA)</a:t>
            </a:r>
          </a:p>
          <a:p>
            <a:endParaRPr lang="en-US" dirty="0"/>
          </a:p>
          <a:p>
            <a:r>
              <a:rPr lang="en-US" dirty="0" smtClean="0"/>
              <a:t>Adopted in 1977 as Federal Information Processing Standard (US)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Encryption Standard (DES): 16-round </a:t>
            </a:r>
            <a:r>
              <a:rPr lang="en-US" dirty="0" err="1"/>
              <a:t>Feistel</a:t>
            </a:r>
            <a:r>
              <a:rPr lang="en-US" dirty="0"/>
              <a:t> Network. </a:t>
            </a:r>
          </a:p>
          <a:p>
            <a:endParaRPr lang="en-US" dirty="0"/>
          </a:p>
          <a:p>
            <a:r>
              <a:rPr lang="en-US" dirty="0" smtClean="0"/>
              <a:t>Key Length: 56 bits</a:t>
            </a:r>
          </a:p>
          <a:p>
            <a:pPr lvl="1"/>
            <a:r>
              <a:rPr lang="en-US" dirty="0" smtClean="0"/>
              <a:t>Vulnerable to brute-force attacks in modern times</a:t>
            </a:r>
          </a:p>
          <a:p>
            <a:pPr lvl="1"/>
            <a:r>
              <a:rPr lang="en-US" dirty="0" smtClean="0"/>
              <a:t>1.5 hours at 14 trillion DES </a:t>
            </a:r>
            <a:r>
              <a:rPr lang="en-US" dirty="0" err="1" smtClean="0"/>
              <a:t>evals</a:t>
            </a:r>
            <a:r>
              <a:rPr lang="en-US" dirty="0" smtClean="0"/>
              <a:t>/second e.g., </a:t>
            </a:r>
            <a:r>
              <a:rPr lang="en-US" dirty="0" err="1" smtClean="0"/>
              <a:t>Antminer</a:t>
            </a:r>
            <a:r>
              <a:rPr lang="en-US" dirty="0" smtClean="0"/>
              <a:t> S9 runs at 14 TH/s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Round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2" y="1708609"/>
            <a:ext cx="7916228" cy="46477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78480" y="2606040"/>
            <a:ext cx="3200400" cy="129540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Round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56680" cy="4351338"/>
          </a:xfrm>
        </p:spPr>
        <p:txBody>
          <a:bodyPr/>
          <a:lstStyle/>
          <a:p>
            <a:r>
              <a:rPr lang="en-US" b="1" dirty="0" smtClean="0"/>
              <a:t>Initial Key: </a:t>
            </a:r>
            <a:r>
              <a:rPr lang="en-US" dirty="0" smtClean="0"/>
              <a:t>64 bits</a:t>
            </a:r>
          </a:p>
          <a:p>
            <a:r>
              <a:rPr lang="en-US" b="1" dirty="0" smtClean="0"/>
              <a:t>Effective Key Length: </a:t>
            </a:r>
            <a:r>
              <a:rPr lang="en-US" dirty="0" smtClean="0"/>
              <a:t>56 bits</a:t>
            </a:r>
          </a:p>
          <a:p>
            <a:r>
              <a:rPr lang="en-US" b="1" dirty="0" smtClean="0"/>
              <a:t>Round Key Length: </a:t>
            </a:r>
            <a:r>
              <a:rPr lang="en-US" dirty="0" smtClean="0"/>
              <a:t>48 bits (each)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16 round keys </a:t>
            </a:r>
            <a:r>
              <a:rPr lang="en-US" dirty="0" smtClean="0"/>
              <a:t>derived from initial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pic>
        <p:nvPicPr>
          <p:cNvPr id="1026" name="Picture 2" descr="Key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20" y="1473677"/>
            <a:ext cx="493268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17" y="1468795"/>
            <a:ext cx="6271001" cy="470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Mangle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6400" cy="4351338"/>
          </a:xfrm>
        </p:spPr>
        <p:txBody>
          <a:bodyPr/>
          <a:lstStyle/>
          <a:p>
            <a:r>
              <a:rPr lang="en-US" dirty="0" smtClean="0"/>
              <a:t>Expand E: 32-bit input </a:t>
            </a:r>
            <a:r>
              <a:rPr lang="en-US" dirty="0" smtClean="0">
                <a:sym typeface="Wingdings" panose="05000000000000000000" pitchFamily="2" charset="2"/>
              </a:rPr>
              <a:t> 48-bit output (duplicates 16 bits)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S-boxes: S</a:t>
            </a:r>
            <a:r>
              <a:rPr lang="en-US" baseline="-25000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,…,S</a:t>
            </a:r>
            <a:r>
              <a:rPr lang="en-US" baseline="-25000" dirty="0" smtClean="0">
                <a:sym typeface="Wingdings" panose="05000000000000000000" pitchFamily="2" charset="2"/>
              </a:rPr>
              <a:t>8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Input: 6-bits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Output: 4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Not a permutation!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4-to-1 function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/>
              <a:t>Exactly four inputs mapped to each possible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0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Mangle Function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1107228" y="1583706"/>
            <a:ext cx="8295852" cy="51377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39904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bit input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0668" y="2211824"/>
            <a:ext cx="151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48-bit sub key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8112" y="2333334"/>
            <a:ext cx="2442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48 bit output of expand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77840" y="4130040"/>
            <a:ext cx="3825240" cy="7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03080" y="4130040"/>
            <a:ext cx="182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XOR block before</a:t>
            </a:r>
          </a:p>
          <a:p>
            <a:r>
              <a:rPr lang="en-US" b="1" dirty="0" smtClean="0"/>
              <a:t>Applying S-Boxes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288280" y="5370562"/>
            <a:ext cx="4190004" cy="1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78284" y="5294520"/>
            <a:ext cx="182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Each S-box outputs 4 bits</a:t>
            </a:r>
          </a:p>
        </p:txBody>
      </p:sp>
    </p:spTree>
    <p:extLst>
      <p:ext uri="{BB962C8B-B14F-4D97-AF65-F5344CB8AC3E}">
        <p14:creationId xmlns:p14="http://schemas.microsoft.com/office/powerpoint/2010/main" val="7162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S-Box Representation as Table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60119" y="194691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090828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9959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814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92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522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0100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S(x)=1101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1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9999" y="6002888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=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54428" y="6002889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S(x) = Table[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11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60552" y="1312438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columns (</a:t>
            </a:r>
            <a:r>
              <a:rPr lang="en-US" sz="3200" dirty="0" smtClean="0">
                <a:solidFill>
                  <a:srgbClr val="FF0000"/>
                </a:solidFill>
              </a:rPr>
              <a:t>2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15408" y="3661123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columns (</a:t>
            </a:r>
            <a:r>
              <a:rPr lang="en-US" sz="3200" dirty="0" smtClean="0">
                <a:solidFill>
                  <a:srgbClr val="00B050"/>
                </a:solidFill>
              </a:rPr>
              <a:t>4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6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(Recap) 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S-Box Representation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60119" y="1946910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6090828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499598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4814416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1920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435225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01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21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0001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7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138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0011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0100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2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155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0110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S(x)=1101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800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….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….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735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1111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13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6520" y="6140223"/>
            <a:ext cx="2004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 =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54428" y="6002889"/>
            <a:ext cx="299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S(x) = T[</a:t>
            </a:r>
            <a:r>
              <a:rPr lang="en-US" sz="3200" dirty="0" smtClean="0">
                <a:solidFill>
                  <a:srgbClr val="00B050"/>
                </a:solidFill>
              </a:rPr>
              <a:t>0110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FF0000"/>
                </a:solidFill>
              </a:rPr>
              <a:t>11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760552" y="1312438"/>
            <a:ext cx="3142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4 columns (</a:t>
            </a:r>
            <a:r>
              <a:rPr lang="en-US" sz="3200" dirty="0" smtClean="0">
                <a:solidFill>
                  <a:srgbClr val="FF0000"/>
                </a:solidFill>
              </a:rPr>
              <a:t>2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15408" y="3661123"/>
            <a:ext cx="3350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 columns (</a:t>
            </a:r>
            <a:r>
              <a:rPr lang="en-US" sz="3200" dirty="0" smtClean="0">
                <a:solidFill>
                  <a:srgbClr val="00B050"/>
                </a:solidFill>
              </a:rPr>
              <a:t>4 bits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311640" y="1027906"/>
            <a:ext cx="822960" cy="869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546144" y="1027906"/>
            <a:ext cx="117595" cy="82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46716" y="1027906"/>
            <a:ext cx="3903187" cy="829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26901" y="445212"/>
            <a:ext cx="4840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column is permutation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69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Pseudorandom Permutation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a truly random permutation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1" dirty="0"/>
                      <m:t>Perm</m:t>
                    </m:r>
                    <m:r>
                      <m:rPr>
                        <m:nor/>
                      </m:rPr>
                      <a:rPr lang="en-US" b="1" i="0" baseline="-25000" dirty="0" smtClean="0"/>
                      <m:t>128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inputs x and x’ differ on a single bit</a:t>
                </a:r>
              </a:p>
              <a:p>
                <a:endParaRPr lang="en-US" dirty="0"/>
              </a:p>
              <a:p>
                <a:r>
                  <a:rPr lang="en-US" dirty="0" smtClean="0"/>
                  <a:t>We expect outputs F(x) and F(x’) to differ on approximately half of their bits </a:t>
                </a:r>
              </a:p>
              <a:p>
                <a:pPr lvl="1"/>
                <a:r>
                  <a:rPr lang="en-US" dirty="0" smtClean="0"/>
                  <a:t>F(x) and F(x’) should be (essentially) independent.</a:t>
                </a:r>
                <a:endParaRPr lang="en-US" dirty="0"/>
              </a:p>
              <a:p>
                <a:r>
                  <a:rPr lang="en-US" dirty="0" smtClean="0"/>
                  <a:t>A pseudorandom permutation must exhibit the same behavior!</a:t>
                </a:r>
              </a:p>
              <a:p>
                <a:r>
                  <a:rPr lang="en-US" b="1" dirty="0" smtClean="0"/>
                  <a:t>Requirement</a:t>
                </a:r>
                <a:r>
                  <a:rPr lang="en-US" dirty="0" smtClean="0"/>
                  <a:t>: DES Avalanche Effect!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Avalanche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Permutation the end of the mangle function helps to mix bits</a:t>
            </a:r>
          </a:p>
          <a:p>
            <a:endParaRPr lang="en-US" sz="3600" dirty="0"/>
          </a:p>
          <a:p>
            <a:r>
              <a:rPr lang="en-US" sz="3600" dirty="0" smtClean="0"/>
              <a:t>Special S-box property #1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Let x and x’ differ on one bit then S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(x) differs from S</a:t>
            </a:r>
            <a:r>
              <a:rPr lang="en-US" sz="3600" baseline="-25000" dirty="0" smtClean="0"/>
              <a:t>i</a:t>
            </a:r>
            <a:r>
              <a:rPr lang="en-US" sz="3600" dirty="0" smtClean="0"/>
              <a:t>(x’) on two bits.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Effect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49" y="1825624"/>
            <a:ext cx="51511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two 64 bit inputs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baseline="-25000" dirty="0" err="1" smtClean="0"/>
              <a:t>n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n</a:t>
            </a:r>
            <a:r>
              <a:rPr lang="en-US" dirty="0" smtClean="0"/>
              <a:t>) and (</a:t>
            </a:r>
            <a:r>
              <a:rPr lang="en-US" dirty="0"/>
              <a:t>L</a:t>
            </a:r>
            <a:r>
              <a:rPr lang="en-US" baseline="-25000" dirty="0"/>
              <a:t>n</a:t>
            </a:r>
            <a:r>
              <a:rPr lang="en-US" dirty="0"/>
              <a:t>’</a:t>
            </a:r>
            <a:r>
              <a:rPr lang="en-US" dirty="0" smtClean="0"/>
              <a:t>,</a:t>
            </a:r>
            <a:r>
              <a:rPr lang="en-US" dirty="0" err="1" smtClean="0"/>
              <a:t>R’</a:t>
            </a:r>
            <a:r>
              <a:rPr lang="en-US" baseline="-25000" dirty="0" err="1" smtClean="0"/>
              <a:t>n</a:t>
            </a:r>
            <a:r>
              <a:rPr lang="en-US" dirty="0" smtClean="0"/>
              <a:t>=</a:t>
            </a:r>
            <a:r>
              <a:rPr lang="en-US" dirty="0"/>
              <a:t>R</a:t>
            </a:r>
            <a:r>
              <a:rPr lang="en-US" baseline="-25000" dirty="0"/>
              <a:t>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n</a:t>
            </a:r>
            <a:r>
              <a:rPr lang="en-US" dirty="0" smtClean="0"/>
              <a:t> and L</a:t>
            </a:r>
            <a:r>
              <a:rPr lang="en-US" baseline="-25000" dirty="0" smtClean="0"/>
              <a:t>n</a:t>
            </a:r>
            <a:r>
              <a:rPr lang="en-US" dirty="0" smtClean="0"/>
              <a:t>’ differ on one bit</a:t>
            </a:r>
          </a:p>
          <a:p>
            <a:r>
              <a:rPr lang="en-US" dirty="0" smtClean="0"/>
              <a:t>This is worst case example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n+1</a:t>
            </a:r>
            <a:r>
              <a:rPr lang="en-US" dirty="0" smtClean="0"/>
              <a:t> = L</a:t>
            </a:r>
            <a:r>
              <a:rPr lang="en-US" baseline="-25000" dirty="0" smtClean="0"/>
              <a:t>n+1</a:t>
            </a:r>
            <a:r>
              <a:rPr lang="en-US" dirty="0" smtClean="0"/>
              <a:t>’=</a:t>
            </a:r>
            <a:r>
              <a:rPr lang="en-US" dirty="0"/>
              <a:t>R</a:t>
            </a:r>
            <a:r>
              <a:rPr lang="en-US" baseline="-25000" dirty="0"/>
              <a:t>n</a:t>
            </a:r>
            <a:endParaRPr lang="en-US" dirty="0" smtClean="0"/>
          </a:p>
          <a:p>
            <a:pPr lvl="1"/>
            <a:r>
              <a:rPr lang="en-US" dirty="0" smtClean="0"/>
              <a:t>But now R’</a:t>
            </a:r>
            <a:r>
              <a:rPr lang="en-US" baseline="-25000" dirty="0" smtClean="0"/>
              <a:t>n+1 </a:t>
            </a:r>
            <a:r>
              <a:rPr lang="en-US" dirty="0" smtClean="0"/>
              <a:t>and R</a:t>
            </a:r>
            <a:r>
              <a:rPr lang="en-US" baseline="-25000" dirty="0" smtClean="0"/>
              <a:t>n+1 </a:t>
            </a:r>
            <a:r>
              <a:rPr lang="en-US" dirty="0"/>
              <a:t>differ on one bit </a:t>
            </a:r>
            <a:endParaRPr lang="en-US" dirty="0" smtClean="0"/>
          </a:p>
          <a:p>
            <a:r>
              <a:rPr lang="en-US" dirty="0" smtClean="0"/>
              <a:t>Even if we are unlucky E(</a:t>
            </a:r>
            <a:r>
              <a:rPr lang="en-US" dirty="0"/>
              <a:t>R’</a:t>
            </a:r>
            <a:r>
              <a:rPr lang="en-US" baseline="-25000" dirty="0"/>
              <a:t>n+1</a:t>
            </a:r>
            <a:r>
              <a:rPr lang="en-US" dirty="0" smtClean="0"/>
              <a:t>) and E(</a:t>
            </a:r>
            <a:r>
              <a:rPr lang="en-US" dirty="0"/>
              <a:t>R</a:t>
            </a:r>
            <a:r>
              <a:rPr lang="en-US" baseline="-25000" dirty="0"/>
              <a:t>n+1</a:t>
            </a:r>
            <a:r>
              <a:rPr lang="en-US" dirty="0" smtClean="0"/>
              <a:t>) differ on 1 bit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</a:t>
            </a:r>
            <a:r>
              <a:rPr lang="en-US" baseline="-25000" dirty="0" smtClean="0"/>
              <a:t>n+2 </a:t>
            </a:r>
            <a:r>
              <a:rPr lang="en-US" dirty="0" smtClean="0">
                <a:sym typeface="Wingdings" panose="05000000000000000000" pitchFamily="2" charset="2"/>
              </a:rPr>
              <a:t>and </a:t>
            </a:r>
            <a:r>
              <a:rPr lang="en-US" dirty="0" smtClean="0"/>
              <a:t>R’</a:t>
            </a:r>
            <a:r>
              <a:rPr lang="en-US" baseline="-25000" dirty="0" smtClean="0"/>
              <a:t>n+2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differ on two bits</a:t>
            </a:r>
            <a:endParaRPr lang="en-US" dirty="0" smtClean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L</a:t>
            </a:r>
            <a:r>
              <a:rPr lang="en-US" baseline="-25000" dirty="0" smtClean="0"/>
              <a:t>n+2</a:t>
            </a:r>
            <a:r>
              <a:rPr lang="en-US" dirty="0" smtClean="0"/>
              <a:t> =</a:t>
            </a:r>
            <a:r>
              <a:rPr lang="en-US" dirty="0"/>
              <a:t> R’</a:t>
            </a:r>
            <a:r>
              <a:rPr lang="en-US" baseline="-25000" dirty="0"/>
              <a:t>n+1 </a:t>
            </a:r>
            <a:r>
              <a:rPr lang="en-US" dirty="0" smtClean="0"/>
              <a:t>and </a:t>
            </a:r>
            <a:r>
              <a:rPr lang="en-US" dirty="0"/>
              <a:t>L</a:t>
            </a:r>
            <a:r>
              <a:rPr lang="en-US" baseline="-25000" dirty="0"/>
              <a:t>n+2</a:t>
            </a:r>
            <a:r>
              <a:rPr lang="en-US" dirty="0"/>
              <a:t>’ = R’</a:t>
            </a:r>
            <a:r>
              <a:rPr lang="en-US" baseline="-25000" dirty="0"/>
              <a:t>n+1 </a:t>
            </a:r>
            <a:r>
              <a:rPr lang="en-US" dirty="0" smtClean="0"/>
              <a:t>differ in one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57" y="1468795"/>
            <a:ext cx="6271001" cy="47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0957"/>
            <a:ext cx="6271001" cy="47081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Avalanche Effect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10957"/>
            <a:ext cx="5875751" cy="5245736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R</a:t>
            </a:r>
            <a:r>
              <a:rPr lang="en-US" sz="5100" baseline="-25000" dirty="0" smtClean="0"/>
              <a:t>n+2 </a:t>
            </a:r>
            <a:r>
              <a:rPr lang="en-US" sz="5100" dirty="0" smtClean="0">
                <a:sym typeface="Wingdings" panose="05000000000000000000" pitchFamily="2" charset="2"/>
              </a:rPr>
              <a:t>and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n+2</a:t>
            </a:r>
            <a:r>
              <a:rPr lang="en-US" sz="5100" dirty="0" smtClean="0">
                <a:sym typeface="Wingdings" panose="05000000000000000000" pitchFamily="2" charset="2"/>
              </a:rPr>
              <a:t> </a:t>
            </a:r>
            <a:r>
              <a:rPr lang="en-US" sz="5100" dirty="0">
                <a:sym typeface="Wingdings" panose="05000000000000000000" pitchFamily="2" charset="2"/>
              </a:rPr>
              <a:t>differ on two bits</a:t>
            </a:r>
            <a:endParaRPr lang="en-US" sz="5100" dirty="0"/>
          </a:p>
          <a:p>
            <a:r>
              <a:rPr lang="en-US" sz="5100" dirty="0" smtClean="0"/>
              <a:t>L</a:t>
            </a:r>
            <a:r>
              <a:rPr lang="en-US" sz="5100" baseline="-25000" dirty="0" smtClean="0"/>
              <a:t>n+2</a:t>
            </a:r>
            <a:r>
              <a:rPr lang="en-US" sz="5100" dirty="0" smtClean="0"/>
              <a:t> </a:t>
            </a:r>
            <a:r>
              <a:rPr lang="en-US" sz="5100" dirty="0"/>
              <a:t>= </a:t>
            </a:r>
            <a:r>
              <a:rPr lang="en-US" sz="5100" dirty="0" smtClean="0"/>
              <a:t>R</a:t>
            </a:r>
            <a:r>
              <a:rPr lang="en-US" sz="5100" baseline="-25000" dirty="0" smtClean="0"/>
              <a:t>n+1 </a:t>
            </a:r>
            <a:r>
              <a:rPr lang="en-US" sz="5100" dirty="0"/>
              <a:t>and L</a:t>
            </a:r>
            <a:r>
              <a:rPr lang="en-US" sz="5100" baseline="-25000" dirty="0"/>
              <a:t>n+2</a:t>
            </a:r>
            <a:r>
              <a:rPr lang="en-US" sz="5100" dirty="0" smtClean="0"/>
              <a:t>’</a:t>
            </a:r>
            <a:r>
              <a:rPr lang="en-US" sz="5100" dirty="0"/>
              <a:t> =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n+1</a:t>
            </a:r>
            <a:r>
              <a:rPr lang="en-US" sz="5100" dirty="0" smtClean="0"/>
              <a:t> </a:t>
            </a:r>
            <a:r>
              <a:rPr lang="en-US" sz="5100" dirty="0"/>
              <a:t>differ in one </a:t>
            </a:r>
            <a:r>
              <a:rPr lang="en-US" sz="5100" dirty="0" smtClean="0"/>
              <a:t>bit</a:t>
            </a:r>
          </a:p>
          <a:p>
            <a:endParaRPr lang="en-US" sz="5100" dirty="0"/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</a:t>
            </a:r>
            <a:r>
              <a:rPr lang="en-US" sz="5100" dirty="0" smtClean="0"/>
              <a:t>R</a:t>
            </a:r>
            <a:r>
              <a:rPr lang="en-US" sz="5100" baseline="-25000" dirty="0" smtClean="0"/>
              <a:t>n+3 </a:t>
            </a:r>
            <a:r>
              <a:rPr lang="en-US" sz="5100" dirty="0">
                <a:sym typeface="Wingdings" panose="05000000000000000000" pitchFamily="2" charset="2"/>
              </a:rPr>
              <a:t>and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n+3</a:t>
            </a:r>
            <a:r>
              <a:rPr lang="en-US" sz="5100" dirty="0" smtClean="0">
                <a:sym typeface="Wingdings" panose="05000000000000000000" pitchFamily="2" charset="2"/>
              </a:rPr>
              <a:t> </a:t>
            </a:r>
            <a:r>
              <a:rPr lang="en-US" sz="5100" dirty="0">
                <a:sym typeface="Wingdings" panose="05000000000000000000" pitchFamily="2" charset="2"/>
              </a:rPr>
              <a:t>differ on </a:t>
            </a:r>
            <a:r>
              <a:rPr lang="en-US" sz="5100" dirty="0" smtClean="0">
                <a:sym typeface="Wingdings" panose="05000000000000000000" pitchFamily="2" charset="2"/>
              </a:rPr>
              <a:t>four bits since we have different inputs to two of the S-boxes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5100" dirty="0" smtClean="0"/>
              <a:t>L</a:t>
            </a:r>
            <a:r>
              <a:rPr lang="en-US" sz="5100" baseline="-25000" dirty="0" smtClean="0"/>
              <a:t>n+3</a:t>
            </a:r>
            <a:r>
              <a:rPr lang="en-US" sz="5100" dirty="0" smtClean="0"/>
              <a:t> </a:t>
            </a:r>
            <a:r>
              <a:rPr lang="en-US" sz="5100" dirty="0"/>
              <a:t>= </a:t>
            </a:r>
            <a:r>
              <a:rPr lang="en-US" sz="5100" dirty="0" smtClean="0"/>
              <a:t>R’</a:t>
            </a:r>
            <a:r>
              <a:rPr lang="en-US" sz="5100" baseline="-25000" dirty="0" smtClean="0"/>
              <a:t>n+2 </a:t>
            </a:r>
            <a:r>
              <a:rPr lang="en-US" sz="5100" dirty="0"/>
              <a:t>and L</a:t>
            </a:r>
            <a:r>
              <a:rPr lang="en-US" sz="5100" baseline="-25000" dirty="0"/>
              <a:t>n+2</a:t>
            </a:r>
            <a:r>
              <a:rPr lang="en-US" sz="5100" dirty="0" smtClean="0"/>
              <a:t>’</a:t>
            </a:r>
            <a:r>
              <a:rPr lang="en-US" sz="5100" dirty="0"/>
              <a:t> = R’</a:t>
            </a:r>
            <a:r>
              <a:rPr lang="en-US" sz="5100" baseline="-25000" dirty="0"/>
              <a:t>n+2</a:t>
            </a:r>
            <a:r>
              <a:rPr lang="en-US" sz="5100" dirty="0" smtClean="0"/>
              <a:t> now </a:t>
            </a:r>
            <a:r>
              <a:rPr lang="en-US" sz="5100" dirty="0" smtClean="0">
                <a:sym typeface="Wingdings" panose="05000000000000000000" pitchFamily="2" charset="2"/>
              </a:rPr>
              <a:t>differ </a:t>
            </a:r>
            <a:r>
              <a:rPr lang="en-US" sz="5100" dirty="0">
                <a:sym typeface="Wingdings" panose="05000000000000000000" pitchFamily="2" charset="2"/>
              </a:rPr>
              <a:t>on </a:t>
            </a:r>
            <a:r>
              <a:rPr lang="en-US" sz="5100" dirty="0" smtClean="0">
                <a:sym typeface="Wingdings" panose="05000000000000000000" pitchFamily="2" charset="2"/>
              </a:rPr>
              <a:t>two bits</a:t>
            </a:r>
          </a:p>
          <a:p>
            <a:r>
              <a:rPr lang="en-US" sz="5100" dirty="0" smtClean="0">
                <a:sym typeface="Wingdings" panose="05000000000000000000" pitchFamily="2" charset="2"/>
              </a:rPr>
              <a:t>Seven rounds we expect all 32 bits in right half to be “affected” by input change</a:t>
            </a:r>
            <a:endParaRPr lang="en-US" sz="5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r>
              <a:rPr lang="en-US" sz="5100" dirty="0" smtClean="0">
                <a:sym typeface="Wingdings" panose="05000000000000000000" pitchFamily="2" charset="2"/>
              </a:rPr>
              <a:t>DES has sixteen rounds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One-Round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input output pair (</a:t>
                </a:r>
                <a:r>
                  <a:rPr lang="en-US" dirty="0" err="1" smtClean="0"/>
                  <a:t>x,y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y=(L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X=(L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Note: R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=L</a:t>
                </a:r>
                <a:r>
                  <a:rPr lang="en-US" baseline="-25000" dirty="0" smtClean="0"/>
                  <a:t>1</a:t>
                </a:r>
              </a:p>
              <a:p>
                <a:r>
                  <a:rPr lang="en-US" dirty="0"/>
                  <a:t>Note: </a:t>
                </a:r>
                <a:r>
                  <a:rPr lang="en-US" dirty="0" smtClean="0"/>
                  <a:t>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=L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Mangling Function with key k</a:t>
                </a:r>
                <a:r>
                  <a:rPr lang="en-US" baseline="-25000" dirty="0" smtClean="0"/>
                  <a:t>1</a:t>
                </a:r>
              </a:p>
              <a:p>
                <a:endParaRPr lang="en-US" baseline="-25000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Conclusion: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L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One-Round 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1051224" y="1825625"/>
            <a:ext cx="7243689" cy="4486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86936" y="1429078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/>
                        <m:t>R</m:t>
                      </m:r>
                      <m:r>
                        <m:rPr>
                          <m:nor/>
                        </m:rPr>
                        <a:rPr lang="en-US" sz="2800" baseline="-25000" dirty="0" smtClean="0"/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936" y="1429078"/>
                <a:ext cx="5838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35077" y="6069636"/>
                <a:ext cx="1287532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dirty="0"/>
                        <m:t>L</m:t>
                      </m:r>
                      <m:r>
                        <m:rPr>
                          <m:nor/>
                        </m:rPr>
                        <a:rPr lang="en-US" sz="3200" b="1" i="0" baseline="-25000" dirty="0" smtClean="0"/>
                        <m:t>0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sz="3200" b="1" dirty="0"/>
                        <m:t>R</m:t>
                      </m:r>
                      <m:r>
                        <m:rPr>
                          <m:nor/>
                        </m:rPr>
                        <a:rPr lang="en-US" sz="3200" b="1" baseline="-25000" dirty="0"/>
                        <m:t>1</m:t>
                      </m:r>
                    </m:oMath>
                  </m:oMathPara>
                </a14:m>
                <a:endParaRPr lang="en-US" sz="3200" b="1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77" y="6069636"/>
                <a:ext cx="1287532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404257" y="2547257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53293" y="4965190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04257" y="3603625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6"/>
          </p:cNvCxnSpPr>
          <p:nvPr/>
        </p:nvCxnSpPr>
        <p:spPr>
          <a:xfrm>
            <a:off x="2302329" y="3938361"/>
            <a:ext cx="6874328" cy="13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46080" y="4025791"/>
            <a:ext cx="2748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possible inputs</a:t>
            </a:r>
            <a:endParaRPr lang="en-US" sz="2400" b="1" dirty="0"/>
          </a:p>
        </p:txBody>
      </p:sp>
      <p:sp>
        <p:nvSpPr>
          <p:cNvPr id="14" name="Oval 13"/>
          <p:cNvSpPr/>
          <p:nvPr/>
        </p:nvSpPr>
        <p:spPr>
          <a:xfrm>
            <a:off x="4673068" y="2543998"/>
            <a:ext cx="898072" cy="6694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33333" y="3148301"/>
            <a:ext cx="3845190" cy="85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71752" y="5418803"/>
            <a:ext cx="6874328" cy="39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3726" y="3054296"/>
            <a:ext cx="7204884" cy="2684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6184" y="5449996"/>
            <a:ext cx="238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Trivial to Recover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18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  <p:bldP spid="14" grpId="0" animBg="1"/>
      <p:bldP spid="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Two-Round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13892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Output y =(L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Note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Also,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endParaRPr lang="en-US" b="0" baseline="-25000" dirty="0" smtClean="0"/>
              </a:p>
              <a:p>
                <a:pPr lvl="1"/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0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endParaRPr 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So we can still attack the first round key k1 as before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 are known</a:t>
                </a:r>
                <a:endParaRPr lang="en-US" dirty="0"/>
              </a:p>
              <a:p>
                <a:r>
                  <a:rPr lang="en-US" dirty="0"/>
                  <a:t>Note: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="0" i="0" baseline="-25000" dirty="0" smtClean="0"/>
                          <m:t>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/>
                  <a:t>Also,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="0" i="0" baseline="-25000" dirty="0" smtClean="0"/>
                      <m:t>0 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1</m:t>
                    </m:r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endParaRPr lang="en-US" baseline="-25000" dirty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Thus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L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2 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endParaRPr lang="en-US" dirty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/>
                  <a:t>So we can </a:t>
                </a:r>
                <a:r>
                  <a:rPr lang="en-US" dirty="0" smtClean="0"/>
                  <a:t>attack </a:t>
                </a:r>
                <a:r>
                  <a:rPr lang="en-US" dirty="0"/>
                  <a:t>the </a:t>
                </a:r>
                <a:r>
                  <a:rPr lang="en-US" dirty="0" smtClean="0"/>
                  <a:t>second </a:t>
                </a:r>
                <a:r>
                  <a:rPr lang="en-US" dirty="0"/>
                  <a:t>round key </a:t>
                </a:r>
                <a:r>
                  <a:rPr lang="en-US" dirty="0" smtClean="0"/>
                  <a:t>k2 </a:t>
                </a:r>
                <a:r>
                  <a:rPr lang="en-US" dirty="0"/>
                  <a:t>as before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b="0" i="0" dirty="0" smtClean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/>
                  <a:t> are known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138920" cy="4351338"/>
              </a:xfrm>
              <a:blipFill>
                <a:blip r:embed="rId2"/>
                <a:stretch>
                  <a:fillRect l="-1201" t="-308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64110" y="903890"/>
            <a:ext cx="998483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0957034" y="903890"/>
            <a:ext cx="998483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8" name="Oval 7"/>
          <p:cNvSpPr/>
          <p:nvPr/>
        </p:nvSpPr>
        <p:spPr>
          <a:xfrm>
            <a:off x="10353521" y="1525766"/>
            <a:ext cx="918342" cy="4647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0573407" y="2169934"/>
            <a:ext cx="472965" cy="4624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/>
          <p:cNvCxnSpPr>
            <a:stCxn id="8" idx="4"/>
            <a:endCxn id="9" idx="0"/>
          </p:cNvCxnSpPr>
          <p:nvPr/>
        </p:nvCxnSpPr>
        <p:spPr>
          <a:xfrm flipH="1">
            <a:off x="10809890" y="1990547"/>
            <a:ext cx="2802" cy="179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>
            <a:off x="10263352" y="1334814"/>
            <a:ext cx="7795" cy="1034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0213603" y="3079531"/>
            <a:ext cx="1272475" cy="350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3"/>
          </p:cNvCxnSpPr>
          <p:nvPr/>
        </p:nvCxnSpPr>
        <p:spPr>
          <a:xfrm flipH="1">
            <a:off x="11046372" y="2401161"/>
            <a:ext cx="43022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2"/>
          </p:cNvCxnSpPr>
          <p:nvPr/>
        </p:nvCxnSpPr>
        <p:spPr>
          <a:xfrm>
            <a:off x="11456276" y="1334814"/>
            <a:ext cx="29801" cy="1744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9" idx="1"/>
          </p:cNvCxnSpPr>
          <p:nvPr/>
        </p:nvCxnSpPr>
        <p:spPr>
          <a:xfrm flipH="1">
            <a:off x="10340449" y="2401162"/>
            <a:ext cx="232958" cy="8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045735" y="2305188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735" y="2305188"/>
                <a:ext cx="437940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9713135" y="3463718"/>
            <a:ext cx="998483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0" name="Rectangle 39"/>
          <p:cNvSpPr/>
          <p:nvPr/>
        </p:nvSpPr>
        <p:spPr>
          <a:xfrm>
            <a:off x="10906059" y="3463718"/>
            <a:ext cx="998483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1" name="Oval 40"/>
          <p:cNvSpPr/>
          <p:nvPr/>
        </p:nvSpPr>
        <p:spPr>
          <a:xfrm>
            <a:off x="10302546" y="4085594"/>
            <a:ext cx="918342" cy="4647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10522432" y="4729762"/>
            <a:ext cx="472965" cy="46245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43" name="Straight Arrow Connector 42"/>
          <p:cNvCxnSpPr>
            <a:stCxn id="41" idx="4"/>
            <a:endCxn id="42" idx="0"/>
          </p:cNvCxnSpPr>
          <p:nvPr/>
        </p:nvCxnSpPr>
        <p:spPr>
          <a:xfrm flipH="1">
            <a:off x="10758915" y="4550375"/>
            <a:ext cx="2802" cy="179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2"/>
          </p:cNvCxnSpPr>
          <p:nvPr/>
        </p:nvCxnSpPr>
        <p:spPr>
          <a:xfrm>
            <a:off x="10212377" y="3894642"/>
            <a:ext cx="7795" cy="1034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2" idx="3"/>
          </p:cNvCxnSpPr>
          <p:nvPr/>
        </p:nvCxnSpPr>
        <p:spPr>
          <a:xfrm flipH="1">
            <a:off x="10995397" y="4960989"/>
            <a:ext cx="43022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1"/>
          </p:cNvCxnSpPr>
          <p:nvPr/>
        </p:nvCxnSpPr>
        <p:spPr>
          <a:xfrm flipH="1">
            <a:off x="10289474" y="4960990"/>
            <a:ext cx="232958" cy="886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994760" y="4865016"/>
                <a:ext cx="437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4760" y="4865016"/>
                <a:ext cx="437940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34" idx="2"/>
            <a:endCxn id="40" idx="0"/>
          </p:cNvCxnSpPr>
          <p:nvPr/>
        </p:nvCxnSpPr>
        <p:spPr>
          <a:xfrm>
            <a:off x="10264705" y="2674520"/>
            <a:ext cx="1140596" cy="78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55" idx="0"/>
          </p:cNvCxnSpPr>
          <p:nvPr/>
        </p:nvCxnSpPr>
        <p:spPr>
          <a:xfrm>
            <a:off x="10259537" y="5156537"/>
            <a:ext cx="1347277" cy="769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1418614" y="3834958"/>
            <a:ext cx="16959" cy="1640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57" idx="0"/>
          </p:cNvCxnSpPr>
          <p:nvPr/>
        </p:nvCxnSpPr>
        <p:spPr>
          <a:xfrm flipH="1">
            <a:off x="10269714" y="5469754"/>
            <a:ext cx="1177608" cy="44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107572" y="5925820"/>
            <a:ext cx="998483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9770472" y="5917925"/>
            <a:ext cx="998483" cy="430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8172778" y="2267411"/>
                <a:ext cx="19554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778" y="2267411"/>
                <a:ext cx="1955472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122394" y="4787205"/>
                <a:ext cx="19554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baseline="-25000" dirty="0">
                              <a:solidFill>
                                <a:srgbClr val="FF0000"/>
                              </a:solidFill>
                            </a:rPr>
                            <m:t>0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2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baseline="-25000" dirty="0">
                          <a:solidFill>
                            <a:srgbClr val="FF0000"/>
                          </a:solidFill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394" y="4787205"/>
                <a:ext cx="195547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5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on Three-Round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="1" i="0" baseline="-25000" dirty="0" smtClean="0"/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1" dirty="0"/>
                            <m:t>R</m:t>
                          </m:r>
                          <m:r>
                            <m:rPr>
                              <m:nor/>
                            </m:rPr>
                            <a:rPr lang="en-US" b="1" i="0" baseline="-25000" dirty="0" smtClean="0"/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=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m:rPr>
                              <m:nor/>
                            </m:rPr>
                            <a:rPr lang="en-US" b="0" i="0" dirty="0" smtClean="0"/>
                            <m:t>R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b="1" dirty="0" smtClean="0"/>
                  <a:t>know all of the values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L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0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L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-25000" dirty="0"/>
                      <m:t>2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Leads to attack in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2</a:t>
                </a:r>
                <a:r>
                  <a:rPr lang="en-US" baseline="30000" dirty="0" smtClean="0"/>
                  <a:t>n/2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(See details in textbook)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sz="3600" baseline="30000" dirty="0" smtClean="0"/>
                  <a:t>Remember that DES is 16 rounds</a:t>
                </a:r>
                <a:endParaRPr lang="en-US" sz="36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  <p:pic>
        <p:nvPicPr>
          <p:cNvPr id="5" name="Picture 4" descr="Image result for feiste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538" y="115868"/>
            <a:ext cx="4268924" cy="62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Known attack is brute-force 2</a:t>
            </a:r>
            <a:r>
              <a:rPr lang="en-US" baseline="30000" dirty="0" smtClean="0"/>
              <a:t>56</a:t>
            </a:r>
          </a:p>
          <a:p>
            <a:pPr lvl="1"/>
            <a:r>
              <a:rPr lang="en-US" dirty="0" smtClean="0"/>
              <a:t>Except under unrealistic conditions (e.g., 2</a:t>
            </a:r>
            <a:r>
              <a:rPr lang="en-US" baseline="30000" dirty="0" smtClean="0"/>
              <a:t>43</a:t>
            </a:r>
            <a:r>
              <a:rPr lang="en-US" dirty="0" smtClean="0"/>
              <a:t> known plaintexts)</a:t>
            </a:r>
            <a:endParaRPr lang="en-US" baseline="30000" dirty="0" smtClean="0"/>
          </a:p>
          <a:p>
            <a:r>
              <a:rPr lang="en-US" dirty="0" smtClean="0"/>
              <a:t>Brute force is not too difficult on modern hardware</a:t>
            </a:r>
          </a:p>
          <a:p>
            <a:pPr lvl="1"/>
            <a:endParaRPr lang="en-US" baseline="30000" dirty="0"/>
          </a:p>
          <a:p>
            <a:r>
              <a:rPr lang="en-US" dirty="0" smtClean="0"/>
              <a:t>Attack can be accelerated further after precomputation</a:t>
            </a:r>
          </a:p>
          <a:p>
            <a:pPr lvl="1"/>
            <a:r>
              <a:rPr lang="en-US" dirty="0" smtClean="0"/>
              <a:t>Output is a few terabytes</a:t>
            </a:r>
          </a:p>
          <a:p>
            <a:pPr lvl="1"/>
            <a:r>
              <a:rPr lang="en-US" dirty="0" smtClean="0"/>
              <a:t>Subsequently keys are cracked in 2</a:t>
            </a:r>
            <a:r>
              <a:rPr lang="en-US" baseline="30000" dirty="0" smtClean="0"/>
              <a:t>38 </a:t>
            </a:r>
            <a:r>
              <a:rPr lang="en-US" dirty="0"/>
              <a:t>DES evaluations </a:t>
            </a:r>
            <a:r>
              <a:rPr lang="en-US" dirty="0" smtClean="0"/>
              <a:t>(minutes</a:t>
            </a:r>
            <a:r>
              <a:rPr lang="en-US" dirty="0"/>
              <a:t>) </a:t>
            </a:r>
            <a:endParaRPr lang="en-US" baseline="30000" dirty="0"/>
          </a:p>
          <a:p>
            <a:r>
              <a:rPr lang="en-US" dirty="0" smtClean="0"/>
              <a:t>Precomputation costs amortize over number of DES keys cracked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dirty="0" smtClean="0"/>
              <a:t>Even in 1970 there were objections to the short key length for DES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Can you think of an attack better than brute-force?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in the Middle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/>
                  <a:t>: Given (x,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) try to find secret key </a:t>
                </a:r>
                <a:r>
                  <a:rPr lang="en-US" dirty="0" smtClean="0"/>
                  <a:t>k in time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Solution? </a:t>
                </a:r>
              </a:p>
              <a:p>
                <a:pPr lvl="1"/>
                <a:r>
                  <a:rPr lang="en-US" b="1" dirty="0" smtClean="0"/>
                  <a:t>Key Observation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Compute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b="1" dirty="0" smtClean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1" dirty="0" smtClean="0"/>
                  <a:t> for each potential n-bit key K and store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/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Sort each list of pairs (by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en-US" b="1" dirty="0" smtClean="0"/>
                  <a:t>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b="1" dirty="0" smtClean="0"/>
                  <a:t>) to find K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 and 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.</a:t>
                </a:r>
              </a:p>
              <a:p>
                <a:pPr lvl="1"/>
                <a:endParaRPr lang="en-US" b="1" dirty="0"/>
              </a:p>
              <a:p>
                <a:pPr marL="457200" lvl="1" indent="0">
                  <a:buNone/>
                </a:pPr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 smtClean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66120" cy="4351338"/>
              </a:xfrm>
              <a:blipFill>
                <a:blip r:embed="rId2"/>
                <a:stretch>
                  <a:fillRect l="-1010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65372" y="3575662"/>
            <a:ext cx="853440" cy="822166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47758" y="1870075"/>
            <a:ext cx="1159328" cy="180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94814" y="949384"/>
            <a:ext cx="409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Allows backward compatibility with DES by setting k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=k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0304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(x) denote the DES block cipher</a:t>
                </a:r>
              </a:p>
              <a:p>
                <a:endParaRPr lang="en-US" dirty="0"/>
              </a:p>
              <a:p>
                <a:r>
                  <a:rPr lang="en-US" dirty="0" smtClean="0"/>
                  <a:t>A new block cipher F’ with a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of length 2n can be defined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Meet-in-the-Middle Attack still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Key length is still just 112 bits (NIST recommends 128+ bits)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00058" y="2575729"/>
            <a:ext cx="1415142" cy="822166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94764" y="1749714"/>
            <a:ext cx="1216479" cy="901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1143" y="1296491"/>
            <a:ext cx="4098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Just two keys!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7312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Triple DES Variant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Standardized in 1999</a:t>
                </a:r>
              </a:p>
              <a:p>
                <a:endParaRPr lang="en-US" dirty="0"/>
              </a:p>
              <a:p>
                <a:r>
                  <a:rPr lang="en-US" dirty="0" smtClean="0"/>
                  <a:t>Still widely used, but it is relatively slow (three block cipher operations)</a:t>
                </a:r>
              </a:p>
              <a:p>
                <a:endParaRPr lang="en-US" dirty="0"/>
              </a:p>
              <a:p>
                <a:r>
                  <a:rPr lang="en-US" dirty="0" smtClean="0"/>
                  <a:t>Current gold standard: AES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 from Block Ciphers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Davies-Meyer Construction from block cipher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is modeled as an ideal block cipher then Davies-Meyer construction is a collision-resistant hash function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</a:t>
                </a:r>
                <a:r>
                  <a:rPr lang="en-US" b="1" dirty="0" smtClean="0"/>
                  <a:t>Concrete: </a:t>
                </a:r>
                <a:r>
                  <a:rPr lang="en-US" dirty="0" smtClean="0"/>
                  <a:t>Need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 smtClean="0"/>
                  <a:t> queries to find collision)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Ideal Cipher Model: </a:t>
                </a:r>
                <a:r>
                  <a:rPr lang="en-US" dirty="0" smtClean="0"/>
                  <a:t>For each key K model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as a truly random permutation which may only be accessed in black box manner.</a:t>
                </a:r>
              </a:p>
              <a:p>
                <a:pPr lvl="1"/>
                <a:r>
                  <a:rPr lang="en-US" dirty="0" smtClean="0"/>
                  <a:t>(Equivalent to Random Oracle Model)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6.2.5-6.3</a:t>
            </a:r>
          </a:p>
          <a:p>
            <a:r>
              <a:rPr lang="en-US" dirty="0" smtClean="0"/>
              <a:t>AES &amp; </a:t>
            </a:r>
            <a:r>
              <a:rPr lang="en-US" smtClean="0"/>
              <a:t>Differential Cryptanalysis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 555:Week 6: Topic 2</a:t>
            </a:r>
            <a:br>
              <a:rPr lang="en-US" dirty="0" smtClean="0"/>
            </a:br>
            <a:r>
              <a:rPr lang="en-US" dirty="0" smtClean="0"/>
              <a:t>Stream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4008" y="43628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If b=1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1" dirty="0" smtClean="0"/>
                  <a:t>   </a:t>
                </a:r>
              </a:p>
              <a:p>
                <a:r>
                  <a:rPr lang="en-US" sz="2800" b="1" dirty="0" smtClean="0"/>
                  <a:t>  </a:t>
                </a:r>
                <a:r>
                  <a:rPr lang="en-US" sz="2800" dirty="0" smtClean="0"/>
                  <a:t>R = G(r)</a:t>
                </a:r>
              </a:p>
              <a:p>
                <a:r>
                  <a:rPr lang="en-US" sz="2800" b="1" dirty="0" smtClean="0"/>
                  <a:t>Else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blipFill>
                <a:blip r:embed="rId8"/>
                <a:stretch>
                  <a:fillRect l="-5305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142818" y="1934746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22" y="28277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58355" y="148504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39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5182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3.33333E-6 L 0.32539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18" grpId="0" animBg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Collision Resistance Isn’t Enough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Message Commitment</a:t>
                </a:r>
              </a:p>
              <a:p>
                <a:pPr lvl="1"/>
                <a:r>
                  <a:rPr lang="en-US" dirty="0" smtClean="0"/>
                  <a:t>Alice sends Bob: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/>
                      </a:rPr>
                      <m:t>s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      (e.g., predicted winner of NCAA Tournament)</a:t>
                </a:r>
              </a:p>
              <a:p>
                <a:pPr lvl="1"/>
                <a:r>
                  <a:rPr lang="en-US" dirty="0" smtClean="0"/>
                  <a:t>Alice can later reveal message   </a:t>
                </a:r>
                <a:r>
                  <a:rPr lang="en-US" dirty="0"/>
                  <a:t>(e.g., </a:t>
                </a:r>
                <a:r>
                  <a:rPr lang="en-US" dirty="0" smtClean="0"/>
                  <a:t>after the tournament is over)</a:t>
                </a:r>
              </a:p>
              <a:p>
                <a:pPr lvl="2"/>
                <a:r>
                  <a:rPr lang="en-US" dirty="0" smtClean="0"/>
                  <a:t>Just send r and m (note: r has fixed length)</a:t>
                </a:r>
              </a:p>
              <a:p>
                <a:pPr lvl="2"/>
                <a:r>
                  <a:rPr lang="en-US" dirty="0" smtClean="0"/>
                  <a:t>Why can Alice not change her message?</a:t>
                </a:r>
              </a:p>
              <a:p>
                <a:pPr lvl="1"/>
                <a:r>
                  <a:rPr lang="en-US" dirty="0" smtClean="0"/>
                  <a:t>In the meantime Bob shouldn’t learn </a:t>
                </a:r>
                <a:r>
                  <a:rPr lang="en-US" i="1" dirty="0" smtClean="0"/>
                  <a:t>anything</a:t>
                </a:r>
                <a:r>
                  <a:rPr lang="en-US" dirty="0" smtClean="0"/>
                  <a:t> about 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Problem</a:t>
                </a:r>
                <a:r>
                  <a:rPr lang="en-US" dirty="0" smtClean="0"/>
                  <a:t>: Let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’) be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2499995"/>
            <a:ext cx="2608183" cy="22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 vs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PRG pseudorandom bits output all at once</a:t>
                </a:r>
              </a:p>
              <a:p>
                <a:endParaRPr lang="en-US" dirty="0"/>
              </a:p>
              <a:p>
                <a:r>
                  <a:rPr lang="en-US" dirty="0" smtClean="0"/>
                  <a:t>Stream Cipher</a:t>
                </a:r>
              </a:p>
              <a:p>
                <a:pPr lvl="1"/>
                <a:r>
                  <a:rPr lang="en-US" dirty="0" smtClean="0"/>
                  <a:t>Pseudorandom bits can be output as a stream</a:t>
                </a:r>
              </a:p>
              <a:p>
                <a:pPr lvl="1"/>
                <a:r>
                  <a:rPr lang="en-US" dirty="0" smtClean="0"/>
                  <a:t>RC4, RC5 (Ron’s Code)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st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:=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 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:  </a:t>
                </a:r>
              </a:p>
              <a:p>
                <a:pPr marL="457200" lvl="1" indent="0">
                  <a:buNone/>
                </a:pPr>
                <a:r>
                  <a:rPr lang="en-US" sz="2800" dirty="0" smtClean="0"/>
                  <a:t>            (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err="1" smtClean="0"/>
                  <a:t>,st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):=</a:t>
                </a:r>
                <a:r>
                  <a:rPr lang="en-US" sz="2800" dirty="0" err="1" smtClean="0"/>
                  <a:t>GetBits</a:t>
                </a:r>
                <a:r>
                  <a:rPr lang="en-US" sz="2800" dirty="0" smtClean="0"/>
                  <a:t>(st</a:t>
                </a:r>
                <a:r>
                  <a:rPr lang="en-US" sz="2800" baseline="-25000" dirty="0" smtClean="0"/>
                  <a:t>i-1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Output</a:t>
                </a:r>
                <a:r>
                  <a:rPr lang="en-US" dirty="0" smtClean="0"/>
                  <a:t>: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,…,y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  <p:pic>
        <p:nvPicPr>
          <p:cNvPr id="102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" y="1690688"/>
            <a:ext cx="9509771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 at time 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n registers) </a:t>
                </a:r>
                <a:endParaRPr lang="en-US" dirty="0" smtClean="0"/>
              </a:p>
              <a:p>
                <a:r>
                  <a:rPr lang="en-US" dirty="0" smtClean="0"/>
                  <a:t>Feedback Coefficients: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  <p:pic>
        <p:nvPicPr>
          <p:cNvPr id="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79" y="2958148"/>
            <a:ext cx="9509771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3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State at time 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n registers) </a:t>
                </a:r>
                <a:endParaRPr lang="en-US" dirty="0" smtClean="0"/>
              </a:p>
              <a:p>
                <a:r>
                  <a:rPr lang="en-US" dirty="0" smtClean="0"/>
                  <a:t>Feedback Coefficients: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/>
                  <a:t>State at time t+1: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Output at </a:t>
                </a:r>
                <a:r>
                  <a:rPr lang="en-US" b="1" dirty="0"/>
                  <a:t>time </a:t>
                </a:r>
                <a:r>
                  <a:rPr lang="en-US" b="1" dirty="0" smtClean="0"/>
                  <a:t>t+1: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  <p:pic>
        <p:nvPicPr>
          <p:cNvPr id="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9" y="4440564"/>
            <a:ext cx="5511801" cy="16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Observation 1</a:t>
                </a:r>
                <a:r>
                  <a:rPr lang="en-US" dirty="0" smtClean="0"/>
                  <a:t>: First n bits of output reveal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Observation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Observation 1</a:t>
                </a:r>
                <a:r>
                  <a:rPr lang="en-US" dirty="0" smtClean="0"/>
                  <a:t>: First n bits of output reveal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Observation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b="1" dirty="0" smtClean="0"/>
                  <a:t>Observation 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      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109201" y="4250176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…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793480" y="3216683"/>
            <a:ext cx="289560" cy="2651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043085">
            <a:off x="8564409" y="4048134"/>
            <a:ext cx="3601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N unknowns &amp;</a:t>
            </a:r>
          </a:p>
          <a:p>
            <a:r>
              <a:rPr lang="en-US" sz="2000" dirty="0" smtClean="0"/>
              <a:t>N linear independent constraints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54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Feedback: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trike="sngStrik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 strike="sngStrik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Sup>
                        <m:sSubSupPr>
                          <m:ctrlP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 strike="sngStrik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trike="sngStrike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71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Combination: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Important</a:t>
                </a:r>
                <a:r>
                  <a:rPr lang="en-US" dirty="0" smtClean="0"/>
                  <a:t>: f must be balanced!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98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Won the </a:t>
            </a:r>
            <a:r>
              <a:rPr lang="en-US" dirty="0" err="1" smtClean="0"/>
              <a:t>eSTREAM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Currently, no known attacks are better than brute force</a:t>
            </a:r>
          </a:p>
          <a:p>
            <a:r>
              <a:rPr lang="en-US" dirty="0" smtClean="0"/>
              <a:t>Couples Output from three nonlinear Feedback Shift Registers</a:t>
            </a:r>
          </a:p>
          <a:p>
            <a:r>
              <a:rPr lang="en-US" dirty="0" smtClean="0"/>
              <a:t>First 4*288 “output bits” are </a:t>
            </a:r>
            <a:r>
              <a:rPr lang="en-US" dirty="0" err="1" smtClean="0"/>
              <a:t>discared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99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8" y="3968637"/>
            <a:ext cx="3543298" cy="26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37942</TotalTime>
  <Words>3499</Words>
  <Application>Microsoft Office PowerPoint</Application>
  <PresentationFormat>Widescreen</PresentationFormat>
  <Paragraphs>1203</Paragraphs>
  <Slides>112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0" baseType="lpstr">
      <vt:lpstr>Arial</vt:lpstr>
      <vt:lpstr>Calibri</vt:lpstr>
      <vt:lpstr>Calibri Light</vt:lpstr>
      <vt:lpstr>Cambria Math</vt:lpstr>
      <vt:lpstr>Courier</vt:lpstr>
      <vt:lpstr>Symbol</vt:lpstr>
      <vt:lpstr>Wingdings</vt:lpstr>
      <vt:lpstr>Office Theme</vt:lpstr>
      <vt:lpstr>Homework 2</vt:lpstr>
      <vt:lpstr>Merkle-Damgård Transform</vt:lpstr>
      <vt:lpstr>Cryptography CS 555</vt:lpstr>
      <vt:lpstr>Recap</vt:lpstr>
      <vt:lpstr> Week 6: Topic 1: Random Oracle Model +  Hashing Applications </vt:lpstr>
      <vt:lpstr>(Recap) Collision-Resistant Hash Function</vt:lpstr>
      <vt:lpstr>(Recap) Keyed Hash Function Syntax</vt:lpstr>
      <vt:lpstr>Collision Experiment (〖HashColl〗_(A,Π) (n)) </vt:lpstr>
      <vt:lpstr>When Collision Resistance Isn’t Enough</vt:lpstr>
      <vt:lpstr>When Collision Resistance Isn’t Enough</vt:lpstr>
      <vt:lpstr>The Tension</vt:lpstr>
      <vt:lpstr>Random Oracle Model</vt:lpstr>
      <vt:lpstr>Back to Message Commitment</vt:lpstr>
      <vt:lpstr>Random Oracle Model: Pros</vt:lpstr>
      <vt:lpstr>Random Oracle Claim</vt:lpstr>
      <vt:lpstr>Key Derivation</vt:lpstr>
      <vt:lpstr>Random Oracle Model: Pros</vt:lpstr>
      <vt:lpstr>Random Oracle Model: Cons</vt:lpstr>
      <vt:lpstr>Random Oracle Model: Justification</vt:lpstr>
      <vt:lpstr>Hash Function Application: Fingerprinting</vt:lpstr>
      <vt:lpstr>Tamper Resistant Storage</vt:lpstr>
      <vt:lpstr>Tamper Resistant Storage</vt:lpstr>
      <vt:lpstr>Tamper Resistant Storage</vt:lpstr>
      <vt:lpstr>Merkle Trees</vt:lpstr>
      <vt:lpstr>Merkle Trees</vt:lpstr>
      <vt:lpstr>Tamper Resistant Storage</vt:lpstr>
      <vt:lpstr>Commitment Schemes</vt:lpstr>
      <vt:lpstr>Commitment Hiding  (Hiding_(A,Com) (n)) </vt:lpstr>
      <vt:lpstr>Commitment Binding (Binding_(A,Com) (n)) </vt:lpstr>
      <vt:lpstr>Secure Commitment Scheme</vt:lpstr>
      <vt:lpstr>Commitment Scheme in Random Oracle Model</vt:lpstr>
      <vt:lpstr>Commitment Hiding  (Hiding_(A,Com) (n)) </vt:lpstr>
      <vt:lpstr>Commitment Hiding  (Hiding_(A,Com) (n)) </vt:lpstr>
      <vt:lpstr>Other Applications</vt:lpstr>
      <vt:lpstr>CS 555: Week 6: Topic 6 Block Ciphers</vt:lpstr>
      <vt:lpstr>An Existential Crisis?</vt:lpstr>
      <vt:lpstr>Recap</vt:lpstr>
      <vt:lpstr>Pseudorandom Permutation</vt:lpstr>
      <vt:lpstr>Pseudorandom Permutation</vt:lpstr>
      <vt:lpstr>How many permutations? </vt:lpstr>
      <vt:lpstr>How many bits to store permutations? </vt:lpstr>
      <vt:lpstr>Attempt 1: Pseudorandom Permutation</vt:lpstr>
      <vt:lpstr>Attempt 1: Pseudorandom Permutation</vt:lpstr>
      <vt:lpstr>Pseudorandom Permutation Requirements</vt:lpstr>
      <vt:lpstr>Confusion-Diffusion Paradigm</vt:lpstr>
      <vt:lpstr>Attempt 1: Pseudorandom Permutation</vt:lpstr>
      <vt:lpstr>Confusion-Diffusion Paradigm</vt:lpstr>
      <vt:lpstr>Example Mixing Function</vt:lpstr>
      <vt:lpstr>Are We Done?</vt:lpstr>
      <vt:lpstr>Substitution Permutation Networks</vt:lpstr>
      <vt:lpstr>Substitution Permutation Networks</vt:lpstr>
      <vt:lpstr>Remarks</vt:lpstr>
      <vt:lpstr>Remarks</vt:lpstr>
      <vt:lpstr>Attacking Lower Round SPNs</vt:lpstr>
      <vt:lpstr>Attacking Lower Round SPNs</vt:lpstr>
      <vt:lpstr>Attacking Lower Round SPNs</vt:lpstr>
      <vt:lpstr>Attacking Lower Round SPNs</vt:lpstr>
      <vt:lpstr>Attacking Lower Round SPNs</vt:lpstr>
      <vt:lpstr>Feistel Networks</vt:lpstr>
      <vt:lpstr>PowerPoint Presentation</vt:lpstr>
      <vt:lpstr>CS 555: Week 6: Topic 4  DES, 3DES </vt:lpstr>
      <vt:lpstr>Feistel Networks</vt:lpstr>
      <vt:lpstr>PowerPoint Presentation</vt:lpstr>
      <vt:lpstr>Data Encryption Standard</vt:lpstr>
      <vt:lpstr>DES Round</vt:lpstr>
      <vt:lpstr>Generating the Round Keys</vt:lpstr>
      <vt:lpstr>DES Mangle Function</vt:lpstr>
      <vt:lpstr>Mangle Function</vt:lpstr>
      <vt:lpstr>S-Box Representation as Table</vt:lpstr>
      <vt:lpstr>S-Box Representation</vt:lpstr>
      <vt:lpstr>Pseudorandom Permutation Requirements</vt:lpstr>
      <vt:lpstr>DES Avalanche Effect</vt:lpstr>
      <vt:lpstr>Avalanche Effect Example</vt:lpstr>
      <vt:lpstr>Avalanche Effect Example</vt:lpstr>
      <vt:lpstr>Attack on One-Round DES</vt:lpstr>
      <vt:lpstr>Attack on One-Round DES</vt:lpstr>
      <vt:lpstr>Attack on Two-Round DES</vt:lpstr>
      <vt:lpstr>Attack on Three-Round DES</vt:lpstr>
      <vt:lpstr>DES Security</vt:lpstr>
      <vt:lpstr>Double DES</vt:lpstr>
      <vt:lpstr>Meet in the Middle Attack</vt:lpstr>
      <vt:lpstr>Triple DES Variant 1</vt:lpstr>
      <vt:lpstr>Triple DES Variant 1</vt:lpstr>
      <vt:lpstr>Triple DES Variant 2</vt:lpstr>
      <vt:lpstr>Triple DES Variant 1</vt:lpstr>
      <vt:lpstr>Hash Functions from Block Ciphers</vt:lpstr>
      <vt:lpstr>Next Class</vt:lpstr>
      <vt:lpstr> CS 555:Week 6: Topic 2 Stream Ciphers</vt:lpstr>
      <vt:lpstr>PRG Security as a Game</vt:lpstr>
      <vt:lpstr>Stream Cipher vs PRG</vt:lpstr>
      <vt:lpstr>Linear Feedback Shift Register</vt:lpstr>
      <vt:lpstr>Linear Feedback Shift Register</vt:lpstr>
      <vt:lpstr>Linear Feedback Shift Register</vt:lpstr>
      <vt:lpstr>Linear Feedback Shift Register</vt:lpstr>
      <vt:lpstr>Linear Feedback Shift Register</vt:lpstr>
      <vt:lpstr>Linear Feedback Shift Register</vt:lpstr>
      <vt:lpstr>Removing Linearity</vt:lpstr>
      <vt:lpstr>Removing Linearity</vt:lpstr>
      <vt:lpstr>Trivium (2008)</vt:lpstr>
      <vt:lpstr>Trivium (2008)</vt:lpstr>
      <vt:lpstr>Trivium (2008)</vt:lpstr>
      <vt:lpstr>Trivium (2008)</vt:lpstr>
      <vt:lpstr>Combination Generator</vt:lpstr>
      <vt:lpstr>Feedback Shift Registers</vt:lpstr>
      <vt:lpstr>The RC4 Stream Cipher</vt:lpstr>
      <vt:lpstr>The RC4 Cipher</vt:lpstr>
      <vt:lpstr>Distinguishing Attack</vt:lpstr>
      <vt:lpstr>Distinguishing Attack</vt:lpstr>
      <vt:lpstr>Distinguishing Attack</vt:lpstr>
      <vt:lpstr>Distinguishing Attack</vt:lpstr>
      <vt:lpstr>Distinguishing Attack</vt:lpstr>
      <vt:lpstr>Other Attacks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210</cp:revision>
  <dcterms:created xsi:type="dcterms:W3CDTF">2016-12-31T20:38:01Z</dcterms:created>
  <dcterms:modified xsi:type="dcterms:W3CDTF">2018-09-27T23:08:33Z</dcterms:modified>
</cp:coreProperties>
</file>