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441" r:id="rId2"/>
    <p:sldId id="596" r:id="rId3"/>
    <p:sldId id="597" r:id="rId4"/>
    <p:sldId id="595" r:id="rId5"/>
    <p:sldId id="593" r:id="rId6"/>
    <p:sldId id="600" r:id="rId7"/>
    <p:sldId id="594" r:id="rId8"/>
    <p:sldId id="439" r:id="rId9"/>
    <p:sldId id="256" r:id="rId10"/>
    <p:sldId id="519" r:id="rId11"/>
    <p:sldId id="520" r:id="rId12"/>
    <p:sldId id="521" r:id="rId13"/>
    <p:sldId id="522" r:id="rId14"/>
    <p:sldId id="523" r:id="rId15"/>
    <p:sldId id="524" r:id="rId16"/>
    <p:sldId id="525" r:id="rId17"/>
    <p:sldId id="526" r:id="rId18"/>
    <p:sldId id="527" r:id="rId19"/>
    <p:sldId id="528" r:id="rId20"/>
    <p:sldId id="529" r:id="rId21"/>
    <p:sldId id="530" r:id="rId22"/>
    <p:sldId id="531" r:id="rId23"/>
    <p:sldId id="532" r:id="rId24"/>
    <p:sldId id="533" r:id="rId25"/>
    <p:sldId id="534" r:id="rId26"/>
    <p:sldId id="535" r:id="rId27"/>
    <p:sldId id="592" r:id="rId28"/>
    <p:sldId id="536" r:id="rId29"/>
    <p:sldId id="537" r:id="rId30"/>
    <p:sldId id="538" r:id="rId31"/>
    <p:sldId id="539" r:id="rId32"/>
    <p:sldId id="540" r:id="rId33"/>
    <p:sldId id="611" r:id="rId34"/>
    <p:sldId id="541" r:id="rId35"/>
    <p:sldId id="542" r:id="rId36"/>
    <p:sldId id="543" r:id="rId37"/>
    <p:sldId id="544" r:id="rId38"/>
    <p:sldId id="545" r:id="rId39"/>
    <p:sldId id="546" r:id="rId40"/>
    <p:sldId id="599" r:id="rId41"/>
    <p:sldId id="613" r:id="rId42"/>
    <p:sldId id="547" r:id="rId43"/>
    <p:sldId id="598" r:id="rId44"/>
    <p:sldId id="614" r:id="rId45"/>
    <p:sldId id="548" r:id="rId46"/>
    <p:sldId id="551" r:id="rId47"/>
    <p:sldId id="549" r:id="rId48"/>
    <p:sldId id="550" r:id="rId49"/>
    <p:sldId id="552" r:id="rId50"/>
    <p:sldId id="601" r:id="rId51"/>
    <p:sldId id="602" r:id="rId52"/>
    <p:sldId id="603" r:id="rId53"/>
    <p:sldId id="607" r:id="rId54"/>
    <p:sldId id="609" r:id="rId55"/>
    <p:sldId id="608" r:id="rId56"/>
    <p:sldId id="612" r:id="rId57"/>
    <p:sldId id="606" r:id="rId58"/>
    <p:sldId id="610" r:id="rId59"/>
    <p:sldId id="605" r:id="rId60"/>
    <p:sldId id="557" r:id="rId61"/>
    <p:sldId id="559" r:id="rId62"/>
    <p:sldId id="560" r:id="rId63"/>
    <p:sldId id="561" r:id="rId64"/>
    <p:sldId id="562" r:id="rId65"/>
    <p:sldId id="563" r:id="rId66"/>
    <p:sldId id="564" r:id="rId67"/>
    <p:sldId id="565" r:id="rId68"/>
    <p:sldId id="566" r:id="rId69"/>
    <p:sldId id="567" r:id="rId70"/>
    <p:sldId id="568" r:id="rId71"/>
    <p:sldId id="569" r:id="rId72"/>
    <p:sldId id="570" r:id="rId73"/>
    <p:sldId id="571" r:id="rId74"/>
    <p:sldId id="572" r:id="rId75"/>
    <p:sldId id="573" r:id="rId76"/>
    <p:sldId id="574" r:id="rId77"/>
    <p:sldId id="575" r:id="rId78"/>
    <p:sldId id="576" r:id="rId79"/>
    <p:sldId id="577" r:id="rId80"/>
    <p:sldId id="578" r:id="rId81"/>
    <p:sldId id="579" r:id="rId82"/>
    <p:sldId id="580" r:id="rId83"/>
    <p:sldId id="581" r:id="rId84"/>
    <p:sldId id="582" r:id="rId85"/>
    <p:sldId id="583" r:id="rId86"/>
    <p:sldId id="584" r:id="rId8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1323" autoAdjust="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15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 when attacker submits query H(</a:t>
            </a:r>
            <a:r>
              <a:rPr lang="en-US" dirty="0" err="1" smtClean="0"/>
              <a:t>r’|m</a:t>
            </a:r>
            <a:r>
              <a:rPr lang="en-US" dirty="0" smtClean="0"/>
              <a:t>’) we tell him that r’ is correct/incorrect. As long as r’ is incorrect the attacker learns</a:t>
            </a:r>
            <a:r>
              <a:rPr lang="en-US" baseline="0" dirty="0" smtClean="0"/>
              <a:t> nothing in an information theoretic sense. The probability of submitting r’=r is at most (1/2^|r|)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70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09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16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0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76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Proof:</a:t>
                </a:r>
                <a:r>
                  <a:rPr lang="en-US" baseline="0" dirty="0" smtClean="0"/>
                  <a:t> Suppose we gave attacker extra information for every query. Tell him if r matches. Now unless he sends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83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7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Disadvage</a:t>
            </a:r>
            <a:r>
              <a:rPr lang="en-US" baseline="0" dirty="0" smtClean="0"/>
              <a:t> for not using randomized construction. </a:t>
            </a:r>
          </a:p>
          <a:p>
            <a:r>
              <a:rPr lang="en-US" baseline="0" dirty="0" smtClean="0"/>
              <a:t> 1. This may not be a Strong-MAC.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42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Disadvage</a:t>
            </a:r>
            <a:r>
              <a:rPr lang="en-US" baseline="0" dirty="0" smtClean="0"/>
              <a:t> for not using randomized construction. </a:t>
            </a:r>
          </a:p>
          <a:p>
            <a:r>
              <a:rPr lang="en-US" baseline="0" dirty="0" smtClean="0"/>
              <a:t> 1. This may not be a Strong-MAC.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23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Bad joke,</a:t>
            </a:r>
            <a:r>
              <a:rPr lang="en-US" baseline="0" dirty="0" smtClean="0"/>
              <a:t> I know…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34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Bad joke,</a:t>
            </a:r>
            <a:r>
              <a:rPr lang="en-US" baseline="0" dirty="0" smtClean="0"/>
              <a:t> I know…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67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j denote the length of the chain before the cycle starts (3) in the example</a:t>
            </a:r>
            <a:r>
              <a:rPr lang="en-US" baseline="0" dirty="0" smtClean="0"/>
              <a:t> and let c denote the length of the cycle</a:t>
            </a:r>
            <a:endParaRPr lang="en-US" dirty="0" smtClean="0"/>
          </a:p>
          <a:p>
            <a:r>
              <a:rPr lang="en-US" dirty="0" smtClean="0"/>
              <a:t>Let c</a:t>
            </a:r>
            <a:r>
              <a:rPr lang="en-US" baseline="0" dirty="0" smtClean="0"/>
              <a:t> denote length of cycle and suppose that x_{2i} = </a:t>
            </a:r>
            <a:r>
              <a:rPr lang="en-US" baseline="0" dirty="0" err="1" smtClean="0"/>
              <a:t>x_i</a:t>
            </a:r>
            <a:r>
              <a:rPr lang="en-US" baseline="0" dirty="0" smtClean="0"/>
              <a:t> then we have 2i-j=</a:t>
            </a:r>
            <a:r>
              <a:rPr lang="en-US" baseline="0" dirty="0" err="1" smtClean="0"/>
              <a:t>i</a:t>
            </a:r>
            <a:r>
              <a:rPr lang="en-US" baseline="0" dirty="0" smtClean="0"/>
              <a:t>-j mod c. Implies that 2i=</a:t>
            </a:r>
            <a:r>
              <a:rPr lang="en-US" baseline="0" dirty="0" err="1" smtClean="0"/>
              <a:t>c+i</a:t>
            </a:r>
            <a:r>
              <a:rPr lang="en-US" baseline="0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have h(x_{j-1}) = h(x_{j+c-1}), </a:t>
            </a:r>
          </a:p>
          <a:p>
            <a:r>
              <a:rPr lang="en-US" baseline="0" dirty="0" smtClean="0"/>
              <a:t>X reaches x_{j-1} in j-1 steps and x’ reaches x_{j+c-1}=x_{j+2c-1} in j-1 – steps (since we start at j)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15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j denote the length of the chain before the cycle starts (3) in the example</a:t>
            </a:r>
            <a:r>
              <a:rPr lang="en-US" baseline="0" dirty="0" smtClean="0"/>
              <a:t> and let c denote the length of the cycle</a:t>
            </a:r>
            <a:endParaRPr lang="en-US" dirty="0" smtClean="0"/>
          </a:p>
          <a:p>
            <a:r>
              <a:rPr lang="en-US" dirty="0" smtClean="0"/>
              <a:t>Let c</a:t>
            </a:r>
            <a:r>
              <a:rPr lang="en-US" baseline="0" dirty="0" smtClean="0"/>
              <a:t> denote length of cycle and suppose that x_{2i} = </a:t>
            </a:r>
            <a:r>
              <a:rPr lang="en-US" baseline="0" dirty="0" err="1" smtClean="0"/>
              <a:t>x_i</a:t>
            </a:r>
            <a:r>
              <a:rPr lang="en-US" baseline="0" dirty="0" smtClean="0"/>
              <a:t> then we have 2i-j=</a:t>
            </a:r>
            <a:r>
              <a:rPr lang="en-US" baseline="0" dirty="0" err="1" smtClean="0"/>
              <a:t>i</a:t>
            </a:r>
            <a:r>
              <a:rPr lang="en-US" baseline="0" dirty="0" smtClean="0"/>
              <a:t>-j mod c. Implies that 2i=</a:t>
            </a:r>
            <a:r>
              <a:rPr lang="en-US" baseline="0" dirty="0" err="1" smtClean="0"/>
              <a:t>c+i</a:t>
            </a:r>
            <a:r>
              <a:rPr lang="en-US" baseline="0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have h(x_{j-1}) = h(x_{j+c-1}), </a:t>
            </a:r>
          </a:p>
          <a:p>
            <a:r>
              <a:rPr lang="en-US" baseline="0" dirty="0" smtClean="0"/>
              <a:t>X reaches x_{j-1} in j-1 steps and x’ reaches x_{j+c-1}=x_{j+2c-1} in j-1 – steps (since we start at j)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91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include r in the hash? Brute-force attack</a:t>
            </a:r>
            <a:r>
              <a:rPr lang="en-US" baseline="0" dirty="0" smtClean="0"/>
              <a:t> if message space is small…attacker can quickly learn message is not _____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47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9/21/2018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9/21/2018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9/21/2018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5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60.png"/><Relationship Id="rId9" Type="http://schemas.openxmlformats.org/officeDocument/2006/relationships/image" Target="../media/image1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5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60.png"/><Relationship Id="rId9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4.png"/><Relationship Id="rId4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8.jpe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172.png"/><Relationship Id="rId4" Type="http://schemas.openxmlformats.org/officeDocument/2006/relationships/image" Target="../media/image16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32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18" Type="http://schemas.openxmlformats.org/officeDocument/2006/relationships/image" Target="../media/image65.png"/><Relationship Id="rId3" Type="http://schemas.openxmlformats.org/officeDocument/2006/relationships/image" Target="../media/image381.png"/><Relationship Id="rId17" Type="http://schemas.openxmlformats.org/officeDocument/2006/relationships/image" Target="../media/image64.png"/><Relationship Id="rId2" Type="http://schemas.openxmlformats.org/officeDocument/2006/relationships/image" Target="../media/image370.png"/><Relationship Id="rId16" Type="http://schemas.openxmlformats.org/officeDocument/2006/relationships/image" Target="../media/image63.png"/><Relationship Id="rId29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6.png"/><Relationship Id="rId5" Type="http://schemas.openxmlformats.org/officeDocument/2006/relationships/image" Target="../media/image40.png"/><Relationship Id="rId28" Type="http://schemas.openxmlformats.org/officeDocument/2006/relationships/image" Target="../media/image109.png"/><Relationship Id="rId15" Type="http://schemas.openxmlformats.org/officeDocument/2006/relationships/image" Target="../media/image62.png"/><Relationship Id="rId10" Type="http://schemas.openxmlformats.org/officeDocument/2006/relationships/image" Target="../media/image55.png"/><Relationship Id="rId19" Type="http://schemas.openxmlformats.org/officeDocument/2006/relationships/image" Target="../media/image66.png"/><Relationship Id="rId27" Type="http://schemas.openxmlformats.org/officeDocument/2006/relationships/image" Target="../media/image108.png"/><Relationship Id="rId14" Type="http://schemas.openxmlformats.org/officeDocument/2006/relationships/image" Target="../media/image5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8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png"/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21" Type="http://schemas.openxmlformats.org/officeDocument/2006/relationships/image" Target="../media/image114.png"/><Relationship Id="rId7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23" Type="http://schemas.openxmlformats.org/officeDocument/2006/relationships/image" Target="../media/image11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22" Type="http://schemas.openxmlformats.org/officeDocument/2006/relationships/image" Target="../media/image115.png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png"/><Relationship Id="rId3" Type="http://schemas.openxmlformats.org/officeDocument/2006/relationships/image" Target="../media/image74.png"/><Relationship Id="rId12" Type="http://schemas.openxmlformats.org/officeDocument/2006/relationships/image" Target="../media/image12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9.png"/><Relationship Id="rId5" Type="http://schemas.openxmlformats.org/officeDocument/2006/relationships/image" Target="../media/image76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4" Type="http://schemas.openxmlformats.org/officeDocument/2006/relationships/image" Target="../media/image75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64.png"/><Relationship Id="rId3" Type="http://schemas.openxmlformats.org/officeDocument/2006/relationships/image" Target="../media/image370.png"/><Relationship Id="rId7" Type="http://schemas.openxmlformats.org/officeDocument/2006/relationships/image" Target="../media/image56.png"/><Relationship Id="rId12" Type="http://schemas.openxmlformats.org/officeDocument/2006/relationships/image" Target="../media/image63.png"/><Relationship Id="rId2" Type="http://schemas.openxmlformats.org/officeDocument/2006/relationships/image" Target="../media/image55.png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62.png"/><Relationship Id="rId5" Type="http://schemas.openxmlformats.org/officeDocument/2006/relationships/image" Target="../media/image108.png"/><Relationship Id="rId15" Type="http://schemas.openxmlformats.org/officeDocument/2006/relationships/image" Target="../media/image66.png"/><Relationship Id="rId10" Type="http://schemas.openxmlformats.org/officeDocument/2006/relationships/image" Target="../media/image59.png"/><Relationship Id="rId4" Type="http://schemas.openxmlformats.org/officeDocument/2006/relationships/image" Target="../media/image381.png"/><Relationship Id="rId9" Type="http://schemas.openxmlformats.org/officeDocument/2006/relationships/image" Target="../media/image58.png"/><Relationship Id="rId1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3.png"/><Relationship Id="rId3" Type="http://schemas.openxmlformats.org/officeDocument/2006/relationships/image" Target="../media/image370.png"/><Relationship Id="rId7" Type="http://schemas.openxmlformats.org/officeDocument/2006/relationships/image" Target="../media/image99.png"/><Relationship Id="rId12" Type="http://schemas.openxmlformats.org/officeDocument/2006/relationships/image" Target="../media/image63.png"/><Relationship Id="rId17" Type="http://schemas.openxmlformats.org/officeDocument/2006/relationships/image" Target="../media/image39.png"/><Relationship Id="rId2" Type="http://schemas.openxmlformats.org/officeDocument/2006/relationships/image" Target="../media/image55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62.png"/><Relationship Id="rId5" Type="http://schemas.openxmlformats.org/officeDocument/2006/relationships/image" Target="../media/image98.png"/><Relationship Id="rId15" Type="http://schemas.openxmlformats.org/officeDocument/2006/relationships/image" Target="../media/image66.png"/><Relationship Id="rId10" Type="http://schemas.openxmlformats.org/officeDocument/2006/relationships/image" Target="../media/image59.png"/><Relationship Id="rId4" Type="http://schemas.openxmlformats.org/officeDocument/2006/relationships/image" Target="../media/image97.png"/><Relationship Id="rId9" Type="http://schemas.openxmlformats.org/officeDocument/2006/relationships/image" Target="../media/image58.png"/><Relationship Id="rId14" Type="http://schemas.openxmlformats.org/officeDocument/2006/relationships/image" Target="../media/image6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3.png"/><Relationship Id="rId18" Type="http://schemas.openxmlformats.org/officeDocument/2006/relationships/image" Target="../media/image42.png"/><Relationship Id="rId3" Type="http://schemas.openxmlformats.org/officeDocument/2006/relationships/image" Target="../media/image370.png"/><Relationship Id="rId7" Type="http://schemas.openxmlformats.org/officeDocument/2006/relationships/image" Target="../media/image99.png"/><Relationship Id="rId12" Type="http://schemas.openxmlformats.org/officeDocument/2006/relationships/image" Target="../media/image63.png"/><Relationship Id="rId17" Type="http://schemas.openxmlformats.org/officeDocument/2006/relationships/image" Target="../media/image39.png"/><Relationship Id="rId2" Type="http://schemas.openxmlformats.org/officeDocument/2006/relationships/image" Target="../media/image55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62.png"/><Relationship Id="rId5" Type="http://schemas.openxmlformats.org/officeDocument/2006/relationships/image" Target="../media/image98.png"/><Relationship Id="rId15" Type="http://schemas.openxmlformats.org/officeDocument/2006/relationships/image" Target="../media/image66.png"/><Relationship Id="rId10" Type="http://schemas.openxmlformats.org/officeDocument/2006/relationships/image" Target="../media/image59.png"/><Relationship Id="rId19" Type="http://schemas.openxmlformats.org/officeDocument/2006/relationships/image" Target="../media/image43.png"/><Relationship Id="rId4" Type="http://schemas.openxmlformats.org/officeDocument/2006/relationships/image" Target="../media/image97.png"/><Relationship Id="rId9" Type="http://schemas.openxmlformats.org/officeDocument/2006/relationships/image" Target="../media/image58.png"/><Relationship Id="rId14" Type="http://schemas.openxmlformats.org/officeDocument/2006/relationships/image" Target="../media/image6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8" Type="http://schemas.openxmlformats.org/officeDocument/2006/relationships/image" Target="../media/image129.png"/><Relationship Id="rId21" Type="http://schemas.openxmlformats.org/officeDocument/2006/relationships/image" Target="../media/image134.png"/><Relationship Id="rId7" Type="http://schemas.openxmlformats.org/officeDocument/2006/relationships/image" Target="../media/image78.png"/><Relationship Id="rId17" Type="http://schemas.openxmlformats.org/officeDocument/2006/relationships/image" Target="../media/image128.png"/><Relationship Id="rId2" Type="http://schemas.openxmlformats.org/officeDocument/2006/relationships/image" Target="../media/image84.png"/><Relationship Id="rId16" Type="http://schemas.openxmlformats.org/officeDocument/2006/relationships/image" Target="../media/image127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2.png"/><Relationship Id="rId15" Type="http://schemas.openxmlformats.org/officeDocument/2006/relationships/image" Target="../media/image126.png"/><Relationship Id="rId5" Type="http://schemas.openxmlformats.org/officeDocument/2006/relationships/image" Target="../media/image76.png"/><Relationship Id="rId19" Type="http://schemas.openxmlformats.org/officeDocument/2006/relationships/image" Target="../media/image421.png"/><Relationship Id="rId4" Type="http://schemas.openxmlformats.org/officeDocument/2006/relationships/image" Target="../media/image7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96.png"/><Relationship Id="rId3" Type="http://schemas.openxmlformats.org/officeDocument/2006/relationships/image" Target="../media/image126.png"/><Relationship Id="rId7" Type="http://schemas.openxmlformats.org/officeDocument/2006/relationships/image" Target="../media/image78.png"/><Relationship Id="rId12" Type="http://schemas.openxmlformats.org/officeDocument/2006/relationships/image" Target="../media/image9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129.png"/><Relationship Id="rId4" Type="http://schemas.openxmlformats.org/officeDocument/2006/relationships/image" Target="../media/image75.png"/><Relationship Id="rId9" Type="http://schemas.openxmlformats.org/officeDocument/2006/relationships/image" Target="../media/image12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2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5.jpeg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3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5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32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2 Released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Due: Tuesday, October 2</a:t>
            </a:r>
            <a:r>
              <a:rPr lang="en-US" baseline="30000" dirty="0" smtClean="0"/>
              <a:t>nd</a:t>
            </a:r>
            <a:r>
              <a:rPr lang="en-US" dirty="0" smtClean="0"/>
              <a:t> at 3PM (beginning of class)</a:t>
            </a:r>
          </a:p>
          <a:p>
            <a:pPr marL="0" indent="0">
              <a:buNone/>
            </a:pPr>
            <a:endParaRPr lang="en-US" strike="sngStrike" dirty="0"/>
          </a:p>
          <a:p>
            <a:r>
              <a:rPr lang="en-US" dirty="0" smtClean="0"/>
              <a:t>Please Typeset Your Solutions (</a:t>
            </a:r>
            <a:r>
              <a:rPr lang="en-US" dirty="0" err="1" smtClean="0"/>
              <a:t>LaTeX</a:t>
            </a:r>
            <a:r>
              <a:rPr lang="en-US" dirty="0" smtClean="0"/>
              <a:t>, Word etc…)</a:t>
            </a:r>
          </a:p>
          <a:p>
            <a:endParaRPr lang="en-US" dirty="0"/>
          </a:p>
          <a:p>
            <a:r>
              <a:rPr lang="en-US" dirty="0" smtClean="0"/>
              <a:t>You may collaborate, but must write up your own solutions in your own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320" y="200501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dirty="0" smtClean="0"/>
              <a:t>H(x)=y</a:t>
            </a:r>
            <a:endParaRPr lang="en-US" sz="1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32281" y="4580057"/>
                <a:ext cx="43637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Long Input: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81" y="4580057"/>
                <a:ext cx="4363719" cy="584775"/>
              </a:xfrm>
              <a:prstGeom prst="rect">
                <a:avLst/>
              </a:prstGeom>
              <a:blipFill>
                <a:blip r:embed="rId2"/>
                <a:stretch>
                  <a:fillRect l="-349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7043420" y="3515043"/>
            <a:ext cx="1267460" cy="103803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33639" y="4553079"/>
                <a:ext cx="436371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Short Output: </a:t>
                </a:r>
                <a:r>
                  <a:rPr lang="en-US" sz="3200" b="1" dirty="0" smtClean="0"/>
                  <a:t>y</a:t>
                </a:r>
                <a:r>
                  <a:rPr lang="en-US" sz="3200" dirty="0" smtClean="0"/>
                  <a:t> s.t.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≪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m:rPr>
                              <m:nor/>
                            </m:rPr>
                            <a:rPr lang="en-US" sz="3200" b="1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639" y="4553079"/>
                <a:ext cx="4363719" cy="1077218"/>
              </a:xfrm>
              <a:prstGeom prst="rect">
                <a:avLst/>
              </a:prstGeom>
              <a:blipFill>
                <a:blip r:embed="rId3"/>
                <a:stretch>
                  <a:fillRect l="-3631" t="-7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3576320" y="3332480"/>
            <a:ext cx="1852932" cy="133096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66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Image result for pigeon hole princi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54" y="2371115"/>
            <a:ext cx="6671945" cy="448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8207"/>
            <a:ext cx="10515600" cy="80581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“You cannot fit 10 pigeons into 9 pigeonholes”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656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840" y="1847850"/>
            <a:ext cx="846836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By Pigeonhole Principle there must exist x and y s.t.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6000" dirty="0" smtClean="0"/>
              <a:t>H(x) = H(y)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Hash Function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221720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Hash Tables</a:t>
            </a:r>
          </a:p>
          <a:p>
            <a:pPr lvl="1"/>
            <a:r>
              <a:rPr lang="en-US" sz="3600" dirty="0" smtClean="0"/>
              <a:t>O(1) lookup*</a:t>
            </a:r>
          </a:p>
          <a:p>
            <a:pPr lvl="1"/>
            <a:endParaRPr lang="en-US" sz="3600" dirty="0"/>
          </a:p>
          <a:p>
            <a:r>
              <a:rPr lang="en-US" sz="4000" dirty="0" smtClean="0"/>
              <a:t>“Good hash function” should yield “few collisions”</a:t>
            </a:r>
          </a:p>
          <a:p>
            <a:endParaRPr lang="en-US" sz="4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* Certain terms and conditions apply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Collision-Resistant Hash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Intuition</a:t>
                </a:r>
                <a:r>
                  <a:rPr lang="en-US" dirty="0" smtClean="0"/>
                  <a:t>: Hard for computationally bounded attacker to find </a:t>
                </a:r>
                <a:r>
                  <a:rPr lang="en-US" i="1" dirty="0" smtClean="0"/>
                  <a:t>any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s.t.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 to formalize this intuition?</a:t>
                </a:r>
              </a:p>
              <a:p>
                <a:r>
                  <a:rPr lang="en-US" b="1" dirty="0" smtClean="0"/>
                  <a:t>Attempt 1:</a:t>
                </a:r>
                <a:r>
                  <a:rPr lang="en-US" dirty="0" smtClean="0"/>
                  <a:t> For all PPT A,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The Problem: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be given s.t.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We are assuming that |x| </a:t>
                </a:r>
                <a:r>
                  <a:rPr lang="en-US" dirty="0"/>
                  <a:t>&gt;</a:t>
                </a:r>
                <a:r>
                  <a:rPr lang="en-US" dirty="0" smtClean="0"/>
                  <a:t> |H(x)|. Why?</a:t>
                </a:r>
              </a:p>
              <a:p>
                <a:pPr lvl="1"/>
                <a:r>
                  <a:rPr lang="en-US" dirty="0" smtClean="0"/>
                  <a:t>H(x)=x is perfectly collision resistant! (but with no compression)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4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Keyed Hash Function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Two </a:t>
                </a:r>
                <a:r>
                  <a:rPr lang="en-US" dirty="0"/>
                  <a:t>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b="1" dirty="0"/>
                  <a:t>Input:</a:t>
                </a:r>
                <a:r>
                  <a:rPr lang="en-US" dirty="0"/>
                  <a:t> Random Bits R</a:t>
                </a:r>
              </a:p>
              <a:p>
                <a:pPr lvl="2"/>
                <a:r>
                  <a:rPr lang="en-US" b="1" dirty="0"/>
                  <a:t>Output:</a:t>
                </a:r>
                <a:r>
                  <a:rPr lang="en-US" dirty="0"/>
                  <a:t> </a:t>
                </a:r>
                <a:r>
                  <a:rPr lang="en-US" strike="sngStrike" dirty="0"/>
                  <a:t>Secret</a:t>
                </a:r>
                <a:r>
                  <a:rPr lang="en-US" dirty="0"/>
                  <a:t>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(Hashing Algorithm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b="1" dirty="0"/>
                  <a:t>Input: </a:t>
                </a:r>
                <a:r>
                  <a:rPr lang="en-US" dirty="0" smtClean="0"/>
                  <a:t>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  (unbounded length)</a:t>
                </a:r>
                <a:endParaRPr lang="en-US" dirty="0"/>
              </a:p>
              <a:p>
                <a:pPr lvl="2"/>
                <a:r>
                  <a:rPr lang="en-US" b="1" dirty="0"/>
                  <a:t>Output: </a:t>
                </a:r>
                <a:r>
                  <a:rPr lang="en-US" dirty="0" smtClean="0"/>
                  <a:t>hash value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Fixed length hash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with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5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239979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Collision Experiment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𝑎𝑠h𝐶𝑜𝑙𝑙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08" y="1501041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Gen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308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461747" y="280080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583371" y="2333641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,x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5166" y="4984613"/>
                <a:ext cx="11795760" cy="1633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Definition: 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32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Gen,H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is a collision resistant hash function if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𝐻𝑎𝑠h𝐶𝑜𝑙𝑙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66" y="4984613"/>
                <a:ext cx="11795760" cy="1633076"/>
              </a:xfrm>
              <a:prstGeom prst="rect">
                <a:avLst/>
              </a:prstGeom>
              <a:blipFill>
                <a:blip r:embed="rId8"/>
                <a:stretch>
                  <a:fillRect l="-1292" t="-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2264454" y="402717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𝐻𝑎𝑠h𝐶𝑜𝑙𝑙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08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7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239979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Collision Experiment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𝑎𝑠h𝐶𝑜𝑙𝑙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08" y="1501041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Gen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308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461747" y="280080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583371" y="2333641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,x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5166" y="4984613"/>
                <a:ext cx="11795760" cy="1633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Definition: 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32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Gen,H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is a collision resistant hash function if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𝐻𝑎𝑠h𝐶𝑜𝑙𝑙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66" y="4984613"/>
                <a:ext cx="11795760" cy="1633076"/>
              </a:xfrm>
              <a:prstGeom prst="rect">
                <a:avLst/>
              </a:prstGeom>
              <a:blipFill>
                <a:blip r:embed="rId8"/>
                <a:stretch>
                  <a:fillRect l="-1292" t="-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2264454" y="402717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𝐻𝑎𝑠h𝐶𝑜𝑙𝑙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Callout 14"/>
          <p:cNvSpPr/>
          <p:nvPr/>
        </p:nvSpPr>
        <p:spPr>
          <a:xfrm>
            <a:off x="7809162" y="1696251"/>
            <a:ext cx="4369678" cy="3448497"/>
          </a:xfrm>
          <a:prstGeom prst="wedgeEllipseCallout">
            <a:avLst>
              <a:gd name="adj1" fmla="val -96225"/>
              <a:gd name="adj2" fmla="val -39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Key is not key secret (just random)</a:t>
            </a:r>
            <a:endParaRPr lang="en-US" sz="2800" dirty="0"/>
          </a:p>
        </p:txBody>
      </p:sp>
      <p:sp>
        <p:nvSpPr>
          <p:cNvPr id="16" name="Oval Callout 15"/>
          <p:cNvSpPr/>
          <p:nvPr/>
        </p:nvSpPr>
        <p:spPr>
          <a:xfrm>
            <a:off x="564271" y="1536960"/>
            <a:ext cx="5821122" cy="2929512"/>
          </a:xfrm>
          <a:prstGeom prst="wedgeEllipseCallout">
            <a:avLst>
              <a:gd name="adj1" fmla="val -11658"/>
              <a:gd name="adj2" fmla="val 72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a typeface="Cambria Math" panose="02040503050406030204" pitchFamily="18" charset="0"/>
              </a:rPr>
              <a:t>For simplicity we will sometimes just say that H (or H</a:t>
            </a:r>
            <a:r>
              <a:rPr lang="en-US" sz="2800" baseline="30000" dirty="0" smtClean="0">
                <a:ea typeface="Cambria Math" panose="02040503050406030204" pitchFamily="18" charset="0"/>
              </a:rPr>
              <a:t>s</a:t>
            </a:r>
            <a:r>
              <a:rPr lang="en-US" sz="2800" dirty="0" smtClean="0">
                <a:ea typeface="Cambria Math" panose="02040503050406030204" pitchFamily="18" charset="0"/>
              </a:rPr>
              <a:t>) is a collision resistant hash function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391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vs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cryptographic hash functions used in practice are un-keyed</a:t>
            </a:r>
          </a:p>
          <a:p>
            <a:pPr lvl="1"/>
            <a:r>
              <a:rPr lang="en-US" dirty="0" smtClean="0"/>
              <a:t>Examples: MD5, SHA1, SHA2, SHA3</a:t>
            </a:r>
          </a:p>
          <a:p>
            <a:r>
              <a:rPr lang="en-US" dirty="0" smtClean="0"/>
              <a:t>Tricky to formally define collision resistance for keyless </a:t>
            </a:r>
            <a:r>
              <a:rPr lang="en-US" smtClean="0"/>
              <a:t>hash function</a:t>
            </a:r>
            <a:endParaRPr lang="en-US" dirty="0" smtClean="0"/>
          </a:p>
          <a:p>
            <a:pPr lvl="1"/>
            <a:r>
              <a:rPr lang="en-US" dirty="0" smtClean="0"/>
              <a:t>There is a PPT algorithm to find collisions</a:t>
            </a:r>
          </a:p>
          <a:p>
            <a:pPr lvl="1"/>
            <a:r>
              <a:rPr lang="en-US" dirty="0" smtClean="0"/>
              <a:t>We just usually can’t find this algorithm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767" y="4083915"/>
            <a:ext cx="5343072" cy="366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Weaker Requirements for Cryptographic 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Target-Collision Resistance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13" y="298492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48" y="2588161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79123" y="5346894"/>
                <a:ext cx="2517356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Gen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123" y="5346894"/>
                <a:ext cx="2517356" cy="984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2271587" y="329074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517947" y="2859215"/>
            <a:ext cx="52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s,x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02387" y="3887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624011" y="3420761"/>
            <a:ext cx="402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x’</a:t>
            </a:r>
            <a:endParaRPr lang="en-US" sz="2400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305094" y="511429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178300" y="4306481"/>
                <a:ext cx="5494966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 dirty="0">
                              <a:latin typeface="Cambria Math" panose="02040503050406030204" pitchFamily="18" charset="0"/>
                            </a:rPr>
                            <m:t>Hash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Tgt</m:t>
                          </m:r>
                          <m:r>
                            <m:rPr>
                              <m:sty m:val="p"/>
                            </m:rPr>
                            <a:rPr lang="en-US" sz="2000" i="0" dirty="0">
                              <a:latin typeface="Cambria Math" panose="02040503050406030204" pitchFamily="18" charset="0"/>
                            </a:rPr>
                            <m:t>Coll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 dirty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1          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 dirty="0" smtClean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0      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300" y="4306481"/>
                <a:ext cx="5494966" cy="778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6479" y="5434222"/>
            <a:ext cx="722869" cy="7427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9379" y="6015348"/>
            <a:ext cx="11795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Question: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Why is collision resistance stronger?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50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Message Authentication Codes</a:t>
                </a:r>
              </a:p>
              <a:p>
                <a:pPr lvl="1"/>
                <a:r>
                  <a:rPr lang="en-US" dirty="0" smtClean="0"/>
                  <a:t>Integrity vs Confidentiality</a:t>
                </a:r>
              </a:p>
              <a:p>
                <a:pPr lvl="1"/>
                <a:r>
                  <a:rPr lang="en-US" b="1" dirty="0" smtClean="0">
                    <a:latin typeface="Cambria Math" panose="02040503050406030204" pitchFamily="18" charset="0"/>
                  </a:rPr>
                  <a:t>Example: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Extension to unbounded messages and pitfalls (block re-ordering, truncation)</a:t>
                </a:r>
              </a:p>
              <a:p>
                <a:pPr lvl="1"/>
                <a:r>
                  <a:rPr lang="en-US" strike="sngStrike" dirty="0" smtClean="0"/>
                  <a:t>CBC-MAC</a:t>
                </a:r>
                <a:endParaRPr lang="en-US" strike="sngStrike" dirty="0"/>
              </a:p>
              <a:p>
                <a:r>
                  <a:rPr lang="en-US" dirty="0" smtClean="0"/>
                  <a:t>Authenticated Encryption + CCA-Security</a:t>
                </a:r>
              </a:p>
              <a:p>
                <a:pPr lvl="1"/>
                <a:r>
                  <a:rPr lang="en-US" strike="sngStrike" dirty="0" smtClean="0">
                    <a:solidFill>
                      <a:srgbClr val="FF0000"/>
                    </a:solidFill>
                  </a:rPr>
                  <a:t>Encrypt and Authenticate </a:t>
                </a:r>
                <a:r>
                  <a:rPr lang="en-US" strike="sngStrike" smtClean="0">
                    <a:solidFill>
                      <a:srgbClr val="FF0000"/>
                    </a:solidFill>
                  </a:rPr>
                  <a:t>[SSL]</a:t>
                </a:r>
                <a:endParaRPr lang="en-US" strike="sngStrike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rgbClr val="FFC000"/>
                    </a:solidFill>
                  </a:rPr>
                  <a:t>Authenticate then Encrypt [TLS] (Caution Required)</a:t>
                </a: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Encrypt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then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Authenticate!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Weaker Requirements for Cryptographic 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Preimage Resistance (One-</a:t>
            </a:r>
            <a:r>
              <a:rPr lang="en-US" dirty="0" err="1" smtClean="0"/>
              <a:t>Wayness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13" y="298492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48" y="2588161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79123" y="5346894"/>
                <a:ext cx="2517356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Gen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123" y="5346894"/>
                <a:ext cx="2517356" cy="984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2271587" y="329074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48427" y="2829079"/>
                <a:ext cx="6339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s,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427" y="2829079"/>
                <a:ext cx="633956" cy="461665"/>
              </a:xfrm>
              <a:prstGeom prst="rect">
                <a:avLst/>
              </a:prstGeom>
              <a:blipFill>
                <a:blip r:embed="rId5"/>
                <a:stretch>
                  <a:fillRect l="-14423" t="-10526" r="-96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2502387" y="3887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24011" y="3420761"/>
                <a:ext cx="36420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/>
                        <m:t>x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011" y="3420761"/>
                <a:ext cx="364202" cy="4531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305094" y="511429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178300" y="4306481"/>
                <a:ext cx="5449505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 dirty="0">
                              <a:latin typeface="Cambria Math" panose="02040503050406030204" pitchFamily="18" charset="0"/>
                            </a:rPr>
                            <m:t>Hash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PreImgRes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 dirty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0" dirty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300" y="4306481"/>
                <a:ext cx="5449505" cy="7788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6479" y="5434222"/>
            <a:ext cx="722869" cy="7427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9379" y="6015348"/>
            <a:ext cx="11795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Question: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Why is collision resistance stronger?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28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Transform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01178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Most cryptographic hash functions accept fixed length inputs</a:t>
                </a:r>
              </a:p>
              <a:p>
                <a:endParaRPr lang="en-US" dirty="0"/>
              </a:p>
              <a:p>
                <a:r>
                  <a:rPr lang="en-US" dirty="0" smtClean="0"/>
                  <a:t>What if we want to hash arbitrary length strings?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Construction: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 fixed length hash function from 2n bits to n bits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∥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i="1" baseline="-25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01178"/>
                <a:ext cx="10515600" cy="4351338"/>
              </a:xfrm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Transform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Construction: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 fixed length hash function from 2n bits to n bits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0" dirty="0" smtClean="0"/>
                  <a:t> =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 smtClean="0"/>
                  <a:t>Break x into n bit segments x</a:t>
                </a:r>
                <a:r>
                  <a:rPr lang="en-US" b="0" baseline="-25000" dirty="0" smtClean="0"/>
                  <a:t>1</a:t>
                </a:r>
                <a:r>
                  <a:rPr lang="en-US" b="0" dirty="0" smtClean="0"/>
                  <a:t>,..,x</a:t>
                </a:r>
                <a:r>
                  <a:rPr lang="en-US" b="0" baseline="-25000" dirty="0" smtClean="0"/>
                  <a:t>d</a:t>
                </a:r>
                <a:r>
                  <a:rPr lang="en-US" b="0" dirty="0" smtClean="0"/>
                  <a:t> (pad last block </a:t>
                </a:r>
                <a:r>
                  <a:rPr lang="en-US" b="0" dirty="0" smtClean="0"/>
                  <a:t>by 0’s)</a:t>
                </a:r>
                <a:endParaRPr lang="en-US" b="0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(initialization)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= 1 to </a:t>
                </a:r>
                <a:r>
                  <a:rPr lang="en-US" dirty="0" smtClean="0"/>
                  <a:t>d</a:t>
                </a:r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sty m:val="p"/>
                          </m:rPr>
                          <a:rPr lang="en-US" i="0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encodes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as an n-bit string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  <a:blipFill>
                <a:blip r:embed="rId2"/>
                <a:stretch>
                  <a:fillRect l="-11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If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 is collision resistant then so is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Show that any collision in H</a:t>
                </a:r>
                <a:r>
                  <a:rPr lang="en-US" baseline="30000" dirty="0" smtClean="0"/>
                  <a:t>s</a:t>
                </a:r>
                <a:r>
                  <a:rPr lang="en-US" dirty="0" smtClean="0"/>
                  <a:t> yields a collision in </a:t>
                </a:r>
                <a:r>
                  <a:rPr lang="en-US" dirty="0" err="1" smtClean="0"/>
                  <a:t>h</a:t>
                </a:r>
                <a:r>
                  <a:rPr lang="en-US" baseline="30000" dirty="0" err="1" smtClean="0"/>
                  <a:t>s</a:t>
                </a:r>
                <a:r>
                  <a:rPr lang="en-US" dirty="0" smtClean="0"/>
                  <a:t>. Thus a PPT attacker for </a:t>
                </a:r>
                <a:r>
                  <a:rPr lang="en-US" dirty="0"/>
                  <a:t>(</a:t>
                </a:r>
                <a:r>
                  <a:rPr lang="en-US" dirty="0" err="1"/>
                  <a:t>Gen,H</a:t>
                </a:r>
                <a:r>
                  <a:rPr lang="en-US" dirty="0" smtClean="0"/>
                  <a:t>) can be transformed into PPT attacker for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Suppose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(note x and x’ may have different lengths)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  <a:blipFill>
                <a:blip r:embed="rId2"/>
                <a:stretch>
                  <a:fillRect l="-11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7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If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 is collision resistant then so is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S</a:t>
                </a:r>
                <a:r>
                  <a:rPr lang="en-US" dirty="0" smtClean="0"/>
                  <a:t>uppose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Case 1: |x|=|x’|  (proof for case two is similar)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  <a:blipFill>
                <a:blip r:embed="rId2"/>
                <a:stretch>
                  <a:fillRect l="-11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78289" y="4359296"/>
                <a:ext cx="9448612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289" y="4359296"/>
                <a:ext cx="9448612" cy="800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403620" y="515951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29625" y="5005627"/>
                <a:ext cx="3660935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?</m:t>
                      </m:r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625" y="5005627"/>
                <a:ext cx="3660935" cy="800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951961" y="5405736"/>
            <a:ext cx="222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</a:t>
            </a:r>
            <a:r>
              <a:rPr lang="en-US" b="1" dirty="0" smtClean="0">
                <a:sym typeface="Wingdings" panose="05000000000000000000" pitchFamily="2" charset="2"/>
              </a:rPr>
              <a:t> Found collision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712478" y="5590402"/>
            <a:ext cx="65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Yes?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86769" y="5925742"/>
                <a:ext cx="8323241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769" y="5925742"/>
                <a:ext cx="8323241" cy="8002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3813682" y="5405736"/>
            <a:ext cx="605918" cy="76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756724" y="5512517"/>
            <a:ext cx="1067671" cy="127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82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If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 is collision resistant then so is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Suppose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Case 1: |x|=|x’|  (proof for case two is similar)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  <a:blipFill>
                <a:blip r:embed="rId2"/>
                <a:stretch>
                  <a:fillRect l="-11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78289" y="4359296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96921" y="4359296"/>
                <a:ext cx="10676919" cy="1385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a typeface="Cambria Math" panose="02040503050406030204" pitchFamily="18" charset="0"/>
                  </a:rPr>
                  <a:t>If for some </a:t>
                </a:r>
                <a:r>
                  <a:rPr lang="en-US" sz="2800" dirty="0" err="1" smtClean="0">
                    <a:ea typeface="Cambria Math" panose="02040503050406030204" pitchFamily="18" charset="0"/>
                  </a:rPr>
                  <a:t>i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</a:rPr>
                  <a:t>then we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will find a collision</a:t>
                </a:r>
              </a:p>
              <a:p>
                <a:endParaRPr lang="en-US" sz="2800" b="1" dirty="0"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ea typeface="Cambria Math" panose="02040503050406030204" pitchFamily="18" charset="0"/>
                  </a:rPr>
                  <a:t>But x and x’ are different!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921" y="4359296"/>
                <a:ext cx="10676919" cy="1385251"/>
              </a:xfrm>
              <a:prstGeom prst="rect">
                <a:avLst/>
              </a:prstGeom>
              <a:blipFill>
                <a:blip r:embed="rId3"/>
                <a:stretch>
                  <a:fillRect l="-1199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55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7"/>
          </a:xfrm>
        </p:spPr>
        <p:txBody>
          <a:bodyPr>
            <a:normAutofit/>
          </a:bodyPr>
          <a:lstStyle/>
          <a:p>
            <a:r>
              <a:rPr lang="en-US" dirty="0" smtClean="0"/>
              <a:t>Week 5: </a:t>
            </a:r>
            <a:r>
              <a:rPr lang="en-US" dirty="0"/>
              <a:t>Topic </a:t>
            </a:r>
            <a:r>
              <a:rPr lang="en-US" dirty="0" smtClean="0"/>
              <a:t>2: </a:t>
            </a:r>
            <a:br>
              <a:rPr lang="en-US" dirty="0" smtClean="0"/>
            </a:br>
            <a:r>
              <a:rPr lang="en-US" dirty="0" smtClean="0"/>
              <a:t>HMACs and Generic Attacks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Keyed Hash Function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600" dirty="0" smtClean="0"/>
                  <a:t>Two </a:t>
                </a:r>
                <a:r>
                  <a:rPr lang="en-US" sz="3600" dirty="0"/>
                  <a:t>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baseline="3000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200" dirty="0"/>
                  <a:t> (Key-generation algorithm)</a:t>
                </a:r>
              </a:p>
              <a:p>
                <a:pPr lvl="2"/>
                <a:r>
                  <a:rPr lang="en-US" sz="2800" b="1" dirty="0"/>
                  <a:t>Input:</a:t>
                </a:r>
                <a:r>
                  <a:rPr lang="en-US" sz="2800" dirty="0"/>
                  <a:t> Random Bits R</a:t>
                </a:r>
              </a:p>
              <a:p>
                <a:pPr lvl="2"/>
                <a:r>
                  <a:rPr lang="en-US" sz="2800" b="1" dirty="0"/>
                  <a:t>Output:</a:t>
                </a:r>
                <a:r>
                  <a:rPr lang="en-US" sz="2800" dirty="0"/>
                  <a:t> </a:t>
                </a:r>
                <a:r>
                  <a:rPr lang="en-US" sz="2800" strike="sngStrike" dirty="0"/>
                  <a:t>Secret</a:t>
                </a:r>
                <a:r>
                  <a:rPr lang="en-US" sz="2800" dirty="0"/>
                  <a:t>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(Hashing Algorithm</a:t>
                </a:r>
                <a:r>
                  <a:rPr lang="en-US" sz="3200" dirty="0"/>
                  <a:t>)</a:t>
                </a:r>
              </a:p>
              <a:p>
                <a:pPr lvl="2"/>
                <a:r>
                  <a:rPr lang="en-US" sz="2800" b="1" dirty="0"/>
                  <a:t>Input: </a:t>
                </a:r>
                <a:r>
                  <a:rPr lang="en-US" sz="2800" dirty="0" smtClean="0"/>
                  <a:t>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/>
                  <a:t>   </a:t>
                </a:r>
              </a:p>
              <a:p>
                <a:pPr lvl="2"/>
                <a:r>
                  <a:rPr lang="en-US" sz="2800" b="1" dirty="0" smtClean="0"/>
                  <a:t>Output</a:t>
                </a:r>
                <a:r>
                  <a:rPr lang="en-US" sz="2800" b="1" dirty="0"/>
                  <a:t>: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hash value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</a:p>
              <a:p>
                <a:pPr lvl="2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Mac</a:t>
                </a:r>
                <a:r>
                  <a:rPr lang="en-US" sz="3200" baseline="-25000" dirty="0" err="1" smtClean="0"/>
                  <a:t>K</a:t>
                </a:r>
                <a:r>
                  <a:rPr lang="en-US" sz="3200" dirty="0" smtClean="0"/>
                  <a:t>(m)=</a:t>
                </a:r>
              </a:p>
              <a:p>
                <a:pPr lvl="1"/>
                <a:r>
                  <a:rPr lang="en-US" sz="3200" dirty="0" smtClean="0"/>
                  <a:t>Select random n/4 bit string r</a:t>
                </a:r>
              </a:p>
              <a:p>
                <a:pPr lvl="1"/>
                <a:r>
                  <a:rPr lang="en-US" sz="32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∥ℓ∥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for 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=1,…,d </a:t>
                </a:r>
              </a:p>
              <a:p>
                <a:pPr lvl="2"/>
                <a:r>
                  <a:rPr lang="en-US" sz="2800" dirty="0" smtClean="0"/>
                  <a:t>(Note: encode </a:t>
                </a:r>
                <a:r>
                  <a:rPr lang="en-US" sz="2800" dirty="0" err="1" smtClean="0"/>
                  <a:t>i</a:t>
                </a:r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 smtClean="0"/>
                  <a:t> as n/4 bit strings)</a:t>
                </a:r>
              </a:p>
              <a:p>
                <a:pPr lvl="1"/>
                <a:r>
                  <a:rPr lang="en-US" sz="3200" b="1" dirty="0" smtClean="0"/>
                  <a:t>Output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4.8: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 is a secure MAC for messages of fixed length n, above construction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Vrfy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secure MAC for arbitrary length messages.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07" t="-29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6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Mac</a:t>
                </a:r>
                <a:r>
                  <a:rPr lang="en-US" sz="3200" baseline="-25000" dirty="0" err="1" smtClean="0"/>
                  <a:t>K</a:t>
                </a:r>
                <a:r>
                  <a:rPr lang="en-US" sz="3200" dirty="0" smtClean="0"/>
                  <a:t>(m)=</a:t>
                </a:r>
              </a:p>
              <a:p>
                <a:pPr lvl="1"/>
                <a:r>
                  <a:rPr lang="en-US" sz="3200" dirty="0" smtClean="0"/>
                  <a:t>Select random n/4 bit string r</a:t>
                </a:r>
              </a:p>
              <a:p>
                <a:pPr lvl="1"/>
                <a:r>
                  <a:rPr lang="en-US" sz="32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∥ℓ∥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for 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=1,…,d </a:t>
                </a:r>
              </a:p>
              <a:p>
                <a:pPr lvl="2"/>
                <a:r>
                  <a:rPr lang="en-US" sz="2800" dirty="0" smtClean="0"/>
                  <a:t>(Note: encode </a:t>
                </a:r>
                <a:r>
                  <a:rPr lang="en-US" sz="2800" dirty="0" err="1" smtClean="0"/>
                  <a:t>i</a:t>
                </a:r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 smtClean="0"/>
                  <a:t> as n/4 bit strings)</a:t>
                </a:r>
              </a:p>
              <a:p>
                <a:pPr lvl="1"/>
                <a:r>
                  <a:rPr lang="en-US" sz="3200" b="1" dirty="0" smtClean="0"/>
                  <a:t>Output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4.8: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 is a secure MAC for messages of fixed length n, above construction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Vrfy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secure MAC for arbitrary length messages.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07" t="-29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-121920" y="1027906"/>
            <a:ext cx="5821122" cy="2608202"/>
          </a:xfrm>
          <a:prstGeom prst="wedgeEllipseCallout">
            <a:avLst>
              <a:gd name="adj1" fmla="val 23424"/>
              <a:gd name="adj2" fmla="val 63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a typeface="Cambria Math" panose="02040503050406030204" pitchFamily="18" charset="0"/>
              </a:rPr>
              <a:t>Disadvantage 1: Long output</a:t>
            </a:r>
            <a:endParaRPr lang="en-US" sz="2800" dirty="0"/>
          </a:p>
        </p:txBody>
      </p:sp>
      <p:sp>
        <p:nvSpPr>
          <p:cNvPr id="6" name="Oval Callout 5"/>
          <p:cNvSpPr/>
          <p:nvPr/>
        </p:nvSpPr>
        <p:spPr>
          <a:xfrm>
            <a:off x="3474720" y="4113273"/>
            <a:ext cx="8290002" cy="2608202"/>
          </a:xfrm>
          <a:prstGeom prst="wedgeEllipseCallout">
            <a:avLst>
              <a:gd name="adj1" fmla="val -53643"/>
              <a:gd name="adj2" fmla="val -44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a typeface="Cambria Math" panose="02040503050406030204" pitchFamily="18" charset="0"/>
              </a:rPr>
              <a:t>Randomized Construction (no canonical verification). Disadvantage?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699202" y="365125"/>
            <a:ext cx="6279438" cy="3931951"/>
          </a:xfrm>
          <a:prstGeom prst="cloudCallout">
            <a:avLst>
              <a:gd name="adj1" fmla="val 21091"/>
              <a:gd name="adj2" fmla="val 745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Disadvantages: Lose Strong-MAC Guarantee</a:t>
            </a:r>
          </a:p>
          <a:p>
            <a:pPr algn="ctr"/>
            <a:r>
              <a:rPr lang="en-US" sz="3200" dirty="0" smtClean="0"/>
              <a:t>(Multiple valid MACs of same message)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70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CBC-MAC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99" y="4235866"/>
            <a:ext cx="10515600" cy="25887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Advantages over Previous Solution</a:t>
            </a:r>
          </a:p>
          <a:p>
            <a:r>
              <a:rPr lang="en-US" dirty="0"/>
              <a:t>Both MACs are </a:t>
            </a:r>
            <a:r>
              <a:rPr lang="en-US" dirty="0" smtClean="0"/>
              <a:t>secure</a:t>
            </a:r>
            <a:endParaRPr lang="en-US" dirty="0"/>
          </a:p>
          <a:p>
            <a:r>
              <a:rPr lang="en-US" dirty="0" smtClean="0"/>
              <a:t>Works for unbounded length messages</a:t>
            </a:r>
          </a:p>
          <a:p>
            <a:r>
              <a:rPr lang="en-US" dirty="0" smtClean="0"/>
              <a:t>Canonical Verification</a:t>
            </a:r>
          </a:p>
          <a:p>
            <a:r>
              <a:rPr lang="en-US" dirty="0" smtClean="0"/>
              <a:t>Short Authentication tag</a:t>
            </a:r>
          </a:p>
          <a:p>
            <a:r>
              <a:rPr lang="en-US" strike="sngStrike" dirty="0" smtClean="0"/>
              <a:t>Parallelizable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95499" y="2953316"/>
                <a:ext cx="1437639" cy="1042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sz="2800" baseline="-2500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499" y="2953316"/>
                <a:ext cx="1437639" cy="10421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47003" y="1365369"/>
                <a:ext cx="7266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003" y="1365369"/>
                <a:ext cx="72667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53085" y="1353071"/>
                <a:ext cx="7349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085" y="1353071"/>
                <a:ext cx="73494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18088" y="1341732"/>
                <a:ext cx="7349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088" y="1341732"/>
                <a:ext cx="7349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6" idx="2"/>
          </p:cNvCxnSpPr>
          <p:nvPr/>
        </p:nvCxnSpPr>
        <p:spPr>
          <a:xfrm flipH="1">
            <a:off x="2910339" y="1888589"/>
            <a:ext cx="1" cy="3259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54797" y="1875197"/>
            <a:ext cx="8759" cy="3057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00354" y="1980769"/>
                <a:ext cx="80342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54" y="1980769"/>
                <a:ext cx="803425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904310" y="2602458"/>
            <a:ext cx="6029" cy="3508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527109" y="2375040"/>
            <a:ext cx="944880" cy="1038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963989" y="2998838"/>
                <a:ext cx="1437639" cy="1042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sz="2800" baseline="-2500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989" y="2998838"/>
                <a:ext cx="1437639" cy="10421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53085" y="2016007"/>
                <a:ext cx="80342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085" y="2016007"/>
                <a:ext cx="803425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4772800" y="2647980"/>
            <a:ext cx="6029" cy="3508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395599" y="2412706"/>
            <a:ext cx="924391" cy="10460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920896" y="3075515"/>
                <a:ext cx="1437639" cy="1042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sz="2800" baseline="-2500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896" y="3075515"/>
                <a:ext cx="1437639" cy="10421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6601499" y="2711691"/>
            <a:ext cx="6029" cy="3508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358535" y="3519934"/>
            <a:ext cx="678025" cy="198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576802" y="1916688"/>
            <a:ext cx="8759" cy="3057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205816" y="2027985"/>
                <a:ext cx="80342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816" y="2027985"/>
                <a:ext cx="803425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243127" y="3268228"/>
                <a:ext cx="23380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127" y="3268228"/>
                <a:ext cx="233801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319990" y="4393227"/>
                <a:ext cx="6096000" cy="200054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/>
                <a:r>
                  <a:rPr lang="en-US" sz="3200" dirty="0" smtClean="0"/>
                  <a:t>for </a:t>
                </a:r>
                <a:r>
                  <a:rPr lang="en-US" sz="3200" dirty="0" err="1"/>
                  <a:t>i</a:t>
                </a:r>
                <a:r>
                  <a:rPr lang="en-US" sz="3200" dirty="0"/>
                  <a:t>=1,…,d </a:t>
                </a:r>
                <a:endParaRPr lang="en-US" sz="3200" dirty="0" smtClean="0"/>
              </a:p>
              <a:p>
                <a:pPr lvl="1"/>
                <a:r>
                  <a:rPr lang="en-US" sz="3200" dirty="0"/>
                  <a:t> </a:t>
                </a:r>
                <a:r>
                  <a:rPr lang="en-US" sz="32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∥ℓ∥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/>
              </a:p>
              <a:p>
                <a:pPr lvl="2"/>
                <a:r>
                  <a:rPr lang="en-US" sz="2800" dirty="0" smtClean="0"/>
                  <a:t>(encode </a:t>
                </a:r>
                <a:r>
                  <a:rPr lang="en-US" sz="2800" dirty="0" err="1"/>
                  <a:t>i</a:t>
                </a:r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/>
                  <a:t> as n/4 bit strings)</a:t>
                </a:r>
              </a:p>
              <a:p>
                <a:pPr lvl="1"/>
                <a:r>
                  <a:rPr lang="en-US" sz="3200" b="1" dirty="0"/>
                  <a:t>Output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990" y="4393227"/>
                <a:ext cx="6096000" cy="2000548"/>
              </a:xfrm>
              <a:prstGeom prst="rect">
                <a:avLst/>
              </a:prstGeom>
              <a:blipFill>
                <a:blip r:embed="rId13"/>
                <a:stretch>
                  <a:fillRect t="-3963" b="-9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6564770" y="4353557"/>
            <a:ext cx="5606439" cy="2393953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Process 45"/>
          <p:cNvSpPr/>
          <p:nvPr/>
        </p:nvSpPr>
        <p:spPr>
          <a:xfrm>
            <a:off x="7697547" y="213075"/>
            <a:ext cx="3567085" cy="260174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Caveat: Tricky Padding Issues arise if |m| is not a multiple of the block-length. See textbook.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We will see a simpler MAC construction using hash functions soon.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43446" y="2937674"/>
                <a:ext cx="1437639" cy="1042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sz="2800" baseline="-2500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46" y="2937674"/>
                <a:ext cx="1437639" cy="104219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1788825" y="2220974"/>
            <a:ext cx="944880" cy="1038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39695" y="1515185"/>
                <a:ext cx="10565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b/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95" y="1515185"/>
                <a:ext cx="105650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H="1">
            <a:off x="879188" y="2007897"/>
            <a:ext cx="35180" cy="9909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87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4" grpId="0"/>
      <p:bldP spid="45" grpId="0" animBg="1"/>
      <p:bldP spid="4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MAC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99800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3300" dirty="0" smtClean="0"/>
                  <a:t>Start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3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3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3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  <m:r>
                          <a:rPr lang="en-US" sz="33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3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r>
                  <a:rPr lang="en-US" sz="3300" dirty="0" smtClean="0"/>
                  <a:t>, a secure MAC for messages of fixed length, and (</a:t>
                </a:r>
                <a:r>
                  <a:rPr lang="en-US" sz="3300" dirty="0" err="1" smtClean="0"/>
                  <a:t>Gen</a:t>
                </a:r>
                <a:r>
                  <a:rPr lang="en-US" sz="3300" baseline="-25000" dirty="0" err="1" smtClean="0"/>
                  <a:t>H</a:t>
                </a:r>
                <a:r>
                  <a:rPr lang="en-US" sz="3300" dirty="0" err="1" smtClean="0"/>
                  <a:t>,H</a:t>
                </a:r>
                <a:r>
                  <a:rPr lang="en-US" sz="3300" dirty="0" smtClean="0"/>
                  <a:t>) a collision resistant hash function and 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3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33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5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sz="35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3500" b="0" i="1" baseline="-2500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3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3500" i="1" baseline="-2500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sz="3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5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5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500" dirty="0" smtClean="0"/>
              </a:p>
              <a:p>
                <a:pPr marL="0" indent="0">
                  <a:buNone/>
                </a:pPr>
                <a:endParaRPr lang="en-US" sz="3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𝑉𝑟𝑓𝑦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3500" i="1" baseline="-2500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5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𝑉𝑟𝑓𝑦</m:t>
                          </m:r>
                        </m:e>
                        <m:sub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3500" i="1" baseline="-2500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3300" b="1" dirty="0" smtClean="0"/>
                  <a:t>Theorem 5.6: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3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300" dirty="0" smtClean="0"/>
                  <a:t> is a secure MAC for arbitrary length message assuming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3300" dirty="0" smtClean="0"/>
                  <a:t> is a secure MAC </a:t>
                </a:r>
                <a:r>
                  <a:rPr lang="en-US" sz="3300" dirty="0"/>
                  <a:t>and (</a:t>
                </a:r>
                <a:r>
                  <a:rPr lang="en-US" sz="3300" dirty="0" err="1"/>
                  <a:t>Gen</a:t>
                </a:r>
                <a:r>
                  <a:rPr lang="en-US" sz="3300" baseline="-25000" dirty="0" err="1"/>
                  <a:t>H</a:t>
                </a:r>
                <a:r>
                  <a:rPr lang="en-US" sz="3300" dirty="0" err="1"/>
                  <a:t>,H</a:t>
                </a:r>
                <a:r>
                  <a:rPr lang="en-US" sz="3300" dirty="0"/>
                  <a:t>) </a:t>
                </a:r>
                <a:r>
                  <a:rPr lang="en-US" sz="3300" dirty="0" smtClean="0"/>
                  <a:t>is collision resistant.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Note</a:t>
                </a:r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is canonical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is canonical.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99800" cy="4351338"/>
              </a:xfrm>
              <a:blipFill>
                <a:blip r:embed="rId2"/>
                <a:stretch>
                  <a:fillRect l="-989" t="-3501" r="-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7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MAC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Start with (</a:t>
                </a:r>
                <a:r>
                  <a:rPr lang="en-US" dirty="0" err="1" smtClean="0"/>
                  <a:t>Mac,Vrfy</a:t>
                </a:r>
                <a:r>
                  <a:rPr lang="en-US" dirty="0" smtClean="0"/>
                  <a:t>) a MAC for messages of fixed length and (</a:t>
                </a:r>
                <a:r>
                  <a:rPr lang="en-US" dirty="0" err="1" smtClean="0"/>
                  <a:t>Gen</a:t>
                </a:r>
                <a:r>
                  <a:rPr lang="en-US" baseline="-25000" dirty="0" err="1" smtClean="0"/>
                  <a:t>H</a:t>
                </a:r>
                <a:r>
                  <a:rPr lang="en-US" dirty="0" err="1" smtClean="0"/>
                  <a:t>,H</a:t>
                </a:r>
                <a:r>
                  <a:rPr lang="en-US" dirty="0" smtClean="0"/>
                  <a:t>) a collision resistant hash function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5.6: </a:t>
                </a:r>
                <a:r>
                  <a:rPr lang="en-US" dirty="0" smtClean="0"/>
                  <a:t>Above construction is a secure MAC.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 Intuition: </a:t>
                </a:r>
                <a:r>
                  <a:rPr lang="en-US" dirty="0" smtClean="0"/>
                  <a:t>If attacker successfully forges a valid MAC tag t’ for unseen message m’ then either</a:t>
                </a:r>
              </a:p>
              <a:p>
                <a:r>
                  <a:rPr lang="en-US" b="1" dirty="0" smtClean="0"/>
                  <a:t>Case 1: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 for some previously requested message m</a:t>
                </a:r>
                <a:r>
                  <a:rPr lang="en-US" baseline="-25000" dirty="0" smtClean="0"/>
                  <a:t>i</a:t>
                </a:r>
              </a:p>
              <a:p>
                <a:r>
                  <a:rPr lang="en-US" b="1" dirty="0" smtClean="0"/>
                  <a:t>Case 2: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for </a:t>
                </a:r>
                <a:r>
                  <a:rPr lang="en-US" dirty="0" smtClean="0"/>
                  <a:t>every </a:t>
                </a:r>
                <a:r>
                  <a:rPr lang="en-US" dirty="0"/>
                  <a:t>previously requested message </a:t>
                </a:r>
                <a:r>
                  <a:rPr lang="en-US" dirty="0" smtClean="0"/>
                  <a:t>m</a:t>
                </a:r>
                <a:r>
                  <a:rPr lang="en-US" baseline="-25000" dirty="0" smtClean="0"/>
                  <a:t>i</a:t>
                </a:r>
                <a:endParaRPr lang="en-US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9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MAC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5.6: </a:t>
                </a:r>
                <a:r>
                  <a:rPr lang="en-US" dirty="0" smtClean="0"/>
                  <a:t>Above construction is a secure MAC.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 Intuition: </a:t>
                </a:r>
                <a:r>
                  <a:rPr lang="en-US" dirty="0" smtClean="0"/>
                  <a:t>If attacker successfully forges a valid MAC tag t’ for unseen message m’ then either</a:t>
                </a:r>
              </a:p>
              <a:p>
                <a:r>
                  <a:rPr lang="en-US" b="1" dirty="0" smtClean="0"/>
                  <a:t>Case 1: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 for some previously requested message m</a:t>
                </a:r>
                <a:r>
                  <a:rPr lang="en-US" baseline="-25000" dirty="0" smtClean="0"/>
                  <a:t>i</a:t>
                </a:r>
              </a:p>
              <a:p>
                <a:pPr lvl="1"/>
                <a:r>
                  <a:rPr lang="en-US" sz="2800" b="1" dirty="0" smtClean="0">
                    <a:solidFill>
                      <a:srgbClr val="FF0000"/>
                    </a:solidFill>
                  </a:rPr>
                  <a:t>Attacker can find hash collisions!</a:t>
                </a:r>
              </a:p>
              <a:p>
                <a:r>
                  <a:rPr lang="en-US" b="1" dirty="0" smtClean="0"/>
                  <a:t>Case 2: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for </a:t>
                </a:r>
                <a:r>
                  <a:rPr lang="en-US" dirty="0" smtClean="0"/>
                  <a:t>every </a:t>
                </a:r>
                <a:r>
                  <a:rPr lang="en-US" dirty="0"/>
                  <a:t>previously requested message </a:t>
                </a:r>
                <a:r>
                  <a:rPr lang="en-US" dirty="0" smtClean="0"/>
                  <a:t>m</a:t>
                </a:r>
                <a:r>
                  <a:rPr lang="en-US" baseline="-25000" dirty="0" smtClean="0"/>
                  <a:t>i</a:t>
                </a:r>
                <a:endParaRPr lang="en-US" baseline="-25000" dirty="0"/>
              </a:p>
              <a:p>
                <a:pPr lvl="1"/>
                <a:r>
                  <a:rPr lang="en-US" b="1" dirty="0" smtClean="0">
                    <a:solidFill>
                      <a:srgbClr val="FF0000"/>
                    </a:solidFill>
                  </a:rPr>
                  <a:t>Attacker forged a valid new tag on the “new message”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pPr lvl="1"/>
                <a:r>
                  <a:rPr lang="en-US" b="1" dirty="0" smtClean="0">
                    <a:solidFill>
                      <a:srgbClr val="FF0000"/>
                    </a:solidFill>
                  </a:rPr>
                  <a:t>Violates security of the original fixed length MAC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5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of Collision Resistant Hash Functions </a:t>
            </a:r>
            <a:r>
              <a:rPr lang="en-US" dirty="0"/>
              <a:t>(</a:t>
            </a:r>
            <a:r>
              <a:rPr lang="en-US" dirty="0" err="1" smtClean="0"/>
              <a:t>Gen,H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/>
              <a:t>Definitional challenges</a:t>
            </a:r>
          </a:p>
          <a:p>
            <a:pPr lvl="1"/>
            <a:r>
              <a:rPr lang="en-US" dirty="0" smtClean="0"/>
              <a:t>Gen(1</a:t>
            </a:r>
            <a:r>
              <a:rPr lang="en-US" baseline="30000" dirty="0" smtClean="0"/>
              <a:t>n</a:t>
            </a:r>
            <a:r>
              <a:rPr lang="en-US" dirty="0" smtClean="0"/>
              <a:t>) outputs a public seed. </a:t>
            </a:r>
          </a:p>
          <a:p>
            <a:endParaRPr lang="en-US" dirty="0" smtClean="0"/>
          </a:p>
          <a:p>
            <a:r>
              <a:rPr lang="en-US" dirty="0" err="1" smtClean="0"/>
              <a:t>Merkle-Damgård</a:t>
            </a:r>
            <a:r>
              <a:rPr lang="en-US" dirty="0" smtClean="0"/>
              <a:t> construction to hash arbitrary length strings</a:t>
            </a:r>
          </a:p>
          <a:p>
            <a:pPr lvl="1"/>
            <a:r>
              <a:rPr lang="en-US" dirty="0" smtClean="0"/>
              <a:t>Proof of correctness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Hash and MAC construction</a:t>
            </a:r>
          </a:p>
          <a:p>
            <a:pPr lvl="1"/>
            <a:r>
              <a:rPr lang="en-US" dirty="0" smtClean="0"/>
              <a:t>Proof of correctness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5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from Collision Resistant Hash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9011" y="1825625"/>
                <a:ext cx="1164613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Failed Attempt: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Broken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 smtClean="0"/>
                  <a:t>uses </a:t>
                </a:r>
                <a:r>
                  <a:rPr lang="en-US" dirty="0" err="1"/>
                  <a:t>Merkle-Damgård</a:t>
                </a:r>
                <a:r>
                  <a:rPr lang="en-US" dirty="0"/>
                  <a:t> </a:t>
                </a:r>
                <a:r>
                  <a:rPr lang="en-US" dirty="0" smtClean="0"/>
                  <a:t>Transform.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 encode length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i="1" baseline="3000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∥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∥</m:t>
                                    </m:r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i="1" baseline="-2500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 baseline="-250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 baseline="-25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𝑀𝑎𝑐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sub>
                            <m:sup/>
                          </m:sSubSup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b="1" dirty="0" smtClean="0"/>
                  <a:t>Why does this mean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𝑴𝒂𝒄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d>
                      </m:sub>
                      <m:sup/>
                    </m:sSubSup>
                  </m:oMath>
                </a14:m>
                <a:r>
                  <a:rPr lang="en-US" b="1" dirty="0" smtClean="0"/>
                  <a:t> is broken?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9011" y="1825625"/>
                <a:ext cx="11646131" cy="4351338"/>
              </a:xfrm>
              <a:blipFill>
                <a:blip r:embed="rId2"/>
                <a:stretch>
                  <a:fillRect l="-1047" t="-224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28505" y="2626925"/>
                <a:ext cx="4183709" cy="640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</m:sSub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505" y="2626925"/>
                <a:ext cx="4183709" cy="6408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67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6424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</m:sSub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opad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⨁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pad</m:t>
                                  </m:r>
                                </m:e>
                              </m:d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ipad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64240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  <p:pic>
        <p:nvPicPr>
          <p:cNvPr id="1026" name="Picture 2" descr="Image result for ipad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68141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76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64240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</m:sSub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opad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⨁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pad</m:t>
                                  </m:r>
                                </m:e>
                              </m:d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ipad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inner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36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pad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outer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36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ea typeface="Cambria Math" panose="02040503050406030204" pitchFamily="18" charset="0"/>
                  </a:rPr>
                  <a:t>Both </a:t>
                </a:r>
                <a:r>
                  <a:rPr lang="en-US" sz="3600" dirty="0" err="1" smtClean="0">
                    <a:ea typeface="Cambria Math" panose="02040503050406030204" pitchFamily="18" charset="0"/>
                  </a:rPr>
                  <a:t>ipad</a:t>
                </a:r>
                <a:r>
                  <a:rPr lang="en-US" sz="3600" dirty="0" smtClean="0">
                    <a:ea typeface="Cambria Math" panose="02040503050406030204" pitchFamily="18" charset="0"/>
                  </a:rPr>
                  <a:t> and </a:t>
                </a:r>
                <a:r>
                  <a:rPr lang="en-US" sz="3600" dirty="0" err="1" smtClean="0">
                    <a:ea typeface="Cambria Math" panose="02040503050406030204" pitchFamily="18" charset="0"/>
                  </a:rPr>
                  <a:t>opad</a:t>
                </a:r>
                <a:r>
                  <a:rPr lang="en-US" sz="3600" dirty="0" smtClean="0">
                    <a:ea typeface="Cambria Math" panose="02040503050406030204" pitchFamily="18" charset="0"/>
                  </a:rPr>
                  <a:t> are fixed constants.</a:t>
                </a:r>
              </a:p>
              <a:p>
                <a:pPr marL="0" indent="0">
                  <a:buNone/>
                </a:pPr>
                <a:endParaRPr lang="en-US" sz="3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ea typeface="Cambria Math" panose="02040503050406030204" pitchFamily="18" charset="0"/>
                  </a:rPr>
                  <a:t>Why use key twice?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Cambria Math" panose="02040503050406030204" pitchFamily="18" charset="0"/>
                  </a:rPr>
                  <a:t>	</a:t>
                </a:r>
                <a:r>
                  <a:rPr lang="en-US" sz="3600" dirty="0" smtClean="0">
                    <a:ea typeface="Cambria Math" panose="02040503050406030204" pitchFamily="18" charset="0"/>
                  </a:rPr>
                  <a:t>Allows us to prove security from </a:t>
                </a:r>
                <a:r>
                  <a:rPr lang="en-US" sz="3600" i="1" dirty="0" smtClean="0">
                    <a:ea typeface="Cambria Math" panose="02040503050406030204" pitchFamily="18" charset="0"/>
                  </a:rPr>
                  <a:t>weak collision resistance</a:t>
                </a:r>
                <a:r>
                  <a:rPr lang="en-US" sz="3600" dirty="0" smtClean="0">
                    <a:ea typeface="Cambria Math" panose="02040503050406030204" pitchFamily="18" charset="0"/>
                  </a:rPr>
                  <a:t> of H</a:t>
                </a:r>
                <a:r>
                  <a:rPr lang="en-US" sz="3600" baseline="30000" dirty="0" smtClean="0">
                    <a:ea typeface="Cambria Math" panose="02040503050406030204" pitchFamily="18" charset="0"/>
                  </a:rPr>
                  <a:t>s</a:t>
                </a:r>
                <a:endParaRPr lang="en-US" sz="3600" baseline="30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6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64240" cy="4351338"/>
              </a:xfrm>
              <a:blipFill>
                <a:blip r:embed="rId3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HMAC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opad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⨁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ipad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 (Informal)</a:t>
                </a:r>
                <a:r>
                  <a:rPr lang="en-US" dirty="0" smtClean="0"/>
                  <a:t>: Assuming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 smtClean="0"/>
                  <a:t> is weakly collision resistant and that (certain other plausible assumptions hold) this is a secure MAC.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Weak Collision Resistance: </a:t>
                </a:r>
                <a:r>
                  <a:rPr lang="en-US" dirty="0" smtClean="0"/>
                  <a:t>Give attacker oracle access to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(secret key k remains hidden).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Attacker Goal: </a:t>
                </a:r>
                <a:r>
                  <a:rPr lang="en-US" dirty="0" smtClean="0"/>
                  <a:t>Find distinct </a:t>
                </a:r>
                <a:r>
                  <a:rPr lang="en-US" dirty="0" err="1" smtClean="0"/>
                  <a:t>m,m</a:t>
                </a:r>
                <a:r>
                  <a:rPr lang="en-US" dirty="0" smtClean="0"/>
                  <a:t>’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HMAC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8964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MD5 can no longer be viewed as collision resistant</a:t>
            </a:r>
          </a:p>
          <a:p>
            <a:endParaRPr lang="en-US" dirty="0"/>
          </a:p>
          <a:p>
            <a:r>
              <a:rPr lang="en-US" dirty="0" smtClean="0"/>
              <a:t>However, HMAC-MD5 remained unbroken after MD5 was broken</a:t>
            </a:r>
          </a:p>
          <a:p>
            <a:pPr lvl="1"/>
            <a:r>
              <a:rPr lang="en-US" dirty="0" smtClean="0"/>
              <a:t>Gave developers time to replace HMAC-MD5</a:t>
            </a:r>
          </a:p>
          <a:p>
            <a:pPr lvl="1"/>
            <a:r>
              <a:rPr lang="en-US" dirty="0" smtClean="0"/>
              <a:t>Nevertheless, don’t use HMAC-MD5!</a:t>
            </a:r>
          </a:p>
          <a:p>
            <a:r>
              <a:rPr lang="en-US" dirty="0" smtClean="0"/>
              <a:t>HMAC-SHA1 still seems to be okay (temporarily), despite collision</a:t>
            </a:r>
            <a:endParaRPr lang="en-US" dirty="0"/>
          </a:p>
          <a:p>
            <a:r>
              <a:rPr lang="en-US" dirty="0" smtClean="0"/>
              <a:t>HMAC is efficient and unbroken</a:t>
            </a:r>
          </a:p>
          <a:p>
            <a:pPr lvl="1"/>
            <a:r>
              <a:rPr lang="en-US" dirty="0" smtClean="0"/>
              <a:t>CBC-MAC was not widely deployed because it is “too slow”</a:t>
            </a:r>
          </a:p>
          <a:p>
            <a:pPr lvl="1"/>
            <a:r>
              <a:rPr lang="en-US" dirty="0" smtClean="0"/>
              <a:t>Instead practitioners often used heuristic constructions (which were breakable)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Collisions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Ideal Hashing Algorithm</a:t>
                </a:r>
              </a:p>
              <a:p>
                <a:pPr lvl="1"/>
                <a:r>
                  <a:rPr lang="en-US" dirty="0" smtClean="0"/>
                  <a:t>Random function H from {0,1}* to {0,1}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 smtClean="0"/>
              </a:p>
              <a:p>
                <a:pPr lvl="1"/>
                <a:r>
                  <a:rPr lang="en-US" dirty="0"/>
                  <a:t>Suppose attacker </a:t>
                </a:r>
                <a:r>
                  <a:rPr lang="en-US" dirty="0" smtClean="0"/>
                  <a:t>has oracle access to H(.)</a:t>
                </a:r>
              </a:p>
              <a:p>
                <a:pPr lvl="1"/>
                <a:endParaRPr lang="en-US" dirty="0"/>
              </a:p>
              <a:p>
                <a:r>
                  <a:rPr lang="en-US" b="1" dirty="0" smtClean="0"/>
                  <a:t>Attack 1:</a:t>
                </a:r>
                <a:r>
                  <a:rPr lang="en-US" dirty="0" smtClean="0"/>
                  <a:t> Evaluate H(.) on 2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+1 distinct inputs.</a:t>
                </a:r>
              </a:p>
              <a:p>
                <a:endParaRPr lang="en-US" dirty="0"/>
              </a:p>
              <a:p>
                <a:pPr lvl="1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2" descr="Image result for pigeon hole princi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814" y="4064000"/>
            <a:ext cx="3686303" cy="247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7822322" y="1690688"/>
            <a:ext cx="3749918" cy="3448497"/>
          </a:xfrm>
          <a:prstGeom prst="wedgeEllipseCallout">
            <a:avLst>
              <a:gd name="adj1" fmla="val -79019"/>
              <a:gd name="adj2" fmla="val 35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Can we do better?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289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Authenticated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Authenticated Encryption </a:t>
            </a:r>
            <a:r>
              <a:rPr lang="en-US" dirty="0" smtClean="0">
                <a:sym typeface="Wingdings" panose="05000000000000000000" pitchFamily="2" charset="2"/>
              </a:rPr>
              <a:t> CCA-Security (by definition)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Conceptual </a:t>
            </a:r>
            <a:r>
              <a:rPr lang="en-US" dirty="0">
                <a:sym typeface="Wingdings" panose="05000000000000000000" pitchFamily="2" charset="2"/>
              </a:rPr>
              <a:t>Distinction</a:t>
            </a:r>
          </a:p>
          <a:p>
            <a:pPr lvl="1"/>
            <a:r>
              <a:rPr lang="en-US" dirty="0"/>
              <a:t>CCA-Security the goal is secrecy (hide message from active adversary)</a:t>
            </a:r>
          </a:p>
          <a:p>
            <a:pPr lvl="1"/>
            <a:r>
              <a:rPr lang="en-US" dirty="0"/>
              <a:t>Authenticated Encryption: the goal is integrity + secrecy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CCA-Security does not necessarily imply Authenticate Encryption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But most natural CCA-Secure constructions are also Authenticated Encryption Schemes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Some constructions are CCA-Secure, but do not provide Authenticated Encryptions, but they are less efficient.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Attack for Finding Collisions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4"/>
                <a:ext cx="12120880" cy="50323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Ideal Hashing Algorithm</a:t>
                </a:r>
              </a:p>
              <a:p>
                <a:pPr lvl="1"/>
                <a:r>
                  <a:rPr lang="en-US" dirty="0" smtClean="0"/>
                  <a:t>Random function H from {0,1}* to {0,1}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 smtClean="0"/>
              </a:p>
              <a:p>
                <a:pPr lvl="1"/>
                <a:r>
                  <a:rPr lang="en-US" dirty="0"/>
                  <a:t>Suppose attacker </a:t>
                </a:r>
                <a:r>
                  <a:rPr lang="en-US" dirty="0" smtClean="0"/>
                  <a:t>has oracle access to H(.)</a:t>
                </a:r>
              </a:p>
              <a:p>
                <a:pPr lvl="1"/>
                <a:endParaRPr lang="en-US" dirty="0"/>
              </a:p>
              <a:p>
                <a:r>
                  <a:rPr lang="en-US" b="1" dirty="0" smtClean="0"/>
                  <a:t>Attack 2:</a:t>
                </a:r>
                <a:r>
                  <a:rPr lang="en-US" dirty="0" smtClean="0"/>
                  <a:t> Evaluate H(.)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distinct inputs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q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No</m:t>
                          </m:r>
                          <m: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Collision</m:t>
                          </m:r>
                        </m:e>
                      </m:d>
                      <m:r>
                        <a:rPr lang="en-US" sz="3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00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000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sz="3000" baseline="-25000" dirty="0"/>
                            <m:t>i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)≠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000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sz="3000" baseline="-25000" dirty="0"/>
                            <m:t>j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=</m:t>
                      </m:r>
                      <m:r>
                        <m:rPr>
                          <m:sty m:val="p"/>
                        </m:rPr>
                        <a:rPr lang="en-US" sz="3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3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=3</m:t>
                          </m:r>
                        </m:sub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3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3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3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3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000" dirty="0" smtClean="0"/>
              </a:p>
              <a:p>
                <a:pPr marL="0" indent="0">
                  <a:buNone/>
                </a:pPr>
                <a:endParaRPr lang="en-US" sz="3000" b="1" i="1" dirty="0" smtClean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3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3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𝒆𝒗𝒆𝒏𝒕</m:t>
                      </m:r>
                      <m:r>
                        <a:rPr lang="en-US" sz="3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𝒕𝒉𝒂𝒕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</m:sub>
                          </m:sSub>
                        </m:e>
                      </m:d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…,</m:t>
                      </m:r>
                      <m:r>
                        <a:rPr lang="en-US" sz="3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30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lvl="1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4"/>
                <a:ext cx="12120880" cy="5032375"/>
              </a:xfrm>
              <a:blipFill>
                <a:blip r:embed="rId2"/>
                <a:stretch>
                  <a:fillRect l="-905" t="-2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287258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86960" y="3601184"/>
            <a:ext cx="184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Attack for Finding Collisions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4"/>
                <a:ext cx="12192000" cy="489585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Ideal Hashing Algorithm</a:t>
                </a:r>
              </a:p>
              <a:p>
                <a:pPr lvl="1"/>
                <a:r>
                  <a:rPr lang="en-US" dirty="0" smtClean="0"/>
                  <a:t>Random function H from {0,1}* to {0,1}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 smtClean="0"/>
              </a:p>
              <a:p>
                <a:pPr lvl="1"/>
                <a:r>
                  <a:rPr lang="en-US" dirty="0"/>
                  <a:t>Suppose attacker </a:t>
                </a:r>
                <a:r>
                  <a:rPr lang="en-US" dirty="0" smtClean="0"/>
                  <a:t>has oracle access to H(.)</a:t>
                </a:r>
              </a:p>
              <a:p>
                <a:pPr lvl="1"/>
                <a:endParaRPr lang="en-US" dirty="0"/>
              </a:p>
              <a:p>
                <a:r>
                  <a:rPr lang="en-US" b="1" dirty="0" smtClean="0"/>
                  <a:t>Attack 2:</a:t>
                </a:r>
                <a:r>
                  <a:rPr lang="en-US" dirty="0" smtClean="0"/>
                  <a:t> Evaluate H(.)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distinct inputs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q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000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sz="3000" baseline="-25000" dirty="0"/>
                            <m:t>i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)≠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000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sz="3000" baseline="-25000" dirty="0"/>
                            <m:t>j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limUpp>
                        <m:limUppPr>
                          <m:ctrlP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3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3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3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sz="3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3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lim>
                      </m:limUpp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limUpp>
                        <m:limUppPr>
                          <m:ctrlPr>
                            <a:rPr lang="en-US" sz="3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3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30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sz="30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n-US" sz="30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3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3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lim>
                      </m:limUpp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×…×</m:t>
                      </m:r>
                      <m:limUpp>
                        <m:limUpp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3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  <m:r>
                                                <a:rPr lang="en-US" sz="3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/2</m:t>
                                              </m:r>
                                            </m:e>
                                          </m:d>
                                          <m:r>
                                            <a:rPr lang="en-US" sz="3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3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sz="3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n-US" sz="3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3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𝒒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3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𝒒</m:t>
                                      </m:r>
                                      <m:r>
                                        <a:rPr lang="en-US" sz="3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3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3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lim>
                      </m:limUpp>
                    </m:oMath>
                  </m:oMathPara>
                </a14:m>
                <a:endParaRPr lang="en-US" sz="30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lvl="1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4"/>
                <a:ext cx="12192000" cy="4895851"/>
              </a:xfrm>
              <a:blipFill>
                <a:blip r:embed="rId2"/>
                <a:stretch>
                  <a:fillRect l="-900" t="-2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249680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86960" y="3601184"/>
            <a:ext cx="184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65791" y="4611130"/>
                <a:ext cx="784178" cy="1084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/>
                                </m:rPr>
                                <a:rPr lang="en-US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lim>
                      </m:limUp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791" y="4611130"/>
                <a:ext cx="784178" cy="1084079"/>
              </a:xfrm>
              <a:prstGeom prst="rect">
                <a:avLst/>
              </a:prstGeom>
              <a:blipFill>
                <a:blip r:embed="rId4"/>
                <a:stretch>
                  <a:fillRect r="-110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393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Attack for Finding Collisions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1212088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Ideal Hashing Algorithm</a:t>
                </a:r>
              </a:p>
              <a:p>
                <a:pPr lvl="1"/>
                <a:r>
                  <a:rPr lang="en-US" dirty="0" smtClean="0"/>
                  <a:t>Random function H from {0,1}* to {0,1}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 smtClean="0"/>
              </a:p>
              <a:p>
                <a:pPr lvl="1"/>
                <a:r>
                  <a:rPr lang="en-US" dirty="0"/>
                  <a:t>Suppose attacker </a:t>
                </a:r>
                <a:r>
                  <a:rPr lang="en-US" dirty="0" smtClean="0"/>
                  <a:t>has oracle access to H(.)</a:t>
                </a:r>
              </a:p>
              <a:p>
                <a:pPr lvl="1"/>
                <a:endParaRPr lang="en-US" dirty="0"/>
              </a:p>
              <a:p>
                <a:r>
                  <a:rPr lang="en-US" b="1" dirty="0" smtClean="0"/>
                  <a:t>Attack 2:</a:t>
                </a:r>
                <a:r>
                  <a:rPr lang="en-US" dirty="0" smtClean="0"/>
                  <a:t> Evaluate H(.)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distinct inputs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q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000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sz="3000" baseline="-25000" dirty="0"/>
                            <m:t>i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)≠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000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sz="3000" baseline="-25000" dirty="0"/>
                            <m:t>j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30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3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ℓ+1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lvl="1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12120880" cy="4351338"/>
              </a:xfrm>
              <a:blipFill>
                <a:blip r:embed="rId2"/>
                <a:stretch>
                  <a:fillRect l="-755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237154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86960" y="3601184"/>
            <a:ext cx="184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Attack for Finding Collisions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1212088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Ideal Hashing Algorithm</a:t>
                </a:r>
              </a:p>
              <a:p>
                <a:pPr lvl="1"/>
                <a:r>
                  <a:rPr lang="en-US" dirty="0" smtClean="0"/>
                  <a:t>Random function H from {0,1}* to {0,1}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 smtClean="0"/>
              </a:p>
              <a:p>
                <a:pPr lvl="1"/>
                <a:r>
                  <a:rPr lang="en-US" dirty="0"/>
                  <a:t>Suppose attacker </a:t>
                </a:r>
                <a:r>
                  <a:rPr lang="en-US" dirty="0" smtClean="0"/>
                  <a:t>has oracle access to H(.)</a:t>
                </a:r>
              </a:p>
              <a:p>
                <a:pPr lvl="1"/>
                <a:endParaRPr lang="en-US" dirty="0"/>
              </a:p>
              <a:p>
                <a:r>
                  <a:rPr lang="en-US" b="1" dirty="0" smtClean="0"/>
                  <a:t>Attack 2:</a:t>
                </a:r>
                <a:r>
                  <a:rPr lang="en-US" dirty="0" smtClean="0"/>
                  <a:t> Evaluate H(.)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distinct inputs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q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i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j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ℓ+1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12120880" cy="4351338"/>
              </a:xfrm>
              <a:blipFill>
                <a:blip r:embed="rId2"/>
                <a:stretch>
                  <a:fillRect l="-905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262206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13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Attack for Finding Collisions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1212088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Ideal Hashing Algorithm</a:t>
                </a:r>
              </a:p>
              <a:p>
                <a:pPr lvl="1"/>
                <a:r>
                  <a:rPr lang="en-US" dirty="0" smtClean="0"/>
                  <a:t>Random function H from {0,1}* to {0,1}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 smtClean="0"/>
              </a:p>
              <a:p>
                <a:pPr lvl="1"/>
                <a:r>
                  <a:rPr lang="en-US" dirty="0"/>
                  <a:t>Suppose attacker </a:t>
                </a:r>
                <a:r>
                  <a:rPr lang="en-US" dirty="0" smtClean="0"/>
                  <a:t>has oracle access to H(.)</a:t>
                </a:r>
              </a:p>
              <a:p>
                <a:pPr lvl="1"/>
                <a:endParaRPr lang="en-US" dirty="0"/>
              </a:p>
              <a:p>
                <a:r>
                  <a:rPr lang="en-US" b="1" dirty="0" smtClean="0"/>
                  <a:t>Attack 2:</a:t>
                </a:r>
                <a:r>
                  <a:rPr lang="en-US" dirty="0" smtClean="0"/>
                  <a:t> Evaluate H(.)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distinct inputs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q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i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j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ℓ+1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12120880" cy="4351338"/>
              </a:xfrm>
              <a:blipFill>
                <a:blip r:embed="rId2"/>
                <a:stretch>
                  <a:fillRect l="-905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262206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3331924" y="1410322"/>
                <a:ext cx="7928975" cy="2354893"/>
              </a:xfrm>
              <a:prstGeom prst="wedgeRectCallout">
                <a:avLst>
                  <a:gd name="adj1" fmla="val -37500"/>
                  <a:gd name="adj2" fmla="val 10718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ℓ+1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32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ℓ+1</m:t>
                            </m:r>
                          </m:sup>
                        </m:sSup>
                        <m:func>
                          <m:func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</m:func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dirty="0" smtClean="0"/>
                  <a:t>  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924" y="1410322"/>
                <a:ext cx="7928975" cy="2354893"/>
              </a:xfrm>
              <a:prstGeom prst="wedgeRectCallout">
                <a:avLst>
                  <a:gd name="adj1" fmla="val -37500"/>
                  <a:gd name="adj2" fmla="val 107181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7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Attack for Finding Collisions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</p:spPr>
            <p:txBody>
              <a:bodyPr/>
              <a:lstStyle/>
              <a:p>
                <a:r>
                  <a:rPr lang="en-US" dirty="0" smtClean="0"/>
                  <a:t>Ideal Hashing Algorithm</a:t>
                </a:r>
              </a:p>
              <a:p>
                <a:pPr lvl="1"/>
                <a:r>
                  <a:rPr lang="en-US" dirty="0" smtClean="0"/>
                  <a:t>Random function H from {0,1}* to {0,1}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 smtClean="0"/>
              </a:p>
              <a:p>
                <a:pPr lvl="1"/>
                <a:r>
                  <a:rPr lang="en-US" dirty="0"/>
                  <a:t>Suppose attacker </a:t>
                </a:r>
                <a:r>
                  <a:rPr lang="en-US" dirty="0" smtClean="0"/>
                  <a:t>has oracle access to H(.)</a:t>
                </a:r>
              </a:p>
              <a:p>
                <a:pPr lvl="1"/>
                <a:endParaRPr lang="en-US" dirty="0"/>
              </a:p>
              <a:p>
                <a:r>
                  <a:rPr lang="en-US" sz="3200" b="1" dirty="0" smtClean="0"/>
                  <a:t>Attack 2:</a:t>
                </a:r>
                <a:r>
                  <a:rPr lang="en-US" sz="3200" dirty="0" smtClean="0"/>
                  <a:t> Evaluate H(.)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dirty="0" smtClean="0"/>
                  <a:t> distinct inputs x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,…,</a:t>
                </a:r>
                <a:r>
                  <a:rPr lang="en-US" sz="3200" dirty="0" err="1" smtClean="0"/>
                  <a:t>x</a:t>
                </a:r>
                <a:r>
                  <a:rPr lang="en-US" sz="3200" baseline="-25000" dirty="0" err="1" smtClean="0"/>
                  <a:t>q</a:t>
                </a:r>
                <a:r>
                  <a:rPr lang="en-US" sz="3200" dirty="0" smtClean="0"/>
                  <a:t>.</a:t>
                </a:r>
              </a:p>
              <a:p>
                <a:r>
                  <a:rPr lang="en-US" sz="3200" dirty="0" smtClean="0"/>
                  <a:t>Store values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dirty="0"/>
                          <m:t>x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i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dirty="0"/>
                          <m:t>x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i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3200" dirty="0" smtClean="0"/>
                  <a:t> in a hash table of size q</a:t>
                </a:r>
              </a:p>
              <a:p>
                <a:pPr lvl="1"/>
                <a:r>
                  <a:rPr lang="en-US" sz="2800" dirty="0" smtClean="0"/>
                  <a:t>Requires time/space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endParaRPr lang="en-US" sz="2800" dirty="0" smtClean="0"/>
              </a:p>
              <a:p>
                <a:pPr lvl="1"/>
                <a:r>
                  <a:rPr lang="en-US" sz="2800" dirty="0" smtClean="0"/>
                  <a:t>Can we do better?</a:t>
                </a:r>
                <a:endParaRPr lang="en-US" sz="28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lvl="1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  <a:blipFill>
                <a:blip r:embed="rId2"/>
                <a:stretch>
                  <a:fillRect l="-115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262206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38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Floyd’s Cycle Finding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78413"/>
            <a:ext cx="10515600" cy="1460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aseline="-25000" dirty="0"/>
          </a:p>
          <a:p>
            <a:r>
              <a:rPr lang="en-US" dirty="0"/>
              <a:t>Analogy</a:t>
            </a:r>
            <a:r>
              <a:rPr lang="en-US" dirty="0" smtClean="0"/>
              <a:t>: Cycle detection in linked list </a:t>
            </a:r>
            <a:endParaRPr lang="en-US" dirty="0"/>
          </a:p>
          <a:p>
            <a:r>
              <a:rPr lang="en-US" dirty="0"/>
              <a:t>Can traverse </a:t>
            </a:r>
            <a:r>
              <a:rPr lang="en-US" dirty="0" smtClean="0"/>
              <a:t>“linked list” </a:t>
            </a:r>
            <a:r>
              <a:rPr lang="en-US" dirty="0"/>
              <a:t>by computing H</a:t>
            </a:r>
            <a:endParaRPr lang="en-US" baseline="-25000" dirty="0"/>
          </a:p>
          <a:p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096000" y="-103724"/>
                <a:ext cx="5843752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aseline="-25000" dirty="0" smtClean="0"/>
              </a:p>
              <a:p>
                <a:endParaRPr lang="en-US" baseline="-25000" dirty="0" smtClean="0"/>
              </a:p>
              <a:p>
                <a:pPr marL="0" indent="0">
                  <a:buNone/>
                </a:pPr>
                <a:endParaRPr lang="en-US" baseline="-25000" dirty="0" smtClean="0"/>
              </a:p>
              <a:p>
                <a:endParaRPr lang="en-US" baseline="-25000" dirty="0" smtClean="0"/>
              </a:p>
              <a:p>
                <a:r>
                  <a:rPr lang="en-US" dirty="0" smtClean="0"/>
                  <a:t>A cycle denotes a hash collision</a:t>
                </a:r>
              </a:p>
              <a:p>
                <a:r>
                  <a:rPr lang="en-US" dirty="0" smtClean="0"/>
                  <a:t>Occurs after </a:t>
                </a:r>
                <a:r>
                  <a:rPr lang="en-US" dirty="0"/>
                  <a:t>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steps by birthday paradox</a:t>
                </a:r>
              </a:p>
              <a:p>
                <a:r>
                  <a:rPr lang="en-US" dirty="0" smtClean="0"/>
                  <a:t>First attack phase detects cycle</a:t>
                </a:r>
              </a:p>
              <a:p>
                <a:r>
                  <a:rPr lang="en-US" dirty="0" smtClean="0"/>
                  <a:t>Second phase identifies collision</a:t>
                </a:r>
              </a:p>
              <a:p>
                <a:endParaRPr lang="en-US" baseline="-25000" dirty="0" smtClean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-103724"/>
                <a:ext cx="5843752" cy="4351338"/>
              </a:xfrm>
              <a:prstGeom prst="rect">
                <a:avLst/>
              </a:prstGeom>
              <a:blipFill>
                <a:blip r:embed="rId3"/>
                <a:stretch>
                  <a:fillRect l="-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20" y="3951285"/>
            <a:ext cx="2994978" cy="265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ortoise and hare floy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8" y="1310947"/>
            <a:ext cx="6065060" cy="404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88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Space Birthday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/>
                  <a:t>Attack 2:</a:t>
                </a:r>
                <a:r>
                  <a:rPr lang="en-US" sz="3200" dirty="0" smtClean="0"/>
                  <a:t> Select random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="0" i="0" baseline="-25000" dirty="0" smtClean="0"/>
                      <m:t>0</m:t>
                    </m:r>
                  </m:oMath>
                </a14:m>
                <a:r>
                  <a:rPr lang="en-US" sz="3200" dirty="0" smtClean="0"/>
                  <a:t>, define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aseline="-25000" dirty="0"/>
                      <m:t>i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aseline="-25000" dirty="0"/>
                      <m:t>i</m:t>
                    </m:r>
                    <m:r>
                      <m:rPr>
                        <m:nor/>
                      </m:rPr>
                      <a:rPr lang="en-US" sz="3200" b="0" i="0" baseline="-25000" dirty="0" smtClean="0"/>
                      <m:t>−1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Initialize</m:t>
                    </m:r>
                    <m:r>
                      <m:rPr>
                        <m:nor/>
                      </m:rPr>
                      <a:rPr lang="en-US" b="0" i="0" dirty="0" smtClean="0"/>
                      <m:t>: </m:t>
                    </m:r>
                    <m:r>
                      <m:rPr>
                        <m:nor/>
                      </m:rPr>
                      <a:rPr lang="en-US" b="0" i="0" dirty="0" smtClean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′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Repeat 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=1,2,…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: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)                </m:t>
                    </m:r>
                    <m:r>
                      <m:rPr>
                        <m:nor/>
                      </m:rPr>
                      <a:rPr lang="en-US" b="0" i="0" dirty="0" smtClean="0"/>
                      <m:t>now</m:t>
                    </m:r>
                    <m:r>
                      <m:rPr>
                        <m:nor/>
                      </m:rPr>
                      <a:rPr lang="en-US" b="0" i="0" dirty="0" smtClean="0"/>
                      <m:t>  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′:=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′))</m:t>
                    </m:r>
                  </m:oMath>
                </a14:m>
                <a:r>
                  <a:rPr lang="en-US" b="0" dirty="0" smtClean="0"/>
                  <a:t>        now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′=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2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If x=x’ then break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Reset</m:t>
                    </m:r>
                    <m:r>
                      <m:rPr>
                        <m:nor/>
                      </m:rPr>
                      <a:rPr lang="en-US" b="0" i="0" dirty="0" smtClean="0"/>
                      <m:t>  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′=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 Repeat for j=1 to </a:t>
                </a:r>
                <a:r>
                  <a:rPr lang="en-US" dirty="0" err="1" smtClean="0"/>
                  <a:t>i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If H(x) = H(x’) then  output </a:t>
                </a:r>
                <a:r>
                  <a:rPr lang="en-US" dirty="0" err="1" smtClean="0"/>
                  <a:t>x,x</a:t>
                </a:r>
                <a:r>
                  <a:rPr lang="en-US" dirty="0" smtClean="0"/>
                  <a:t>’</a:t>
                </a:r>
              </a:p>
              <a:p>
                <a:pPr lvl="2"/>
                <a:r>
                  <a:rPr lang="en-US" dirty="0" smtClean="0"/>
                  <a:t>Else x:= H(x), x’ = H(x)                     Now x=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j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′=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m:rPr>
                        <m:nor/>
                      </m:rPr>
                      <a:rPr lang="en-US" b="0" i="0" baseline="-25000" dirty="0" smtClean="0"/>
                      <m:t>+</m:t>
                    </m:r>
                    <m:r>
                      <m:rPr>
                        <m:nor/>
                      </m:rPr>
                      <a:rPr lang="en-US" b="0" i="0" baseline="-25000" dirty="0" smtClean="0"/>
                      <m:t>j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2"/>
                <a:endParaRPr lang="en-US" dirty="0" smtClean="0"/>
              </a:p>
              <a:p>
                <a:pPr marL="914400" lvl="2" indent="0">
                  <a:buNone/>
                </a:pPr>
                <a:endParaRPr lang="en-US" dirty="0" smtClean="0"/>
              </a:p>
              <a:p>
                <a:pPr lvl="2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  <a:blipFill>
                <a:blip r:embed="rId2"/>
                <a:stretch>
                  <a:fillRect l="-1157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12" y="1229360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8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Space Birthday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/>
                  <a:t>Attack 2:</a:t>
                </a:r>
                <a:r>
                  <a:rPr lang="en-US" sz="3200" dirty="0" smtClean="0"/>
                  <a:t> Select random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="0" i="0" baseline="-25000" dirty="0" smtClean="0"/>
                      <m:t>0</m:t>
                    </m:r>
                  </m:oMath>
                </a14:m>
                <a:r>
                  <a:rPr lang="en-US" sz="3200" dirty="0" smtClean="0"/>
                  <a:t>, define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aseline="-25000" dirty="0"/>
                      <m:t>i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aseline="-25000" dirty="0"/>
                      <m:t>i</m:t>
                    </m:r>
                    <m:r>
                      <m:rPr>
                        <m:nor/>
                      </m:rPr>
                      <a:rPr lang="en-US" sz="3200" b="0" i="0" baseline="-25000" dirty="0" smtClean="0"/>
                      <m:t>−1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Initialize</m:t>
                    </m:r>
                    <m:r>
                      <m:rPr>
                        <m:nor/>
                      </m:rPr>
                      <a:rPr lang="en-US" b="0" i="0" dirty="0" smtClean="0"/>
                      <m:t>: </m:t>
                    </m:r>
                    <m:r>
                      <m:rPr>
                        <m:nor/>
                      </m:rPr>
                      <a:rPr lang="en-US" b="0" i="0" dirty="0" smtClean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′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Repeat 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=1,2,…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: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)                </m:t>
                    </m:r>
                    <m:r>
                      <m:rPr>
                        <m:nor/>
                      </m:rPr>
                      <a:rPr lang="en-US" b="0" i="0" dirty="0" smtClean="0"/>
                      <m:t>now</m:t>
                    </m:r>
                    <m:r>
                      <m:rPr>
                        <m:nor/>
                      </m:rPr>
                      <a:rPr lang="en-US" b="0" i="0" dirty="0" smtClean="0"/>
                      <m:t>  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′:=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′))</m:t>
                    </m:r>
                  </m:oMath>
                </a14:m>
                <a:r>
                  <a:rPr lang="en-US" b="0" dirty="0" smtClean="0"/>
                  <a:t>        now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′=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2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If x=x’ then break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Reset</m:t>
                    </m:r>
                    <m:r>
                      <m:rPr>
                        <m:nor/>
                      </m:rPr>
                      <a:rPr lang="en-US" b="0" i="0" dirty="0" smtClean="0"/>
                      <m:t>  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′=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 Repeat for j=1 to </a:t>
                </a:r>
                <a:r>
                  <a:rPr lang="en-US" dirty="0" err="1" smtClean="0"/>
                  <a:t>i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If H(x) = H(x’) then  output </a:t>
                </a:r>
                <a:r>
                  <a:rPr lang="en-US" dirty="0" err="1" smtClean="0"/>
                  <a:t>x,x</a:t>
                </a:r>
                <a:r>
                  <a:rPr lang="en-US" dirty="0" smtClean="0"/>
                  <a:t>’</a:t>
                </a:r>
              </a:p>
              <a:p>
                <a:pPr lvl="2"/>
                <a:r>
                  <a:rPr lang="en-US" dirty="0" smtClean="0"/>
                  <a:t>Else x:= H(x), x’ = H(x)                     Now x=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j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′=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m:rPr>
                        <m:nor/>
                      </m:rPr>
                      <a:rPr lang="en-US" b="0" i="0" baseline="-25000" dirty="0" smtClean="0"/>
                      <m:t>+</m:t>
                    </m:r>
                    <m:r>
                      <m:rPr>
                        <m:nor/>
                      </m:rPr>
                      <a:rPr lang="en-US" b="0" i="0" baseline="-25000" dirty="0" smtClean="0"/>
                      <m:t>j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2"/>
                <a:endParaRPr lang="en-US" dirty="0" smtClean="0"/>
              </a:p>
              <a:p>
                <a:pPr marL="914400" lvl="2" indent="0">
                  <a:buNone/>
                </a:pPr>
                <a:endParaRPr lang="en-US" dirty="0" smtClean="0"/>
              </a:p>
              <a:p>
                <a:pPr lvl="2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  <a:blipFill>
                <a:blip r:embed="rId3"/>
                <a:stretch>
                  <a:fillRect l="-1157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12" y="1229360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Callout 5"/>
              <p:cNvSpPr/>
              <p:nvPr/>
            </p:nvSpPr>
            <p:spPr>
              <a:xfrm>
                <a:off x="7466722" y="1638711"/>
                <a:ext cx="4435718" cy="3448497"/>
              </a:xfrm>
              <a:prstGeom prst="wedgeEllipseCallout">
                <a:avLst>
                  <a:gd name="adj1" fmla="val -129044"/>
                  <a:gd name="adj2" fmla="val 2832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Finds collision after 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ℓ/2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steps in expectation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Oval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722" y="1638711"/>
                <a:ext cx="4435718" cy="3448497"/>
              </a:xfrm>
              <a:prstGeom prst="wedgeEllipseCallout">
                <a:avLst>
                  <a:gd name="adj1" fmla="val -129044"/>
                  <a:gd name="adj2" fmla="val 28324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44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Space Birthday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Can be adapted to find “meaningful collisions” if we have a large message space </a:t>
                </a:r>
                <a:r>
                  <a:rPr lang="en-US" dirty="0"/>
                  <a:t>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Example</a:t>
                </a:r>
                <a:r>
                  <a:rPr lang="en-US" dirty="0" smtClean="0"/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 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= Set of positive recommendation letters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= Set of negative recommendation letters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Goal</a:t>
                </a:r>
                <a:r>
                  <a:rPr lang="en-US" dirty="0" smtClean="0"/>
                  <a:t>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such that H(z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) = H(z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n-US" dirty="0" smtClean="0"/>
                  <a:t>Can adapt previous attack by assigning unique binary string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of length  to 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x</m:t>
                      </m:r>
                      <m:r>
                        <m:rPr>
                          <m:nor/>
                        </m:rPr>
                        <a:rPr lang="en-US" baseline="-25000" dirty="0"/>
                        <m:t>i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i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3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Communication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Solution Protocol? Alice transmits c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(m</a:t>
            </a:r>
            <a:r>
              <a:rPr lang="en-US" baseline="-25000" dirty="0" smtClean="0"/>
              <a:t>1</a:t>
            </a:r>
            <a:r>
              <a:rPr lang="en-US" dirty="0" smtClean="0"/>
              <a:t>) to Bob, who decrypts and sends Alice c</a:t>
            </a:r>
            <a:r>
              <a:rPr lang="en-US" baseline="-25000" dirty="0" smtClean="0"/>
              <a:t>2</a:t>
            </a:r>
            <a:r>
              <a:rPr lang="en-US" dirty="0" smtClean="0"/>
              <a:t> = 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(m</a:t>
            </a:r>
            <a:r>
              <a:rPr lang="en-US" baseline="-25000" dirty="0" smtClean="0"/>
              <a:t>2</a:t>
            </a:r>
            <a:r>
              <a:rPr lang="en-US" dirty="0" smtClean="0"/>
              <a:t>) etc…</a:t>
            </a:r>
            <a:endParaRPr lang="en-US" dirty="0"/>
          </a:p>
          <a:p>
            <a:r>
              <a:rPr lang="en-US" dirty="0"/>
              <a:t>Authenticated Encryption scheme is </a:t>
            </a:r>
          </a:p>
          <a:p>
            <a:pPr lvl="1"/>
            <a:r>
              <a:rPr lang="en-US" dirty="0"/>
              <a:t>Stateless</a:t>
            </a:r>
          </a:p>
          <a:p>
            <a:pPr lvl="1"/>
            <a:r>
              <a:rPr lang="en-US" dirty="0"/>
              <a:t>For fixed length-messages</a:t>
            </a:r>
          </a:p>
          <a:p>
            <a:r>
              <a:rPr lang="en-US" dirty="0" smtClean="0"/>
              <a:t>We still need to worry about </a:t>
            </a:r>
          </a:p>
          <a:p>
            <a:pPr lvl="1"/>
            <a:r>
              <a:rPr lang="en-US" dirty="0" smtClean="0"/>
              <a:t>Re-ordering attacks </a:t>
            </a:r>
          </a:p>
          <a:p>
            <a:pPr lvl="2"/>
            <a:r>
              <a:rPr lang="en-US" dirty="0" smtClean="0"/>
              <a:t>Alice sends 2n-bit message to Bob as  </a:t>
            </a:r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err="1"/>
              <a:t>Enc</a:t>
            </a:r>
            <a:r>
              <a:rPr lang="en-US" baseline="-25000" dirty="0" err="1"/>
              <a:t>K</a:t>
            </a:r>
            <a:r>
              <a:rPr lang="en-US" dirty="0"/>
              <a:t>(m</a:t>
            </a:r>
            <a:r>
              <a:rPr lang="en-US" baseline="-25000" dirty="0"/>
              <a:t>1</a:t>
            </a:r>
            <a:r>
              <a:rPr lang="en-US" dirty="0" smtClean="0"/>
              <a:t>), 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 err="1"/>
              <a:t>Enc</a:t>
            </a:r>
            <a:r>
              <a:rPr lang="en-US" baseline="-25000" dirty="0" err="1"/>
              <a:t>K</a:t>
            </a:r>
            <a:r>
              <a:rPr lang="en-US" dirty="0"/>
              <a:t>(m</a:t>
            </a:r>
            <a:r>
              <a:rPr lang="en-US" baseline="-25000" dirty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Replay Attacks</a:t>
            </a:r>
          </a:p>
          <a:p>
            <a:pPr lvl="2"/>
            <a:r>
              <a:rPr lang="en-US" dirty="0" smtClean="0"/>
              <a:t>Attacker who intercepts message </a:t>
            </a:r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err="1"/>
              <a:t>Enc</a:t>
            </a:r>
            <a:r>
              <a:rPr lang="en-US" baseline="-25000" dirty="0" err="1"/>
              <a:t>K</a:t>
            </a:r>
            <a:r>
              <a:rPr lang="en-US" dirty="0"/>
              <a:t>(m</a:t>
            </a:r>
            <a:r>
              <a:rPr lang="en-US" baseline="-25000" dirty="0"/>
              <a:t>1</a:t>
            </a:r>
            <a:r>
              <a:rPr lang="en-US" dirty="0" smtClean="0"/>
              <a:t>) can replay this message later in the conversation</a:t>
            </a:r>
          </a:p>
          <a:p>
            <a:pPr lvl="1"/>
            <a:r>
              <a:rPr lang="en-US" dirty="0" smtClean="0"/>
              <a:t>Reflection Attack</a:t>
            </a:r>
          </a:p>
          <a:p>
            <a:pPr lvl="2"/>
            <a:r>
              <a:rPr lang="en-US" dirty="0" smtClean="0"/>
              <a:t>Attacker intercepts message c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Enc</a:t>
            </a:r>
            <a:r>
              <a:rPr lang="en-US" baseline="-25000" dirty="0" err="1"/>
              <a:t>K</a:t>
            </a:r>
            <a:r>
              <a:rPr lang="en-US" dirty="0"/>
              <a:t>(m</a:t>
            </a:r>
            <a:r>
              <a:rPr lang="en-US" baseline="-25000" dirty="0"/>
              <a:t>1</a:t>
            </a:r>
            <a:r>
              <a:rPr lang="en-US" dirty="0"/>
              <a:t>) </a:t>
            </a:r>
            <a:r>
              <a:rPr lang="en-US" dirty="0" smtClean="0"/>
              <a:t>sent from Alice to Bob and replays to c</a:t>
            </a:r>
            <a:r>
              <a:rPr lang="en-US" baseline="-25000" dirty="0" smtClean="0"/>
              <a:t>1 </a:t>
            </a:r>
            <a:r>
              <a:rPr lang="en-US" dirty="0" smtClean="0"/>
              <a:t>Alice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Collision Attacks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Precomputation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steps,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memory)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0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14300" y="3324701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3324701"/>
                <a:ext cx="301752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5" idx="4"/>
            <a:endCxn id="6" idx="0"/>
          </p:cNvCxnSpPr>
          <p:nvPr/>
        </p:nvCxnSpPr>
        <p:spPr>
          <a:xfrm>
            <a:off x="1623060" y="3140868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4"/>
          </p:cNvCxnSpPr>
          <p:nvPr/>
        </p:nvCxnSpPr>
        <p:spPr>
          <a:xfrm>
            <a:off x="1623060" y="4056221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15240" y="4645581"/>
                <a:ext cx="328676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4645581"/>
                <a:ext cx="3286760" cy="731520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endCxn id="18" idx="0"/>
          </p:cNvCxnSpPr>
          <p:nvPr/>
        </p:nvCxnSpPr>
        <p:spPr>
          <a:xfrm>
            <a:off x="1607820" y="5751672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11" idx="0"/>
          </p:cNvCxnSpPr>
          <p:nvPr/>
        </p:nvCxnSpPr>
        <p:spPr>
          <a:xfrm>
            <a:off x="1623060" y="4419363"/>
            <a:ext cx="3556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20898" y="401657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1420898" y="525101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/>
              <p:cNvSpPr/>
              <p:nvPr/>
            </p:nvSpPr>
            <p:spPr>
              <a:xfrm>
                <a:off x="3653790" y="319603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790" y="3196032"/>
                <a:ext cx="3017520" cy="7315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516255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16255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/>
              <p:cNvSpPr/>
              <p:nvPr/>
            </p:nvSpPr>
            <p:spPr>
              <a:xfrm>
                <a:off x="3500809" y="4500859"/>
                <a:ext cx="34284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Oval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809" y="4500859"/>
                <a:ext cx="3428420" cy="731520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514731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16255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6038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496038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/>
              <p:cNvSpPr/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Ova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/>
              <p:cNvSpPr/>
              <p:nvPr/>
            </p:nvSpPr>
            <p:spPr>
              <a:xfrm>
                <a:off x="480060" y="5912407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" y="5912407"/>
                <a:ext cx="2255520" cy="73152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/>
              <p:cNvSpPr/>
              <p:nvPr/>
            </p:nvSpPr>
            <p:spPr>
              <a:xfrm>
                <a:off x="4019550" y="579977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val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50" y="5799770"/>
                <a:ext cx="2255520" cy="73152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8190060" y="319603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060" y="3196032"/>
                <a:ext cx="3017520" cy="731520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969882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969882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68358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9882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49665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949665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/>
              <p:cNvSpPr/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>
              <a:xfrm>
                <a:off x="8555820" y="579977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820" y="5799770"/>
                <a:ext cx="2255520" cy="731520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7252545" y="332470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7160198" y="453247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>
              <a:xfrm>
                <a:off x="8091000" y="4628712"/>
                <a:ext cx="334916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000" y="4628712"/>
                <a:ext cx="3349160" cy="731520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8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8" grpId="1" animBg="1"/>
      <p:bldP spid="35" grpId="0"/>
      <p:bldP spid="36" grpId="0"/>
      <p:bldP spid="38" grpId="0" animBg="1"/>
      <p:bldP spid="41" grpId="0" animBg="1"/>
      <p:bldP spid="45" grpId="0"/>
      <p:bldP spid="46" grpId="0"/>
      <p:bldP spid="47" grpId="0" animBg="1"/>
      <p:bldP spid="48" grpId="0" animBg="1"/>
      <p:bldP spid="49" grpId="0" animBg="1"/>
      <p:bldP spid="51" grpId="0" animBg="1"/>
      <p:bldP spid="52" grpId="0" animBg="1"/>
      <p:bldP spid="57" grpId="0"/>
      <p:bldP spid="58" grpId="0"/>
      <p:bldP spid="59" grpId="0" animBg="1"/>
      <p:bldP spid="60" grpId="0" animBg="1"/>
      <p:bldP spid="61" grpId="0"/>
      <p:bldP spid="62" grpId="0"/>
      <p:bldP spid="6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Collision Attacks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Precomputation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steps,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memory)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6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998882" y="323667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82" y="3236672"/>
                <a:ext cx="3017520" cy="73152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2507642" y="305283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507642" y="396819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492402" y="566364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507642" y="433133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305480" y="39285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2305480" y="516298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/>
              <p:cNvSpPr/>
              <p:nvPr/>
            </p:nvSpPr>
            <p:spPr>
              <a:xfrm>
                <a:off x="1760046" y="2292112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046" y="2292112"/>
                <a:ext cx="1524000" cy="73152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>
              <a:xfrm>
                <a:off x="1364642" y="584041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42" y="5840410"/>
                <a:ext cx="2255520" cy="73152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61367" y="336534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-30980" y="457311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>
              <a:xfrm>
                <a:off x="899822" y="4669352"/>
                <a:ext cx="321564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22" y="4669352"/>
                <a:ext cx="3215640" cy="73152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4198247" y="334082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4370755" y="483472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/>
              <p:cNvSpPr txBox="1">
                <a:spLocks/>
              </p:cNvSpPr>
              <p:nvPr/>
            </p:nvSpPr>
            <p:spPr>
              <a:xfrm>
                <a:off x="5920314" y="2513247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/>
                  <a:t>Goal: </a:t>
                </a:r>
                <a:r>
                  <a:rPr lang="en-US" dirty="0" smtClean="0"/>
                  <a:t>Find collision for target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314" y="2513247"/>
                <a:ext cx="10515600" cy="4351338"/>
              </a:xfrm>
              <a:prstGeom prst="rect">
                <a:avLst/>
              </a:prstGeom>
              <a:blipFill>
                <a:blip r:embed="rId11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val 64"/>
              <p:cNvSpPr/>
              <p:nvPr/>
            </p:nvSpPr>
            <p:spPr>
              <a:xfrm>
                <a:off x="7000595" y="3336923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Oval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3336923"/>
                <a:ext cx="3017520" cy="73152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65"/>
              <p:cNvSpPr/>
              <p:nvPr/>
            </p:nvSpPr>
            <p:spPr>
              <a:xfrm>
                <a:off x="7000595" y="419179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Oval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4191792"/>
                <a:ext cx="3017520" cy="73152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65" idx="4"/>
            <a:endCxn id="66" idx="0"/>
          </p:cNvCxnSpPr>
          <p:nvPr/>
        </p:nvCxnSpPr>
        <p:spPr>
          <a:xfrm>
            <a:off x="8509355" y="4068443"/>
            <a:ext cx="0" cy="123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/>
              <p:cNvSpPr/>
              <p:nvPr/>
            </p:nvSpPr>
            <p:spPr>
              <a:xfrm>
                <a:off x="7000595" y="5152583"/>
                <a:ext cx="3320564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Oval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5152583"/>
                <a:ext cx="3320564" cy="73152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68"/>
              <p:cNvSpPr/>
              <p:nvPr/>
            </p:nvSpPr>
            <p:spPr>
              <a:xfrm>
                <a:off x="6950318" y="6094606"/>
                <a:ext cx="3320564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Oval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318" y="6094606"/>
                <a:ext cx="3320564" cy="73152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8292789" y="470331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8292789" y="561093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7" grpId="0"/>
      <p:bldP spid="58" grpId="0"/>
      <p:bldP spid="59" grpId="0" animBg="1"/>
      <p:bldP spid="60" grpId="0" animBg="1"/>
      <p:bldP spid="61" grpId="0"/>
      <p:bldP spid="62" grpId="0"/>
      <p:bldP spid="63" grpId="0" animBg="1"/>
      <p:bldP spid="43" grpId="0"/>
      <p:bldP spid="50" grpId="0"/>
      <p:bldP spid="66" grpId="0" animBg="1"/>
      <p:bldP spid="68" grpId="0" animBg="1"/>
      <p:bldP spid="69" grpId="0" animBg="1"/>
      <p:bldP spid="70" grpId="0"/>
      <p:bldP spid="7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Collision Attacks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Precomputation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steps,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memory)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998882" y="323667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82" y="3236672"/>
                <a:ext cx="301752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2507642" y="305283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507642" y="396819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492402" y="566364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507642" y="433133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305480" y="39285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2305480" y="516298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/>
              <p:cNvSpPr/>
              <p:nvPr/>
            </p:nvSpPr>
            <p:spPr>
              <a:xfrm>
                <a:off x="1760046" y="2292112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046" y="2292112"/>
                <a:ext cx="1524000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>
              <a:xfrm>
                <a:off x="1364642" y="584041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42" y="5840410"/>
                <a:ext cx="2255520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61367" y="336534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-30980" y="457311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>
              <a:xfrm>
                <a:off x="899822" y="4669352"/>
                <a:ext cx="321564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22" y="4669352"/>
                <a:ext cx="3215640" cy="73152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4198247" y="334082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4370755" y="483472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/>
              <p:cNvSpPr txBox="1">
                <a:spLocks/>
              </p:cNvSpPr>
              <p:nvPr/>
            </p:nvSpPr>
            <p:spPr>
              <a:xfrm>
                <a:off x="5920314" y="2513247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/>
                  <a:t>Goal: </a:t>
                </a:r>
                <a:r>
                  <a:rPr lang="en-US" dirty="0" smtClean="0"/>
                  <a:t>Find collision for target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314" y="2513247"/>
                <a:ext cx="10515600" cy="4351338"/>
              </a:xfrm>
              <a:prstGeom prst="rect">
                <a:avLst/>
              </a:prstGeom>
              <a:blipFill>
                <a:blip r:embed="rId7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val 64"/>
              <p:cNvSpPr/>
              <p:nvPr/>
            </p:nvSpPr>
            <p:spPr>
              <a:xfrm>
                <a:off x="7000595" y="3336923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Oval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3336923"/>
                <a:ext cx="3017520" cy="73152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65"/>
              <p:cNvSpPr/>
              <p:nvPr/>
            </p:nvSpPr>
            <p:spPr>
              <a:xfrm>
                <a:off x="7000595" y="419179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Oval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4191792"/>
                <a:ext cx="3017520" cy="73152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65" idx="4"/>
            <a:endCxn id="66" idx="0"/>
          </p:cNvCxnSpPr>
          <p:nvPr/>
        </p:nvCxnSpPr>
        <p:spPr>
          <a:xfrm>
            <a:off x="8509355" y="4068443"/>
            <a:ext cx="0" cy="123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/>
              <p:cNvSpPr/>
              <p:nvPr/>
            </p:nvSpPr>
            <p:spPr>
              <a:xfrm>
                <a:off x="7000595" y="5152583"/>
                <a:ext cx="3320564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Oval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5152583"/>
                <a:ext cx="3320564" cy="73152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68"/>
              <p:cNvSpPr/>
              <p:nvPr/>
            </p:nvSpPr>
            <p:spPr>
              <a:xfrm>
                <a:off x="6950318" y="6094606"/>
                <a:ext cx="3320564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Oval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318" y="6094606"/>
                <a:ext cx="3320564" cy="7315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8292789" y="470331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8292789" y="561093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7464971" y="641131"/>
                <a:ext cx="4232529" cy="1650981"/>
              </a:xfrm>
              <a:prstGeom prst="wedgeRectCallout">
                <a:avLst>
                  <a:gd name="adj1" fmla="val -29752"/>
                  <a:gd name="adj2" fmla="val 11470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p>
                          </m:sSubSup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𝒔𝒑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(takes t steps to recover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from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𝒔𝒑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)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971" y="641131"/>
                <a:ext cx="4232529" cy="1650981"/>
              </a:xfrm>
              <a:prstGeom prst="wedgeRectCallout">
                <a:avLst>
                  <a:gd name="adj1" fmla="val -29752"/>
                  <a:gd name="adj2" fmla="val 114702"/>
                </a:avLst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ular Callout 27"/>
              <p:cNvSpPr/>
              <p:nvPr/>
            </p:nvSpPr>
            <p:spPr>
              <a:xfrm>
                <a:off x="2171048" y="2899272"/>
                <a:ext cx="3888828" cy="1565797"/>
              </a:xfrm>
              <a:prstGeom prst="wedgeRectCallout">
                <a:avLst>
                  <a:gd name="adj1" fmla="val 72140"/>
                  <a:gd name="adj2" fmla="val -116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good chance that </a:t>
                </a:r>
                <a:endParaRPr lang="en-US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/>
              </a:p>
            </p:txBody>
          </p:sp>
        </mc:Choice>
        <mc:Fallback xmlns="">
          <p:sp>
            <p:nvSpPr>
              <p:cNvPr id="28" name="Rectangular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048" y="2899272"/>
                <a:ext cx="3888828" cy="1565797"/>
              </a:xfrm>
              <a:prstGeom prst="wedgeRectCallout">
                <a:avLst>
                  <a:gd name="adj1" fmla="val 72140"/>
                  <a:gd name="adj2" fmla="val -1162"/>
                </a:avLst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ular Callout 29"/>
              <p:cNvSpPr/>
              <p:nvPr/>
            </p:nvSpPr>
            <p:spPr>
              <a:xfrm>
                <a:off x="1978572" y="4842886"/>
                <a:ext cx="4277858" cy="1565797"/>
              </a:xfrm>
              <a:prstGeom prst="wedgeRectCallout">
                <a:avLst>
                  <a:gd name="adj1" fmla="val 11280"/>
                  <a:gd name="adj2" fmla="val -7432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… Not quite true…chains can intersect</a:t>
                </a:r>
                <a:r>
                  <a:rPr lang="en-US" b="1" dirty="0" smtClean="0"/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and may not represent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i="1" dirty="0" smtClean="0">
                    <a:solidFill>
                      <a:schemeClr val="tx1"/>
                    </a:solidFill>
                  </a:rPr>
                  <a:t>distinct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points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ular Callout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572" y="4842886"/>
                <a:ext cx="4277858" cy="1565797"/>
              </a:xfrm>
              <a:prstGeom prst="wedgeRectCallout">
                <a:avLst>
                  <a:gd name="adj1" fmla="val 11280"/>
                  <a:gd name="adj2" fmla="val -74327"/>
                </a:avLst>
              </a:prstGeom>
              <a:blipFill>
                <a:blip r:embed="rId23"/>
                <a:stretch>
                  <a:fillRect r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977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Intersecting Chains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Precomputation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steps,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memory)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/>
              <p:cNvSpPr/>
              <p:nvPr/>
            </p:nvSpPr>
            <p:spPr>
              <a:xfrm>
                <a:off x="998882" y="323667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Oval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82" y="3236672"/>
                <a:ext cx="301752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>
            <a:off x="2507642" y="305283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507642" y="396819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492402" y="566364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507642" y="433133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305480" y="39285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68" name="TextBox 67"/>
          <p:cNvSpPr txBox="1"/>
          <p:nvPr/>
        </p:nvSpPr>
        <p:spPr>
          <a:xfrm>
            <a:off x="2305480" y="516298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68"/>
              <p:cNvSpPr/>
              <p:nvPr/>
            </p:nvSpPr>
            <p:spPr>
              <a:xfrm>
                <a:off x="1760046" y="2292112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Oval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046" y="2292112"/>
                <a:ext cx="1524000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69"/>
              <p:cNvSpPr/>
              <p:nvPr/>
            </p:nvSpPr>
            <p:spPr>
              <a:xfrm>
                <a:off x="1364642" y="584041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Oval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42" y="5840410"/>
                <a:ext cx="2255520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val 70"/>
              <p:cNvSpPr/>
              <p:nvPr/>
            </p:nvSpPr>
            <p:spPr>
              <a:xfrm>
                <a:off x="899822" y="4669352"/>
                <a:ext cx="321564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1" name="Oval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22" y="4669352"/>
                <a:ext cx="3215640" cy="73152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4198247" y="334082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Oval 72"/>
              <p:cNvSpPr/>
              <p:nvPr/>
            </p:nvSpPr>
            <p:spPr>
              <a:xfrm>
                <a:off x="5415177" y="3197025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Oval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77" y="3197025"/>
                <a:ext cx="3017520" cy="73152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/>
          <p:nvPr/>
        </p:nvCxnSpPr>
        <p:spPr>
          <a:xfrm>
            <a:off x="6923937" y="3013192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/>
              <p:cNvSpPr/>
              <p:nvPr/>
            </p:nvSpPr>
            <p:spPr>
              <a:xfrm>
                <a:off x="6176340" y="2252465"/>
                <a:ext cx="1890699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Oval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340" y="2252465"/>
                <a:ext cx="1890699" cy="7315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/>
          <p:nvPr/>
        </p:nvCxnSpPr>
        <p:spPr>
          <a:xfrm flipH="1">
            <a:off x="6776720" y="3928545"/>
            <a:ext cx="69242" cy="223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0" idx="6"/>
          </p:cNvCxnSpPr>
          <p:nvPr/>
        </p:nvCxnSpPr>
        <p:spPr>
          <a:xfrm flipV="1">
            <a:off x="3620162" y="6192995"/>
            <a:ext cx="794651" cy="13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631379" y="5824378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val 79"/>
              <p:cNvSpPr/>
              <p:nvPr/>
            </p:nvSpPr>
            <p:spPr>
              <a:xfrm>
                <a:off x="5242560" y="5811203"/>
                <a:ext cx="2965432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Oval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560" y="5811203"/>
                <a:ext cx="2965432" cy="73152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6560154" y="3944489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Oval 82"/>
              <p:cNvSpPr/>
              <p:nvPr/>
            </p:nvSpPr>
            <p:spPr>
              <a:xfrm>
                <a:off x="5513869" y="4338876"/>
                <a:ext cx="3096732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83" name="Oval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69" y="4338876"/>
                <a:ext cx="3096732" cy="73152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/>
          <p:cNvCxnSpPr>
            <a:stCxn id="83" idx="2"/>
            <a:endCxn id="71" idx="6"/>
          </p:cNvCxnSpPr>
          <p:nvPr/>
        </p:nvCxnSpPr>
        <p:spPr>
          <a:xfrm flipH="1">
            <a:off x="4115462" y="4704636"/>
            <a:ext cx="1398407" cy="330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 rot="20825358">
                <a:off x="3910536" y="4310075"/>
                <a:ext cx="1592744" cy="550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25358">
                <a:off x="3910536" y="4310075"/>
                <a:ext cx="1592744" cy="5503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ular Callout 84"/>
              <p:cNvSpPr/>
              <p:nvPr/>
            </p:nvSpPr>
            <p:spPr>
              <a:xfrm>
                <a:off x="7997043" y="1950253"/>
                <a:ext cx="3888828" cy="1565797"/>
              </a:xfrm>
              <a:prstGeom prst="wedgeRectCallout">
                <a:avLst>
                  <a:gd name="adj1" fmla="val -50130"/>
                  <a:gd name="adj2" fmla="val 9681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Intersecting chains contain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distinct points. 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/>
              </a:p>
            </p:txBody>
          </p:sp>
        </mc:Choice>
        <mc:Fallback xmlns="">
          <p:sp>
            <p:nvSpPr>
              <p:cNvPr id="85" name="Rectangular Callout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043" y="1950253"/>
                <a:ext cx="3888828" cy="1565797"/>
              </a:xfrm>
              <a:prstGeom prst="wedgeRectCallout">
                <a:avLst>
                  <a:gd name="adj1" fmla="val -50130"/>
                  <a:gd name="adj2" fmla="val 96817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ular Callout 27"/>
          <p:cNvSpPr/>
          <p:nvPr/>
        </p:nvSpPr>
        <p:spPr>
          <a:xfrm>
            <a:off x="8610600" y="4107932"/>
            <a:ext cx="3305958" cy="923465"/>
          </a:xfrm>
          <a:prstGeom prst="wedgeRectCallout">
            <a:avLst>
              <a:gd name="adj1" fmla="val -4070"/>
              <a:gd name="adj2" fmla="val -11375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After initial intersection the chains merge together </a:t>
            </a:r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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691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2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Collision Attacks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Precomputation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steps,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memory)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14300" y="3324701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3324701"/>
                <a:ext cx="3017520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5" idx="4"/>
            <a:endCxn id="6" idx="0"/>
          </p:cNvCxnSpPr>
          <p:nvPr/>
        </p:nvCxnSpPr>
        <p:spPr>
          <a:xfrm>
            <a:off x="1623060" y="3140868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4"/>
          </p:cNvCxnSpPr>
          <p:nvPr/>
        </p:nvCxnSpPr>
        <p:spPr>
          <a:xfrm>
            <a:off x="1623060" y="4056221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15240" y="4645581"/>
                <a:ext cx="328676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4645581"/>
                <a:ext cx="3286760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endCxn id="18" idx="0"/>
          </p:cNvCxnSpPr>
          <p:nvPr/>
        </p:nvCxnSpPr>
        <p:spPr>
          <a:xfrm>
            <a:off x="1607820" y="5751672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11" idx="0"/>
          </p:cNvCxnSpPr>
          <p:nvPr/>
        </p:nvCxnSpPr>
        <p:spPr>
          <a:xfrm>
            <a:off x="1623060" y="4419363"/>
            <a:ext cx="3556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20898" y="401657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1420898" y="525101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/>
              <p:cNvSpPr/>
              <p:nvPr/>
            </p:nvSpPr>
            <p:spPr>
              <a:xfrm>
                <a:off x="3653790" y="319603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790" y="3196032"/>
                <a:ext cx="3017520" cy="73152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516255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16255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/>
              <p:cNvSpPr/>
              <p:nvPr/>
            </p:nvSpPr>
            <p:spPr>
              <a:xfrm>
                <a:off x="3500809" y="4500859"/>
                <a:ext cx="34284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Oval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809" y="4500859"/>
                <a:ext cx="3428420" cy="73152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514731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16255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6038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496038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/>
              <p:cNvSpPr/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Ova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/>
              <p:cNvSpPr/>
              <p:nvPr/>
            </p:nvSpPr>
            <p:spPr>
              <a:xfrm>
                <a:off x="480060" y="5912407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" y="5912407"/>
                <a:ext cx="2255520" cy="73152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/>
              <p:cNvSpPr/>
              <p:nvPr/>
            </p:nvSpPr>
            <p:spPr>
              <a:xfrm>
                <a:off x="4019550" y="579977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val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50" y="5799770"/>
                <a:ext cx="2255520" cy="73152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8190060" y="319603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060" y="3196032"/>
                <a:ext cx="3017520" cy="73152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969882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969882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68358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9882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49665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949665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/>
              <p:cNvSpPr/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>
              <a:xfrm>
                <a:off x="8555820" y="579977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820" y="5799770"/>
                <a:ext cx="2255520" cy="73152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7252545" y="332470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7160198" y="453247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>
              <a:xfrm>
                <a:off x="8091000" y="4628712"/>
                <a:ext cx="334916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000" y="4628712"/>
                <a:ext cx="3349160" cy="73152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2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Collision Attacks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Precomputation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steps,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memory)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14300" y="3324701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3324701"/>
                <a:ext cx="3017520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5" idx="4"/>
            <a:endCxn id="6" idx="0"/>
          </p:cNvCxnSpPr>
          <p:nvPr/>
        </p:nvCxnSpPr>
        <p:spPr>
          <a:xfrm>
            <a:off x="1623060" y="3140868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4"/>
          </p:cNvCxnSpPr>
          <p:nvPr/>
        </p:nvCxnSpPr>
        <p:spPr>
          <a:xfrm>
            <a:off x="1623060" y="4056221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15240" y="4645581"/>
                <a:ext cx="328676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4645581"/>
                <a:ext cx="3286760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endCxn id="18" idx="0"/>
          </p:cNvCxnSpPr>
          <p:nvPr/>
        </p:nvCxnSpPr>
        <p:spPr>
          <a:xfrm>
            <a:off x="1607820" y="5751672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11" idx="0"/>
          </p:cNvCxnSpPr>
          <p:nvPr/>
        </p:nvCxnSpPr>
        <p:spPr>
          <a:xfrm>
            <a:off x="1623060" y="4419363"/>
            <a:ext cx="3556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20898" y="401657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1420898" y="525101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/>
              <p:cNvSpPr/>
              <p:nvPr/>
            </p:nvSpPr>
            <p:spPr>
              <a:xfrm>
                <a:off x="3653790" y="319603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790" y="3196032"/>
                <a:ext cx="3017520" cy="73152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516255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16255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/>
              <p:cNvSpPr/>
              <p:nvPr/>
            </p:nvSpPr>
            <p:spPr>
              <a:xfrm>
                <a:off x="3500809" y="4500859"/>
                <a:ext cx="34284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Oval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809" y="4500859"/>
                <a:ext cx="3428420" cy="73152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514731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16255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6038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496038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/>
              <p:cNvSpPr/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Ova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/>
              <p:cNvSpPr/>
              <p:nvPr/>
            </p:nvSpPr>
            <p:spPr>
              <a:xfrm>
                <a:off x="480060" y="5912407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" y="5912407"/>
                <a:ext cx="2255520" cy="73152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/>
              <p:cNvSpPr/>
              <p:nvPr/>
            </p:nvSpPr>
            <p:spPr>
              <a:xfrm>
                <a:off x="4019550" y="579977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val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50" y="5799770"/>
                <a:ext cx="2255520" cy="73152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8190060" y="319603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060" y="3196032"/>
                <a:ext cx="3017520" cy="73152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969882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969882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68358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9882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49665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949665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/>
              <p:cNvSpPr/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>
              <a:xfrm>
                <a:off x="8555820" y="579977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820" y="5799770"/>
                <a:ext cx="2255520" cy="73152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7252545" y="332470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7160198" y="453247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>
              <a:xfrm>
                <a:off x="8091000" y="4628712"/>
                <a:ext cx="334916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000" y="4628712"/>
                <a:ext cx="3349160" cy="73152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6555291" y="1188720"/>
                <a:ext cx="3472629" cy="1306152"/>
              </a:xfrm>
              <a:prstGeom prst="wedgeRectCallout">
                <a:avLst>
                  <a:gd name="adj1" fmla="val -176584"/>
                  <a:gd name="adj2" fmla="val 21346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291" y="1188720"/>
                <a:ext cx="3472629" cy="1306152"/>
              </a:xfrm>
              <a:prstGeom prst="wedgeRectCallout">
                <a:avLst>
                  <a:gd name="adj1" fmla="val -176584"/>
                  <a:gd name="adj2" fmla="val 213469"/>
                </a:avLst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8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Collision Attacks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Precomputation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steps,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memory)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14300" y="3324701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3324701"/>
                <a:ext cx="3017520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5" idx="4"/>
            <a:endCxn id="6" idx="0"/>
          </p:cNvCxnSpPr>
          <p:nvPr/>
        </p:nvCxnSpPr>
        <p:spPr>
          <a:xfrm>
            <a:off x="1623060" y="3140868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4"/>
          </p:cNvCxnSpPr>
          <p:nvPr/>
        </p:nvCxnSpPr>
        <p:spPr>
          <a:xfrm>
            <a:off x="1623060" y="4056221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15240" y="4645581"/>
                <a:ext cx="328676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4645581"/>
                <a:ext cx="3286760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endCxn id="18" idx="0"/>
          </p:cNvCxnSpPr>
          <p:nvPr/>
        </p:nvCxnSpPr>
        <p:spPr>
          <a:xfrm>
            <a:off x="1607820" y="5751672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11" idx="0"/>
          </p:cNvCxnSpPr>
          <p:nvPr/>
        </p:nvCxnSpPr>
        <p:spPr>
          <a:xfrm>
            <a:off x="1623060" y="4419363"/>
            <a:ext cx="3556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20898" y="401657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1420898" y="525101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/>
              <p:cNvSpPr/>
              <p:nvPr/>
            </p:nvSpPr>
            <p:spPr>
              <a:xfrm>
                <a:off x="3653790" y="319603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790" y="3196032"/>
                <a:ext cx="3017520" cy="73152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516255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16255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/>
              <p:cNvSpPr/>
              <p:nvPr/>
            </p:nvSpPr>
            <p:spPr>
              <a:xfrm>
                <a:off x="3500809" y="4500859"/>
                <a:ext cx="34284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Oval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809" y="4500859"/>
                <a:ext cx="3428420" cy="73152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514731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16255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6038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496038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/>
              <p:cNvSpPr/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Ova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/>
              <p:cNvSpPr/>
              <p:nvPr/>
            </p:nvSpPr>
            <p:spPr>
              <a:xfrm>
                <a:off x="480060" y="5912407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" y="5912407"/>
                <a:ext cx="2255520" cy="73152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/>
              <p:cNvSpPr/>
              <p:nvPr/>
            </p:nvSpPr>
            <p:spPr>
              <a:xfrm>
                <a:off x="4019550" y="579977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val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50" y="5799770"/>
                <a:ext cx="2255520" cy="73152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8190060" y="319603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060" y="3196032"/>
                <a:ext cx="3017520" cy="73152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969882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969882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68358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9882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49665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949665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/>
              <p:cNvSpPr/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>
              <a:xfrm>
                <a:off x="8555820" y="579977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820" y="5799770"/>
                <a:ext cx="2255520" cy="73152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7252545" y="332470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7160198" y="453247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>
              <a:xfrm>
                <a:off x="8091000" y="4628712"/>
                <a:ext cx="334916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000" y="4628712"/>
                <a:ext cx="3349160" cy="73152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6555291" y="1188720"/>
                <a:ext cx="3472629" cy="1306152"/>
              </a:xfrm>
              <a:prstGeom prst="wedgeRectCallout">
                <a:avLst>
                  <a:gd name="adj1" fmla="val -176584"/>
                  <a:gd name="adj2" fmla="val 21346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291" y="1188720"/>
                <a:ext cx="3472629" cy="1306152"/>
              </a:xfrm>
              <a:prstGeom prst="wedgeRectCallout">
                <a:avLst>
                  <a:gd name="adj1" fmla="val -176584"/>
                  <a:gd name="adj2" fmla="val 213469"/>
                </a:avLst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ular Callout 42"/>
              <p:cNvSpPr/>
              <p:nvPr/>
            </p:nvSpPr>
            <p:spPr>
              <a:xfrm>
                <a:off x="3954780" y="3411201"/>
                <a:ext cx="7776815" cy="1073626"/>
              </a:xfrm>
              <a:prstGeom prst="wedgeRectCallout">
                <a:avLst>
                  <a:gd name="adj1" fmla="val 1834"/>
                  <a:gd name="adj2" fmla="val -13183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Ensures Chains Contain: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</m:t>
                        </m:r>
                      </m:e>
                    </m:d>
                  </m:oMath>
                </a14:m>
                <a:r>
                  <a:rPr lang="en-US" sz="3200" dirty="0" smtClean="0"/>
                  <a:t> distinct points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𝑠𝑚𝑎𝑙𝑙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𝑜𝑣𝑒𝑟𝑙𝑎𝑝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𝑏𝑒𝑡𝑤𝑒𝑒𝑛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𝑐h𝑎𝑖𝑛𝑠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Rectangular Callout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780" y="3411201"/>
                <a:ext cx="7776815" cy="1073626"/>
              </a:xfrm>
              <a:prstGeom prst="wedgeRectCallout">
                <a:avLst>
                  <a:gd name="adj1" fmla="val 1834"/>
                  <a:gd name="adj2" fmla="val -131834"/>
                </a:avLst>
              </a:prstGeom>
              <a:blipFill>
                <a:blip r:embed="rId18"/>
                <a:stretch>
                  <a:fillRect l="-861" r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ular Callout 49"/>
              <p:cNvSpPr/>
              <p:nvPr/>
            </p:nvSpPr>
            <p:spPr>
              <a:xfrm>
                <a:off x="4124960" y="5030889"/>
                <a:ext cx="7482670" cy="1718551"/>
              </a:xfrm>
              <a:prstGeom prst="wedgeRectCallout">
                <a:avLst>
                  <a:gd name="adj1" fmla="val -4194"/>
                  <a:gd name="adj2" fmla="val -8187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Untangling Chains: </a:t>
                </a:r>
                <a:r>
                  <a:rPr lang="en-US" sz="3200" dirty="0" smtClean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 smtClean="0"/>
                  <a:t> then (</a:t>
                </a:r>
                <a:r>
                  <a:rPr lang="en-US" sz="3200" dirty="0" err="1" smtClean="0"/>
                  <a:t>whp</a:t>
                </a:r>
                <a:r>
                  <a:rPr lang="en-US" sz="3200" dirty="0" smtClean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sz="2800" dirty="0" smtClean="0"/>
              </a:p>
              <a:p>
                <a:pPr algn="ctr"/>
                <a:endParaRPr lang="en-US" sz="2800" dirty="0"/>
              </a:p>
            </p:txBody>
          </p:sp>
        </mc:Choice>
        <mc:Fallback xmlns="">
          <p:sp>
            <p:nvSpPr>
              <p:cNvPr id="50" name="Rectangular Callout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960" y="5030889"/>
                <a:ext cx="7482670" cy="1718551"/>
              </a:xfrm>
              <a:prstGeom prst="wedgeRectCallout">
                <a:avLst>
                  <a:gd name="adj1" fmla="val -4194"/>
                  <a:gd name="adj2" fmla="val -81874"/>
                </a:avLst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36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Collision Attacks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Precomputation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steps,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memory)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998882" y="323667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82" y="3236672"/>
                <a:ext cx="3017520" cy="73152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2507642" y="305283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507642" y="396819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492402" y="566364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507642" y="433133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305480" y="39285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2305480" y="516298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/>
              <p:cNvSpPr/>
              <p:nvPr/>
            </p:nvSpPr>
            <p:spPr>
              <a:xfrm>
                <a:off x="1760046" y="2292112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046" y="2292112"/>
                <a:ext cx="1524000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>
              <a:xfrm>
                <a:off x="1364642" y="584041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42" y="5840410"/>
                <a:ext cx="2255520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61367" y="336534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-30980" y="457311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>
              <a:xfrm>
                <a:off x="550333" y="4669352"/>
                <a:ext cx="3943426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33" y="4669352"/>
                <a:ext cx="3943426" cy="73152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4198247" y="334082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4370755" y="483472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/>
              <p:cNvSpPr txBox="1">
                <a:spLocks/>
              </p:cNvSpPr>
              <p:nvPr/>
            </p:nvSpPr>
            <p:spPr>
              <a:xfrm>
                <a:off x="5920314" y="2513247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/>
                  <a:t>Goal: </a:t>
                </a:r>
                <a:r>
                  <a:rPr lang="en-US" dirty="0" smtClean="0"/>
                  <a:t>Find collision for target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314" y="2513247"/>
                <a:ext cx="10515600" cy="4351338"/>
              </a:xfrm>
              <a:prstGeom prst="rect">
                <a:avLst/>
              </a:prstGeom>
              <a:blipFill>
                <a:blip r:embed="rId7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val 64"/>
              <p:cNvSpPr/>
              <p:nvPr/>
            </p:nvSpPr>
            <p:spPr>
              <a:xfrm>
                <a:off x="7000595" y="3336923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Oval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3336923"/>
                <a:ext cx="3017520" cy="73152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65"/>
              <p:cNvSpPr/>
              <p:nvPr/>
            </p:nvSpPr>
            <p:spPr>
              <a:xfrm>
                <a:off x="7000595" y="419179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Oval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4191792"/>
                <a:ext cx="3017520" cy="731520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65" idx="4"/>
            <a:endCxn id="66" idx="0"/>
          </p:cNvCxnSpPr>
          <p:nvPr/>
        </p:nvCxnSpPr>
        <p:spPr>
          <a:xfrm>
            <a:off x="8509355" y="4068443"/>
            <a:ext cx="0" cy="123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/>
              <p:cNvSpPr/>
              <p:nvPr/>
            </p:nvSpPr>
            <p:spPr>
              <a:xfrm>
                <a:off x="7000595" y="5152583"/>
                <a:ext cx="382506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Oval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5152583"/>
                <a:ext cx="3825060" cy="731520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68"/>
              <p:cNvSpPr/>
              <p:nvPr/>
            </p:nvSpPr>
            <p:spPr>
              <a:xfrm>
                <a:off x="6950318" y="6094606"/>
                <a:ext cx="3320564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Oval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318" y="6094606"/>
                <a:ext cx="3320564" cy="7315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8292789" y="470331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8292789" y="561093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7464971" y="641131"/>
                <a:ext cx="4232529" cy="1650981"/>
              </a:xfrm>
              <a:prstGeom prst="wedgeRectCallout">
                <a:avLst>
                  <a:gd name="adj1" fmla="val -29752"/>
                  <a:gd name="adj2" fmla="val 11470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(takes t steps to recover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from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𝒔𝒑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971" y="641131"/>
                <a:ext cx="4232529" cy="1650981"/>
              </a:xfrm>
              <a:prstGeom prst="wedgeRectCallout">
                <a:avLst>
                  <a:gd name="adj1" fmla="val -29752"/>
                  <a:gd name="adj2" fmla="val 114702"/>
                </a:avLst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ular Callout 27"/>
              <p:cNvSpPr/>
              <p:nvPr/>
            </p:nvSpPr>
            <p:spPr>
              <a:xfrm>
                <a:off x="2232670" y="2867387"/>
                <a:ext cx="3888828" cy="1250222"/>
              </a:xfrm>
              <a:prstGeom prst="wedgeRectCallout">
                <a:avLst>
                  <a:gd name="adj1" fmla="val 72140"/>
                  <a:gd name="adj2" fmla="val -116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good chance that </a:t>
                </a:r>
                <a:endParaRPr lang="en-US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/>
              </a:p>
            </p:txBody>
          </p:sp>
        </mc:Choice>
        <mc:Fallback xmlns="">
          <p:sp>
            <p:nvSpPr>
              <p:cNvPr id="28" name="Rectangular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670" y="2867387"/>
                <a:ext cx="3888828" cy="1250222"/>
              </a:xfrm>
              <a:prstGeom prst="wedgeRectCallout">
                <a:avLst>
                  <a:gd name="adj1" fmla="val 72140"/>
                  <a:gd name="adj2" fmla="val -1162"/>
                </a:avLst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ular Callout 28"/>
              <p:cNvSpPr/>
              <p:nvPr/>
            </p:nvSpPr>
            <p:spPr>
              <a:xfrm>
                <a:off x="2156607" y="4665490"/>
                <a:ext cx="3888828" cy="1573605"/>
              </a:xfrm>
              <a:prstGeom prst="wedgeRectCallout">
                <a:avLst>
                  <a:gd name="adj1" fmla="val 78356"/>
                  <a:gd name="adj2" fmla="val 5011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𝑭𝒂𝒍𝒔𝒆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𝑷𝒐𝒔𝒊𝒕𝒊𝒗𝒆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Sup>
                        <m:sSub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b="1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chemeClr val="tx1"/>
                          </a:solidFill>
                        </a:rPr>
                        <m:t>for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chemeClr val="tx1"/>
                          </a:solidFill>
                        </a:rPr>
                        <m:t>any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chemeClr val="tx1"/>
                          </a:solidFill>
                        </a:rPr>
                        <m:t>, 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(expect about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Running Time: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Rectangular Callout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607" y="4665490"/>
                <a:ext cx="3888828" cy="1573605"/>
              </a:xfrm>
              <a:prstGeom prst="wedgeRectCallout">
                <a:avLst>
                  <a:gd name="adj1" fmla="val 78356"/>
                  <a:gd name="adj2" fmla="val 50119"/>
                </a:avLst>
              </a:prstGeom>
              <a:blipFill>
                <a:blip r:embed="rId21"/>
                <a:stretch>
                  <a:fillRect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05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Collision Attacks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Precomputation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steps,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memory)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998882" y="323667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82" y="3236672"/>
                <a:ext cx="301752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2507642" y="305283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507642" y="396819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492402" y="566364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507642" y="433133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305480" y="39285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2305480" y="516298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/>
              <p:cNvSpPr/>
              <p:nvPr/>
            </p:nvSpPr>
            <p:spPr>
              <a:xfrm>
                <a:off x="1760046" y="2292112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046" y="2292112"/>
                <a:ext cx="1524000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>
              <a:xfrm>
                <a:off x="1364642" y="584041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42" y="5840410"/>
                <a:ext cx="2255520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61367" y="336534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-30980" y="457311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>
              <a:xfrm>
                <a:off x="550333" y="4669352"/>
                <a:ext cx="3943426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33" y="4669352"/>
                <a:ext cx="3943426" cy="73152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4198247" y="334082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4370755" y="483472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/>
              <p:cNvSpPr txBox="1">
                <a:spLocks/>
              </p:cNvSpPr>
              <p:nvPr/>
            </p:nvSpPr>
            <p:spPr>
              <a:xfrm>
                <a:off x="5920314" y="2513247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/>
                  <a:t>Goal: </a:t>
                </a:r>
                <a:r>
                  <a:rPr lang="en-US" dirty="0" smtClean="0"/>
                  <a:t>Find collision for target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314" y="2513247"/>
                <a:ext cx="10515600" cy="4351338"/>
              </a:xfrm>
              <a:prstGeom prst="rect">
                <a:avLst/>
              </a:prstGeom>
              <a:blipFill>
                <a:blip r:embed="rId7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val 64"/>
              <p:cNvSpPr/>
              <p:nvPr/>
            </p:nvSpPr>
            <p:spPr>
              <a:xfrm>
                <a:off x="7000595" y="3336923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Oval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3336923"/>
                <a:ext cx="3017520" cy="73152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65"/>
              <p:cNvSpPr/>
              <p:nvPr/>
            </p:nvSpPr>
            <p:spPr>
              <a:xfrm>
                <a:off x="7000595" y="419179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Oval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4191792"/>
                <a:ext cx="3017520" cy="73152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65" idx="4"/>
            <a:endCxn id="66" idx="0"/>
          </p:cNvCxnSpPr>
          <p:nvPr/>
        </p:nvCxnSpPr>
        <p:spPr>
          <a:xfrm>
            <a:off x="8509355" y="4068443"/>
            <a:ext cx="0" cy="123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/>
              <p:cNvSpPr/>
              <p:nvPr/>
            </p:nvSpPr>
            <p:spPr>
              <a:xfrm>
                <a:off x="7000595" y="5152583"/>
                <a:ext cx="382506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Oval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5152583"/>
                <a:ext cx="3825060" cy="73152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68"/>
              <p:cNvSpPr/>
              <p:nvPr/>
            </p:nvSpPr>
            <p:spPr>
              <a:xfrm>
                <a:off x="6950318" y="6094606"/>
                <a:ext cx="3320564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Oval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318" y="6094606"/>
                <a:ext cx="3320564" cy="7315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8292789" y="470331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8292789" y="561093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ular Callout 29"/>
              <p:cNvSpPr/>
              <p:nvPr/>
            </p:nvSpPr>
            <p:spPr>
              <a:xfrm>
                <a:off x="494499" y="2658886"/>
                <a:ext cx="6253329" cy="3913043"/>
              </a:xfrm>
              <a:prstGeom prst="wedgeRectCallout">
                <a:avLst>
                  <a:gd name="adj1" fmla="val 76988"/>
                  <a:gd name="adj2" fmla="val -4548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b="0" dirty="0" smtClean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sz="3600" b="1" dirty="0" smtClean="0">
                  <a:solidFill>
                    <a:schemeClr val="tx1"/>
                  </a:solidFill>
                </a:endParaRPr>
              </a:p>
              <a:p>
                <a:r>
                  <a:rPr lang="en-US" sz="3600" b="1" dirty="0" smtClean="0">
                    <a:solidFill>
                      <a:schemeClr val="tx1"/>
                    </a:solidFill>
                  </a:rPr>
                  <a:t>Precomputation: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𝐎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e>
                    </m:d>
                  </m:oMath>
                </a14:m>
                <a:endParaRPr lang="en-US" sz="3600" b="1" dirty="0" smtClean="0">
                  <a:solidFill>
                    <a:schemeClr val="tx1"/>
                  </a:solidFill>
                </a:endParaRPr>
              </a:p>
              <a:p>
                <a:r>
                  <a:rPr lang="en-US" sz="3600" b="1" dirty="0" smtClean="0">
                    <a:solidFill>
                      <a:schemeClr val="tx1"/>
                    </a:solidFill>
                  </a:rPr>
                  <a:t>Space: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𝐎</m:t>
                    </m:r>
                    <m:d>
                      <m:d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num>
                              <m:den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endParaRPr lang="en-US" sz="3600" b="1" dirty="0" smtClean="0">
                  <a:solidFill>
                    <a:schemeClr val="tx1"/>
                  </a:solidFill>
                </a:endParaRPr>
              </a:p>
              <a:p>
                <a:r>
                  <a:rPr lang="en-US" sz="3600" b="1" dirty="0" smtClean="0">
                    <a:solidFill>
                      <a:schemeClr val="tx1"/>
                    </a:solidFill>
                  </a:rPr>
                  <a:t>Collision Search: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num>
                              <m:den>
                                <m:r>
                                  <a:rPr lang="en-US" sz="3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0" name="Rectangular Callout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99" y="2658886"/>
                <a:ext cx="6253329" cy="3913043"/>
              </a:xfrm>
              <a:prstGeom prst="wedgeRectCallout">
                <a:avLst>
                  <a:gd name="adj1" fmla="val 76988"/>
                  <a:gd name="adj2" fmla="val -45482"/>
                </a:avLst>
              </a:prstGeom>
              <a:blipFill>
                <a:blip r:embed="rId12"/>
                <a:stretch>
                  <a:fillRect l="-2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ular Callout 30"/>
              <p:cNvSpPr/>
              <p:nvPr/>
            </p:nvSpPr>
            <p:spPr>
              <a:xfrm>
                <a:off x="7488424" y="3924652"/>
                <a:ext cx="4334543" cy="1618813"/>
              </a:xfrm>
              <a:prstGeom prst="wedgeRectCallout">
                <a:avLst>
                  <a:gd name="adj1" fmla="val -103398"/>
                  <a:gd name="adj2" fmla="val 5885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 smtClean="0">
                    <a:solidFill>
                      <a:schemeClr val="tx1"/>
                    </a:solidFill>
                  </a:rPr>
                  <a:t>Amortized cost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targeted collisions</a:t>
                </a:r>
                <a:endParaRPr lang="en-US" b="1" dirty="0"/>
              </a:p>
            </p:txBody>
          </p:sp>
        </mc:Choice>
        <mc:Fallback xmlns="">
          <p:sp>
            <p:nvSpPr>
              <p:cNvPr id="31" name="Rectangular Callout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424" y="3924652"/>
                <a:ext cx="4334543" cy="1618813"/>
              </a:xfrm>
              <a:prstGeom prst="wedgeRectCallout">
                <a:avLst>
                  <a:gd name="adj1" fmla="val -103398"/>
                  <a:gd name="adj2" fmla="val 58855"/>
                </a:avLst>
              </a:prstGeom>
              <a:blipFill>
                <a:blip r:embed="rId13"/>
                <a:stretch>
                  <a:fillRect r="-3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12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Key-Recovery Attacks on Block Cipher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Pre-Computation: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𝒦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Crack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b="1" dirty="0" smtClean="0"/>
                  <a:t>  secret keys in total time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𝒦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with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Run prior attack with “hash function”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 for some random (fixed)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Password Cracking</a:t>
                </a:r>
              </a:p>
              <a:p>
                <a:pPr lvl="1"/>
                <a:r>
                  <a:rPr lang="en-US" dirty="0"/>
                  <a:t>Attacker is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,…,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for passwords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𝒫𝒲𝒟𝓈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𝒫𝒲𝒟𝓈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Goal: </a:t>
                </a:r>
                <a:r>
                  <a:rPr lang="en-US" dirty="0" smtClean="0"/>
                  <a:t>Recover passwords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Can crack </a:t>
                </a:r>
                <a:r>
                  <a:rPr lang="en-US" b="1" dirty="0" smtClean="0"/>
                  <a:t>all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𝒫𝒲𝒟𝓈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dirty="0" smtClean="0"/>
                  <a:t> passwords in total time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𝒫𝒲𝒟𝓈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with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𝒫𝒲𝒟𝓈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/3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Domain Challenge: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𝒫𝒲𝒟𝓈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𝒫𝒲𝒟𝓈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aseline="30000" dirty="0" smtClean="0"/>
              </a:p>
              <a:p>
                <a:pPr lvl="2"/>
                <a:r>
                  <a:rPr lang="en-US" dirty="0" smtClean="0"/>
                  <a:t>Define (pseudo)random mapping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𝒫𝒲𝒟𝓈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Run prior attack with “hash function”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𝒫𝒲𝒟𝓈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𝒫𝒲𝒟𝓈</m:t>
                    </m:r>
                  </m:oMath>
                </a14:m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Communication Session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Defense</a:t>
                </a:r>
              </a:p>
              <a:p>
                <a:pPr lvl="1"/>
                <a:r>
                  <a:rPr lang="en-US" dirty="0" smtClean="0"/>
                  <a:t>Counters (CTR</a:t>
                </a:r>
                <a:r>
                  <a:rPr lang="en-US" baseline="-25000" dirty="0" smtClean="0"/>
                  <a:t>A,B</a:t>
                </a:r>
                <a:r>
                  <a:rPr lang="en-US" dirty="0" smtClean="0"/>
                  <a:t>,CTR</a:t>
                </a:r>
                <a:r>
                  <a:rPr lang="en-US" baseline="-25000" dirty="0" smtClean="0"/>
                  <a:t>B,A</a:t>
                </a:r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 smtClean="0"/>
                  <a:t>Number of messages sent from Alice to Bob (</a:t>
                </a:r>
                <a:r>
                  <a:rPr lang="en-US" dirty="0"/>
                  <a:t>CTR</a:t>
                </a:r>
                <a:r>
                  <a:rPr lang="en-US" baseline="-25000" dirty="0"/>
                  <a:t>A,B</a:t>
                </a:r>
                <a:r>
                  <a:rPr lang="en-US" dirty="0" smtClean="0"/>
                  <a:t>)  --- initially 0</a:t>
                </a:r>
              </a:p>
              <a:p>
                <a:pPr lvl="2"/>
                <a:r>
                  <a:rPr lang="en-US" dirty="0"/>
                  <a:t>Number of messages sent from </a:t>
                </a:r>
                <a:r>
                  <a:rPr lang="en-US" dirty="0" smtClean="0"/>
                  <a:t>Bob </a:t>
                </a:r>
                <a:r>
                  <a:rPr lang="en-US" dirty="0"/>
                  <a:t>to </a:t>
                </a:r>
                <a:r>
                  <a:rPr lang="en-US" dirty="0" smtClean="0"/>
                  <a:t>Alice </a:t>
                </a:r>
                <a:r>
                  <a:rPr lang="en-US" dirty="0"/>
                  <a:t>(</a:t>
                </a:r>
                <a:r>
                  <a:rPr lang="en-US" dirty="0" smtClean="0"/>
                  <a:t>CTR</a:t>
                </a:r>
                <a:r>
                  <a:rPr lang="en-US" baseline="-25000" dirty="0" smtClean="0"/>
                  <a:t>B,A</a:t>
                </a:r>
                <a:r>
                  <a:rPr lang="en-US" dirty="0" smtClean="0"/>
                  <a:t>)  --- initially 0</a:t>
                </a:r>
                <a:endParaRPr lang="en-US" dirty="0"/>
              </a:p>
              <a:p>
                <a:pPr lvl="2"/>
                <a:r>
                  <a:rPr lang="en-US" dirty="0" smtClean="0"/>
                  <a:t>Protects against Re-ordering and Replay attacks</a:t>
                </a:r>
              </a:p>
              <a:p>
                <a:pPr lvl="1"/>
                <a:r>
                  <a:rPr lang="en-US" dirty="0" smtClean="0"/>
                  <a:t>Directionality Bit</a:t>
                </a:r>
              </a:p>
              <a:p>
                <a:pPr lvl="2"/>
                <a:r>
                  <a:rPr lang="en-US" dirty="0" err="1"/>
                  <a:t>b</a:t>
                </a:r>
                <a:r>
                  <a:rPr lang="en-US" baseline="-25000" dirty="0" err="1"/>
                  <a:t>A,B</a:t>
                </a:r>
                <a:r>
                  <a:rPr lang="en-US" dirty="0"/>
                  <a:t> = 0 and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B,A</a:t>
                </a:r>
                <a:r>
                  <a:rPr lang="en-US" baseline="-25000" dirty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1 (e.g., since A &lt; B) 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Alice: To send m to Bob, set c=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A,B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/>
                  <a:t> CTR</a:t>
                </a:r>
                <a:r>
                  <a:rPr lang="en-US" baseline="-25000" dirty="0"/>
                  <a:t>A,B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 smtClean="0"/>
                  <a:t>m), send c and increment CTR</a:t>
                </a:r>
                <a:r>
                  <a:rPr lang="en-US" baseline="-25000" dirty="0" smtClean="0"/>
                  <a:t>A,B</a:t>
                </a:r>
              </a:p>
              <a:p>
                <a:r>
                  <a:rPr lang="en-US" dirty="0" smtClean="0"/>
                  <a:t>Bob: Decrypts c, (if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then reject), obtain b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CTR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 smtClean="0"/>
                  <a:t>m</a:t>
                </a:r>
              </a:p>
              <a:p>
                <a:pPr lvl="1"/>
                <a:r>
                  <a:rPr lang="en-US" dirty="0" smtClean="0"/>
                  <a:t>If CTR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dirty="0"/>
                  <a:t>CTR</a:t>
                </a:r>
                <a:r>
                  <a:rPr lang="en-US" baseline="-25000" dirty="0"/>
                  <a:t>A,B</a:t>
                </a:r>
                <a:r>
                  <a:rPr lang="en-US" dirty="0" smtClean="0"/>
                  <a:t> or b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dirty="0"/>
                      <m:t>b</m:t>
                    </m:r>
                    <m:r>
                      <m:rPr>
                        <m:nor/>
                      </m:rPr>
                      <a:rPr lang="en-US" baseline="-25000" dirty="0"/>
                      <m:t>A</m:t>
                    </m:r>
                    <m:r>
                      <m:rPr>
                        <m:nor/>
                      </m:rPr>
                      <a:rPr lang="en-US" baseline="-25000" dirty="0"/>
                      <m:t>,</m:t>
                    </m:r>
                    <m:r>
                      <m:rPr>
                        <m:nor/>
                      </m:rPr>
                      <a:rPr lang="en-US" baseline="-25000" dirty="0"/>
                      <m:t>B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reject</a:t>
                </a:r>
              </a:p>
              <a:p>
                <a:pPr lvl="1"/>
                <a:r>
                  <a:rPr lang="en-US" dirty="0" smtClean="0"/>
                  <a:t>Otherwise, output m and increment </a:t>
                </a:r>
                <a:r>
                  <a:rPr lang="en-US" dirty="0"/>
                  <a:t>CTR</a:t>
                </a:r>
                <a:r>
                  <a:rPr lang="en-US" baseline="-25000" dirty="0"/>
                  <a:t>A,B</a:t>
                </a:r>
                <a:endParaRPr lang="en-US" dirty="0"/>
              </a:p>
              <a:p>
                <a:endParaRPr lang="en-US" dirty="0" smtClean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1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180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Week 5</a:t>
            </a:r>
            <a:r>
              <a:rPr lang="en-US" dirty="0"/>
              <a:t>: Topic 3:</a:t>
            </a:r>
            <a:br>
              <a:rPr lang="en-US" dirty="0"/>
            </a:br>
            <a:r>
              <a:rPr lang="en-US" dirty="0"/>
              <a:t>Random Oracle </a:t>
            </a:r>
            <a:r>
              <a:rPr lang="en-US" dirty="0" smtClean="0"/>
              <a:t>Model +  </a:t>
            </a:r>
            <a:r>
              <a:rPr lang="en-US" dirty="0"/>
              <a:t>Hashing Applications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(Recap) Collision-Resistant </a:t>
            </a:r>
            <a:r>
              <a:rPr lang="en-US" dirty="0" smtClean="0"/>
              <a:t>Hash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Intuition</a:t>
                </a:r>
                <a:r>
                  <a:rPr lang="en-US" dirty="0" smtClean="0"/>
                  <a:t>: Hard for computationally bounded attacker to find 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 s.t.</a:t>
                </a:r>
              </a:p>
              <a:p>
                <a:pPr marL="0" indent="0">
                  <a:buNone/>
                </a:pPr>
                <a:r>
                  <a:rPr lang="en-US" dirty="0" smtClean="0"/>
                  <a:t>H(x) = H(y)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 to formalize this intuition?</a:t>
                </a:r>
              </a:p>
              <a:p>
                <a:r>
                  <a:rPr lang="en-US" b="1" dirty="0" smtClean="0"/>
                  <a:t>Attempt 1:</a:t>
                </a:r>
                <a:r>
                  <a:rPr lang="en-US" dirty="0" smtClean="0"/>
                  <a:t> For all PPT A,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The Problem: </a:t>
                </a:r>
                <a:r>
                  <a:rPr lang="en-US" dirty="0" smtClean="0"/>
                  <a:t>Let 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 be given s.t. H(x)=H(y)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We are assuming that |x| </a:t>
                </a:r>
                <a:r>
                  <a:rPr lang="en-US" dirty="0"/>
                  <a:t>&gt;</a:t>
                </a:r>
                <a:r>
                  <a:rPr lang="en-US" dirty="0" smtClean="0"/>
                  <a:t> |H(x)|. Why?</a:t>
                </a:r>
              </a:p>
              <a:p>
                <a:pPr lvl="1"/>
                <a:r>
                  <a:rPr lang="en-US" dirty="0" smtClean="0"/>
                  <a:t>H(x)=x is perfectly collision resistant! (but with no compression)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1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(Recap) Keyed Hash Function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Two </a:t>
                </a:r>
                <a:r>
                  <a:rPr lang="en-US" dirty="0"/>
                  <a:t>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Random Bits R</a:t>
                </a:r>
              </a:p>
              <a:p>
                <a:pPr lvl="2"/>
                <a:r>
                  <a:rPr lang="en-US" dirty="0"/>
                  <a:t>Output: </a:t>
                </a:r>
                <a:r>
                  <a:rPr lang="en-US" strike="sngStrike" dirty="0"/>
                  <a:t>Secret</a:t>
                </a:r>
                <a:r>
                  <a:rPr lang="en-US" dirty="0"/>
                  <a:t>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(Hashing Algorithm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  (unbounded length)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hash value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Fixed length hash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with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Collision Resistance Isn’t Enough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Example</a:t>
                </a:r>
                <a:r>
                  <a:rPr lang="en-US" dirty="0" smtClean="0"/>
                  <a:t>: Message Commitment</a:t>
                </a:r>
              </a:p>
              <a:p>
                <a:pPr lvl="1"/>
                <a:r>
                  <a:rPr lang="en-US" dirty="0" smtClean="0"/>
                  <a:t>Alice sends Bob: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  <a:ea typeface="Cambria Math"/>
                      </a:rPr>
                      <m:t>s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      (e.g., predicted winner of NCAA Tournament)</a:t>
                </a:r>
              </a:p>
              <a:p>
                <a:pPr lvl="1"/>
                <a:r>
                  <a:rPr lang="en-US" dirty="0" smtClean="0"/>
                  <a:t>Alice can later reveal message   </a:t>
                </a:r>
                <a:r>
                  <a:rPr lang="en-US" dirty="0"/>
                  <a:t>(e.g., </a:t>
                </a:r>
                <a:r>
                  <a:rPr lang="en-US" dirty="0" smtClean="0"/>
                  <a:t>after the tournament is over)</a:t>
                </a:r>
              </a:p>
              <a:p>
                <a:pPr lvl="2"/>
                <a:r>
                  <a:rPr lang="en-US" dirty="0" smtClean="0"/>
                  <a:t>Just send r and m (note: r has fixed length)</a:t>
                </a:r>
              </a:p>
              <a:p>
                <a:pPr lvl="2"/>
                <a:r>
                  <a:rPr lang="en-US" dirty="0" smtClean="0"/>
                  <a:t>Why can Alice not change her message?</a:t>
                </a:r>
              </a:p>
              <a:p>
                <a:pPr lvl="1"/>
                <a:r>
                  <a:rPr lang="en-US" dirty="0" smtClean="0"/>
                  <a:t>In the meantime Bob shouldn’t learn </a:t>
                </a:r>
                <a:r>
                  <a:rPr lang="en-US" i="1" dirty="0" smtClean="0"/>
                  <a:t>anything</a:t>
                </a:r>
                <a:r>
                  <a:rPr lang="en-US" dirty="0" smtClean="0"/>
                  <a:t> about m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Problem</a:t>
                </a:r>
                <a:r>
                  <a:rPr lang="en-US" dirty="0" smtClean="0"/>
                  <a:t>: Let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’) be collision resistant then so is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0" y="2499995"/>
            <a:ext cx="2608183" cy="22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Collision Resistance Isn’t Enough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Problem</a:t>
                </a:r>
                <a:r>
                  <a:rPr lang="en-US" dirty="0" smtClean="0"/>
                  <a:t>: Let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’) be collision resistant then so is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 definitely does not hide all information about input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Conclusion</a:t>
                </a:r>
                <a:r>
                  <a:rPr lang="en-US" dirty="0" smtClean="0"/>
                  <a:t>: Collision resistance is not sufficient for message commitment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0042"/>
                <a:ext cx="10515600" cy="465692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/>
                  <a:t>Example</a:t>
                </a:r>
                <a:r>
                  <a:rPr lang="en-US" dirty="0"/>
                  <a:t>: Message Commitment</a:t>
                </a:r>
              </a:p>
              <a:p>
                <a:pPr lvl="1"/>
                <a:r>
                  <a:rPr lang="en-US" dirty="0"/>
                  <a:t>Alice sends Bob: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H</m:t>
                    </m:r>
                    <m:r>
                      <m:rPr>
                        <m:sty m:val="p"/>
                      </m:rPr>
                      <a:rPr lang="en-US" baseline="30000">
                        <a:latin typeface="Cambria Math" panose="02040503050406030204" pitchFamily="18" charset="0"/>
                        <a:ea typeface="Cambria Math"/>
                      </a:rPr>
                      <m:t>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               (e.g., predicted winners of NCAA Final Four)</a:t>
                </a:r>
              </a:p>
              <a:p>
                <a:pPr lvl="1"/>
                <a:r>
                  <a:rPr lang="en-US" dirty="0"/>
                  <a:t>Alice can later reveal message  </a:t>
                </a:r>
                <a:r>
                  <a:rPr lang="en-US" dirty="0" smtClean="0"/>
                  <a:t>          </a:t>
                </a:r>
                <a:r>
                  <a:rPr lang="en-US" dirty="0"/>
                  <a:t>(e.g., after the Final Four is decided)</a:t>
                </a:r>
              </a:p>
              <a:p>
                <a:pPr lvl="1"/>
                <a:r>
                  <a:rPr lang="en-US" dirty="0"/>
                  <a:t>In the meantime Bob shouldn’t learn anything about </a:t>
                </a:r>
                <a:r>
                  <a:rPr lang="en-US" dirty="0" smtClean="0"/>
                  <a:t>m</a:t>
                </a:r>
              </a:p>
              <a:p>
                <a:pPr lvl="1"/>
                <a:endParaRPr lang="en-US" sz="3600" dirty="0"/>
              </a:p>
              <a:p>
                <a:pPr marL="0" indent="0" algn="ctr">
                  <a:buNone/>
                </a:pPr>
                <a:r>
                  <a:rPr lang="en-US" sz="4000" dirty="0" smtClean="0"/>
                  <a:t>This is still a reasonable approach in practice!</a:t>
                </a:r>
              </a:p>
              <a:p>
                <a:pPr marL="0" indent="0" algn="ctr">
                  <a:buNone/>
                </a:pPr>
                <a:endParaRPr lang="en-US" sz="4000" dirty="0" smtClean="0"/>
              </a:p>
              <a:p>
                <a:r>
                  <a:rPr lang="en-US" dirty="0" smtClean="0"/>
                  <a:t>No attacks when instantiated with any reasonable candidate (e.g., SHA3)</a:t>
                </a:r>
                <a:endParaRPr lang="en-US" dirty="0"/>
              </a:p>
              <a:p>
                <a:r>
                  <a:rPr lang="en-US" dirty="0" smtClean="0"/>
                  <a:t>Cryptographic hash functions seem to provide “something” beyond collision resistance, but how do we model this capability?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0042"/>
                <a:ext cx="10515600" cy="4656921"/>
              </a:xfrm>
              <a:blipFill>
                <a:blip r:embed="rId2"/>
                <a:stretch>
                  <a:fillRect l="-928" t="-1963" b="-3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hash function H as a truly random function</a:t>
            </a:r>
          </a:p>
          <a:p>
            <a:r>
              <a:rPr lang="en-US" dirty="0" smtClean="0"/>
              <a:t>Algorithms can only interact with H as an oracle</a:t>
            </a:r>
          </a:p>
          <a:p>
            <a:pPr lvl="1"/>
            <a:r>
              <a:rPr lang="en-US" b="1" dirty="0" smtClean="0"/>
              <a:t>Query</a:t>
            </a:r>
            <a:r>
              <a:rPr lang="en-US" dirty="0" smtClean="0"/>
              <a:t>: x</a:t>
            </a:r>
          </a:p>
          <a:p>
            <a:pPr lvl="1"/>
            <a:r>
              <a:rPr lang="en-US" b="1" dirty="0" smtClean="0"/>
              <a:t>Response</a:t>
            </a:r>
            <a:r>
              <a:rPr lang="en-US" dirty="0" smtClean="0"/>
              <a:t>: H(x)</a:t>
            </a:r>
          </a:p>
          <a:p>
            <a:r>
              <a:rPr lang="en-US" dirty="0" smtClean="0"/>
              <a:t>If we submit the same query you see the same response</a:t>
            </a:r>
          </a:p>
          <a:p>
            <a:r>
              <a:rPr lang="en-US" dirty="0" smtClean="0"/>
              <a:t>If x has not been queried, then the value of H(x) is uniform</a:t>
            </a:r>
          </a:p>
          <a:p>
            <a:endParaRPr lang="en-US" dirty="0"/>
          </a:p>
          <a:p>
            <a:r>
              <a:rPr lang="en-US" b="1" dirty="0" smtClean="0"/>
              <a:t>Real World: </a:t>
            </a:r>
            <a:r>
              <a:rPr lang="en-US" dirty="0" smtClean="0"/>
              <a:t>H instantiated as cryptographic hash function (e.g., SHA3) of fixed length (no </a:t>
            </a:r>
            <a:r>
              <a:rPr lang="en-US" dirty="0" err="1" smtClean="0"/>
              <a:t>Merkle-Damgård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0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Message Commitment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8130" y="1825625"/>
                <a:ext cx="12124706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Example</a:t>
                </a:r>
                <a:r>
                  <a:rPr lang="en-US" dirty="0" smtClean="0"/>
                  <a:t>: Message Commitment</a:t>
                </a:r>
              </a:p>
              <a:p>
                <a:pPr lvl="1"/>
                <a:r>
                  <a:rPr lang="en-US" dirty="0" smtClean="0"/>
                  <a:t>Alice sends Bob: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      (e.g., predicted winners of NCAA Final Four)</a:t>
                </a:r>
              </a:p>
              <a:p>
                <a:pPr lvl="1"/>
                <a:r>
                  <a:rPr lang="en-US" dirty="0" smtClean="0"/>
                  <a:t>Alice can later reveal message   </a:t>
                </a:r>
                <a:r>
                  <a:rPr lang="en-US" dirty="0"/>
                  <a:t>(e.g., </a:t>
                </a:r>
                <a:r>
                  <a:rPr lang="en-US" dirty="0" smtClean="0"/>
                  <a:t>after the Final Four is decided)</a:t>
                </a:r>
              </a:p>
              <a:p>
                <a:pPr lvl="2"/>
                <a:r>
                  <a:rPr lang="en-US" dirty="0" smtClean="0"/>
                  <a:t>Just send r and m (note: r has fixed length)</a:t>
                </a:r>
              </a:p>
              <a:p>
                <a:pPr lvl="2"/>
                <a:r>
                  <a:rPr lang="en-US" dirty="0" smtClean="0"/>
                  <a:t>Why can Alice not change her message?</a:t>
                </a:r>
              </a:p>
              <a:p>
                <a:pPr lvl="1"/>
                <a:r>
                  <a:rPr lang="en-US" dirty="0" smtClean="0"/>
                  <a:t>In the meantime Bob shouldn’t learn </a:t>
                </a:r>
                <a:r>
                  <a:rPr lang="en-US" i="1" dirty="0" smtClean="0"/>
                  <a:t>anything</a:t>
                </a:r>
                <a:r>
                  <a:rPr lang="en-US" dirty="0" smtClean="0"/>
                  <a:t> about m</a:t>
                </a:r>
              </a:p>
              <a:p>
                <a:endParaRPr lang="en-US" dirty="0"/>
              </a:p>
              <a:p>
                <a:r>
                  <a:rPr lang="en-US" sz="3600" b="1" dirty="0" smtClean="0"/>
                  <a:t>Random Oracle Model</a:t>
                </a:r>
                <a:r>
                  <a:rPr lang="en-US" sz="3600" dirty="0" smtClean="0"/>
                  <a:t>: Above message commitment scheme is secure (Alice cannot change m + Bob learns nothing about m)</a:t>
                </a:r>
              </a:p>
              <a:p>
                <a:r>
                  <a:rPr lang="en-US" sz="3600" b="1" dirty="0" smtClean="0"/>
                  <a:t>Information Theoretic Guarantee </a:t>
                </a:r>
                <a:r>
                  <a:rPr lang="en-US" sz="3600" dirty="0" smtClean="0"/>
                  <a:t>against any attacker with q queries to H 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130" y="1825625"/>
                <a:ext cx="12124706" cy="4351338"/>
              </a:xfrm>
              <a:blipFill rotWithShape="1">
                <a:blip r:embed="rId3"/>
                <a:stretch>
                  <a:fillRect l="-1156" t="-2801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 Model: 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easier to prove security in Random Oracle Model</a:t>
            </a:r>
          </a:p>
          <a:p>
            <a:endParaRPr lang="en-US" dirty="0"/>
          </a:p>
          <a:p>
            <a:r>
              <a:rPr lang="en-US" dirty="0" smtClean="0"/>
              <a:t>Suppose we are simulating attacker A in a reduction</a:t>
            </a:r>
          </a:p>
          <a:p>
            <a:pPr lvl="1"/>
            <a:r>
              <a:rPr lang="en-US" b="1" dirty="0" smtClean="0"/>
              <a:t>Extractability</a:t>
            </a:r>
            <a:r>
              <a:rPr lang="en-US" dirty="0" smtClean="0"/>
              <a:t>: When A queries H at x we </a:t>
            </a:r>
            <a:r>
              <a:rPr lang="en-US" b="1" dirty="0" smtClean="0"/>
              <a:t>see this query </a:t>
            </a:r>
            <a:r>
              <a:rPr lang="en-US" dirty="0" smtClean="0"/>
              <a:t>and learn x (and can easily find H(x))</a:t>
            </a:r>
          </a:p>
          <a:p>
            <a:pPr lvl="1"/>
            <a:r>
              <a:rPr lang="en-US" b="1" dirty="0" smtClean="0"/>
              <a:t>Programmability</a:t>
            </a:r>
            <a:r>
              <a:rPr lang="en-US" dirty="0" smtClean="0"/>
              <a:t>: We can set the value of H(x) to a value of our choice</a:t>
            </a:r>
          </a:p>
          <a:p>
            <a:pPr lvl="2"/>
            <a:r>
              <a:rPr lang="en-US" dirty="0" smtClean="0"/>
              <a:t>As long as the value is correctly distribute i.e., close to uniform</a:t>
            </a:r>
          </a:p>
          <a:p>
            <a:r>
              <a:rPr lang="en-US" dirty="0" smtClean="0"/>
              <a:t>Both </a:t>
            </a:r>
            <a:r>
              <a:rPr lang="en-US" b="1" dirty="0" smtClean="0"/>
              <a:t>Extractability</a:t>
            </a:r>
            <a:r>
              <a:rPr lang="en-US" dirty="0" smtClean="0"/>
              <a:t> and </a:t>
            </a:r>
            <a:r>
              <a:rPr lang="en-US" b="1" dirty="0" smtClean="0"/>
              <a:t>Programmability</a:t>
            </a:r>
            <a:r>
              <a:rPr lang="en-US" dirty="0" smtClean="0"/>
              <a:t> are useful tools for a security reduction!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0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 Model: 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easier to prove security in Random Oracle Model</a:t>
            </a:r>
          </a:p>
          <a:p>
            <a:endParaRPr lang="en-US" dirty="0"/>
          </a:p>
          <a:p>
            <a:r>
              <a:rPr lang="en-US" dirty="0" smtClean="0"/>
              <a:t>Provably secure </a:t>
            </a:r>
            <a:r>
              <a:rPr lang="en-US" dirty="0"/>
              <a:t>c</a:t>
            </a:r>
            <a:r>
              <a:rPr lang="en-US" dirty="0" smtClean="0"/>
              <a:t>onstructions in random oracle model are often much more efficient (compared to provably secure construction is “standard model”</a:t>
            </a:r>
            <a:endParaRPr lang="en-US" dirty="0"/>
          </a:p>
          <a:p>
            <a:endParaRPr lang="en-US" dirty="0"/>
          </a:p>
          <a:p>
            <a:r>
              <a:rPr lang="en-US" dirty="0"/>
              <a:t>Sometimes we </a:t>
            </a:r>
            <a:r>
              <a:rPr lang="en-US" dirty="0" smtClean="0"/>
              <a:t>only know </a:t>
            </a:r>
            <a:r>
              <a:rPr lang="en-US" dirty="0"/>
              <a:t>how to design </a:t>
            </a:r>
            <a:r>
              <a:rPr lang="en-US" dirty="0" smtClean="0"/>
              <a:t>provably secure protocol in random oracle model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Galois Counter Mode (GCM)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1825625"/>
            <a:ext cx="603504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AES-GCM is an Authenticated Encryption Scheme</a:t>
            </a:r>
          </a:p>
          <a:p>
            <a:pPr marL="228600" lvl="1">
              <a:spcBef>
                <a:spcPts val="1000"/>
              </a:spcBef>
            </a:pPr>
            <a:r>
              <a:rPr lang="en-US" b="1" dirty="0" smtClean="0"/>
              <a:t>Bonus: </a:t>
            </a:r>
            <a:r>
              <a:rPr lang="en-US" dirty="0"/>
              <a:t>Authentication Encryption with </a:t>
            </a:r>
            <a:r>
              <a:rPr lang="en-US" dirty="0" smtClean="0"/>
              <a:t>Associated Data</a:t>
            </a:r>
            <a:endParaRPr lang="en-US" dirty="0"/>
          </a:p>
          <a:p>
            <a:pPr lvl="1"/>
            <a:r>
              <a:rPr lang="en-US" dirty="0" smtClean="0"/>
              <a:t>Ensure integrity of ciphertext</a:t>
            </a:r>
          </a:p>
          <a:p>
            <a:pPr lvl="1"/>
            <a:r>
              <a:rPr lang="en-US" dirty="0" smtClean="0"/>
              <a:t>Attacker cannot even generate new/valid ciphertext!</a:t>
            </a:r>
          </a:p>
          <a:p>
            <a:pPr lvl="1"/>
            <a:r>
              <a:rPr lang="en-US" dirty="0" smtClean="0"/>
              <a:t>Ensures attacker cannot tamper with associated packet data </a:t>
            </a:r>
          </a:p>
          <a:p>
            <a:pPr lvl="2"/>
            <a:r>
              <a:rPr lang="en-US" dirty="0" smtClean="0"/>
              <a:t>Source IP</a:t>
            </a:r>
          </a:p>
          <a:p>
            <a:pPr lvl="2"/>
            <a:r>
              <a:rPr lang="en-US" dirty="0" smtClean="0"/>
              <a:t>Destination IP</a:t>
            </a:r>
          </a:p>
          <a:p>
            <a:pPr lvl="2"/>
            <a:r>
              <a:rPr lang="en-US" dirty="0" smtClean="0"/>
              <a:t>Why can’t these values be encrypted? </a:t>
            </a:r>
          </a:p>
          <a:p>
            <a:r>
              <a:rPr lang="en-US" dirty="0" smtClean="0"/>
              <a:t>Encryption is largely parallelizable!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Image result for galois counter m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15" y="1738311"/>
            <a:ext cx="47625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4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 Model: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Lack of formal justification</a:t>
            </a:r>
          </a:p>
          <a:p>
            <a:r>
              <a:rPr lang="en-US" dirty="0" smtClean="0"/>
              <a:t>Why should security guarantees translate when we instantiate random oracle with a real cryptographic hash function?</a:t>
            </a:r>
          </a:p>
          <a:p>
            <a:endParaRPr lang="en-US" dirty="0" smtClean="0"/>
          </a:p>
          <a:p>
            <a:r>
              <a:rPr lang="en-US" dirty="0" smtClean="0"/>
              <a:t>We can construct (contrived) examples of protocols which are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ecure in random oracle model…</a:t>
            </a:r>
          </a:p>
          <a:p>
            <a:pPr lvl="1"/>
            <a:r>
              <a:rPr lang="en-US" dirty="0" smtClean="0"/>
              <a:t>But broken in the real world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1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 Model: Justification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“A proof of security in the random-oracle model is significantly better than no proof at all.”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Evidence of sound design </a:t>
            </a:r>
            <a:r>
              <a:rPr lang="en-US" dirty="0" smtClean="0"/>
              <a:t>(any weakness involves the hash function used to instantiate the random oracle)</a:t>
            </a:r>
          </a:p>
          <a:p>
            <a:r>
              <a:rPr lang="en-US" b="1" dirty="0" smtClean="0"/>
              <a:t>Empirical Evidence for Security</a:t>
            </a:r>
          </a:p>
          <a:p>
            <a:pPr marL="0" indent="0" algn="ctr">
              <a:buNone/>
            </a:pPr>
            <a:r>
              <a:rPr lang="en-US" sz="3200" dirty="0" smtClean="0"/>
              <a:t>“there have been no successful real-world attacks on </a:t>
            </a:r>
          </a:p>
          <a:p>
            <a:pPr marL="0" indent="0" algn="ctr">
              <a:buNone/>
            </a:pPr>
            <a:r>
              <a:rPr lang="en-US" sz="3200" dirty="0" smtClean="0"/>
              <a:t>schemes proven secure in the random oracle model”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9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 Application: Fingerprinting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hash h(x) of a file x is a unique identifier for the file</a:t>
            </a:r>
          </a:p>
          <a:p>
            <a:pPr lvl="1"/>
            <a:r>
              <a:rPr lang="en-US" dirty="0" smtClean="0"/>
              <a:t>Collision Resistance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No need to worry about another file y with H(y)=H(y)</a:t>
            </a:r>
          </a:p>
          <a:p>
            <a:endParaRPr lang="en-US" dirty="0" smtClean="0"/>
          </a:p>
          <a:p>
            <a:r>
              <a:rPr lang="en-US" dirty="0" smtClean="0"/>
              <a:t>Application 1: Virus Fingerprinting</a:t>
            </a:r>
          </a:p>
          <a:p>
            <a:endParaRPr lang="en-US" dirty="0"/>
          </a:p>
          <a:p>
            <a:r>
              <a:rPr lang="en-US" dirty="0" smtClean="0"/>
              <a:t>Application 2: P2P File Sharing</a:t>
            </a:r>
          </a:p>
          <a:p>
            <a:endParaRPr lang="en-US" dirty="0"/>
          </a:p>
          <a:p>
            <a:r>
              <a:rPr lang="en-US" dirty="0" smtClean="0"/>
              <a:t>Application 3: Data deduplication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8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Resistant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73</a:t>
            </a:fld>
            <a:endParaRPr lang="en-US"/>
          </a:p>
        </p:txBody>
      </p:sp>
      <p:pic>
        <p:nvPicPr>
          <p:cNvPr id="1026" name="Picture 2" descr="Image result for hard dr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21" y="3231677"/>
            <a:ext cx="3275854" cy="28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loppy di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9" y="1388404"/>
            <a:ext cx="3228893" cy="157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ob the bui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4" y="2833274"/>
            <a:ext cx="2280075" cy="3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65239" y="361254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28852" y="3204725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499959" y="3871100"/>
            <a:ext cx="912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H(m</a:t>
            </a:r>
            <a:r>
              <a:rPr lang="en-US" sz="2400" baseline="-25000" dirty="0"/>
              <a:t>1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20059" y="4546536"/>
            <a:ext cx="4111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dropbo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69" y="1306193"/>
            <a:ext cx="1547885" cy="19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885709" y="3974641"/>
            <a:ext cx="61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/>
              <a:t>’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6170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bob th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4" y="2833274"/>
            <a:ext cx="2280075" cy="3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Resistant Storage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32170" y="1306193"/>
          <a:ext cx="4695702" cy="164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7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File 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Hash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86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H(m</a:t>
                      </a:r>
                      <a:r>
                        <a:rPr lang="en-US" sz="1800" baseline="-25000" dirty="0" smtClean="0"/>
                        <a:t>1</a:t>
                      </a:r>
                      <a:r>
                        <a:rPr lang="en-US" sz="1800" dirty="0" smtClean="0"/>
                        <a:t>)</a:t>
                      </a:r>
                      <a:endParaRPr lang="en-US" sz="1800" baseline="-25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H(m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800" dirty="0" smtClean="0"/>
                        <a:t>)</a:t>
                      </a:r>
                      <a:endParaRPr lang="en-US" sz="1800" baseline="-25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H(m</a:t>
                      </a:r>
                      <a:r>
                        <a:rPr lang="en-US" sz="1800" baseline="-25000" dirty="0" smtClean="0"/>
                        <a:t>3</a:t>
                      </a:r>
                      <a:r>
                        <a:rPr lang="en-US" sz="1800" dirty="0" smtClean="0"/>
                        <a:t>)</a:t>
                      </a:r>
                      <a:endParaRPr lang="en-US" sz="1800" baseline="-25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74</a:t>
            </a:fld>
            <a:endParaRPr lang="en-US"/>
          </a:p>
        </p:txBody>
      </p:sp>
      <p:pic>
        <p:nvPicPr>
          <p:cNvPr id="1026" name="Picture 2" descr="Image result for hard dr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21" y="3231677"/>
            <a:ext cx="3275854" cy="28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65239" y="361254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28852" y="3204725"/>
            <a:ext cx="2090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20059" y="4819668"/>
            <a:ext cx="4111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drop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69" y="1306193"/>
            <a:ext cx="1547885" cy="19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580176" y="4213756"/>
            <a:ext cx="61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/>
              <a:t>’</a:t>
            </a:r>
            <a:endParaRPr lang="en-US" sz="2400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65239" y="4101932"/>
            <a:ext cx="4844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20059" y="3686434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Send file 1</a:t>
            </a:r>
            <a:endParaRPr lang="en-US" baseline="-250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818909" y="1448790"/>
            <a:ext cx="2521612" cy="1163781"/>
          </a:xfrm>
          <a:prstGeom prst="wedgeRoundRectCallout">
            <a:avLst>
              <a:gd name="adj1" fmla="val -91945"/>
              <a:gd name="adj2" fmla="val 543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Disadvantage: Too many hashes to store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2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bob th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4" y="2833274"/>
            <a:ext cx="2280075" cy="3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Resistant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75</a:t>
            </a:fld>
            <a:endParaRPr lang="en-US"/>
          </a:p>
        </p:txBody>
      </p:sp>
      <p:pic>
        <p:nvPicPr>
          <p:cNvPr id="1026" name="Picture 2" descr="Image result for hard dr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21" y="3231677"/>
            <a:ext cx="3275854" cy="28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65239" y="361254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28852" y="3204725"/>
            <a:ext cx="2090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20059" y="4819668"/>
            <a:ext cx="4111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drop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69" y="1306193"/>
            <a:ext cx="1547885" cy="19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249359" y="4234869"/>
            <a:ext cx="61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’</a:t>
            </a:r>
            <a:endParaRPr lang="en-US" sz="2400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65239" y="4101932"/>
            <a:ext cx="4844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20059" y="3686434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Send file 1</a:t>
            </a:r>
            <a:endParaRPr lang="en-US" baseline="-250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4669629" y="1306193"/>
            <a:ext cx="2521612" cy="1163781"/>
          </a:xfrm>
          <a:prstGeom prst="wedgeRoundRectCallout">
            <a:avLst>
              <a:gd name="adj1" fmla="val -91945"/>
              <a:gd name="adj2" fmla="val 543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Disadvantage: Need all files to compute hash </a:t>
            </a:r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,m</a:t>
            </a:r>
            <a:r>
              <a:rPr lang="en-US" baseline="-25000" dirty="0"/>
              <a:t>2</a:t>
            </a:r>
            <a:r>
              <a:rPr lang="en-US" dirty="0"/>
              <a:t>,m</a:t>
            </a:r>
            <a:r>
              <a:rPr lang="en-US" baseline="-25000" dirty="0"/>
              <a:t>3</a:t>
            </a:r>
          </a:p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853746" y="2294246"/>
            <a:ext cx="187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H(m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198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</a:t>
            </a:r>
            <a:r>
              <a:rPr lang="en-US" dirty="0" smtClean="0"/>
              <a:t>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Proof of Correctness for data block 2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Verify that root matches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Proof consists of just log(n) hashes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Verifier only needs to permanently store 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only one hash value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76</a:t>
            </a:fld>
            <a:endParaRPr lang="en-US"/>
          </a:p>
        </p:txBody>
      </p:sp>
      <p:pic>
        <p:nvPicPr>
          <p:cNvPr id="2050" name="Picture 2" descr="Image result for merkle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279" y="114300"/>
            <a:ext cx="35147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erkle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26" y="2238993"/>
            <a:ext cx="5715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458193" y="3939638"/>
            <a:ext cx="1626920" cy="758536"/>
          </a:xfrm>
          <a:prstGeom prst="ellipse">
            <a:avLst/>
          </a:prstGeom>
          <a:solidFill>
            <a:srgbClr val="00B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41226" y="3282289"/>
            <a:ext cx="1626920" cy="758536"/>
          </a:xfrm>
          <a:prstGeom prst="ellipse">
            <a:avLst/>
          </a:prstGeom>
          <a:solidFill>
            <a:srgbClr val="00B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54343" y="2676153"/>
            <a:ext cx="1626920" cy="758536"/>
          </a:xfrm>
          <a:prstGeom prst="ellipse">
            <a:avLst/>
          </a:prstGeom>
          <a:solidFill>
            <a:srgbClr val="00B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16332" y="3282289"/>
            <a:ext cx="629393" cy="657349"/>
          </a:xfrm>
          <a:prstGeom prst="ellipse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9958" y="2726746"/>
            <a:ext cx="629393" cy="657349"/>
          </a:xfrm>
          <a:prstGeom prst="ellipse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93226" y="2238993"/>
            <a:ext cx="629393" cy="657349"/>
          </a:xfrm>
          <a:prstGeom prst="ellipse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5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</a:t>
            </a:r>
            <a:r>
              <a:rPr lang="en-US" dirty="0" smtClean="0"/>
              <a:t>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36" y="56402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77</a:t>
            </a:fld>
            <a:endParaRPr lang="en-US"/>
          </a:p>
        </p:txBody>
      </p:sp>
      <p:pic>
        <p:nvPicPr>
          <p:cNvPr id="2052" name="Picture 4" descr="Image result for merkle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0" y="1690688"/>
            <a:ext cx="5715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575807"/>
            <a:ext cx="108686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Theorem</a:t>
            </a:r>
            <a:r>
              <a:rPr lang="en-US" sz="2800" dirty="0" smtClean="0"/>
              <a:t>: Let (Gen, </a:t>
            </a:r>
            <a:r>
              <a:rPr lang="en-US" sz="2800" dirty="0" err="1" smtClean="0"/>
              <a:t>h</a:t>
            </a:r>
            <a:r>
              <a:rPr lang="en-US" sz="2800" baseline="30000" dirty="0" err="1" smtClean="0"/>
              <a:t>s</a:t>
            </a:r>
            <a:r>
              <a:rPr lang="en-US" sz="2800" dirty="0" smtClean="0"/>
              <a:t>) be a collision resistant hash function and let H</a:t>
            </a:r>
            <a:r>
              <a:rPr lang="en-US" sz="2800" baseline="30000" dirty="0" smtClean="0"/>
              <a:t>s</a:t>
            </a:r>
            <a:r>
              <a:rPr lang="en-US" sz="2800" dirty="0" smtClean="0"/>
              <a:t>(m)</a:t>
            </a:r>
          </a:p>
          <a:p>
            <a:r>
              <a:rPr lang="en-US" sz="2800" dirty="0" smtClean="0"/>
              <a:t>return the root hash in a </a:t>
            </a:r>
            <a:r>
              <a:rPr lang="en-US" sz="2800" dirty="0" err="1" smtClean="0"/>
              <a:t>Merkle</a:t>
            </a:r>
            <a:r>
              <a:rPr lang="en-US" sz="2800" dirty="0" smtClean="0"/>
              <a:t> Tree. Then H</a:t>
            </a:r>
            <a:r>
              <a:rPr lang="en-US" sz="2800" baseline="30000" dirty="0" smtClean="0"/>
              <a:t>s</a:t>
            </a:r>
            <a:r>
              <a:rPr lang="en-US" sz="2800" dirty="0" smtClean="0"/>
              <a:t> is collision resistant.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78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bob th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4" y="2833274"/>
            <a:ext cx="2280075" cy="3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Resistant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78</a:t>
            </a:fld>
            <a:endParaRPr lang="en-US"/>
          </a:p>
        </p:txBody>
      </p:sp>
      <p:pic>
        <p:nvPicPr>
          <p:cNvPr id="1026" name="Picture 2" descr="Image result for hard dr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21" y="3231677"/>
            <a:ext cx="3275854" cy="28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65239" y="361254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28852" y="3204725"/>
            <a:ext cx="2090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20059" y="4819668"/>
            <a:ext cx="4111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drop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69" y="1306193"/>
            <a:ext cx="1547885" cy="19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68580" y="4213756"/>
            <a:ext cx="1503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’,h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,h</a:t>
            </a:r>
            <a:r>
              <a:rPr lang="en-US" sz="2400" baseline="-25000" dirty="0" smtClean="0"/>
              <a:t>3-4</a:t>
            </a:r>
            <a:r>
              <a:rPr lang="en-US" sz="2400" dirty="0" smtClean="0"/>
              <a:t> </a:t>
            </a:r>
            <a:endParaRPr lang="en-US" sz="2400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65239" y="4101932"/>
            <a:ext cx="4844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20059" y="3686434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Send file 2</a:t>
            </a:r>
            <a:endParaRPr lang="en-US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1528758" y="2294246"/>
            <a:ext cx="2200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Root: H</a:t>
            </a:r>
            <a:r>
              <a:rPr lang="en-US" sz="2400" baseline="-25000" dirty="0" smtClean="0"/>
              <a:t>1-4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23782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Alice wants to commit a message m to Bob</a:t>
            </a:r>
          </a:p>
          <a:p>
            <a:pPr lvl="1"/>
            <a:r>
              <a:rPr lang="en-US" dirty="0" smtClean="0"/>
              <a:t>And possibly reveal it later at a time of her choosing</a:t>
            </a:r>
            <a:endParaRPr lang="en-US" dirty="0"/>
          </a:p>
          <a:p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Hiding: commitment reveals nothing about m to Bob</a:t>
            </a:r>
          </a:p>
          <a:p>
            <a:pPr lvl="1"/>
            <a:r>
              <a:rPr lang="en-US" dirty="0" smtClean="0"/>
              <a:t>Binding: it is infeasible for Alice to alter 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0" y="4145915"/>
            <a:ext cx="2608183" cy="22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469006"/>
            <a:ext cx="10424160" cy="275431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900" b="1" dirty="0" smtClean="0"/>
              <a:t>Week 5: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Cryptographic Hash Functions</a:t>
            </a:r>
            <a:endParaRPr lang="en-US" sz="29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HMACs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Generic Attacks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Random Oracle Model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Applications of Hashing</a:t>
            </a:r>
          </a:p>
          <a:p>
            <a:pPr algn="l"/>
            <a:r>
              <a:rPr lang="en-US" sz="2900" b="1" dirty="0" smtClean="0"/>
              <a:t>Readings: </a:t>
            </a:r>
            <a:r>
              <a:rPr lang="en-US" sz="2900" dirty="0" smtClean="0"/>
              <a:t>Katz </a:t>
            </a:r>
            <a:r>
              <a:rPr lang="en-US" sz="2900" dirty="0"/>
              <a:t>and </a:t>
            </a:r>
            <a:r>
              <a:rPr lang="en-US" sz="2900" dirty="0" smtClean="0"/>
              <a:t>Lindell Chapter 5, Appendix A.4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02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Fall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Commitment Hiding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Hiding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𝐶𝑜𝑚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 rotWithShape="1">
                <a:blip r:embed="rId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24563" y="4467175"/>
            <a:ext cx="15792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 = Gen(.)</a:t>
            </a:r>
          </a:p>
          <a:p>
            <a:r>
              <a:rPr lang="en-US" sz="2800" b="1" dirty="0" smtClean="0"/>
              <a:t>Bit b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345615" y="1798787"/>
            <a:ext cx="187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commit(</a:t>
            </a:r>
            <a:r>
              <a:rPr lang="en-US" sz="2400" b="1" dirty="0" err="1" smtClean="0"/>
              <a:t>r,m</a:t>
            </a:r>
            <a:r>
              <a:rPr lang="en-US" sz="2400" b="1" baseline="-25000" dirty="0" err="1" smtClean="0"/>
              <a:t>b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07147" y="2621753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61747" y="2197755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’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176999"/>
                <a:ext cx="11795760" cy="1506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/>
                                </a:rPr>
                                <m:t>Hiding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176999"/>
                <a:ext cx="11795760" cy="15067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dirty="0">
                              <a:latin typeface="Cambria Math"/>
                            </a:rPr>
                            <m:t>Hiding</m:t>
                          </m:r>
                        </m:e>
                        <m:sub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dirty="0">
                              <a:latin typeface="Cambria Math"/>
                            </a:rPr>
                            <m:t>𝐶𝑜𝑚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62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7" grpId="0"/>
      <p:bldP spid="1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Commitment Binding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Binding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𝐶𝑜𝑚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 rotWithShape="1">
                <a:blip r:embed="rId3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79" y="1451571"/>
            <a:ext cx="2652071" cy="1770148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2477100" y="219863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824658" y="1520320"/>
            <a:ext cx="1992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r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,r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,m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071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/>
                                </a:rPr>
                                <m:t>Binding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07112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27479" y="3216994"/>
                <a:ext cx="8505342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dirty="0" smtClean="0">
                              <a:latin typeface="Cambria Math" panose="02040503050406030204" pitchFamily="18" charset="0"/>
                            </a:rPr>
                            <m:t>Bin</m:t>
                          </m:r>
                          <m:r>
                            <m:rPr>
                              <m:sty m:val="p"/>
                            </m:rPr>
                            <a:rPr lang="en-US" sz="2600" dirty="0">
                              <a:latin typeface="Cambria Math"/>
                            </a:rPr>
                            <m:t>ding</m:t>
                          </m:r>
                        </m:e>
                        <m:sub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dirty="0">
                              <a:latin typeface="Cambria Math"/>
                            </a:rPr>
                            <m:t>𝐶𝑜𝑚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commit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en-US" sz="2800" b="1" baseline="-25000" dirty="0"/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2800" b="1" baseline="-25000" dirty="0"/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)= 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commit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en-US" sz="2800" b="1" baseline="-25000" dirty="0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2800" b="1" baseline="-25000" dirty="0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) </m:t>
                              </m:r>
                            </m:e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479" y="3216994"/>
                <a:ext cx="8505342" cy="9848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32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Commitment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Definition:</a:t>
            </a:r>
            <a:r>
              <a:rPr lang="en-US" dirty="0" smtClean="0"/>
              <a:t> A secure commitment scheme is </a:t>
            </a:r>
            <a:r>
              <a:rPr lang="en-US" b="1" dirty="0" smtClean="0"/>
              <a:t>hiding</a:t>
            </a:r>
            <a:r>
              <a:rPr lang="en-US" dirty="0" smtClean="0"/>
              <a:t> and </a:t>
            </a:r>
            <a:r>
              <a:rPr lang="en-US" b="1" dirty="0" smtClean="0"/>
              <a:t>binding</a:t>
            </a:r>
          </a:p>
          <a:p>
            <a:r>
              <a:rPr lang="en-US" b="1" dirty="0" smtClean="0"/>
              <a:t>Hiding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Binding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407372" y="2751808"/>
                <a:ext cx="11795760" cy="1506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/>
                                </a:rPr>
                                <m:t>Hiding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7372" y="2751808"/>
                <a:ext cx="11795760" cy="15067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644881" y="4636717"/>
                <a:ext cx="11795760" cy="1071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/>
                                </a:rPr>
                                <m:t>Binding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4881" y="4636717"/>
                <a:ext cx="11795760" cy="10711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01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 Scheme in Random Oracle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Commit</a:t>
            </a:r>
            <a:r>
              <a:rPr lang="en-US" dirty="0" smtClean="0"/>
              <a:t>(</a:t>
            </a:r>
            <a:r>
              <a:rPr lang="en-US" dirty="0" err="1" smtClean="0"/>
              <a:t>r,m</a:t>
            </a:r>
            <a:r>
              <a:rPr lang="en-US" dirty="0" smtClean="0"/>
              <a:t>):=H(</a:t>
            </a:r>
            <a:r>
              <a:rPr lang="en-US" dirty="0" err="1" smtClean="0"/>
              <a:t>m|r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 smtClean="0"/>
              <a:t>Reveal</a:t>
            </a:r>
            <a:r>
              <a:rPr lang="en-US" dirty="0" smtClean="0"/>
              <a:t>(c):= (</a:t>
            </a:r>
            <a:r>
              <a:rPr lang="en-US" dirty="0" err="1" smtClean="0"/>
              <a:t>m,r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Theorem</a:t>
            </a:r>
            <a:r>
              <a:rPr lang="en-US" dirty="0" smtClean="0"/>
              <a:t>: In the random oracle model this is a secure  commitment scheme.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Commitment Hiding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Hiding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𝐶𝑜𝑚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 rotWithShape="1">
                <a:blip r:embed="rId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24563" y="4467175"/>
            <a:ext cx="15792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 = Gen(.)</a:t>
            </a:r>
          </a:p>
          <a:p>
            <a:r>
              <a:rPr lang="en-US" sz="2800" b="1" dirty="0" smtClean="0"/>
              <a:t>Bit b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837699" y="1783968"/>
            <a:ext cx="1098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H(</a:t>
            </a:r>
            <a:r>
              <a:rPr lang="en-US" sz="2400" b="1" dirty="0" err="1" smtClean="0"/>
              <a:t>r,m</a:t>
            </a:r>
            <a:r>
              <a:rPr lang="en-US" sz="2400" b="1" baseline="-25000" dirty="0" err="1" smtClean="0"/>
              <a:t>b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07147" y="2621753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61747" y="2197755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’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106613" y="5147176"/>
                <a:ext cx="11795760" cy="1567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trike="sngStrike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𝑚𝑎𝑘𝑖𝑛𝑔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𝑚𝑜𝑠𝑡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𝑞𝑢𝑒𝑟𝑖𝑒𝑠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/>
                                </a:rPr>
                                <m:t>Hiding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6613" y="5147176"/>
                <a:ext cx="11795760" cy="15678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dirty="0">
                              <a:latin typeface="Cambria Math"/>
                            </a:rPr>
                            <m:t>Hiding</m:t>
                          </m:r>
                        </m:e>
                        <m:sub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dirty="0">
                              <a:latin typeface="Cambria Math"/>
                            </a:rPr>
                            <m:t>𝐶𝑜𝑚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𝑖𝑓𝑏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45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7" grpId="0"/>
      <p:bldP spid="1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Password Hashing</a:t>
            </a:r>
          </a:p>
          <a:p>
            <a:endParaRPr lang="en-US" dirty="0"/>
          </a:p>
          <a:p>
            <a:r>
              <a:rPr lang="en-US" dirty="0" smtClean="0"/>
              <a:t>Key Derivation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9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 Ciphers</a:t>
            </a:r>
          </a:p>
          <a:p>
            <a:r>
              <a:rPr lang="en-US" dirty="0" smtClean="0"/>
              <a:t>Block Ciphers</a:t>
            </a:r>
          </a:p>
          <a:p>
            <a:r>
              <a:rPr lang="en-US" dirty="0" smtClean="0"/>
              <a:t>Feistel Networks</a:t>
            </a:r>
          </a:p>
          <a:p>
            <a:r>
              <a:rPr lang="en-US" dirty="0" smtClean="0"/>
              <a:t>DES, 3DES</a:t>
            </a:r>
            <a:endParaRPr lang="en-US" dirty="0"/>
          </a:p>
          <a:p>
            <a:r>
              <a:rPr lang="en-US" dirty="0"/>
              <a:t>Read Katz and Lindell 6.1-6.2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Week 5: </a:t>
            </a:r>
            <a:r>
              <a:rPr lang="en-US" dirty="0"/>
              <a:t>Topic </a:t>
            </a:r>
            <a:r>
              <a:rPr lang="en-US" dirty="0" smtClean="0"/>
              <a:t>1: </a:t>
            </a:r>
            <a:br>
              <a:rPr lang="en-US" dirty="0" smtClean="0"/>
            </a:br>
            <a:r>
              <a:rPr lang="en-US" dirty="0"/>
              <a:t>Cryptographic Hash Functions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22929</TotalTime>
  <Words>3237</Words>
  <Application>Microsoft Office PowerPoint</Application>
  <PresentationFormat>Widescreen</PresentationFormat>
  <Paragraphs>1015</Paragraphs>
  <Slides>86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2" baseType="lpstr">
      <vt:lpstr>Arial</vt:lpstr>
      <vt:lpstr>Calibri</vt:lpstr>
      <vt:lpstr>Calibri Light</vt:lpstr>
      <vt:lpstr>Cambria Math</vt:lpstr>
      <vt:lpstr>Wingdings</vt:lpstr>
      <vt:lpstr>Office Theme</vt:lpstr>
      <vt:lpstr>Homework 2 Released</vt:lpstr>
      <vt:lpstr>Recap</vt:lpstr>
      <vt:lpstr>CBC-MAC</vt:lpstr>
      <vt:lpstr>Recap: Authenticated Encryption</vt:lpstr>
      <vt:lpstr>Secure Communication Session</vt:lpstr>
      <vt:lpstr>Secure Communication Session</vt:lpstr>
      <vt:lpstr>Galois Counter Mode (GCM)</vt:lpstr>
      <vt:lpstr>Cryptography CS 555</vt:lpstr>
      <vt:lpstr>Week 5: Topic 1:  Cryptographic Hash Functions  </vt:lpstr>
      <vt:lpstr>Hash Functions</vt:lpstr>
      <vt:lpstr>Pigeonhole Principle</vt:lpstr>
      <vt:lpstr>Hash Collisions</vt:lpstr>
      <vt:lpstr>Classical Hash Function Applications</vt:lpstr>
      <vt:lpstr>Collision-Resistant Hash Function</vt:lpstr>
      <vt:lpstr>Keyed Hash Function Syntax</vt:lpstr>
      <vt:lpstr>Collision Experiment (〖HashColl〗_(A,Π) (n)) </vt:lpstr>
      <vt:lpstr>Collision Experiment (〖HashColl〗_(A,Π) (n)) </vt:lpstr>
      <vt:lpstr>Theory vs Practice</vt:lpstr>
      <vt:lpstr>Weaker Requirements for Cryptographic Hash</vt:lpstr>
      <vt:lpstr>Weaker Requirements for Cryptographic Hash</vt:lpstr>
      <vt:lpstr>Merkle-Damgård Transform</vt:lpstr>
      <vt:lpstr>Merkle-Damgård Transform</vt:lpstr>
      <vt:lpstr>Merkle-Damgård Transform</vt:lpstr>
      <vt:lpstr>Merkle-Damgård Transform</vt:lpstr>
      <vt:lpstr>Merkle-Damgård Transform</vt:lpstr>
      <vt:lpstr>Week 5: Topic 2:  HMACs and Generic Attacks </vt:lpstr>
      <vt:lpstr>Keyed Hash Function Syntax</vt:lpstr>
      <vt:lpstr>MACs for Arbitrary Length Messages</vt:lpstr>
      <vt:lpstr>MACs for Arbitrary Length Messages</vt:lpstr>
      <vt:lpstr>Hash and MAC Construction</vt:lpstr>
      <vt:lpstr>Hash and MAC Construction</vt:lpstr>
      <vt:lpstr>Hash and MAC Construction</vt:lpstr>
      <vt:lpstr>Recap</vt:lpstr>
      <vt:lpstr>MAC from Collision Resistant Hash</vt:lpstr>
      <vt:lpstr>HMAC</vt:lpstr>
      <vt:lpstr>HMAC</vt:lpstr>
      <vt:lpstr>HMAC Security</vt:lpstr>
      <vt:lpstr>HMAC in Practice</vt:lpstr>
      <vt:lpstr>Finding Collisions</vt:lpstr>
      <vt:lpstr>Birthday Attack for Finding Collisions</vt:lpstr>
      <vt:lpstr>Birthday Attack for Finding Collisions</vt:lpstr>
      <vt:lpstr>Birthday Attack for Finding Collisions</vt:lpstr>
      <vt:lpstr>Birthday Attack for Finding Collisions</vt:lpstr>
      <vt:lpstr>Birthday Attack for Finding Collisions</vt:lpstr>
      <vt:lpstr>Birthday Attack for Finding Collisions</vt:lpstr>
      <vt:lpstr>Floyd’s Cycle Finding Algorithm</vt:lpstr>
      <vt:lpstr>Small Space Birthday Attack</vt:lpstr>
      <vt:lpstr>Small Space Birthday Attack</vt:lpstr>
      <vt:lpstr>Small Space Birthday Attack</vt:lpstr>
      <vt:lpstr>Targeted Collision Attacks </vt:lpstr>
      <vt:lpstr>Targeted Collision Attacks </vt:lpstr>
      <vt:lpstr>Targeted Collision Attacks </vt:lpstr>
      <vt:lpstr>Intersecting Chains</vt:lpstr>
      <vt:lpstr>Targeted Collision Attacks </vt:lpstr>
      <vt:lpstr>Targeted Collision Attacks </vt:lpstr>
      <vt:lpstr>Targeted Collision Attacks </vt:lpstr>
      <vt:lpstr>Targeted Collision Attacks </vt:lpstr>
      <vt:lpstr>Targeted Collision Attacks </vt:lpstr>
      <vt:lpstr>Applications</vt:lpstr>
      <vt:lpstr> Week 5: Topic 3: Random Oracle Model +  Hashing Applications </vt:lpstr>
      <vt:lpstr>(Recap) Collision-Resistant Hash Function</vt:lpstr>
      <vt:lpstr>(Recap) Keyed Hash Function Syntax</vt:lpstr>
      <vt:lpstr>When Collision Resistance Isn’t Enough</vt:lpstr>
      <vt:lpstr>When Collision Resistance Isn’t Enough</vt:lpstr>
      <vt:lpstr>The Tension</vt:lpstr>
      <vt:lpstr>Random Oracle Model</vt:lpstr>
      <vt:lpstr>Back to Message Commitment</vt:lpstr>
      <vt:lpstr>Random Oracle Model: Pros</vt:lpstr>
      <vt:lpstr>Random Oracle Model: Pros</vt:lpstr>
      <vt:lpstr>Random Oracle Model: Cons</vt:lpstr>
      <vt:lpstr>Random Oracle Model: Justification</vt:lpstr>
      <vt:lpstr>Hash Function Application: Fingerprinting</vt:lpstr>
      <vt:lpstr>Tamper Resistant Storage</vt:lpstr>
      <vt:lpstr>Tamper Resistant Storage</vt:lpstr>
      <vt:lpstr>Tamper Resistant Storage</vt:lpstr>
      <vt:lpstr>Merkle Trees</vt:lpstr>
      <vt:lpstr>Merkle Trees</vt:lpstr>
      <vt:lpstr>Tamper Resistant Storage</vt:lpstr>
      <vt:lpstr>Commitment Schemes</vt:lpstr>
      <vt:lpstr>Commitment Hiding  (Hiding_(A,Com) (n)) </vt:lpstr>
      <vt:lpstr>Commitment Binding (Binding_(A,Com) (n)) </vt:lpstr>
      <vt:lpstr>Secure Commitment Scheme</vt:lpstr>
      <vt:lpstr>Commitment Scheme in Random Oracle Model</vt:lpstr>
      <vt:lpstr>Commitment Hiding  (Hiding_(A,Com) (n)) </vt:lpstr>
      <vt:lpstr>Other Applications</vt:lpstr>
      <vt:lpstr>Next Week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221</cp:revision>
  <dcterms:created xsi:type="dcterms:W3CDTF">2016-12-31T20:38:01Z</dcterms:created>
  <dcterms:modified xsi:type="dcterms:W3CDTF">2018-09-21T21:09:56Z</dcterms:modified>
</cp:coreProperties>
</file>