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441" r:id="rId2"/>
    <p:sldId id="448" r:id="rId3"/>
    <p:sldId id="439" r:id="rId4"/>
    <p:sldId id="356" r:id="rId5"/>
    <p:sldId id="515" r:id="rId6"/>
    <p:sldId id="256" r:id="rId7"/>
    <p:sldId id="407" r:id="rId8"/>
    <p:sldId id="452" r:id="rId9"/>
    <p:sldId id="453" r:id="rId10"/>
    <p:sldId id="454" r:id="rId11"/>
    <p:sldId id="455" r:id="rId12"/>
    <p:sldId id="456" r:id="rId13"/>
    <p:sldId id="457" r:id="rId14"/>
    <p:sldId id="458" r:id="rId15"/>
    <p:sldId id="459" r:id="rId16"/>
    <p:sldId id="460" r:id="rId17"/>
    <p:sldId id="463" r:id="rId18"/>
    <p:sldId id="464" r:id="rId19"/>
    <p:sldId id="465" r:id="rId20"/>
    <p:sldId id="466" r:id="rId21"/>
    <p:sldId id="467" r:id="rId22"/>
    <p:sldId id="517" r:id="rId23"/>
    <p:sldId id="468" r:id="rId24"/>
    <p:sldId id="469" r:id="rId25"/>
    <p:sldId id="470" r:id="rId26"/>
    <p:sldId id="471" r:id="rId27"/>
    <p:sldId id="472" r:id="rId28"/>
    <p:sldId id="473" r:id="rId29"/>
    <p:sldId id="474" r:id="rId30"/>
    <p:sldId id="475" r:id="rId31"/>
    <p:sldId id="518" r:id="rId32"/>
    <p:sldId id="476" r:id="rId33"/>
    <p:sldId id="477" r:id="rId34"/>
    <p:sldId id="520" r:id="rId35"/>
    <p:sldId id="478" r:id="rId36"/>
    <p:sldId id="479" r:id="rId37"/>
    <p:sldId id="480" r:id="rId38"/>
    <p:sldId id="481" r:id="rId39"/>
    <p:sldId id="482" r:id="rId40"/>
    <p:sldId id="519" r:id="rId41"/>
    <p:sldId id="521" r:id="rId42"/>
    <p:sldId id="528" r:id="rId43"/>
    <p:sldId id="483" r:id="rId44"/>
    <p:sldId id="484" r:id="rId45"/>
    <p:sldId id="485" r:id="rId46"/>
    <p:sldId id="486" r:id="rId47"/>
    <p:sldId id="487" r:id="rId48"/>
    <p:sldId id="527" r:id="rId49"/>
    <p:sldId id="488" r:id="rId50"/>
    <p:sldId id="489" r:id="rId51"/>
    <p:sldId id="490" r:id="rId52"/>
    <p:sldId id="492" r:id="rId53"/>
    <p:sldId id="493" r:id="rId54"/>
    <p:sldId id="494" r:id="rId55"/>
    <p:sldId id="495" r:id="rId56"/>
    <p:sldId id="496" r:id="rId57"/>
    <p:sldId id="497" r:id="rId58"/>
    <p:sldId id="498" r:id="rId59"/>
    <p:sldId id="499" r:id="rId60"/>
    <p:sldId id="500" r:id="rId61"/>
    <p:sldId id="501" r:id="rId62"/>
    <p:sldId id="502" r:id="rId63"/>
    <p:sldId id="503" r:id="rId64"/>
    <p:sldId id="522" r:id="rId65"/>
    <p:sldId id="504" r:id="rId66"/>
    <p:sldId id="514" r:id="rId67"/>
    <p:sldId id="525" r:id="rId68"/>
    <p:sldId id="526" r:id="rId69"/>
    <p:sldId id="505" r:id="rId70"/>
    <p:sldId id="506" r:id="rId71"/>
    <p:sldId id="507" r:id="rId72"/>
    <p:sldId id="508" r:id="rId73"/>
    <p:sldId id="509" r:id="rId74"/>
    <p:sldId id="510" r:id="rId75"/>
    <p:sldId id="523" r:id="rId76"/>
    <p:sldId id="511" r:id="rId77"/>
    <p:sldId id="512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81323" autoAdjust="0"/>
  </p:normalViewPr>
  <p:slideViewPr>
    <p:cSldViewPr snapToGrid="0">
      <p:cViewPr varScale="1">
        <p:scale>
          <a:sx n="77" d="100"/>
          <a:sy n="77" d="100"/>
        </p:scale>
        <p:origin x="10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tableStyles" Target="tableStyle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Example: HTTP is stateless. Cookies can be stored on</a:t>
            </a:r>
            <a:r>
              <a:rPr lang="en-US" baseline="0" dirty="0" smtClean="0"/>
              <a:t> the client, but can the server trust the client not to modify the cookie?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68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181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57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13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43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395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13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Missing or Late Work: Homework is due at the beginning of class on the given due date. If you have a planned absence for a class on a date when homework is due, then you should email your completed assignment to the TA before the deadline. The following penalties apply for late </a:t>
            </a:r>
            <a:r>
              <a:rPr lang="en-US" dirty="0" err="1" smtClean="0"/>
              <a:t>homeworks</a:t>
            </a:r>
            <a:r>
              <a:rPr lang="en-US" dirty="0" smtClean="0"/>
              <a:t>: </a:t>
            </a:r>
          </a:p>
          <a:p>
            <a:r>
              <a:rPr lang="en-US" dirty="0" smtClean="0"/>
              <a:t> Late reports turned in within 24 hours of the deadline will receive a 10% penalty. </a:t>
            </a:r>
          </a:p>
          <a:p>
            <a:r>
              <a:rPr lang="en-US" dirty="0" smtClean="0"/>
              <a:t> Reports turned in 24 hours late, but within 48 hours of the deadline will receive a 25% penalty. </a:t>
            </a:r>
          </a:p>
          <a:p>
            <a:r>
              <a:rPr lang="en-US" dirty="0" smtClean="0"/>
              <a:t> Reports turned in more than two days after the deadline will be counted as a zero.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86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smtClean="0"/>
                  <a:t>Suppose we have </a:t>
                </a:r>
                <a:r>
                  <a:rPr lang="en-US" dirty="0" err="1" smtClean="0"/>
                  <a:t>m,m’,c</a:t>
                </a:r>
                <a:r>
                  <a:rPr lang="en-US" dirty="0" smtClean="0"/>
                  <a:t>’ s.t.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(m)= c’] &gt;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EncK</a:t>
                </a:r>
                <a:r>
                  <a:rPr lang="en-US" dirty="0" smtClean="0"/>
                  <a:t>(m’)=c’] then adversary can select m0= m, m1=m’. If the ciphertext challenge c=c’ then the adversary outputs guess b’ = 1. Otherwise, the adversary outputs random guess b’. </a:t>
                </a:r>
              </a:p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0" smtClean="0">
                    <a:latin typeface="Cambria Math" panose="02040503050406030204" pitchFamily="18" charset="0"/>
                  </a:rPr>
                  <a:t>[┤]</a:t>
                </a:r>
                <a:r>
                  <a:rPr lang="en-US" b="0" i="0" smtClean="0">
                    <a:latin typeface="Cambria Math" panose="02040503050406030204" pitchFamily="18" charset="0"/>
                  </a:rPr>
                  <a:t>=[┤]∗+=(1−𝑝)/2+𝑝</a:t>
                </a:r>
                <a:endParaRPr lang="en-US" dirty="0"/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84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debook" TargetMode="External"/><Relationship Id="rId2" Type="http://schemas.openxmlformats.org/officeDocument/2006/relationships/hyperlink" Target="https://en.wikipedia.org/wiki/Alice_and_Bo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15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30.png"/><Relationship Id="rId9" Type="http://schemas.openxmlformats.org/officeDocument/2006/relationships/image" Target="../media/image7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0.png"/><Relationship Id="rId3" Type="http://schemas.openxmlformats.org/officeDocument/2006/relationships/image" Target="../media/image1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22.png"/><Relationship Id="rId9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11.jpeg"/><Relationship Id="rId7" Type="http://schemas.openxmlformats.org/officeDocument/2006/relationships/image" Target="../media/image2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0" Type="http://schemas.openxmlformats.org/officeDocument/2006/relationships/image" Target="../media/image25.png"/><Relationship Id="rId4" Type="http://schemas.openxmlformats.org/officeDocument/2006/relationships/image" Target="../media/image100.png"/><Relationship Id="rId9" Type="http://schemas.openxmlformats.org/officeDocument/2006/relationships/image" Target="../media/image24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2.png"/><Relationship Id="rId7" Type="http://schemas.openxmlformats.org/officeDocument/2006/relationships/image" Target="../media/image1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271.png"/><Relationship Id="rId10" Type="http://schemas.openxmlformats.org/officeDocument/2006/relationships/image" Target="../media/image160.png"/><Relationship Id="rId4" Type="http://schemas.openxmlformats.org/officeDocument/2006/relationships/image" Target="../media/image11.jpeg"/><Relationship Id="rId9" Type="http://schemas.openxmlformats.org/officeDocument/2006/relationships/image" Target="../media/image270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8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1.jpeg"/><Relationship Id="rId7" Type="http://schemas.openxmlformats.org/officeDocument/2006/relationships/image" Target="../media/image7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41.png"/><Relationship Id="rId9" Type="http://schemas.openxmlformats.org/officeDocument/2006/relationships/image" Target="../media/image9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11.jpe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10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92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citeseerx.ist.psu.edu/viewdoc/download?doi=10.1.1.106.5488&amp;rep=rep1&amp;type=pdf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7" Type="http://schemas.openxmlformats.org/officeDocument/2006/relationships/image" Target="../media/image47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Due: Thursday at 3PM (beginning of class)</a:t>
                </a:r>
              </a:p>
              <a:p>
                <a:pPr marL="0" indent="0">
                  <a:buNone/>
                </a:pPr>
                <a:endParaRPr lang="en-US" i="1" strike="sngStrike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Q4 Typo: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      (not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Please Typeset Your Solutions (</a:t>
                </a:r>
                <a:r>
                  <a:rPr lang="en-US" dirty="0" err="1" smtClean="0"/>
                  <a:t>LaTeX</a:t>
                </a:r>
                <a:r>
                  <a:rPr lang="en-US" dirty="0" smtClean="0"/>
                  <a:t>, Word etc…)</a:t>
                </a:r>
              </a:p>
              <a:p>
                <a:endParaRPr lang="en-US" dirty="0"/>
              </a:p>
              <a:p>
                <a:r>
                  <a:rPr lang="en-US" dirty="0" smtClean="0"/>
                  <a:t>You may collaborate, but must write up your own solutions in your own words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49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CPA-Secure Encryption: Focus on Secrecy </a:t>
            </a:r>
          </a:p>
          <a:p>
            <a:pPr lvl="1"/>
            <a:r>
              <a:rPr lang="en-US" sz="3200" dirty="0" smtClean="0"/>
              <a:t>But does not promise integrity</a:t>
            </a:r>
          </a:p>
          <a:p>
            <a:endParaRPr lang="en-US" sz="3600" dirty="0"/>
          </a:p>
          <a:p>
            <a:r>
              <a:rPr lang="en-US" sz="3600" dirty="0" smtClean="0"/>
              <a:t>Message Authentication Codes: Focus on Integrity</a:t>
            </a:r>
          </a:p>
          <a:p>
            <a:pPr lvl="1"/>
            <a:r>
              <a:rPr lang="en-US" sz="3200" dirty="0" smtClean="0"/>
              <a:t>But does not promise secrecy</a:t>
            </a:r>
          </a:p>
          <a:p>
            <a:endParaRPr lang="en-US" sz="3600" dirty="0"/>
          </a:p>
          <a:p>
            <a:r>
              <a:rPr lang="en-US" sz="3600" dirty="0" smtClean="0"/>
              <a:t>CCA-Secure Encryption: Requires Integrity and Secrecy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Integrity (Authenticity)</a:t>
            </a:r>
          </a:p>
          <a:p>
            <a:pPr lvl="1"/>
            <a:r>
              <a:rPr lang="en-US" dirty="0" smtClean="0"/>
              <a:t>The message was actually sent by the alleged sender</a:t>
            </a:r>
          </a:p>
          <a:p>
            <a:pPr lvl="1"/>
            <a:r>
              <a:rPr lang="en-US" dirty="0" smtClean="0"/>
              <a:t>And the received message matches the original </a:t>
            </a:r>
            <a:endParaRPr lang="en-US" dirty="0"/>
          </a:p>
        </p:txBody>
      </p:sp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result for al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devi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et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Pay robot devil $50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Pay robot devil $5,000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57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Correcting Codes?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Tool to detect/correct a </a:t>
            </a:r>
            <a:r>
              <a:rPr lang="en-US" i="1" dirty="0" smtClean="0"/>
              <a:t>small</a:t>
            </a:r>
            <a:r>
              <a:rPr lang="en-US" dirty="0" smtClean="0"/>
              <a:t> number of random errors in transmission</a:t>
            </a:r>
          </a:p>
          <a:p>
            <a:endParaRPr lang="en-US" dirty="0"/>
          </a:p>
          <a:p>
            <a:r>
              <a:rPr lang="en-US" b="1" dirty="0" smtClean="0"/>
              <a:t>Examples: </a:t>
            </a:r>
            <a:r>
              <a:rPr lang="en-US" dirty="0" smtClean="0"/>
              <a:t>Parity </a:t>
            </a:r>
            <a:r>
              <a:rPr lang="en-US" dirty="0"/>
              <a:t>Check</a:t>
            </a:r>
            <a:r>
              <a:rPr lang="en-US" dirty="0" smtClean="0"/>
              <a:t>, Reed-Solomon Codes, LDPC, Hamming Codes …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Provides no protection against a malicious adversary who can introduce an arbitrary number of errors</a:t>
            </a:r>
          </a:p>
          <a:p>
            <a:endParaRPr lang="en-US" dirty="0"/>
          </a:p>
          <a:p>
            <a:r>
              <a:rPr lang="en-US" dirty="0" smtClean="0"/>
              <a:t>Still useful when implementing crypto in the real world (Why?)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3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</a:t>
            </a:r>
            <a:r>
              <a:rPr lang="en-US" dirty="0" err="1" smtClean="0"/>
              <a:t>Ciphertexts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Enc</m:t>
                      </m:r>
                      <m:r>
                        <m:rPr>
                          <m:nor/>
                        </m:rPr>
                        <a:rPr lang="en-US" baseline="-25000" dirty="0" smtClean="0"/>
                        <m:t>k</m:t>
                      </m:r>
                      <m:r>
                        <m:rPr>
                          <m:nor/>
                        </m:rPr>
                        <a:rPr lang="en-US" dirty="0" smtClean="0"/>
                        <m:t>(</m:t>
                      </m:r>
                      <m:r>
                        <m:rPr>
                          <m:nor/>
                        </m:rPr>
                        <a:rPr lang="en-US" dirty="0" smtClean="0"/>
                        <m:t>m</m:t>
                      </m:r>
                      <m:r>
                        <m:rPr>
                          <m:nor/>
                        </m:rPr>
                        <a:rPr lang="en-US" dirty="0" smtClean="0"/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/>
                        <m:t>Enc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Dec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If attacker knows original message he can forge c’ to decrypt to any message he wants.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Even if attacker doesn’t know message he may find it advantageous to flip certain bits (e.g., decimal places)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r>
                  <a:rPr lang="en-US" dirty="0" smtClean="0"/>
                  <a:t>Invariant?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r>
                  <a:rPr lang="en-US" dirty="0" smtClean="0"/>
                  <a:t>Invariant?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5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(Key-generation algorithm)</a:t>
                </a:r>
              </a:p>
              <a:p>
                <a:pPr lvl="2"/>
                <a:r>
                  <a:rPr lang="en-US" dirty="0"/>
                  <a:t>Input: </a:t>
                </a:r>
                <a:r>
                  <a:rPr lang="en-US" dirty="0" smtClean="0"/>
                  <a:t>security parameter 1</a:t>
                </a:r>
                <a:r>
                  <a:rPr lang="en-US" baseline="30000" dirty="0" smtClean="0"/>
                  <a:t>n </a:t>
                </a:r>
                <a:r>
                  <a:rPr lang="en-US" dirty="0" smtClean="0"/>
                  <a:t>(unary) and random bits R</a:t>
                </a:r>
                <a:endParaRPr lang="en-US" baseline="30000" dirty="0"/>
              </a:p>
              <a:p>
                <a:pPr lvl="2"/>
                <a:r>
                  <a:rPr lang="en-US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(Tag Generation </a:t>
                </a:r>
                <a:r>
                  <a:rPr lang="en-US" dirty="0"/>
                  <a:t>algorithm)</a:t>
                </a:r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dirty="0" smtClean="0"/>
                  <a:t> and random bits R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tag t</a:t>
                </a:r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(Verification algorithm)</a:t>
                </a:r>
                <a:endParaRPr lang="en-US" dirty="0"/>
              </a:p>
              <a:p>
                <a:pPr lvl="2"/>
                <a:r>
                  <a:rPr lang="en-US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dirty="0" smtClean="0"/>
                  <a:t> and a tag t </a:t>
                </a:r>
                <a:endParaRPr lang="en-US" dirty="0"/>
              </a:p>
              <a:p>
                <a:pPr lvl="2"/>
                <a:r>
                  <a:rPr lang="en-US" dirty="0"/>
                  <a:t>Output: </a:t>
                </a:r>
                <a:r>
                  <a:rPr lang="en-US" dirty="0" smtClean="0"/>
                  <a:t>a bit b (b=1 means “valid” and b=0 means “invalid”)</a:t>
                </a:r>
                <a:endParaRPr lang="en-US" i="1" dirty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9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39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90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900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5890478"/>
            <a:ext cx="1112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Security </a:t>
            </a:r>
            <a:r>
              <a:rPr lang="en-US" sz="2400" b="1" dirty="0" smtClean="0"/>
              <a:t>Goal (Informal): </a:t>
            </a:r>
            <a:r>
              <a:rPr lang="en-US" sz="2400" dirty="0"/>
              <a:t>Attacker should not be able to forge a valid tag </a:t>
            </a:r>
            <a:r>
              <a:rPr lang="en-US" sz="2400" dirty="0" smtClean="0"/>
              <a:t>t’ for new message m’ that s/he wants to send.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9424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smtClean="0"/>
                  <a:t>MAC Authentication Game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10347" cy="51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baseline="-2500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10347" cy="515719"/>
              </a:xfrm>
              <a:prstGeom prst="rect">
                <a:avLst/>
              </a:prstGeom>
              <a:blipFill>
                <a:blip r:embed="rId8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935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3265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33893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32657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1.85185E-6 L 0.11185 0.006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4" grpId="0"/>
      <p:bldP spid="24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definition too strong?</a:t>
            </a:r>
          </a:p>
          <a:p>
            <a:pPr lvl="1"/>
            <a:r>
              <a:rPr lang="en-US" dirty="0" smtClean="0"/>
              <a:t>Attacker wins if he can forge any message</a:t>
            </a:r>
          </a:p>
          <a:p>
            <a:pPr lvl="1"/>
            <a:r>
              <a:rPr lang="en-US" dirty="0" smtClean="0"/>
              <a:t>Does not necessarily attacker can forge a “meaningful message”</a:t>
            </a:r>
          </a:p>
          <a:p>
            <a:pPr lvl="1"/>
            <a:r>
              <a:rPr lang="en-US" dirty="0"/>
              <a:t>“Meaningful Message” is context dependent</a:t>
            </a:r>
          </a:p>
          <a:p>
            <a:pPr lvl="1"/>
            <a:r>
              <a:rPr lang="en-US" dirty="0" smtClean="0"/>
              <a:t>Conservative Approach: Prove Security against more powerful attacker</a:t>
            </a:r>
          </a:p>
          <a:p>
            <a:pPr lvl="1"/>
            <a:r>
              <a:rPr lang="en-US" dirty="0" smtClean="0"/>
              <a:t>Conservative security definition can be applied broadly</a:t>
            </a:r>
          </a:p>
          <a:p>
            <a:r>
              <a:rPr lang="en-US" dirty="0" smtClean="0"/>
              <a:t>Replay Attacks?</a:t>
            </a:r>
          </a:p>
          <a:p>
            <a:pPr lvl="1"/>
            <a:r>
              <a:rPr lang="en-US" b="1" dirty="0"/>
              <a:t>t</a:t>
            </a:r>
            <a:r>
              <a:rPr lang="en-US" b="1" dirty="0" smtClean="0"/>
              <a:t>=</a:t>
            </a:r>
            <a:r>
              <a:rPr lang="en-US" b="1" dirty="0" err="1" smtClean="0"/>
              <a:t>Mac</a:t>
            </a:r>
            <a:r>
              <a:rPr lang="en-US" b="1" baseline="-25000" dirty="0" err="1" smtClean="0"/>
              <a:t>K</a:t>
            </a:r>
            <a:r>
              <a:rPr lang="en-US" b="1" dirty="0" smtClean="0"/>
              <a:t>(“Pay Bob $1,000 from Alice’s bank account”)</a:t>
            </a:r>
            <a:endParaRPr lang="en-US" b="1" dirty="0"/>
          </a:p>
          <a:p>
            <a:pPr lvl="1"/>
            <a:r>
              <a:rPr lang="en-US" dirty="0" smtClean="0"/>
              <a:t>Alice cannot modify message to say $10,000, but…</a:t>
            </a:r>
          </a:p>
          <a:p>
            <a:pPr lvl="1"/>
            <a:r>
              <a:rPr lang="en-US" dirty="0" smtClean="0"/>
              <a:t>She may try to replay it 10 times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0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Replay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MACs alone do not protect against replay </a:t>
            </a:r>
            <a:r>
              <a:rPr lang="en-US" sz="3600" dirty="0" smtClean="0"/>
              <a:t>attacks (they are stateless)</a:t>
            </a:r>
          </a:p>
          <a:p>
            <a:endParaRPr lang="en-US" sz="3600" dirty="0"/>
          </a:p>
          <a:p>
            <a:r>
              <a:rPr lang="en-US" sz="3600" dirty="0" smtClean="0"/>
              <a:t>Common Defenses:</a:t>
            </a:r>
          </a:p>
          <a:p>
            <a:pPr lvl="1"/>
            <a:r>
              <a:rPr lang="en-US" sz="3200" dirty="0"/>
              <a:t>Include Sequence </a:t>
            </a:r>
            <a:r>
              <a:rPr lang="en-US" sz="3200" dirty="0" smtClean="0"/>
              <a:t>Numbers in Messages (requires synchronized state) </a:t>
            </a:r>
          </a:p>
          <a:p>
            <a:pPr lvl="2"/>
            <a:r>
              <a:rPr lang="en-US" sz="2800" dirty="0" smtClean="0"/>
              <a:t>Can be tricky over a </a:t>
            </a:r>
            <a:r>
              <a:rPr lang="en-US" sz="2800" dirty="0" err="1" smtClean="0"/>
              <a:t>lossy</a:t>
            </a:r>
            <a:r>
              <a:rPr lang="en-US" sz="2800" dirty="0" smtClean="0"/>
              <a:t> channel</a:t>
            </a:r>
            <a:endParaRPr lang="en-US" sz="2800" dirty="0"/>
          </a:p>
          <a:p>
            <a:pPr lvl="1"/>
            <a:r>
              <a:rPr lang="en-US" sz="3200" dirty="0" smtClean="0"/>
              <a:t>Timestamp Messages</a:t>
            </a:r>
          </a:p>
          <a:p>
            <a:pPr lvl="2"/>
            <a:r>
              <a:rPr lang="en-US" sz="2800" dirty="0" smtClean="0"/>
              <a:t>Double check timestamp before taking action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38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Tidbits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17415"/>
          </a:xfrm>
        </p:spPr>
        <p:txBody>
          <a:bodyPr/>
          <a:lstStyle/>
          <a:p>
            <a:r>
              <a:rPr lang="en-US" dirty="0"/>
              <a:t>The use of the names “Alice and Bob” in crypto originates from the seminal 1978 RSA paper of Ron Rivest, </a:t>
            </a:r>
            <a:r>
              <a:rPr lang="en-US" dirty="0" err="1"/>
              <a:t>Adi</a:t>
            </a:r>
            <a:r>
              <a:rPr lang="en-US" dirty="0"/>
              <a:t> Shamir and Leonard </a:t>
            </a:r>
            <a:r>
              <a:rPr lang="en-US" dirty="0" err="1" smtClean="0"/>
              <a:t>Adleman</a:t>
            </a:r>
            <a:r>
              <a:rPr lang="en-US" dirty="0" smtClean="0"/>
              <a:t> (see </a:t>
            </a:r>
            <a:r>
              <a:rPr lang="en-US" u="sng" dirty="0">
                <a:hlinkClick r:id="rId2"/>
              </a:rPr>
              <a:t>https://</a:t>
            </a:r>
            <a:r>
              <a:rPr lang="en-US" u="sng" dirty="0" smtClean="0">
                <a:hlinkClick r:id="rId2"/>
              </a:rPr>
              <a:t>en.wikipedia.org/wiki/Alice_and_Bob</a:t>
            </a:r>
            <a:r>
              <a:rPr lang="en-US" u="sng" dirty="0" smtClean="0"/>
              <a:t>)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b="1" dirty="0"/>
              <a:t>Electronic Code Book Mode (ECB):</a:t>
            </a:r>
            <a:r>
              <a:rPr lang="en-US" dirty="0"/>
              <a:t> named after convention physical codebooks, which usually consists of a lookup table for </a:t>
            </a:r>
            <a:r>
              <a:rPr lang="en-US" dirty="0" smtClean="0"/>
              <a:t>encryption/decryption (see </a:t>
            </a:r>
            <a:r>
              <a:rPr lang="en-US" u="sng" dirty="0">
                <a:hlinkClick r:id="rId3"/>
              </a:rPr>
              <a:t>https://</a:t>
            </a:r>
            <a:r>
              <a:rPr lang="en-US" u="sng" dirty="0" smtClean="0">
                <a:hlinkClick r:id="rId3"/>
              </a:rPr>
              <a:t>en.wikipedia.org/wiki/Codebook</a:t>
            </a:r>
            <a:r>
              <a:rPr lang="en-US" dirty="0" smtClean="0"/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</a:t>
            </a:fld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80" y="3084252"/>
            <a:ext cx="886351" cy="1599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04" y="3084252"/>
            <a:ext cx="1786896" cy="15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9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49063 -0.0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31" y="-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Previous game ensures attacker cannot generate a valid tag for a new message. </a:t>
            </a:r>
          </a:p>
          <a:p>
            <a:r>
              <a:rPr lang="en-US" dirty="0" smtClean="0"/>
              <a:t>However, attacker may be able to generate a second valid tag t’ for a message m after observing (</a:t>
            </a:r>
            <a:r>
              <a:rPr lang="en-US" dirty="0" err="1" smtClean="0"/>
              <a:t>m,t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Strong MAC: attacker cannot generate second valid tag, even for a known message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Strong MAC Authentication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87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Deterministic MACs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Canonical Verification Algorithm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Mac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       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="0" i="0" smtClean="0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fName>
                        <m:e/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“All real-world MACs use canonical verification” – page 115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5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vs Regular 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Proposition 4.4: 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r>
                  <a:rPr lang="en-US" dirty="0" smtClean="0"/>
                  <a:t> be a secure MAC that uses canonical verification.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is a strong MAC.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“All real-world MACs use canonical verification” – page </a:t>
                </a:r>
                <a:r>
                  <a:rPr lang="en-US" dirty="0" smtClean="0"/>
                  <a:t>115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Should attacker have access to </a:t>
                </a:r>
                <a:r>
                  <a:rPr lang="en-US" b="1" dirty="0" err="1" smtClean="0"/>
                  <a:t>Vrfy</a:t>
                </a:r>
                <a:r>
                  <a:rPr lang="en-US" b="1" baseline="-25000" dirty="0" err="1" smtClean="0"/>
                  <a:t>K</a:t>
                </a:r>
                <a:r>
                  <a:rPr lang="en-US" b="1" dirty="0" smtClean="0"/>
                  <a:t>(.) oracle in games?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(e.g., CPA vs CCA security for encryption)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smtClean="0"/>
                  <a:t>Irrelevant if the MAC uses canonical verification!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0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Attacks (Side Channel)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Naïve Canonical Verification Algorithm</a:t>
            </a:r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return</a:t>
            </a:r>
            <a:r>
              <a:rPr lang="en-US" dirty="0" smtClean="0"/>
              <a:t> 0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1 0 1 0 1 1 1 </a:t>
            </a:r>
            <a:r>
              <a:rPr lang="en-US" sz="3200" dirty="0" smtClean="0">
                <a:solidFill>
                  <a:srgbClr val="FF0000"/>
                </a:solidFill>
              </a:rPr>
              <a:t>1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1292" y="4437985"/>
            <a:ext cx="393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8 steps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1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Attacks (Side Channel)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Naïve Canonical Verification Algorithm</a:t>
            </a:r>
          </a:p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return</a:t>
            </a:r>
            <a:r>
              <a:rPr lang="en-US" dirty="0" smtClean="0"/>
              <a:t> 0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</a:t>
            </a:r>
            <a:r>
              <a:rPr lang="en-US" sz="32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 0 1 0 1 1 1 0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8095946" y="3708906"/>
            <a:ext cx="37725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1 step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9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MACs used to verify code updates for Xbox 360</a:t>
            </a:r>
          </a:p>
          <a:p>
            <a:endParaRPr lang="en-US" dirty="0"/>
          </a:p>
          <a:p>
            <a:r>
              <a:rPr lang="en-US" dirty="0" smtClean="0"/>
              <a:t>Implementation allowed different rejection times (side-channel)</a:t>
            </a:r>
          </a:p>
          <a:p>
            <a:endParaRPr lang="en-US" dirty="0"/>
          </a:p>
          <a:p>
            <a:r>
              <a:rPr lang="en-US" dirty="0" smtClean="0"/>
              <a:t>Attacks exploited vulnerability to load pirated games onto hardware</a:t>
            </a:r>
          </a:p>
          <a:p>
            <a:endParaRPr lang="en-US" dirty="0"/>
          </a:p>
          <a:p>
            <a:r>
              <a:rPr lang="en-US" b="1" dirty="0" smtClean="0"/>
              <a:t>Moral</a:t>
            </a:r>
            <a:r>
              <a:rPr lang="en-US" dirty="0" smtClean="0"/>
              <a:t>: Ensure verification is time-independent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Improved </a:t>
            </a:r>
            <a:r>
              <a:rPr lang="en-US" dirty="0"/>
              <a:t>Canonical Verification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Input</a:t>
            </a:r>
            <a:r>
              <a:rPr lang="en-US" dirty="0" smtClean="0"/>
              <a:t>: </a:t>
            </a:r>
            <a:r>
              <a:rPr lang="en-US" dirty="0" err="1" smtClean="0"/>
              <a:t>m,t</a:t>
            </a:r>
            <a:r>
              <a:rPr lang="en-US" dirty="0" smtClean="0"/>
              <a:t>’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B=1</a:t>
            </a:r>
          </a:p>
          <a:p>
            <a:pPr marL="0" indent="0">
              <a:buNone/>
            </a:pPr>
            <a:r>
              <a:rPr lang="en-US" dirty="0" smtClean="0"/>
              <a:t>t=</a:t>
            </a:r>
            <a:r>
              <a:rPr lang="en-US" dirty="0" err="1" smtClean="0"/>
              <a:t>Mac</a:t>
            </a:r>
            <a:r>
              <a:rPr lang="en-US" baseline="-25000" dirty="0" err="1" smtClean="0"/>
              <a:t>K</a:t>
            </a:r>
            <a:r>
              <a:rPr lang="en-US" dirty="0" smtClean="0"/>
              <a:t>(m)   </a:t>
            </a:r>
          </a:p>
          <a:p>
            <a:pPr marL="0" indent="0">
              <a:buNone/>
            </a:pPr>
            <a:r>
              <a:rPr lang="en-US" b="1" dirty="0" smtClean="0"/>
              <a:t>for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=1 to tag-length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if</a:t>
            </a:r>
            <a:r>
              <a:rPr lang="en-US" dirty="0" smtClean="0"/>
              <a:t> t[</a:t>
            </a:r>
            <a:r>
              <a:rPr lang="en-US" dirty="0" err="1" smtClean="0"/>
              <a:t>i</a:t>
            </a:r>
            <a:r>
              <a:rPr lang="en-US" dirty="0" smtClean="0"/>
              <a:t>] != t’[</a:t>
            </a:r>
            <a:r>
              <a:rPr lang="en-US" dirty="0" err="1" smtClean="0"/>
              <a:t>i</a:t>
            </a:r>
            <a:r>
              <a:rPr lang="en-US" dirty="0" smtClean="0"/>
              <a:t>] </a:t>
            </a:r>
            <a:r>
              <a:rPr lang="en-US" b="1" dirty="0" smtClean="0"/>
              <a:t>then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</a:t>
            </a:r>
            <a:r>
              <a:rPr lang="en-US" dirty="0" smtClean="0"/>
              <a:t>B=0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b="1" dirty="0" smtClean="0"/>
              <a:t>else </a:t>
            </a:r>
            <a:r>
              <a:rPr lang="en-US" dirty="0" smtClean="0"/>
              <a:t>(dummy op)</a:t>
            </a:r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en-US" b="1" dirty="0" smtClean="0"/>
              <a:t>eturn</a:t>
            </a:r>
            <a:r>
              <a:rPr lang="en-US" dirty="0" smtClean="0"/>
              <a:t> 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27</a:t>
            </a:fld>
            <a:endParaRPr lang="en-US"/>
          </a:p>
        </p:txBody>
      </p:sp>
      <p:sp>
        <p:nvSpPr>
          <p:cNvPr id="6" name="Right Brace 5"/>
          <p:cNvSpPr/>
          <p:nvPr/>
        </p:nvSpPr>
        <p:spPr>
          <a:xfrm>
            <a:off x="3703320" y="3246120"/>
            <a:ext cx="960120" cy="275844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63440" y="3406934"/>
            <a:ext cx="305545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Example</a:t>
            </a:r>
          </a:p>
          <a:p>
            <a:endParaRPr lang="en-US" sz="3200" dirty="0"/>
          </a:p>
          <a:p>
            <a:r>
              <a:rPr lang="en-US" sz="3200" dirty="0" smtClean="0"/>
              <a:t> t= 1 0 1 0 1 1 1 0</a:t>
            </a:r>
          </a:p>
          <a:p>
            <a:r>
              <a:rPr lang="en-US" sz="3200" dirty="0" smtClean="0"/>
              <a:t>t’= </a:t>
            </a:r>
            <a:r>
              <a:rPr lang="en-US" sz="3200" dirty="0" smtClean="0">
                <a:solidFill>
                  <a:srgbClr val="FF0000"/>
                </a:solidFill>
              </a:rPr>
              <a:t>0</a:t>
            </a:r>
            <a:r>
              <a:rPr lang="en-US" sz="3200" dirty="0" smtClean="0"/>
              <a:t> 0 1 0 1 0 1 0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7852106" y="3708906"/>
            <a:ext cx="3930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Returns 0 after 8 steps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Side-Channel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Cryptographic Definition</a:t>
            </a:r>
          </a:p>
          <a:p>
            <a:pPr lvl="1"/>
            <a:r>
              <a:rPr lang="en-US" dirty="0" smtClean="0"/>
              <a:t>Attacker only observes outputs of oracles (</a:t>
            </a:r>
            <a:r>
              <a:rPr lang="en-US" dirty="0" err="1" smtClean="0"/>
              <a:t>Enc</a:t>
            </a:r>
            <a:r>
              <a:rPr lang="en-US" dirty="0" smtClean="0"/>
              <a:t>, Dec, Mac) and nothing else</a:t>
            </a:r>
          </a:p>
          <a:p>
            <a:r>
              <a:rPr lang="en-US" dirty="0" smtClean="0"/>
              <a:t>When attacker gains additional information like timing (not captured by model) we call it a side channel attack.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Other Examples</a:t>
            </a:r>
            <a:endParaRPr lang="en-US" b="1" dirty="0"/>
          </a:p>
          <a:p>
            <a:r>
              <a:rPr lang="en-US" dirty="0" smtClean="0"/>
              <a:t>Differential Power Analysis</a:t>
            </a:r>
          </a:p>
          <a:p>
            <a:r>
              <a:rPr lang="en-US" dirty="0" smtClean="0"/>
              <a:t>Cache Timing Attack</a:t>
            </a:r>
          </a:p>
          <a:p>
            <a:r>
              <a:rPr lang="en-US" dirty="0" smtClean="0"/>
              <a:t>Power Monitoring</a:t>
            </a:r>
          </a:p>
          <a:p>
            <a:r>
              <a:rPr lang="en-US" dirty="0" smtClean="0"/>
              <a:t>Acoustic Cryptanalysis</a:t>
            </a:r>
          </a:p>
          <a:p>
            <a:r>
              <a:rPr lang="en-US" dirty="0" smtClean="0"/>
              <a:t>…many others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Data Integrity</a:t>
            </a:r>
          </a:p>
          <a:p>
            <a:r>
              <a:rPr lang="en-US" dirty="0" smtClean="0"/>
              <a:t>Message Authentication Codes</a:t>
            </a:r>
          </a:p>
          <a:p>
            <a:r>
              <a:rPr lang="en-US" dirty="0" smtClean="0"/>
              <a:t>Side-Channel Attacks</a:t>
            </a:r>
          </a:p>
          <a:p>
            <a:r>
              <a:rPr lang="en-US" strike="sngStrike" dirty="0"/>
              <a:t>Build Secure MACs</a:t>
            </a:r>
          </a:p>
          <a:p>
            <a:r>
              <a:rPr lang="en-US" strike="sngStrike" dirty="0"/>
              <a:t>Construct CCA-Secure Encryption Scheme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Current Goal:</a:t>
            </a:r>
          </a:p>
          <a:p>
            <a:r>
              <a:rPr lang="en-US" dirty="0" smtClean="0"/>
              <a:t>Build a Secure MAC</a:t>
            </a:r>
          </a:p>
          <a:p>
            <a:pPr lvl="1"/>
            <a:r>
              <a:rPr lang="en-US" dirty="0" smtClean="0"/>
              <a:t>Key tool in Construction of CCA-Secure Encryption Schemes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3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Cryptography</a:t>
            </a:r>
            <a:br>
              <a:rPr lang="en-US" dirty="0" smtClean="0"/>
            </a:br>
            <a:r>
              <a:rPr lang="en-US" dirty="0" smtClean="0"/>
              <a:t>CS 555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469006"/>
            <a:ext cx="10424160" cy="27543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900" b="1" dirty="0" smtClean="0"/>
              <a:t>Week 4: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Message Authentication Codes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CBC-MAC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3200" dirty="0" smtClean="0"/>
              <a:t>Authenticated Encryption</a:t>
            </a:r>
            <a:r>
              <a:rPr lang="en-US" sz="2900" dirty="0"/>
              <a:t> </a:t>
            </a:r>
            <a:r>
              <a:rPr lang="en-US" sz="2900" dirty="0" smtClean="0"/>
              <a:t>+ CCA Security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sz="2500" dirty="0" smtClean="0"/>
          </a:p>
          <a:p>
            <a:pPr algn="l"/>
            <a:r>
              <a:rPr lang="en-US" sz="2900" b="1" dirty="0" smtClean="0"/>
              <a:t>Readings: </a:t>
            </a:r>
            <a:r>
              <a:rPr lang="en-US" sz="2900" dirty="0" smtClean="0"/>
              <a:t>Katz </a:t>
            </a:r>
            <a:r>
              <a:rPr lang="en-US" sz="2900" dirty="0"/>
              <a:t>and </a:t>
            </a:r>
            <a:r>
              <a:rPr lang="en-US" sz="2900" dirty="0" smtClean="0"/>
              <a:t>Lindell Chapter 4.1-4.4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021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Fall 2017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706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Message Authentication Code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Definition 4.1</a:t>
                </a:r>
                <a:r>
                  <a:rPr lang="en-US" dirty="0" smtClean="0"/>
                  <a:t>: A message authentication code (MAC) consists of three algorithms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Gen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Vrfy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>
                            <a:latin typeface="Cambria Math" panose="02040503050406030204" pitchFamily="18" charset="0"/>
                          </a:rPr>
                          <m:t>Gen</m:t>
                        </m:r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3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3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000" dirty="0"/>
                  <a:t> (Key-generation algorithm)</a:t>
                </a:r>
              </a:p>
              <a:p>
                <a:pPr lvl="2"/>
                <a:r>
                  <a:rPr lang="en-US" sz="2600" dirty="0"/>
                  <a:t>Input: </a:t>
                </a:r>
                <a:r>
                  <a:rPr lang="en-US" sz="2600" dirty="0" smtClean="0"/>
                  <a:t>security parameter 1</a:t>
                </a:r>
                <a:r>
                  <a:rPr lang="en-US" sz="2600" baseline="30000" dirty="0" smtClean="0"/>
                  <a:t>n </a:t>
                </a:r>
                <a:r>
                  <a:rPr lang="en-US" sz="2600" dirty="0" smtClean="0"/>
                  <a:t>(unary) and random bits R</a:t>
                </a:r>
                <a:endParaRPr lang="en-US" sz="2600" baseline="30000" dirty="0"/>
              </a:p>
              <a:p>
                <a:pPr lvl="2"/>
                <a:r>
                  <a:rPr lang="en-US" sz="2600" dirty="0"/>
                  <a:t>Output: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</a:rPr>
                      <m:t>k</m:t>
                    </m:r>
                    <m:r>
                      <a:rPr lang="el-GR" sz="26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l-GR" sz="2600" i="1">
                        <a:latin typeface="Cambria Math" panose="02040503050406030204" pitchFamily="18" charset="0"/>
                      </a:rPr>
                      <m:t>𝒦</m:t>
                    </m:r>
                  </m:oMath>
                </a14:m>
                <a:endParaRPr lang="en-US" sz="26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sz="3000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000" dirty="0"/>
                  <a:t> </a:t>
                </a:r>
                <a:r>
                  <a:rPr lang="en-US" sz="3000" dirty="0" smtClean="0"/>
                  <a:t>(Tag Generation </a:t>
                </a:r>
                <a:r>
                  <a:rPr lang="en-US" sz="3000" dirty="0"/>
                  <a:t>algorithm)</a:t>
                </a:r>
              </a:p>
              <a:p>
                <a:pPr lvl="2"/>
                <a:r>
                  <a:rPr lang="en-US" sz="2600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</m:oMath>
                </a14:m>
                <a:r>
                  <a:rPr lang="en-US" sz="2600" dirty="0"/>
                  <a:t> and message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</m:oMath>
                </a14:m>
                <a:r>
                  <a:rPr lang="en-US" sz="2600" dirty="0" smtClean="0"/>
                  <a:t> and random bits R</a:t>
                </a:r>
                <a:endParaRPr lang="en-US" sz="2600" dirty="0"/>
              </a:p>
              <a:p>
                <a:pPr lvl="2"/>
                <a:r>
                  <a:rPr lang="en-US" sz="2600" dirty="0"/>
                  <a:t>Output: </a:t>
                </a:r>
                <a:r>
                  <a:rPr lang="en-US" sz="2600" dirty="0" smtClean="0"/>
                  <a:t>a tag t</a:t>
                </a:r>
                <a:endParaRPr lang="en-US" sz="2600" i="1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latin typeface="Cambria Math" panose="02040503050406030204" pitchFamily="18" charset="0"/>
                          </a:rPr>
                          <m:t>Vrfy</m:t>
                        </m:r>
                        <m:r>
                          <m:rPr>
                            <m:sty m:val="p"/>
                          </m:rPr>
                          <a:rPr lang="en-US" sz="3000" baseline="-25000">
                            <a:latin typeface="Cambria Math" panose="02040503050406030204" pitchFamily="18" charset="0"/>
                          </a:rPr>
                          <m:t>k</m:t>
                        </m:r>
                      </m:fName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3000" dirty="0"/>
                  <a:t> </a:t>
                </a:r>
                <a:r>
                  <a:rPr lang="en-US" sz="3000" dirty="0" smtClean="0"/>
                  <a:t>(Verification algorithm)</a:t>
                </a:r>
                <a:endParaRPr lang="en-US" sz="3000" dirty="0"/>
              </a:p>
              <a:p>
                <a:pPr lvl="2"/>
                <a:r>
                  <a:rPr lang="en-US" sz="2600" dirty="0"/>
                  <a:t>Input: Secret key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l-GR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𝒦</m:t>
                    </m:r>
                    <m:r>
                      <a:rPr lang="en-US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smtClean="0">
                    <a:solidFill>
                      <a:srgbClr val="FF0000"/>
                    </a:solidFill>
                  </a:rPr>
                  <a:t>a message m</a:t>
                </a:r>
                <a:r>
                  <a:rPr lang="en-US" sz="2600" dirty="0" smtClean="0"/>
                  <a:t> and a tag t </a:t>
                </a:r>
                <a:endParaRPr lang="en-US" sz="2600" dirty="0"/>
              </a:p>
              <a:p>
                <a:pPr lvl="2"/>
                <a:r>
                  <a:rPr lang="en-US" sz="2600" dirty="0"/>
                  <a:t>Output: </a:t>
                </a:r>
                <a:r>
                  <a:rPr lang="en-US" sz="2600" dirty="0" smtClean="0"/>
                  <a:t>a bit b (b=1 means “valid” and b=0 means “invalid”)</a:t>
                </a:r>
                <a:endParaRPr lang="en-US" sz="2600" i="1" dirty="0"/>
              </a:p>
              <a:p>
                <a:pPr marL="0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9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9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39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,</m:t>
                          </m:r>
                          <m:func>
                            <m:funcPr>
                              <m:ctrlPr>
                                <a:rPr lang="en-US" sz="39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90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900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US" sz="39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sz="39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39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39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4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vs Fixed Length MAC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:r>
                  <a:rPr lang="en-US" sz="4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versus</a:t>
                </a:r>
              </a:p>
              <a:p>
                <a:pPr marL="0" indent="0">
                  <a:buNone/>
                </a:pPr>
                <a:endParaRPr lang="en-US" sz="40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47850"/>
                <a:ext cx="10515600" cy="4351338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Simply uses a secure PRF F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Question: </a:t>
                </a:r>
                <a:r>
                  <a:rPr lang="en-US" dirty="0" smtClean="0">
                    <a:latin typeface="Cambria Math" panose="02040503050406030204" pitchFamily="18" charset="0"/>
                  </a:rPr>
                  <a:t>How to verify the a MAC?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Canonical Verification Algorithm…</a:t>
                </a:r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49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Strong MAC Authentication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1" y="365125"/>
                <a:ext cx="11217040" cy="1325563"/>
              </a:xfrm>
              <a:blipFill>
                <a:blip r:embed="rId4"/>
                <a:stretch>
                  <a:fillRect l="-2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3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441960" y="365125"/>
                <a:ext cx="11568965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Concrete Version: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/>
                  <a:t>-secure MAC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41960" y="365125"/>
                <a:ext cx="11568965" cy="1325563"/>
              </a:xfrm>
              <a:blipFill>
                <a:blip r:embed="rId4"/>
                <a:stretch>
                  <a:fillRect l="-2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9605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242187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</m:d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i="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  <m: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  <m:r>
                          <a:rPr lang="en-US" sz="2400" b="0" i="1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sz="24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5222840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Mac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994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/>
              <a:t>Mac</a:t>
            </a:r>
            <a:r>
              <a:rPr lang="en-US" sz="2400" b="1" baseline="-25000" dirty="0" err="1"/>
              <a:t>K</a:t>
            </a:r>
            <a:r>
              <a:rPr lang="en-US" sz="2400" b="1" baseline="-25000" dirty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204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with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time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queries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≤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𝑞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dirty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20404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53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4.6: </a:t>
                </a:r>
                <a:r>
                  <a:rPr lang="en-US" dirty="0" smtClean="0"/>
                  <a:t>If F is a PRF then this is a secure (fixed-length) MAC for messages of length n.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Proof: </a:t>
                </a:r>
                <a:r>
                  <a:rPr lang="en-US" dirty="0" smtClean="0"/>
                  <a:t>Start with attacker who breaks MAC security and build an attacker who breaks PRF security (contradiction!)</a:t>
                </a:r>
              </a:p>
              <a:p>
                <a:pPr marL="0" indent="0">
                  <a:buNone/>
                </a:pPr>
                <a:r>
                  <a:rPr lang="en-US" dirty="0" smtClean="0"/>
                  <a:t>Sufficient to start with attacker who breaks regular MAC security (why?)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55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Breaking MAC Security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477307" y="3661855"/>
                <a:ext cx="1719637" cy="449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𝒒</m:t>
                          </m:r>
                        </m:sub>
                      </m:sSub>
                      <m:r>
                        <a:rPr lang="en-US" sz="2000" b="1" i="0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sz="20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3661855"/>
                <a:ext cx="1719637" cy="449867"/>
              </a:xfrm>
              <a:prstGeom prst="rect">
                <a:avLst/>
              </a:prstGeom>
              <a:blipFill>
                <a:blip r:embed="rId7"/>
                <a:stretch>
                  <a:fillRect b="-6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109138" cy="477888"/>
              </a:xfrm>
              <a:prstGeom prst="rect">
                <a:avLst/>
              </a:prstGeom>
              <a:blipFill>
                <a:blip r:embed="rId8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50743" cy="51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50743" cy="515719"/>
              </a:xfrm>
              <a:prstGeom prst="rect">
                <a:avLst/>
              </a:prstGeom>
              <a:blipFill>
                <a:blip r:embed="rId9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477307" y="1772095"/>
                <a:ext cx="20022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1772095"/>
                <a:ext cx="2002278" cy="461665"/>
              </a:xfrm>
              <a:prstGeom prst="rect">
                <a:avLst/>
              </a:prstGeom>
              <a:blipFill>
                <a:blip r:embed="rId10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477307" y="2391236"/>
                <a:ext cx="200227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b>
                          <m:r>
                            <a:rPr lang="en-US" sz="24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𝑲</m:t>
                          </m:r>
                        </m:sub>
                      </m:sSub>
                      <m:d>
                        <m:dPr>
                          <m:ctrlPr>
                            <a:rPr lang="en-US" sz="2400" b="1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4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307" y="2391236"/>
                <a:ext cx="2002279" cy="461665"/>
              </a:xfrm>
              <a:prstGeom prst="rect">
                <a:avLst/>
              </a:prstGeom>
              <a:blipFill>
                <a:blip r:embed="rId11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(.)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positive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m:rPr>
                          <m:sty m:val="p"/>
                        </m:rP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non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958763" y="5376254"/>
                <a:ext cx="11795760" cy="11406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5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32657 -0.006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33893 0.0053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4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0.32657 -0.0062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28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1 -1.85185E-6 L 0.11185 0.0064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1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5" grpId="0"/>
      <p:bldP spid="20" grpId="0"/>
      <p:bldP spid="24" grpId="0"/>
      <p:bldP spid="24" grpId="1"/>
      <p:bldP spid="36" grpId="0"/>
      <p:bldP spid="36" grpId="1"/>
      <p:bldP spid="39" grpId="0"/>
      <p:bldP spid="41" grpId="0"/>
      <p:bldP spid="42" grpId="0"/>
      <p:bldP spid="42" grpId="1"/>
      <p:bldP spid="44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3819" y="4474588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 Similar Game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Macforge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̃"/>
                            <m:ctrlPr>
                              <a:rPr lang="en-US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Π</m:t>
                            </m:r>
                          </m:e>
                        </m:acc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5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555468" y="4474588"/>
                <a:ext cx="3633559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/>
                  <a:t>Truly Random Function</a:t>
                </a:r>
              </a:p>
              <a:p>
                <a:r>
                  <a:rPr lang="en-US" sz="2800" b="1" dirty="0" smtClean="0"/>
                  <a:t>f</a:t>
                </a:r>
                <a:r>
                  <a:rPr lang="en-US" sz="28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800" b="1" dirty="0" err="1"/>
                  <a:t>Func</a:t>
                </a:r>
                <a:r>
                  <a:rPr lang="en-US" sz="2800" b="1" baseline="-25000" dirty="0" err="1"/>
                  <a:t>n</a:t>
                </a:r>
                <a:r>
                  <a:rPr lang="en-US" sz="2800" b="1" dirty="0" smtClean="0"/>
                  <a:t> 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468" y="4474588"/>
                <a:ext cx="3633559" cy="954107"/>
              </a:xfrm>
              <a:prstGeom prst="rect">
                <a:avLst/>
              </a:prstGeom>
              <a:blipFill>
                <a:blip r:embed="rId7"/>
                <a:stretch>
                  <a:fillRect l="-3356" t="-5732" r="-2181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2230947" y="40324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3417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t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224522" y="4516007"/>
                <a:ext cx="4109137" cy="4944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24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4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Vrfy</m:t>
                          </m:r>
                          <m:r>
                            <m:rPr>
                              <m:sty m:val="p"/>
                            </m:rPr>
                            <a:rPr lang="en-US" sz="2400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522" y="4516007"/>
                <a:ext cx="4109137" cy="494494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297219" y="3982820"/>
                <a:ext cx="3632020" cy="5157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219" y="3982820"/>
                <a:ext cx="3632020" cy="515719"/>
              </a:xfrm>
              <a:prstGeom prst="rect">
                <a:avLst/>
              </a:prstGeom>
              <a:blipFill>
                <a:blip r:embed="rId9"/>
                <a:stretch>
                  <a:fillRect t="-3529" b="-2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332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smtClean="0"/>
              <a:t>f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5635" y="5385754"/>
                <a:ext cx="11795760" cy="11561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dirty="0" smtClean="0">
                    <a:ea typeface="Cambria Math" panose="02040503050406030204" pitchFamily="18" charset="0"/>
                  </a:rPr>
                  <a:t>Claim: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𝑛𝑜𝑡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𝑗𝑢𝑠𝑡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𝑃𝑃𝑇</m:t>
                        </m:r>
                      </m:e>
                    </m:d>
                  </m:oMath>
                </a14:m>
                <a:endParaRPr lang="en-US" sz="32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sz="3200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3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635" y="5385754"/>
                <a:ext cx="11795760" cy="1156150"/>
              </a:xfrm>
              <a:prstGeom prst="rect">
                <a:avLst/>
              </a:prstGeom>
              <a:blipFill>
                <a:blip r:embed="rId10"/>
                <a:stretch>
                  <a:fillRect l="-1292" t="-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297219" y="3910815"/>
            <a:ext cx="3728720" cy="75184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Callout 12"/>
          <p:cNvSpPr/>
          <p:nvPr/>
        </p:nvSpPr>
        <p:spPr>
          <a:xfrm>
            <a:off x="6819084" y="536028"/>
            <a:ext cx="4994543" cy="3016469"/>
          </a:xfrm>
          <a:prstGeom prst="wedgeEllipseCallout">
            <a:avLst>
              <a:gd name="adj1" fmla="val -126402"/>
              <a:gd name="adj2" fmla="val 66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Why? Because f(m) is distributed uniformly </a:t>
            </a:r>
          </a:p>
          <a:p>
            <a:pPr algn="ctr"/>
            <a:r>
              <a:rPr lang="en-US" sz="2400" dirty="0" smtClean="0"/>
              <a:t>in {0,1}</a:t>
            </a:r>
            <a:r>
              <a:rPr lang="en-US" sz="2400" baseline="30000" dirty="0" smtClean="0"/>
              <a:t>n</a:t>
            </a:r>
            <a:r>
              <a:rPr lang="en-US" sz="2400" dirty="0"/>
              <a:t> </a:t>
            </a:r>
            <a:r>
              <a:rPr lang="en-US" sz="2400" dirty="0" smtClean="0"/>
              <a:t>so </a:t>
            </a:r>
            <a:r>
              <a:rPr lang="en-US" sz="2400" dirty="0" err="1" smtClean="0"/>
              <a:t>Pr</a:t>
            </a:r>
            <a:r>
              <a:rPr lang="en-US" sz="2400" dirty="0" smtClean="0"/>
              <a:t>[f(m)=t]=2</a:t>
            </a:r>
            <a:r>
              <a:rPr lang="en-US" sz="2400" baseline="30000" dirty="0" smtClean="0"/>
              <a:t>-n</a:t>
            </a:r>
            <a:endParaRPr lang="en-US" sz="2400" baseline="30000" dirty="0"/>
          </a:p>
          <a:p>
            <a:pPr algn="ctr"/>
            <a:endParaRPr lang="en-US" sz="2400" baseline="30000" dirty="0"/>
          </a:p>
        </p:txBody>
      </p:sp>
    </p:spTree>
    <p:extLst>
      <p:ext uri="{BB962C8B-B14F-4D97-AF65-F5344CB8AC3E}">
        <p14:creationId xmlns:p14="http://schemas.microsoft.com/office/powerpoint/2010/main" val="72238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Distinguisher 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Given oracle O (either 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or truly random f)</a:t>
                </a:r>
              </a:p>
              <a:p>
                <a:r>
                  <a:rPr lang="en-US" dirty="0" smtClean="0"/>
                  <a:t>Run PPT </a:t>
                </a:r>
                <a:r>
                  <a:rPr lang="en-US" dirty="0" err="1" smtClean="0"/>
                  <a:t>Macforge</a:t>
                </a:r>
                <a:r>
                  <a:rPr lang="en-US" dirty="0" smtClean="0"/>
                  <a:t> adversary A</a:t>
                </a:r>
              </a:p>
              <a:p>
                <a:r>
                  <a:rPr lang="en-US" dirty="0" smtClean="0"/>
                  <a:t>When adversary queries with message m, respond with O(m)</a:t>
                </a:r>
              </a:p>
              <a:p>
                <a:r>
                  <a:rPr lang="en-US" dirty="0" smtClean="0"/>
                  <a:t>Output 1 if attacker wins (otherwise 0)</a:t>
                </a:r>
              </a:p>
              <a:p>
                <a:endParaRPr lang="en-US" dirty="0"/>
              </a:p>
              <a:p>
                <a:r>
                  <a:rPr lang="en-US" dirty="0" smtClean="0"/>
                  <a:t>If O = f then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baseline="30000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O=F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 baseline="30000" dirty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4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PRF Distinguisher 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If O = f then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baseline="30000" dirty="0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̃"/>
                                  <m:ctrlPr>
                                    <a:rPr lang="en-US" i="1" dirty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Π</m:t>
                                  </m:r>
                                </m:e>
                              </m:acc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If O=F</a:t>
                </a:r>
                <a:r>
                  <a:rPr lang="en-US" baseline="-25000" dirty="0" smtClean="0"/>
                  <a:t>K</a:t>
                </a:r>
                <a:r>
                  <a:rPr lang="en-US" dirty="0" smtClean="0"/>
                  <a:t> then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 baseline="30000" dirty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i="1" baseline="30000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Macforge</m:t>
                              </m:r>
                            </m:e>
                            <m:sub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Advantage:</a:t>
                </a:r>
                <a:endParaRPr lang="en-US" b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sSub>
                                    <m:sSubPr>
                                      <m:ctrlP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i="1" dirty="0"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sub>
                                  </m:sSub>
                                </m:sup>
                              </m:sSup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baseline="30000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  <m: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Pr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en-US" b="0" i="1" baseline="30000" dirty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i="1" baseline="30000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Note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is non-negligible and D runs in PPT if A does.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26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Chosen Plaintext Attacks/Chosen Ciphertext Attacks</a:t>
            </a:r>
          </a:p>
          <a:p>
            <a:pPr lvl="1"/>
            <a:r>
              <a:rPr lang="en-US" dirty="0" smtClean="0"/>
              <a:t>CPA vs CCA-security</a:t>
            </a:r>
          </a:p>
          <a:p>
            <a:endParaRPr lang="en-US" dirty="0"/>
          </a:p>
          <a:p>
            <a:r>
              <a:rPr lang="en-US" dirty="0" smtClean="0"/>
              <a:t>Keyed Pseudorandom Functions and Permutations</a:t>
            </a:r>
          </a:p>
          <a:p>
            <a:pPr lvl="1"/>
            <a:r>
              <a:rPr lang="en-US" dirty="0" smtClean="0"/>
              <a:t>Achieving CPA-Security</a:t>
            </a:r>
          </a:p>
          <a:p>
            <a:endParaRPr lang="en-US" dirty="0" smtClean="0"/>
          </a:p>
          <a:p>
            <a:r>
              <a:rPr lang="en-US" dirty="0" err="1" smtClean="0"/>
              <a:t>Blockciphers</a:t>
            </a:r>
            <a:r>
              <a:rPr lang="en-US" dirty="0" smtClean="0"/>
              <a:t> and Modes of Operation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2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4.6: </a:t>
                </a:r>
                <a:r>
                  <a:rPr lang="en-US" dirty="0" smtClean="0"/>
                  <a:t>If F is a PRF then this is a secure (fixed-length) MAC for messages of length 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1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6560" y="1825625"/>
                <a:ext cx="10607040" cy="4351338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(Concrete): </a:t>
                </a:r>
                <a:r>
                  <a:rPr lang="en-US" dirty="0" smtClean="0"/>
                  <a:t>If F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-secure PRF then the above construction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secure MAC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(messages of length n).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Example: </a:t>
                </a:r>
                <a:r>
                  <a:rPr lang="en-US" dirty="0"/>
                  <a:t>F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-secure </a:t>
                </a:r>
                <a:r>
                  <a:rPr lang="en-US" dirty="0" smtClean="0"/>
                  <a:t>PRF-</a:t>
                </a:r>
                <a:r>
                  <a:rPr lang="en-US" dirty="0" smtClean="0">
                    <a:sym typeface="Wingdings" panose="05000000000000000000" pitchFamily="2" charset="2"/>
                  </a:rPr>
                  <a:t> the above MAC construction is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 smtClean="0"/>
                  <a:t>-secure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6560" y="1825625"/>
                <a:ext cx="10607040" cy="4351338"/>
              </a:xfrm>
              <a:blipFill>
                <a:blip r:embed="rId2"/>
                <a:stretch>
                  <a:fillRect l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0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 1: Due 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42</a:t>
            </a:fld>
            <a:endParaRPr lang="en-US"/>
          </a:p>
        </p:txBody>
      </p:sp>
      <p:pic>
        <p:nvPicPr>
          <p:cNvPr id="1026" name="Picture 2" descr="Image result for home alone screa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068" y="1690688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35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Strong MAC Construction (Fixed Length)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825625"/>
                <a:ext cx="116840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Mac</m:t>
                          </m:r>
                          <m:r>
                            <m:rPr>
                              <m:sty m:val="p"/>
                            </m:rPr>
                            <a:rPr lang="en-US" baseline="-25000">
                              <a:latin typeface="Cambria Math" panose="02040503050406030204" pitchFamily="18" charset="0"/>
                            </a:rPr>
                            <m:t>k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F</m:t>
                      </m:r>
                      <m:r>
                        <m:rPr>
                          <m:sty m:val="p"/>
                        </m:rPr>
                        <a:rPr lang="en-US" b="0" i="0" baseline="-25000" smtClean="0">
                          <a:latin typeface="Cambria Math" panose="02040503050406030204" pitchFamily="18" charset="0"/>
                        </a:rPr>
                        <m:t>K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Vrfy</m:t>
                              </m:r>
                              <m:r>
                                <m:rPr>
                                  <m:sty m:val="p"/>
                                </m:rPr>
                                <a:rPr lang="en-US" baseline="-25000">
                                  <a:latin typeface="Cambria Math" panose="02040503050406030204" pitchFamily="18" charset="0"/>
                                </a:rPr>
                                <m:t>k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</m:fName>
                        <m:e>
                          <m:d>
                            <m:dPr>
                              <m:begChr m:val="{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if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F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baseline="-25000"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dirty="0"/>
                                          <m:t> 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US" b="0" i="1">
                                            <a:latin typeface="Cambria Math" panose="02040503050406030204" pitchFamily="18" charset="0"/>
                                          </a:rPr>
                                          <m:t>   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otherwise</m:t>
                                        </m:r>
                                      </m:e>
                                    </m:mr>
                                  </m:m>
                                </m:e>
                              </m:eqArr>
                            </m:e>
                          </m:d>
                        </m:e>
                      </m:func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/>
                  <a:t>Theorem (Concrete): </a:t>
                </a:r>
                <a:r>
                  <a:rPr lang="en-US" dirty="0" smtClean="0"/>
                  <a:t>If F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-secure PRF then the above construction is 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-</a:t>
                </a:r>
                <a:r>
                  <a:rPr lang="en-US" dirty="0" smtClean="0"/>
                  <a:t>secure MAC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(messages of length n).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Limitation: </a:t>
                </a:r>
                <a:r>
                  <a:rPr lang="en-US" dirty="0" smtClean="0"/>
                  <a:t>What if we want to authenticate a longer message?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825625"/>
                <a:ext cx="116840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First: A few failed attempts</a:t>
                </a:r>
              </a:p>
              <a:p>
                <a:pPr marL="0" indent="0">
                  <a:buNone/>
                </a:pPr>
                <a:r>
                  <a:rPr lang="en-US" dirty="0"/>
                  <a:t>Let 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What is wrong?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Block-reordering attack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i="1" dirty="0"/>
                        <m:t>m</m:t>
                      </m:r>
                      <m:r>
                        <m:rPr>
                          <m:nor/>
                        </m:rPr>
                        <a:rPr lang="en-US" b="0" i="0" baseline="-25000" dirty="0" smtClean="0"/>
                        <m:t>d</m:t>
                      </m:r>
                      <m:r>
                        <m:rPr>
                          <m:nor/>
                        </m:rPr>
                        <a:rPr lang="en-US" dirty="0"/>
                        <m:t>,…,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449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7366000" y="3830320"/>
                <a:ext cx="4673600" cy="1493520"/>
              </a:xfrm>
              <a:prstGeom prst="wedgeRectCallout">
                <a:avLst>
                  <a:gd name="adj1" fmla="val -70441"/>
                  <a:gd name="adj2" fmla="val 635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“I love you”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“I will never say that”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“you are stupid”</a:t>
                </a:r>
                <a:endParaRPr lang="en-US" sz="2800" dirty="0" smtClean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6000" y="3830320"/>
                <a:ext cx="4673600" cy="1493520"/>
              </a:xfrm>
              <a:prstGeom prst="wedgeRectCallout">
                <a:avLst>
                  <a:gd name="adj1" fmla="val -70441"/>
                  <a:gd name="adj2" fmla="val 63572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175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Attempt 2</a:t>
                </a:r>
              </a:p>
              <a:p>
                <a:pPr marL="0" indent="0">
                  <a:buNone/>
                </a:pPr>
                <a:r>
                  <a:rPr lang="en-US" dirty="0"/>
                  <a:t>Let 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and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Addresses block-reordering attack.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Any other concerns?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Truncation attack!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i="1" dirty="0"/>
                        <m:t>m</m:t>
                      </m:r>
                      <m:r>
                        <m:rPr>
                          <m:nor/>
                        </m:rPr>
                        <a:rPr lang="en-US" baseline="-25000" dirty="0"/>
                        <m:t>1</m:t>
                      </m:r>
                      <m:r>
                        <m:rPr>
                          <m:nor/>
                        </m:rPr>
                        <a:rPr lang="en-US" dirty="0"/>
                        <m:t>,…,</m:t>
                      </m:r>
                      <m:sSub>
                        <m:sSub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333" t="-2801" b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6898640" y="4135120"/>
                <a:ext cx="4673600" cy="1270000"/>
              </a:xfrm>
              <a:prstGeom prst="wedgeRectCallout">
                <a:avLst>
                  <a:gd name="adj1" fmla="val -39789"/>
                  <a:gd name="adj2" fmla="val 801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sz="2800" dirty="0" smtClean="0"/>
              </a:p>
              <a:p>
                <a:pPr algn="ctr"/>
                <a:r>
                  <a:rPr lang="en-US" sz="2800" dirty="0" smtClean="0"/>
                  <a:t>“I don’t like you.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I LOVE you!</a:t>
                </a:r>
                <a:r>
                  <a:rPr lang="en-US" sz="2800" dirty="0" smtClean="0"/>
                  <a:t>”</a:t>
                </a:r>
                <a:endParaRPr lang="en-US" sz="2800" dirty="0"/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640" y="4135120"/>
                <a:ext cx="4673600" cy="1270000"/>
              </a:xfrm>
              <a:prstGeom prst="wedgeRectCallout">
                <a:avLst>
                  <a:gd name="adj1" fmla="val -39789"/>
                  <a:gd name="adj2" fmla="val 8010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024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b="1" dirty="0" smtClean="0"/>
                  <a:t>Attempt 3</a:t>
                </a:r>
              </a:p>
              <a:p>
                <a:pPr marL="0" indent="0">
                  <a:buNone/>
                </a:pPr>
                <a:r>
                  <a:rPr lang="en-US" dirty="0"/>
                  <a:t>Let 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</a:t>
                </a:r>
                <a:r>
                  <a:rPr lang="en-US" dirty="0"/>
                  <a:t>and m has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/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Addresses truncation.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Any other concerns?</a:t>
                </a:r>
              </a:p>
              <a:p>
                <a:pPr marL="0" indent="0">
                  <a:buNone/>
                </a:pPr>
                <a:r>
                  <a:rPr lang="en-US" dirty="0" smtClean="0"/>
                  <a:t>	Mix and Match Attack! </a:t>
                </a:r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333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:r>
                  <a:rPr lang="en-US" dirty="0"/>
                  <a:t>m = m</a:t>
                </a:r>
                <a:r>
                  <a:rPr lang="en-US" baseline="-25000" dirty="0"/>
                  <a:t>1</a:t>
                </a:r>
                <a:r>
                  <a:rPr lang="en-US" dirty="0"/>
                  <a:t>,…,m</a:t>
                </a:r>
                <a:r>
                  <a:rPr lang="en-US" baseline="-25000" dirty="0"/>
                  <a:t>d </a:t>
                </a:r>
                <a:r>
                  <a:rPr lang="en-US" dirty="0"/>
                  <a:t>where each m</a:t>
                </a:r>
                <a:r>
                  <a:rPr lang="en-US" baseline="-25000" dirty="0"/>
                  <a:t>i</a:t>
                </a:r>
                <a:r>
                  <a:rPr lang="en-US" dirty="0"/>
                  <a:t> is </a:t>
                </a:r>
                <a:r>
                  <a:rPr lang="en-US" dirty="0" smtClean="0"/>
                  <a:t>n bits </a:t>
                </a:r>
                <a:r>
                  <a:rPr lang="en-US" dirty="0"/>
                  <a:t>and m has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/>
                  <a:t>Let </a:t>
                </a:r>
                <a:r>
                  <a:rPr lang="en-US" dirty="0" smtClean="0"/>
                  <a:t>m’ </a:t>
                </a:r>
                <a:r>
                  <a:rPr lang="en-US" dirty="0"/>
                  <a:t>= </a:t>
                </a:r>
                <a:r>
                  <a:rPr lang="en-US" dirty="0" smtClean="0"/>
                  <a:t>m’</a:t>
                </a:r>
                <a:r>
                  <a:rPr lang="en-US" baseline="-25000" dirty="0" smtClean="0"/>
                  <a:t>1</a:t>
                </a:r>
                <a:r>
                  <a:rPr lang="en-US" dirty="0"/>
                  <a:t>,…,</a:t>
                </a:r>
                <a:r>
                  <a:rPr lang="en-US" dirty="0" err="1" smtClean="0"/>
                  <a:t>m’</a:t>
                </a:r>
                <a:r>
                  <a:rPr lang="en-US" baseline="-25000" dirty="0" err="1" smtClean="0"/>
                  <a:t>d</a:t>
                </a:r>
                <a:r>
                  <a:rPr lang="en-US" baseline="-25000" dirty="0" smtClean="0"/>
                  <a:t> </a:t>
                </a:r>
                <a:r>
                  <a:rPr lang="en-US" dirty="0"/>
                  <a:t>where each </a:t>
                </a:r>
                <a:r>
                  <a:rPr lang="en-US" dirty="0" err="1" smtClean="0"/>
                  <a:t>m’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is n bits and m has length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𝑛𝑑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ℓ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∥ℓ∥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B05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7030A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7030A0"/>
                          </a:solidFill>
                        </a:rPr>
                        <m:t>′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Mix and Match Attack!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Mac</m:t>
                      </m:r>
                      <m:r>
                        <m:rPr>
                          <m:nor/>
                        </m:rPr>
                        <a:rPr lang="en-US" baseline="-25000" dirty="0"/>
                        <m:t>K</m:t>
                      </m:r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00B05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baseline="-25000" dirty="0" smtClean="0">
                          <a:solidFill>
                            <a:srgbClr val="00B050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b="0" i="0" dirty="0" smtClean="0"/>
                        <m:t>,</m:t>
                      </m:r>
                      <m:r>
                        <m:rPr>
                          <m:nor/>
                        </m:rPr>
                        <a:rPr lang="en-US" dirty="0" smtClean="0">
                          <a:solidFill>
                            <a:srgbClr val="7030A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7030A0"/>
                          </a:solidFill>
                        </a:rPr>
                        <m:t>′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7030A0"/>
                          </a:solidFill>
                        </a:rPr>
                        <m:t>2</m:t>
                      </m:r>
                      <m:r>
                        <m:rPr>
                          <m:nor/>
                        </m:rPr>
                        <a:rPr lang="en-US" b="0" i="0" dirty="0" smtClean="0"/>
                        <m:t>,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B050"/>
                          </a:solidFill>
                        </a:rPr>
                        <m:t>m</m:t>
                      </m:r>
                      <m:r>
                        <m:rPr>
                          <m:nor/>
                        </m:rPr>
                        <a:rPr lang="en-US" b="0" i="0" baseline="-25000" dirty="0" smtClean="0">
                          <a:solidFill>
                            <a:srgbClr val="00B050"/>
                          </a:solidFill>
                        </a:rPr>
                        <m:t>3</m:t>
                      </m:r>
                      <m:r>
                        <m:rPr>
                          <m:nor/>
                        </m:rPr>
                        <a:rPr lang="en-US" b="0" i="0" dirty="0" smtClean="0">
                          <a:solidFill>
                            <a:srgbClr val="00B050"/>
                          </a:solidFill>
                        </a:rPr>
                        <m:t>,...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0279" y="1847850"/>
                <a:ext cx="10515600" cy="4351338"/>
              </a:xfrm>
              <a:blipFill>
                <a:blip r:embed="rId2"/>
                <a:stretch>
                  <a:fillRect l="-1159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60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ular Callout 5"/>
              <p:cNvSpPr/>
              <p:nvPr/>
            </p:nvSpPr>
            <p:spPr>
              <a:xfrm>
                <a:off x="228600" y="68104"/>
                <a:ext cx="5288280" cy="2248376"/>
              </a:xfrm>
              <a:prstGeom prst="wedgeRectCallout">
                <a:avLst>
                  <a:gd name="adj1" fmla="val 4937"/>
                  <a:gd name="adj2" fmla="val 9824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“What will I say to Eve?”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“You are evil and vile.”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“Please leave me alone!”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“Your sworn enemy </a:t>
                </a:r>
                <a:r>
                  <a:rPr lang="en-US" sz="2800" dirty="0">
                    <a:solidFill>
                      <a:srgbClr val="7030A0"/>
                    </a:solidFill>
                  </a:rPr>
                  <a:t>- BOB”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6" name="Rectangular Callout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8104"/>
                <a:ext cx="5288280" cy="2248376"/>
              </a:xfrm>
              <a:prstGeom prst="wedgeRectCallout">
                <a:avLst>
                  <a:gd name="adj1" fmla="val 4937"/>
                  <a:gd name="adj2" fmla="val 98243"/>
                </a:avLst>
              </a:prstGeom>
              <a:blipFill>
                <a:blip r:embed="rId2"/>
                <a:stretch>
                  <a:fillRect t="-1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ular Callout 6"/>
              <p:cNvSpPr/>
              <p:nvPr/>
            </p:nvSpPr>
            <p:spPr>
              <a:xfrm>
                <a:off x="5974080" y="68104"/>
                <a:ext cx="4922520" cy="2380456"/>
              </a:xfrm>
              <a:prstGeom prst="wedgeRectCallout">
                <a:avLst>
                  <a:gd name="adj1" fmla="val -87420"/>
                  <a:gd name="adj2" fmla="val 114158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′= 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“Dear Alice”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“You are wonderful.”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002060"/>
                    </a:solidFill>
                  </a:rPr>
                  <a:t>“I can’t wait to see you!”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“XOXOXOXOXO - BOB”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7" name="Rectangular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80" y="68104"/>
                <a:ext cx="4922520" cy="2380456"/>
              </a:xfrm>
              <a:prstGeom prst="wedgeRectCallout">
                <a:avLst>
                  <a:gd name="adj1" fmla="val -87420"/>
                  <a:gd name="adj2" fmla="val 114158"/>
                </a:avLst>
              </a:prstGeom>
              <a:blipFill>
                <a:blip r:embed="rId3"/>
                <a:stretch>
                  <a:fillRect r="-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ular Callout 7"/>
              <p:cNvSpPr/>
              <p:nvPr/>
            </p:nvSpPr>
            <p:spPr>
              <a:xfrm>
                <a:off x="5770880" y="3715544"/>
                <a:ext cx="5415280" cy="2289016"/>
              </a:xfrm>
              <a:prstGeom prst="wedgeRectCallout">
                <a:avLst>
                  <a:gd name="adj1" fmla="val -82055"/>
                  <a:gd name="adj2" fmla="val -753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′= </m:t>
                    </m:r>
                  </m:oMath>
                </a14:m>
                <a:r>
                  <a:rPr lang="en-US" sz="2800" b="0" i="1" dirty="0" smtClean="0">
                    <a:latin typeface="Cambria Math" panose="02040503050406030204" pitchFamily="18" charset="0"/>
                  </a:rPr>
                  <a:t>“Dear Alice”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“You are evil and vile.”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“Please leave me alone!”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800" dirty="0" smtClean="0">
                    <a:solidFill>
                      <a:srgbClr val="7030A0"/>
                    </a:solidFill>
                  </a:rPr>
                  <a:t>“</a:t>
                </a:r>
                <a:r>
                  <a:rPr lang="en-US" sz="2800" dirty="0">
                    <a:solidFill>
                      <a:srgbClr val="7030A0"/>
                    </a:solidFill>
                  </a:rPr>
                  <a:t>Your sworn enemy - BOB</a:t>
                </a:r>
                <a:r>
                  <a:rPr lang="en-US" sz="2800" dirty="0" smtClean="0">
                    <a:solidFill>
                      <a:srgbClr val="7030A0"/>
                    </a:solidFill>
                  </a:rPr>
                  <a:t>”</a:t>
                </a:r>
                <a:endParaRPr lang="en-US" sz="2800" dirty="0">
                  <a:solidFill>
                    <a:srgbClr val="7030A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8" name="Rectangular Callout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880" y="3715544"/>
                <a:ext cx="5415280" cy="2289016"/>
              </a:xfrm>
              <a:prstGeom prst="wedgeRectCallout">
                <a:avLst>
                  <a:gd name="adj1" fmla="val -82055"/>
                  <a:gd name="adj2" fmla="val -7536"/>
                </a:avLst>
              </a:prstGeom>
              <a:blipFill>
                <a:blip r:embed="rId4"/>
                <a:stretch>
                  <a:fillRect t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4" descr="Image result for 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76" y="3398112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27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A non-failed approach </a:t>
                </a:r>
                <a:r>
                  <a:rPr lang="en-US" dirty="0">
                    <a:sym typeface="Wingdings" panose="05000000000000000000" pitchFamily="2" charset="2"/>
                  </a:rPr>
                  <a:t></a:t>
                </a:r>
                <a:endParaRPr lang="en-US" dirty="0"/>
              </a:p>
              <a:p>
                <a:r>
                  <a:rPr lang="en-US" dirty="0" smtClean="0"/>
                  <a:t>Building Block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’=(Mac’,</a:t>
                </a:r>
                <a:r>
                  <a:rPr lang="en-US" dirty="0" err="1" smtClean="0"/>
                  <a:t>Vrfy</a:t>
                </a:r>
                <a:r>
                  <a:rPr lang="en-US" dirty="0" smtClean="0"/>
                  <a:t>’), a secure MAC for length n messages </a:t>
                </a:r>
              </a:p>
              <a:p>
                <a:r>
                  <a:rPr lang="en-US" dirty="0" smtClean="0"/>
                  <a:t>Let m = m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,…,m</a:t>
                </a:r>
                <a:r>
                  <a:rPr lang="en-US" baseline="-25000" dirty="0" smtClean="0"/>
                  <a:t>d </a:t>
                </a:r>
                <a:r>
                  <a:rPr lang="en-US" dirty="0" smtClean="0"/>
                  <a:t>where each 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is n/4 bits and m has length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ℓ&lt;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/4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sz="3200" dirty="0" smtClean="0"/>
              </a:p>
              <a:p>
                <a:pPr marL="0" indent="0">
                  <a:buNone/>
                </a:pPr>
                <a:r>
                  <a:rPr lang="en-US" sz="3200" dirty="0" err="1" smtClean="0"/>
                  <a:t>Mac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(m)=</a:t>
                </a:r>
              </a:p>
              <a:p>
                <a:pPr lvl="1"/>
                <a:r>
                  <a:rPr lang="en-US" sz="3200" dirty="0" smtClean="0"/>
                  <a:t>Select random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3200" dirty="0" smtClean="0"/>
                  <a:t> bit nonce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3200" dirty="0" smtClean="0"/>
              </a:p>
              <a:p>
                <a:pPr lvl="1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𝑀𝑎𝑐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=1,…,d </a:t>
                </a:r>
              </a:p>
              <a:p>
                <a:pPr lvl="2"/>
                <a:r>
                  <a:rPr lang="en-US" sz="2800" dirty="0" smtClean="0"/>
                  <a:t>(</a:t>
                </a:r>
                <a:r>
                  <a:rPr lang="en-US" sz="2800" b="1" dirty="0" smtClean="0"/>
                  <a:t>Note</a:t>
                </a:r>
                <a:r>
                  <a:rPr lang="en-US" sz="2800" dirty="0" smtClean="0"/>
                  <a:t>: encode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/>
                  <a:t>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 dirty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/>
                  <a:t> bit strings)</a:t>
                </a:r>
              </a:p>
              <a:p>
                <a:pPr lvl="1"/>
                <a:r>
                  <a:rPr lang="en-US" sz="3200" b="1" dirty="0" smtClean="0"/>
                  <a:t>Output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3221" b="-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CCA-Security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CCA-Security is strictly stronger than CPA-Security</a:t>
                </a:r>
              </a:p>
              <a:p>
                <a:r>
                  <a:rPr lang="en-US" b="1" dirty="0" smtClean="0"/>
                  <a:t>Note: </a:t>
                </a:r>
                <a:r>
                  <a:rPr lang="en-US" dirty="0" smtClean="0"/>
                  <a:t>If a scheme has indistinguishable encryptions under one chosen-ciphertext attack then it has indistinguishable multiple encryptions under chosen-ciphertext attacks. </a:t>
                </a:r>
              </a:p>
              <a:p>
                <a:r>
                  <a:rPr lang="en-US" dirty="0" smtClean="0"/>
                  <a:t>None of the encryption schemes we have considered so far are CCA-Secure </a:t>
                </a:r>
                <a:r>
                  <a:rPr lang="en-US" dirty="0" smtClean="0">
                    <a:sym typeface="Wingdings" panose="05000000000000000000" pitchFamily="2" charset="2"/>
                  </a:rPr>
                  <a:t></a:t>
                </a:r>
              </a:p>
              <a:p>
                <a:r>
                  <a:rPr lang="en-US" dirty="0" smtClean="0"/>
                  <a:t>Achieving CCA-Security? </a:t>
                </a:r>
              </a:p>
              <a:p>
                <a:pPr lvl="1"/>
                <a:r>
                  <a:rPr lang="en-US" dirty="0"/>
                  <a:t>Useful to guarantee integrity of the ciphertext</a:t>
                </a:r>
              </a:p>
              <a:p>
                <a:pPr lvl="1"/>
                <a:r>
                  <a:rPr lang="en-US" b="1" dirty="0" smtClean="0"/>
                  <a:t>Idea: </a:t>
                </a:r>
                <a:r>
                  <a:rPr lang="en-US" dirty="0" smtClean="0"/>
                  <a:t>If attacker cannot generate valid new ciphertext c’ (distinct from ciphertext obtained via </a:t>
                </a:r>
                <a:r>
                  <a:rPr lang="en-US" dirty="0" smtClean="0">
                    <a:sym typeface="Wingdings" panose="05000000000000000000" pitchFamily="2" charset="2"/>
                  </a:rPr>
                  <a:t>eavesdropping</a:t>
                </a:r>
                <a:r>
                  <a:rPr lang="en-US" dirty="0" smtClean="0"/>
                  <a:t>) then ability to query decryption oracle is useless!</a:t>
                </a:r>
              </a:p>
              <a:p>
                <a:pPr lvl="1"/>
                <a:r>
                  <a:rPr lang="en-US" dirty="0"/>
                  <a:t>CCA-Security requires </a:t>
                </a:r>
                <a:r>
                  <a:rPr lang="en-US" i="1" dirty="0"/>
                  <a:t>non-malleability.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b="1" dirty="0"/>
                  <a:t>Intuition: </a:t>
                </a:r>
                <a:r>
                  <a:rPr lang="en-US" sz="2800" dirty="0"/>
                  <a:t>i</a:t>
                </a:r>
                <a:r>
                  <a:rPr lang="en-US" dirty="0"/>
                  <a:t>f attacker tampers with ciphertext c then c’ is either invalid or m’ is unrelated to m</a:t>
                </a:r>
              </a:p>
              <a:p>
                <a:pPr lvl="1"/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Enc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dirty="0"/>
                          <m:t>m</m:t>
                        </m:r>
                        <m:r>
                          <m:rPr>
                            <m:nor/>
                          </m:rPr>
                          <a:rPr lang="en-US" baseline="-25000" dirty="0"/>
                          <m:t>b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en-US" dirty="0" smtClean="0"/>
                  <a:t>Suppose attacker could generate a new valid ciphertext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related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m</m:t>
                    </m:r>
                    <m:r>
                      <m:rPr>
                        <m:nor/>
                      </m:rPr>
                      <a:rPr lang="en-US" baseline="-25000" dirty="0"/>
                      <m:t>b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the but not message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lvl="2"/>
                <a:r>
                  <a:rPr lang="en-US" dirty="0" smtClean="0"/>
                  <a:t>How can the attacker win the CCA-Security game?</a:t>
                </a:r>
              </a:p>
              <a:p>
                <a:pPr lvl="2"/>
                <a:r>
                  <a:rPr lang="en-US" dirty="0" smtClean="0"/>
                  <a:t>Ask for decryption of c’ and check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related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0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MACs for Arbitrary Length Messages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3200" dirty="0" smtClean="0"/>
                  <a:t>Mac</a:t>
                </a:r>
                <a:r>
                  <a:rPr lang="en-US" sz="3200" baseline="-25000" dirty="0" err="1" smtClean="0"/>
                  <a:t>K</a:t>
                </a:r>
                <a:r>
                  <a:rPr lang="en-US" sz="3200" dirty="0" smtClean="0"/>
                  <a:t>(m)=</a:t>
                </a:r>
              </a:p>
              <a:p>
                <a:pPr lvl="1"/>
                <a:r>
                  <a:rPr lang="en-US" sz="3200" dirty="0" smtClean="0"/>
                  <a:t>Select random n/4 bit string r</a:t>
                </a:r>
              </a:p>
              <a:p>
                <a:pPr lvl="1"/>
                <a:r>
                  <a:rPr lang="en-US" sz="32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∥ℓ∥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for </a:t>
                </a:r>
                <a:r>
                  <a:rPr lang="en-US" sz="3200" dirty="0" err="1" smtClean="0"/>
                  <a:t>i</a:t>
                </a:r>
                <a:r>
                  <a:rPr lang="en-US" sz="3200" dirty="0" smtClean="0"/>
                  <a:t>=1,…,d </a:t>
                </a:r>
              </a:p>
              <a:p>
                <a:pPr lvl="2"/>
                <a:r>
                  <a:rPr lang="en-US" sz="2800" dirty="0" smtClean="0"/>
                  <a:t>(Note: encode </a:t>
                </a:r>
                <a:r>
                  <a:rPr lang="en-US" sz="2800" dirty="0" err="1" smtClean="0"/>
                  <a:t>i</a:t>
                </a:r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800" dirty="0" smtClean="0"/>
                  <a:t> as n/4 bit strings)</a:t>
                </a:r>
              </a:p>
              <a:p>
                <a:pPr lvl="1"/>
                <a:r>
                  <a:rPr lang="en-US" sz="3200" b="1" dirty="0" smtClean="0"/>
                  <a:t>Output</a:t>
                </a:r>
                <a:r>
                  <a:rPr lang="en-US" sz="32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Theorem 4.8: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 is a secure MAC for messages of fixed length n, above construction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Mac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Vrfy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secure MAC for arbitrary length messages.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56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CBC-MAC and Authenticated Encryption</a:t>
            </a:r>
          </a:p>
          <a:p>
            <a:r>
              <a:rPr lang="en-US" dirty="0"/>
              <a:t>Read Katz and Lindell 4.4-4.5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96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Topics 2&amp;3: Authenticated Encryption + CCA-Security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6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Message Authentication Codes</a:t>
            </a:r>
          </a:p>
          <a:p>
            <a:r>
              <a:rPr lang="en-US" dirty="0" smtClean="0"/>
              <a:t>Secrecy vs Confidentiality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Today’s Goals:</a:t>
            </a:r>
          </a:p>
          <a:p>
            <a:r>
              <a:rPr lang="en-US" dirty="0" smtClean="0"/>
              <a:t>Authenticated Encryption</a:t>
            </a:r>
          </a:p>
          <a:p>
            <a:r>
              <a:rPr lang="en-US" dirty="0" smtClean="0"/>
              <a:t>Build Authenticated Encryption </a:t>
            </a:r>
            <a:r>
              <a:rPr lang="en-US" dirty="0"/>
              <a:t>Scheme with </a:t>
            </a:r>
            <a:r>
              <a:rPr lang="en-US" dirty="0" smtClean="0"/>
              <a:t>CCA-Security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29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latin typeface="Cambria Math" panose="02040503050406030204" pitchFamily="18" charset="0"/>
              </a:rPr>
              <a:t>Encryption:</a:t>
            </a:r>
            <a:r>
              <a:rPr lang="en-US" dirty="0" smtClean="0">
                <a:latin typeface="Cambria Math" panose="02040503050406030204" pitchFamily="18" charset="0"/>
              </a:rPr>
              <a:t> Hides a message from the attacker</a:t>
            </a: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ambria Math" panose="02040503050406030204" pitchFamily="18" charset="0"/>
              </a:rPr>
              <a:t>Message Authentication Codes</a:t>
            </a:r>
            <a:r>
              <a:rPr lang="en-US" dirty="0" smtClean="0">
                <a:latin typeface="Cambria Math" panose="02040503050406030204" pitchFamily="18" charset="0"/>
              </a:rPr>
              <a:t>: Prevents attacker from tampering with message</a:t>
            </a:r>
          </a:p>
          <a:p>
            <a:pPr marL="0" indent="0">
              <a:buNone/>
            </a:pPr>
            <a:endParaRPr lang="en-US" dirty="0">
              <a:latin typeface="Cambria Math" panose="020405030504060302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54</a:t>
            </a:fld>
            <a:endParaRPr lang="en-US"/>
          </a:p>
        </p:txBody>
      </p:sp>
      <p:pic>
        <p:nvPicPr>
          <p:cNvPr id="2050" name="Picture 2" descr="Image result for why not bo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160" y="3790155"/>
            <a:ext cx="2784475" cy="278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76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Unforgeable Encryption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nc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c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=1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Deck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95049" y="2805470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239041" y="2876297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Encforge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1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0" grpId="0"/>
      <p:bldP spid="24" grpId="0"/>
      <p:bldP spid="39" grpId="0"/>
      <p:bldP spid="41" grpId="0"/>
      <p:bldP spid="42" grpId="0"/>
      <p:bldP spid="44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82745" y="4489455"/>
            <a:ext cx="1228181" cy="1261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Unforgeable Encryption Experiment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 dirty="0" smtClean="0">
                            <a:latin typeface="Cambria Math" panose="02040503050406030204" pitchFamily="18" charset="0"/>
                          </a:rPr>
                          <m:t>E</m:t>
                        </m:r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nc</m:t>
                        </m:r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forge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-19754" y="211397"/>
                <a:ext cx="12817786" cy="1325563"/>
              </a:xfrm>
              <a:blipFill>
                <a:blip r:embed="rId4"/>
                <a:stretch>
                  <a:fillRect l="-1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773" y="1897809"/>
            <a:ext cx="2538598" cy="23619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468" y="1700766"/>
            <a:ext cx="4103533" cy="273893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07147" y="368092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270760" y="3273104"/>
            <a:ext cx="5373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m</a:t>
            </a:r>
            <a:r>
              <a:rPr lang="en-US" sz="2400" baseline="-25000" dirty="0" err="1" smtClean="0"/>
              <a:t>q</a:t>
            </a:r>
            <a:endParaRPr lang="en-US" sz="2400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8524563" y="4467175"/>
            <a:ext cx="16482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K = Gen(.)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230947" y="404766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477307" y="3661855"/>
            <a:ext cx="1824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/>
              <a:t>c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m</a:t>
            </a:r>
            <a:r>
              <a:rPr lang="en-US" sz="2400" b="1" baseline="-25000" dirty="0" err="1" smtClean="0"/>
              <a:t>q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i="0" dirty="0" smtClean="0">
                                  <a:latin typeface="Cambria Math" panose="02040503050406030204" pitchFamily="18" charset="0"/>
                                </a:rPr>
                                <m:t>E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dirty="0" smtClean="0">
                                  <a:latin typeface="Cambria Math" panose="02040503050406030204" pitchFamily="18" charset="0"/>
                                </a:rPr>
                                <m:t>nc</m:t>
                              </m:r>
                              <m:r>
                                <m:rPr>
                                  <m:sty m:val="p"/>
                                </m:rPr>
                                <a:rPr lang="en-US" sz="2400" dirty="0">
                                  <a:latin typeface="Cambria Math" panose="02040503050406030204" pitchFamily="18" charset="0"/>
                                </a:rPr>
                                <m:t>forge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=1 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if</m:t>
                          </m:r>
                          <m: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Deck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460" y="4514552"/>
                <a:ext cx="4731360" cy="477888"/>
              </a:xfrm>
              <a:prstGeom prst="rect">
                <a:avLst/>
              </a:prstGeom>
              <a:blipFill>
                <a:blip r:embed="rId7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/>
          <p:nvPr/>
        </p:nvCxnSpPr>
        <p:spPr>
          <a:xfrm>
            <a:off x="2237180" y="4442859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s.t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d>
                      <m:dPr>
                        <m:begChr m:val="{"/>
                        <m:endChr m:val="}"/>
                        <m:ctrlPr>
                          <a:rPr lang="en-US" sz="240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400" i="0" baseline="-25000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4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US" sz="2400" b="0" i="0" baseline="-25000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q</m:t>
                        </m:r>
                      </m:e>
                    </m:d>
                  </m:oMath>
                </a14:m>
                <a:r>
                  <a:rPr lang="en-US" sz="2400" dirty="0" smtClean="0"/>
                  <a:t> 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099" y="4013300"/>
                <a:ext cx="2605842" cy="461665"/>
              </a:xfrm>
              <a:prstGeom prst="rect">
                <a:avLst/>
              </a:prstGeom>
              <a:blipFill>
                <a:blip r:embed="rId8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/>
          <p:cNvCxnSpPr/>
          <p:nvPr/>
        </p:nvCxnSpPr>
        <p:spPr>
          <a:xfrm flipH="1" flipV="1">
            <a:off x="2230947" y="5035045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2307147" y="1791167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2270760" y="1383344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1</a:t>
            </a:r>
            <a:endParaRPr lang="en-US" sz="24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2230947" y="2203624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5477307" y="1772095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2315235" y="2442922"/>
            <a:ext cx="4968240" cy="152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5391911" y="2390921"/>
            <a:ext cx="18582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/>
              <a:t>c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= </a:t>
            </a:r>
            <a:r>
              <a:rPr lang="en-US" sz="2400" b="1" dirty="0" err="1" smtClean="0"/>
              <a:t>Enc</a:t>
            </a:r>
            <a:r>
              <a:rPr lang="en-US" sz="2400" b="1" baseline="-25000" dirty="0" err="1" smtClean="0"/>
              <a:t>K</a:t>
            </a:r>
            <a:r>
              <a:rPr lang="en-US" sz="2400" b="1" baseline="-25000" dirty="0" smtClean="0"/>
              <a:t> </a:t>
            </a:r>
            <a:r>
              <a:rPr lang="en-US" sz="2400" b="1" dirty="0" smtClean="0"/>
              <a:t>(m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sp>
        <p:nvSpPr>
          <p:cNvPr id="42" name="Rectangle 41"/>
          <p:cNvSpPr/>
          <p:nvPr/>
        </p:nvSpPr>
        <p:spPr>
          <a:xfrm>
            <a:off x="2461747" y="2048562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m</a:t>
            </a:r>
            <a:r>
              <a:rPr lang="en-US" sz="2400" baseline="-25000" dirty="0" smtClean="0"/>
              <a:t>2</a:t>
            </a:r>
            <a:endParaRPr lang="en-US" sz="2400" baseline="-250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2378797" y="3351701"/>
            <a:ext cx="512064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 rot="5400000">
            <a:off x="4109288" y="2480929"/>
            <a:ext cx="574196" cy="846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…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𝑃𝑃𝑇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∃</m:t>
                      </m:r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negligible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Pr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dirty="0">
                                  <a:latin typeface="Cambria Math" panose="02040503050406030204" pitchFamily="18" charset="0"/>
                                </a:rPr>
                                <m:t>Encforge</m:t>
                              </m:r>
                            </m:e>
                            <m:sub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sty m:val="p"/>
                                </m:rPr>
                                <a:rPr lang="el-GR" sz="3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Π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3200" b="0" i="1" dirty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3015" y="5376254"/>
                <a:ext cx="11795760" cy="11406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Callout 2"/>
          <p:cNvSpPr/>
          <p:nvPr/>
        </p:nvSpPr>
        <p:spPr>
          <a:xfrm>
            <a:off x="7499437" y="2617023"/>
            <a:ext cx="3854363" cy="3448497"/>
          </a:xfrm>
          <a:prstGeom prst="wedgeEllipseCallout">
            <a:avLst>
              <a:gd name="adj1" fmla="val 28196"/>
              <a:gd name="adj2" fmla="val -933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Game is very similar to MAC-Forge game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val Callout 27"/>
              <p:cNvSpPr/>
              <p:nvPr/>
            </p:nvSpPr>
            <p:spPr>
              <a:xfrm>
                <a:off x="803198" y="2358687"/>
                <a:ext cx="5821122" cy="3448497"/>
              </a:xfrm>
              <a:prstGeom prst="wedgeEllipseCallout">
                <a:avLst>
                  <a:gd name="adj1" fmla="val 94286"/>
                  <a:gd name="adj2" fmla="val -89525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ea typeface="Cambria Math" panose="02040503050406030204" pitchFamily="18" charset="0"/>
                  </a:rPr>
                  <a:t>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sz="2800" dirty="0" smtClean="0"/>
                  <a:t> an </a:t>
                </a:r>
                <a:r>
                  <a:rPr lang="en-US" sz="2800" b="1" dirty="0" smtClean="0"/>
                  <a:t>authenticated encryption scheme </a:t>
                </a:r>
                <a:r>
                  <a:rPr lang="en-US" sz="2800" dirty="0" smtClean="0"/>
                  <a:t>if it is CCA-secure </a:t>
                </a:r>
                <a:r>
                  <a:rPr lang="en-US" sz="2800" b="1" dirty="0" smtClean="0"/>
                  <a:t>and</a:t>
                </a:r>
                <a:r>
                  <a:rPr lang="en-US" sz="2800" dirty="0" smtClean="0"/>
                  <a:t> any PPT attacker wins </a:t>
                </a:r>
                <a:r>
                  <a:rPr lang="en-US" sz="2800" dirty="0" err="1" smtClean="0"/>
                  <a:t>Encforge</a:t>
                </a:r>
                <a:r>
                  <a:rPr lang="en-US" sz="2800" dirty="0" smtClean="0"/>
                  <a:t> with negligible probability </a:t>
                </a:r>
                <a:endParaRPr lang="en-US" sz="2800" dirty="0"/>
              </a:p>
            </p:txBody>
          </p:sp>
        </mc:Choice>
        <mc:Fallback xmlns="">
          <p:sp>
            <p:nvSpPr>
              <p:cNvPr id="28" name="Oval Callout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198" y="2358687"/>
                <a:ext cx="5821122" cy="3448497"/>
              </a:xfrm>
              <a:prstGeom prst="wedgeEllipseCallout">
                <a:avLst>
                  <a:gd name="adj1" fmla="val 94286"/>
                  <a:gd name="adj2" fmla="val -89525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81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1: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Any problems?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1: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CPA-Attack: </a:t>
                </a:r>
              </a:p>
              <a:p>
                <a:r>
                  <a:rPr lang="en-US" dirty="0" smtClean="0"/>
                  <a:t>Intercept ciphertext c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r>
                  <a:rPr lang="en-US" dirty="0"/>
                  <a:t>Ask to </a:t>
                </a:r>
                <a:r>
                  <a:rPr lang="en-US" dirty="0" smtClean="0"/>
                  <a:t>encrypt r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⨁</m:t>
                      </m:r>
                      <m:d>
                        <m:d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1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1: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 </a:t>
                </a: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2941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19517" y="3754944"/>
            <a:ext cx="5088803" cy="2676020"/>
          </a:xfrm>
          <a:prstGeom prst="wedgeEllipseCallout">
            <a:avLst>
              <a:gd name="adj1" fmla="val 59294"/>
              <a:gd name="adj2" fmla="val -561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Attack exploited fact that same secret key used for MAC’/</a:t>
            </a:r>
            <a:r>
              <a:rPr lang="en-US" sz="2800" dirty="0" err="1" smtClean="0"/>
              <a:t>Enc</a:t>
            </a:r>
            <a:r>
              <a:rPr lang="en-US" sz="2800" dirty="0" smtClean="0"/>
              <a:t>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52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1354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Week 4: </a:t>
            </a:r>
            <a:r>
              <a:rPr lang="en-US" dirty="0"/>
              <a:t>Topic </a:t>
            </a:r>
            <a:r>
              <a:rPr lang="en-US" dirty="0" smtClean="0"/>
              <a:t>1: </a:t>
            </a:r>
            <a:br>
              <a:rPr lang="en-US" dirty="0" smtClean="0"/>
            </a:br>
            <a:r>
              <a:rPr lang="en-US" dirty="0" smtClean="0"/>
              <a:t>Message Authentication Codes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Independent Key Principle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5400" dirty="0" smtClean="0"/>
              <a:t>“different instances of cryptographic primitives should always use independent keys”</a:t>
            </a:r>
            <a:endParaRPr lang="en-US" sz="5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5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2: </a:t>
                </a:r>
                <a:r>
                  <a:rPr lang="en-US" sz="3200" dirty="0" smtClean="0"/>
                  <a:t>(Encrypt-and-Authenticate)</a:t>
                </a:r>
                <a:r>
                  <a:rPr lang="en-US" sz="3200" b="1" dirty="0" smtClean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</a:t>
                </a:r>
                <a:r>
                  <a:rPr lang="en-US" dirty="0" smtClean="0"/>
                  <a:t>MAC.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Any problems?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90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2: </a:t>
                </a:r>
                <a:r>
                  <a:rPr lang="en-US" dirty="0"/>
                  <a:t>(Encrypt-and-Authenticate)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CPA-Attack: </a:t>
                </a:r>
              </a:p>
              <a:p>
                <a:r>
                  <a:rPr lang="en-US" dirty="0" smtClean="0"/>
                  <a:t>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r>
                  <a:rPr lang="en-US" dirty="0" smtClean="0"/>
                  <a:t>Obtain ciphertext c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r>
                  <a:rPr lang="en-US" dirty="0"/>
                  <a:t>Ask to </a:t>
                </a:r>
                <a:r>
                  <a:rPr lang="en-US" dirty="0" smtClean="0"/>
                  <a:t>encrypt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baseline="-2500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baseline="-250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4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2: </a:t>
                </a:r>
                <a:r>
                  <a:rPr lang="en-US" dirty="0"/>
                  <a:t>(Encrypt-</a:t>
                </a:r>
                <a:r>
                  <a:rPr lang="en-US" b="1" dirty="0"/>
                  <a:t>and</a:t>
                </a:r>
                <a:r>
                  <a:rPr lang="en-US" dirty="0"/>
                  <a:t>-Authenticate)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CPA-Attack: </a:t>
                </a:r>
              </a:p>
              <a:p>
                <a:r>
                  <a:rPr lang="en-US" dirty="0" smtClean="0"/>
                  <a:t>Select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,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Obtain ciphertext c</a:t>
                </a:r>
                <a:endParaRPr lang="en-US" baseline="-25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aseline="-25000" dirty="0" smtClean="0"/>
              </a:p>
              <a:p>
                <a:r>
                  <a:rPr lang="en-US" dirty="0"/>
                  <a:t>Ask to </a:t>
                </a:r>
                <a:r>
                  <a:rPr lang="en-US" dirty="0" smtClean="0"/>
                  <a:t>encrypt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⨁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?</m:t>
                      </m:r>
                      <m:sSub>
                        <m:sSub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sSub>
                            <m:sSub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d>
                        <m:d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3600" i="1" baseline="-2500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4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63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8036560" y="3500943"/>
            <a:ext cx="3931920" cy="2676020"/>
          </a:xfrm>
          <a:prstGeom prst="wedgeEllipseCallout">
            <a:avLst>
              <a:gd name="adj1" fmla="val -188489"/>
              <a:gd name="adj2" fmla="val -1024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Encrypt </a:t>
            </a:r>
            <a:r>
              <a:rPr lang="en-US" sz="2800" b="1" dirty="0" smtClean="0"/>
              <a:t>and</a:t>
            </a:r>
            <a:r>
              <a:rPr lang="en-US" sz="2800" dirty="0" smtClean="0"/>
              <a:t> Authenticate Paradigm does not work in general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1913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Authenticated Encryption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sz="3200" b="1" dirty="0" smtClean="0"/>
                  <a:t>Attempt 2: </a:t>
                </a:r>
                <a:r>
                  <a:rPr lang="en-US" sz="3200" dirty="0" smtClean="0"/>
                  <a:t>(Encrypt-</a:t>
                </a:r>
                <a:r>
                  <a:rPr lang="en-US" sz="3200" b="1" dirty="0" smtClean="0"/>
                  <a:t>and</a:t>
                </a:r>
                <a:r>
                  <a:rPr lang="en-US" sz="3200" dirty="0" smtClean="0"/>
                  <a:t>-Authenticate)</a:t>
                </a:r>
                <a:r>
                  <a:rPr lang="en-US" sz="3200" b="1" dirty="0" smtClean="0"/>
                  <a:t>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</a:t>
                </a:r>
                <a:r>
                  <a:rPr lang="en-US" dirty="0" smtClean="0"/>
                  <a:t>MAC.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then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0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64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1483359" y="4181980"/>
            <a:ext cx="5316833" cy="2391540"/>
          </a:xfrm>
          <a:prstGeom prst="wedgeEllipseCallout">
            <a:avLst>
              <a:gd name="adj1" fmla="val 67310"/>
              <a:gd name="adj2" fmla="val -510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Problem: </a:t>
            </a:r>
            <a:r>
              <a:rPr lang="en-US" sz="2800" dirty="0" smtClean="0"/>
              <a:t>MAC security definition doesn’t promise to hide m!</a:t>
            </a:r>
            <a:endParaRPr lang="en-US" sz="2800" dirty="0"/>
          </a:p>
        </p:txBody>
      </p:sp>
      <p:sp>
        <p:nvSpPr>
          <p:cNvPr id="6" name="Oval Callout 5"/>
          <p:cNvSpPr/>
          <p:nvPr/>
        </p:nvSpPr>
        <p:spPr>
          <a:xfrm>
            <a:off x="6800192" y="4693920"/>
            <a:ext cx="5198768" cy="1844992"/>
          </a:xfrm>
          <a:prstGeom prst="wedgeEllipseCallout">
            <a:avLst>
              <a:gd name="adj1" fmla="val -123329"/>
              <a:gd name="adj2" fmla="val -1809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This is what SSL does</a:t>
            </a:r>
            <a:r>
              <a:rPr lang="en-US" sz="2800" b="1" dirty="0">
                <a:sym typeface="Wingdings" panose="05000000000000000000" pitchFamily="2" charset="2"/>
              </a:rPr>
              <a:t> 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38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97788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Attempt 3:</a:t>
                </a:r>
                <a:r>
                  <a:rPr lang="en-US" dirty="0" smtClean="0"/>
                  <a:t> (Authenticate-</a:t>
                </a:r>
                <a:r>
                  <a:rPr lang="en-US" b="1" dirty="0" smtClean="0"/>
                  <a:t>then</a:t>
                </a:r>
                <a:r>
                  <a:rPr lang="en-US" dirty="0" smtClean="0"/>
                  <a:t>-encrypt)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- Used in SSL/TLS</a:t>
                </a:r>
                <a:endParaRPr lang="en-US" dirty="0"/>
              </a:p>
              <a:p>
                <a:pPr>
                  <a:buFontTx/>
                  <a:buChar char="-"/>
                </a:pPr>
                <a:r>
                  <a:rPr lang="en-US" dirty="0" smtClean="0"/>
                  <a:t>Not generically secure (</a:t>
                </a:r>
                <a:r>
                  <a:rPr lang="en-US" dirty="0"/>
                  <a:t>Hugo </a:t>
                </a:r>
                <a:r>
                  <a:rPr lang="en-US" dirty="0" smtClean="0"/>
                  <a:t>Krawczyk)</a:t>
                </a:r>
              </a:p>
              <a:p>
                <a:pPr>
                  <a:buFontTx/>
                  <a:buChar char="-"/>
                </a:pPr>
                <a:r>
                  <a:rPr lang="en-US" dirty="0" smtClean="0"/>
                  <a:t>Easy to make mistakes when implementing (e.g., Lucky13 attack on TLS)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977880" cy="4351338"/>
              </a:xfrm>
              <a:blipFill>
                <a:blip r:embed="rId2"/>
                <a:stretch>
                  <a:fillRect l="-1167" t="-1961" b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5760" y="6311900"/>
            <a:ext cx="10495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980FF"/>
                </a:solidFill>
                <a:latin typeface="Open Sans"/>
                <a:hlinkClick r:id="rId3"/>
              </a:rPr>
              <a:t>The Order of Encryption and Authentication for Protecting Communications (or: How Secure Is SSL?)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0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Authenticate-then-Encrypt: A Bad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Attempt 3:</a:t>
                </a:r>
                <a:r>
                  <a:rPr lang="en-US" dirty="0" smtClean="0"/>
                  <a:t> (Authenticate-then-encrypt)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(Contrived? Plausible?) bad case: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𝑒𝑐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66</a:t>
            </a:fld>
            <a:endParaRPr lang="en-US"/>
          </a:p>
        </p:txBody>
      </p:sp>
      <p:sp>
        <p:nvSpPr>
          <p:cNvPr id="5" name="Oval Callout 4"/>
          <p:cNvSpPr/>
          <p:nvPr/>
        </p:nvSpPr>
        <p:spPr>
          <a:xfrm>
            <a:off x="5396317" y="3862892"/>
            <a:ext cx="5088803" cy="2676020"/>
          </a:xfrm>
          <a:prstGeom prst="wedgeEllipseCallout">
            <a:avLst>
              <a:gd name="adj1" fmla="val -91844"/>
              <a:gd name="adj2" fmla="val -538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Error Correcting Code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3112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Authenticate-then-Encrypt: A Bad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Attempt 3:</a:t>
                </a:r>
                <a:r>
                  <a:rPr lang="en-US" dirty="0" smtClean="0"/>
                  <a:t> (Authenticate-then-encrypt)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(Contrived? Plausible?) bad case: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𝑒𝑐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/>
              <p:cNvSpPr/>
              <p:nvPr/>
            </p:nvSpPr>
            <p:spPr>
              <a:xfrm>
                <a:off x="5396317" y="3862892"/>
                <a:ext cx="6470563" cy="2676020"/>
              </a:xfrm>
              <a:prstGeom prst="wedgeEllipseCallout">
                <a:avLst>
                  <a:gd name="adj1" fmla="val -91844"/>
                  <a:gd name="adj2" fmla="val -53872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Error Correcting Code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1111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0000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1111</m:t>
                      </m:r>
                    </m:oMath>
                  </m:oMathPara>
                </a14:m>
                <a:endParaRPr lang="en-US" sz="2800" dirty="0" smtClean="0"/>
              </a:p>
              <a:p>
                <a:pPr algn="ctr"/>
                <a:r>
                  <a:rPr lang="en-US" sz="28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Ties?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𝐸𝐶𝐶𝐷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1100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𝐸𝐶𝐶𝐷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0011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5" name="Oval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317" y="3862892"/>
                <a:ext cx="6470563" cy="2676020"/>
              </a:xfrm>
              <a:prstGeom prst="wedgeEllipseCallout">
                <a:avLst>
                  <a:gd name="adj1" fmla="val -91844"/>
                  <a:gd name="adj2" fmla="val -53872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99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Authenticate-then-Encrypt: A Bad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Attempt 3:</a:t>
                </a:r>
                <a:r>
                  <a:rPr lang="en-US" dirty="0" smtClean="0"/>
                  <a:t> (Authenticate-then-encrypt)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Enc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(Contrived? Plausible?) bad case: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𝑒𝑐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Return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Callout 4"/>
              <p:cNvSpPr/>
              <p:nvPr/>
            </p:nvSpPr>
            <p:spPr>
              <a:xfrm>
                <a:off x="6341197" y="885666"/>
                <a:ext cx="6470563" cy="2676020"/>
              </a:xfrm>
              <a:prstGeom prst="wedgeEllipseCallout">
                <a:avLst>
                  <a:gd name="adj1" fmla="val -39242"/>
                  <a:gd name="adj2" fmla="val -2237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/>
                  <a:t>Error Correcting Code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1111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0000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1111</m:t>
                      </m:r>
                    </m:oMath>
                  </m:oMathPara>
                </a14:m>
                <a:endParaRPr lang="en-US" sz="2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𝐸𝐶𝐶𝐷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1100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2800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𝐸𝐶𝐶𝐷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0011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5" name="Oval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1197" y="885666"/>
                <a:ext cx="6470563" cy="2676020"/>
              </a:xfrm>
              <a:prstGeom prst="wedgeEllipseCallout">
                <a:avLst>
                  <a:gd name="adj1" fmla="val -39242"/>
                  <a:gd name="adj2" fmla="val -2237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866640" y="3915410"/>
                <a:ext cx="6929120" cy="244094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Attacker obtains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⨁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/>
                  <a:t>Attacker asks for decryption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0…0∥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0011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What </a:t>
                </a:r>
                <a:r>
                  <a:rPr lang="en-US" dirty="0"/>
                  <a:t>happens if last bit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was </a:t>
                </a:r>
                <a:r>
                  <a:rPr lang="en-US" dirty="0"/>
                  <a:t>a </a:t>
                </a:r>
                <a:r>
                  <a:rPr lang="en-US" dirty="0" smtClean="0"/>
                  <a:t>zero?</a:t>
                </a:r>
                <a:endParaRPr lang="en-US" dirty="0"/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Answer</a:t>
                </a:r>
                <a:r>
                  <a:rPr lang="en-US" dirty="0" smtClean="0"/>
                  <a:t>: decryption error since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0…0∥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! 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⨁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0…0∥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nor/>
                              </m:rPr>
                              <a:rPr lang="en-US" dirty="0"/>
                              <m:t> 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/>
                  <a:t>What happens if last bit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a one?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Answer</a:t>
                </a:r>
                <a:r>
                  <a:rPr lang="en-US" dirty="0" smtClean="0"/>
                  <a:t>: Valid!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𝐸𝐶𝐶𝐷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640" y="3915410"/>
                <a:ext cx="6929120" cy="2440940"/>
              </a:xfrm>
              <a:prstGeom prst="rect">
                <a:avLst/>
              </a:prstGeom>
              <a:blipFill>
                <a:blip r:embed="rId6"/>
                <a:stretch>
                  <a:fillRect l="-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34344" y="5599547"/>
            <a:ext cx="765624" cy="712353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-619759" y="1325274"/>
            <a:ext cx="6715760" cy="2676020"/>
          </a:xfrm>
          <a:prstGeom prst="wedgeEllipseCallout">
            <a:avLst>
              <a:gd name="adj1" fmla="val 39578"/>
              <a:gd name="adj2" fmla="val 509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Can learn tag and message bit by bit by repeatedly querying decryption oracle! </a:t>
            </a:r>
            <a:endParaRPr lang="en-US" sz="2800" dirty="0"/>
          </a:p>
          <a:p>
            <a:pPr algn="ctr"/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7613" y="2850215"/>
            <a:ext cx="765624" cy="712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Attempt 4:</a:t>
                </a:r>
                <a:r>
                  <a:rPr lang="en-US" dirty="0" smtClean="0"/>
                  <a:t> (Encrypt-then-authenticate)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MAC. 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Secure?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961" r="-1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69</a:t>
            </a:fld>
            <a:endParaRPr lang="en-US"/>
          </a:p>
        </p:txBody>
      </p:sp>
      <p:pic>
        <p:nvPicPr>
          <p:cNvPr id="3074" name="Picture 2" descr="Image result for 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495" y="4599854"/>
            <a:ext cx="2821305" cy="2121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87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Current </a:t>
            </a:r>
            <a:r>
              <a:rPr lang="en-US" b="1" dirty="0" smtClean="0"/>
              <a:t>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Message Authentication Codes (MACs)</a:t>
            </a:r>
          </a:p>
          <a:p>
            <a:pPr lvl="1"/>
            <a:r>
              <a:rPr lang="en-US" dirty="0" smtClean="0"/>
              <a:t>Key tool in Construction of CCA-Secure Encryption Schemes</a:t>
            </a:r>
          </a:p>
          <a:p>
            <a:r>
              <a:rPr lang="en-US" strike="sngStrike" dirty="0" smtClean="0"/>
              <a:t>Build Secure MACs</a:t>
            </a:r>
            <a:endParaRPr lang="en-US" strike="sngStrike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8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(Encrypt-then-authenticate)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</a:t>
                </a:r>
                <a:r>
                  <a:rPr lang="en-US" dirty="0" smtClean="0"/>
                  <a:t>MAC. Then the following construction is an authenticated encryption scheme.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Proof?</a:t>
                </a:r>
              </a:p>
              <a:p>
                <a:pPr marL="0" indent="0">
                  <a:buNone/>
                </a:pPr>
                <a:r>
                  <a:rPr lang="en-US" dirty="0" smtClean="0"/>
                  <a:t>Two Tasks: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Encforge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CCA-Security</a:t>
                </a:r>
              </a:p>
              <a:p>
                <a:pPr marL="0" indent="0">
                  <a:buNone/>
                </a:pPr>
                <a:r>
                  <a:rPr lang="en-US" dirty="0" smtClean="0"/>
                  <a:t>	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081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66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Authenticated Encryption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Theorem:</a:t>
                </a:r>
                <a:r>
                  <a:rPr lang="en-US" dirty="0" smtClean="0"/>
                  <a:t> (Encrypt-then-authenticate)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Enc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 be a CPA-Secure encryption </a:t>
                </a:r>
                <a:r>
                  <a:rPr lang="en-US" dirty="0" smtClean="0"/>
                  <a:t>scheme </a:t>
                </a:r>
                <a:r>
                  <a:rPr lang="en-US" dirty="0"/>
                  <a:t>and let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Mac</m:t>
                        </m:r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dirty="0"/>
                  <a:t> be a secure </a:t>
                </a:r>
                <a:r>
                  <a:rPr lang="en-US" dirty="0" smtClean="0"/>
                  <a:t>MAC. Then the following construction is an authenticated encryption scheme.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where</m:t>
                      </m:r>
                      <m:sSubSup>
                        <m:sSub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Enc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Intuition: </a:t>
                </a:r>
                <a:r>
                  <a:rPr lang="en-US" dirty="0" smtClean="0"/>
                  <a:t>Suppose that we have already shown that any PPT attacker wins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dirty="0">
                            <a:latin typeface="Cambria Math" panose="02040503050406030204" pitchFamily="18" charset="0"/>
                          </a:rPr>
                          <m:t>Encforge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negligible probability. </a:t>
                </a:r>
              </a:p>
              <a:p>
                <a:pPr marL="0" indent="0">
                  <a:buNone/>
                </a:pPr>
                <a:r>
                  <a:rPr lang="en-US" dirty="0" smtClean="0"/>
                  <a:t>	Why does CCA-Security now follow from CPA-Security?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CCA-Attacker has decryption oracle, but cannot exploit it! Why?</a:t>
                </a:r>
              </a:p>
              <a:p>
                <a:pPr marL="0" indent="0">
                  <a:buNone/>
                </a:pPr>
                <a:r>
                  <a:rPr lang="en-US" dirty="0" smtClean="0"/>
                  <a:t>Always sees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“invalid ciphertext” when he query with unseen ciphertext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6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3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Let </a:t>
                </a:r>
                <a:r>
                  <a:rPr lang="en-US" dirty="0" err="1" smtClean="0"/>
                  <a:t>ValidDecQuery</a:t>
                </a:r>
                <a:r>
                  <a:rPr lang="en-US" dirty="0" smtClean="0"/>
                  <a:t> be event that attacker submits new/valid ciphertext to decryption oracle</a:t>
                </a:r>
              </a:p>
              <a:p>
                <a:pPr lvl="1"/>
                <a:endParaRPr lang="en-US" dirty="0" smtClean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Show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</a:t>
                </a:r>
                <a:r>
                  <a:rPr lang="en-US" dirty="0" err="1" smtClean="0"/>
                  <a:t>ValidDecQuery</a:t>
                </a:r>
                <a:r>
                  <a:rPr lang="en-US" dirty="0" smtClean="0"/>
                  <a:t>] is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 for any PPT attacker</a:t>
                </a:r>
              </a:p>
              <a:p>
                <a:pPr lvl="1"/>
                <a:r>
                  <a:rPr lang="en-US" dirty="0" smtClean="0"/>
                  <a:t>Hint: </a:t>
                </a:r>
                <a:r>
                  <a:rPr lang="en-US" dirty="0"/>
                  <a:t>Follows from strong security of MAC since 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𝐸𝑛𝑐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Mac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𝐾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n-US" dirty="0" smtClean="0"/>
                  <a:t>This also implies unforgeability (even if we gave the attacker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 smtClean="0"/>
                  <a:t>!).</a:t>
                </a:r>
              </a:p>
              <a:p>
                <a:pPr lvl="1"/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Show that attacker who does not issue valid decryption query wins CCA-security game with probability ½ + </a:t>
                </a:r>
                <a:r>
                  <a:rPr lang="en-US" dirty="0" err="1" smtClean="0"/>
                  <a:t>negl</a:t>
                </a:r>
                <a:r>
                  <a:rPr lang="en-US" dirty="0" smtClean="0"/>
                  <a:t>(n)</a:t>
                </a:r>
              </a:p>
              <a:p>
                <a:pPr lvl="1"/>
                <a:r>
                  <a:rPr lang="en-US" dirty="0" smtClean="0"/>
                  <a:t>Hint: otherwise we can use A to break CPA-security</a:t>
                </a:r>
              </a:p>
              <a:p>
                <a:pPr lvl="1"/>
                <a:r>
                  <a:rPr lang="en-US" dirty="0" smtClean="0"/>
                  <a:t>Hint 2: simulate decryption oracle by always returning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when given new ciphertext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1" t="-294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Communication Session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Solution Protocol? Alice transmits c</a:t>
            </a:r>
            <a:r>
              <a:rPr lang="en-US" baseline="-25000" dirty="0" smtClean="0"/>
              <a:t>1</a:t>
            </a:r>
            <a:r>
              <a:rPr lang="en-US" dirty="0" smtClean="0"/>
              <a:t> =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(m</a:t>
            </a:r>
            <a:r>
              <a:rPr lang="en-US" baseline="-25000" dirty="0" smtClean="0"/>
              <a:t>1</a:t>
            </a:r>
            <a:r>
              <a:rPr lang="en-US" dirty="0" smtClean="0"/>
              <a:t>) to Bob, who decrypts and sends Alice c</a:t>
            </a:r>
            <a:r>
              <a:rPr lang="en-US" baseline="-25000" dirty="0" smtClean="0"/>
              <a:t>2</a:t>
            </a:r>
            <a:r>
              <a:rPr lang="en-US" dirty="0" smtClean="0"/>
              <a:t> = </a:t>
            </a:r>
            <a:r>
              <a:rPr lang="en-US" dirty="0" err="1" smtClean="0"/>
              <a:t>Enc</a:t>
            </a:r>
            <a:r>
              <a:rPr lang="en-US" baseline="-25000" dirty="0" err="1" smtClean="0"/>
              <a:t>K</a:t>
            </a:r>
            <a:r>
              <a:rPr lang="en-US" dirty="0" smtClean="0"/>
              <a:t>(m</a:t>
            </a:r>
            <a:r>
              <a:rPr lang="en-US" baseline="-25000" dirty="0" smtClean="0"/>
              <a:t>2</a:t>
            </a:r>
            <a:r>
              <a:rPr lang="en-US" dirty="0" smtClean="0"/>
              <a:t>) etc…</a:t>
            </a:r>
            <a:endParaRPr lang="en-US" dirty="0"/>
          </a:p>
          <a:p>
            <a:r>
              <a:rPr lang="en-US" dirty="0"/>
              <a:t>Authenticated Encryption scheme is </a:t>
            </a:r>
          </a:p>
          <a:p>
            <a:pPr lvl="1"/>
            <a:r>
              <a:rPr lang="en-US" dirty="0"/>
              <a:t>Stateless</a:t>
            </a:r>
          </a:p>
          <a:p>
            <a:pPr lvl="1"/>
            <a:r>
              <a:rPr lang="en-US" dirty="0"/>
              <a:t>For fixed length-messages</a:t>
            </a:r>
          </a:p>
          <a:p>
            <a:r>
              <a:rPr lang="en-US" dirty="0" smtClean="0"/>
              <a:t>We still need to worry about </a:t>
            </a:r>
          </a:p>
          <a:p>
            <a:pPr lvl="1"/>
            <a:r>
              <a:rPr lang="en-US" dirty="0" smtClean="0"/>
              <a:t>Re-ordering attacks </a:t>
            </a:r>
          </a:p>
          <a:p>
            <a:pPr lvl="2"/>
            <a:r>
              <a:rPr lang="en-US" dirty="0" smtClean="0"/>
              <a:t>Alice sends 2n-bit message to Bob as  </a:t>
            </a: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</a:t>
            </a:r>
            <a:r>
              <a:rPr lang="en-US" baseline="-25000" dirty="0"/>
              <a:t>1</a:t>
            </a:r>
            <a:r>
              <a:rPr lang="en-US" dirty="0" smtClean="0"/>
              <a:t>), </a:t>
            </a:r>
            <a:r>
              <a:rPr lang="en-US" dirty="0"/>
              <a:t>c</a:t>
            </a:r>
            <a:r>
              <a:rPr lang="en-US" baseline="-25000" dirty="0"/>
              <a:t>2</a:t>
            </a:r>
            <a:r>
              <a:rPr lang="en-US" dirty="0"/>
              <a:t> = 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</a:t>
            </a:r>
            <a:r>
              <a:rPr lang="en-US" baseline="-25000" dirty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Replay Attacks</a:t>
            </a:r>
          </a:p>
          <a:p>
            <a:pPr lvl="2"/>
            <a:r>
              <a:rPr lang="en-US" dirty="0" smtClean="0"/>
              <a:t>Attacker who intercepts message </a:t>
            </a:r>
            <a:r>
              <a:rPr lang="en-US" dirty="0"/>
              <a:t>c</a:t>
            </a:r>
            <a:r>
              <a:rPr lang="en-US" baseline="-25000" dirty="0"/>
              <a:t>1</a:t>
            </a:r>
            <a:r>
              <a:rPr lang="en-US" dirty="0"/>
              <a:t> = 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</a:t>
            </a:r>
            <a:r>
              <a:rPr lang="en-US" baseline="-25000" dirty="0"/>
              <a:t>1</a:t>
            </a:r>
            <a:r>
              <a:rPr lang="en-US" dirty="0" smtClean="0"/>
              <a:t>) can replay this message later in the conversation</a:t>
            </a:r>
          </a:p>
          <a:p>
            <a:pPr lvl="1"/>
            <a:r>
              <a:rPr lang="en-US" dirty="0" smtClean="0"/>
              <a:t>Reflection Attack</a:t>
            </a:r>
          </a:p>
          <a:p>
            <a:pPr lvl="2"/>
            <a:r>
              <a:rPr lang="en-US" dirty="0" smtClean="0"/>
              <a:t>Attacker intercepts message c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Enc</a:t>
            </a:r>
            <a:r>
              <a:rPr lang="en-US" baseline="-25000" dirty="0" err="1"/>
              <a:t>K</a:t>
            </a:r>
            <a:r>
              <a:rPr lang="en-US" dirty="0"/>
              <a:t>(m</a:t>
            </a:r>
            <a:r>
              <a:rPr lang="en-US" baseline="-25000" dirty="0"/>
              <a:t>1</a:t>
            </a:r>
            <a:r>
              <a:rPr lang="en-US" dirty="0"/>
              <a:t>) </a:t>
            </a:r>
            <a:r>
              <a:rPr lang="en-US" dirty="0" smtClean="0"/>
              <a:t>sent from Alice to Bob and replays to c</a:t>
            </a:r>
            <a:r>
              <a:rPr lang="en-US" baseline="-25000" dirty="0" smtClean="0"/>
              <a:t>1 </a:t>
            </a:r>
            <a:r>
              <a:rPr lang="en-US" dirty="0" smtClean="0"/>
              <a:t>Alice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Communication Session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Defense</a:t>
                </a:r>
              </a:p>
              <a:p>
                <a:pPr lvl="1"/>
                <a:r>
                  <a:rPr lang="en-US" dirty="0" smtClean="0"/>
                  <a:t>Counters (CTR</a:t>
                </a:r>
                <a:r>
                  <a:rPr lang="en-US" baseline="-25000" dirty="0" smtClean="0"/>
                  <a:t>A,B</a:t>
                </a:r>
                <a:r>
                  <a:rPr lang="en-US" dirty="0" smtClean="0"/>
                  <a:t>,CTR</a:t>
                </a:r>
                <a:r>
                  <a:rPr lang="en-US" baseline="-25000" dirty="0" smtClean="0"/>
                  <a:t>B,A</a:t>
                </a:r>
                <a:r>
                  <a:rPr lang="en-US" dirty="0" smtClean="0"/>
                  <a:t>)</a:t>
                </a:r>
              </a:p>
              <a:p>
                <a:pPr lvl="2"/>
                <a:r>
                  <a:rPr lang="en-US" dirty="0" smtClean="0"/>
                  <a:t>Number of messages sent from Alice to Bob (</a:t>
                </a:r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r>
                  <a:rPr lang="en-US" dirty="0" smtClean="0"/>
                  <a:t>)  --- initially 0</a:t>
                </a:r>
              </a:p>
              <a:p>
                <a:pPr lvl="2"/>
                <a:r>
                  <a:rPr lang="en-US" dirty="0"/>
                  <a:t>Number of messages sent from </a:t>
                </a:r>
                <a:r>
                  <a:rPr lang="en-US" dirty="0" smtClean="0"/>
                  <a:t>Bob </a:t>
                </a:r>
                <a:r>
                  <a:rPr lang="en-US" dirty="0"/>
                  <a:t>to </a:t>
                </a:r>
                <a:r>
                  <a:rPr lang="en-US" dirty="0" smtClean="0"/>
                  <a:t>Alice </a:t>
                </a:r>
                <a:r>
                  <a:rPr lang="en-US" dirty="0"/>
                  <a:t>(</a:t>
                </a:r>
                <a:r>
                  <a:rPr lang="en-US" dirty="0" smtClean="0"/>
                  <a:t>CTR</a:t>
                </a:r>
                <a:r>
                  <a:rPr lang="en-US" baseline="-25000" dirty="0" smtClean="0"/>
                  <a:t>B,A</a:t>
                </a:r>
                <a:r>
                  <a:rPr lang="en-US" dirty="0" smtClean="0"/>
                  <a:t>)  --- initially 0</a:t>
                </a:r>
                <a:endParaRPr lang="en-US" dirty="0"/>
              </a:p>
              <a:p>
                <a:pPr lvl="2"/>
                <a:r>
                  <a:rPr lang="en-US" dirty="0" smtClean="0"/>
                  <a:t>Protects against Re-ordering and Replay attacks</a:t>
                </a:r>
              </a:p>
              <a:p>
                <a:pPr lvl="1"/>
                <a:r>
                  <a:rPr lang="en-US" dirty="0" smtClean="0"/>
                  <a:t>Directionality Bit</a:t>
                </a:r>
              </a:p>
              <a:p>
                <a:pPr lvl="2"/>
                <a:r>
                  <a:rPr lang="en-US" dirty="0" err="1"/>
                  <a:t>b</a:t>
                </a:r>
                <a:r>
                  <a:rPr lang="en-US" baseline="-25000" dirty="0" err="1"/>
                  <a:t>A,B</a:t>
                </a:r>
                <a:r>
                  <a:rPr lang="en-US" dirty="0"/>
                  <a:t> = 0 and 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B,A</a:t>
                </a:r>
                <a:r>
                  <a:rPr lang="en-US" baseline="-25000" dirty="0"/>
                  <a:t> </a:t>
                </a:r>
                <a:r>
                  <a:rPr lang="en-US" dirty="0"/>
                  <a:t>= </a:t>
                </a:r>
                <a:r>
                  <a:rPr lang="en-US" dirty="0" smtClean="0"/>
                  <a:t>1 (e.g., since A &lt; B) 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Alice: To send m to Bob, set c=</a:t>
                </a:r>
                <a:r>
                  <a:rPr lang="en-US" dirty="0" err="1" smtClean="0"/>
                  <a:t>Enc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(</a:t>
                </a:r>
                <a:r>
                  <a:rPr lang="en-US" dirty="0" err="1"/>
                  <a:t>b</a:t>
                </a:r>
                <a:r>
                  <a:rPr lang="en-US" baseline="-25000" dirty="0" err="1"/>
                  <a:t>A,B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 CTR</a:t>
                </a:r>
                <a:r>
                  <a:rPr lang="en-US" baseline="-25000" dirty="0"/>
                  <a:t>A,B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/>
                  <a:t>m), send c and increment CTR</a:t>
                </a:r>
                <a:r>
                  <a:rPr lang="en-US" baseline="-25000" dirty="0" smtClean="0"/>
                  <a:t>A,B</a:t>
                </a:r>
              </a:p>
              <a:p>
                <a:r>
                  <a:rPr lang="en-US" dirty="0" smtClean="0"/>
                  <a:t>Bob: Decrypts c, (if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 smtClean="0"/>
                  <a:t> then reject), obtain b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CTR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en-US" dirty="0" smtClean="0"/>
                  <a:t>m</a:t>
                </a:r>
              </a:p>
              <a:p>
                <a:pPr lvl="1"/>
                <a:r>
                  <a:rPr lang="en-US" dirty="0" smtClean="0"/>
                  <a:t>If CTR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 </m:t>
                    </m:r>
                  </m:oMath>
                </a14:m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r>
                  <a:rPr lang="en-US" dirty="0" smtClean="0"/>
                  <a:t> or b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dirty="0"/>
                      <m:t>b</m:t>
                    </m:r>
                    <m:r>
                      <m:rPr>
                        <m:nor/>
                      </m:rPr>
                      <a:rPr lang="en-US" baseline="-25000" dirty="0"/>
                      <m:t>A</m:t>
                    </m:r>
                    <m:r>
                      <m:rPr>
                        <m:nor/>
                      </m:rPr>
                      <a:rPr lang="en-US" baseline="-25000" dirty="0"/>
                      <m:t>,</m:t>
                    </m:r>
                    <m:r>
                      <m:rPr>
                        <m:nor/>
                      </m:rPr>
                      <a:rPr lang="en-US" baseline="-25000" dirty="0"/>
                      <m:t>B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then reject</a:t>
                </a:r>
              </a:p>
              <a:p>
                <a:pPr lvl="1"/>
                <a:r>
                  <a:rPr lang="en-US" dirty="0" smtClean="0"/>
                  <a:t>Otherwise, output m and increment </a:t>
                </a:r>
                <a:r>
                  <a:rPr lang="en-US" dirty="0"/>
                  <a:t>CTR</a:t>
                </a:r>
                <a:r>
                  <a:rPr lang="en-US" baseline="-25000" dirty="0"/>
                  <a:t>A,B</a:t>
                </a:r>
                <a:endParaRPr lang="en-US" dirty="0"/>
              </a:p>
              <a:p>
                <a:endParaRPr lang="en-US" dirty="0" smtClean="0"/>
              </a:p>
              <a:p>
                <a:pPr marL="914400" lvl="2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Galois Counter Mode (GCM)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840" y="1825625"/>
            <a:ext cx="603504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AES-GCM is an Authenticated Encryption Scheme</a:t>
            </a:r>
          </a:p>
          <a:p>
            <a:pPr marL="228600" lvl="1">
              <a:spcBef>
                <a:spcPts val="1000"/>
              </a:spcBef>
            </a:pPr>
            <a:r>
              <a:rPr lang="en-US" b="1" dirty="0" smtClean="0"/>
              <a:t>Bonus: </a:t>
            </a:r>
            <a:r>
              <a:rPr lang="en-US" dirty="0"/>
              <a:t>Authentication Encryption with </a:t>
            </a:r>
            <a:r>
              <a:rPr lang="en-US" dirty="0" smtClean="0"/>
              <a:t>Associated Data</a:t>
            </a:r>
            <a:endParaRPr lang="en-US" dirty="0"/>
          </a:p>
          <a:p>
            <a:pPr lvl="1"/>
            <a:r>
              <a:rPr lang="en-US" dirty="0" smtClean="0"/>
              <a:t>Ensure integrity of ciphertext</a:t>
            </a:r>
          </a:p>
          <a:p>
            <a:pPr lvl="1"/>
            <a:r>
              <a:rPr lang="en-US" dirty="0" smtClean="0"/>
              <a:t>Attacker cannot even generate new/valid ciphertext!</a:t>
            </a:r>
          </a:p>
          <a:p>
            <a:pPr lvl="1"/>
            <a:r>
              <a:rPr lang="en-US" dirty="0" smtClean="0"/>
              <a:t>Ensures attacker cannot tamper with associated packet data </a:t>
            </a:r>
          </a:p>
          <a:p>
            <a:pPr lvl="2"/>
            <a:r>
              <a:rPr lang="en-US" dirty="0" smtClean="0"/>
              <a:t>Source IP</a:t>
            </a:r>
          </a:p>
          <a:p>
            <a:pPr lvl="2"/>
            <a:r>
              <a:rPr lang="en-US" dirty="0" smtClean="0"/>
              <a:t>Destination IP</a:t>
            </a:r>
          </a:p>
          <a:p>
            <a:pPr lvl="2"/>
            <a:r>
              <a:rPr lang="en-US" dirty="0" smtClean="0"/>
              <a:t>Why can’t these values be encrypted? </a:t>
            </a:r>
          </a:p>
          <a:p>
            <a:r>
              <a:rPr lang="en-US" dirty="0" smtClean="0"/>
              <a:t>Encryption is largely parallelizable!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75</a:t>
            </a:fld>
            <a:endParaRPr lang="en-US"/>
          </a:p>
        </p:txBody>
      </p:sp>
      <p:pic>
        <p:nvPicPr>
          <p:cNvPr id="1026" name="Picture 2" descr="Image result for galois counter m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615" y="1738311"/>
            <a:ext cx="47625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Authenticated Security vs CCA-Security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Authenticated Encryption </a:t>
            </a:r>
            <a:r>
              <a:rPr lang="en-US" dirty="0" smtClean="0">
                <a:sym typeface="Wingdings" panose="05000000000000000000" pitchFamily="2" charset="2"/>
              </a:rPr>
              <a:t> CCA-Security (by definition)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CCA-Security does not necessarily imply Authenticate Encryption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But most natural CCA-Secure constructions are also Authenticated Encryption Schemes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Some constructions are CCA-Secure, but do not provide Authenticated Encryptions, but they are less efficient.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Conceptual Distinction</a:t>
            </a:r>
          </a:p>
          <a:p>
            <a:pPr lvl="1"/>
            <a:r>
              <a:rPr lang="en-US" dirty="0" smtClean="0"/>
              <a:t>CCA-Security the goal is secrecy (hide message from active adversary)</a:t>
            </a:r>
          </a:p>
          <a:p>
            <a:pPr lvl="1"/>
            <a:r>
              <a:rPr lang="en-US" dirty="0" smtClean="0"/>
              <a:t>Authenticated Encryption: the goal is integrity + secrecy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96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Katz and Lindell 5.1-5.6</a:t>
            </a:r>
          </a:p>
          <a:p>
            <a:r>
              <a:rPr lang="en-US" dirty="0" smtClean="0"/>
              <a:t>Cryptographic Hash Functions</a:t>
            </a:r>
          </a:p>
          <a:p>
            <a:r>
              <a:rPr lang="en-US" dirty="0" smtClean="0"/>
              <a:t>HMACs</a:t>
            </a:r>
          </a:p>
          <a:p>
            <a:r>
              <a:rPr lang="en-US" dirty="0" smtClean="0"/>
              <a:t>Generic Attacks on Hash Functions</a:t>
            </a:r>
          </a:p>
          <a:p>
            <a:r>
              <a:rPr lang="en-US" dirty="0" smtClean="0"/>
              <a:t>Random Oracle Model </a:t>
            </a:r>
          </a:p>
          <a:p>
            <a:r>
              <a:rPr lang="en-US" dirty="0" smtClean="0"/>
              <a:t>Applications of Hashing</a:t>
            </a:r>
          </a:p>
          <a:p>
            <a:r>
              <a:rPr lang="en-US" dirty="0" smtClean="0"/>
              <a:t>Homework 2 Assigned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1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Confidentiality (Security/Privacy)</a:t>
            </a:r>
          </a:p>
          <a:p>
            <a:pPr lvl="1"/>
            <a:r>
              <a:rPr lang="en-US" dirty="0" smtClean="0"/>
              <a:t>Only intended recipient can see the communication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Image result for eavesdropp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64" y="2821815"/>
            <a:ext cx="1947820" cy="1536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eavesdropp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392" y="2659389"/>
            <a:ext cx="1855475" cy="186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eavesdropp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544" y="2821815"/>
            <a:ext cx="3142654" cy="167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460375" y="632314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1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Mean to “Secure Information”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8846"/>
          </a:xfrm>
        </p:spPr>
        <p:txBody>
          <a:bodyPr/>
          <a:lstStyle/>
          <a:p>
            <a:r>
              <a:rPr lang="en-US" dirty="0" smtClean="0"/>
              <a:t>Confidentiality (Security/Privacy)</a:t>
            </a:r>
          </a:p>
          <a:p>
            <a:pPr lvl="1"/>
            <a:r>
              <a:rPr lang="en-US" dirty="0" smtClean="0"/>
              <a:t>Only intended recipient can see the communication</a:t>
            </a:r>
          </a:p>
          <a:p>
            <a:r>
              <a:rPr lang="en-US" dirty="0" smtClean="0"/>
              <a:t>Integrity (Authenticity)</a:t>
            </a:r>
          </a:p>
          <a:p>
            <a:pPr lvl="1"/>
            <a:r>
              <a:rPr lang="en-US" dirty="0" smtClean="0"/>
              <a:t>The message was actually sent by the alleged sender</a:t>
            </a:r>
            <a:endParaRPr lang="en-US" dirty="0"/>
          </a:p>
        </p:txBody>
      </p:sp>
      <p:sp>
        <p:nvSpPr>
          <p:cNvPr id="4" name="AutoShape 8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0" descr="Image result for wolf in grandma's cloth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612775" y="6292776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Bob</a:t>
            </a:r>
            <a:endParaRPr lang="en-US" b="1" dirty="0"/>
          </a:p>
        </p:txBody>
      </p:sp>
      <p:sp>
        <p:nvSpPr>
          <p:cNvPr id="7" name="AutoShape 14" descr="Image result for wolf in grandma's clothes"/>
          <p:cNvSpPr>
            <a:spLocks noChangeAspect="1" noChangeArrowheads="1"/>
          </p:cNvSpPr>
          <p:nvPr/>
        </p:nvSpPr>
        <p:spPr bwMode="auto">
          <a:xfrm>
            <a:off x="155575" y="4829305"/>
            <a:ext cx="52387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6" descr="Image result for ali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89" y="3964342"/>
            <a:ext cx="1557669" cy="213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bo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7" y="3964342"/>
            <a:ext cx="2387523" cy="207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625" y="3837645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2" descr="Image result for wolf in grandma's clothes"/>
          <p:cNvSpPr>
            <a:spLocks noChangeAspect="1" noChangeArrowheads="1"/>
          </p:cNvSpPr>
          <p:nvPr/>
        </p:nvSpPr>
        <p:spPr bwMode="auto">
          <a:xfrm>
            <a:off x="9984331" y="6140375"/>
            <a:ext cx="1067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Alice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2774950" y="5029415"/>
            <a:ext cx="6845039" cy="10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4" name="Picture 4" descr="Image result for 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136" y="3981577"/>
            <a:ext cx="1432046" cy="239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Image result for le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373" y="3795954"/>
            <a:ext cx="1162957" cy="1162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ular Callout 15"/>
          <p:cNvSpPr/>
          <p:nvPr/>
        </p:nvSpPr>
        <p:spPr>
          <a:xfrm>
            <a:off x="2796388" y="5233225"/>
            <a:ext cx="2511034" cy="1615871"/>
          </a:xfrm>
          <a:prstGeom prst="wedgeRoundRectCallout">
            <a:avLst>
              <a:gd name="adj1" fmla="val -27520"/>
              <a:gd name="adj2" fmla="val -7820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I love you Alice… - Bob</a:t>
            </a:r>
            <a:endParaRPr lang="en-US" dirty="0"/>
          </a:p>
        </p:txBody>
      </p:sp>
      <p:sp>
        <p:nvSpPr>
          <p:cNvPr id="23" name="Rounded Rectangular Callout 22"/>
          <p:cNvSpPr/>
          <p:nvPr/>
        </p:nvSpPr>
        <p:spPr>
          <a:xfrm>
            <a:off x="6928265" y="5198448"/>
            <a:ext cx="2652641" cy="1345343"/>
          </a:xfrm>
          <a:prstGeom prst="wedgeRoundRectCallout">
            <a:avLst>
              <a:gd name="adj1" fmla="val -28071"/>
              <a:gd name="adj2" fmla="val -825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We need to break up -Bob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0.14896 0.003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69" y="41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0.16224 0.0016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17913</TotalTime>
  <Words>2656</Words>
  <Application>Microsoft Office PowerPoint</Application>
  <PresentationFormat>Widescreen</PresentationFormat>
  <Paragraphs>833</Paragraphs>
  <Slides>77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4" baseType="lpstr">
      <vt:lpstr>Arial</vt:lpstr>
      <vt:lpstr>Calibri</vt:lpstr>
      <vt:lpstr>Calibri Light</vt:lpstr>
      <vt:lpstr>Cambria Math</vt:lpstr>
      <vt:lpstr>Open Sans</vt:lpstr>
      <vt:lpstr>Wingdings</vt:lpstr>
      <vt:lpstr>Office Theme</vt:lpstr>
      <vt:lpstr>Homework 1</vt:lpstr>
      <vt:lpstr>Tidbits</vt:lpstr>
      <vt:lpstr>Cryptography CS 555</vt:lpstr>
      <vt:lpstr>Recap</vt:lpstr>
      <vt:lpstr>CCA-Security</vt:lpstr>
      <vt:lpstr>Week 4: Topic 1:  Message Authentication Codes  </vt:lpstr>
      <vt:lpstr>Current Goals</vt:lpstr>
      <vt:lpstr>What Does It Mean to “Secure Information” </vt:lpstr>
      <vt:lpstr>What Does It Mean to “Secure Information” </vt:lpstr>
      <vt:lpstr>Message Authentication Codes</vt:lpstr>
      <vt:lpstr>What Does It Mean to “Secure Information” </vt:lpstr>
      <vt:lpstr>Error Correcting Codes?</vt:lpstr>
      <vt:lpstr>Modifying Ciphertexts</vt:lpstr>
      <vt:lpstr>Message Authentication Code Syntax</vt:lpstr>
      <vt:lpstr>Message Authentication Code Syntax</vt:lpstr>
      <vt:lpstr>Message Authentication Code Syntax</vt:lpstr>
      <vt:lpstr>MAC Authentication Game  (Macforge_(A,Π) (n)) </vt:lpstr>
      <vt:lpstr>Discussion</vt:lpstr>
      <vt:lpstr>Replay Attacks</vt:lpstr>
      <vt:lpstr>Strong MACs</vt:lpstr>
      <vt:lpstr>Strong MAC Authentication (Macsforge_(A,Π) (n)) </vt:lpstr>
      <vt:lpstr>Deterministic MACs</vt:lpstr>
      <vt:lpstr>Strong MAC vs Regular MAC</vt:lpstr>
      <vt:lpstr>Timing Attacks (Side Channel)</vt:lpstr>
      <vt:lpstr>Timing Attacks (Side Channel)</vt:lpstr>
      <vt:lpstr>Timing Attack</vt:lpstr>
      <vt:lpstr>Improved Canonical Verification Algorithm</vt:lpstr>
      <vt:lpstr>Side-Channel Attacks</vt:lpstr>
      <vt:lpstr>Recap</vt:lpstr>
      <vt:lpstr>Message Authentication Code Syntax</vt:lpstr>
      <vt:lpstr>General vs Fixed Length MAC</vt:lpstr>
      <vt:lpstr>Strong MAC Construction (Fixed Length)</vt:lpstr>
      <vt:lpstr>Strong MAC Authentication (Macsforge_(A,Π) (n)) </vt:lpstr>
      <vt:lpstr>Concrete Version: (t(n),q(n),ε(n))-secure MAC</vt:lpstr>
      <vt:lpstr>Strong MAC Construction (Fixed Length)</vt:lpstr>
      <vt:lpstr>Breaking MAC Security  (Macforge_(A,Π) (n)) </vt:lpstr>
      <vt:lpstr>A Similar Game  (Macforge_(A,Π ̃ ) (n)) </vt:lpstr>
      <vt:lpstr>PRF Distinguisher D</vt:lpstr>
      <vt:lpstr>PRF Distinguisher D</vt:lpstr>
      <vt:lpstr>Strong MAC Construction (Fixed Length)</vt:lpstr>
      <vt:lpstr>Strong MAC Construction (Fixed Length)</vt:lpstr>
      <vt:lpstr>Homework 1: Due Now</vt:lpstr>
      <vt:lpstr>Strong MAC Construction (Fixed Length)</vt:lpstr>
      <vt:lpstr>MACs for Arbitrary Length Messages</vt:lpstr>
      <vt:lpstr>MACs for Arbitrary Length Messages</vt:lpstr>
      <vt:lpstr>MACs for Arbitrary Length Messages</vt:lpstr>
      <vt:lpstr>MACs for Arbitrary Length Messages</vt:lpstr>
      <vt:lpstr>PowerPoint Presentation</vt:lpstr>
      <vt:lpstr>MACs for Arbitrary Length Messages</vt:lpstr>
      <vt:lpstr>MACs for Arbitrary Length Messages</vt:lpstr>
      <vt:lpstr>Coming Soon</vt:lpstr>
      <vt:lpstr>Week 3</vt:lpstr>
      <vt:lpstr>Recap</vt:lpstr>
      <vt:lpstr>Authenticated Encryption</vt:lpstr>
      <vt:lpstr>Unforgeable Encryption Experiment (Encforge_(A,Π) (n)) </vt:lpstr>
      <vt:lpstr>Unforgeable Encryption Experiment (Encforge_(A,Π) (n)) </vt:lpstr>
      <vt:lpstr>Building Authenticated Encryption</vt:lpstr>
      <vt:lpstr>Building Authenticated Encryption</vt:lpstr>
      <vt:lpstr>Building Authenticated Encryption</vt:lpstr>
      <vt:lpstr>Independent Key Principle</vt:lpstr>
      <vt:lpstr>Building Authenticated Encryption</vt:lpstr>
      <vt:lpstr>Building Authenticated Encryption</vt:lpstr>
      <vt:lpstr>Building Authenticated Encryption</vt:lpstr>
      <vt:lpstr>Building Authenticated Encryption</vt:lpstr>
      <vt:lpstr>Building Authenticated Encryption</vt:lpstr>
      <vt:lpstr>Authenticate-then-Encrypt: A Bad Case</vt:lpstr>
      <vt:lpstr>Authenticate-then-Encrypt: A Bad Case</vt:lpstr>
      <vt:lpstr>Authenticate-then-Encrypt: A Bad Case</vt:lpstr>
      <vt:lpstr>Building Authenticated Encryption</vt:lpstr>
      <vt:lpstr>Building Authenticated Encryption</vt:lpstr>
      <vt:lpstr>Building Authenticated Encryption</vt:lpstr>
      <vt:lpstr>Proof Sketch</vt:lpstr>
      <vt:lpstr>Secure Communication Session</vt:lpstr>
      <vt:lpstr>Secure Communication Session</vt:lpstr>
      <vt:lpstr>Galois Counter Mode (GCM)</vt:lpstr>
      <vt:lpstr>Authenticated Security vs CCA-Security</vt:lpstr>
      <vt:lpstr>Next Week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193</cp:revision>
  <dcterms:created xsi:type="dcterms:W3CDTF">2016-12-31T20:38:01Z</dcterms:created>
  <dcterms:modified xsi:type="dcterms:W3CDTF">2018-09-20T16:13:31Z</dcterms:modified>
</cp:coreProperties>
</file>