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439" r:id="rId2"/>
    <p:sldId id="450" r:id="rId3"/>
    <p:sldId id="356" r:id="rId4"/>
    <p:sldId id="453" r:id="rId5"/>
    <p:sldId id="357" r:id="rId6"/>
    <p:sldId id="448" r:id="rId7"/>
    <p:sldId id="449" r:id="rId8"/>
    <p:sldId id="358" r:id="rId9"/>
    <p:sldId id="359" r:id="rId10"/>
    <p:sldId id="360" r:id="rId11"/>
    <p:sldId id="256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451" r:id="rId20"/>
    <p:sldId id="442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454" r:id="rId31"/>
    <p:sldId id="455" r:id="rId32"/>
    <p:sldId id="378" r:id="rId33"/>
    <p:sldId id="38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52" r:id="rId43"/>
    <p:sldId id="382" r:id="rId44"/>
    <p:sldId id="443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5" r:id="rId55"/>
    <p:sldId id="392" r:id="rId56"/>
    <p:sldId id="393" r:id="rId57"/>
    <p:sldId id="394" r:id="rId58"/>
    <p:sldId id="404" r:id="rId59"/>
    <p:sldId id="405" r:id="rId60"/>
    <p:sldId id="407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416" r:id="rId70"/>
    <p:sldId id="417" r:id="rId71"/>
    <p:sldId id="418" r:id="rId72"/>
    <p:sldId id="419" r:id="rId73"/>
    <p:sldId id="420" r:id="rId74"/>
    <p:sldId id="421" r:id="rId75"/>
    <p:sldId id="422" r:id="rId76"/>
    <p:sldId id="423" r:id="rId77"/>
    <p:sldId id="424" r:id="rId78"/>
    <p:sldId id="425" r:id="rId79"/>
    <p:sldId id="426" r:id="rId80"/>
    <p:sldId id="427" r:id="rId81"/>
    <p:sldId id="428" r:id="rId82"/>
    <p:sldId id="429" r:id="rId83"/>
    <p:sldId id="430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0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5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25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HTTP is stateless. Cookies can be stored on</a:t>
            </a:r>
            <a:r>
              <a:rPr lang="en-US" baseline="0" dirty="0" smtClean="0"/>
              <a:t> the client, but can the server trust the client not to modify the cookie?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3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2.png"/><Relationship Id="rId4" Type="http://schemas.openxmlformats.org/officeDocument/2006/relationships/image" Target="../media/image73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31.png"/><Relationship Id="rId4" Type="http://schemas.openxmlformats.org/officeDocument/2006/relationships/image" Target="../media/image3.jpeg"/><Relationship Id="rId9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.jpe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1.png"/><Relationship Id="rId9" Type="http://schemas.openxmlformats.org/officeDocument/2006/relationships/image" Target="../media/image19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.jpe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0.png"/><Relationship Id="rId9" Type="http://schemas.openxmlformats.org/officeDocument/2006/relationships/image" Target="../media/image15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b="1" dirty="0" smtClean="0"/>
              <a:t>Week 3: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Building CPA-Secure Encryption Schemes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Pseudorandom Functions/Permutations</a:t>
            </a:r>
            <a:endParaRPr lang="en-US" sz="2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Block Ciphers + Modes of Operation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CCA-Security (definition)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Message Authentication Codes [</a:t>
            </a:r>
            <a:r>
              <a:rPr lang="en-US" sz="2900" smtClean="0"/>
              <a:t>time permitting]</a:t>
            </a:r>
            <a:endParaRPr lang="en-US" sz="3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3.5-3.7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3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Fall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Image result for de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97" y="1930606"/>
            <a:ext cx="2411278" cy="25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335" y="2480875"/>
            <a:ext cx="1403222" cy="91662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08647" y="2740738"/>
            <a:ext cx="2412187" cy="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13815" y="2211604"/>
            <a:ext cx="1664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98164" y="4390310"/>
                <a:ext cx="24650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 Encryption Attacker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164" y="4390310"/>
                <a:ext cx="2465098" cy="400110"/>
              </a:xfrm>
              <a:prstGeom prst="rect">
                <a:avLst/>
              </a:prstGeom>
              <a:blipFill>
                <a:blip r:embed="rId4"/>
                <a:stretch>
                  <a:fillRect t="-7576" r="-173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-819190" y="2883955"/>
                <a:ext cx="29897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 smtClean="0"/>
                  <a:t>’ Encryption Attacker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19190" y="2883955"/>
                <a:ext cx="2989793" cy="461665"/>
              </a:xfrm>
              <a:prstGeom prst="rect">
                <a:avLst/>
              </a:prstGeom>
              <a:blipFill>
                <a:blip r:embed="rId5"/>
                <a:stretch>
                  <a:fillRect l="-10526" t="-2245" r="-28947" b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35" y="2063792"/>
            <a:ext cx="1455120" cy="971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22453" y="834821"/>
                <a:ext cx="232441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/>
                        <m:t>K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sz="2800" b="1" dirty="0"/>
                        <m:t>Gen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/>
              </a:p>
              <a:p>
                <a:endParaRPr lang="en-US" sz="2800" b="1" dirty="0"/>
              </a:p>
              <a:p>
                <a:r>
                  <a:rPr lang="en-US" sz="2800" b="1" dirty="0"/>
                  <a:t> </a:t>
                </a:r>
                <a:r>
                  <a:rPr lang="en-US" sz="2800" b="1" dirty="0" smtClean="0"/>
                  <a:t>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453" y="834821"/>
                <a:ext cx="2324419" cy="1815882"/>
              </a:xfrm>
              <a:prstGeom prst="rect">
                <a:avLst/>
              </a:prstGeom>
              <a:blipFill>
                <a:blip r:embed="rId7"/>
                <a:stretch>
                  <a:fillRect l="-5236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2123696" y="3203225"/>
            <a:ext cx="2732784" cy="1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805127" y="2740738"/>
                <a:ext cx="3154903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27" y="2740738"/>
                <a:ext cx="3154903" cy="513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1587202" y="4148697"/>
            <a:ext cx="3269278" cy="2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28257" y="368703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939602" y="3269256"/>
            <a:ext cx="2198652" cy="854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269593">
            <a:off x="7013132" y="3470675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g=b’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71506" y="2447808"/>
            <a:ext cx="1509871" cy="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43200" y="1965964"/>
            <a:ext cx="1846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[0], m</a:t>
            </a:r>
            <a:r>
              <a:rPr lang="en-US" sz="2400" baseline="-25000" dirty="0" smtClean="0"/>
              <a:t>1</a:t>
            </a:r>
            <a:r>
              <a:rPr lang="en-US" sz="2400" dirty="0"/>
              <a:t>[0]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368254" y="2869869"/>
            <a:ext cx="1944281" cy="11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62834" y="2454220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Enc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(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[0</a:t>
            </a:r>
            <a:r>
              <a:rPr lang="en-US" sz="2400" dirty="0"/>
              <a:t>]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2932405" y="3276809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 rot="5593382">
            <a:off x="6839670" y="2957737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15516" y="5375589"/>
                <a:ext cx="7754623" cy="757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600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16" y="5375589"/>
                <a:ext cx="7754623" cy="757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/>
          <p:cNvSpPr/>
          <p:nvPr/>
        </p:nvSpPr>
        <p:spPr>
          <a:xfrm rot="5400000">
            <a:off x="7128688" y="409312"/>
            <a:ext cx="395729" cy="2568096"/>
          </a:xfrm>
          <a:prstGeom prst="leftBrace">
            <a:avLst>
              <a:gd name="adj1" fmla="val 8333"/>
              <a:gd name="adj2" fmla="val 5071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030713" y="1073936"/>
            <a:ext cx="289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Message CPA-Game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1" grpId="0"/>
      <p:bldP spid="35" grpId="0"/>
      <p:bldP spid="39" grpId="0"/>
      <p:bldP spid="26" grpId="0"/>
      <p:bldP spid="28" grpId="0"/>
      <p:bldP spid="1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3</a:t>
            </a:r>
            <a:r>
              <a:rPr lang="en-US" dirty="0"/>
              <a:t>: Topic </a:t>
            </a:r>
            <a:r>
              <a:rPr lang="en-US" dirty="0" smtClean="0"/>
              <a:t>1: </a:t>
            </a:r>
            <a:br>
              <a:rPr lang="en-US" dirty="0" smtClean="0"/>
            </a:br>
            <a:r>
              <a:rPr lang="en-US" dirty="0"/>
              <a:t>Pseudorandom Functions and CPA-Security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Function (PRF)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𝑘𝑒𝑦</m:t>
                            </m:r>
                          </m:sub>
                        </m:sSub>
                        <m:d>
                          <m:d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/>
                  <a:t>, which “looks random” without the secret key k.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secret key 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input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- length of output</a:t>
                </a:r>
              </a:p>
              <a:p>
                <a:endParaRPr lang="en-US" dirty="0"/>
              </a:p>
              <a:p>
                <a:r>
                  <a:rPr lang="en-US" dirty="0" smtClean="0"/>
                  <a:t>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=n (unless otherwise specified)</a:t>
                </a:r>
              </a:p>
              <a:p>
                <a:endParaRPr lang="en-US" dirty="0"/>
              </a:p>
              <a:p>
                <a:r>
                  <a:rPr lang="en-US" dirty="0" smtClean="0"/>
                  <a:t>Computing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(x) is efficient (polynomial-time)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96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vs. PRG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Pseudorandom Generator G is not a keyed function</a:t>
            </a:r>
          </a:p>
          <a:p>
            <a:endParaRPr lang="en-US" sz="3600" dirty="0"/>
          </a:p>
          <a:p>
            <a:r>
              <a:rPr lang="en-US" sz="3600" dirty="0" smtClean="0"/>
              <a:t>PRG Security Model: Attacker sees only output G(r)</a:t>
            </a:r>
          </a:p>
          <a:p>
            <a:pPr lvl="1"/>
            <a:r>
              <a:rPr lang="en-US" sz="3200" dirty="0" smtClean="0"/>
              <a:t>Attacker who sees r can easily distinguish G(r) from random</a:t>
            </a:r>
            <a:endParaRPr lang="en-US" sz="3200" dirty="0"/>
          </a:p>
          <a:p>
            <a:r>
              <a:rPr lang="en-US" sz="3600" dirty="0" smtClean="0"/>
              <a:t>PRF Security Model: </a:t>
            </a:r>
            <a:r>
              <a:rPr lang="en-US" sz="3200" dirty="0" smtClean="0"/>
              <a:t>Attacker sees both inputs and outputs (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,F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(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))</a:t>
            </a:r>
          </a:p>
          <a:p>
            <a:pPr lvl="1"/>
            <a:r>
              <a:rPr lang="en-US" sz="2800" dirty="0" smtClean="0"/>
              <a:t>In fact, attacker can select inputs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lvl="1"/>
            <a:r>
              <a:rPr lang="en-US" sz="2800" dirty="0" smtClean="0"/>
              <a:t>Attacker Goal: distinguish F from a truly random function</a:t>
            </a:r>
            <a:endParaRPr lang="en-US" sz="2800" baseline="-25000" dirty="0" smtClean="0"/>
          </a:p>
          <a:p>
            <a:pPr marL="457200" lvl="1" indent="0">
              <a:buNone/>
            </a:pPr>
            <a:endParaRPr lang="en-US" sz="2800" i="1" baseline="-25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Random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 denote the set of all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How big is the set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Hint</a:t>
                </a:r>
                <a:r>
                  <a:rPr lang="en-US" dirty="0" smtClean="0"/>
                  <a:t>: Consider the lookup table.</a:t>
                </a:r>
              </a:p>
              <a:p>
                <a:pPr lvl="1"/>
                <a:r>
                  <a:rPr lang="en-US" dirty="0" smtClean="0"/>
                  <a:t>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entries in lookup table</a:t>
                </a:r>
              </a:p>
              <a:p>
                <a:pPr lvl="1"/>
                <a:r>
                  <a:rPr lang="en-US" dirty="0" smtClean="0"/>
                  <a:t>n bits per entry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bits to encode f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endParaRPr lang="en-US" b="1" baseline="-25000" dirty="0" smtClean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 dirty="0"/>
                          <m:t>Func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n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  (by comparison only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n-bit keys)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931329"/>
                  </p:ext>
                </p:extLst>
              </p:nvPr>
            </p:nvGraphicFramePr>
            <p:xfrm>
              <a:off x="6959600" y="2771986"/>
              <a:ext cx="4714240" cy="231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120">
                      <a:extLst>
                        <a:ext uri="{9D8B030D-6E8A-4147-A177-3AD203B41FA5}">
                          <a16:colId xmlns:a16="http://schemas.microsoft.com/office/drawing/2014/main" val="1961855416"/>
                        </a:ext>
                      </a:extLst>
                    </a:gridCol>
                    <a:gridCol w="2357120">
                      <a:extLst>
                        <a:ext uri="{9D8B030D-6E8A-4147-A177-3AD203B41FA5}">
                          <a16:colId xmlns:a16="http://schemas.microsoft.com/office/drawing/2014/main" val="2764476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11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0…00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869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0…01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5056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0…10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463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1179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1…11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dirty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6436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931329"/>
                  </p:ext>
                </p:extLst>
              </p:nvPr>
            </p:nvGraphicFramePr>
            <p:xfrm>
              <a:off x="6959600" y="2771986"/>
              <a:ext cx="4714240" cy="231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120">
                      <a:extLst>
                        <a:ext uri="{9D8B030D-6E8A-4147-A177-3AD203B41FA5}">
                          <a16:colId xmlns:a16="http://schemas.microsoft.com/office/drawing/2014/main" val="1961855416"/>
                        </a:ext>
                      </a:extLst>
                    </a:gridCol>
                    <a:gridCol w="2357120">
                      <a:extLst>
                        <a:ext uri="{9D8B030D-6E8A-4147-A177-3AD203B41FA5}">
                          <a16:colId xmlns:a16="http://schemas.microsoft.com/office/drawing/2014/main" val="2764476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1333" r="-101292" b="-4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1333" r="-1292" b="-4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11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124590" r="-10129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124590" r="-1292" b="-4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869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224590" r="-101292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224590" r="-1292" b="-3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056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324590" r="-101292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324590" r="-1292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463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424590" r="-101292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424590" r="-1292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179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8" t="-524590" r="-101292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58" t="-524590" r="-1292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6436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Left Brace 5"/>
          <p:cNvSpPr/>
          <p:nvPr/>
        </p:nvSpPr>
        <p:spPr>
          <a:xfrm>
            <a:off x="6639560" y="3322320"/>
            <a:ext cx="254000" cy="1605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95707" y="3927686"/>
                <a:ext cx="487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07" y="3927686"/>
                <a:ext cx="4872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5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Truly Random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:r>
                  <a:rPr lang="en-US" b="1" dirty="0" err="1" smtClean="0"/>
                  <a:t>Func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 denote the set of all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Can view entries in lookup table as populated in advance (uniformly)</a:t>
                </a:r>
              </a:p>
              <a:p>
                <a:pPr lvl="1"/>
                <a:r>
                  <a:rPr lang="en-US" b="1" dirty="0" smtClean="0"/>
                  <a:t>Space:</a:t>
                </a:r>
                <a:r>
                  <a:rPr lang="en-US" dirty="0" smtClean="0"/>
                  <a:t> n2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bits to encode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𝐅𝐮𝐧𝐜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Alternatively, can view entries as populated uniformly “on-the-fly”</a:t>
                </a:r>
              </a:p>
              <a:p>
                <a:pPr lvl="1"/>
                <a:r>
                  <a:rPr lang="en-US" b="1" dirty="0" smtClean="0"/>
                  <a:t>Space: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bits after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queries to store prior responses</a:t>
                </a:r>
              </a:p>
              <a:p>
                <a:r>
                  <a:rPr lang="en-US" dirty="0" smtClean="0"/>
                  <a:t>Alternate view is often useful in security reductions</a:t>
                </a:r>
              </a:p>
              <a:p>
                <a:pPr lvl="1"/>
                <a:r>
                  <a:rPr lang="en-US" dirty="0" smtClean="0"/>
                  <a:t>Doesn’t require time to fully specify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𝐅𝐮𝐧𝐜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1825625"/>
            <a:ext cx="11176000" cy="4351338"/>
          </a:xfrm>
        </p:spPr>
        <p:txBody>
          <a:bodyPr/>
          <a:lstStyle/>
          <a:p>
            <a:r>
              <a:rPr lang="en-US" sz="3600" dirty="0" smtClean="0"/>
              <a:t>We use </a:t>
            </a:r>
            <a:r>
              <a:rPr lang="en-US" sz="3600" dirty="0" err="1" smtClean="0"/>
              <a:t>A</a:t>
            </a:r>
            <a:r>
              <a:rPr lang="en-US" sz="3600" baseline="30000" dirty="0" err="1" smtClean="0"/>
              <a:t>f</a:t>
            </a:r>
            <a:r>
              <a:rPr lang="en-US" sz="3600" baseline="30000" dirty="0" smtClean="0"/>
              <a:t>(.)</a:t>
            </a:r>
            <a:r>
              <a:rPr lang="en-US" sz="3600" dirty="0"/>
              <a:t> </a:t>
            </a:r>
            <a:r>
              <a:rPr lang="en-US" sz="3600" dirty="0" smtClean="0"/>
              <a:t>to denote an algorithm A with oracle access to a function f. </a:t>
            </a:r>
          </a:p>
          <a:p>
            <a:r>
              <a:rPr lang="en-US" sz="3600" dirty="0" smtClean="0"/>
              <a:t>A may adaptively query f(.) on multiple different inputs 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,… and A receives the answers f(x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),f(x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),…</a:t>
            </a:r>
          </a:p>
          <a:p>
            <a:r>
              <a:rPr lang="en-US" sz="3600" dirty="0" smtClean="0"/>
              <a:t>However, A can only use f(.) as a </a:t>
            </a:r>
            <a:r>
              <a:rPr lang="en-US" sz="3600" dirty="0" err="1" smtClean="0"/>
              <a:t>blackbox</a:t>
            </a:r>
            <a:r>
              <a:rPr lang="en-US" sz="3600" dirty="0" smtClean="0"/>
              <a:t> (no peaking at the source code in the box)</a:t>
            </a:r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3.25: </a:t>
                </a:r>
                <a:r>
                  <a:rPr lang="en-US" dirty="0" smtClean="0"/>
                  <a:t>A </a:t>
                </a:r>
                <a:r>
                  <a:rPr lang="en-US" dirty="0"/>
                  <a:t>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pseudorandom function </a:t>
                </a:r>
                <a:r>
                  <a:rPr lang="en-US" dirty="0" smtClean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Notes: </a:t>
                </a:r>
              </a:p>
              <a:p>
                <a:r>
                  <a:rPr lang="en-US" dirty="0" smtClean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 well as the randomness of D. </a:t>
                </a:r>
              </a:p>
              <a:p>
                <a:r>
                  <a:rPr lang="en-US" dirty="0" smtClean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Func</a:t>
                </a:r>
                <a:r>
                  <a:rPr lang="en-US" b="1" baseline="-25000" dirty="0" smtClean="0"/>
                  <a:t>n</a:t>
                </a:r>
                <a:r>
                  <a:rPr lang="en-US" dirty="0"/>
                  <a:t>as well as the randomness of D. </a:t>
                </a:r>
              </a:p>
              <a:p>
                <a:r>
                  <a:rPr lang="en-US" dirty="0" smtClean="0"/>
                  <a:t>D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given the secret k in the first probability (otherwise easy to distinguish…how?)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PRF-Security as a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26873" y="4439704"/>
                <a:ext cx="348636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/>
                  <a:t> </a:t>
                </a:r>
              </a:p>
              <a:p>
                <a:r>
                  <a:rPr lang="en-US" sz="2800" b="1" dirty="0" smtClean="0"/>
                  <a:t>Truly random </a:t>
                </a:r>
                <a:r>
                  <a:rPr lang="en-US" sz="2800" b="1" dirty="0" err="1" smtClean="0"/>
                  <a:t>func</a:t>
                </a:r>
                <a:r>
                  <a:rPr lang="en-US" sz="2800" b="1" dirty="0" smtClean="0"/>
                  <a:t> R</a:t>
                </a:r>
              </a:p>
              <a:p>
                <a:r>
                  <a:rPr lang="en-US" sz="2800" b="1" dirty="0" err="1" smtClean="0"/>
                  <a:t>r</a:t>
                </a:r>
                <a:r>
                  <a:rPr lang="en-US" sz="2800" b="1" baseline="-25000" dirty="0" err="1" smtClean="0"/>
                  <a:t>i</a:t>
                </a:r>
                <a:r>
                  <a:rPr lang="en-US" sz="2800" b="1" dirty="0" smtClean="0"/>
                  <a:t> = F</a:t>
                </a:r>
                <a:r>
                  <a:rPr lang="en-US" sz="2800" b="1" baseline="-25000" dirty="0" smtClean="0"/>
                  <a:t>K</a:t>
                </a:r>
                <a:r>
                  <a:rPr lang="en-US" sz="2800" b="1" dirty="0" smtClean="0"/>
                  <a:t>(m</a:t>
                </a:r>
                <a:r>
                  <a:rPr lang="en-US" sz="2800" b="1" baseline="-25000" dirty="0" smtClean="0"/>
                  <a:t>i</a:t>
                </a:r>
                <a:r>
                  <a:rPr lang="en-US" sz="2800" b="1" dirty="0" smtClean="0"/>
                  <a:t>)    if b=1</a:t>
                </a:r>
              </a:p>
              <a:p>
                <a:r>
                  <a:rPr lang="en-US" sz="2800" b="1" dirty="0" smtClean="0"/>
                  <a:t>       R(m</a:t>
                </a:r>
                <a:r>
                  <a:rPr lang="en-US" sz="2800" b="1" baseline="-25000" dirty="0" smtClean="0"/>
                  <a:t>i</a:t>
                </a:r>
                <a:r>
                  <a:rPr lang="en-US" sz="2800" b="1" dirty="0" smtClean="0"/>
                  <a:t>)    </a:t>
                </a:r>
                <a:r>
                  <a:rPr lang="en-US" sz="2800" b="1" dirty="0" err="1" smtClean="0"/>
                  <a:t>o.w</a:t>
                </a:r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73" y="4439704"/>
                <a:ext cx="3486364" cy="2246769"/>
              </a:xfrm>
              <a:prstGeom prst="rect">
                <a:avLst/>
              </a:prstGeom>
              <a:blipFill>
                <a:blip r:embed="rId5"/>
                <a:stretch>
                  <a:fillRect l="-3678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4512" y="931990"/>
            <a:ext cx="1228181" cy="12619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729392" y="188628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72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Security Concrete 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3.25: </a:t>
                </a:r>
                <a:r>
                  <a:rPr lang="en-US" dirty="0" smtClean="0"/>
                  <a:t>A </a:t>
                </a:r>
                <a:r>
                  <a:rPr lang="en-US" dirty="0"/>
                  <a:t>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 smtClean="0"/>
                  <a:t>-secure pseudorandom </a:t>
                </a:r>
                <a:r>
                  <a:rPr lang="en-US" i="1" dirty="0"/>
                  <a:t>function </a:t>
                </a:r>
                <a:r>
                  <a:rPr lang="en-US" dirty="0" smtClean="0"/>
                  <a:t>if </a:t>
                </a:r>
                <a:r>
                  <a:rPr lang="en-US" b="1" dirty="0" smtClean="0"/>
                  <a:t>for all </a:t>
                </a:r>
                <a:r>
                  <a:rPr lang="en-US" dirty="0" smtClean="0"/>
                  <a:t>distinguishers D </a:t>
                </a:r>
                <a:r>
                  <a:rPr lang="en-US" b="1" dirty="0" smtClean="0"/>
                  <a:t>running in time at most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:r>
                  <a:rPr lang="en-US" b="1" dirty="0" smtClean="0"/>
                  <a:t>making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 smtClean="0"/>
                  <a:t> queries</a:t>
                </a:r>
                <a:r>
                  <a:rPr lang="en-US" dirty="0" smtClean="0"/>
                  <a:t>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(.)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PRGs to achieve Semantic Security (Single Message Eavesdropping)</a:t>
            </a:r>
          </a:p>
          <a:p>
            <a:endParaRPr lang="en-US" dirty="0" smtClean="0"/>
          </a:p>
          <a:p>
            <a:r>
              <a:rPr lang="en-US" dirty="0" smtClean="0"/>
              <a:t>Multiple Message Eavesdropping Experiment</a:t>
            </a:r>
          </a:p>
          <a:p>
            <a:pPr lvl="1"/>
            <a:r>
              <a:rPr lang="en-US" dirty="0" smtClean="0"/>
              <a:t>Impossible to achieve with stateless/deterministic encryption scheme</a:t>
            </a:r>
          </a:p>
          <a:p>
            <a:endParaRPr lang="en-US" dirty="0" smtClean="0"/>
          </a:p>
          <a:p>
            <a:r>
              <a:rPr lang="en-US" i="1" dirty="0" smtClean="0"/>
              <a:t>Chosen Plaintext Attacks</a:t>
            </a:r>
            <a:r>
              <a:rPr lang="en-US" dirty="0" smtClean="0"/>
              <a:t> and CPA-Security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24563" y="4467175"/>
                <a:ext cx="23690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563" y="4467175"/>
                <a:ext cx="2369046" cy="954107"/>
              </a:xfrm>
              <a:prstGeom prst="rect">
                <a:avLst/>
              </a:prstGeom>
              <a:blipFill>
                <a:blip r:embed="rId6"/>
                <a:stretch>
                  <a:fillRect l="-5141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1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Gen: on input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pick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err="1" smtClean="0"/>
                  <a:t>Enc</a:t>
                </a:r>
                <a:r>
                  <a:rPr lang="en-US" dirty="0" smtClean="0"/>
                  <a:t>: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         for 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Dec</a:t>
                </a:r>
                <a:r>
                  <a:rPr lang="en-US" dirty="0"/>
                  <a:t>: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F is a pseudorandom function, then (</a:t>
                </a:r>
                <a:r>
                  <a:rPr lang="en-US" dirty="0" err="1" smtClean="0"/>
                  <a:t>Gen,Enc,Dec</a:t>
                </a:r>
                <a:r>
                  <a:rPr lang="en-US" dirty="0" smtClean="0"/>
                  <a:t>) is a CPA-secure encryption scheme for messages of length 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7560" y="3307080"/>
            <a:ext cx="3794760" cy="1661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to begin proof?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229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83331" y="4449782"/>
                <a:ext cx="242136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𝐆𝐞𝐧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331" y="4449782"/>
                <a:ext cx="2421368" cy="954107"/>
              </a:xfrm>
              <a:prstGeom prst="rect">
                <a:avLst/>
              </a:prstGeom>
              <a:blipFill>
                <a:blip r:embed="rId5"/>
                <a:stretch>
                  <a:fillRect l="-5290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252532" y="2601530"/>
                <a:ext cx="23986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32" y="2601530"/>
                <a:ext cx="2398670" cy="461665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252532" y="3152734"/>
                <a:ext cx="23313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32" y="3152734"/>
                <a:ext cx="2331344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594818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000" b="0" dirty="0" smtClean="0">
                    <a:ea typeface="Cambria Math" panose="02040503050406030204" pitchFamily="18" charset="0"/>
                  </a:rPr>
                  <a:t>Assumption: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4000" b="0" dirty="0" smtClean="0">
                    <a:ea typeface="Cambria Math" panose="02040503050406030204" pitchFamily="18" charset="0"/>
                  </a:rPr>
                  <a:t>PPT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negligible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594818"/>
                <a:ext cx="11066055" cy="4351338"/>
              </a:xfrm>
              <a:blipFill>
                <a:blip r:embed="rId9"/>
                <a:stretch>
                  <a:fillRect l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4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 PPT attacker A that breaks CPA-Security.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distinguisher D which breaks PRF security.</a:t>
                </a:r>
              </a:p>
              <a:p>
                <a:r>
                  <a:rPr lang="en-US" dirty="0" smtClean="0"/>
                  <a:t>Distinguisher D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(oracle O ---  either f or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Simulate A</a:t>
                </a:r>
              </a:p>
              <a:p>
                <a:pPr lvl="1"/>
                <a:r>
                  <a:rPr lang="en-US" dirty="0" smtClean="0"/>
                  <a:t> Whenever A queries its encryption oracle on a message m </a:t>
                </a:r>
              </a:p>
              <a:p>
                <a:pPr lvl="2"/>
                <a:r>
                  <a:rPr lang="en-US" dirty="0" smtClean="0"/>
                  <a:t>Select random r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messages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Select random r and bit b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aseline="-25000" dirty="0" smtClean="0"/>
              </a:p>
              <a:p>
                <a:pPr lvl="1"/>
                <a:r>
                  <a:rPr lang="en-US" dirty="0" smtClean="0"/>
                  <a:t>Whenever A outputs b’</a:t>
                </a:r>
              </a:p>
              <a:p>
                <a:pPr lvl="2"/>
                <a:r>
                  <a:rPr lang="en-US" dirty="0" smtClean="0"/>
                  <a:t>Output 1 if b=b’</a:t>
                </a:r>
              </a:p>
              <a:p>
                <a:pPr lvl="2"/>
                <a:r>
                  <a:rPr lang="en-US" dirty="0" smtClean="0"/>
                  <a:t>Output 0 otherwise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0961" y="4216400"/>
                <a:ext cx="5019040" cy="25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Analysis</a:t>
                </a:r>
                <a:r>
                  <a:rPr lang="en-US" dirty="0" smtClean="0"/>
                  <a:t>: Suppose that O = f then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D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Suppose that O = f </a:t>
                </a:r>
                <a:r>
                  <a:rPr lang="en-US" dirty="0" smtClean="0"/>
                  <a:t>then </a:t>
                </a:r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endParaRPr lang="en-US" baseline="-25000" dirty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denotes the encryption scheme in which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is replaced by truly random f.</a:t>
                </a:r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4216400"/>
                <a:ext cx="5019040" cy="2592826"/>
              </a:xfrm>
              <a:prstGeom prst="rect">
                <a:avLst/>
              </a:prstGeom>
              <a:blipFill>
                <a:blip r:embed="rId3"/>
                <a:stretch>
                  <a:fillRect l="-1094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6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 PPT attacker A that breaks CPA-Security.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distinguisher D which breaks PRF security.</a:t>
                </a:r>
              </a:p>
              <a:p>
                <a:r>
                  <a:rPr lang="en-US" dirty="0" smtClean="0"/>
                  <a:t>Distinguisher D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(oracle O ---  either f or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Simulate A</a:t>
                </a:r>
              </a:p>
              <a:p>
                <a:pPr lvl="1"/>
                <a:r>
                  <a:rPr lang="en-US" dirty="0" smtClean="0"/>
                  <a:t> Whenever A queries its encryption oracle on a message m </a:t>
                </a:r>
              </a:p>
              <a:p>
                <a:pPr lvl="2"/>
                <a:r>
                  <a:rPr lang="en-US" dirty="0" smtClean="0"/>
                  <a:t>Select random r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messages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Select random r and bit b</a:t>
                </a:r>
              </a:p>
              <a:p>
                <a:pPr lvl="2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A outputs b’</a:t>
                </a:r>
              </a:p>
              <a:p>
                <a:pPr lvl="2"/>
                <a:r>
                  <a:rPr lang="en-US" dirty="0" smtClean="0"/>
                  <a:t>Output 1 if b=b’</a:t>
                </a:r>
              </a:p>
              <a:p>
                <a:pPr lvl="2"/>
                <a:r>
                  <a:rPr lang="en-US" dirty="0" smtClean="0"/>
                  <a:t>Output 0 otherwise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9040" y="4058387"/>
                <a:ext cx="5730241" cy="2799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Analysis</a:t>
                </a:r>
                <a:r>
                  <a:rPr lang="en-US" dirty="0" smtClean="0"/>
                  <a:t>: Suppose that O =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then  by PRF security, for some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we have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𝑃𝑟𝑖𝑣𝐾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𝑐𝑝𝑎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𝑃𝑟𝑖𝑣𝐾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𝑐𝑝𝑎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D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Implies: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4058387"/>
                <a:ext cx="5730241" cy="2799613"/>
              </a:xfrm>
              <a:prstGeom prst="rect">
                <a:avLst/>
              </a:prstGeom>
              <a:blipFill>
                <a:blip r:embed="rId4"/>
                <a:stretch>
                  <a:fillRect l="-957" t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1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429385"/>
                <a:ext cx="10515600" cy="569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𝑐𝑝𝑎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 smtClean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Conclusion</a:t>
                </a:r>
                <a:r>
                  <a:rPr lang="en-US" dirty="0" smtClean="0">
                    <a:ea typeface="Cambria Math" panose="02040503050406030204" pitchFamily="18" charset="0"/>
                  </a:rPr>
                  <a:t>: </a:t>
                </a:r>
                <a:r>
                  <a:rPr lang="en-US" dirty="0">
                    <a:ea typeface="Cambria Math" panose="02040503050406030204" pitchFamily="18" charset="0"/>
                  </a:rPr>
                  <a:t>For any attacker A making at most q(n) queries we </a:t>
                </a:r>
                <a:r>
                  <a:rPr lang="en-US" dirty="0" smtClean="0">
                    <a:ea typeface="Cambria Math" panose="02040503050406030204" pitchFamily="18" charset="0"/>
                  </a:rPr>
                  <a:t>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negligible.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9385"/>
                <a:ext cx="10515600" cy="5697585"/>
              </a:xfrm>
              <a:prstGeom prst="rect">
                <a:avLst/>
              </a:prstGeo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7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PrivK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denote the challenge messages and let r* denote the random string used to produce the challenge ciphertext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 denote the random strings used to produce the other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then then c leaks no information about b (information theoretically).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6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Claim</a:t>
                </a:r>
                <a:r>
                  <a:rPr lang="en-US" dirty="0">
                    <a:ea typeface="Cambria Math" panose="02040503050406030204" pitchFamily="18" charset="0"/>
                  </a:rPr>
                  <a:t>: For any attacker A making at most q(n) queries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 smtClean="0"/>
                  <a:t> then then c leaks no information about b (information theoretically).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/>
                            <m:t>∗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,…,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i="1" baseline="-250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For </a:t>
                </a:r>
                <a:r>
                  <a:rPr lang="en-US" dirty="0">
                    <a:ea typeface="Cambria Math" panose="02040503050406030204" pitchFamily="18" charset="0"/>
                  </a:rPr>
                  <a:t>any attacker A making at most q(n) queries we 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26400" y="4582160"/>
            <a:ext cx="1168400" cy="10972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986345" y="2911366"/>
            <a:ext cx="599089" cy="1670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86345" y="254203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5160" y="6094740"/>
            <a:ext cx="9501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Suggested Exercise: </a:t>
            </a:r>
            <a:r>
              <a:rPr lang="en-US" sz="2800" dirty="0" smtClean="0"/>
              <a:t>Work out concrete version of security proof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18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PRFs or PRGs more Powerful?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/>
                  <a:t>Easy to construct a secure PRG from a PRF</a:t>
                </a:r>
              </a:p>
              <a:p>
                <a:pPr marL="0" indent="0" algn="ctr">
                  <a:buNone/>
                </a:pPr>
                <a:r>
                  <a:rPr lang="en-US" sz="4000" dirty="0" smtClean="0"/>
                  <a:t>G(s) = F</a:t>
                </a:r>
                <a:r>
                  <a:rPr lang="en-US" sz="4000" baseline="-25000" dirty="0" smtClean="0"/>
                  <a:t>s</a:t>
                </a:r>
                <a:r>
                  <a:rPr lang="en-US" sz="4000" dirty="0" smtClean="0"/>
                  <a:t>(1)|…|F</a:t>
                </a:r>
                <a:r>
                  <a:rPr lang="en-US" sz="4000" baseline="-25000" dirty="0" smtClean="0"/>
                  <a:t>s</a:t>
                </a:r>
                <a:r>
                  <a:rPr lang="en-US" sz="4000" dirty="0" smtClean="0"/>
                  <a:t>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4000" dirty="0" smtClean="0"/>
                  <a:t>)</a:t>
                </a:r>
              </a:p>
              <a:p>
                <a:endParaRPr lang="en-US" sz="4000" dirty="0" smtClean="0"/>
              </a:p>
              <a:p>
                <a:r>
                  <a:rPr lang="en-US" sz="4000" dirty="0" smtClean="0"/>
                  <a:t>Construct a PRF from a PRG?</a:t>
                </a:r>
              </a:p>
              <a:p>
                <a:pPr lvl="1"/>
                <a:r>
                  <a:rPr lang="en-US" sz="3600" dirty="0" smtClean="0"/>
                  <a:t>Tricky, but possible… (Katz and Lindell Section 7.5)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CPA-Security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Defend against </a:t>
            </a:r>
            <a:r>
              <a:rPr lang="en-US" dirty="0" err="1" smtClean="0"/>
              <a:t>evesdropping</a:t>
            </a:r>
            <a:r>
              <a:rPr lang="en-US" dirty="0" smtClean="0"/>
              <a:t> attacker’s ability to </a:t>
            </a:r>
            <a:r>
              <a:rPr lang="en-US" u="sng" dirty="0" smtClean="0"/>
              <a:t>influence</a:t>
            </a:r>
            <a:r>
              <a:rPr lang="en-US" dirty="0" smtClean="0"/>
              <a:t> messages that honest party encrypts</a:t>
            </a:r>
          </a:p>
          <a:p>
            <a:pPr lvl="1"/>
            <a:r>
              <a:rPr lang="en-US" dirty="0" smtClean="0"/>
              <a:t>More powerful than </a:t>
            </a:r>
            <a:r>
              <a:rPr lang="en-US" i="1" dirty="0"/>
              <a:t>known plaintext </a:t>
            </a:r>
            <a:r>
              <a:rPr lang="en-US" i="1" dirty="0" smtClean="0"/>
              <a:t>attacks </a:t>
            </a:r>
            <a:r>
              <a:rPr lang="en-US" dirty="0" smtClean="0"/>
              <a:t>(</a:t>
            </a:r>
            <a:r>
              <a:rPr lang="en-US" u="sng" dirty="0" smtClean="0"/>
              <a:t>knows</a:t>
            </a:r>
            <a:r>
              <a:rPr lang="en-US" dirty="0" smtClean="0"/>
              <a:t> vs </a:t>
            </a:r>
            <a:r>
              <a:rPr lang="en-US" u="sng" dirty="0" smtClean="0"/>
              <a:t>controls</a:t>
            </a:r>
            <a:r>
              <a:rPr lang="en-US" dirty="0" smtClean="0"/>
              <a:t> encrypted message)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Historical Importance: Battle of Midway</a:t>
            </a:r>
          </a:p>
          <a:p>
            <a:endParaRPr lang="en-US" dirty="0"/>
          </a:p>
          <a:p>
            <a:r>
              <a:rPr lang="en-US" dirty="0" smtClean="0"/>
              <a:t>CPA-Security Equivalence</a:t>
            </a:r>
          </a:p>
          <a:p>
            <a:pPr lvl="1"/>
            <a:r>
              <a:rPr lang="en-US" dirty="0" smtClean="0"/>
              <a:t>Multiple vs Single Encryption Game</a:t>
            </a:r>
          </a:p>
          <a:p>
            <a:pPr lvl="1"/>
            <a:endParaRPr lang="en-US" dirty="0"/>
          </a:p>
          <a:p>
            <a:r>
              <a:rPr lang="en-US" dirty="0" smtClean="0"/>
              <a:t>Limitations of Threat Model</a:t>
            </a:r>
          </a:p>
          <a:p>
            <a:pPr lvl="1"/>
            <a:r>
              <a:rPr lang="en-US" dirty="0" smtClean="0"/>
              <a:t>Passive vs Active Attacker</a:t>
            </a:r>
          </a:p>
          <a:p>
            <a:pPr lvl="1"/>
            <a:r>
              <a:rPr lang="en-US" dirty="0" smtClean="0"/>
              <a:t>What if attacker can get honest party to (partially) decrypt some messages?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Let G(x) = G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0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(x)||G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(x)     (first/last n bits of output)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7598" y="5618830"/>
            <a:ext cx="504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Theorem:</a:t>
            </a:r>
            <a:r>
              <a:rPr lang="en-US" sz="2400" dirty="0" smtClean="0"/>
              <a:t> If G is a PRG </a:t>
            </a:r>
            <a:r>
              <a:rPr lang="en-US" sz="2800" dirty="0" smtClean="0"/>
              <a:t>then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is a PRF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57597" y="5538853"/>
            <a:ext cx="5223641" cy="683173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64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481738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8130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51175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22627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08458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492864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64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5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58440" y="531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48160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99615" y="3236671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F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</a:rPr>
              <a:t>011</a:t>
            </a:r>
            <a:r>
              <a:rPr lang="en-US" sz="2400" b="1" dirty="0" smtClean="0">
                <a:solidFill>
                  <a:srgbClr val="FF0000"/>
                </a:solidFill>
              </a:rPr>
              <a:t>)=G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(G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(G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(k)))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59" grpId="0"/>
      <p:bldP spid="59" grpId="1"/>
      <p:bldP spid="60" grpId="0"/>
      <p:bldP spid="60" grpId="1"/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PRF from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Define: G(s)=</a:t>
                </a:r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(s)|</a:t>
                </a:r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b="1" dirty="0"/>
                  <a:t>PRF: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Recursive 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-25000" dirty="0"/>
                      <m:t>k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where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(1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</a:t>
                </a:r>
                <a:r>
                  <a:rPr lang="en-US" baseline="-25000" dirty="0"/>
                  <a:t>1</a:t>
                </a:r>
                <a:r>
                  <a:rPr lang="en-US" dirty="0"/>
                  <a:t>(k)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(0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</a:t>
                </a:r>
                <a:r>
                  <a:rPr lang="en-US" baseline="-25000" dirty="0"/>
                  <a:t>0</a:t>
                </a:r>
                <a:r>
                  <a:rPr lang="en-US" dirty="0"/>
                  <a:t>(k)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(1|x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(H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(x</a:t>
                </a:r>
                <a:r>
                  <a:rPr lang="en-US" dirty="0"/>
                  <a:t>)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(0|x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(</a:t>
                </a:r>
                <a:r>
                  <a:rPr lang="en-US" dirty="0"/>
                  <a:t>H</a:t>
                </a:r>
                <a:r>
                  <a:rPr lang="en-US" baseline="-25000" dirty="0"/>
                  <a:t>k</a:t>
                </a:r>
                <a:r>
                  <a:rPr lang="en-US" dirty="0"/>
                  <a:t>(x)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07118" y="4887310"/>
            <a:ext cx="504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Theorem:</a:t>
            </a:r>
            <a:r>
              <a:rPr lang="en-US" sz="2400" dirty="0" smtClean="0"/>
              <a:t> If G is a PRG </a:t>
            </a:r>
            <a:r>
              <a:rPr lang="en-US" sz="2800" dirty="0" smtClean="0"/>
              <a:t>then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is a PRF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707117" y="4807333"/>
            <a:ext cx="5223641" cy="683173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 3: Topic </a:t>
            </a:r>
            <a:r>
              <a:rPr lang="en-US" dirty="0" smtClean="0"/>
              <a:t>2: </a:t>
            </a:r>
            <a:r>
              <a:rPr lang="en-US" dirty="0"/>
              <a:t>Modes of Encryption, The Penguin and CCA security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2" descr="Image result for ecb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68" y="3006226"/>
            <a:ext cx="7918472" cy="335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/>
                  <a:t>, which </a:t>
                </a:r>
                <a:r>
                  <a:rPr lang="en-US" sz="3600" b="1" i="1" dirty="0" smtClean="0"/>
                  <a:t>is invertible </a:t>
                </a:r>
                <a:r>
                  <a:rPr lang="en-US" sz="3600" dirty="0" smtClean="0"/>
                  <a:t>and </a:t>
                </a:r>
                <a:r>
                  <a:rPr lang="en-US" sz="3600" dirty="0"/>
                  <a:t>“looks random” without the secret key </a:t>
                </a:r>
                <a:r>
                  <a:rPr lang="en-US" sz="3600" dirty="0" smtClean="0"/>
                  <a:t>k.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Similar to a PRF, but </a:t>
                </a:r>
                <a:endParaRPr lang="en-US" dirty="0"/>
              </a:p>
              <a:p>
                <a:r>
                  <a:rPr lang="en-US" dirty="0" smtClean="0"/>
                  <a:t>Computing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/>
                  <a:t> is efficient (polynomial-time)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 </a:t>
                </a:r>
                <a:r>
                  <a:rPr lang="en-US" b="1" dirty="0" smtClean="0"/>
                  <a:t>3.28</a:t>
                </a:r>
                <a:r>
                  <a:rPr lang="en-US" dirty="0" smtClean="0"/>
                  <a:t>: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443467"/>
            <a:ext cx="10515600" cy="191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86440" cy="480885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3.28:</a:t>
                </a:r>
                <a:r>
                  <a:rPr lang="en-US" dirty="0" smtClean="0"/>
                  <a:t>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Notes: </a:t>
                </a:r>
              </a:p>
              <a:p>
                <a:r>
                  <a:rPr lang="en-US" dirty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well as the randomness of D. </a:t>
                </a:r>
              </a:p>
              <a:p>
                <a:r>
                  <a:rPr lang="en-US" dirty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n</a:t>
                </a:r>
                <a:r>
                  <a:rPr lang="en-US" dirty="0" smtClean="0"/>
                  <a:t>as </a:t>
                </a:r>
                <a:r>
                  <a:rPr lang="en-US" dirty="0"/>
                  <a:t>well as the randomness of D. </a:t>
                </a:r>
              </a:p>
              <a:p>
                <a:r>
                  <a:rPr lang="en-US" dirty="0"/>
                  <a:t>D is </a:t>
                </a:r>
                <a:r>
                  <a:rPr lang="en-US" i="1" dirty="0" smtClean="0"/>
                  <a:t>never</a:t>
                </a:r>
                <a:r>
                  <a:rPr lang="en-US" dirty="0" smtClean="0"/>
                  <a:t> </a:t>
                </a:r>
                <a:r>
                  <a:rPr lang="en-US" dirty="0"/>
                  <a:t>given the secret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However, D is given oracle access to (keyed) permutation </a:t>
                </a:r>
                <a:r>
                  <a:rPr lang="en-US" u="sng" dirty="0" smtClean="0"/>
                  <a:t>and inverse</a:t>
                </a:r>
              </a:p>
              <a:p>
                <a:r>
                  <a:rPr lang="en-US" strike="sngStrike" dirty="0" smtClean="0"/>
                  <a:t>Strong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pseudorandom permutation</a:t>
                </a:r>
                <a:r>
                  <a:rPr lang="en-US" dirty="0" smtClean="0"/>
                  <a:t>: attacker doesn’t get oracle access to inverse</a:t>
                </a:r>
              </a:p>
              <a:p>
                <a:r>
                  <a:rPr lang="en-US" dirty="0" smtClean="0"/>
                  <a:t>Can build strong pseudorandom permutation given pseudorandom function</a:t>
                </a:r>
              </a:p>
              <a:p>
                <a:pPr lvl="1"/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86440" cy="4808855"/>
              </a:xfrm>
              <a:blipFill>
                <a:blip r:embed="rId2"/>
                <a:stretch>
                  <a:fillRect l="-896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1779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8020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Code Book (ECB)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254" y="1930729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Uses strong PRP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k</a:t>
                </a:r>
                <a:r>
                  <a:rPr lang="en-US" dirty="0"/>
                  <a:t>(x)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endParaRPr lang="en-US" baseline="-25000" dirty="0" smtClean="0"/>
              </a:p>
              <a:p>
                <a:pPr lvl="1"/>
                <a:r>
                  <a:rPr lang="en-US" b="1" dirty="0" smtClean="0"/>
                  <a:t>Input</a:t>
                </a:r>
                <a:r>
                  <a:rPr lang="en-US" dirty="0" smtClean="0"/>
                  <a:t>: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-25000" dirty="0" smtClean="0"/>
              </a:p>
              <a:p>
                <a:pPr lvl="1"/>
                <a:r>
                  <a:rPr lang="en-US" b="1" dirty="0" smtClean="0"/>
                  <a:t>Output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How to decrypt?</a:t>
                </a:r>
              </a:p>
              <a:p>
                <a:r>
                  <a:rPr lang="en-US" dirty="0" smtClean="0"/>
                  <a:t>Is this secure?</a:t>
                </a:r>
              </a:p>
              <a:p>
                <a:r>
                  <a:rPr lang="en-US" b="1" dirty="0" smtClean="0"/>
                  <a:t>Hint</a:t>
                </a:r>
                <a:r>
                  <a:rPr lang="en-US" dirty="0" smtClean="0"/>
                  <a:t>: Encryption is deterministic.</a:t>
                </a:r>
              </a:p>
              <a:p>
                <a:pPr lvl="1"/>
                <a:r>
                  <a:rPr lang="en-US" b="1" dirty="0" smtClean="0"/>
                  <a:t>Implication</a:t>
                </a:r>
                <a:r>
                  <a:rPr lang="en-US" dirty="0" smtClean="0"/>
                  <a:t>: Not CPA-Secure</a:t>
                </a:r>
              </a:p>
              <a:p>
                <a:pPr lvl="1"/>
                <a:r>
                  <a:rPr lang="en-US" dirty="0" smtClean="0"/>
                  <a:t>But, it gets even worse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254" y="1930729"/>
                <a:ext cx="10515600" cy="4351338"/>
              </a:xfrm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 descr="Image result for pengu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7857" y="4020195"/>
            <a:ext cx="1832743" cy="21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51525" y="5147774"/>
            <a:ext cx="178635" cy="165906"/>
          </a:xfrm>
          <a:prstGeom prst="rect">
            <a:avLst/>
          </a:prstGeom>
          <a:solidFill>
            <a:schemeClr val="accent1">
              <a:alpha val="7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51525" y="5470768"/>
            <a:ext cx="178635" cy="165906"/>
          </a:xfrm>
          <a:prstGeom prst="rect">
            <a:avLst/>
          </a:prstGeom>
          <a:solidFill>
            <a:schemeClr val="accent1">
              <a:alpha val="7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Mode (A Failed Approach)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3074" name="Picture 2" descr="Image result for ecb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" y="1825625"/>
            <a:ext cx="10244347" cy="43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Penguin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If you can still see the penguin after “encrypting” the image something is very </a:t>
            </a:r>
            <a:r>
              <a:rPr lang="en-US" sz="4800" dirty="0" err="1" smtClean="0"/>
              <a:t>very</a:t>
            </a:r>
            <a:r>
              <a:rPr lang="en-US" sz="4800" dirty="0" smtClean="0"/>
              <a:t> wrong with the encryption scheme.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2" descr="Image result for pengu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9848" y="3773639"/>
            <a:ext cx="2346434" cy="27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Block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CBC-Mode (below) is CPA-secure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is a PRP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pic>
        <p:nvPicPr>
          <p:cNvPr id="4098" name="Picture 2" descr="Image result for cipher block chaining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1056"/>
            <a:ext cx="6464950" cy="39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87310" y="4855780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076" y="551637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54717" y="245260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404035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1025110" y="3773367"/>
            <a:ext cx="15414" cy="184966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614" y="562303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2538" y="2967869"/>
            <a:ext cx="40221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Reduces bandwidth!</a:t>
            </a:r>
          </a:p>
          <a:p>
            <a:endParaRPr lang="en-US" sz="3600" dirty="0" smtClean="0"/>
          </a:p>
          <a:p>
            <a:r>
              <a:rPr lang="en-US" sz="3600" dirty="0" smtClean="0"/>
              <a:t>Message:   3n bits</a:t>
            </a:r>
            <a:endParaRPr lang="en-US" sz="3600" dirty="0"/>
          </a:p>
          <a:p>
            <a:r>
              <a:rPr lang="en-US" sz="3600" dirty="0" smtClean="0"/>
              <a:t>Ciphertext: 4n bits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53614" y="6019512"/>
            <a:ext cx="8021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decrypt? (</a:t>
            </a:r>
            <a:r>
              <a:rPr lang="en-US" sz="3200" b="1" dirty="0" smtClean="0"/>
              <a:t>Hint: </a:t>
            </a:r>
            <a:r>
              <a:rPr lang="en-US" sz="3200" dirty="0" smtClean="0"/>
              <a:t>Can be done in parallel)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41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Plaintext Attacks (Examples)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CPA-attacker </a:t>
            </a:r>
            <a:r>
              <a:rPr lang="en-US" u="sng" dirty="0" smtClean="0"/>
              <a:t>influences</a:t>
            </a:r>
            <a:r>
              <a:rPr lang="en-US" dirty="0" smtClean="0"/>
              <a:t> </a:t>
            </a:r>
            <a:r>
              <a:rPr lang="en-US" dirty="0"/>
              <a:t>messages that honest party encrypts</a:t>
            </a:r>
          </a:p>
          <a:p>
            <a:endParaRPr lang="en-US" dirty="0" smtClean="0"/>
          </a:p>
          <a:p>
            <a:r>
              <a:rPr lang="en-US" dirty="0" smtClean="0"/>
              <a:t>Eve sends Bob a document/e-mail expecting that Bob will encrypt it and forward it to Alice</a:t>
            </a:r>
          </a:p>
          <a:p>
            <a:endParaRPr lang="en-US" dirty="0"/>
          </a:p>
          <a:p>
            <a:r>
              <a:rPr lang="en-US" dirty="0" smtClean="0"/>
              <a:t> Eve registers herself in a database expecting that Bob (employee) will forward the encrypted database to her boss.</a:t>
            </a:r>
          </a:p>
          <a:p>
            <a:endParaRPr lang="en-US" dirty="0"/>
          </a:p>
          <a:p>
            <a:r>
              <a:rPr lang="en-US" dirty="0" smtClean="0"/>
              <a:t>Eve generate important news that Bob will encrypt and pass on to Alice</a:t>
            </a:r>
          </a:p>
          <a:p>
            <a:pPr lvl="1"/>
            <a:r>
              <a:rPr lang="en-US" dirty="0" smtClean="0"/>
              <a:t>Plant objects at specific GPS coordinates</a:t>
            </a:r>
          </a:p>
          <a:p>
            <a:pPr lvl="1"/>
            <a:r>
              <a:rPr lang="en-US" dirty="0" smtClean="0"/>
              <a:t>Broadcast Message (Battle of Midway)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Chained CBC-Mode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</p:spPr>
            <p:txBody>
              <a:bodyPr/>
              <a:lstStyle/>
              <a:p>
                <a:r>
                  <a:rPr lang="en-US" dirty="0" smtClean="0"/>
                  <a:t>First glance: seems similar to CBC-Mode and reduces bandwidth</a:t>
                </a:r>
              </a:p>
              <a:p>
                <a:r>
                  <a:rPr lang="en-US" dirty="0" smtClean="0"/>
                  <a:t>Vulnerable to CPA-Attack!   (Set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IV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and c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=c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’)</a:t>
                </a:r>
              </a:p>
              <a:p>
                <a:r>
                  <a:rPr lang="en-US" b="1" dirty="0" smtClean="0"/>
                  <a:t>Moral</a:t>
                </a:r>
                <a:r>
                  <a:rPr lang="en-US" dirty="0" smtClean="0"/>
                  <a:t>: Be careful when tweaking encryption scheme!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406" y="4999530"/>
                <a:ext cx="11451021" cy="4351338"/>
              </a:xfrm>
              <a:blipFill>
                <a:blip r:embed="rId2"/>
                <a:stretch>
                  <a:fillRect l="-9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6146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8597"/>
            <a:ext cx="4984165" cy="30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1889" y="3899339"/>
            <a:ext cx="777766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285" y="4393243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0124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chained cbc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1" y="2084526"/>
            <a:ext cx="4566745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3285" y="2116274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4261111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91903" y="2246285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89668" y="3899339"/>
            <a:ext cx="1292772" cy="4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9626" y="2791111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62799" y="4421444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80691" y="4454754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70333" y="4444163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78569" y="2093409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6461" y="2126719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86103" y="2116128"/>
            <a:ext cx="86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5649" y="2668311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05649" y="4454754"/>
            <a:ext cx="373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baseline="-250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892559" y="3037643"/>
            <a:ext cx="0" cy="14336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89462"/>
            <a:ext cx="10515600" cy="15875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Input: 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b="1" dirty="0" smtClean="0"/>
              <a:t>Output: </a:t>
            </a:r>
            <a:r>
              <a:rPr lang="en-US" dirty="0" smtClean="0"/>
              <a:t>c = (</a:t>
            </a:r>
            <a:r>
              <a:rPr lang="en-US" dirty="0" err="1" smtClean="0"/>
              <a:t>ctr</a:t>
            </a:r>
            <a:r>
              <a:rPr lang="en-US" dirty="0" smtClean="0"/>
              <a:t>, c</a:t>
            </a:r>
            <a:r>
              <a:rPr lang="en-US" baseline="-25000" dirty="0" smtClean="0"/>
              <a:t>1</a:t>
            </a:r>
            <a:r>
              <a:rPr lang="en-US" dirty="0" smtClean="0"/>
              <a:t>,c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) where </a:t>
            </a:r>
            <a:r>
              <a:rPr lang="en-US" dirty="0" err="1" smtClean="0"/>
              <a:t>ctr</a:t>
            </a:r>
            <a:r>
              <a:rPr lang="en-US" dirty="0" smtClean="0"/>
              <a:t> is chosen uniformly at random</a:t>
            </a:r>
          </a:p>
          <a:p>
            <a:r>
              <a:rPr lang="en-US" b="1" dirty="0" smtClean="0"/>
              <a:t>Theorem</a:t>
            </a:r>
            <a:r>
              <a:rPr lang="en-US" dirty="0" smtClean="0"/>
              <a:t>: 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is PRF then counter mode is CPA-Secure</a:t>
            </a:r>
          </a:p>
          <a:p>
            <a:r>
              <a:rPr lang="en-US" b="1" dirty="0" smtClean="0"/>
              <a:t>Advantages</a:t>
            </a:r>
            <a:r>
              <a:rPr lang="en-US" dirty="0" smtClean="0"/>
              <a:t>: Parallelizable encryption/decryption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p:pic>
        <p:nvPicPr>
          <p:cNvPr id="7172" name="Picture 4" descr="Image result for counter mode encry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6" y="1206881"/>
            <a:ext cx="6103354" cy="33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Counter Mode (GCM)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825625"/>
            <a:ext cx="603504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AES-GCM is CCA-secure (&gt; CPA-security)</a:t>
            </a:r>
          </a:p>
          <a:p>
            <a:pPr marL="228600" lvl="1">
              <a:spcBef>
                <a:spcPts val="1000"/>
              </a:spcBef>
            </a:pPr>
            <a:r>
              <a:rPr lang="en-US" b="1" dirty="0" smtClean="0"/>
              <a:t>Bonus: </a:t>
            </a:r>
            <a:r>
              <a:rPr lang="en-US" dirty="0"/>
              <a:t>Authentication Encryption with </a:t>
            </a:r>
            <a:r>
              <a:rPr lang="en-US" dirty="0" smtClean="0"/>
              <a:t>Associated Data</a:t>
            </a:r>
            <a:endParaRPr lang="en-US" dirty="0"/>
          </a:p>
          <a:p>
            <a:pPr lvl="1"/>
            <a:r>
              <a:rPr lang="en-US" dirty="0" smtClean="0"/>
              <a:t>Ensure integrity of ciphertext</a:t>
            </a:r>
          </a:p>
          <a:p>
            <a:pPr lvl="1"/>
            <a:r>
              <a:rPr lang="en-US" dirty="0" smtClean="0"/>
              <a:t>Attacker cannot even generate new/valid ciphertext!</a:t>
            </a:r>
          </a:p>
          <a:p>
            <a:pPr lvl="1"/>
            <a:r>
              <a:rPr lang="en-US" dirty="0" smtClean="0"/>
              <a:t>Ensures attacker cannot tamper with associated packet data </a:t>
            </a:r>
          </a:p>
          <a:p>
            <a:pPr lvl="2"/>
            <a:r>
              <a:rPr lang="en-US" dirty="0" smtClean="0"/>
              <a:t>Source IP</a:t>
            </a:r>
          </a:p>
          <a:p>
            <a:pPr lvl="2"/>
            <a:r>
              <a:rPr lang="en-US" dirty="0" smtClean="0"/>
              <a:t>Destination IP</a:t>
            </a:r>
          </a:p>
          <a:p>
            <a:pPr lvl="2"/>
            <a:r>
              <a:rPr lang="en-US" dirty="0" smtClean="0"/>
              <a:t>Why can’t these values be encrypted? </a:t>
            </a:r>
          </a:p>
          <a:p>
            <a:r>
              <a:rPr lang="en-US" dirty="0" smtClean="0"/>
              <a:t>Encryption is largely parallelizable!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Image result for galois counter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15" y="1738311"/>
            <a:ext cx="47625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Pseudorandom Functions</a:t>
            </a:r>
          </a:p>
          <a:p>
            <a:r>
              <a:rPr lang="en-US" dirty="0" smtClean="0"/>
              <a:t>CPA-Security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Evaluate several modes of operation for stream-ciphers + block-ciphers </a:t>
            </a:r>
          </a:p>
          <a:p>
            <a:r>
              <a:rPr lang="en-US" dirty="0" smtClean="0"/>
              <a:t>Introduce</a:t>
            </a:r>
            <a:r>
              <a:rPr lang="en-US" b="1" dirty="0" smtClean="0"/>
              <a:t> </a:t>
            </a:r>
            <a:r>
              <a:rPr lang="en-US" dirty="0" smtClean="0"/>
              <a:t>Chosen </a:t>
            </a:r>
            <a:r>
              <a:rPr lang="en-US" dirty="0"/>
              <a:t>Ciphertext </a:t>
            </a:r>
            <a:r>
              <a:rPr lang="en-US" dirty="0" smtClean="0"/>
              <a:t>Attacks/CCA-Security</a:t>
            </a:r>
          </a:p>
          <a:p>
            <a:r>
              <a:rPr lang="en-US" strike="sngStrike" dirty="0" smtClean="0"/>
              <a:t>Construct encryption scheme with CCA-Security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/>
          </a:bodyPr>
          <a:lstStyle/>
          <a:p>
            <a:r>
              <a:rPr lang="en-US" dirty="0" smtClean="0"/>
              <a:t>Week 3</a:t>
            </a:r>
            <a:r>
              <a:rPr lang="en-US" dirty="0"/>
              <a:t>: Topic </a:t>
            </a:r>
            <a:r>
              <a:rPr lang="en-US" dirty="0" smtClean="0"/>
              <a:t>3: </a:t>
            </a:r>
            <a:br>
              <a:rPr lang="en-US" dirty="0" smtClean="0"/>
            </a:br>
            <a:r>
              <a:rPr lang="en-US" dirty="0" smtClean="0"/>
              <a:t>CCA-Security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an attacker has ability to obtain (partial) decryptions of </a:t>
            </a:r>
            <a:r>
              <a:rPr lang="en-US" dirty="0" err="1" smtClean="0"/>
              <a:t>ciphertexts</a:t>
            </a:r>
            <a:r>
              <a:rPr lang="en-US" dirty="0" smtClean="0"/>
              <a:t> of its choice.</a:t>
            </a:r>
          </a:p>
          <a:p>
            <a:r>
              <a:rPr lang="en-US" dirty="0" smtClean="0"/>
              <a:t>CPA-Security does not model this ability.</a:t>
            </a:r>
          </a:p>
          <a:p>
            <a:pPr marL="0" indent="0">
              <a:buNone/>
            </a:pPr>
            <a:r>
              <a:rPr lang="en-US" b="1" dirty="0" smtClean="0"/>
              <a:t>Examples: </a:t>
            </a:r>
          </a:p>
          <a:p>
            <a:r>
              <a:rPr lang="en-US" dirty="0" smtClean="0"/>
              <a:t>An attacker may learn that a ciphertext corresponds to an ill-formed plaintext based on the reaction (e.g., server replies with “invalid message”).</a:t>
            </a:r>
          </a:p>
          <a:p>
            <a:r>
              <a:rPr lang="en-US" dirty="0" smtClean="0"/>
              <a:t>Monitor enemy behavior after receiving an encrypted message.</a:t>
            </a:r>
          </a:p>
          <a:p>
            <a:r>
              <a:rPr lang="en-US" b="1" dirty="0" smtClean="0"/>
              <a:t>Authentication Protocol: </a:t>
            </a:r>
            <a:r>
              <a:rPr lang="en-US" dirty="0" smtClean="0"/>
              <a:t>Send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(r) to recipient who authenticates by responding with 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 (Ind-CCA2)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9338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66106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61217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395234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m</a:t>
            </a:r>
            <a:r>
              <a:rPr lang="en-US" sz="2400" baseline="-2500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472926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436024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49524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12231" y="4900441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45580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5312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527276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5715" y="56230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22391" y="5571001"/>
            <a:ext cx="155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“No Way!”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492227" y="5228642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/>
              <a:t> </a:t>
            </a:r>
            <a:r>
              <a:rPr lang="en-US" sz="2400" dirty="0" smtClean="0"/>
              <a:t>=c</a:t>
            </a:r>
            <a:endParaRPr lang="en-US" sz="240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09277" y="598314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 smtClean="0"/>
              <a:t>-1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-2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9" name="Oval Callout 18"/>
          <p:cNvSpPr/>
          <p:nvPr/>
        </p:nvSpPr>
        <p:spPr>
          <a:xfrm>
            <a:off x="6198084" y="546649"/>
            <a:ext cx="5586643" cy="927647"/>
          </a:xfrm>
          <a:prstGeom prst="wedgeEllipseCallout">
            <a:avLst>
              <a:gd name="adj1" fmla="val -110966"/>
              <a:gd name="adj2" fmla="val 259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could set m</a:t>
            </a:r>
            <a:r>
              <a:rPr lang="en-US" baseline="-25000" dirty="0" smtClean="0"/>
              <a:t>0</a:t>
            </a:r>
            <a:r>
              <a:rPr lang="en-US" dirty="0" smtClean="0"/>
              <a:t> = m</a:t>
            </a:r>
            <a:r>
              <a:rPr lang="en-US" baseline="-25000" dirty="0" smtClean="0"/>
              <a:t>-1</a:t>
            </a:r>
            <a:r>
              <a:rPr lang="en-US" dirty="0" smtClean="0"/>
              <a:t> or m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-2 </a:t>
            </a:r>
            <a:r>
              <a:rPr lang="en-US" dirty="0"/>
              <a:t>etc…</a:t>
            </a:r>
            <a:endParaRPr lang="en-US" baseline="-25000" dirty="0"/>
          </a:p>
        </p:txBody>
      </p:sp>
      <p:sp>
        <p:nvSpPr>
          <p:cNvPr id="45" name="Oval Callout 44"/>
          <p:cNvSpPr/>
          <p:nvPr/>
        </p:nvSpPr>
        <p:spPr>
          <a:xfrm>
            <a:off x="6973778" y="3358288"/>
            <a:ext cx="4762982" cy="927647"/>
          </a:xfrm>
          <a:prstGeom prst="wedgeEllipseCallout">
            <a:avLst>
              <a:gd name="adj1" fmla="val -130946"/>
              <a:gd name="adj2" fmla="val 16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we could still flip 1 bit of c and ask challenger to decrypt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772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3894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3893 0.005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3894 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3893 0.005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3633 -0.006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6" grpId="0"/>
      <p:bldP spid="30" grpId="0"/>
      <p:bldP spid="30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19" grpId="0" animBg="1"/>
      <p:bldP spid="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CCA-Security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𝑐𝑐𝑎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generates a secret key k and a bit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(A) is given oracle access to </a:t>
                </a:r>
                <a:r>
                  <a:rPr lang="en-US" dirty="0"/>
                  <a:t>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outputs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sends the adversary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Adversary </a:t>
                </a:r>
                <a:r>
                  <a:rPr lang="en-US" dirty="0" smtClean="0"/>
                  <a:t>maintains oracle </a:t>
                </a:r>
                <a:r>
                  <a:rPr lang="en-US" dirty="0"/>
                  <a:t>access to 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 ,however </a:t>
                </a:r>
                <a:r>
                  <a:rPr lang="en-US" dirty="0" smtClean="0"/>
                  <a:t>the adversary is not allowed to query 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Eventually, Adversary outputs b’.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𝑐𝑐𝑎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CCA-Security: </a:t>
                </a:r>
                <a:r>
                  <a:rPr lang="en-US" dirty="0" smtClean="0"/>
                  <a:t>For all PPT A exists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s.t.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3.33: </a:t>
                </a:r>
                <a:r>
                  <a:rPr lang="en-US" dirty="0" smtClean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CCA-secure if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such that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doesn’t imply 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Attacker: Selects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1</a:t>
                </a:r>
                <a:r>
                  <a:rPr lang="en-US" baseline="30000" dirty="0" smtClean="0"/>
                  <a:t>n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Attacker Receives: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where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/>
                  <a:t>Attacker </a:t>
                </a:r>
                <a:r>
                  <a:rPr lang="en-US" dirty="0" smtClean="0"/>
                  <a:t>Queries: Dec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(c’) for </a:t>
                </a:r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dirty="0"/>
                  <a:t>Attacker Receives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Example Shows: </a:t>
                </a:r>
                <a:r>
                  <a:rPr lang="en-US" dirty="0" smtClean="0"/>
                  <a:t>CPA-Security doesn’t imply </a:t>
                </a:r>
                <a:r>
                  <a:rPr lang="en-US" b="1" dirty="0" smtClean="0"/>
                  <a:t>CCA</a:t>
                </a:r>
                <a:r>
                  <a:rPr lang="en-US" dirty="0" smtClean="0"/>
                  <a:t> Security (Why?)</a:t>
                </a:r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CPA-Security (Multiple Messages)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24563" y="4467175"/>
                <a:ext cx="23690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563" y="4467175"/>
                <a:ext cx="2369046" cy="954107"/>
              </a:xfrm>
              <a:prstGeom prst="rect">
                <a:avLst/>
              </a:prstGeom>
              <a:blipFill>
                <a:blip r:embed="rId6"/>
                <a:stretch>
                  <a:fillRect l="-5141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sz="4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4000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1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in the Wild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3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Padding Oracle Attack</a:t>
            </a:r>
          </a:p>
          <a:p>
            <a:r>
              <a:rPr lang="en-US" dirty="0" smtClean="0"/>
              <a:t>Length of plaintext message must be multiple of block length (e.g., 16 bytes)</a:t>
            </a:r>
          </a:p>
          <a:p>
            <a:r>
              <a:rPr lang="en-US" dirty="0" smtClean="0"/>
              <a:t>Popular fix PKCS #5 padding </a:t>
            </a:r>
          </a:p>
          <a:p>
            <a:pPr lvl="1"/>
            <a:r>
              <a:rPr lang="en-US" b="1" dirty="0"/>
              <a:t>1 bytes </a:t>
            </a:r>
            <a:r>
              <a:rPr lang="en-US" dirty="0"/>
              <a:t>of padding (</a:t>
            </a:r>
            <a:r>
              <a:rPr lang="en-US" b="1" dirty="0"/>
              <a:t>0x01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2 bytes </a:t>
            </a:r>
            <a:r>
              <a:rPr lang="en-US" dirty="0"/>
              <a:t>of padding (</a:t>
            </a:r>
            <a:r>
              <a:rPr lang="en-US" b="1" dirty="0" smtClean="0"/>
              <a:t>0x0202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3 bytes </a:t>
            </a:r>
            <a:r>
              <a:rPr lang="en-US" dirty="0"/>
              <a:t>of padding (</a:t>
            </a:r>
            <a:r>
              <a:rPr lang="en-US" b="1" dirty="0"/>
              <a:t>0x030303</a:t>
            </a:r>
            <a:r>
              <a:rPr lang="en-US" dirty="0"/>
              <a:t>)</a:t>
            </a:r>
          </a:p>
          <a:p>
            <a:pPr lvl="1"/>
            <a:r>
              <a:rPr lang="en-US" b="1" dirty="0" smtClean="0"/>
              <a:t>4 bytes</a:t>
            </a:r>
            <a:r>
              <a:rPr lang="en-US" dirty="0" smtClean="0"/>
              <a:t> of padding (</a:t>
            </a:r>
            <a:r>
              <a:rPr lang="en-US" b="1" dirty="0" smtClean="0"/>
              <a:t>0x04040404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Invalid: </a:t>
            </a:r>
            <a:r>
              <a:rPr lang="en-US" dirty="0" smtClean="0"/>
              <a:t>(0x020303)</a:t>
            </a:r>
            <a:endParaRPr lang="en-US" dirty="0"/>
          </a:p>
          <a:p>
            <a:r>
              <a:rPr lang="en-US" dirty="0" smtClean="0"/>
              <a:t>“Bad Padding Error”</a:t>
            </a:r>
          </a:p>
          <a:p>
            <a:pPr lvl="1"/>
            <a:r>
              <a:rPr lang="en-US" dirty="0" smtClean="0"/>
              <a:t>Adversary submits ciphertext(s) and waits to if this error is produced</a:t>
            </a:r>
          </a:p>
          <a:p>
            <a:pPr lvl="1"/>
            <a:r>
              <a:rPr lang="en-US" dirty="0" smtClean="0"/>
              <a:t>Attacker can repeatedly modify ciphertext to reveal original plaintext piece by piece!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M=“hello…please keep this message secret”+0x030303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0000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….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Ask to decrypt C’</a:t>
                </a:r>
              </a:p>
              <a:p>
                <a:r>
                  <a:rPr lang="en-US" dirty="0" smtClean="0"/>
                  <a:t>If we added &lt; 3 bytes of padding?</a:t>
                </a:r>
              </a:p>
              <a:p>
                <a:pPr lvl="1"/>
                <a:r>
                  <a:rPr lang="en-US" sz="26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600" dirty="0" smtClean="0"/>
                  <a:t>C’ can be decrypted.</a:t>
                </a:r>
              </a:p>
              <a:p>
                <a:r>
                  <a:rPr lang="en-US" dirty="0"/>
                  <a:t>If we added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3 bytes of padding?</a:t>
                </a:r>
              </a:p>
              <a:p>
                <a:pPr lvl="1"/>
                <a:r>
                  <a:rPr lang="en-US" sz="26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600" dirty="0" smtClean="0"/>
                  <a:t>We will get a decryption error (bad padding)!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Once we know we have three bits of padding we can set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0000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….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</a:rPr>
                                <m:t>30303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𝐠𝐠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C’’ decrypts then we can infer the byte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</a:t>
                </a:r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030303)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CCA-Security is strictly stronger than CPA-Security</a:t>
                </a:r>
              </a:p>
              <a:p>
                <a:r>
                  <a:rPr lang="en-US" b="1" dirty="0" smtClean="0"/>
                  <a:t>Note: </a:t>
                </a:r>
                <a:r>
                  <a:rPr lang="en-US" dirty="0" smtClean="0"/>
                  <a:t>If a scheme has indistinguishable encryptions under one chosen-ciphertext attack then it has indistinguishable multiple encryptions under chosen-ciphertext attacks. </a:t>
                </a:r>
              </a:p>
              <a:p>
                <a:r>
                  <a:rPr lang="en-US" dirty="0" smtClean="0"/>
                  <a:t>None of the encryption schemes we have considered so far are CCA-Secure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US" dirty="0" smtClean="0"/>
                  <a:t>Achieving CCA-Security? </a:t>
                </a:r>
              </a:p>
              <a:p>
                <a:pPr lvl="1"/>
                <a:r>
                  <a:rPr lang="en-US" dirty="0"/>
                  <a:t>Useful to guarantee integrity of the ciphertext</a:t>
                </a:r>
              </a:p>
              <a:p>
                <a:pPr lvl="1"/>
                <a:r>
                  <a:rPr lang="en-US" b="1" dirty="0" smtClean="0"/>
                  <a:t>Idea: </a:t>
                </a:r>
                <a:r>
                  <a:rPr lang="en-US" dirty="0" smtClean="0"/>
                  <a:t>If attacker cannot generate valid new ciphertext c’ (distinct from ciphertext obtained via </a:t>
                </a:r>
                <a:r>
                  <a:rPr lang="en-US" dirty="0" smtClean="0">
                    <a:sym typeface="Wingdings" panose="05000000000000000000" pitchFamily="2" charset="2"/>
                  </a:rPr>
                  <a:t>eavesdropping</a:t>
                </a:r>
                <a:r>
                  <a:rPr lang="en-US" dirty="0" smtClean="0"/>
                  <a:t>) then ability to query decryption oracle is useless!</a:t>
                </a:r>
              </a:p>
              <a:p>
                <a:pPr lvl="1"/>
                <a:r>
                  <a:rPr lang="en-US" dirty="0"/>
                  <a:t>CCA-Security requires </a:t>
                </a:r>
                <a:r>
                  <a:rPr lang="en-US" i="1" dirty="0"/>
                  <a:t>non-malleability.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Intuition: </a:t>
                </a:r>
                <a:r>
                  <a:rPr lang="en-US" sz="2800" dirty="0"/>
                  <a:t>i</a:t>
                </a:r>
                <a:r>
                  <a:rPr lang="en-US" dirty="0"/>
                  <a:t>f attacker tampers with ciphertext c then c’ is either invalid or m’ is unrelated to m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Suppose attacker could generate a new valid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 but not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How can the attacker win the CCA-Security game?</a:t>
                </a:r>
              </a:p>
              <a:p>
                <a:pPr lvl="2"/>
                <a:r>
                  <a:rPr lang="en-US" dirty="0" smtClean="0"/>
                  <a:t>Ask for decryption of c’ and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CPA-Security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build a CCA-Secure Encryption scheme later in the course</a:t>
            </a:r>
          </a:p>
          <a:p>
            <a:endParaRPr lang="en-US" dirty="0"/>
          </a:p>
          <a:p>
            <a:pPr lvl="1"/>
            <a:r>
              <a:rPr lang="en-US" dirty="0" smtClean="0"/>
              <a:t>We will need to introduce additional tools (Message Authentication Codes)</a:t>
            </a:r>
          </a:p>
          <a:p>
            <a:endParaRPr lang="en-US" dirty="0"/>
          </a:p>
          <a:p>
            <a:r>
              <a:rPr lang="en-US" dirty="0" smtClean="0"/>
              <a:t>Remaining Lecture: Modes of Operation for Stream-Ciphers and Block-Ciphers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Drawbacks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Enc</m:t>
                    </m:r>
                    <m:r>
                      <m:rPr>
                        <m:nor/>
                      </m:rPr>
                      <a:rPr lang="en-US" baseline="-25000" dirty="0"/>
                      <m:t>k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CPA-Secure, but…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Ciphertext is twice as long as the message |c|=2|m|</a:t>
            </a:r>
          </a:p>
          <a:p>
            <a:endParaRPr lang="en-US" dirty="0"/>
          </a:p>
          <a:p>
            <a:r>
              <a:rPr lang="en-US" dirty="0" smtClean="0"/>
              <a:t>Is this always necessary?</a:t>
            </a:r>
          </a:p>
          <a:p>
            <a:endParaRPr lang="en-US" dirty="0"/>
          </a:p>
          <a:p>
            <a:r>
              <a:rPr lang="en-US" dirty="0" smtClean="0"/>
              <a:t>What if we know we are going to transmit several messages m</a:t>
            </a:r>
            <a:r>
              <a:rPr lang="en-US" baseline="-25000" dirty="0" smtClean="0"/>
              <a:t>1</a:t>
            </a:r>
            <a:r>
              <a:rPr lang="en-US" dirty="0" smtClean="0"/>
              <a:t>,m</a:t>
            </a:r>
            <a:r>
              <a:rPr lang="en-US" baseline="-25000" dirty="0" smtClean="0"/>
              <a:t>2</a:t>
            </a:r>
            <a:r>
              <a:rPr lang="en-US" dirty="0" smtClean="0"/>
              <a:t>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Drawbacks:</a:t>
                </a:r>
              </a:p>
              <a:p>
                <a:r>
                  <a:rPr lang="en-US" dirty="0" smtClean="0"/>
                  <a:t>Encryption is for fixed length messages only</a:t>
                </a:r>
              </a:p>
              <a:p>
                <a:r>
                  <a:rPr lang="en-US" dirty="0" smtClean="0"/>
                  <a:t>Length of ciphertext is twice as long as message</a:t>
                </a:r>
              </a:p>
              <a:p>
                <a:r>
                  <a:rPr lang="en-US" dirty="0" smtClean="0"/>
                  <a:t>Attacker can still tamper with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to flip bits of plaintext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flipH="1">
            <a:off x="8112672" y="3962402"/>
            <a:ext cx="995855" cy="1303282"/>
          </a:xfrm>
          <a:prstGeom prst="leftBrace">
            <a:avLst>
              <a:gd name="adj1" fmla="val 8333"/>
              <a:gd name="adj2" fmla="val 45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68961" y="4349814"/>
            <a:ext cx="301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Stream Ciphers/Block Ciphers</a:t>
            </a:r>
            <a:endParaRPr lang="en-US" b="1" dirty="0"/>
          </a:p>
        </p:txBody>
      </p:sp>
      <p:sp>
        <p:nvSpPr>
          <p:cNvPr id="7" name="Left Brace 6"/>
          <p:cNvSpPr/>
          <p:nvPr/>
        </p:nvSpPr>
        <p:spPr>
          <a:xfrm rot="5400000" flipH="1">
            <a:off x="5318181" y="1637149"/>
            <a:ext cx="630730" cy="8807672"/>
          </a:xfrm>
          <a:prstGeom prst="leftBrace">
            <a:avLst>
              <a:gd name="adj1" fmla="val 0"/>
              <a:gd name="adj2" fmla="val 45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16920" y="6328715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CCA Security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254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 Modes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if we don’t know the length of the message to be encrypted a priori?</a:t>
                </a:r>
              </a:p>
              <a:p>
                <a:pPr lvl="1"/>
                <a:r>
                  <a:rPr lang="en-US" dirty="0" smtClean="0"/>
                  <a:t>Stream Cipher: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outputs n pseudorandom bits as follows</a:t>
                </a:r>
              </a:p>
              <a:p>
                <a:pPr lvl="1"/>
                <a:r>
                  <a:rPr lang="en-US" b="1" dirty="0" smtClean="0"/>
                  <a:t>Initial State</a:t>
                </a:r>
                <a:r>
                  <a:rPr lang="en-US" dirty="0" smtClean="0"/>
                  <a:t>: st</a:t>
                </a:r>
                <a:r>
                  <a:rPr lang="en-US" i="1" baseline="-25000" dirty="0" smtClean="0"/>
                  <a:t>0</a:t>
                </a:r>
                <a:r>
                  <a:rPr lang="en-US" dirty="0" smtClean="0"/>
                  <a:t> = </a:t>
                </a:r>
                <a:r>
                  <a:rPr lang="en-US" b="1" dirty="0" smtClean="0"/>
                  <a:t>Initialize</a:t>
                </a:r>
                <a:r>
                  <a:rPr lang="en-US" dirty="0" smtClean="0"/>
                  <a:t>(s)                       </a:t>
                </a:r>
                <a:endParaRPr lang="en-US" b="1" dirty="0" smtClean="0"/>
              </a:p>
              <a:p>
                <a:pPr lvl="1"/>
                <a:r>
                  <a:rPr lang="en-US" b="1" dirty="0" smtClean="0"/>
                  <a:t>Repeat</a:t>
                </a:r>
              </a:p>
              <a:p>
                <a:pPr lvl="2"/>
                <a:r>
                  <a:rPr lang="en-US" dirty="0" smtClean="0"/>
                  <a:t>(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,st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GetBits</a:t>
                </a:r>
                <a:r>
                  <a:rPr lang="en-US" dirty="0" smtClean="0"/>
                  <a:t>(st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Output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  <a:p>
                <a:r>
                  <a:rPr lang="en-US" b="1" dirty="0" smtClean="0"/>
                  <a:t>Synchronized Mode</a:t>
                </a:r>
              </a:p>
              <a:p>
                <a:pPr lvl="1"/>
                <a:r>
                  <a:rPr lang="en-US" dirty="0" smtClean="0"/>
                  <a:t>Message sequence:  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</a:t>
                </a:r>
              </a:p>
              <a:p>
                <a:pPr lvl="1"/>
                <a:r>
                  <a:rPr lang="en-US" dirty="0" smtClean="0"/>
                  <a:t>Ciphertext sequence: c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baseline="-25000" dirty="0" smtClean="0"/>
                  <a:t>           </a:t>
                </a:r>
                <a:r>
                  <a:rPr lang="en-US" dirty="0" smtClean="0"/>
                  <a:t>(</a:t>
                </a:r>
                <a:r>
                  <a:rPr lang="en-US" dirty="0"/>
                  <a:t>same </a:t>
                </a:r>
                <a:r>
                  <a:rPr lang="en-US" dirty="0" smtClean="0"/>
                  <a:t>length as ciphertext!)</a:t>
                </a:r>
              </a:p>
              <a:p>
                <a:pPr lvl="1"/>
                <a:r>
                  <a:rPr lang="en-US" dirty="0" smtClean="0"/>
                  <a:t>“CPA-like” security </a:t>
                </a:r>
                <a:r>
                  <a:rPr lang="en-US" dirty="0"/>
                  <a:t>follows from cipher security (must stop after n-bits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Deterministic encryption, what gives???</a:t>
                </a:r>
                <a:endParaRPr lang="en-US" dirty="0"/>
              </a:p>
              <a:p>
                <a:pPr lvl="1"/>
                <a:r>
                  <a:rPr lang="en-US" dirty="0" smtClean="0"/>
                  <a:t>Requires both parties to maintain state (not good for sporadic communication)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 Modes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What if we don’t want to keep state?</a:t>
                </a:r>
              </a:p>
              <a:p>
                <a:r>
                  <a:rPr lang="en-US" b="1" dirty="0" smtClean="0"/>
                  <a:t>Unsynchronized Mode</a:t>
                </a:r>
              </a:p>
              <a:p>
                <a:pPr lvl="1"/>
                <a:r>
                  <a:rPr lang="en-US" dirty="0" smtClean="0"/>
                  <a:t>Message sequence:  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</a:t>
                </a:r>
              </a:p>
              <a:p>
                <a:pPr lvl="1"/>
                <a:r>
                  <a:rPr lang="en-US" dirty="0" smtClean="0"/>
                  <a:t>Ciphertext sequence: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IV</m:t>
                        </m:r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baseline="-25000" dirty="0"/>
              </a:p>
              <a:p>
                <a:pPr lvl="1"/>
                <a:r>
                  <a:rPr lang="en-US" dirty="0" smtClean="0"/>
                  <a:t>CPA-Secure if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(IV)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a (weak) PRF.</a:t>
                </a:r>
              </a:p>
              <a:p>
                <a:pPr lvl="1"/>
                <a:r>
                  <a:rPr lang="en-US" dirty="0" smtClean="0"/>
                  <a:t>No shared state, but longer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….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4.1-4.2</a:t>
            </a:r>
          </a:p>
          <a:p>
            <a:r>
              <a:rPr lang="en-US" dirty="0" smtClean="0"/>
              <a:t>Message Authentication Codes (MACs)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3: Topic 4: </a:t>
            </a:r>
            <a:br>
              <a:rPr lang="en-US" dirty="0" smtClean="0"/>
            </a:br>
            <a:r>
              <a:rPr lang="en-US" dirty="0" smtClean="0"/>
              <a:t>Message Authentication Codes</a:t>
            </a:r>
            <a:br>
              <a:rPr lang="en-US" dirty="0" smtClean="0"/>
            </a:br>
            <a:r>
              <a:rPr lang="en-US" dirty="0" smtClean="0"/>
              <a:t>(Part 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 smtClean="0"/>
                  <a:t> that is CPA-Secure for single encryptions is also CPA-secure for multiple encryptions.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We will simply say CPA-security for simplicity</a:t>
                </a:r>
              </a:p>
              <a:p>
                <a:endParaRPr lang="en-US" dirty="0"/>
              </a:p>
              <a:p>
                <a:r>
                  <a:rPr lang="en-US" dirty="0" smtClean="0"/>
                  <a:t>To show CPA-Security it suffices to show CPA-security for single encryptions.</a:t>
                </a:r>
              </a:p>
              <a:p>
                <a:endParaRPr lang="en-US" dirty="0"/>
              </a:p>
              <a:p>
                <a:r>
                  <a:rPr lang="en-US" dirty="0" smtClean="0"/>
                  <a:t>To reason about security of a protocol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we can use game with multiple encryptions.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4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CPA-Security vs. CCA-Security</a:t>
            </a:r>
          </a:p>
          <a:p>
            <a:r>
              <a:rPr lang="en-US" dirty="0" smtClean="0"/>
              <a:t>PRFs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Introduce Message Authentication Codes (MACs)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r>
              <a:rPr lang="en-US" strike="sngStrike" dirty="0" smtClean="0"/>
              <a:t>Build Secure MACs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Image result for eavesdro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64" y="2821815"/>
            <a:ext cx="1947820" cy="15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avesdr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92" y="2659389"/>
            <a:ext cx="1855475" cy="18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avesdro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44" y="2821815"/>
            <a:ext cx="3142654" cy="16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460375" y="63231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CPA-Secure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Message Authentication Codes: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endParaRPr lang="en-US" sz="3600" dirty="0"/>
          </a:p>
          <a:p>
            <a:r>
              <a:rPr lang="en-US" sz="3600" dirty="0" smtClean="0"/>
              <a:t>CCA-Secure Encryption: Requires Secrecy and Non-Malleability (i</a:t>
            </a:r>
            <a:r>
              <a:rPr lang="en-US" sz="3200" dirty="0" smtClean="0"/>
              <a:t>f attacker tampers with ciphertext it is either invalid or unrelated to original one)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</a:p>
          <a:p>
            <a:pPr lvl="1"/>
            <a:r>
              <a:rPr lang="en-US" dirty="0" smtClean="0"/>
              <a:t>And the received message matches the original 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$50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$5,000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Correcting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847850"/>
            <a:ext cx="1096772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Tool to detect/correct a </a:t>
            </a:r>
            <a:r>
              <a:rPr lang="en-US" i="1" dirty="0" smtClean="0"/>
              <a:t>small</a:t>
            </a:r>
            <a:r>
              <a:rPr lang="en-US" dirty="0" smtClean="0"/>
              <a:t> number of random errors in transmission</a:t>
            </a:r>
          </a:p>
          <a:p>
            <a:endParaRPr lang="en-US" dirty="0"/>
          </a:p>
          <a:p>
            <a:r>
              <a:rPr lang="en-US" b="1" dirty="0" smtClean="0"/>
              <a:t>Examples: </a:t>
            </a:r>
            <a:r>
              <a:rPr lang="en-US" dirty="0" smtClean="0"/>
              <a:t>Parity </a:t>
            </a:r>
            <a:r>
              <a:rPr lang="en-US" dirty="0"/>
              <a:t>Check</a:t>
            </a:r>
            <a:r>
              <a:rPr lang="en-US" dirty="0" smtClean="0"/>
              <a:t>, Reed-Solomon Codes, LDPC, Hamming Codes 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no protection against a malicious adversary who can introduce an </a:t>
            </a:r>
            <a:r>
              <a:rPr lang="en-US" u="sng" dirty="0" smtClean="0"/>
              <a:t>arbitrary</a:t>
            </a:r>
            <a:r>
              <a:rPr lang="en-US" dirty="0" smtClean="0"/>
              <a:t> number of errors</a:t>
            </a:r>
          </a:p>
          <a:p>
            <a:endParaRPr lang="en-US" dirty="0"/>
          </a:p>
          <a:p>
            <a:r>
              <a:rPr lang="en-US" dirty="0" smtClean="0"/>
              <a:t>Still useful when implementing crypto in the real world (Why?)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</a:t>
            </a:r>
            <a:r>
              <a:rPr lang="en-US" dirty="0" err="1" smtClean="0"/>
              <a:t>Ciphertexts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attacker knows original message he can forge c’ to decrypt to any message he wants.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Even if attacker doesn’t know message he may find it advantageous to flip certain bits (e.g., decimal places)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2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CPA-security vs Multiple Message Encryption</a:t>
            </a:r>
          </a:p>
          <a:p>
            <a:pPr lvl="1"/>
            <a:r>
              <a:rPr lang="en-US" dirty="0" smtClean="0"/>
              <a:t>CPA-security is stronger guarantee</a:t>
            </a:r>
          </a:p>
          <a:p>
            <a:pPr lvl="1"/>
            <a:r>
              <a:rPr lang="en-US" dirty="0" smtClean="0"/>
              <a:t>Attacker can select messages </a:t>
            </a:r>
            <a:r>
              <a:rPr lang="en-US" u="sng" dirty="0" smtClean="0"/>
              <a:t>adaptively</a:t>
            </a:r>
            <a:endParaRPr lang="en-US" u="sng" dirty="0"/>
          </a:p>
          <a:p>
            <a:r>
              <a:rPr lang="en-US" dirty="0" smtClean="0"/>
              <a:t>CPA-security: </a:t>
            </a:r>
            <a:r>
              <a:rPr lang="en-US" u="sng" dirty="0" smtClean="0"/>
              <a:t>minimal </a:t>
            </a:r>
            <a:r>
              <a:rPr lang="en-US" dirty="0" smtClean="0"/>
              <a:t>security notion for a modern cryptosystem</a:t>
            </a:r>
          </a:p>
          <a:p>
            <a:endParaRPr lang="en-US" dirty="0" smtClean="0"/>
          </a:p>
          <a:p>
            <a:r>
              <a:rPr lang="en-US" dirty="0" smtClean="0"/>
              <a:t>Limitations of CPA-Security: Does not model and adversary who</a:t>
            </a:r>
          </a:p>
          <a:p>
            <a:pPr lvl="1"/>
            <a:r>
              <a:rPr lang="en-US" dirty="0" smtClean="0"/>
              <a:t>Attempts to modify messages</a:t>
            </a:r>
          </a:p>
          <a:p>
            <a:pPr lvl="1"/>
            <a:r>
              <a:rPr lang="en-US" dirty="0" smtClean="0"/>
              <a:t>Can get honest party to (partially) decrypt some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vs Fixed Length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versus</a:t>
                </a: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MACs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Canonical Verification Algorithm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Mac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“All real-world MACs use canonical verification” – page 115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MAC Authentication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  <a:blipFill>
                <a:blip r:embed="rId8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470252" y="239095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8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13021 0.00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definition too strong?</a:t>
            </a:r>
          </a:p>
          <a:p>
            <a:pPr lvl="1"/>
            <a:r>
              <a:rPr lang="en-US" dirty="0" smtClean="0"/>
              <a:t>Attacker wins if he can forge any message</a:t>
            </a:r>
          </a:p>
          <a:p>
            <a:pPr lvl="1"/>
            <a:r>
              <a:rPr lang="en-US" dirty="0" smtClean="0"/>
              <a:t>Does not necessarily attacker can forge a “meaningful message”</a:t>
            </a:r>
          </a:p>
          <a:p>
            <a:pPr lvl="1"/>
            <a:r>
              <a:rPr lang="en-US" dirty="0"/>
              <a:t>“Meaningful Message” is context dependent</a:t>
            </a:r>
          </a:p>
          <a:p>
            <a:pPr lvl="1"/>
            <a:r>
              <a:rPr lang="en-US" dirty="0" smtClean="0"/>
              <a:t>Conservative Approach: Prove security against more powerful attacker</a:t>
            </a:r>
          </a:p>
          <a:p>
            <a:pPr lvl="1"/>
            <a:r>
              <a:rPr lang="en-US" dirty="0" smtClean="0"/>
              <a:t>Conservative security definition can be applied broadly</a:t>
            </a:r>
          </a:p>
          <a:p>
            <a:r>
              <a:rPr lang="en-US" dirty="0" smtClean="0"/>
              <a:t>Replay Attacks?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=</a:t>
            </a:r>
            <a:r>
              <a:rPr lang="en-US" b="1" dirty="0" err="1" smtClean="0"/>
              <a:t>Mac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(“Pay Bob $1,000 from Alice’s bank account”)</a:t>
            </a:r>
            <a:endParaRPr lang="en-US" b="1" dirty="0"/>
          </a:p>
          <a:p>
            <a:pPr lvl="1"/>
            <a:r>
              <a:rPr lang="en-US" dirty="0" smtClean="0"/>
              <a:t>Alice cannot modify message to say $10,000, but…</a:t>
            </a:r>
          </a:p>
          <a:p>
            <a:pPr lvl="1"/>
            <a:r>
              <a:rPr lang="en-US" dirty="0" smtClean="0"/>
              <a:t>She may try to replay it 10 times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MACs alone do not protect against replay </a:t>
            </a:r>
            <a:r>
              <a:rPr lang="en-US" sz="3600" dirty="0" smtClean="0"/>
              <a:t>attacks (they are stateless)</a:t>
            </a:r>
          </a:p>
          <a:p>
            <a:endParaRPr lang="en-US" sz="3600" dirty="0"/>
          </a:p>
          <a:p>
            <a:r>
              <a:rPr lang="en-US" sz="3600" dirty="0" smtClean="0"/>
              <a:t>Common Defenses:</a:t>
            </a:r>
          </a:p>
          <a:p>
            <a:pPr lvl="1"/>
            <a:r>
              <a:rPr lang="en-US" sz="3200" dirty="0"/>
              <a:t>Include Sequence </a:t>
            </a:r>
            <a:r>
              <a:rPr lang="en-US" sz="3200" dirty="0" smtClean="0"/>
              <a:t>Numbers in Messages (requires synchronized state) </a:t>
            </a:r>
          </a:p>
          <a:p>
            <a:pPr lvl="2"/>
            <a:r>
              <a:rPr lang="en-US" sz="2800" dirty="0" smtClean="0"/>
              <a:t>Can be tricky over a </a:t>
            </a:r>
            <a:r>
              <a:rPr lang="en-US" sz="2800" dirty="0" err="1" smtClean="0"/>
              <a:t>lossy</a:t>
            </a:r>
            <a:r>
              <a:rPr lang="en-US" sz="2800" dirty="0" smtClean="0"/>
              <a:t> channel</a:t>
            </a:r>
            <a:endParaRPr lang="en-US" sz="2800" dirty="0"/>
          </a:p>
          <a:p>
            <a:pPr lvl="1"/>
            <a:r>
              <a:rPr lang="en-US" sz="3200" dirty="0" smtClean="0"/>
              <a:t>Timestamp Messages</a:t>
            </a:r>
          </a:p>
          <a:p>
            <a:pPr lvl="2"/>
            <a:r>
              <a:rPr lang="en-US" sz="2800" dirty="0" smtClean="0"/>
              <a:t>Double check timestamp before taking action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game ensures attacker cannot generate a valid tag for a new message. </a:t>
            </a:r>
          </a:p>
          <a:p>
            <a:r>
              <a:rPr lang="en-US" dirty="0" smtClean="0"/>
              <a:t>However, attacker may be able to generate a second valid tag t’ for a message m after observing (</a:t>
            </a:r>
            <a:r>
              <a:rPr lang="en-US" dirty="0" err="1" smtClean="0"/>
              <a:t>m,t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MAC: attacker cannot generate second valid tag, even for a known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9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vs Regular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4.4: 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be a secure MAC that uses canonical verification.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a strong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“All real-world MACs use canonical verification” – page </a:t>
                </a:r>
                <a:r>
                  <a:rPr lang="en-US" dirty="0" smtClean="0"/>
                  <a:t>115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Should attacker have access to </a:t>
                </a:r>
                <a:r>
                  <a:rPr lang="en-US" b="1" dirty="0" err="1" smtClean="0"/>
                  <a:t>Vrfy</a:t>
                </a:r>
                <a:r>
                  <a:rPr lang="en-US" b="1" baseline="-25000" dirty="0" err="1" smtClean="0"/>
                  <a:t>K</a:t>
                </a:r>
                <a:r>
                  <a:rPr lang="en-US" b="1" dirty="0" smtClean="0"/>
                  <a:t>(.) oracle in games?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(e.g., CPA vs CCA security for encryption)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Irrelevant if the MAC uses canonical verification!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1 0 1 0 1 0 1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292" y="4437985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95946" y="3708906"/>
            <a:ext cx="377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1 step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and Message Length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7680" y="1825625"/>
                <a:ext cx="11277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Observation</a:t>
                </a:r>
                <a:r>
                  <a:rPr lang="en-US" dirty="0" smtClean="0"/>
                  <a:t>: Given a CPA-secure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dirty="0" smtClean="0"/>
                  <a:t> that supports messages of a single bit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)  it is easy to build a CPA-secure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that supports messages m =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of length n.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Exercise</a:t>
                </a:r>
                <a:r>
                  <a:rPr lang="en-US" dirty="0" smtClean="0"/>
                  <a:t>: How would you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CPA-secure?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680" y="1825625"/>
                <a:ext cx="11277600" cy="4351338"/>
              </a:xfrm>
              <a:blipFill>
                <a:blip r:embed="rId2"/>
                <a:stretch>
                  <a:fillRect l="-108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MACs used to verify code updates for Xbox 360</a:t>
            </a:r>
          </a:p>
          <a:p>
            <a:endParaRPr lang="en-US" dirty="0"/>
          </a:p>
          <a:p>
            <a:r>
              <a:rPr lang="en-US" dirty="0" smtClean="0"/>
              <a:t>Implementation allowed different rejection times (side-channel)</a:t>
            </a:r>
          </a:p>
          <a:p>
            <a:endParaRPr lang="en-US" dirty="0"/>
          </a:p>
          <a:p>
            <a:r>
              <a:rPr lang="en-US" dirty="0" smtClean="0"/>
              <a:t>Attacks exploited vulnerability to load pirated games onto hardware</a:t>
            </a:r>
          </a:p>
          <a:p>
            <a:endParaRPr lang="en-US" dirty="0"/>
          </a:p>
          <a:p>
            <a:r>
              <a:rPr lang="en-US" b="1" dirty="0" smtClean="0"/>
              <a:t>Moral</a:t>
            </a:r>
            <a:r>
              <a:rPr lang="en-US" dirty="0" smtClean="0"/>
              <a:t>: Ensure verification is time-independent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/>
              <a:t>Canonical Verification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B=1</a:t>
            </a:r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dirty="0" smtClean="0"/>
              <a:t>B=0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else </a:t>
            </a:r>
            <a:r>
              <a:rPr lang="en-US" dirty="0" smtClean="0"/>
              <a:t>(dummy op)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2106" y="3708906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Cryptographic Definition</a:t>
            </a:r>
          </a:p>
          <a:p>
            <a:pPr lvl="1"/>
            <a:r>
              <a:rPr lang="en-US" dirty="0" smtClean="0"/>
              <a:t>Attacker only observes outputs of oracles (</a:t>
            </a:r>
            <a:r>
              <a:rPr lang="en-US" dirty="0" err="1" smtClean="0"/>
              <a:t>Enc</a:t>
            </a:r>
            <a:r>
              <a:rPr lang="en-US" dirty="0" smtClean="0"/>
              <a:t>, Dec, Mac) and nothing else</a:t>
            </a:r>
          </a:p>
          <a:p>
            <a:r>
              <a:rPr lang="en-US" dirty="0" smtClean="0"/>
              <a:t>When attacker gains additional information like timing (not captured by model) we call it a side channel attack.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Other Examples</a:t>
            </a:r>
            <a:endParaRPr lang="en-US" b="1" dirty="0"/>
          </a:p>
          <a:p>
            <a:r>
              <a:rPr lang="en-US" dirty="0" smtClean="0"/>
              <a:t>Differential Power Analysis</a:t>
            </a:r>
          </a:p>
          <a:p>
            <a:r>
              <a:rPr lang="en-US" dirty="0" smtClean="0"/>
              <a:t>Cache Timing Attack</a:t>
            </a:r>
          </a:p>
          <a:p>
            <a:r>
              <a:rPr lang="en-US" dirty="0" smtClean="0"/>
              <a:t>Power Monitoring</a:t>
            </a:r>
          </a:p>
          <a:p>
            <a:r>
              <a:rPr lang="en-US" dirty="0" smtClean="0"/>
              <a:t>Acoustic Cryptanalysis</a:t>
            </a:r>
          </a:p>
          <a:p>
            <a:r>
              <a:rPr lang="en-US" dirty="0" smtClean="0"/>
              <a:t>…many others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</a:t>
            </a:r>
            <a:r>
              <a:rPr lang="en-US" smtClean="0"/>
              <a:t>Lindell 4.3</a:t>
            </a:r>
            <a:endParaRPr lang="en-US" dirty="0" smtClean="0"/>
          </a:p>
          <a:p>
            <a:r>
              <a:rPr lang="en-US" dirty="0" smtClean="0"/>
              <a:t>Message Authentication Codes (MACs) Part 2</a:t>
            </a:r>
          </a:p>
          <a:p>
            <a:pPr lvl="1"/>
            <a:r>
              <a:rPr lang="en-US" dirty="0" smtClean="0"/>
              <a:t>Constructing Secure MACs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Step 1: </a:t>
                </a:r>
                <a:r>
                  <a:rPr lang="en-US" dirty="0" smtClean="0"/>
                  <a:t>Assume for contraction that we have a PPT attacker A’ that breaks CPA-Security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Step 2:</a:t>
                </a:r>
                <a:r>
                  <a:rPr lang="en-US" dirty="0" smtClean="0"/>
                  <a:t> Construct a PPT </a:t>
                </a:r>
                <a:r>
                  <a:rPr lang="en-US" dirty="0"/>
                  <a:t>attacker A that breaks CPA-Security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22455</TotalTime>
  <Words>3000</Words>
  <Application>Microsoft Office PowerPoint</Application>
  <PresentationFormat>Widescreen</PresentationFormat>
  <Paragraphs>898</Paragraphs>
  <Slides>83</Slides>
  <Notes>11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Cryptography CS 555</vt:lpstr>
      <vt:lpstr>Recap</vt:lpstr>
      <vt:lpstr>Recap CPA-Security</vt:lpstr>
      <vt:lpstr>Chosen Plaintext Attacks (Examples)</vt:lpstr>
      <vt:lpstr>CPA-Security (Multiple Messages)</vt:lpstr>
      <vt:lpstr>CPA-Security</vt:lpstr>
      <vt:lpstr>CPA-Security</vt:lpstr>
      <vt:lpstr>CPA-Security and Message Length</vt:lpstr>
      <vt:lpstr>Security Reduction</vt:lpstr>
      <vt:lpstr>The Reduction</vt:lpstr>
      <vt:lpstr>Week 3: Topic 1:  Pseudorandom Functions and CPA-Security  </vt:lpstr>
      <vt:lpstr>Pseudorandom Function (PRF)</vt:lpstr>
      <vt:lpstr>PRF vs. PRG</vt:lpstr>
      <vt:lpstr>Truly Random Function</vt:lpstr>
      <vt:lpstr>Truly Random Function</vt:lpstr>
      <vt:lpstr>Oracle Notation</vt:lpstr>
      <vt:lpstr>PRF Security</vt:lpstr>
      <vt:lpstr>PRF-Security as a Game</vt:lpstr>
      <vt:lpstr>PRF Security Concrete Version</vt:lpstr>
      <vt:lpstr>Reminder: CPA-Security (Single Message)</vt:lpstr>
      <vt:lpstr>CPA-Secure Encryption</vt:lpstr>
      <vt:lpstr>Breaking CPA-Security (Single Message)</vt:lpstr>
      <vt:lpstr>Security Reduction</vt:lpstr>
      <vt:lpstr>Security Reduction</vt:lpstr>
      <vt:lpstr>Security Reduction</vt:lpstr>
      <vt:lpstr>Finishing Up</vt:lpstr>
      <vt:lpstr>Finishing Up</vt:lpstr>
      <vt:lpstr>Conclusion</vt:lpstr>
      <vt:lpstr>Are PRFs or PRGs more Powerful?</vt:lpstr>
      <vt:lpstr>PRFs from PRGs</vt:lpstr>
      <vt:lpstr>PRFs from PRGs</vt:lpstr>
      <vt:lpstr>Construct PRF from PRG</vt:lpstr>
      <vt:lpstr>Week 3: Topic 2: Modes of Encryption, The Penguin and CCA security </vt:lpstr>
      <vt:lpstr>Pseudorandom Permutation</vt:lpstr>
      <vt:lpstr>Pseudorandom Permutation</vt:lpstr>
      <vt:lpstr>Electronic Code Book (ECB) Mode</vt:lpstr>
      <vt:lpstr>ECB Mode (A Failed Approach)</vt:lpstr>
      <vt:lpstr>The Penguin Principle</vt:lpstr>
      <vt:lpstr>Cipher Block Chaining</vt:lpstr>
      <vt:lpstr>Chained CBC-Mode</vt:lpstr>
      <vt:lpstr>Counter Mode</vt:lpstr>
      <vt:lpstr>Galois Counter Mode (GCM)</vt:lpstr>
      <vt:lpstr>Recap</vt:lpstr>
      <vt:lpstr>Week 3: Topic 3:  CCA-Security </vt:lpstr>
      <vt:lpstr>Chosen Ciphertext Attacks</vt:lpstr>
      <vt:lpstr>CCA-Security (Ind-CCA2) </vt:lpstr>
      <vt:lpstr>CCA-Security (〖PrivK〗_(A,Π)^cca (n))</vt:lpstr>
      <vt:lpstr>CCA-Security</vt:lpstr>
      <vt:lpstr>CPA-Security doesn’t imply CCA-Security</vt:lpstr>
      <vt:lpstr>Attacks in the Wild</vt:lpstr>
      <vt:lpstr>Example</vt:lpstr>
      <vt:lpstr>CCA-Security</vt:lpstr>
      <vt:lpstr>Back to CPA-Security</vt:lpstr>
      <vt:lpstr>Drawbacks of "Enck(m)"=⟨r,F_k (r)⨁m⟩</vt:lpstr>
      <vt:lpstr>CPA-Secure Encryption</vt:lpstr>
      <vt:lpstr>Stream Ciphers Modes</vt:lpstr>
      <vt:lpstr>Stream Ciphers Modes</vt:lpstr>
      <vt:lpstr>Next Class</vt:lpstr>
      <vt:lpstr>Week 3: Topic 4:  Message Authentication Codes (Part 1)</vt:lpstr>
      <vt:lpstr>Recap</vt:lpstr>
      <vt:lpstr>What Does It Mean to “Secure Information” </vt:lpstr>
      <vt:lpstr>What Does It Mean to “Secure Information” </vt:lpstr>
      <vt:lpstr>Message Authentication Codes</vt:lpstr>
      <vt:lpstr>What Does It Mean to “Secure Information” </vt:lpstr>
      <vt:lpstr>Error Correcting Codes?</vt:lpstr>
      <vt:lpstr>Modifying Ciphertexts</vt:lpstr>
      <vt:lpstr>Message Authentication Code Syntax</vt:lpstr>
      <vt:lpstr>Message Authentication Code Syntax</vt:lpstr>
      <vt:lpstr>Message Authentication Code Syntax</vt:lpstr>
      <vt:lpstr>General vs Fixed Length MAC</vt:lpstr>
      <vt:lpstr>Deterministic MACs</vt:lpstr>
      <vt:lpstr>MAC Authentication Game  (Macforge_(A,Π) (n)) </vt:lpstr>
      <vt:lpstr>Discussion</vt:lpstr>
      <vt:lpstr>Replay Attacks</vt:lpstr>
      <vt:lpstr>Strong MACs</vt:lpstr>
      <vt:lpstr>Strong MAC Authentication (Macsforge_(A,Π) (n)) </vt:lpstr>
      <vt:lpstr>Strong MAC vs Regular MAC</vt:lpstr>
      <vt:lpstr>Timing Attacks (Side Channel)</vt:lpstr>
      <vt:lpstr>Timing Attacks (Side Channel)</vt:lpstr>
      <vt:lpstr>Timing Attack</vt:lpstr>
      <vt:lpstr>Improved Canonical Verification Algorithm</vt:lpstr>
      <vt:lpstr>Side-Channel Attacks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201</cp:revision>
  <dcterms:created xsi:type="dcterms:W3CDTF">2016-12-31T20:38:01Z</dcterms:created>
  <dcterms:modified xsi:type="dcterms:W3CDTF">2018-09-21T01:03:56Z</dcterms:modified>
</cp:coreProperties>
</file>