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55" r:id="rId2"/>
    <p:sldId id="425" r:id="rId3"/>
    <p:sldId id="417" r:id="rId4"/>
    <p:sldId id="418" r:id="rId5"/>
    <p:sldId id="419" r:id="rId6"/>
    <p:sldId id="420" r:id="rId7"/>
    <p:sldId id="256" r:id="rId8"/>
    <p:sldId id="306" r:id="rId9"/>
    <p:sldId id="352" r:id="rId10"/>
    <p:sldId id="330" r:id="rId11"/>
    <p:sldId id="331" r:id="rId12"/>
    <p:sldId id="310" r:id="rId13"/>
    <p:sldId id="335" r:id="rId14"/>
    <p:sldId id="333" r:id="rId15"/>
    <p:sldId id="334" r:id="rId16"/>
    <p:sldId id="353" r:id="rId17"/>
    <p:sldId id="338" r:id="rId18"/>
    <p:sldId id="339" r:id="rId19"/>
    <p:sldId id="336" r:id="rId20"/>
    <p:sldId id="346" r:id="rId21"/>
    <p:sldId id="341" r:id="rId22"/>
    <p:sldId id="431" r:id="rId23"/>
    <p:sldId id="312" r:id="rId24"/>
    <p:sldId id="343" r:id="rId25"/>
    <p:sldId id="354" r:id="rId26"/>
    <p:sldId id="426" r:id="rId27"/>
    <p:sldId id="427" r:id="rId28"/>
    <p:sldId id="414" r:id="rId29"/>
    <p:sldId id="345" r:id="rId30"/>
    <p:sldId id="347" r:id="rId31"/>
    <p:sldId id="432" r:id="rId32"/>
    <p:sldId id="351" r:id="rId33"/>
    <p:sldId id="433" r:id="rId34"/>
    <p:sldId id="434" r:id="rId35"/>
    <p:sldId id="357" r:id="rId36"/>
    <p:sldId id="356" r:id="rId37"/>
    <p:sldId id="358" r:id="rId38"/>
    <p:sldId id="428" r:id="rId39"/>
    <p:sldId id="405" r:id="rId40"/>
    <p:sldId id="403" r:id="rId41"/>
    <p:sldId id="359" r:id="rId42"/>
    <p:sldId id="360" r:id="rId43"/>
    <p:sldId id="361" r:id="rId44"/>
    <p:sldId id="429" r:id="rId45"/>
    <p:sldId id="362" r:id="rId46"/>
    <p:sldId id="430" r:id="rId47"/>
    <p:sldId id="363" r:id="rId48"/>
    <p:sldId id="364" r:id="rId49"/>
    <p:sldId id="365" r:id="rId50"/>
    <p:sldId id="366" r:id="rId51"/>
    <p:sldId id="367" r:id="rId52"/>
    <p:sldId id="368" r:id="rId53"/>
    <p:sldId id="413" r:id="rId54"/>
    <p:sldId id="369" r:id="rId55"/>
    <p:sldId id="370" r:id="rId56"/>
    <p:sldId id="371" r:id="rId57"/>
    <p:sldId id="372" r:id="rId58"/>
    <p:sldId id="373" r:id="rId59"/>
    <p:sldId id="435" r:id="rId60"/>
    <p:sldId id="406" r:id="rId61"/>
    <p:sldId id="407" r:id="rId62"/>
    <p:sldId id="408" r:id="rId63"/>
    <p:sldId id="409" r:id="rId64"/>
    <p:sldId id="410" r:id="rId65"/>
    <p:sldId id="411" r:id="rId66"/>
    <p:sldId id="416" r:id="rId67"/>
    <p:sldId id="412" r:id="rId68"/>
    <p:sldId id="375" r:id="rId69"/>
    <p:sldId id="376" r:id="rId70"/>
    <p:sldId id="377" r:id="rId71"/>
    <p:sldId id="385" r:id="rId72"/>
    <p:sldId id="386" r:id="rId73"/>
    <p:sldId id="387" r:id="rId74"/>
    <p:sldId id="388" r:id="rId75"/>
    <p:sldId id="389" r:id="rId76"/>
    <p:sldId id="390" r:id="rId77"/>
    <p:sldId id="391" r:id="rId78"/>
    <p:sldId id="392" r:id="rId79"/>
    <p:sldId id="415" r:id="rId80"/>
    <p:sldId id="393" r:id="rId81"/>
    <p:sldId id="394" r:id="rId82"/>
    <p:sldId id="395" r:id="rId83"/>
    <p:sldId id="396" r:id="rId84"/>
    <p:sldId id="397" r:id="rId85"/>
    <p:sldId id="421" r:id="rId86"/>
    <p:sldId id="422" r:id="rId87"/>
    <p:sldId id="423" r:id="rId88"/>
    <p:sldId id="42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81323" autoAdjust="0"/>
  </p:normalViewPr>
  <p:slideViewPr>
    <p:cSldViewPr snapToGrid="0">
      <p:cViewPr varScale="1">
        <p:scale>
          <a:sx n="63" d="100"/>
          <a:sy n="63" d="100"/>
        </p:scale>
        <p:origin x="1704" y="4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412451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44</a:t>
            </a:fld>
            <a:endParaRPr lang="en-US"/>
          </a:p>
        </p:txBody>
      </p:sp>
    </p:spTree>
    <p:extLst>
      <p:ext uri="{BB962C8B-B14F-4D97-AF65-F5344CB8AC3E}">
        <p14:creationId xmlns:p14="http://schemas.microsoft.com/office/powerpoint/2010/main" val="146068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45</a:t>
            </a:fld>
            <a:endParaRPr lang="en-US"/>
          </a:p>
        </p:txBody>
      </p:sp>
    </p:spTree>
    <p:extLst>
      <p:ext uri="{BB962C8B-B14F-4D97-AF65-F5344CB8AC3E}">
        <p14:creationId xmlns:p14="http://schemas.microsoft.com/office/powerpoint/2010/main" val="337449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46</a:t>
            </a:fld>
            <a:endParaRPr lang="en-US"/>
          </a:p>
        </p:txBody>
      </p:sp>
    </p:spTree>
    <p:extLst>
      <p:ext uri="{BB962C8B-B14F-4D97-AF65-F5344CB8AC3E}">
        <p14:creationId xmlns:p14="http://schemas.microsoft.com/office/powerpoint/2010/main" val="180652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50</a:t>
            </a:fld>
            <a:endParaRPr lang="en-US"/>
          </a:p>
        </p:txBody>
      </p:sp>
    </p:spTree>
    <p:extLst>
      <p:ext uri="{BB962C8B-B14F-4D97-AF65-F5344CB8AC3E}">
        <p14:creationId xmlns:p14="http://schemas.microsoft.com/office/powerpoint/2010/main" val="31205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60</a:t>
            </a:fld>
            <a:endParaRPr lang="en-US"/>
          </a:p>
        </p:txBody>
      </p:sp>
    </p:spTree>
    <p:extLst>
      <p:ext uri="{BB962C8B-B14F-4D97-AF65-F5344CB8AC3E}">
        <p14:creationId xmlns:p14="http://schemas.microsoft.com/office/powerpoint/2010/main" val="352608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61</a:t>
            </a:fld>
            <a:endParaRPr lang="en-US"/>
          </a:p>
        </p:txBody>
      </p:sp>
    </p:spTree>
    <p:extLst>
      <p:ext uri="{BB962C8B-B14F-4D97-AF65-F5344CB8AC3E}">
        <p14:creationId xmlns:p14="http://schemas.microsoft.com/office/powerpoint/2010/main" val="220613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64</a:t>
            </a:fld>
            <a:endParaRPr lang="en-US"/>
          </a:p>
        </p:txBody>
      </p:sp>
    </p:spTree>
    <p:extLst>
      <p:ext uri="{BB962C8B-B14F-4D97-AF65-F5344CB8AC3E}">
        <p14:creationId xmlns:p14="http://schemas.microsoft.com/office/powerpoint/2010/main" val="38467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66</a:t>
            </a:fld>
            <a:endParaRPr lang="en-US"/>
          </a:p>
        </p:txBody>
      </p:sp>
    </p:spTree>
    <p:extLst>
      <p:ext uri="{BB962C8B-B14F-4D97-AF65-F5344CB8AC3E}">
        <p14:creationId xmlns:p14="http://schemas.microsoft.com/office/powerpoint/2010/main" val="102597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71</a:t>
            </a:fld>
            <a:endParaRPr lang="en-US"/>
          </a:p>
        </p:txBody>
      </p:sp>
    </p:spTree>
    <p:extLst>
      <p:ext uri="{BB962C8B-B14F-4D97-AF65-F5344CB8AC3E}">
        <p14:creationId xmlns:p14="http://schemas.microsoft.com/office/powerpoint/2010/main" val="164145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72</a:t>
            </a:fld>
            <a:endParaRPr lang="en-US"/>
          </a:p>
        </p:txBody>
      </p:sp>
    </p:spTree>
    <p:extLst>
      <p:ext uri="{BB962C8B-B14F-4D97-AF65-F5344CB8AC3E}">
        <p14:creationId xmlns:p14="http://schemas.microsoft.com/office/powerpoint/2010/main" val="98368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a:t>
            </a:fld>
            <a:endParaRPr lang="en-US"/>
          </a:p>
        </p:txBody>
      </p:sp>
    </p:spTree>
    <p:extLst>
      <p:ext uri="{BB962C8B-B14F-4D97-AF65-F5344CB8AC3E}">
        <p14:creationId xmlns:p14="http://schemas.microsoft.com/office/powerpoint/2010/main" val="28297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73</a:t>
            </a:fld>
            <a:endParaRPr lang="en-US"/>
          </a:p>
        </p:txBody>
      </p:sp>
    </p:spTree>
    <p:extLst>
      <p:ext uri="{BB962C8B-B14F-4D97-AF65-F5344CB8AC3E}">
        <p14:creationId xmlns:p14="http://schemas.microsoft.com/office/powerpoint/2010/main" val="175481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74</a:t>
            </a:fld>
            <a:endParaRPr lang="en-US"/>
          </a:p>
        </p:txBody>
      </p:sp>
    </p:spTree>
    <p:extLst>
      <p:ext uri="{BB962C8B-B14F-4D97-AF65-F5344CB8AC3E}">
        <p14:creationId xmlns:p14="http://schemas.microsoft.com/office/powerpoint/2010/main" val="245026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76</a:t>
            </a:fld>
            <a:endParaRPr lang="en-US"/>
          </a:p>
        </p:txBody>
      </p:sp>
    </p:spTree>
    <p:extLst>
      <p:ext uri="{BB962C8B-B14F-4D97-AF65-F5344CB8AC3E}">
        <p14:creationId xmlns:p14="http://schemas.microsoft.com/office/powerpoint/2010/main" val="268507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77</a:t>
            </a:fld>
            <a:endParaRPr lang="en-US"/>
          </a:p>
        </p:txBody>
      </p:sp>
    </p:spTree>
    <p:extLst>
      <p:ext uri="{BB962C8B-B14F-4D97-AF65-F5344CB8AC3E}">
        <p14:creationId xmlns:p14="http://schemas.microsoft.com/office/powerpoint/2010/main" val="261339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78</a:t>
            </a:fld>
            <a:endParaRPr lang="en-US"/>
          </a:p>
        </p:txBody>
      </p:sp>
    </p:spTree>
    <p:extLst>
      <p:ext uri="{BB962C8B-B14F-4D97-AF65-F5344CB8AC3E}">
        <p14:creationId xmlns:p14="http://schemas.microsoft.com/office/powerpoint/2010/main" val="2491736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79</a:t>
            </a:fld>
            <a:endParaRPr lang="en-US"/>
          </a:p>
        </p:txBody>
      </p:sp>
    </p:spTree>
    <p:extLst>
      <p:ext uri="{BB962C8B-B14F-4D97-AF65-F5344CB8AC3E}">
        <p14:creationId xmlns:p14="http://schemas.microsoft.com/office/powerpoint/2010/main" val="272639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80</a:t>
            </a:fld>
            <a:endParaRPr lang="en-US"/>
          </a:p>
        </p:txBody>
      </p:sp>
    </p:spTree>
    <p:extLst>
      <p:ext uri="{BB962C8B-B14F-4D97-AF65-F5344CB8AC3E}">
        <p14:creationId xmlns:p14="http://schemas.microsoft.com/office/powerpoint/2010/main" val="164452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a:t>
            </a:r>
            <a:r>
              <a:rPr lang="en-US" baseline="0" dirty="0" smtClean="0"/>
              <a:t> doesn’t respond to Bob since they are out of one-time-pads so they stop talking. Can we save their relationship?</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11</a:t>
            </a:fld>
            <a:endParaRPr lang="en-US"/>
          </a:p>
        </p:txBody>
      </p:sp>
    </p:spTree>
    <p:extLst>
      <p:ext uri="{BB962C8B-B14F-4D97-AF65-F5344CB8AC3E}">
        <p14:creationId xmlns:p14="http://schemas.microsoft.com/office/powerpoint/2010/main" val="94905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24</a:t>
            </a:fld>
            <a:endParaRPr lang="en-US"/>
          </a:p>
        </p:txBody>
      </p:sp>
    </p:spTree>
    <p:extLst>
      <p:ext uri="{BB962C8B-B14F-4D97-AF65-F5344CB8AC3E}">
        <p14:creationId xmlns:p14="http://schemas.microsoft.com/office/powerpoint/2010/main" val="30919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25</a:t>
            </a:fld>
            <a:endParaRPr lang="en-US"/>
          </a:p>
        </p:txBody>
      </p:sp>
    </p:spTree>
    <p:extLst>
      <p:ext uri="{BB962C8B-B14F-4D97-AF65-F5344CB8AC3E}">
        <p14:creationId xmlns:p14="http://schemas.microsoft.com/office/powerpoint/2010/main" val="242613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26</a:t>
            </a:fld>
            <a:endParaRPr lang="en-US"/>
          </a:p>
        </p:txBody>
      </p:sp>
    </p:spTree>
    <p:extLst>
      <p:ext uri="{BB962C8B-B14F-4D97-AF65-F5344CB8AC3E}">
        <p14:creationId xmlns:p14="http://schemas.microsoft.com/office/powerpoint/2010/main" val="280177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27</a:t>
            </a:fld>
            <a:endParaRPr lang="en-US"/>
          </a:p>
        </p:txBody>
      </p:sp>
    </p:spTree>
    <p:extLst>
      <p:ext uri="{BB962C8B-B14F-4D97-AF65-F5344CB8AC3E}">
        <p14:creationId xmlns:p14="http://schemas.microsoft.com/office/powerpoint/2010/main" val="132530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28</a:t>
            </a:fld>
            <a:endParaRPr lang="en-US"/>
          </a:p>
        </p:txBody>
      </p:sp>
    </p:spTree>
    <p:extLst>
      <p:ext uri="{BB962C8B-B14F-4D97-AF65-F5344CB8AC3E}">
        <p14:creationId xmlns:p14="http://schemas.microsoft.com/office/powerpoint/2010/main" val="43195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38</a:t>
            </a:fld>
            <a:endParaRPr lang="en-US"/>
          </a:p>
        </p:txBody>
      </p:sp>
    </p:spTree>
    <p:extLst>
      <p:ext uri="{BB962C8B-B14F-4D97-AF65-F5344CB8AC3E}">
        <p14:creationId xmlns:p14="http://schemas.microsoft.com/office/powerpoint/2010/main" val="286879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8/30/2018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0.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0.png"/></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0.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0.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0.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0.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80.png"/><Relationship Id="rId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0.png"/><Relationship Id="rId7" Type="http://schemas.openxmlformats.org/officeDocument/2006/relationships/image" Target="../media/image22.jpe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24.png"/><Relationship Id="rId4" Type="http://schemas.openxmlformats.org/officeDocument/2006/relationships/image" Target="../media/image39.png"/><Relationship Id="rId9" Type="http://schemas.openxmlformats.org/officeDocument/2006/relationships/image" Target="../media/image70.png"/></Relationships>
</file>

<file path=ppt/slides/_rels/slide4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0.png"/><Relationship Id="rId7"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160.png"/><Relationship Id="rId4" Type="http://schemas.openxmlformats.org/officeDocument/2006/relationships/image" Target="../media/image21.png"/><Relationship Id="rId9" Type="http://schemas.openxmlformats.org/officeDocument/2006/relationships/image" Target="../media/image151.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4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44.jpe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23.jpe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11" Type="http://schemas.openxmlformats.org/officeDocument/2006/relationships/image" Target="../media/image17.png"/><Relationship Id="rId5" Type="http://schemas.openxmlformats.org/officeDocument/2006/relationships/image" Target="../media/image22.jpeg"/><Relationship Id="rId10" Type="http://schemas.openxmlformats.org/officeDocument/2006/relationships/image" Target="../media/image231.png"/><Relationship Id="rId4" Type="http://schemas.openxmlformats.org/officeDocument/2006/relationships/image" Target="../media/image21.png"/><Relationship Id="rId9" Type="http://schemas.openxmlformats.org/officeDocument/2006/relationships/image" Target="../media/image221.png"/><Relationship Id="rId14"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460.png"/><Relationship Id="rId5" Type="http://schemas.openxmlformats.org/officeDocument/2006/relationships/image" Target="../media/image21.png"/><Relationship Id="rId10" Type="http://schemas.openxmlformats.org/officeDocument/2006/relationships/image" Target="../media/image231.png"/><Relationship Id="rId4" Type="http://schemas.openxmlformats.org/officeDocument/2006/relationships/image" Target="../media/image171.png"/><Relationship Id="rId9" Type="http://schemas.openxmlformats.org/officeDocument/2006/relationships/image" Target="../media/image221.png"/></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3.jpe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51.png"/></Relationships>
</file>

<file path=ppt/slides/_rels/slide6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3.jpe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54.png"/></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mailto:spring-2017-cs-55500-wng@lists.purdue.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22.jpe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22.jpe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22.jpe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Oq-7XvaTRAhXMzIMKHWPfDm0QjRwIBw&amp;url=http://www.statisticsblog.com/tag/fair-coin/&amp;psig=AFQjCNEni7u9gIzIKZTyGipSXKuF0mqyvw&amp;ust=1483481561966586" TargetMode="External"/><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google.com/url?sa=i&amp;rct=j&amp;q=&amp;esrc=s&amp;source=images&amp;cd=&amp;cad=rja&amp;uact=8&amp;ved=0ahUKEwiOq-7XvaTRAhXMzIMKHWPfDm0QjRwIBw&amp;url=http://www.statisticsblog.com/tag/fair-coin/&amp;psig=AFQjCNEni7u9gIzIKZTyGipSXKuF0mqyvw&amp;ust=14834815619665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fontScale="92500" lnSpcReduction="10000"/>
          </a:bodyPr>
          <a:lstStyle/>
          <a:p>
            <a:pPr algn="l"/>
            <a:r>
              <a:rPr lang="en-US" sz="2900" b="1" dirty="0" smtClean="0"/>
              <a:t>Week 2: </a:t>
            </a:r>
          </a:p>
          <a:p>
            <a:pPr marL="342900" indent="-342900" algn="l">
              <a:buFont typeface="Arial" panose="020B0604020202020204" pitchFamily="34" charset="0"/>
              <a:buChar char="•"/>
            </a:pPr>
            <a:r>
              <a:rPr lang="en-US" sz="3200" dirty="0"/>
              <a:t>Computational Security </a:t>
            </a:r>
            <a:r>
              <a:rPr lang="en-US" sz="3200" dirty="0" smtClean="0"/>
              <a:t>against Eavesdropper</a:t>
            </a:r>
          </a:p>
          <a:p>
            <a:pPr marL="342900" indent="-342900" algn="l">
              <a:buFont typeface="Arial" panose="020B0604020202020204" pitchFamily="34" charset="0"/>
              <a:buChar char="•"/>
            </a:pPr>
            <a:r>
              <a:rPr lang="en-US" sz="3200" dirty="0"/>
              <a:t>Constructing Secure Encryption </a:t>
            </a:r>
            <a:r>
              <a:rPr lang="en-US" sz="3200" dirty="0" smtClean="0"/>
              <a:t>Schemes against Eavesdropper</a:t>
            </a:r>
            <a:endParaRPr lang="en-US" sz="2900" dirty="0" smtClean="0"/>
          </a:p>
          <a:p>
            <a:pPr marL="342900" indent="-342900" algn="l">
              <a:buFont typeface="Arial" panose="020B0604020202020204" pitchFamily="34" charset="0"/>
              <a:buChar char="•"/>
            </a:pPr>
            <a:r>
              <a:rPr lang="en-US" sz="2900" dirty="0" smtClean="0"/>
              <a:t>Chosen Plaintext Attacks and </a:t>
            </a:r>
            <a:r>
              <a:rPr lang="en-US" sz="3200" dirty="0"/>
              <a:t>CPA-Security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3.1-3.4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dirty="0" smtClean="0"/>
              <a:t>Fall 2018</a:t>
            </a:r>
            <a:endParaRPr lang="en-US" b="1" dirty="0"/>
          </a:p>
        </p:txBody>
      </p:sp>
    </p:spTree>
    <p:extLst>
      <p:ext uri="{BB962C8B-B14F-4D97-AF65-F5344CB8AC3E}">
        <p14:creationId xmlns:p14="http://schemas.microsoft.com/office/powerpoint/2010/main" val="237460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many messages?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7081"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7081" cy="393121"/>
              </a:xfrm>
              <a:prstGeom prst="rect">
                <a:avLst/>
              </a:prstGeom>
              <a:blipFill>
                <a:blip r:embed="rId6"/>
                <a:stretch>
                  <a:fillRect b="-1563"/>
                </a:stretch>
              </a:blipFill>
            </p:spPr>
            <p:txBody>
              <a:bodyPr/>
              <a:lstStyle/>
              <a:p>
                <a:r>
                  <a:rPr lang="en-US">
                    <a:noFill/>
                  </a:rPr>
                  <a:t> </a:t>
                </a:r>
              </a:p>
            </p:txBody>
          </p:sp>
        </mc:Fallback>
      </mc:AlternateContent>
      <p:sp>
        <p:nvSpPr>
          <p:cNvPr id="13" name="TextBox 12"/>
          <p:cNvSpPr txBox="1"/>
          <p:nvPr/>
        </p:nvSpPr>
        <p:spPr>
          <a:xfrm>
            <a:off x="8808720" y="1537857"/>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229138" y="3936309"/>
                <a:ext cx="319747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229138" y="3936309"/>
                <a:ext cx="3197478" cy="393121"/>
              </a:xfrm>
              <a:prstGeom prst="rect">
                <a:avLst/>
              </a:prstGeom>
              <a:blipFill>
                <a:blip r:embed="rId7"/>
                <a:stretch>
                  <a:fillRect b="-1563"/>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93121"/>
              </a:xfrm>
              <a:prstGeom prst="rect">
                <a:avLst/>
              </a:prstGeom>
              <a:blipFill>
                <a:blip r:embed="rId8"/>
                <a:stretch>
                  <a:fillRect b="-7692"/>
                </a:stretch>
              </a:blipFill>
            </p:spPr>
            <p:txBody>
              <a:bodyPr/>
              <a:lstStyle/>
              <a:p>
                <a:r>
                  <a:rPr lang="en-US">
                    <a:noFill/>
                  </a:rPr>
                  <a:t> </a:t>
                </a:r>
              </a:p>
            </p:txBody>
          </p:sp>
        </mc:Fallback>
      </mc:AlternateContent>
      <p:sp>
        <p:nvSpPr>
          <p:cNvPr id="16" name="TextBox 15"/>
          <p:cNvSpPr txBox="1"/>
          <p:nvPr/>
        </p:nvSpPr>
        <p:spPr>
          <a:xfrm>
            <a:off x="2042160" y="1690688"/>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spTree>
    <p:extLst>
      <p:ext uri="{BB962C8B-B14F-4D97-AF65-F5344CB8AC3E}">
        <p14:creationId xmlns:p14="http://schemas.microsoft.com/office/powerpoint/2010/main" val="10998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0.025 0.0007 L 0.4974 -0.01389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save their relationship?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50159"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045298" y="3175250"/>
                <a:ext cx="2917081"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𝑊h𝑎𝑡𝑠</m:t>
                              </m:r>
                              <m:r>
                                <a:rPr lang="en-US" b="0" i="1" smtClean="0">
                                  <a:latin typeface="Cambria Math" panose="02040503050406030204" pitchFamily="18" charset="0"/>
                                </a:rPr>
                                <m:t> </m:t>
                              </m:r>
                              <m:r>
                                <a:rPr lang="en-US" b="0" i="1" smtClean="0">
                                  <a:latin typeface="Cambria Math" panose="02040503050406030204" pitchFamily="18" charset="0"/>
                                </a:rPr>
                                <m:t>𝑢𝑝</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045298" y="3175250"/>
                <a:ext cx="2917081" cy="393121"/>
              </a:xfrm>
              <a:prstGeom prst="rect">
                <a:avLst/>
              </a:prstGeom>
              <a:blipFill>
                <a:blip r:embed="rId6"/>
                <a:stretch>
                  <a:fillRect b="-1563"/>
                </a:stretch>
              </a:blipFill>
            </p:spPr>
            <p:txBody>
              <a:bodyPr/>
              <a:lstStyle/>
              <a:p>
                <a:r>
                  <a:rPr lang="en-US">
                    <a:noFill/>
                  </a:rPr>
                  <a:t> </a:t>
                </a:r>
              </a:p>
            </p:txBody>
          </p:sp>
        </mc:Fallback>
      </mc:AlternateContent>
      <p:sp>
        <p:nvSpPr>
          <p:cNvPr id="12" name="TextBox 11"/>
          <p:cNvSpPr txBox="1"/>
          <p:nvPr/>
        </p:nvSpPr>
        <p:spPr>
          <a:xfrm>
            <a:off x="2042160" y="1690688"/>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sp>
        <p:nvSpPr>
          <p:cNvPr id="13" name="TextBox 12"/>
          <p:cNvSpPr txBox="1"/>
          <p:nvPr/>
        </p:nvSpPr>
        <p:spPr>
          <a:xfrm>
            <a:off x="9965051" y="1730779"/>
            <a:ext cx="896399" cy="369332"/>
          </a:xfrm>
          <a:prstGeom prst="rect">
            <a:avLst/>
          </a:prstGeom>
          <a:noFill/>
        </p:spPr>
        <p:txBody>
          <a:bodyPr wrap="none" rtlCol="0">
            <a:spAutoFit/>
          </a:bodyPr>
          <a:lstStyle/>
          <a:p>
            <a:r>
              <a:rPr lang="en-US" dirty="0"/>
              <a:t>K</a:t>
            </a:r>
            <a:r>
              <a:rPr lang="en-US" baseline="-25000" dirty="0"/>
              <a:t>1</a:t>
            </a:r>
            <a:r>
              <a:rPr lang="en-US" dirty="0"/>
              <a:t>,K</a:t>
            </a:r>
            <a:r>
              <a:rPr lang="en-US" baseline="-25000" dirty="0"/>
              <a:t>2</a:t>
            </a:r>
            <a:r>
              <a:rPr lang="en-US" dirty="0"/>
              <a:t>,K</a:t>
            </a:r>
            <a:r>
              <a:rPr lang="en-US" baseline="-25000" dirty="0"/>
              <a:t>3</a:t>
            </a:r>
          </a:p>
        </p:txBody>
      </p:sp>
      <p:cxnSp>
        <p:nvCxnSpPr>
          <p:cNvPr id="14" name="Straight Arrow Connector 13"/>
          <p:cNvCxnSpPr>
            <a:endCxn id="7" idx="3"/>
          </p:cNvCxnSpPr>
          <p:nvPr/>
        </p:nvCxnSpPr>
        <p:spPr>
          <a:xfrm flipH="1">
            <a:off x="2968289" y="4276147"/>
            <a:ext cx="6236671" cy="11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188498" y="3916488"/>
                <a:ext cx="319747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𝑁𝑜𝑡</m:t>
                              </m:r>
                              <m:r>
                                <a:rPr lang="en-US" b="0" i="1" smtClean="0">
                                  <a:latin typeface="Cambria Math" panose="02040503050406030204" pitchFamily="18" charset="0"/>
                                </a:rPr>
                                <m:t> </m:t>
                              </m:r>
                              <m:r>
                                <a:rPr lang="en-US" b="0" i="1" smtClean="0">
                                  <a:latin typeface="Cambria Math" panose="02040503050406030204" pitchFamily="18" charset="0"/>
                                </a:rPr>
                                <m:t>𝑡𝑜𝑜</m:t>
                              </m:r>
                              <m:r>
                                <a:rPr lang="en-US" b="0" i="1" smtClean="0">
                                  <a:latin typeface="Cambria Math" panose="02040503050406030204" pitchFamily="18" charset="0"/>
                                </a:rPr>
                                <m:t> </m:t>
                              </m:r>
                              <m:r>
                                <a:rPr lang="en-US" b="0" i="1" smtClean="0">
                                  <a:latin typeface="Cambria Math" panose="02040503050406030204" pitchFamily="18" charset="0"/>
                                </a:rPr>
                                <m:t>𝑚𝑢𝑐h</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188498" y="3916488"/>
                <a:ext cx="3197478" cy="393121"/>
              </a:xfrm>
              <a:prstGeom prst="rect">
                <a:avLst/>
              </a:prstGeom>
              <a:blipFill>
                <a:blip r:embed="rId7"/>
                <a:stretch>
                  <a:fillRect b="-1538"/>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719180"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𝐽𝑢𝑠𝑡</m:t>
                              </m:r>
                              <m:r>
                                <a:rPr lang="en-US" b="0" i="1" smtClean="0">
                                  <a:latin typeface="Cambria Math" panose="02040503050406030204" pitchFamily="18" charset="0"/>
                                </a:rPr>
                                <m:t> </m:t>
                              </m:r>
                              <m:r>
                                <a:rPr lang="en-US" b="0" i="1" smtClean="0">
                                  <a:latin typeface="Cambria Math" panose="02040503050406030204" pitchFamily="18" charset="0"/>
                                </a:rPr>
                                <m:t>𝑐h𝑖𝑙𝑙𝑖𝑛𝑔</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719180" y="4724775"/>
                <a:ext cx="3198761" cy="393121"/>
              </a:xfrm>
              <a:prstGeom prst="rect">
                <a:avLst/>
              </a:prstGeom>
              <a:blipFill>
                <a:blip r:embed="rId8"/>
                <a:stretch>
                  <a:fillRect b="-7692"/>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447" y="1796251"/>
            <a:ext cx="1175126" cy="1037454"/>
          </a:xfrm>
          <a:prstGeom prst="rect">
            <a:avLst/>
          </a:prstGeom>
        </p:spPr>
      </p:pic>
    </p:spTree>
    <p:extLst>
      <p:ext uri="{BB962C8B-B14F-4D97-AF65-F5344CB8AC3E}">
        <p14:creationId xmlns:p14="http://schemas.microsoft.com/office/powerpoint/2010/main" val="2002506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vs Computational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228600" lvl="1">
                  <a:spcBef>
                    <a:spcPts val="1000"/>
                  </a:spcBef>
                </a:pPr>
                <a:r>
                  <a:rPr lang="en-US" sz="3600" dirty="0" smtClean="0"/>
                  <a:t>Perfect Secrecy is Information Theoretic</a:t>
                </a:r>
              </a:p>
              <a:p>
                <a:pPr marL="685800" lvl="2">
                  <a:spcBef>
                    <a:spcPts val="1000"/>
                  </a:spcBef>
                </a:pPr>
                <a:r>
                  <a:rPr lang="en-US" sz="3200" dirty="0" smtClean="0"/>
                  <a:t>Guarantee is independent of attacker resources</a:t>
                </a:r>
              </a:p>
              <a:p>
                <a:pPr marL="457200" lvl="2" indent="0">
                  <a:spcBef>
                    <a:spcPts val="1000"/>
                  </a:spcBef>
                  <a:buNone/>
                </a:pPr>
                <a:endParaRPr lang="en-US" sz="3200" dirty="0" smtClean="0"/>
              </a:p>
              <a:p>
                <a:pPr marL="228600" lvl="1">
                  <a:spcBef>
                    <a:spcPts val="1000"/>
                  </a:spcBef>
                </a:pPr>
                <a:r>
                  <a:rPr lang="en-US" sz="3600" dirty="0" smtClean="0"/>
                  <a:t>Computational Security </a:t>
                </a:r>
              </a:p>
              <a:p>
                <a:pPr marL="685800" lvl="2">
                  <a:spcBef>
                    <a:spcPts val="1000"/>
                  </a:spcBef>
                </a:pPr>
                <a:r>
                  <a:rPr lang="en-US" sz="3200" dirty="0" smtClean="0"/>
                  <a:t>Security against computationally bounded attacker</a:t>
                </a:r>
              </a:p>
              <a:p>
                <a:pPr marL="1143000" lvl="3">
                  <a:spcBef>
                    <a:spcPts val="1000"/>
                  </a:spcBef>
                </a:pPr>
                <a:r>
                  <a:rPr lang="en-US" sz="3000" dirty="0" smtClean="0"/>
                  <a:t>An attacker with infinite resources might break security</a:t>
                </a:r>
              </a:p>
              <a:p>
                <a:pPr marL="685800" lvl="2">
                  <a:spcBef>
                    <a:spcPts val="1000"/>
                  </a:spcBef>
                </a:pPr>
                <a:r>
                  <a:rPr lang="en-US" sz="3200" dirty="0" smtClean="0"/>
                  <a:t>Attacker might succeed with very small probability</a:t>
                </a:r>
              </a:p>
              <a:p>
                <a:pPr marL="1143000" lvl="3">
                  <a:spcBef>
                    <a:spcPts val="1000"/>
                  </a:spcBef>
                </a:pPr>
                <a:r>
                  <a:rPr lang="en-US" sz="3000" dirty="0" smtClean="0"/>
                  <a:t>Example: Lucky guess  reveals secret key</a:t>
                </a:r>
              </a:p>
              <a:p>
                <a:pPr marL="1143000" lvl="3">
                  <a:spcBef>
                    <a:spcPts val="1000"/>
                  </a:spcBef>
                </a:pPr>
                <a:r>
                  <a:rPr lang="en-US" sz="3000" dirty="0" smtClean="0"/>
                  <a:t>Very Small Probability: </a:t>
                </a:r>
                <a14:m>
                  <m:oMath xmlns:m="http://schemas.openxmlformats.org/officeDocument/2006/math">
                    <m:sSup>
                      <m:sSupPr>
                        <m:ctrlPr>
                          <a:rPr lang="en-US" sz="3000" i="1" smtClean="0">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m:t>
                        </m:r>
                      </m:sup>
                    </m:sSup>
                    <m:r>
                      <a:rPr lang="en-US" sz="3000" b="0" i="1" smtClean="0">
                        <a:latin typeface="Cambria Math" panose="02040503050406030204" pitchFamily="18" charset="0"/>
                      </a:rPr>
                      <m:t>,</m:t>
                    </m:r>
                  </m:oMath>
                </a14:m>
                <a:r>
                  <a:rPr lang="en-US" sz="3000" dirty="0"/>
                  <a:t> </a:t>
                </a:r>
                <a14:m>
                  <m:oMath xmlns:m="http://schemas.openxmlformats.org/officeDocument/2006/math">
                    <m:sSup>
                      <m:sSupPr>
                        <m:ctrlPr>
                          <a:rPr lang="en-US" sz="3000" i="1">
                            <a:latin typeface="Cambria Math" panose="02040503050406030204" pitchFamily="18" charset="0"/>
                          </a:rPr>
                        </m:ctrlPr>
                      </m:sSupPr>
                      <m:e>
                        <m:r>
                          <a:rPr lang="en-US" sz="3000" b="0" i="1" smtClean="0">
                            <a:latin typeface="Cambria Math" panose="02040503050406030204" pitchFamily="18" charset="0"/>
                          </a:rPr>
                          <m:t>2</m:t>
                        </m:r>
                      </m:e>
                      <m:sup>
                        <m:r>
                          <a:rPr lang="en-US" sz="3000" b="0" i="1" smtClean="0">
                            <a:latin typeface="Cambria Math" panose="02040503050406030204" pitchFamily="18" charset="0"/>
                          </a:rPr>
                          <m:t>−1000</m:t>
                        </m:r>
                      </m:sup>
                    </m:sSup>
                  </m:oMath>
                </a14:m>
                <a:r>
                  <a:rPr lang="en-US" sz="3000" dirty="0" smtClean="0"/>
                  <a:t>, …</a:t>
                </a:r>
                <a:endParaRPr lang="en-US" sz="3000" dirty="0"/>
              </a:p>
              <a:p>
                <a:pPr marL="0" lvl="1" indent="0">
                  <a:spcBef>
                    <a:spcPts val="100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47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3647362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Goal</a:t>
            </a:r>
            <a:endParaRPr lang="en-US" dirty="0"/>
          </a:p>
        </p:txBody>
      </p:sp>
      <p:sp>
        <p:nvSpPr>
          <p:cNvPr id="3" name="Content Placeholder 2"/>
          <p:cNvSpPr>
            <a:spLocks noGrp="1"/>
          </p:cNvSpPr>
          <p:nvPr>
            <p:ph idx="1"/>
          </p:nvPr>
        </p:nvSpPr>
        <p:spPr/>
        <p:txBody>
          <a:bodyPr>
            <a:normAutofit/>
          </a:bodyPr>
          <a:lstStyle/>
          <a:p>
            <a:r>
              <a:rPr lang="en-US" dirty="0" smtClean="0"/>
              <a:t>Define computational security in presence of eavesdropper who intercepts a single (long) message</a:t>
            </a:r>
          </a:p>
          <a:p>
            <a:pPr marL="0" lvl="1" indent="0" algn="ctr">
              <a:spcBef>
                <a:spcPts val="1000"/>
              </a:spcBef>
              <a:buNone/>
            </a:pPr>
            <a:r>
              <a:rPr lang="en-US" i="1" dirty="0"/>
              <a:t>If you don’t understand what you want to achieve, how can you possibly know when (or if) you have achieved it?</a:t>
            </a:r>
          </a:p>
          <a:p>
            <a:r>
              <a:rPr lang="en-US" strike="sngStrike" dirty="0"/>
              <a:t>Show how to build a symmetric encryption scheme with computational security in the presence of an eavesdropper.</a:t>
            </a:r>
          </a:p>
          <a:p>
            <a:r>
              <a:rPr lang="en-US" strike="sngStrike" dirty="0" smtClean="0"/>
              <a:t>Define computational security against an active attacker who might modify the message</a:t>
            </a:r>
            <a:endParaRPr lang="en-US" strike="sngStrike" dirty="0"/>
          </a:p>
          <a:p>
            <a:r>
              <a:rPr lang="en-US" strike="sngStrike" dirty="0" smtClean="0"/>
              <a:t>Define computational security for multiple messages in presence of an eavesdropper</a:t>
            </a:r>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6096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Security</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altLang="en-US" sz="3200" dirty="0">
                <a:solidFill>
                  <a:srgbClr val="009900"/>
                </a:solidFill>
              </a:rPr>
              <a:t>“A scheme is (t,</a:t>
            </a:r>
            <a:r>
              <a:rPr lang="en-US" altLang="en-US" sz="3200" dirty="0">
                <a:solidFill>
                  <a:srgbClr val="009900"/>
                </a:solidFill>
                <a:sym typeface="Symbol" panose="05050102010706020507" pitchFamily="18" charset="2"/>
              </a:rPr>
              <a:t>)-secure if </a:t>
            </a:r>
            <a:r>
              <a:rPr lang="en-US" altLang="en-US" sz="3200" b="1" dirty="0">
                <a:solidFill>
                  <a:srgbClr val="009900"/>
                </a:solidFill>
                <a:sym typeface="Symbol" panose="05050102010706020507" pitchFamily="18" charset="2"/>
              </a:rPr>
              <a:t>every</a:t>
            </a:r>
            <a:r>
              <a:rPr lang="en-US" altLang="en-US" sz="3200" dirty="0">
                <a:solidFill>
                  <a:srgbClr val="009900"/>
                </a:solidFill>
                <a:sym typeface="Symbol" panose="05050102010706020507" pitchFamily="18" charset="2"/>
              </a:rPr>
              <a:t> adversary running for time at most t succeeds in breaking the scheme with probability at most ”</a:t>
            </a:r>
          </a:p>
          <a:p>
            <a:r>
              <a:rPr lang="en-US" dirty="0" smtClean="0"/>
              <a:t>Example: t = 2</a:t>
            </a:r>
            <a:r>
              <a:rPr lang="en-US" baseline="30000" dirty="0" smtClean="0"/>
              <a:t>60</a:t>
            </a:r>
            <a:r>
              <a:rPr lang="en-US" dirty="0" smtClean="0"/>
              <a:t> CPU cycles</a:t>
            </a:r>
          </a:p>
          <a:p>
            <a:pPr lvl="1"/>
            <a:r>
              <a:rPr lang="en-US" dirty="0" smtClean="0"/>
              <a:t>9 years on a 4GHz processor</a:t>
            </a:r>
          </a:p>
          <a:p>
            <a:pPr lvl="1"/>
            <a:r>
              <a:rPr lang="en-US" dirty="0" smtClean="0"/>
              <a:t>&lt; 1 minute on fastest supercomputer (in parallel)</a:t>
            </a:r>
          </a:p>
          <a:p>
            <a:r>
              <a:rPr lang="en-US" dirty="0" smtClean="0"/>
              <a:t>Full formal definition needs to specify “break”</a:t>
            </a:r>
          </a:p>
          <a:p>
            <a:r>
              <a:rPr lang="en-US" dirty="0"/>
              <a:t>Important Metric in Practice</a:t>
            </a:r>
          </a:p>
          <a:p>
            <a:pPr lvl="1"/>
            <a:r>
              <a:rPr lang="en-US" b="1" dirty="0" smtClean="0"/>
              <a:t>Caveat 1</a:t>
            </a:r>
            <a:r>
              <a:rPr lang="en-US" dirty="0" smtClean="0"/>
              <a:t>: difficult to provide/prove such precise statements</a:t>
            </a:r>
          </a:p>
          <a:p>
            <a:pPr lvl="1"/>
            <a:r>
              <a:rPr lang="en-US" b="1" dirty="0" smtClean="0"/>
              <a:t>Caveat 2</a:t>
            </a:r>
            <a:r>
              <a:rPr lang="en-US" dirty="0" smtClean="0"/>
              <a:t>: hardware improves over time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37650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fontScale="92500" lnSpcReduction="2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dirty="0" smtClean="0"/>
                  <a:t>Two Key Concepts</a:t>
                </a:r>
              </a:p>
              <a:p>
                <a:pPr lvl="1"/>
                <a:r>
                  <a:rPr lang="en-US" sz="2800" dirty="0" smtClean="0"/>
                  <a:t>Polynomial time algorithm</a:t>
                </a:r>
              </a:p>
              <a:p>
                <a:pPr lvl="1"/>
                <a:r>
                  <a:rPr lang="en-US" sz="2800" dirty="0" smtClean="0"/>
                  <a:t>Negligible Function </a:t>
                </a:r>
              </a:p>
              <a:p>
                <a:pPr marL="457200" lvl="1" indent="0">
                  <a:buNone/>
                </a:pPr>
                <a:endParaRPr lang="en-US" dirty="0" smtClean="0"/>
              </a:p>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275" t="-4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6944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86440" cy="4351338"/>
              </a:xfrm>
            </p:spPr>
            <p:txBody>
              <a:bodyPr>
                <a:normAutofit/>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a:t>
                </a:r>
                <a14:m>
                  <m:oMath xmlns:m="http://schemas.openxmlformats.org/officeDocument/2006/math">
                    <m:r>
                      <a:rPr lang="en-US" i="1">
                        <a:latin typeface="Cambria Math" panose="02040503050406030204" pitchFamily="18" charset="0"/>
                        <a:ea typeface="Cambria Math" panose="02040503050406030204" pitchFamily="18" charset="0"/>
                      </a:rPr>
                      <m:t>𝑝</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&gt;0</m:t>
                    </m:r>
                  </m:oMath>
                </a14:m>
                <a:r>
                  <a:rPr lang="en-US" dirty="0" smtClean="0"/>
                  <a:t>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b="1" dirty="0" smtClean="0"/>
                  <a:t>Intuition</a:t>
                </a:r>
                <a:r>
                  <a:rPr lang="en-US" dirty="0" smtClean="0"/>
                  <a:t>: If we choose the security parameter n to be sufficiently large then we can make the adversaries success probability very small (negligibly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86440" cy="4351338"/>
              </a:xfrm>
              <a:blipFill>
                <a:blip r:embed="rId2"/>
                <a:stretch>
                  <a:fillRect l="-117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234382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e>
                      <m: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8" t="-2521" r="-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2828" y="3063766"/>
            <a:ext cx="5675586" cy="3794234"/>
          </a:xfrm>
          <a:prstGeom prst="rect">
            <a:avLst/>
          </a:prstGeom>
        </p:spPr>
      </p:pic>
    </p:spTree>
    <p:extLst>
      <p:ext uri="{BB962C8B-B14F-4D97-AF65-F5344CB8AC3E}">
        <p14:creationId xmlns:p14="http://schemas.microsoft.com/office/powerpoint/2010/main" val="1103752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r>
                  <a:rPr lang="en-US" b="1" dirty="0" smtClean="0"/>
                  <a:t>Definition</a:t>
                </a:r>
                <a:r>
                  <a:rPr lang="en-US" dirty="0" smtClean="0"/>
                  <a:t>: 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≥0</m:t>
                        </m:r>
                      </m:sub>
                    </m:sSub>
                  </m:oMath>
                </a14:m>
                <a:r>
                  <a:rPr lang="en-US" dirty="0" smtClean="0"/>
                  <a:t> is negligible if for every positive polynomial p there is an integer N&gt;0 such that for all n &gt; N we have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)&lt;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nor/>
                            </m:rPr>
                            <a:rPr lang="en-US" dirty="0"/>
                            <m:t> </m:t>
                          </m:r>
                        </m:den>
                      </m:f>
                    </m:oMath>
                  </m:oMathPara>
                </a14:m>
                <a:endParaRPr lang="en-US" dirty="0" smtClean="0"/>
              </a:p>
              <a:p>
                <a:pPr marL="0" indent="0">
                  <a:buNone/>
                </a:pPr>
                <a:endParaRPr lang="en-US" dirty="0"/>
              </a:p>
              <a:p>
                <a:pPr marL="0" indent="0">
                  <a:buNone/>
                </a:pPr>
                <a:r>
                  <a:rPr lang="en-US" dirty="0" smtClean="0"/>
                  <a:t>Which functions below are negligible?</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r>
                          <a:rPr lang="en-US" b="0" i="1" smtClean="0">
                            <a:latin typeface="Cambria Math" panose="02040503050406030204" pitchFamily="18" charset="0"/>
                          </a:rPr>
                          <m:t>𝑛</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oMath>
                </a14:m>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−1000</m:t>
                            </m:r>
                          </m:sup>
                        </m:sSup>
                        <m:r>
                          <a:rPr lang="en-US" i="1">
                            <a:latin typeface="Cambria Math" panose="02040503050406030204" pitchFamily="18" charset="0"/>
                            <a:ea typeface="Cambria Math" panose="02040503050406030204" pitchFamily="18" charset="0"/>
                          </a:rPr>
                          <m:t>1000</m:t>
                        </m:r>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1000</m:t>
                        </m:r>
                      </m:sup>
                    </m:sSup>
                  </m:oMath>
                </a14:m>
                <a:endParaRPr lang="en-US" i="1" dirty="0" smtClean="0">
                  <a:latin typeface="Cambria Math" panose="02040503050406030204" pitchFamily="18" charset="0"/>
                </a:endParaRPr>
              </a:p>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100</m:t>
                            </m:r>
                          </m:sup>
                        </m:sSup>
                        <m:r>
                          <a:rPr lang="en-US" b="0" i="1" smtClean="0">
                            <a:latin typeface="Cambria Math" panose="02040503050406030204" pitchFamily="18" charset="0"/>
                          </a:rPr>
                          <m:t>2</m:t>
                        </m:r>
                      </m:e>
                      <m:sup>
                        <m:r>
                          <a:rPr lang="en-US"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𝑛</m:t>
                            </m:r>
                          </m:e>
                        </m:func>
                      </m:sup>
                    </m:sSup>
                  </m:oMath>
                </a14:m>
                <a:endParaRPr lang="en-US" dirty="0" smtClean="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𝑛</m:t>
                        </m:r>
                      </m:e>
                      <m:sup>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e>
                        </m:func>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38" t="-2521" r="-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pic>
        <p:nvPicPr>
          <p:cNvPr id="6" name="Picture 5"/>
          <p:cNvPicPr>
            <a:picLocks noChangeAspect="1"/>
          </p:cNvPicPr>
          <p:nvPr/>
        </p:nvPicPr>
        <p:blipFill rotWithShape="1">
          <a:blip r:embed="rId3"/>
          <a:srcRect l="60833" t="42568" r="21452" b="26015"/>
          <a:stretch/>
        </p:blipFill>
        <p:spPr>
          <a:xfrm>
            <a:off x="5370785" y="3124419"/>
            <a:ext cx="6479629" cy="3231931"/>
          </a:xfrm>
          <a:prstGeom prst="rect">
            <a:avLst/>
          </a:prstGeom>
        </p:spPr>
      </p:pic>
    </p:spTree>
    <p:extLst>
      <p:ext uri="{BB962C8B-B14F-4D97-AF65-F5344CB8AC3E}">
        <p14:creationId xmlns:p14="http://schemas.microsoft.com/office/powerpoint/2010/main" val="2199596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p:sp>
        <p:nvSpPr>
          <p:cNvPr id="3" name="Content Placeholder 2"/>
          <p:cNvSpPr>
            <a:spLocks noGrp="1"/>
          </p:cNvSpPr>
          <p:nvPr>
            <p:ph idx="1"/>
          </p:nvPr>
        </p:nvSpPr>
        <p:spPr/>
        <p:txBody>
          <a:bodyPr/>
          <a:lstStyle/>
          <a:p>
            <a:pPr marL="0" indent="0">
              <a:buNone/>
            </a:pPr>
            <a:r>
              <a:rPr lang="en-US" b="1" dirty="0" smtClean="0"/>
              <a:t>Definition</a:t>
            </a:r>
            <a:r>
              <a:rPr lang="en-US" dirty="0" smtClean="0"/>
              <a:t>: An (randomized) algorithm A runs in polynomial time if there exists a polynomial </a:t>
            </a:r>
            <a:r>
              <a:rPr lang="en-US" dirty="0"/>
              <a:t>p</a:t>
            </a:r>
            <a:r>
              <a:rPr lang="en-US" dirty="0" smtClean="0"/>
              <a:t>(.) such that for every n-bit input x, A(x) terminates in at most p(n) steps in expectation.</a:t>
            </a:r>
          </a:p>
          <a:p>
            <a:pPr marL="0" indent="0">
              <a:buNone/>
            </a:pPr>
            <a:endParaRPr lang="en-US" dirty="0"/>
          </a:p>
          <a:p>
            <a:pPr marL="0" indent="0">
              <a:buNone/>
            </a:pPr>
            <a:r>
              <a:rPr lang="en-US" b="1" dirty="0" smtClean="0"/>
              <a:t>Intuition: </a:t>
            </a:r>
            <a:r>
              <a:rPr lang="en-US" dirty="0" smtClean="0"/>
              <a:t>If an algorithm A does not run in polynomial time then, for sufficiently large n, it will quickly become impractical for any attacker to run the algorithm A. </a:t>
            </a:r>
          </a:p>
          <a:p>
            <a:endParaRPr lang="en-US" dirty="0" smtClean="0"/>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26238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sz="4000" dirty="0" smtClean="0"/>
              <a:t>Historical Ciphers (and their weaknesses)</a:t>
            </a:r>
          </a:p>
          <a:p>
            <a:pPr lvl="1"/>
            <a:r>
              <a:rPr lang="en-US" sz="3600" dirty="0" smtClean="0"/>
              <a:t>Caesar Shift</a:t>
            </a:r>
            <a:r>
              <a:rPr lang="en-US" sz="3600" dirty="0"/>
              <a:t>, Substitution, Vigenère</a:t>
            </a:r>
            <a:endParaRPr lang="en-US" sz="3600" dirty="0" smtClean="0"/>
          </a:p>
          <a:p>
            <a:endParaRPr lang="en-US" sz="4000" dirty="0"/>
          </a:p>
          <a:p>
            <a:r>
              <a:rPr lang="en-US" sz="4000" dirty="0" smtClean="0"/>
              <a:t>Three Equivalent Definitions of Perfect Secrecy</a:t>
            </a:r>
          </a:p>
          <a:p>
            <a:endParaRPr lang="en-US" sz="4000" dirty="0"/>
          </a:p>
          <a:p>
            <a:r>
              <a:rPr lang="en-US" sz="4000" dirty="0" smtClean="0"/>
              <a:t>One-time-Pads</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373892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Asymptotic Approach to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1375"/>
              </a:xfrm>
            </p:spPr>
            <p:txBody>
              <a:bodyPr>
                <a:normAutofit lnSpcReduction="10000"/>
              </a:bodyPr>
              <a:lstStyle/>
              <a:p>
                <a:pPr marL="0" indent="0" algn="ctr">
                  <a:buNone/>
                </a:pPr>
                <a:r>
                  <a:rPr lang="en-US" sz="3900" dirty="0" smtClean="0">
                    <a:solidFill>
                      <a:srgbClr val="00B0F0"/>
                    </a:solidFill>
                  </a:rPr>
                  <a:t>A scheme is secure if every </a:t>
                </a:r>
                <a:r>
                  <a:rPr lang="en-US" sz="3900" i="1" dirty="0" smtClean="0">
                    <a:solidFill>
                      <a:srgbClr val="00B0F0"/>
                    </a:solidFill>
                  </a:rPr>
                  <a:t>probabilistic polynomial time </a:t>
                </a:r>
                <a:r>
                  <a:rPr lang="en-US" sz="3900" dirty="0" smtClean="0">
                    <a:solidFill>
                      <a:srgbClr val="00B0F0"/>
                    </a:solidFill>
                  </a:rPr>
                  <a:t>(</a:t>
                </a:r>
                <a:r>
                  <a:rPr lang="en-US" sz="3900" dirty="0" err="1" smtClean="0">
                    <a:solidFill>
                      <a:srgbClr val="00B0F0"/>
                    </a:solidFill>
                  </a:rPr>
                  <a:t>ppt</a:t>
                </a:r>
                <a:r>
                  <a:rPr lang="en-US" sz="3900" dirty="0" smtClean="0">
                    <a:solidFill>
                      <a:srgbClr val="00B0F0"/>
                    </a:solidFill>
                  </a:rPr>
                  <a:t>) adversary “succeeds” with </a:t>
                </a:r>
                <a:r>
                  <a:rPr lang="en-US" sz="3900" i="1" dirty="0" smtClean="0">
                    <a:solidFill>
                      <a:srgbClr val="00B0F0"/>
                    </a:solidFill>
                  </a:rPr>
                  <a:t>negligible</a:t>
                </a:r>
                <a:r>
                  <a:rPr lang="en-US" sz="3900" dirty="0" smtClean="0">
                    <a:solidFill>
                      <a:srgbClr val="00B0F0"/>
                    </a:solidFill>
                  </a:rPr>
                  <a:t> probability. </a:t>
                </a:r>
              </a:p>
              <a:p>
                <a:pPr marL="0" indent="0">
                  <a:buNone/>
                </a:pPr>
                <a:endParaRPr lang="en-US" dirty="0" smtClean="0"/>
              </a:p>
              <a:p>
                <a:r>
                  <a:rPr lang="en-US" sz="3300" b="1" dirty="0" smtClean="0"/>
                  <a:t>General Attack 1: </a:t>
                </a:r>
                <a:r>
                  <a:rPr lang="en-US" sz="3300" dirty="0" smtClean="0"/>
                  <a:t>Test all possible secret keys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k</m:t>
                    </m:r>
                    <m:r>
                      <a:rPr lang="en-US" sz="3600" b="0" i="0" smtClean="0">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m:t>
                    </m:r>
                    <m:r>
                      <a:rPr lang="el-GR" sz="3600" i="1">
                        <a:latin typeface="Cambria Math" panose="02040503050406030204" pitchFamily="18" charset="0"/>
                        <a:ea typeface="Cambria Math" panose="02040503050406030204" pitchFamily="18" charset="0"/>
                      </a:rPr>
                      <m:t>𝒦</m:t>
                    </m:r>
                  </m:oMath>
                </a14:m>
                <a:r>
                  <a:rPr lang="en-US" sz="3600" dirty="0"/>
                  <a:t> </a:t>
                </a:r>
                <a:endParaRPr lang="en-US" sz="3600" dirty="0" smtClean="0"/>
              </a:p>
              <a:p>
                <a:pPr lvl="1"/>
                <a:r>
                  <a:rPr lang="en-US" sz="2900" dirty="0" smtClean="0"/>
                  <a:t>Doesn’t run in polynomial time, since </a:t>
                </a:r>
                <a14:m>
                  <m:oMath xmlns:m="http://schemas.openxmlformats.org/officeDocument/2006/math">
                    <m:d>
                      <m:dPr>
                        <m:begChr m:val="|"/>
                        <m:endChr m:val="|"/>
                        <m:ctrlPr>
                          <a:rPr lang="el-GR" sz="3200" i="1" smtClean="0">
                            <a:latin typeface="Cambria Math" panose="02040503050406030204" pitchFamily="18" charset="0"/>
                            <a:ea typeface="Cambria Math" panose="02040503050406030204" pitchFamily="18" charset="0"/>
                          </a:rPr>
                        </m:ctrlPr>
                      </m:dPr>
                      <m:e>
                        <m:r>
                          <a:rPr lang="el-GR" sz="3200" i="1">
                            <a:latin typeface="Cambria Math" panose="02040503050406030204" pitchFamily="18" charset="0"/>
                            <a:ea typeface="Cambria Math" panose="02040503050406030204" pitchFamily="18" charset="0"/>
                          </a:rPr>
                          <m:t>𝒦</m:t>
                        </m:r>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2</m:t>
                        </m:r>
                      </m:e>
                      <m:sup>
                        <m:r>
                          <a:rPr lang="en-US" sz="3200" b="0" i="1" smtClean="0">
                            <a:latin typeface="Cambria Math" panose="02040503050406030204" pitchFamily="18" charset="0"/>
                            <a:ea typeface="Cambria Math" panose="02040503050406030204" pitchFamily="18" charset="0"/>
                          </a:rPr>
                          <m:t>𝑛</m:t>
                        </m:r>
                      </m:sup>
                    </m:sSup>
                  </m:oMath>
                </a14:m>
                <a:endParaRPr lang="en-US" sz="2900" dirty="0" smtClean="0"/>
              </a:p>
              <a:p>
                <a:r>
                  <a:rPr lang="en-US" sz="3300" b="1" dirty="0"/>
                  <a:t>General Attack </a:t>
                </a:r>
                <a:r>
                  <a:rPr lang="en-US" sz="3300" b="1" dirty="0" smtClean="0"/>
                  <a:t>2: </a:t>
                </a:r>
                <a:r>
                  <a:rPr lang="en-US" sz="3300" dirty="0" smtClean="0"/>
                  <a:t>Select random </a:t>
                </a:r>
                <a:r>
                  <a:rPr lang="en-US" sz="3200" dirty="0" smtClean="0"/>
                  <a:t>key </a:t>
                </a:r>
                <a14:m>
                  <m:oMath xmlns:m="http://schemas.openxmlformats.org/officeDocument/2006/math">
                    <m:sSup>
                      <m:sSupPr>
                        <m:ctrlPr>
                          <a:rPr lang="en-US" sz="3200" b="0" i="1" smtClean="0">
                            <a:latin typeface="Cambria Math" panose="02040503050406030204" pitchFamily="18" charset="0"/>
                            <a:ea typeface="Cambria Math" panose="02040503050406030204" pitchFamily="18" charset="0"/>
                          </a:rPr>
                        </m:ctrlPr>
                      </m:sSupPr>
                      <m:e>
                        <m:r>
                          <m:rPr>
                            <m:sty m:val="p"/>
                          </m:rPr>
                          <a:rPr lang="en-US" sz="3200">
                            <a:latin typeface="Cambria Math" panose="02040503050406030204" pitchFamily="18" charset="0"/>
                            <a:ea typeface="Cambria Math" panose="02040503050406030204" pitchFamily="18" charset="0"/>
                          </a:rPr>
                          <m:t>k</m:t>
                        </m:r>
                      </m:e>
                      <m:sup>
                        <m:r>
                          <a:rPr lang="en-US" sz="3200" b="0" i="0" smtClean="0">
                            <a:latin typeface="Cambria Math" panose="02040503050406030204" pitchFamily="18" charset="0"/>
                            <a:ea typeface="Cambria Math" panose="02040503050406030204" pitchFamily="18" charset="0"/>
                          </a:rPr>
                          <m:t>′</m:t>
                        </m:r>
                      </m:sup>
                    </m:sSup>
                    <m:r>
                      <a:rPr lang="el-GR" sz="3200" i="1">
                        <a:latin typeface="Cambria Math" panose="02040503050406030204" pitchFamily="18" charset="0"/>
                        <a:ea typeface="Cambria Math" panose="02040503050406030204" pitchFamily="18" charset="0"/>
                      </a:rPr>
                      <m:t>∈</m:t>
                    </m:r>
                    <m:r>
                      <a:rPr lang="el-GR" sz="3200" i="1">
                        <a:latin typeface="Cambria Math" panose="02040503050406030204" pitchFamily="18" charset="0"/>
                        <a:ea typeface="Cambria Math" panose="02040503050406030204" pitchFamily="18" charset="0"/>
                      </a:rPr>
                      <m:t>𝒦</m:t>
                    </m:r>
                    <m:r>
                      <a:rPr lang="en-US" sz="3200" b="0" i="0" smtClean="0">
                        <a:latin typeface="Cambria Math" panose="02040503050406030204" pitchFamily="18" charset="0"/>
                        <a:ea typeface="Cambria Math" panose="02040503050406030204" pitchFamily="18" charset="0"/>
                      </a:rPr>
                      <m:t>, </m:t>
                    </m:r>
                  </m:oMath>
                </a14:m>
                <a:r>
                  <a:rPr lang="en-US" sz="3200" dirty="0" smtClean="0"/>
                  <a:t>check if it is correct (otherwise output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r>
                      <a:rPr lang="en-US" sz="3200" b="1" i="1">
                        <a:solidFill>
                          <a:srgbClr val="FF0000"/>
                        </a:solidFill>
                        <a:latin typeface="Cambria Math" panose="02040503050406030204" pitchFamily="18" charset="0"/>
                        <a:ea typeface="Cambria Math" panose="02040503050406030204" pitchFamily="18" charset="0"/>
                      </a:rPr>
                      <m:t> </m:t>
                    </m:r>
                  </m:oMath>
                </a14:m>
                <a:r>
                  <a:rPr lang="en-US" sz="3200" dirty="0" smtClean="0"/>
                  <a:t>for “fail”). </a:t>
                </a:r>
                <a:endParaRPr lang="en-US" sz="3200" dirty="0"/>
              </a:p>
              <a:p>
                <a:pPr lvl="1"/>
                <a:r>
                  <a:rPr lang="en-US" sz="2900" dirty="0" smtClean="0"/>
                  <a:t>Only successful with negligible probability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1375"/>
              </a:xfrm>
              <a:blipFill>
                <a:blip r:embed="rId2"/>
                <a:stretch>
                  <a:fillRect l="-1971" t="-4325" r="-28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263739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Asymptotic Approach</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Closure</a:t>
            </a:r>
          </a:p>
          <a:p>
            <a:pPr lvl="1"/>
            <a:r>
              <a:rPr lang="en-US" dirty="0"/>
              <a:t>If subroutine B runs in polynomial time and algorithm A makes </a:t>
            </a:r>
            <a:r>
              <a:rPr lang="en-US" dirty="0" smtClean="0"/>
              <a:t>poly(n</a:t>
            </a:r>
            <a:r>
              <a:rPr lang="en-US" dirty="0"/>
              <a:t>) queries </a:t>
            </a:r>
            <a:r>
              <a:rPr lang="en-US" dirty="0" smtClean="0"/>
              <a:t>to the subroutine </a:t>
            </a:r>
            <a:r>
              <a:rPr lang="en-US" dirty="0"/>
              <a:t>B then A also runs in polynomial time.</a:t>
            </a:r>
          </a:p>
          <a:p>
            <a:pPr lvl="1"/>
            <a:r>
              <a:rPr lang="en-US" dirty="0" smtClean="0"/>
              <a:t>If </a:t>
            </a:r>
            <a:r>
              <a:rPr lang="en-US" dirty="0"/>
              <a:t>f and g are negligible functions then h(n) = f(n)+g(n) is a negligible function</a:t>
            </a:r>
          </a:p>
          <a:p>
            <a:pPr lvl="1"/>
            <a:r>
              <a:rPr lang="en-US" dirty="0"/>
              <a:t>If </a:t>
            </a:r>
            <a:r>
              <a:rPr lang="en-US" dirty="0" smtClean="0"/>
              <a:t>p(.) </a:t>
            </a:r>
            <a:r>
              <a:rPr lang="en-US" dirty="0"/>
              <a:t>is a positive polynomial, and </a:t>
            </a:r>
            <a:r>
              <a:rPr lang="en-US" dirty="0" smtClean="0"/>
              <a:t>f(.) </a:t>
            </a:r>
            <a:r>
              <a:rPr lang="en-US" dirty="0"/>
              <a:t>is a negligible function then the function g(n)=f(n)p(n) is also negligible</a:t>
            </a:r>
            <a:r>
              <a:rPr lang="en-US" dirty="0" smtClean="0"/>
              <a:t>.</a:t>
            </a:r>
          </a:p>
          <a:p>
            <a:r>
              <a:rPr lang="en-US" b="1" dirty="0"/>
              <a:t>Church-Turing Thesis</a:t>
            </a:r>
            <a:r>
              <a:rPr lang="en-US" dirty="0"/>
              <a:t>: </a:t>
            </a:r>
            <a:r>
              <a:rPr lang="en-US" dirty="0" smtClean="0"/>
              <a:t>“reasonable</a:t>
            </a:r>
            <a:r>
              <a:rPr lang="en-US" dirty="0"/>
              <a:t>” model of computations </a:t>
            </a:r>
            <a:r>
              <a:rPr lang="en-US" dirty="0" smtClean="0"/>
              <a:t>are all </a:t>
            </a:r>
            <a:r>
              <a:rPr lang="en-US" dirty="0" err="1"/>
              <a:t>polynomially</a:t>
            </a:r>
            <a:r>
              <a:rPr lang="en-US" dirty="0"/>
              <a:t> equivalent. </a:t>
            </a:r>
          </a:p>
          <a:p>
            <a:r>
              <a:rPr lang="en-US" b="1" dirty="0" smtClean="0"/>
              <a:t>Implication</a:t>
            </a:r>
            <a:r>
              <a:rPr lang="en-US" dirty="0" smtClean="0"/>
              <a:t>: No need to worry about different models of computation (circuits, random access machines, etc…)</a:t>
            </a:r>
          </a:p>
          <a:p>
            <a:r>
              <a:rPr lang="en-US" b="1" dirty="0" smtClean="0"/>
              <a:t>Disadvantage: </a:t>
            </a:r>
            <a:r>
              <a:rPr lang="en-US" dirty="0" smtClean="0"/>
              <a:t>Limited guidance on how big to make security parameter n in practice.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5069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b="1" dirty="0" smtClean="0"/>
                  <a:t>Input:</a:t>
                </a:r>
                <a:r>
                  <a:rPr lang="en-US" dirty="0" smtClean="0"/>
                  <a: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7093956" y="3016251"/>
                <a:ext cx="3836276" cy="1241698"/>
              </a:xfrm>
              <a:prstGeom prst="wedgeRoundRectCallout">
                <a:avLst>
                  <a:gd name="adj1" fmla="val -85518"/>
                  <a:gd name="adj2" fmla="val 1093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7093956" y="3016251"/>
                <a:ext cx="3836276" cy="1241698"/>
              </a:xfrm>
              <a:prstGeom prst="wedgeRoundRectCallout">
                <a:avLst>
                  <a:gd name="adj1" fmla="val -85518"/>
                  <a:gd name="adj2" fmla="val 109351"/>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73984"/>
              <a:gd name="adj2" fmla="val 24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7078716" y="3009901"/>
            <a:ext cx="3836276" cy="1241698"/>
          </a:xfrm>
          <a:prstGeom prst="wedgeRoundRectCallout">
            <a:avLst>
              <a:gd name="adj1" fmla="val -82395"/>
              <a:gd name="adj2" fmla="val -71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Requirement: all three algorithms run in probabilistic polynomial time</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22</a:t>
            </a:fld>
            <a:endParaRPr lang="en-US"/>
          </a:p>
        </p:txBody>
      </p:sp>
      <mc:AlternateContent xmlns:mc="http://schemas.openxmlformats.org/markup-compatibility/2006" xmlns:a14="http://schemas.microsoft.com/office/drawing/2010/main">
        <mc:Choice Requires="a14">
          <p:sp>
            <p:nvSpPr>
              <p:cNvPr id="8" name="Rounded Rectangular Callout 7"/>
              <p:cNvSpPr/>
              <p:nvPr/>
            </p:nvSpPr>
            <p:spPr>
              <a:xfrm>
                <a:off x="7271756" y="4676141"/>
                <a:ext cx="3836276" cy="1241698"/>
              </a:xfrm>
              <a:prstGeom prst="wedgeRoundRectCallout">
                <a:avLst>
                  <a:gd name="adj1" fmla="val -105701"/>
                  <a:gd name="adj2" fmla="val -152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Quick Comment on Notation: </a:t>
                </a:r>
                <a:endParaRPr lang="en-US" b="0" i="0" dirty="0" smtClean="0">
                  <a:latin typeface="Cambria Math" panose="02040503050406030204" pitchFamily="18" charset="0"/>
                </a:endParaRPr>
              </a:p>
              <a:p>
                <a:pPr marL="0" lvl="2" algn="ctr"/>
                <a14:m>
                  <m:oMath xmlns:m="http://schemas.openxmlformats.org/officeDocument/2006/math">
                    <m:r>
                      <m:rPr>
                        <m:sty m:val="p"/>
                      </m:rPr>
                      <a:rPr lang="en-US" b="0" i="0" smtClean="0">
                        <a:latin typeface="Cambria Math" panose="02040503050406030204" pitchFamily="18" charset="0"/>
                      </a:rPr>
                      <m:t>K</m:t>
                    </m:r>
                    <m:r>
                      <a:rPr lang="en-US" b="0" i="0"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b="1" i="1">
                            <a:solidFill>
                              <a:srgbClr val="FF0000"/>
                            </a:solidFill>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func>
                  </m:oMath>
                </a14:m>
                <a:r>
                  <a:rPr lang="en-US" dirty="0" smtClean="0"/>
                  <a:t>   vs.</a:t>
                </a:r>
              </a:p>
              <a:p>
                <a:pPr marL="0" lvl="2" algn="ct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i="1">
                            <a:latin typeface="Cambria Math" panose="02040503050406030204" pitchFamily="18" charset="0"/>
                          </a:rPr>
                          <m:t>)</m:t>
                        </m:r>
                      </m:e>
                    </m:func>
                  </m:oMath>
                </a14:m>
                <a:r>
                  <a:rPr lang="en-US" dirty="0" smtClean="0"/>
                  <a:t> </a:t>
                </a:r>
                <a:endParaRPr lang="en-US" dirty="0"/>
              </a:p>
            </p:txBody>
          </p:sp>
        </mc:Choice>
        <mc:Fallback xmlns="">
          <p:sp>
            <p:nvSpPr>
              <p:cNvPr id="8" name="Rounded Rectangular Callout 7"/>
              <p:cNvSpPr>
                <a:spLocks noRot="1" noChangeAspect="1" noMove="1" noResize="1" noEditPoints="1" noAdjustHandles="1" noChangeArrowheads="1" noChangeShapeType="1" noTextEdit="1"/>
              </p:cNvSpPr>
              <p:nvPr/>
            </p:nvSpPr>
            <p:spPr>
              <a:xfrm>
                <a:off x="7271756" y="4676141"/>
                <a:ext cx="3836276" cy="1241698"/>
              </a:xfrm>
              <a:prstGeom prst="wedgeRoundRectCallout">
                <a:avLst>
                  <a:gd name="adj1" fmla="val -105701"/>
                  <a:gd name="adj2" fmla="val -152796"/>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2660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7093956" y="3016251"/>
                <a:ext cx="3836276" cy="1241698"/>
              </a:xfrm>
              <a:prstGeom prst="wedgeRoundRectCallout">
                <a:avLst>
                  <a:gd name="adj1" fmla="val -85518"/>
                  <a:gd name="adj2" fmla="val 1093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Typically picks </a:t>
                </a:r>
                <a14:m>
                  <m:oMath xmlns:m="http://schemas.openxmlformats.org/officeDocument/2006/math">
                    <m:r>
                      <m:rPr>
                        <m:sty m:val="p"/>
                      </m:rPr>
                      <a:rPr lang="en-US" smtClean="0">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algn="ctr"/>
                <a:r>
                  <a:rPr lang="en-US" dirty="0" smtClean="0"/>
                  <a:t> uniformly at random</a:t>
                </a:r>
                <a:endParaRPr lang="en-US" dirty="0"/>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7093956" y="3016251"/>
                <a:ext cx="3836276" cy="1241698"/>
              </a:xfrm>
              <a:prstGeom prst="wedgeRoundRectCallout">
                <a:avLst>
                  <a:gd name="adj1" fmla="val -85518"/>
                  <a:gd name="adj2" fmla="val 109351"/>
                  <a:gd name="adj3" fmla="val 16667"/>
                </a:avLst>
              </a:prstGeom>
              <a:blipFill>
                <a:blip r:embed="rId3"/>
                <a:stretch>
                  <a:fillRect/>
                </a:stretch>
              </a:blipFill>
            </p:spPr>
            <p:txBody>
              <a:bodyPr/>
              <a:lstStyle/>
              <a:p>
                <a:r>
                  <a:rPr lang="en-US">
                    <a:noFill/>
                  </a:rPr>
                  <a:t> </a:t>
                </a:r>
              </a:p>
            </p:txBody>
          </p:sp>
        </mc:Fallback>
      </mc:AlternateContent>
      <p:sp>
        <p:nvSpPr>
          <p:cNvPr id="5" name="Rounded Rectangular Callout 4"/>
          <p:cNvSpPr/>
          <p:nvPr/>
        </p:nvSpPr>
        <p:spPr>
          <a:xfrm>
            <a:off x="7078716" y="3016251"/>
            <a:ext cx="3836276" cy="1241698"/>
          </a:xfrm>
          <a:prstGeom prst="wedgeRoundRectCallout">
            <a:avLst>
              <a:gd name="adj1" fmla="val -73984"/>
              <a:gd name="adj2" fmla="val 24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Trusted Parties (e.g., Alice and Bob) must run Gen in advance to obtain secret k. </a:t>
            </a:r>
            <a:endParaRPr lang="en-US" dirty="0"/>
          </a:p>
        </p:txBody>
      </p:sp>
      <p:sp>
        <p:nvSpPr>
          <p:cNvPr id="6" name="Rounded Rectangular Callout 5"/>
          <p:cNvSpPr/>
          <p:nvPr/>
        </p:nvSpPr>
        <p:spPr>
          <a:xfrm>
            <a:off x="7078716" y="3009901"/>
            <a:ext cx="3836276" cy="1241698"/>
          </a:xfrm>
          <a:prstGeom prst="wedgeRoundRectCallout">
            <a:avLst>
              <a:gd name="adj1" fmla="val -82395"/>
              <a:gd name="adj2" fmla="val -71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Requirement: all three algorithms run in probabilistic polynomial time</a:t>
            </a:r>
            <a:endParaRPr lang="en-US" dirty="0"/>
          </a:p>
        </p:txBody>
      </p:sp>
      <p:sp>
        <p:nvSpPr>
          <p:cNvPr id="7" name="Slide Number Placeholder 6"/>
          <p:cNvSpPr>
            <a:spLocks noGrp="1"/>
          </p:cNvSpPr>
          <p:nvPr>
            <p:ph type="sldNum" sz="quarter" idx="12"/>
          </p:nvPr>
        </p:nvSpPr>
        <p:spPr/>
        <p:txBody>
          <a:bodyPr/>
          <a:lstStyle/>
          <a:p>
            <a:fld id="{D104D3F7-B83F-4105-B753-146AD0E5364B}" type="slidenum">
              <a:rPr lang="en-US" smtClean="0"/>
              <a:t>23</a:t>
            </a:fld>
            <a:endParaRPr lang="en-US"/>
          </a:p>
        </p:txBody>
      </p:sp>
      <mc:AlternateContent xmlns:mc="http://schemas.openxmlformats.org/markup-compatibility/2006" xmlns:a14="http://schemas.microsoft.com/office/drawing/2010/main">
        <mc:Choice Requires="a14">
          <p:sp>
            <p:nvSpPr>
              <p:cNvPr id="8" name="Rounded Rectangular Callout 7"/>
              <p:cNvSpPr/>
              <p:nvPr/>
            </p:nvSpPr>
            <p:spPr>
              <a:xfrm>
                <a:off x="7271756" y="4676141"/>
                <a:ext cx="3836276" cy="1241698"/>
              </a:xfrm>
              <a:prstGeom prst="wedgeRoundRectCallout">
                <a:avLst>
                  <a:gd name="adj1" fmla="val -105701"/>
                  <a:gd name="adj2" fmla="val -152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dirty="0" smtClean="0"/>
                  <a:t>Quick Comment on Notation: </a:t>
                </a:r>
                <a:endParaRPr lang="en-US" b="0" i="0" dirty="0" smtClean="0">
                  <a:latin typeface="Cambria Math" panose="02040503050406030204" pitchFamily="18" charset="0"/>
                </a:endParaRPr>
              </a:p>
              <a:p>
                <a:pPr marL="0" lvl="2" algn="ctr"/>
                <a14:m>
                  <m:oMath xmlns:m="http://schemas.openxmlformats.org/officeDocument/2006/math">
                    <m:r>
                      <m:rPr>
                        <m:sty m:val="p"/>
                      </m:rPr>
                      <a:rPr lang="en-US" b="0" i="0" smtClean="0">
                        <a:latin typeface="Cambria Math" panose="02040503050406030204" pitchFamily="18" charset="0"/>
                      </a:rPr>
                      <m:t>K</m:t>
                    </m:r>
                    <m:r>
                      <a:rPr lang="en-US" b="0" i="0"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b="1" i="1">
                            <a:solidFill>
                              <a:srgbClr val="FF0000"/>
                            </a:solidFill>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func>
                  </m:oMath>
                </a14:m>
                <a:r>
                  <a:rPr lang="en-US" dirty="0" smtClean="0"/>
                  <a:t>   vs.</a:t>
                </a:r>
              </a:p>
              <a:p>
                <a:pPr marL="0" lvl="2" algn="ct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Gen</m:t>
                        </m:r>
                      </m:fName>
                      <m:e>
                        <m:r>
                          <a:rPr lang="en-US" i="1">
                            <a:latin typeface="Cambria Math" panose="02040503050406030204" pitchFamily="18" charset="0"/>
                          </a:rPr>
                          <m:t>(</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𝟏</m:t>
                            </m:r>
                          </m:e>
                          <m:sup>
                            <m:r>
                              <a:rPr lang="en-US" b="1" i="1">
                                <a:solidFill>
                                  <a:srgbClr val="FF0000"/>
                                </a:solidFill>
                                <a:latin typeface="Cambria Math" panose="02040503050406030204" pitchFamily="18" charset="0"/>
                              </a:rPr>
                              <m:t>𝒏</m:t>
                            </m:r>
                          </m:sup>
                        </m:sSup>
                        <m:r>
                          <a:rPr lang="en-US" i="1">
                            <a:latin typeface="Cambria Math" panose="02040503050406030204" pitchFamily="18" charset="0"/>
                          </a:rPr>
                          <m:t>)</m:t>
                        </m:r>
                      </m:e>
                    </m:func>
                  </m:oMath>
                </a14:m>
                <a:r>
                  <a:rPr lang="en-US" dirty="0" smtClean="0"/>
                  <a:t> </a:t>
                </a:r>
                <a:endParaRPr lang="en-US" dirty="0"/>
              </a:p>
            </p:txBody>
          </p:sp>
        </mc:Choice>
        <mc:Fallback xmlns="">
          <p:sp>
            <p:nvSpPr>
              <p:cNvPr id="8" name="Rounded Rectangular Callout 7"/>
              <p:cNvSpPr>
                <a:spLocks noRot="1" noChangeAspect="1" noMove="1" noResize="1" noEditPoints="1" noAdjustHandles="1" noChangeArrowheads="1" noChangeShapeType="1" noTextEdit="1"/>
              </p:cNvSpPr>
              <p:nvPr/>
            </p:nvSpPr>
            <p:spPr>
              <a:xfrm>
                <a:off x="7271756" y="4676141"/>
                <a:ext cx="3836276" cy="1241698"/>
              </a:xfrm>
              <a:prstGeom prst="wedgeRoundRectCallout">
                <a:avLst>
                  <a:gd name="adj1" fmla="val -105701"/>
                  <a:gd name="adj2" fmla="val -152796"/>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12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r>
              <a:rPr lang="en-US" sz="2800" b="1" dirty="0" smtClean="0">
                <a:solidFill>
                  <a:srgbClr val="FF0000"/>
                </a:solidFill>
              </a:rPr>
              <a:t>1</a:t>
            </a:r>
            <a:r>
              <a:rPr lang="en-US" sz="2800" b="1" baseline="30000" dirty="0" smtClean="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947684" cy="4493918"/>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𝑔𝑎𝑚𝑒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𝑎𝑑𝑣𝑒𝑟𝑠𝑎𝑟𝑖𝑎𝑙</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𝑖𝑛𝑑𝑖𝑠𝑡𝑖𝑛𝑔𝑢𝑖𝑠h𝑎𝑏𝑖𝑙𝑖𝑡𝑦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𝑒𝑥𝑝𝑒𝑟𝑖𝑚𝑒𝑛𝑡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smtClean="0">
                              <a:solidFill>
                                <a:schemeClr val="tx1"/>
                              </a:solidFill>
                              <a:latin typeface="Cambria Math" panose="02040503050406030204" pitchFamily="18" charset="0"/>
                            </a:rPr>
                          </m:ctrlPr>
                        </m:dPr>
                        <m:e>
                          <m:r>
                            <m:rPr>
                              <m:nor/>
                            </m:rPr>
                            <a:rPr lang="en-US" sz="2400" dirty="0" smtClean="0">
                              <a:solidFill>
                                <a:schemeClr val="tx1"/>
                              </a:solidFill>
                            </a:rPr>
                            <m:t>1</m:t>
                          </m:r>
                          <m:r>
                            <m:rPr>
                              <m:nor/>
                            </m:rPr>
                            <a:rPr lang="en-US" sz="2400" baseline="30000" dirty="0" smtClean="0">
                              <a:solidFill>
                                <a:schemeClr val="tx1"/>
                              </a:solidFill>
                            </a:rPr>
                            <m:t>n</m:t>
                          </m:r>
                        </m:e>
                      </m:d>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𝑎𝑠</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𝑓𝑜𝑙𝑙𝑜𝑤𝑠</m:t>
                      </m:r>
                    </m:oMath>
                  </m:oMathPara>
                </a14:m>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a:solidFill>
                                <a:schemeClr val="tx1"/>
                              </a:solidFill>
                              <a:latin typeface="Cambria Math" panose="02040503050406030204" pitchFamily="18" charset="0"/>
                            </a:rPr>
                          </m:ctrlPr>
                        </m:dPr>
                        <m:e>
                          <m:r>
                            <m:rPr>
                              <m:nor/>
                            </m:rPr>
                            <a:rPr lang="en-US" sz="2400" dirty="0">
                              <a:solidFill>
                                <a:schemeClr val="tx1"/>
                              </a:solidFill>
                            </a:rPr>
                            <m:t>1</m:t>
                          </m:r>
                          <m:r>
                            <m:rPr>
                              <m:nor/>
                            </m:rPr>
                            <a:rPr lang="en-US" sz="2400" baseline="30000" dirty="0">
                              <a:solidFill>
                                <a:schemeClr val="tx1"/>
                              </a:solidFill>
                            </a:rPr>
                            <m:t>n</m:t>
                          </m:r>
                        </m:e>
                      </m:d>
                      <m:r>
                        <a:rPr lang="en-US" sz="2400" i="1">
                          <a:solidFill>
                            <a:schemeClr val="tx1"/>
                          </a:solidFill>
                          <a:latin typeface="Cambria Math" panose="02040503050406030204" pitchFamily="18" charset="0"/>
                        </a:rPr>
                        <m:t>=</m:t>
                      </m:r>
                      <m:d>
                        <m:dPr>
                          <m:begChr m:val="{"/>
                          <m:endChr m:val=""/>
                          <m:ctrlPr>
                            <a:rPr lang="en-US" sz="2400" i="1" smtClean="0">
                              <a:solidFill>
                                <a:schemeClr val="tx1"/>
                              </a:solidFill>
                              <a:latin typeface="Cambria Math" panose="02040503050406030204" pitchFamily="18" charset="0"/>
                            </a:rPr>
                          </m:ctrlPr>
                        </m:dPr>
                        <m:e>
                          <m:m>
                            <m:mPr>
                              <m:mcs>
                                <m:mc>
                                  <m:mcPr>
                                    <m:count m:val="2"/>
                                    <m:mcJc m:val="center"/>
                                  </m:mcPr>
                                </m:mc>
                              </m:mcs>
                              <m:ctrlPr>
                                <a:rPr lang="en-US" sz="2400" i="1" smtClean="0">
                                  <a:solidFill>
                                    <a:schemeClr val="tx1"/>
                                  </a:solidFill>
                                  <a:latin typeface="Cambria Math" panose="02040503050406030204" pitchFamily="18" charset="0"/>
                                </a:rPr>
                              </m:ctrlPr>
                            </m:mPr>
                            <m:mr>
                              <m:e>
                                <m:r>
                                  <m:rPr>
                                    <m:brk m:alnAt="7"/>
                                  </m:rPr>
                                  <a:rPr lang="en-US" sz="2400" b="0" i="1" smtClean="0">
                                    <a:solidFill>
                                      <a:schemeClr val="tx1"/>
                                    </a:solidFill>
                                    <a:latin typeface="Cambria Math" panose="02040503050406030204" pitchFamily="18" charset="0"/>
                                  </a:rPr>
                                  <m:t>1</m:t>
                                </m:r>
                              </m:e>
                              <m:e>
                                <m:r>
                                  <m:rPr>
                                    <m:sty m:val="p"/>
                                  </m:rPr>
                                  <a:rPr lang="en-US" sz="2400" b="0" i="0" smtClean="0">
                                    <a:solidFill>
                                      <a:schemeClr val="tx1"/>
                                    </a:solidFill>
                                    <a:latin typeface="Cambria Math" panose="02040503050406030204" pitchFamily="18" charset="0"/>
                                  </a:rPr>
                                  <m:t>if</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e>
                            </m:mr>
                            <m:mr>
                              <m:e>
                                <m:r>
                                  <a:rPr lang="en-US" sz="2400" b="0" i="1" smtClean="0">
                                    <a:solidFill>
                                      <a:schemeClr val="tx1"/>
                                    </a:solidFill>
                                    <a:latin typeface="Cambria Math" panose="02040503050406030204" pitchFamily="18" charset="0"/>
                                  </a:rPr>
                                  <m:t>0</m:t>
                                </m:r>
                              </m:e>
                              <m:e>
                                <m:r>
                                  <m:rPr>
                                    <m:sty m:val="p"/>
                                  </m:rPr>
                                  <a:rPr lang="en-US" sz="2400" b="0" i="0" smtClean="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𝑒𝑥𝑖𝑠𝑡𝑠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0" dirty="0" smtClean="0">
                    <a:solidFill>
                      <a:schemeClr val="tx1"/>
                    </a:solidFill>
                    <a:ea typeface="Cambria Math" panose="02040503050406030204" pitchFamily="18" charset="0"/>
                  </a:rPr>
                  <a:t> such that </a:t>
                </a:r>
              </a:p>
              <a:p>
                <a:pPr algn="ct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947684" cy="4493918"/>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717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9085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EAV-Secure (Equivalent)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046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𝜀</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-EAV-Secure (Concrete Version)</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978386" y="1381760"/>
            <a:ext cx="945562" cy="971556"/>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 </a:t>
            </a:r>
            <a:r>
              <a:rPr lang="en-US" sz="2800" b="1" dirty="0" smtClean="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𝑚𝑜𝑠𝑡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811471" y="3678879"/>
                <a:ext cx="4297680" cy="911190"/>
              </a:xfrm>
              <a:prstGeom prst="wedgeRectCallout">
                <a:avLst>
                  <a:gd name="adj1" fmla="val 43115"/>
                  <a:gd name="adj2" fmla="val 136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r>
                        <a:rPr lang="en-US" sz="2800" b="0" i="1" smtClean="0">
                          <a:solidFill>
                            <a:srgbClr val="FF0000"/>
                          </a:solidFill>
                          <a:latin typeface="Cambria Math" panose="02040503050406030204" pitchFamily="18" charset="0"/>
                        </a:rPr>
                        <m:t> </m:t>
                      </m:r>
                    </m:oMath>
                  </m:oMathPara>
                </a14:m>
                <a:endParaRPr lang="en-US" sz="2800" b="0" dirty="0" smtClean="0">
                  <a:solidFill>
                    <a:srgbClr val="FF0000"/>
                  </a:solidFill>
                </a:endParaRPr>
              </a:p>
              <a:p>
                <a:pPr algn="ctr"/>
                <a:r>
                  <a:rPr lang="en-US" sz="2800" dirty="0" smtClean="0">
                    <a:solidFill>
                      <a:srgbClr val="FF0000"/>
                    </a:solidFill>
                  </a:rPr>
                  <a:t>(same for all attackers)</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811471" y="3678879"/>
                <a:ext cx="4297680" cy="911190"/>
              </a:xfrm>
              <a:prstGeom prst="wedgeRectCallout">
                <a:avLst>
                  <a:gd name="adj1" fmla="val 43115"/>
                  <a:gd name="adj2" fmla="val 136092"/>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789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Message and Ciphertext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previous game we typically require that |m</a:t>
            </a:r>
            <a:r>
              <a:rPr lang="en-US" baseline="-25000" dirty="0" smtClean="0"/>
              <a:t>0</a:t>
            </a:r>
            <a:r>
              <a:rPr lang="en-US" dirty="0" smtClean="0"/>
              <a:t>|=|m</a:t>
            </a:r>
            <a:r>
              <a:rPr lang="en-US" baseline="-25000" dirty="0" smtClean="0"/>
              <a:t>1</a:t>
            </a:r>
            <a:r>
              <a:rPr lang="en-US" dirty="0" smtClean="0"/>
              <a:t>|. Why?</a:t>
            </a:r>
            <a:endParaRPr lang="en-US" baseline="-25000" dirty="0"/>
          </a:p>
          <a:p>
            <a:endParaRPr lang="en-US" dirty="0" smtClean="0"/>
          </a:p>
          <a:p>
            <a:r>
              <a:rPr lang="en-US" dirty="0" smtClean="0"/>
              <a:t>It is </a:t>
            </a:r>
            <a:r>
              <a:rPr lang="en-US" u="sng" dirty="0" smtClean="0"/>
              <a:t>impossible</a:t>
            </a:r>
            <a:r>
              <a:rPr lang="en-US" dirty="0" smtClean="0"/>
              <a:t> to support arbitrary length messages while hiding all information about plaintext length</a:t>
            </a:r>
          </a:p>
          <a:p>
            <a:endParaRPr lang="en-US" dirty="0"/>
          </a:p>
          <a:p>
            <a:r>
              <a:rPr lang="en-US" b="1" dirty="0" smtClean="0"/>
              <a:t>Limitation: </a:t>
            </a:r>
            <a:r>
              <a:rPr lang="en-US" dirty="0" smtClean="0"/>
              <a:t>When could message length be sensitive?</a:t>
            </a:r>
          </a:p>
          <a:p>
            <a:pPr lvl="1"/>
            <a:r>
              <a:rPr lang="en-US" dirty="0" smtClean="0"/>
              <a:t>Numeric data (5 figure vs 6 figure salary)</a:t>
            </a:r>
          </a:p>
          <a:p>
            <a:pPr lvl="1"/>
            <a:r>
              <a:rPr lang="en-US" dirty="0" smtClean="0"/>
              <a:t>Database Searches: number of records returned can reveal information about the query</a:t>
            </a:r>
          </a:p>
          <a:p>
            <a:pPr lvl="1"/>
            <a:r>
              <a:rPr lang="en-US" dirty="0" smtClean="0"/>
              <a:t>Compressed Data: Short compressed string indicates that original plaintext has a lot of redundancy (e.g., CRIME attack on session cookies in HTTPS)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29215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Principles of Modern Cryptography</a:t>
            </a:r>
            <a:endParaRPr lang="en-US" dirty="0"/>
          </a:p>
        </p:txBody>
      </p:sp>
      <p:sp>
        <p:nvSpPr>
          <p:cNvPr id="3" name="Content Placeholder 2"/>
          <p:cNvSpPr>
            <a:spLocks noGrp="1"/>
          </p:cNvSpPr>
          <p:nvPr>
            <p:ph idx="1"/>
          </p:nvPr>
        </p:nvSpPr>
        <p:spPr/>
        <p:txBody>
          <a:bodyPr/>
          <a:lstStyle/>
          <a:p>
            <a:r>
              <a:rPr lang="en-US" dirty="0" smtClean="0"/>
              <a:t>Proofs of Security are critical</a:t>
            </a:r>
          </a:p>
          <a:p>
            <a:pPr lvl="1"/>
            <a:r>
              <a:rPr lang="en-US" dirty="0" smtClean="0"/>
              <a:t>Iron-clad guarantee that attacker will not succeed </a:t>
            </a:r>
            <a:r>
              <a:rPr lang="en-US" dirty="0"/>
              <a:t>(relative to definition/assumptions) </a:t>
            </a:r>
            <a:endParaRPr lang="en-US" dirty="0" smtClean="0"/>
          </a:p>
          <a:p>
            <a:r>
              <a:rPr lang="en-US" dirty="0" smtClean="0"/>
              <a:t>Experience: intuition is often misleading in cryptography</a:t>
            </a:r>
            <a:endParaRPr lang="en-US" dirty="0"/>
          </a:p>
          <a:p>
            <a:pPr lvl="1"/>
            <a:r>
              <a:rPr lang="en-US" dirty="0" smtClean="0"/>
              <a:t>An “intuitively secure” scheme may actually be badly broken.</a:t>
            </a:r>
          </a:p>
          <a:p>
            <a:pPr lvl="1"/>
            <a:endParaRPr lang="en-US" dirty="0"/>
          </a:p>
          <a:p>
            <a:r>
              <a:rPr lang="en-US" dirty="0" smtClean="0"/>
              <a:t>Before deploying in the real world</a:t>
            </a:r>
          </a:p>
          <a:p>
            <a:pPr lvl="1"/>
            <a:r>
              <a:rPr lang="en-US" dirty="0" smtClean="0"/>
              <a:t>Consider definition/assumptions in security definition</a:t>
            </a:r>
          </a:p>
          <a:p>
            <a:pPr lvl="1"/>
            <a:r>
              <a:rPr lang="en-US" dirty="0" smtClean="0"/>
              <a:t>Does the threat model capture the attackers true abilities?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763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Theorem 3.10: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that satisfies indistinguishability (prior definition) then for all PPT attackers A and any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i</m:t>
                    </m:r>
                    <m:r>
                      <a:rPr lang="en-US" i="1" smtClean="0">
                        <a:latin typeface="Cambria Math" panose="02040503050406030204" pitchFamily="18" charset="0"/>
                        <a:ea typeface="Cambria Math" panose="02040503050406030204" pitchFamily="18" charset="0"/>
                      </a:rPr>
                      <m:t>≤ℓ</m:t>
                    </m:r>
                  </m:oMath>
                </a14:m>
                <a:r>
                  <a:rPr lang="en-US" dirty="0" smtClean="0"/>
                  <a:t> we have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Enc</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𝑖</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negl</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r>
                  <a:rPr lang="en-US" u="sng" dirty="0"/>
                  <a:t>uniform</a:t>
                </a: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sup>
                    </m:sSup>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and A. </a:t>
                </a:r>
              </a:p>
              <a:p>
                <a:pPr marL="0" indent="0">
                  <a:buNone/>
                </a:pPr>
                <a:endParaRPr lang="en-US" dirty="0"/>
              </a:p>
              <a:p>
                <a:pPr marL="0" indent="0">
                  <a:buNone/>
                </a:pPr>
                <a:r>
                  <a:rPr lang="en-US" b="1" dirty="0" smtClean="0"/>
                  <a:t>Remark: </a:t>
                </a:r>
                <a:r>
                  <a:rPr lang="en-US" dirty="0" smtClean="0"/>
                  <a:t>A bit weaker than saying eavesdropping attacker obtains ``no additional” information about message 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
        <p:nvSpPr>
          <p:cNvPr id="5" name="Oval 4"/>
          <p:cNvSpPr/>
          <p:nvPr/>
        </p:nvSpPr>
        <p:spPr>
          <a:xfrm>
            <a:off x="6228080" y="3266615"/>
            <a:ext cx="701040" cy="75674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9133138" y="751281"/>
            <a:ext cx="3058862" cy="1006876"/>
          </a:xfrm>
          <a:prstGeom prst="wedgeRectCallout">
            <a:avLst>
              <a:gd name="adj1" fmla="val -125197"/>
              <a:gd name="adj2" fmla="val 20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i</a:t>
            </a:r>
            <a:r>
              <a:rPr lang="en-US" sz="3200" baseline="30000" dirty="0" err="1" smtClean="0"/>
              <a:t>th</a:t>
            </a:r>
            <a:r>
              <a:rPr lang="en-US" sz="3200" dirty="0" smtClean="0"/>
              <a:t> bit of message</a:t>
            </a:r>
            <a:endParaRPr lang="en-US" sz="3200" dirty="0"/>
          </a:p>
        </p:txBody>
      </p:sp>
    </p:spTree>
    <p:extLst>
      <p:ext uri="{BB962C8B-B14F-4D97-AF65-F5344CB8AC3E}">
        <p14:creationId xmlns:p14="http://schemas.microsoft.com/office/powerpoint/2010/main" val="3997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4254740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a:t>Definition 3.12: </a:t>
                </a:r>
                <a:r>
                  <a:rPr lang="en-US" dirty="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i="1">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negl</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𝑛</m:t>
                      </m:r>
                      <m:r>
                        <a:rPr lang="en-US" sz="4400" i="1">
                          <a:latin typeface="Cambria Math" panose="02040503050406030204" pitchFamily="18" charset="0"/>
                          <a:ea typeface="Cambria Math" panose="02040503050406030204" pitchFamily="18" charset="0"/>
                        </a:rPr>
                        <m:t>)</m:t>
                      </m:r>
                    </m:oMath>
                  </m:oMathPara>
                </a14:m>
                <a:endParaRPr lang="en-US" sz="4400" dirty="0"/>
              </a:p>
              <a:p>
                <a:pPr marL="0" indent="0">
                  <a:buNone/>
                </a:pPr>
                <a:r>
                  <a:rPr lang="en-US" dirty="0"/>
                  <a:t>Where the randomness is taken over </a:t>
                </a:r>
                <a14:m>
                  <m:oMath xmlns:m="http://schemas.openxmlformats.org/officeDocument/2006/math">
                    <m:r>
                      <m:rPr>
                        <m:sty m:val="p"/>
                      </m:rPr>
                      <a:rPr lang="en-US">
                        <a:latin typeface="Cambria Math" panose="02040503050406030204" pitchFamily="18" charset="0"/>
                        <a:ea typeface="Cambria Math" panose="02040503050406030204" pitchFamily="18" charset="0"/>
                      </a:rPr>
                      <m:t>K</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Gen</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and the randomness of </a:t>
                </a:r>
                <a14:m>
                  <m:oMath xmlns:m="http://schemas.openxmlformats.org/officeDocument/2006/math">
                    <m:r>
                      <m:rPr>
                        <m:sty m:val="p"/>
                      </m:rPr>
                      <a:rPr lang="en-US">
                        <a:latin typeface="Cambria Math" panose="02040503050406030204" pitchFamily="18" charset="0"/>
                      </a:rPr>
                      <m:t>Enc</m:t>
                    </m:r>
                  </m:oMath>
                </a14:m>
                <a:r>
                  <a:rPr lang="en-US" dirty="0"/>
                  <a:t>, A and A’.</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274675" y="348496"/>
            <a:ext cx="5612525" cy="1418897"/>
          </a:xfrm>
          <a:prstGeom prst="wedgeRectCallout">
            <a:avLst>
              <a:gd name="adj1" fmla="val -80694"/>
              <a:gd name="adj2" fmla="val 215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6611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1" animBg="1"/>
      <p:bldP spid="8" grpId="1" animBg="1"/>
      <p:bldP spid="9" grpId="0" animBg="1"/>
      <p:bldP spid="9" grpId="1"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fontScale="92500" lnSpcReduction="20000"/>
              </a:bodyPr>
              <a:lstStyle/>
              <a:p>
                <a:pPr marL="0" indent="0">
                  <a:buNone/>
                </a:pPr>
                <a:r>
                  <a:rPr lang="en-US" b="1" dirty="0" smtClean="0"/>
                  <a:t>Definition 3.12: </a:t>
                </a:r>
                <a:r>
                  <a:rPr lang="en-US" dirty="0" smtClean="0"/>
                  <a:t>Let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r>
                      <a:rPr lang="en-US" b="0" i="1" smtClean="0">
                        <a:latin typeface="Cambria Math" panose="02040503050406030204" pitchFamily="18" charset="0"/>
                      </a:rPr>
                      <m:t> </m:t>
                    </m:r>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smtClean="0"/>
              </a:p>
              <a:p>
                <a:pPr marL="0" indent="0">
                  <a:buNone/>
                </a:pPr>
                <a:r>
                  <a:rPr lang="en-US" b="1" dirty="0" smtClean="0"/>
                  <a:t>Theorem 3.13. (Equivalent Definitions)</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Semantically secure if and only if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927"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3703008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17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a:t>
            </a:r>
            <a:endParaRPr lang="en-US" dirty="0"/>
          </a:p>
        </p:txBody>
      </p:sp>
      <p:sp>
        <p:nvSpPr>
          <p:cNvPr id="3" name="Content Placeholder 2"/>
          <p:cNvSpPr>
            <a:spLocks noGrp="1"/>
          </p:cNvSpPr>
          <p:nvPr>
            <p:ph idx="1"/>
          </p:nvPr>
        </p:nvSpPr>
        <p:spPr/>
        <p:txBody>
          <a:bodyPr>
            <a:normAutofit/>
          </a:bodyPr>
          <a:lstStyle/>
          <a:p>
            <a:r>
              <a:rPr lang="en-US" dirty="0" smtClean="0"/>
              <a:t>Due in class on Thursday, September 13</a:t>
            </a:r>
            <a:r>
              <a:rPr lang="en-US" baseline="30000" dirty="0" smtClean="0"/>
              <a:t>th</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Ask clarification questions on Piazza or during office hours</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176277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2: Constructing </a:t>
            </a:r>
            <a:r>
              <a:rPr lang="en-US" dirty="0"/>
              <a:t>Secure Encryption Schemes</a:t>
            </a:r>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2358316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sz="4000" dirty="0" smtClean="0"/>
              <a:t>Sematic Security/Indistinguishable Encryptions</a:t>
            </a:r>
          </a:p>
          <a:p>
            <a:r>
              <a:rPr lang="en-US" sz="4000" dirty="0" smtClean="0"/>
              <a:t>Concrete vs Asymptotic Security</a:t>
            </a:r>
          </a:p>
          <a:p>
            <a:pPr lvl="1"/>
            <a:r>
              <a:rPr lang="en-US" sz="3600" dirty="0" smtClean="0"/>
              <a:t>Negligible Functions</a:t>
            </a:r>
          </a:p>
          <a:p>
            <a:pPr lvl="1"/>
            <a:r>
              <a:rPr lang="en-US" sz="3600" dirty="0" smtClean="0"/>
              <a:t>Probabilistic Polynomial Time Algorithm</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10823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Recap: 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384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2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4004441" y="2238703"/>
            <a:ext cx="5612525" cy="1418897"/>
          </a:xfrm>
          <a:prstGeom prst="wedgeRectCallout">
            <a:avLst>
              <a:gd name="adj1" fmla="val -35800"/>
              <a:gd name="adj2" fmla="val 67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Tree>
    <p:extLst>
      <p:ext uri="{BB962C8B-B14F-4D97-AF65-F5344CB8AC3E}">
        <p14:creationId xmlns:p14="http://schemas.microsoft.com/office/powerpoint/2010/main" val="203381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What capabilities do we assume the attacker has?</a:t>
                </a:r>
              </a:p>
              <a:p>
                <a:pPr lvl="1"/>
                <a:r>
                  <a:rPr lang="en-US" dirty="0" smtClean="0"/>
                  <a:t>Eavesdropping (Passive Adversary)</a:t>
                </a:r>
                <a:endParaRPr lang="en-US" dirty="0"/>
              </a:p>
              <a:p>
                <a:pPr lvl="1"/>
                <a:r>
                  <a:rPr lang="en-US" dirty="0" smtClean="0"/>
                  <a:t>That’s it!</a:t>
                </a:r>
              </a:p>
              <a:p>
                <a:pPr lvl="1"/>
                <a:r>
                  <a:rPr lang="en-US" b="1" dirty="0" smtClean="0"/>
                  <a:t>Implicit Assumption</a:t>
                </a:r>
                <a:r>
                  <a:rPr lang="en-US" dirty="0" smtClean="0"/>
                  <a:t>: No ability to tamper with messages!</a:t>
                </a:r>
              </a:p>
              <a:p>
                <a:pPr marL="457200" lvl="1" indent="0">
                  <a:buNone/>
                </a:pPr>
                <a:r>
                  <a:rPr lang="en-US" b="1" dirty="0" smtClean="0"/>
                  <a:t>Remark on One-Time Pads:</a:t>
                </a:r>
                <a:r>
                  <a:rPr lang="en-US" dirty="0" smtClean="0"/>
                  <a:t> If attacker has the ability to tamper with the ciphertext then s/he can easily flip the last bit of the message. How?</a:t>
                </a:r>
              </a:p>
              <a:p>
                <a:pPr marL="457200" lvl="1" indent="0">
                  <a:buNone/>
                </a:pPr>
                <a:r>
                  <a:rPr lang="en-US" b="1" dirty="0" smtClean="0"/>
                  <a:t>Answer: </a:t>
                </a:r>
                <a:r>
                  <a:rPr lang="en-US" dirty="0" smtClean="0"/>
                  <a:t>Flip the last bit of the intercepted ciphertext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smtClean="0"/>
                  <a:t> to obtain </a:t>
                </a:r>
              </a:p>
              <a:p>
                <a:pPr marL="457200" lvl="1" indent="0">
                  <a:buNone/>
                </a:pP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00…0</m:t>
                    </m:r>
                    <m:r>
                      <a:rPr lang="en-US" i="1" smtClean="0">
                        <a:solidFill>
                          <a:srgbClr val="FF0000"/>
                        </a:solidFill>
                        <a:latin typeface="Cambria Math" panose="02040503050406030204" pitchFamily="18" charset="0"/>
                        <a:ea typeface="Cambria Math" panose="02040503050406030204" pitchFamily="18" charset="0"/>
                      </a:rPr>
                      <m:t>1</m:t>
                    </m:r>
                  </m:oMath>
                </a14:m>
                <a:r>
                  <a:rPr lang="en-US" dirty="0" smtClean="0"/>
                  <a:t> </a:t>
                </a: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Dec</m:t>
                              </m:r>
                            </m:e>
                            <m:sub>
                              <m:r>
                                <a:rPr lang="en-US" i="1">
                                  <a:latin typeface="Cambria Math" panose="02040503050406030204" pitchFamily="18" charset="0"/>
                                </a:rPr>
                                <m:t>𝐾</m:t>
                              </m:r>
                            </m:sub>
                          </m:sSub>
                        </m:fName>
                        <m:e>
                          <m:d>
                            <m:dPr>
                              <m:ctrlPr>
                                <a:rPr lang="en-US" i="1">
                                  <a:latin typeface="Cambria Math" panose="02040503050406030204" pitchFamily="18" charset="0"/>
                                </a:rPr>
                              </m:ctrlPr>
                            </m:dPr>
                            <m:e>
                              <m:r>
                                <a:rPr lang="en-US" i="1">
                                  <a:latin typeface="Cambria Math" panose="02040503050406030204" pitchFamily="18" charset="0"/>
                                </a:rPr>
                                <m:t>𝑐</m:t>
                              </m:r>
                              <m:r>
                                <a:rPr lang="en-US" b="0" i="1" smtClean="0">
                                  <a:latin typeface="Cambria Math" panose="02040503050406030204" pitchFamily="18" charset="0"/>
                                </a:rPr>
                                <m:t>′</m:t>
                              </m:r>
                            </m:e>
                          </m:d>
                        </m:e>
                      </m:func>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ea typeface="Cambria Math" panose="02040503050406030204" pitchFamily="18" charset="0"/>
                        </a:rPr>
                        <m:t>⨁00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r>
                        <a:rPr lang="en-US" i="1">
                          <a:solidFill>
                            <a:srgbClr val="FF0000"/>
                          </a:solidFill>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⨁00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r>
                        <a:rPr lang="en-US" i="1">
                          <a:solidFill>
                            <a:srgbClr val="FF0000"/>
                          </a:solidFill>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15572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179631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Goal</a:t>
            </a:r>
            <a:endParaRPr lang="en-US" dirty="0"/>
          </a:p>
        </p:txBody>
      </p:sp>
      <p:sp>
        <p:nvSpPr>
          <p:cNvPr id="3" name="Content Placeholder 2"/>
          <p:cNvSpPr>
            <a:spLocks noGrp="1"/>
          </p:cNvSpPr>
          <p:nvPr>
            <p:ph idx="1"/>
          </p:nvPr>
        </p:nvSpPr>
        <p:spPr/>
        <p:txBody>
          <a:bodyPr/>
          <a:lstStyle/>
          <a:p>
            <a:r>
              <a:rPr lang="en-US" strike="sngStrike" dirty="0" smtClean="0"/>
              <a:t>Define computational security</a:t>
            </a:r>
          </a:p>
          <a:p>
            <a:pPr marL="0" lvl="1" indent="0" algn="ctr">
              <a:spcBef>
                <a:spcPts val="1000"/>
              </a:spcBef>
              <a:buNone/>
            </a:pPr>
            <a:r>
              <a:rPr lang="en-US" i="1" strike="sngStrike" dirty="0"/>
              <a:t>If you don’t understand what you want to achieve, how can you possibly know when (or if) you have achieved it?</a:t>
            </a:r>
          </a:p>
          <a:p>
            <a:pPr marL="0" indent="0">
              <a:buNone/>
            </a:pPr>
            <a:endParaRPr lang="en-US" dirty="0"/>
          </a:p>
          <a:p>
            <a:r>
              <a:rPr lang="en-US" dirty="0" smtClean="0"/>
              <a:t>Show how to build a symmetric encryption scheme with semantic security.</a:t>
            </a:r>
          </a:p>
          <a:p>
            <a:endParaRPr lang="en-US" dirty="0"/>
          </a:p>
          <a:p>
            <a:r>
              <a:rPr lang="en-US" strike="sngStrike" dirty="0" smtClean="0"/>
              <a:t>Define computational security against an attacker who sees multiple </a:t>
            </a:r>
            <a:r>
              <a:rPr lang="en-US" strike="sngStrike" dirty="0" err="1" smtClean="0"/>
              <a:t>ciphertexts</a:t>
            </a:r>
            <a:r>
              <a:rPr lang="en-US" strike="sngStrike" dirty="0" smtClean="0"/>
              <a:t> or attempts to modify the </a:t>
            </a:r>
            <a:r>
              <a:rPr lang="en-US" strike="sngStrike" dirty="0" err="1" smtClean="0"/>
              <a:t>ciphertexts</a:t>
            </a:r>
            <a:endParaRPr lang="en-US" strike="sngStrike"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10145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Content Placeholder 2"/>
          <p:cNvSpPr>
            <a:spLocks noGrp="1"/>
          </p:cNvSpPr>
          <p:nvPr>
            <p:ph idx="1"/>
          </p:nvPr>
        </p:nvSpPr>
        <p:spPr/>
        <p:txBody>
          <a:bodyPr>
            <a:normAutofit/>
          </a:bodyPr>
          <a:lstStyle/>
          <a:p>
            <a:pPr marL="571500" lvl="1" indent="-571500">
              <a:spcBef>
                <a:spcPts val="1000"/>
              </a:spcBef>
            </a:pPr>
            <a:r>
              <a:rPr lang="en-US" sz="4000" dirty="0" smtClean="0"/>
              <a:t>Pseudorandom Generators</a:t>
            </a:r>
          </a:p>
          <a:p>
            <a:pPr marL="571500" lvl="1" indent="-571500">
              <a:spcBef>
                <a:spcPts val="1000"/>
              </a:spcBef>
            </a:pPr>
            <a:r>
              <a:rPr lang="en-US" sz="4000" dirty="0" smtClean="0"/>
              <a:t>Stream Ciphers</a:t>
            </a:r>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pic>
        <p:nvPicPr>
          <p:cNvPr id="1026" name="Picture 2" descr="Image result for build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33332"/>
            <a:ext cx="4402442" cy="37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10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Generator (PRG)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1690688"/>
                <a:ext cx="12009120" cy="5030787"/>
              </a:xfrm>
            </p:spPr>
            <p:txBody>
              <a:bodyPr>
                <a:normAutofit lnSpcReduction="10000"/>
              </a:bodyPr>
              <a:lstStyle/>
              <a:p>
                <a:r>
                  <a:rPr lang="en-US" sz="3100" b="1" dirty="0" smtClean="0"/>
                  <a:t>Input:</a:t>
                </a:r>
                <a:r>
                  <a:rPr lang="en-US" sz="3100" dirty="0" smtClean="0"/>
                  <a:t> </a:t>
                </a:r>
                <a:r>
                  <a:rPr lang="en-US" sz="3100" i="1" dirty="0" smtClean="0"/>
                  <a:t>Short</a:t>
                </a:r>
                <a:r>
                  <a:rPr lang="en-US" sz="3100" dirty="0" smtClean="0"/>
                  <a:t> random seed </a:t>
                </a:r>
                <a14:m>
                  <m:oMath xmlns:m="http://schemas.openxmlformats.org/officeDocument/2006/math">
                    <m:r>
                      <m:rPr>
                        <m:sty m:val="p"/>
                      </m:rPr>
                      <a:rPr lang="en-US" sz="3100" b="0" i="0" smtClean="0">
                        <a:latin typeface="Cambria Math" panose="02040503050406030204" pitchFamily="18" charset="0"/>
                        <a:ea typeface="Cambria Math" panose="02040503050406030204" pitchFamily="18" charset="0"/>
                      </a:rPr>
                      <m:t>s</m:t>
                    </m:r>
                    <m:r>
                      <a:rPr lang="en-US" sz="3100" i="1">
                        <a:latin typeface="Cambria Math" panose="02040503050406030204" pitchFamily="18" charset="0"/>
                        <a:ea typeface="Cambria Math" panose="02040503050406030204" pitchFamily="18" charset="0"/>
                      </a:rPr>
                      <m:t>∈</m:t>
                    </m:r>
                    <m:sSup>
                      <m:sSupPr>
                        <m:ctrlPr>
                          <a:rPr lang="en-US" sz="3100" i="1">
                            <a:latin typeface="Cambria Math" panose="02040503050406030204" pitchFamily="18" charset="0"/>
                            <a:ea typeface="Cambria Math" panose="02040503050406030204" pitchFamily="18" charset="0"/>
                          </a:rPr>
                        </m:ctrlPr>
                      </m:sSupPr>
                      <m:e>
                        <m:d>
                          <m:dPr>
                            <m:begChr m:val="{"/>
                            <m:endChr m:val="}"/>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𝑛</m:t>
                        </m:r>
                      </m:sup>
                    </m:sSup>
                  </m:oMath>
                </a14:m>
                <a:endParaRPr lang="en-US" sz="3100" dirty="0" smtClean="0"/>
              </a:p>
              <a:p>
                <a:r>
                  <a:rPr lang="en-US" sz="3100" b="1" dirty="0" smtClean="0"/>
                  <a:t>Output:</a:t>
                </a:r>
                <a:r>
                  <a:rPr lang="en-US" sz="3100" dirty="0" smtClean="0"/>
                  <a:t> Longer “pseudorandom” string </a:t>
                </a:r>
                <a14:m>
                  <m:oMath xmlns:m="http://schemas.openxmlformats.org/officeDocument/2006/math">
                    <m:r>
                      <a:rPr lang="en-US" sz="3100" b="0" i="1" smtClean="0">
                        <a:latin typeface="Cambria Math" panose="02040503050406030204" pitchFamily="18" charset="0"/>
                      </a:rPr>
                      <m:t>𝐺</m:t>
                    </m:r>
                    <m:d>
                      <m:dPr>
                        <m:ctrlPr>
                          <a:rPr lang="en-US" sz="3100" b="0" i="1" smtClean="0">
                            <a:latin typeface="Cambria Math" panose="02040503050406030204" pitchFamily="18" charset="0"/>
                          </a:rPr>
                        </m:ctrlPr>
                      </m:dPr>
                      <m:e>
                        <m:r>
                          <a:rPr lang="en-US" sz="3100" b="0" i="1" smtClean="0">
                            <a:latin typeface="Cambria Math" panose="02040503050406030204" pitchFamily="18" charset="0"/>
                          </a:rPr>
                          <m:t>𝑠</m:t>
                        </m:r>
                      </m:e>
                    </m:d>
                    <m:r>
                      <a:rPr lang="en-US" sz="3100" b="0" i="1" smtClean="0">
                        <a:latin typeface="Cambria Math" panose="02040503050406030204" pitchFamily="18" charset="0"/>
                        <a:ea typeface="Cambria Math" panose="02040503050406030204" pitchFamily="18" charset="0"/>
                      </a:rPr>
                      <m:t>∈</m:t>
                    </m:r>
                    <m:sSup>
                      <m:sSupPr>
                        <m:ctrlPr>
                          <a:rPr lang="en-US" sz="3100" b="0" i="1" smtClean="0">
                            <a:latin typeface="Cambria Math" panose="02040503050406030204" pitchFamily="18" charset="0"/>
                            <a:ea typeface="Cambria Math" panose="02040503050406030204" pitchFamily="18" charset="0"/>
                          </a:rPr>
                        </m:ctrlPr>
                      </m:sSupPr>
                      <m:e>
                        <m:d>
                          <m:dPr>
                            <m:begChr m:val="{"/>
                            <m:endChr m:val="}"/>
                            <m:ctrlPr>
                              <a:rPr lang="en-US" sz="3100" b="0" i="1" smtClean="0">
                                <a:latin typeface="Cambria Math" panose="02040503050406030204" pitchFamily="18" charset="0"/>
                                <a:ea typeface="Cambria Math" panose="02040503050406030204" pitchFamily="18" charset="0"/>
                              </a:rPr>
                            </m:ctrlPr>
                          </m:dPr>
                          <m:e>
                            <m:r>
                              <a:rPr lang="en-US" sz="3100" b="0" i="1" smtClean="0">
                                <a:latin typeface="Cambria Math" panose="02040503050406030204" pitchFamily="18" charset="0"/>
                                <a:ea typeface="Cambria Math" panose="02040503050406030204" pitchFamily="18" charset="0"/>
                              </a:rPr>
                              <m:t>0,1</m:t>
                            </m:r>
                          </m:e>
                        </m:d>
                      </m:e>
                      <m:sup>
                        <m:r>
                          <a:rPr lang="en-US" sz="3100" b="0" i="1" smtClean="0">
                            <a:latin typeface="Cambria Math" panose="02040503050406030204" pitchFamily="18" charset="0"/>
                            <a:ea typeface="Cambria Math" panose="02040503050406030204" pitchFamily="18" charset="0"/>
                          </a:rPr>
                          <m:t>ℓ(</m:t>
                        </m:r>
                        <m:r>
                          <a:rPr lang="en-US" sz="3100" b="0" i="1" smtClean="0">
                            <a:latin typeface="Cambria Math" panose="02040503050406030204" pitchFamily="18" charset="0"/>
                            <a:ea typeface="Cambria Math" panose="02040503050406030204" pitchFamily="18" charset="0"/>
                          </a:rPr>
                          <m:t>𝑛</m:t>
                        </m:r>
                        <m:r>
                          <a:rPr lang="en-US" sz="3100" b="0" i="1" smtClean="0">
                            <a:latin typeface="Cambria Math" panose="02040503050406030204" pitchFamily="18" charset="0"/>
                            <a:ea typeface="Cambria Math" panose="02040503050406030204" pitchFamily="18" charset="0"/>
                          </a:rPr>
                          <m:t>)</m:t>
                        </m:r>
                      </m:sup>
                    </m:sSup>
                  </m:oMath>
                </a14:m>
                <a:r>
                  <a:rPr lang="en-US" sz="3100" dirty="0" smtClean="0"/>
                  <a:t> with </a:t>
                </a:r>
                <a14:m>
                  <m:oMath xmlns:m="http://schemas.openxmlformats.org/officeDocument/2006/math">
                    <m:r>
                      <a:rPr lang="en-US" sz="3100" i="1">
                        <a:latin typeface="Cambria Math" panose="02040503050406030204" pitchFamily="18" charset="0"/>
                        <a:ea typeface="Cambria Math" panose="02040503050406030204" pitchFamily="18" charset="0"/>
                      </a:rPr>
                      <m:t>ℓ</m:t>
                    </m:r>
                    <m:d>
                      <m:dPr>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𝑛</m:t>
                        </m:r>
                      </m:e>
                    </m:d>
                    <m:r>
                      <a:rPr lang="en-US" sz="3100" b="0" i="1" smtClean="0">
                        <a:latin typeface="Cambria Math" panose="02040503050406030204" pitchFamily="18" charset="0"/>
                        <a:ea typeface="Cambria Math" panose="02040503050406030204" pitchFamily="18" charset="0"/>
                      </a:rPr>
                      <m:t>&gt;</m:t>
                    </m:r>
                    <m:r>
                      <a:rPr lang="en-US" sz="3100" b="0" i="1" smtClean="0">
                        <a:latin typeface="Cambria Math" panose="02040503050406030204" pitchFamily="18" charset="0"/>
                        <a:ea typeface="Cambria Math" panose="02040503050406030204" pitchFamily="18" charset="0"/>
                      </a:rPr>
                      <m:t>𝑛</m:t>
                    </m:r>
                  </m:oMath>
                </a14:m>
                <a:endParaRPr lang="en-US" sz="3100" dirty="0" smtClean="0"/>
              </a:p>
              <a:p>
                <a:pPr lvl="1"/>
                <a14:m>
                  <m:oMath xmlns:m="http://schemas.openxmlformats.org/officeDocument/2006/math">
                    <m:r>
                      <a:rPr lang="en-US" sz="3200" i="1">
                        <a:latin typeface="Cambria Math" panose="02040503050406030204" pitchFamily="18" charset="0"/>
                        <a:ea typeface="Cambria Math" panose="02040503050406030204" pitchFamily="18" charset="0"/>
                      </a:rPr>
                      <m:t>ℓ</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𝑛</m:t>
                        </m:r>
                      </m:e>
                    </m:d>
                  </m:oMath>
                </a14:m>
                <a:r>
                  <a:rPr lang="en-US" sz="3200" dirty="0" smtClean="0"/>
                  <a:t> is called expansion factor</a:t>
                </a:r>
              </a:p>
              <a:p>
                <a:r>
                  <a:rPr lang="en-US" sz="3100" b="1" dirty="0" smtClean="0"/>
                  <a:t>PRG Security</a:t>
                </a:r>
                <a:r>
                  <a:rPr lang="en-US" sz="3100" dirty="0" smtClean="0"/>
                  <a:t>: For all PPT attacker </a:t>
                </a:r>
                <a:r>
                  <a:rPr lang="en-US" sz="3100" dirty="0"/>
                  <a:t>A there is a negligible function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negl</m:t>
                    </m:r>
                    <m:d>
                      <m:dPr>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m:t>
                        </m:r>
                      </m:e>
                    </m:d>
                  </m:oMath>
                </a14:m>
                <a:r>
                  <a:rPr lang="en-US" sz="3100" dirty="0"/>
                  <a:t> s.t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m:rPr>
                                  <m:sty m:val="p"/>
                                </m:rPr>
                                <a:rPr lang="en-US" sz="3200" b="0" i="0" smtClean="0">
                                  <a:latin typeface="Cambria Math" panose="02040503050406030204" pitchFamily="18" charset="0"/>
                                  <a:ea typeface="Cambria Math" panose="02040503050406030204" pitchFamily="18" charset="0"/>
                                </a:rPr>
                                <m:t>s</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b="0" i="1" smtClean="0">
                                      <a:latin typeface="Cambria Math" panose="02040503050406030204" pitchFamily="18" charset="0"/>
                                      <a:ea typeface="Cambria Math" panose="02040503050406030204" pitchFamily="18" charset="0"/>
                                    </a:rPr>
                                    <m:t>𝑛</m:t>
                                  </m:r>
                                </m:sup>
                              </m:sSup>
                            </m:sub>
                          </m:sSub>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𝐺</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e>
                              </m:d>
                              <m:r>
                                <a:rPr lang="en-US" sz="3200" b="0" i="1" smtClean="0">
                                  <a:latin typeface="Cambria Math" panose="02040503050406030204" pitchFamily="18" charset="0"/>
                                </a:rPr>
                                <m:t>=1</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a:rPr lang="en-US" sz="3200" i="1">
                                  <a:latin typeface="Cambria Math" panose="02040503050406030204" pitchFamily="18" charset="0"/>
                                </a:rPr>
                                <m:t>𝑅</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0,1</m:t>
                                      </m:r>
                                    </m:e>
                                  </m:d>
                                </m:e>
                                <m:sup>
                                  <m:r>
                                    <a:rPr lang="en-US" sz="3200" i="1">
                                      <a:latin typeface="Cambria Math" panose="02040503050406030204" pitchFamily="18" charset="0"/>
                                      <a:ea typeface="Cambria Math" panose="02040503050406030204" pitchFamily="18" charset="0"/>
                                    </a:rPr>
                                    <m:t>ℓ(</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sup>
                              </m:sSup>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i="1">
                                  <a:latin typeface="Cambria Math" panose="02040503050406030204" pitchFamily="18" charset="0"/>
                                </a:rPr>
                                <m:t>𝐴</m:t>
                              </m:r>
                              <m:d>
                                <m:dPr>
                                  <m:ctrlPr>
                                    <a:rPr lang="en-US" sz="3200" i="1">
                                      <a:latin typeface="Cambria Math" panose="02040503050406030204" pitchFamily="18" charset="0"/>
                                    </a:rPr>
                                  </m:ctrlPr>
                                </m:dPr>
                                <m:e>
                                  <m:r>
                                    <a:rPr lang="en-US" sz="3200" b="0" i="1" smtClean="0">
                                      <a:latin typeface="Cambria Math" panose="02040503050406030204" pitchFamily="18" charset="0"/>
                                    </a:rPr>
                                    <m:t>𝑅</m:t>
                                  </m:r>
                                </m:e>
                              </m:d>
                              <m:r>
                                <a:rPr lang="en-US" sz="3200" b="0" i="1" smtClean="0">
                                  <a:latin typeface="Cambria Math" panose="02040503050406030204" pitchFamily="18" charset="0"/>
                                </a:rPr>
                                <m:t>=1</m:t>
                              </m:r>
                            </m:e>
                          </m:d>
                        </m:e>
                      </m:d>
                      <m:r>
                        <a:rPr lang="en-US" sz="320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negl</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oMath>
                  </m:oMathPara>
                </a14:m>
                <a:endParaRPr lang="en-US" dirty="0" smtClean="0"/>
              </a:p>
              <a:p>
                <a:pPr marL="0" indent="0">
                  <a:buNone/>
                </a:pPr>
                <a:endParaRPr lang="en-US" dirty="0"/>
              </a:p>
              <a:p>
                <a:r>
                  <a:rPr lang="en-US" b="1" dirty="0" smtClean="0"/>
                  <a:t>Concrete Security</a:t>
                </a:r>
                <a:r>
                  <a:rPr lang="en-US" dirty="0"/>
                  <a:t>: </a:t>
                </a:r>
                <a:r>
                  <a:rPr lang="en-US" dirty="0" smtClean="0"/>
                  <a:t>We say that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b="0" i="1" smtClean="0">
                            <a:latin typeface="Cambria Math" panose="02040503050406030204" pitchFamily="18" charset="0"/>
                          </a:rPr>
                          <m:t>.</m:t>
                        </m:r>
                      </m:e>
                    </m:d>
                  </m:oMath>
                </a14:m>
                <a:r>
                  <a:rPr lang="en-US" dirty="0" smtClean="0"/>
                  <a:t> is 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r>
                  <a:rPr lang="en-US" dirty="0" smtClean="0"/>
                  <a:t>-secure PRG if for all attackers running in time at most </a:t>
                </a:r>
                <a14:m>
                  <m:oMath xmlns:m="http://schemas.openxmlformats.org/officeDocument/2006/math">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we have</a:t>
                </a: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=1</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1690688"/>
                <a:ext cx="12009120" cy="5030787"/>
              </a:xfrm>
              <a:blipFill>
                <a:blip r:embed="rId2"/>
                <a:stretch>
                  <a:fillRect l="-1117" t="-3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13563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Recap: EAV-Secure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38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PRG Security as a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459"/>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459"/>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Tree>
    <p:extLst>
      <p:ext uri="{BB962C8B-B14F-4D97-AF65-F5344CB8AC3E}">
        <p14:creationId xmlns:p14="http://schemas.microsoft.com/office/powerpoint/2010/main" val="31727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0 L -0.35182 -0.00347 " pathEditMode="relative" rAng="0" ptsTypes="AA">
                                      <p:cBhvr>
                                        <p:cTn id="10" dur="2000" fill="hold"/>
                                        <p:tgtEl>
                                          <p:spTgt spid="19"/>
                                        </p:tgtEl>
                                        <p:attrNameLst>
                                          <p:attrName>ppt_x</p:attrName>
                                          <p:attrName>ppt_y</p:attrName>
                                        </p:attrNameLst>
                                      </p:cBhvr>
                                      <p:rCtr x="-17591" y="-185"/>
                                    </p:animMotion>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976 -3.33333E-6 L 0.32539 0.00162 " pathEditMode="relative" rAng="0" ptsTypes="AA">
                                      <p:cBhvr>
                                        <p:cTn id="22" dur="2000" fill="hold"/>
                                        <p:tgtEl>
                                          <p:spTgt spid="20"/>
                                        </p:tgtEl>
                                        <p:attrNameLst>
                                          <p:attrName>ppt_x</p:attrName>
                                          <p:attrName>ppt_y</p:attrName>
                                        </p:attrNameLst>
                                      </p:cBhvr>
                                      <p:rCtr x="15781" y="69"/>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animBg="1"/>
      <p:bldP spid="18" grpId="0" animBg="1"/>
      <p:bldP spid="19" grpId="0"/>
      <p:bldP spid="19"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𝜀</m:t>
                      </m:r>
                      <m:d>
                        <m:dPr>
                          <m:ctrlPr>
                            <a:rPr lang="en-US" sz="4000" i="1">
                              <a:latin typeface="Cambria Math" panose="02040503050406030204" pitchFamily="18" charset="0"/>
                            </a:rPr>
                          </m:ctrlPr>
                        </m:dPr>
                        <m:e>
                          <m:r>
                            <a:rPr lang="en-US" sz="4000" i="1">
                              <a:latin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-Secure PRG (Concrete Version)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5987"/>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5987"/>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5090018" cy="911190"/>
              </a:xfrm>
              <a:prstGeom prst="wedgeRectCallout">
                <a:avLst>
                  <a:gd name="adj1" fmla="val 30266"/>
                  <a:gd name="adj2" fmla="val 126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b="0" dirty="0" smtClean="0">
                  <a:solidFill>
                    <a:srgbClr val="FF0000"/>
                  </a:solidFill>
                </a:endParaRPr>
              </a:p>
              <a:p>
                <a:pPr algn="ct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𝑢𝑠𝑢𝑎𝑙𝑙𝑦</m:t>
                      </m:r>
                      <m:r>
                        <a:rPr lang="en-US" sz="2800" b="0" i="1" smtClean="0">
                          <a:solidFill>
                            <a:srgbClr val="FF0000"/>
                          </a:solidFill>
                          <a:latin typeface="Cambria Math" panose="02040503050406030204" pitchFamily="18" charset="0"/>
                        </a:rPr>
                        <m:t> </m:t>
                      </m:r>
                      <m:r>
                        <a:rPr lang="en-US" sz="2800" i="1">
                          <a:solidFill>
                            <a:srgbClr val="FF0000"/>
                          </a:solidFill>
                          <a:latin typeface="Cambria Math" panose="02040503050406030204" pitchFamily="18" charset="0"/>
                        </a:rPr>
                        <m:t>𝑛𝑒𝑔𝑙𝑖𝑔𝑖𝑏𝑙𝑒</m:t>
                      </m:r>
                      <m:r>
                        <a:rPr lang="en-US" sz="2800" i="1">
                          <a:solidFill>
                            <a:srgbClr val="FF0000"/>
                          </a:solidFill>
                          <a:latin typeface="Cambria Math" panose="02040503050406030204" pitchFamily="18" charset="0"/>
                        </a:rPr>
                        <m:t>)</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5090018" cy="911190"/>
              </a:xfrm>
              <a:prstGeom prst="wedgeRectCallout">
                <a:avLst>
                  <a:gd name="adj1" fmla="val 30266"/>
                  <a:gd name="adj2" fmla="val 12605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spTree>
    <p:extLst>
      <p:ext uri="{BB962C8B-B14F-4D97-AF65-F5344CB8AC3E}">
        <p14:creationId xmlns:p14="http://schemas.microsoft.com/office/powerpoint/2010/main" val="814956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Bad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t>G(s) = s|1.</a:t>
                </a:r>
              </a:p>
              <a:p>
                <a:r>
                  <a:rPr lang="en-US" dirty="0" smtClean="0"/>
                  <a:t>What is the expansion factor?</a:t>
                </a:r>
              </a:p>
              <a:p>
                <a:pPr lvl="1"/>
                <a:r>
                  <a:rPr lang="en-US" dirty="0" smtClean="0"/>
                  <a:t>Answer: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=n+1</a:t>
                </a:r>
                <a:endParaRPr lang="en-US" dirty="0"/>
              </a:p>
              <a:p>
                <a:endParaRPr lang="en-US" dirty="0" smtClean="0"/>
              </a:p>
              <a:p>
                <a:r>
                  <a:rPr lang="en-US" dirty="0" smtClean="0"/>
                  <a:t>Task: Construct a distinguisher D which breaks PRG security for G</a:t>
                </a:r>
              </a:p>
              <a:p>
                <a:endParaRPr lang="en-US" dirty="0"/>
              </a:p>
              <a:p>
                <a:pPr lvl="1"/>
                <a:r>
                  <a:rPr lang="en-US" dirty="0" smtClean="0"/>
                  <a:t>One Answer:  D(x|1)=1 and D(x|0)=0 for all x.</a:t>
                </a:r>
              </a:p>
              <a:p>
                <a:pPr lvl="1"/>
                <a:r>
                  <a:rPr lang="en-US" dirty="0" smtClean="0"/>
                  <a:t>Analysis: </a:t>
                </a:r>
                <a:r>
                  <a:rPr lang="en-US" dirty="0" err="1" smtClean="0"/>
                  <a:t>Pr</a:t>
                </a:r>
                <a:r>
                  <a:rPr lang="en-US" dirty="0" smtClean="0"/>
                  <a:t>[D(G(s)) = 1] = ?</a:t>
                </a:r>
              </a:p>
              <a:p>
                <a:pPr lvl="1"/>
                <a:r>
                  <a:rPr lang="en-US" dirty="0"/>
                  <a:t>Analysis: </a:t>
                </a:r>
                <a:r>
                  <a:rPr lang="en-US" dirty="0" err="1" smtClean="0"/>
                  <a:t>Pr</a:t>
                </a:r>
                <a:r>
                  <a:rPr lang="en-US" dirty="0" smtClean="0"/>
                  <a:t>[D(R) </a:t>
                </a:r>
                <a:r>
                  <a:rPr lang="en-US" dirty="0"/>
                  <a:t>= 1] = </a:t>
                </a:r>
                <a:r>
                  <a:rPr lang="en-US" dirty="0" smtClean="0"/>
                  <a:t>?</a:t>
                </a:r>
              </a:p>
              <a:p>
                <a:pPr lvl="1"/>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=1</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49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23350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a:t>
                </a:r>
                <a:r>
                  <a:rPr lang="en-US" dirty="0" smtClean="0"/>
                  <a:t>: Still can </a:t>
                </a:r>
                <a:r>
                  <a:rPr lang="en-US" dirty="0"/>
                  <a:t>only send one </a:t>
                </a:r>
                <a:r>
                  <a:rPr lang="en-US" dirty="0" smtClean="0"/>
                  <a:t>message</a:t>
                </a:r>
              </a:p>
              <a:p>
                <a:pPr marL="0" indent="0">
                  <a:buNone/>
                </a:pPr>
                <a:endParaRPr lang="en-US" b="1" dirty="0" smtClean="0"/>
              </a:p>
              <a:p>
                <a:pPr marL="0" indent="0">
                  <a:buNone/>
                </a:pPr>
                <a:r>
                  <a:rPr lang="en-US" b="1" dirty="0" smtClean="0"/>
                  <a:t>Theorem 3.18: </a:t>
                </a:r>
                <a:r>
                  <a:rPr lang="en-US" dirty="0" smtClean="0"/>
                  <a:t>If G is a pseudorandom generator then the above encryption scheme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7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35131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Theorem 3.18: </a:t>
                </a:r>
                <a:r>
                  <a:rPr lang="en-US" dirty="0" smtClean="0"/>
                  <a:t>If G is a pseudorandom generator then the above encryption scheme has indistinguishable encryptions in the presence of an eavesdropper.</a:t>
                </a:r>
              </a:p>
              <a:p>
                <a:pPr marL="0" indent="0">
                  <a:buNone/>
                </a:pPr>
                <a:endParaRPr lang="en-US" dirty="0"/>
              </a:p>
              <a:p>
                <a:pPr marL="0" indent="0">
                  <a:buNone/>
                </a:pPr>
                <a:r>
                  <a:rPr lang="en-US" b="1" dirty="0" smtClean="0"/>
                  <a:t>Proof by Reduction: </a:t>
                </a:r>
                <a:r>
                  <a:rPr lang="en-US" dirty="0" smtClean="0"/>
                  <a:t>Start with and attacker A that breaks security of encryption scheme and transform A into distinguisher D that breaks PRG security of G. </a:t>
                </a:r>
              </a:p>
              <a:p>
                <a:pPr marL="0" indent="0">
                  <a:buNone/>
                </a:pPr>
                <a:endParaRPr lang="en-US" dirty="0"/>
              </a:p>
              <a:p>
                <a:pPr marL="0" indent="0" algn="ctr">
                  <a:buNone/>
                </a:pPr>
                <a:r>
                  <a:rPr lang="en-US" sz="3900" dirty="0" smtClean="0"/>
                  <a:t>Why is this sufficient? </a:t>
                </a:r>
                <a:endParaRPr lang="en-US" sz="3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r="-174" b="-44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28714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a:t>
            </a:r>
            <a:endParaRPr lang="en-US" dirty="0"/>
          </a:p>
        </p:txBody>
      </p:sp>
      <p:sp>
        <p:nvSpPr>
          <p:cNvPr id="3" name="Content Placeholder 2"/>
          <p:cNvSpPr>
            <a:spLocks noGrp="1"/>
          </p:cNvSpPr>
          <p:nvPr>
            <p:ph idx="1"/>
          </p:nvPr>
        </p:nvSpPr>
        <p:spPr/>
        <p:txBody>
          <a:bodyPr>
            <a:normAutofit/>
          </a:bodyPr>
          <a:lstStyle/>
          <a:p>
            <a:r>
              <a:rPr lang="en-US" dirty="0" smtClean="0"/>
              <a:t>Would it be appropriate to use one time pads for message broadcast?</a:t>
            </a:r>
          </a:p>
          <a:p>
            <a:pPr marL="0" indent="0">
              <a:buNone/>
            </a:pPr>
            <a:r>
              <a:rPr lang="en-US" dirty="0"/>
              <a:t> </a:t>
            </a:r>
            <a:r>
              <a:rPr lang="en-US" dirty="0" smtClean="0"/>
              <a:t>(assume lifetime supply of one-time pads already exchanged)</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1026" name="Picture 2" descr="Image result for broad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39" y="2784475"/>
            <a:ext cx="5733415" cy="430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91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𝑓</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Breaking Semantic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9818092" y="2035610"/>
            <a:ext cx="2436886" cy="954107"/>
          </a:xfrm>
          <a:prstGeom prst="rect">
            <a:avLst/>
          </a:prstGeom>
          <a:noFill/>
        </p:spPr>
        <p:txBody>
          <a:bodyPr wrap="none" rtlCol="0">
            <a:spAutoFit/>
          </a:bodyPr>
          <a:lstStyle/>
          <a:p>
            <a:r>
              <a:rPr lang="en-US" sz="2800" b="1" dirty="0" smtClean="0"/>
              <a:t>Random bit b</a:t>
            </a:r>
          </a:p>
          <a:p>
            <a:r>
              <a:rPr lang="en-US" sz="2800" b="1" dirty="0" smtClean="0"/>
              <a:t>Random seed s</a:t>
            </a:r>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4446394" y="2168740"/>
                <a:ext cx="2846292"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G</m:t>
                      </m:r>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s</m:t>
                      </m:r>
                      <m:r>
                        <a:rPr lang="en-US"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sub>
                      </m:sSub>
                    </m:oMath>
                  </m:oMathPara>
                </a14:m>
                <a:endParaRPr lang="en-US" sz="2800" baseline="-25000" dirty="0"/>
              </a:p>
            </p:txBody>
          </p:sp>
        </mc:Choice>
        <mc:Fallback xmlns="">
          <p:sp>
            <p:nvSpPr>
              <p:cNvPr id="15" name="Rectangle 14"/>
              <p:cNvSpPr>
                <a:spLocks noRot="1" noChangeAspect="1" noMove="1" noResize="1" noEditPoints="1" noAdjustHandles="1" noChangeArrowheads="1" noChangeShapeType="1" noTextEdit="1"/>
              </p:cNvSpPr>
              <p:nvPr/>
            </p:nvSpPr>
            <p:spPr>
              <a:xfrm>
                <a:off x="4446394" y="2168740"/>
                <a:ext cx="2846292" cy="523220"/>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00209" y="5086826"/>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5939"/>
                  <a:gd name="adj2" fmla="val 116579"/>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5939"/>
                  <a:gd name="adj2" fmla="val 116579"/>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658218"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𝑛𝑜𝑛</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smtClean="0">
                  <a:solidFill>
                    <a:srgbClr val="FF0000"/>
                  </a:solidFill>
                </a:endParaRPr>
              </a:p>
              <a:p>
                <a:pPr algn="ctr"/>
                <a:r>
                  <a:rPr lang="en-US" sz="2800" dirty="0" smtClean="0">
                    <a:solidFill>
                      <a:srgbClr val="FF0000"/>
                    </a:solidFill>
                  </a:rPr>
                  <a:t>(possibly still small)</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658218"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326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What is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nor/>
                          </m:rPr>
                          <a:rPr lang="en-US" dirty="0"/>
                          <m:t>b</m:t>
                        </m:r>
                        <m:r>
                          <m:rPr>
                            <m:nor/>
                          </m:rPr>
                          <a:rPr lang="en-US" dirty="0"/>
                          <m:t>’’</m:t>
                        </m:r>
                        <m:r>
                          <a:rPr lang="en-US"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smtClean="0">
                                <a:latin typeface="Cambria Math" panose="02040503050406030204" pitchFamily="18" charset="0"/>
                              </a:rPr>
                            </m:ctrlPr>
                          </m:dPr>
                          <m:e>
                            <m:r>
                              <m:rPr>
                                <m:nor/>
                              </m:rPr>
                              <a:rPr lang="en-US" dirty="0"/>
                              <m:t>b</m:t>
                            </m:r>
                            <m:r>
                              <m:rPr>
                                <m:nor/>
                              </m:rPr>
                              <a:rPr lang="en-US" dirty="0"/>
                              <m:t>=0</m:t>
                            </m:r>
                          </m:e>
                        </m:d>
                      </m:e>
                    </m:d>
                  </m:oMath>
                </a14:m>
                <a:r>
                  <a:rPr lang="en-US" dirty="0" smtClean="0"/>
                  <a:t>?</a:t>
                </a:r>
              </a:p>
              <a:p>
                <a:pPr lvl="1"/>
                <a:r>
                  <a:rPr lang="en-US" dirty="0" smtClean="0"/>
                  <a:t>Hint: What encryption scheme is used?</a:t>
                </a:r>
              </a:p>
              <a:p>
                <a:r>
                  <a:rPr lang="en-US" dirty="0" smtClean="0"/>
                  <a:t>What is </a:t>
                </a:r>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nor/>
                          </m:rPr>
                          <a:rPr lang="en-US" dirty="0"/>
                          <m:t>b</m:t>
                        </m:r>
                        <m:r>
                          <m:rPr>
                            <m:nor/>
                          </m:rPr>
                          <a:rPr lang="en-US" dirty="0"/>
                          <m:t>’’</m:t>
                        </m:r>
                        <m:r>
                          <a:rPr lang="en-US" b="0"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a:latin typeface="Cambria Math" panose="02040503050406030204" pitchFamily="18" charset="0"/>
                              </a:rPr>
                            </m:ctrlPr>
                          </m:dPr>
                          <m:e>
                            <m:r>
                              <m:rPr>
                                <m:nor/>
                              </m:rPr>
                              <a:rPr lang="en-US" dirty="0"/>
                              <m:t>b</m:t>
                            </m:r>
                            <m:r>
                              <m:rPr>
                                <m:nor/>
                              </m:rPr>
                              <a:rPr lang="en-US" dirty="0"/>
                              <m:t>=1</m:t>
                            </m:r>
                          </m:e>
                        </m:d>
                      </m:e>
                    </m: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pic>
        <p:nvPicPr>
          <p:cNvPr id="2050" name="Picture 2" descr="Image result for d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28" y="1816654"/>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sp>
        <p:nvSpPr>
          <p:cNvPr id="9" name="TextBox 8"/>
          <p:cNvSpPr txBox="1"/>
          <p:nvPr/>
        </p:nvSpPr>
        <p:spPr>
          <a:xfrm>
            <a:off x="5384343" y="1503471"/>
            <a:ext cx="1400704" cy="369332"/>
          </a:xfrm>
          <a:prstGeom prst="rect">
            <a:avLst/>
          </a:prstGeom>
          <a:noFill/>
        </p:spPr>
        <p:txBody>
          <a:bodyPr wrap="none" rtlCol="0">
            <a:spAutoFit/>
          </a:bodyPr>
          <a:lstStyle/>
          <a:p>
            <a:r>
              <a:rPr lang="en-US" dirty="0" smtClean="0"/>
              <a:t>PRG Attacker</a:t>
            </a:r>
            <a:endParaRPr lang="en-US" dirty="0"/>
          </a:p>
        </p:txBody>
      </p:sp>
      <p:sp>
        <p:nvSpPr>
          <p:cNvPr id="11" name="TextBox 10"/>
          <p:cNvSpPr txBox="1"/>
          <p:nvPr/>
        </p:nvSpPr>
        <p:spPr>
          <a:xfrm>
            <a:off x="512920" y="2117207"/>
            <a:ext cx="2024913" cy="369332"/>
          </a:xfrm>
          <a:prstGeom prst="rect">
            <a:avLst/>
          </a:prstGeom>
          <a:noFill/>
        </p:spPr>
        <p:txBody>
          <a:bodyPr wrap="none" rtlCol="0">
            <a:spAutoFit/>
          </a:bodyPr>
          <a:lstStyle/>
          <a:p>
            <a:r>
              <a:rPr lang="en-US" dirty="0" smtClean="0"/>
              <a:t>Encryption Attacker</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536" y="2102593"/>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981871" y="1936405"/>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981871" y="1936405"/>
                <a:ext cx="2299540" cy="3137590"/>
              </a:xfrm>
              <a:prstGeom prst="rect">
                <a:avLst/>
              </a:prstGeom>
              <a:blipFill>
                <a:blip r:embed="rId6"/>
                <a:stretch>
                  <a:fillRect l="-5291" t="-1946"/>
                </a:stretch>
              </a:blipFill>
            </p:spPr>
            <p:txBody>
              <a:bodyPr/>
              <a:lstStyle/>
              <a:p>
                <a:r>
                  <a:rPr lang="en-US">
                    <a:noFill/>
                  </a:rPr>
                  <a:t> </a:t>
                </a:r>
              </a:p>
            </p:txBody>
          </p:sp>
        </mc:Fallback>
      </mc:AlternateContent>
      <p:cxnSp>
        <p:nvCxnSpPr>
          <p:cNvPr id="20" name="Straight Arrow Connector 19"/>
          <p:cNvCxnSpPr/>
          <p:nvPr/>
        </p:nvCxnSpPr>
        <p:spPr>
          <a:xfrm flipH="1" flipV="1">
            <a:off x="6824452" y="2457810"/>
            <a:ext cx="1197938" cy="1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7206" y="2003493"/>
            <a:ext cx="351378" cy="461665"/>
          </a:xfrm>
          <a:prstGeom prst="rect">
            <a:avLst/>
          </a:prstGeom>
          <a:noFill/>
        </p:spPr>
        <p:txBody>
          <a:bodyPr wrap="none" rtlCol="0">
            <a:spAutoFit/>
          </a:bodyPr>
          <a:lstStyle/>
          <a:p>
            <a:r>
              <a:rPr lang="en-US" sz="2400" dirty="0" smtClean="0"/>
              <a:t>R</a:t>
            </a:r>
            <a:endParaRPr lang="en-US" sz="2400" dirty="0"/>
          </a:p>
        </p:txBody>
      </p:sp>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2050251" y="2711212"/>
                <a:ext cx="2428485"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r>
                            <a:rPr lang="en-US" sz="2800" i="1">
                              <a:latin typeface="Cambria Math"/>
                              <a:ea typeface="Cambria Math" panose="02040503050406030204" pitchFamily="18" charset="0"/>
                            </a:rPr>
                            <m:t>′</m:t>
                          </m:r>
                        </m:sub>
                      </m:sSub>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2050251" y="2711212"/>
                <a:ext cx="2428485" cy="51328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6213174" y="2774531"/>
            <a:ext cx="1221809" cy="369332"/>
          </a:xfrm>
          <a:prstGeom prst="rect">
            <a:avLst/>
          </a:prstGeom>
          <a:noFill/>
        </p:spPr>
        <p:txBody>
          <a:bodyPr wrap="none" rtlCol="0">
            <a:spAutoFit/>
          </a:bodyPr>
          <a:lstStyle/>
          <a:p>
            <a:r>
              <a:rPr lang="en-US" b="1" dirty="0" smtClean="0"/>
              <a:t>Random b’</a:t>
            </a:r>
            <a:endParaRPr lang="en-US" b="1" dirty="0"/>
          </a:p>
        </p:txBody>
      </p:sp>
      <p:cxnSp>
        <p:nvCxnSpPr>
          <p:cNvPr id="34" name="Straight Arrow Connector 33"/>
          <p:cNvCxnSpPr/>
          <p:nvPr/>
        </p:nvCxnSpPr>
        <p:spPr>
          <a:xfrm>
            <a:off x="1762094" y="3628329"/>
            <a:ext cx="348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49518" y="3166664"/>
            <a:ext cx="500458" cy="461665"/>
          </a:xfrm>
          <a:prstGeom prst="rect">
            <a:avLst/>
          </a:prstGeom>
          <a:noFill/>
        </p:spPr>
        <p:txBody>
          <a:bodyPr wrap="none" rtlCol="0">
            <a:spAutoFit/>
          </a:bodyPr>
          <a:lstStyle/>
          <a:p>
            <a:r>
              <a:rPr lang="en-US" sz="2400" dirty="0" smtClean="0"/>
              <a:t>b’’</a:t>
            </a:r>
            <a:endParaRPr lang="en-US" sz="2400" dirty="0"/>
          </a:p>
        </p:txBody>
      </p:sp>
      <p:cxnSp>
        <p:nvCxnSpPr>
          <p:cNvPr id="37" name="Straight Arrow Connector 36"/>
          <p:cNvCxnSpPr/>
          <p:nvPr/>
        </p:nvCxnSpPr>
        <p:spPr>
          <a:xfrm flipV="1">
            <a:off x="6583680" y="3099413"/>
            <a:ext cx="2103120" cy="52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20579" y="3133038"/>
            <a:ext cx="328936" cy="461665"/>
          </a:xfrm>
          <a:prstGeom prst="rect">
            <a:avLst/>
          </a:prstGeom>
          <a:noFill/>
        </p:spPr>
        <p:txBody>
          <a:bodyPr wrap="none" rtlCol="0">
            <a:spAutoFit/>
          </a:bodyPr>
          <a:lstStyle/>
          <a:p>
            <a:r>
              <a:rPr lang="en-US" sz="2400" dirty="0" smtClean="0"/>
              <a:t>g</a:t>
            </a:r>
            <a:endParaRPr lang="en-US" sz="2400" dirty="0"/>
          </a:p>
        </p:txBody>
      </p:sp>
      <p:sp>
        <p:nvSpPr>
          <p:cNvPr id="40" name="TextBox 39"/>
          <p:cNvSpPr txBox="1"/>
          <p:nvPr/>
        </p:nvSpPr>
        <p:spPr>
          <a:xfrm>
            <a:off x="6643200" y="4804132"/>
            <a:ext cx="3338671" cy="1200329"/>
          </a:xfrm>
          <a:prstGeom prst="rect">
            <a:avLst/>
          </a:prstGeom>
          <a:noFill/>
        </p:spPr>
        <p:txBody>
          <a:bodyPr wrap="none" rtlCol="0">
            <a:spAutoFit/>
          </a:bodyPr>
          <a:lstStyle/>
          <a:p>
            <a:r>
              <a:rPr lang="en-US" sz="3600" dirty="0" smtClean="0"/>
              <a:t>g = 1     if b”=b’</a:t>
            </a:r>
          </a:p>
          <a:p>
            <a:r>
              <a:rPr lang="en-US" sz="3600" dirty="0"/>
              <a:t> </a:t>
            </a:r>
            <a:r>
              <a:rPr lang="en-US" sz="3600" dirty="0" smtClean="0"/>
              <a:t>     0    otherwise</a:t>
            </a:r>
            <a:endParaRPr lang="en-US" sz="3600" dirty="0"/>
          </a:p>
        </p:txBody>
      </p:sp>
    </p:spTree>
    <p:extLst>
      <p:ext uri="{BB962C8B-B14F-4D97-AF65-F5344CB8AC3E}">
        <p14:creationId xmlns:p14="http://schemas.microsoft.com/office/powerpoint/2010/main" val="30654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p:bldP spid="31" grpId="0"/>
      <p:bldP spid="32" grpId="0"/>
      <p:bldP spid="35" grpId="0"/>
      <p:bldP spid="39" grpId="0"/>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100" i="1" smtClean="0">
                              <a:latin typeface="Cambria Math" panose="02040503050406030204" pitchFamily="18" charset="0"/>
                            </a:rPr>
                          </m:ctrlPr>
                        </m:dPr>
                        <m:e>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m:rPr>
                                  <m:sty m:val="p"/>
                                </m:rPr>
                                <a:rPr lang="en-US" sz="4100">
                                  <a:latin typeface="Cambria Math" panose="02040503050406030204" pitchFamily="18" charset="0"/>
                                  <a:ea typeface="Cambria Math" panose="02040503050406030204" pitchFamily="18" charset="0"/>
                                </a:rPr>
                                <m:t>s</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𝑛</m:t>
                                  </m:r>
                                </m:sup>
                              </m:sSup>
                            </m:sub>
                          </m:sSub>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𝐺</m:t>
                                  </m:r>
                                  <m:d>
                                    <m:dPr>
                                      <m:ctrlPr>
                                        <a:rPr lang="en-US" sz="4100" i="1">
                                          <a:latin typeface="Cambria Math" panose="02040503050406030204" pitchFamily="18" charset="0"/>
                                        </a:rPr>
                                      </m:ctrlPr>
                                    </m:dPr>
                                    <m:e>
                                      <m:r>
                                        <a:rPr lang="en-US" sz="4100" i="1">
                                          <a:latin typeface="Cambria Math" panose="02040503050406030204" pitchFamily="18" charset="0"/>
                                        </a:rPr>
                                        <m:t>𝑠</m:t>
                                      </m:r>
                                    </m:e>
                                  </m:d>
                                </m:e>
                              </m:d>
                              <m:r>
                                <a:rPr lang="en-US" sz="4100" i="1">
                                  <a:latin typeface="Cambria Math" panose="02040503050406030204" pitchFamily="18" charset="0"/>
                                </a:rPr>
                                <m:t>=1</m:t>
                              </m:r>
                            </m:e>
                          </m:d>
                          <m:r>
                            <a:rPr lang="en-US" sz="4100" i="1">
                              <a:latin typeface="Cambria Math" panose="02040503050406030204" pitchFamily="18" charset="0"/>
                            </a:rPr>
                            <m:t>−</m:t>
                          </m:r>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a:rPr lang="en-US" sz="4100" i="1">
                                  <a:latin typeface="Cambria Math" panose="02040503050406030204" pitchFamily="18" charset="0"/>
                                </a:rPr>
                                <m:t>𝑅</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0,1</m:t>
                                      </m:r>
                                    </m:e>
                                  </m:d>
                                </m:e>
                                <m:sup>
                                  <m:r>
                                    <a:rPr lang="en-US" sz="4100" i="1">
                                      <a:latin typeface="Cambria Math" panose="02040503050406030204" pitchFamily="18" charset="0"/>
                                      <a:ea typeface="Cambria Math" panose="02040503050406030204" pitchFamily="18" charset="0"/>
                                    </a:rPr>
                                    <m:t>ℓ(</m:t>
                                  </m:r>
                                  <m:r>
                                    <a:rPr lang="en-US" sz="4100" i="1">
                                      <a:latin typeface="Cambria Math" panose="02040503050406030204" pitchFamily="18" charset="0"/>
                                      <a:ea typeface="Cambria Math" panose="02040503050406030204" pitchFamily="18" charset="0"/>
                                    </a:rPr>
                                    <m:t>𝑛</m:t>
                                  </m:r>
                                  <m:r>
                                    <a:rPr lang="en-US" sz="4100" i="1">
                                      <a:latin typeface="Cambria Math" panose="02040503050406030204" pitchFamily="18" charset="0"/>
                                      <a:ea typeface="Cambria Math" panose="02040503050406030204" pitchFamily="18" charset="0"/>
                                    </a:rPr>
                                    <m:t>)</m:t>
                                  </m:r>
                                </m:sup>
                              </m:sSup>
                            </m:sub>
                          </m:sSub>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𝑅</m:t>
                                  </m:r>
                                </m:e>
                              </m:d>
                              <m:r>
                                <a:rPr lang="en-US" sz="4100" i="1">
                                  <a:latin typeface="Cambria Math" panose="02040503050406030204" pitchFamily="18" charset="0"/>
                                </a:rPr>
                                <m:t>=1</m:t>
                              </m:r>
                            </m:e>
                          </m:d>
                        </m:e>
                      </m:d>
                    </m:oMath>
                  </m:oMathPara>
                </a14:m>
                <a:endParaRPr lang="en-US" sz="41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100" b="0" i="1" smtClean="0">
                          <a:latin typeface="Cambria Math" panose="02040503050406030204" pitchFamily="18" charset="0"/>
                        </a:rPr>
                        <m:t>=</m:t>
                      </m:r>
                      <m:d>
                        <m:dPr>
                          <m:begChr m:val="|"/>
                          <m:endChr m:val="|"/>
                          <m:ctrlPr>
                            <a:rPr lang="en-US" sz="4100" b="0" i="1" smtClean="0">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b="0" i="1" smtClean="0">
                              <a:latin typeface="Cambria Math" panose="02040503050406030204" pitchFamily="18" charset="0"/>
                            </a:rPr>
                            <m:t>−</m:t>
                          </m:r>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=0</m:t>
                                  </m:r>
                                </m:e>
                              </m:d>
                            </m:e>
                          </m:d>
                        </m:e>
                      </m:d>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=1</m:t>
                                  </m:r>
                                </m:e>
                              </m:d>
                            </m:e>
                          </m:d>
                          <m:r>
                            <a:rPr lang="en-US" sz="4100" i="1">
                              <a:latin typeface="Cambria Math" panose="02040503050406030204" pitchFamily="18" charset="0"/>
                            </a:rPr>
                            <m:t>−</m:t>
                          </m:r>
                          <m:r>
                            <m:rPr>
                              <m:nor/>
                            </m:rPr>
                            <a:rPr lang="en-US" sz="4100" dirty="0"/>
                            <m:t>½</m:t>
                          </m:r>
                        </m:e>
                      </m:d>
                    </m:oMath>
                  </m:oMathPara>
                </a14:m>
                <a:endParaRPr lang="en-US" sz="4100" dirty="0" smtClean="0"/>
              </a:p>
              <a:p>
                <a:pPr marL="0" indent="0">
                  <a:buNone/>
                </a:pPr>
                <a14:m>
                  <m:oMathPara xmlns:m="http://schemas.openxmlformats.org/officeDocument/2006/math">
                    <m:oMathParaPr>
                      <m:jc m:val="centerGroup"/>
                    </m:oMathParaPr>
                    <m:oMath xmlns:m="http://schemas.openxmlformats.org/officeDocument/2006/math">
                      <m:r>
                        <a:rPr lang="en-US" sz="4100" i="1">
                          <a:latin typeface="Cambria Math" panose="02040503050406030204" pitchFamily="18" charset="0"/>
                          <a:ea typeface="Cambria Math" panose="02040503050406030204" pitchFamily="18" charset="0"/>
                        </a:rPr>
                        <m:t>≥</m:t>
                      </m:r>
                      <m:r>
                        <m:rPr>
                          <m:nor/>
                        </m:rPr>
                        <a:rPr lang="en-US" sz="4100" dirty="0"/>
                        <m:t>½  </m:t>
                      </m:r>
                      <m:r>
                        <m:rPr>
                          <m:nor/>
                        </m:rPr>
                        <a:rPr lang="en-US" sz="4100" b="0" i="0" dirty="0" smtClean="0"/>
                        <m:t>+</m:t>
                      </m:r>
                      <m:r>
                        <m:rPr>
                          <m:nor/>
                        </m:rPr>
                        <a:rPr lang="en-US" sz="4100" dirty="0"/>
                        <m:t> </m:t>
                      </m:r>
                      <m:r>
                        <m:rPr>
                          <m:nor/>
                        </m:rPr>
                        <a:rPr lang="en-US" sz="4100" dirty="0"/>
                        <m:t>f</m:t>
                      </m:r>
                      <m:r>
                        <m:rPr>
                          <m:nor/>
                        </m:rPr>
                        <a:rPr lang="en-US" sz="4100" dirty="0"/>
                        <m:t>(</m:t>
                      </m:r>
                      <m:r>
                        <m:rPr>
                          <m:nor/>
                        </m:rPr>
                        <a:rPr lang="en-US" sz="4100" dirty="0"/>
                        <m:t>n</m:t>
                      </m:r>
                      <m:r>
                        <m:rPr>
                          <m:nor/>
                        </m:rPr>
                        <a:rPr lang="en-US" sz="4100" dirty="0"/>
                        <m:t>) </m:t>
                      </m:r>
                      <m:r>
                        <a:rPr lang="en-US" sz="4100" i="1">
                          <a:latin typeface="Cambria Math" panose="02040503050406030204" pitchFamily="18" charset="0"/>
                        </a:rPr>
                        <m:t>−</m:t>
                      </m:r>
                      <m:r>
                        <m:rPr>
                          <m:nor/>
                        </m:rPr>
                        <a:rPr lang="en-US" sz="4100" dirty="0"/>
                        <m:t>½</m:t>
                      </m:r>
                      <m:r>
                        <a:rPr lang="en-US" sz="4100" i="1">
                          <a:latin typeface="Cambria Math" panose="02040503050406030204" pitchFamily="18" charset="0"/>
                          <a:ea typeface="Cambria Math" panose="02040503050406030204" pitchFamily="18" charset="0"/>
                        </a:rPr>
                        <m:t>≥</m:t>
                      </m:r>
                      <m:r>
                        <m:rPr>
                          <m:nor/>
                        </m:rPr>
                        <a:rPr lang="en-US" sz="4100" dirty="0"/>
                        <m:t>f</m:t>
                      </m:r>
                      <m:r>
                        <m:rPr>
                          <m:nor/>
                        </m:rPr>
                        <a:rPr lang="en-US" sz="4100" dirty="0"/>
                        <m:t>(</m:t>
                      </m:r>
                      <m:r>
                        <m:rPr>
                          <m:nor/>
                        </m:rPr>
                        <a:rPr lang="en-US" sz="4100" dirty="0"/>
                        <m:t>n</m:t>
                      </m:r>
                      <m:r>
                        <m:rPr>
                          <m:nor/>
                        </m:rPr>
                        <a:rPr lang="en-US" sz="4100" dirty="0"/>
                        <m:t>)                               </m:t>
                      </m:r>
                    </m:oMath>
                  </m:oMathPara>
                </a14:m>
                <a:endParaRPr lang="en-US" sz="4100" dirty="0"/>
              </a:p>
              <a:p>
                <a:pPr marL="0" indent="0">
                  <a:buNone/>
                </a:pPr>
                <a:endParaRPr lang="en-US" dirty="0" smtClean="0"/>
              </a:p>
              <a:p>
                <a:pPr marL="0" indent="0">
                  <a:buNone/>
                </a:pPr>
                <a:r>
                  <a:rPr lang="en-US" sz="3400" b="1" dirty="0" smtClean="0"/>
                  <a:t>Recall:</a:t>
                </a:r>
                <a:r>
                  <a:rPr lang="en-US" sz="3400" dirty="0" smtClean="0"/>
                  <a:t> f(n) was (non-negligible) advantage of encryption attacker.</a:t>
                </a:r>
                <a:endParaRPr lang="en-US" sz="3400" dirty="0"/>
              </a:p>
              <a:p>
                <a:pPr marL="0" indent="0">
                  <a:buNone/>
                </a:pPr>
                <a:endParaRPr lang="en-US" sz="3400" dirty="0" smtClean="0"/>
              </a:p>
              <a:p>
                <a:pPr marL="0" indent="0">
                  <a:buNone/>
                </a:pPr>
                <a:r>
                  <a:rPr lang="en-US" sz="3400" b="1" dirty="0" smtClean="0"/>
                  <a:t>Implication</a:t>
                </a:r>
                <a:r>
                  <a:rPr lang="en-US" sz="3400" dirty="0" smtClean="0"/>
                  <a:t>: PRG G is also insecure (contrary to assumption). </a:t>
                </a:r>
              </a:p>
              <a:p>
                <a:pPr marL="0" indent="0">
                  <a:buNone/>
                </a:pPr>
                <a:endParaRPr lang="en-US" sz="3400" dirty="0"/>
              </a:p>
              <a:p>
                <a:pPr marL="0" indent="0">
                  <a:buNone/>
                </a:pPr>
                <a:r>
                  <a:rPr lang="en-US" sz="3400" b="1" dirty="0" smtClean="0"/>
                  <a:t>QED</a:t>
                </a:r>
                <a:endParaRPr lang="en-US" sz="3400" b="1"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877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Disadvantages</a:t>
                </a:r>
                <a:r>
                  <a:rPr lang="en-US" dirty="0" smtClean="0"/>
                  <a:t>: can only </a:t>
                </a:r>
                <a:r>
                  <a:rPr lang="en-US" dirty="0"/>
                  <a:t>send one </a:t>
                </a:r>
                <a:r>
                  <a:rPr lang="en-US" dirty="0" smtClean="0"/>
                  <a:t>message, no message integrity vs. active attacker</a:t>
                </a:r>
              </a:p>
              <a:p>
                <a:pPr marL="0" indent="0">
                  <a:buNone/>
                </a:pPr>
                <a:endParaRPr lang="en-US" b="1" dirty="0" smtClean="0"/>
              </a:p>
              <a:p>
                <a:pPr marL="0" indent="0">
                  <a:buNone/>
                </a:pPr>
                <a:r>
                  <a:rPr lang="en-US" b="1" dirty="0" smtClean="0"/>
                  <a:t>Theorem (Concrete Security): </a:t>
                </a:r>
                <a:r>
                  <a:rPr lang="en-US" dirty="0" smtClean="0"/>
                  <a:t>If G is 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a:t>-secure PRG  then the above encryption scheme </a:t>
                </a:r>
                <a:r>
                  <a:rPr lang="en-US" dirty="0" smtClean="0"/>
                  <a:t>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-semantically secure. </a:t>
                </a:r>
              </a:p>
              <a:p>
                <a:pPr marL="0" indent="0">
                  <a:buNone/>
                </a:pPr>
                <a:r>
                  <a:rPr lang="en-US" b="1" dirty="0" smtClean="0"/>
                  <a:t>Proof: </a:t>
                </a:r>
                <a:r>
                  <a:rPr lang="en-US" dirty="0" smtClean="0"/>
                  <a:t>Homework.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2800198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Notation: </a:t>
                </a:r>
                <a:r>
                  <a:rPr lang="en-US" dirty="0" smtClean="0"/>
                  <a:t>Given string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smtClean="0"/>
                  <a:t> and a subset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let          </a:t>
                </a:r>
                <a:r>
                  <a:rPr lang="en-US" dirty="0" err="1" smtClean="0"/>
                  <a:t>x</a:t>
                </a:r>
                <a:r>
                  <a:rPr lang="en-US" baseline="-25000" dirty="0" err="1" smtClean="0"/>
                  <a:t>S</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sup>
                    </m:sSup>
                  </m:oMath>
                </a14:m>
                <a:r>
                  <a:rPr lang="en-US" dirty="0" smtClean="0"/>
                  <a:t> denote the substring formed by concatenating bits at the positions in S.</a:t>
                </a:r>
              </a:p>
              <a:p>
                <a:r>
                  <a:rPr lang="en-US" b="1" dirty="0" smtClean="0"/>
                  <a:t>Example</a:t>
                </a:r>
                <a:r>
                  <a:rPr lang="en-US" dirty="0" smtClean="0"/>
                  <a:t>: x=</a:t>
                </a:r>
                <a:r>
                  <a:rPr lang="en-US" dirty="0" smtClean="0">
                    <a:solidFill>
                      <a:srgbClr val="FF0000"/>
                    </a:solidFill>
                  </a:rPr>
                  <a:t>1</a:t>
                </a:r>
                <a:r>
                  <a:rPr lang="en-US" dirty="0" smtClean="0"/>
                  <a:t>01</a:t>
                </a:r>
                <a:r>
                  <a:rPr lang="en-US" dirty="0" smtClean="0">
                    <a:solidFill>
                      <a:srgbClr val="FF0000"/>
                    </a:solidFill>
                  </a:rPr>
                  <a:t>10</a:t>
                </a:r>
                <a:r>
                  <a:rPr lang="en-US" dirty="0" smtClean="0"/>
                  <a:t> and </a:t>
                </a:r>
                <a:r>
                  <a:rPr lang="en-US" dirty="0" smtClean="0">
                    <a:solidFill>
                      <a:srgbClr val="FF0000"/>
                    </a:solidFill>
                  </a:rPr>
                  <a:t>S = {1,4,5}         </a:t>
                </a:r>
                <a:r>
                  <a:rPr lang="en-US" dirty="0" err="1" smtClean="0"/>
                  <a:t>x</a:t>
                </a:r>
                <a:r>
                  <a:rPr lang="en-US" baseline="-25000" dirty="0" err="1" smtClean="0"/>
                  <a:t>S</a:t>
                </a:r>
                <a:r>
                  <a:rPr lang="en-US" dirty="0" smtClean="0"/>
                  <a:t>=110</a:t>
                </a:r>
                <a:endParaRPr lang="en-US" dirty="0" smtClean="0">
                  <a:solidFill>
                    <a:srgbClr val="FF0000"/>
                  </a:solidFill>
                </a:endParaRP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5</m:t>
                          </m:r>
                        </m:e>
                      </m:d>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4</m:t>
                          </m:r>
                          <m:r>
                            <a:rPr lang="en-US" i="1">
                              <a:latin typeface="Cambria Math" panose="02040503050406030204" pitchFamily="18" charset="0"/>
                            </a:rPr>
                            <m:t>𝑥</m:t>
                          </m:r>
                          <m:r>
                            <a:rPr lang="en-US" i="1" baseline="-25000">
                              <a:latin typeface="Cambria Math" panose="02040503050406030204" pitchFamily="18" charset="0"/>
                            </a:rPr>
                            <m:t>5</m:t>
                          </m:r>
                          <m:r>
                            <a:rPr lang="en-US" b="0" i="0" baseline="-25000" smtClean="0">
                              <a:latin typeface="Cambria Math" panose="02040503050406030204" pitchFamily="18" charset="0"/>
                            </a:rPr>
                            <m:t> </m:t>
                          </m:r>
                          <m:r>
                            <m:rPr>
                              <m:sty m:val="p"/>
                            </m:rPr>
                            <a:rPr lang="en-US" b="0" i="0" smtClean="0">
                              <a:latin typeface="Cambria Math" panose="02040503050406030204" pitchFamily="18" charset="0"/>
                            </a:rPr>
                            <m:t>mod</m:t>
                          </m:r>
                        </m:fName>
                        <m:e>
                          <m:r>
                            <a:rPr lang="en-US" b="0" i="1" smtClean="0">
                              <a:latin typeface="Cambria Math" panose="02040503050406030204" pitchFamily="18" charset="0"/>
                            </a:rPr>
                            <m:t>2</m:t>
                          </m:r>
                        </m:e>
                      </m:func>
                    </m:oMath>
                  </m:oMathPara>
                </a14:m>
                <a:endParaRPr lang="en-US" dirty="0" smtClean="0"/>
              </a:p>
              <a:p>
                <a:endParaRPr lang="en-US" dirty="0"/>
              </a:p>
              <a:p>
                <a:r>
                  <a:rPr lang="en-US" dirty="0" smtClean="0"/>
                  <a:t>Select random subsets </a:t>
                </a:r>
                <a14:m>
                  <m:oMath xmlns:m="http://schemas.openxmlformats.org/officeDocument/2006/math">
                    <m:r>
                      <a:rPr lang="en-US" i="1" smtClean="0">
                        <a:latin typeface="Cambria Math" panose="02040503050406030204" pitchFamily="18" charset="0"/>
                        <a:ea typeface="Cambria Math" panose="02040503050406030204" pitchFamily="18" charset="0"/>
                      </a:rPr>
                      <m:t>𝕊</m:t>
                    </m:r>
                    <m:r>
                      <a:rPr lang="en-US" i="1" smtClean="0">
                        <a:latin typeface="Cambria Math" panose="02040503050406030204" pitchFamily="18" charset="0"/>
                        <a:ea typeface="Cambria Math" panose="02040503050406030204" pitchFamily="18" charset="0"/>
                      </a:rPr>
                      <m:t>=</m:t>
                    </m:r>
                  </m:oMath>
                </a14:m>
                <a:r>
                  <a:rPr lang="en-US" dirty="0" smtClean="0"/>
                  <a:t>S</a:t>
                </a:r>
                <a:r>
                  <a:rPr lang="en-US" baseline="-25000" dirty="0" smtClean="0"/>
                  <a:t>1</a:t>
                </a:r>
                <a:r>
                  <a:rPr lang="en-US" dirty="0" smtClean="0"/>
                  <a:t>,…,</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𝑛</m:t>
                        </m:r>
                      </m:e>
                    </m:d>
                  </m:oMath>
                </a14:m>
                <a:r>
                  <a:rPr lang="en-US" dirty="0" smtClean="0"/>
                  <a:t> of size |S</a:t>
                </a:r>
                <a:r>
                  <a:rPr lang="en-US" baseline="-25000" dirty="0" smtClean="0"/>
                  <a:t>i</a:t>
                </a:r>
                <a:r>
                  <a:rPr lang="en-US" dirty="0" smtClean="0"/>
                  <a:t>|=5 and with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1.4</m:t>
                        </m:r>
                      </m:sup>
                    </m:sSup>
                  </m:oMath>
                </a14:m>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sz="3900" b="0" i="1" smtClean="0">
                          <a:latin typeface="Cambria Math" panose="02040503050406030204" pitchFamily="18" charset="0"/>
                        </a:rPr>
                        <m:t>𝐺</m:t>
                      </m:r>
                      <m:r>
                        <a:rPr lang="en-US" sz="3900" i="1" baseline="-25000">
                          <a:latin typeface="Cambria Math" panose="02040503050406030204" pitchFamily="18" charset="0"/>
                          <a:ea typeface="Cambria Math" panose="02040503050406030204" pitchFamily="18" charset="0"/>
                        </a:rPr>
                        <m:t>𝕊</m:t>
                      </m:r>
                      <m:d>
                        <m:dPr>
                          <m:ctrlPr>
                            <a:rPr lang="en-US" sz="3900" i="1">
                              <a:latin typeface="Cambria Math" panose="02040503050406030204" pitchFamily="18" charset="0"/>
                            </a:rPr>
                          </m:ctrlPr>
                        </m:dPr>
                        <m:e>
                          <m:r>
                            <a:rPr lang="en-US" sz="3900" b="0" i="1" smtClean="0">
                              <a:latin typeface="Cambria Math" panose="02040503050406030204" pitchFamily="18" charset="0"/>
                            </a:rPr>
                            <m:t>𝑥</m:t>
                          </m:r>
                        </m:e>
                      </m:d>
                      <m:r>
                        <a:rPr lang="en-US" sz="3900" i="1">
                          <a:latin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rPr>
                                  </m:ctrlPr>
                                </m:sSubPr>
                                <m:e>
                                  <m:r>
                                    <a:rPr lang="en-US" sz="3900" i="1">
                                      <a:latin typeface="Cambria Math" panose="02040503050406030204" pitchFamily="18" charset="0"/>
                                    </a:rPr>
                                    <m:t>𝑆</m:t>
                                  </m:r>
                                </m:e>
                                <m:sub>
                                  <m:r>
                                    <a:rPr lang="en-US" sz="3900" i="1">
                                      <a:latin typeface="Cambria Math" panose="02040503050406030204" pitchFamily="18" charset="0"/>
                                    </a:rPr>
                                    <m:t>1</m:t>
                                  </m:r>
                                </m:sub>
                              </m:sSub>
                            </m:sub>
                          </m:sSub>
                        </m:e>
                      </m:d>
                      <m:r>
                        <a:rPr lang="en-US" sz="3900" i="1">
                          <a:latin typeface="Cambria Math" panose="02040503050406030204" pitchFamily="18" charset="0"/>
                          <a:ea typeface="Cambria Math" panose="02040503050406030204" pitchFamily="18" charset="0"/>
                        </a:rPr>
                        <m:t>∘</m:t>
                      </m:r>
                      <m:r>
                        <a:rPr lang="en-US" sz="3900" b="0" i="1" smtClean="0">
                          <a:latin typeface="Cambria Math" panose="02040503050406030204" pitchFamily="18" charset="0"/>
                          <a:ea typeface="Cambria Math" panose="02040503050406030204" pitchFamily="18" charset="0"/>
                        </a:rPr>
                        <m:t>…</m:t>
                      </m:r>
                      <m:r>
                        <a:rPr lang="en-US" sz="3900" i="1">
                          <a:latin typeface="Cambria Math" panose="02040503050406030204" pitchFamily="18" charset="0"/>
                          <a:ea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𝑆</m:t>
                                  </m:r>
                                </m:e>
                                <m:sub>
                                  <m:r>
                                    <a:rPr lang="en-US" sz="3900" i="1">
                                      <a:latin typeface="Cambria Math" panose="02040503050406030204" pitchFamily="18" charset="0"/>
                                      <a:ea typeface="Cambria Math" panose="02040503050406030204" pitchFamily="18" charset="0"/>
                                    </a:rPr>
                                    <m:t>ℓ</m:t>
                                  </m:r>
                                  <m:d>
                                    <m:dPr>
                                      <m:ctrlPr>
                                        <a:rPr lang="en-US" sz="3900" i="1">
                                          <a:latin typeface="Cambria Math" panose="02040503050406030204" pitchFamily="18" charset="0"/>
                                          <a:ea typeface="Cambria Math" panose="02040503050406030204" pitchFamily="18" charset="0"/>
                                        </a:rPr>
                                      </m:ctrlPr>
                                    </m:dPr>
                                    <m:e>
                                      <m:r>
                                        <a:rPr lang="en-US" sz="3900" i="1">
                                          <a:latin typeface="Cambria Math" panose="02040503050406030204" pitchFamily="18" charset="0"/>
                                          <a:ea typeface="Cambria Math" panose="02040503050406030204" pitchFamily="18" charset="0"/>
                                        </a:rPr>
                                        <m:t>𝑛</m:t>
                                      </m:r>
                                    </m:e>
                                  </m:d>
                                </m:sub>
                              </m:sSub>
                            </m:sub>
                          </m:sSub>
                        </m:e>
                      </m:d>
                    </m:oMath>
                  </m:oMathPara>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6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3497255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Tree>
    <p:extLst>
      <p:ext uri="{BB962C8B-B14F-4D97-AF65-F5344CB8AC3E}">
        <p14:creationId xmlns:p14="http://schemas.microsoft.com/office/powerpoint/2010/main" val="20145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CS555</a:t>
            </a:r>
            <a:endParaRPr lang="en-US">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Spring 2012/Topic 5</a:t>
            </a:r>
            <a:endParaRPr lang="en-US">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16F488-4742-4B3F-8465-C16BAF701369}" type="slidenum">
              <a:rPr lang="en-US" altLang="en-US" sz="1400">
                <a:solidFill>
                  <a:srgbClr val="254C9C"/>
                </a:solidFill>
                <a:latin typeface="Arial" panose="020B0604020202020204" pitchFamily="34" charset="0"/>
              </a:rPr>
              <a:pPr eaLnBrk="1" hangingPunct="1"/>
              <a:t>56</a:t>
            </a:fld>
            <a:endParaRPr lang="en-US" altLang="en-US" sz="1400">
              <a:latin typeface="Arial" panose="020B0604020202020204" pitchFamily="34" charset="0"/>
            </a:endParaRPr>
          </a:p>
        </p:txBody>
      </p:sp>
      <p:sp>
        <p:nvSpPr>
          <p:cNvPr id="23557" name="Rectangle 2"/>
          <p:cNvSpPr>
            <a:spLocks noGrp="1" noChangeArrowheads="1"/>
          </p:cNvSpPr>
          <p:nvPr>
            <p:ph type="title"/>
          </p:nvPr>
        </p:nvSpPr>
        <p:spPr/>
        <p:txBody>
          <a:bodyPr/>
          <a:lstStyle/>
          <a:p>
            <a:pPr eaLnBrk="1" hangingPunct="1"/>
            <a:r>
              <a:rPr lang="en-US" altLang="en-US" smtClean="0"/>
              <a:t>The RC4 Stream Cipher</a:t>
            </a:r>
            <a:endParaRPr lang="en-AU" altLang="en-US" smtClean="0"/>
          </a:p>
        </p:txBody>
      </p:sp>
      <p:sp>
        <p:nvSpPr>
          <p:cNvPr id="23558" name="Rectangle 3"/>
          <p:cNvSpPr>
            <a:spLocks noGrp="1" noChangeArrowheads="1"/>
          </p:cNvSpPr>
          <p:nvPr>
            <p:ph type="body" idx="1"/>
          </p:nvPr>
        </p:nvSpPr>
        <p:spPr>
          <a:xfrm>
            <a:off x="2438400" y="1524000"/>
            <a:ext cx="7391400" cy="3962400"/>
          </a:xfrm>
        </p:spPr>
        <p:txBody>
          <a:bodyPr>
            <a:normAutofit fontScale="92500" lnSpcReduction="20000"/>
          </a:bodyPr>
          <a:lstStyle/>
          <a:p>
            <a:pPr eaLnBrk="1" hangingPunct="1"/>
            <a:r>
              <a:rPr lang="en-AU" altLang="en-US" sz="2400" dirty="0"/>
              <a:t>A proprietary cipher owned by RSA, designed by Ron Rivest in 1987. </a:t>
            </a:r>
          </a:p>
          <a:p>
            <a:pPr eaLnBrk="1" hangingPunct="1"/>
            <a:r>
              <a:rPr lang="en-AU" altLang="en-US" sz="2400" dirty="0"/>
              <a:t>Became public in 1994.</a:t>
            </a:r>
          </a:p>
          <a:p>
            <a:pPr eaLnBrk="1" hangingPunct="1"/>
            <a:r>
              <a:rPr lang="en-AU" altLang="en-US" sz="2400" dirty="0"/>
              <a:t>Simple and effective design. </a:t>
            </a:r>
          </a:p>
          <a:p>
            <a:pPr eaLnBrk="1" hangingPunct="1"/>
            <a:r>
              <a:rPr lang="en-AU" altLang="en-US" sz="2400" dirty="0"/>
              <a:t>Variable key size (typical 40 to 256 bits), </a:t>
            </a:r>
          </a:p>
          <a:p>
            <a:pPr eaLnBrk="1" hangingPunct="1"/>
            <a:r>
              <a:rPr lang="en-AU" altLang="en-US" sz="2400" dirty="0"/>
              <a:t>Output unbounded number of bytes. </a:t>
            </a:r>
          </a:p>
          <a:p>
            <a:pPr eaLnBrk="1" hangingPunct="1"/>
            <a:r>
              <a:rPr lang="en-AU" altLang="en-US" sz="2400" dirty="0"/>
              <a:t>Widely used (web SSL/TLS, wireless WEP). </a:t>
            </a:r>
          </a:p>
          <a:p>
            <a:pPr eaLnBrk="1" hangingPunct="1"/>
            <a:r>
              <a:rPr lang="en-AU" altLang="en-US" sz="2400" dirty="0"/>
              <a:t>Extensively studied, not a completely secure </a:t>
            </a:r>
            <a:r>
              <a:rPr lang="en-AU" altLang="en-US" sz="2400" dirty="0" smtClean="0"/>
              <a:t>PRNG </a:t>
            </a:r>
            <a:r>
              <a:rPr lang="en-AU" altLang="en-US" sz="2400" dirty="0"/>
              <a:t>when used correctly, </a:t>
            </a:r>
            <a:r>
              <a:rPr lang="en-AU" altLang="en-US" sz="2400" strike="sngStrike" dirty="0"/>
              <a:t>no known attacks </a:t>
            </a:r>
            <a:r>
              <a:rPr lang="en-AU" altLang="en-US" sz="2400" strike="sngStrike" dirty="0" smtClean="0"/>
              <a:t>exist</a:t>
            </a:r>
          </a:p>
          <a:p>
            <a:pPr eaLnBrk="1" hangingPunct="1"/>
            <a:r>
              <a:rPr lang="en-AU" altLang="en-US" sz="2400" b="1" dirty="0" smtClean="0"/>
              <a:t>Newer Versions</a:t>
            </a:r>
            <a:r>
              <a:rPr lang="en-AU" altLang="en-US" sz="2400" dirty="0" smtClean="0"/>
              <a:t>: RC5 and RC6</a:t>
            </a:r>
          </a:p>
          <a:p>
            <a:pPr eaLnBrk="1" hangingPunct="1"/>
            <a:r>
              <a:rPr lang="en-AU" altLang="en-US" sz="2400" b="1" dirty="0" err="1" smtClean="0"/>
              <a:t>Rijndael</a:t>
            </a:r>
            <a:r>
              <a:rPr lang="en-AU" altLang="en-US" sz="2400" dirty="0" smtClean="0"/>
              <a:t> selected by NIST as AES in 2000</a:t>
            </a:r>
            <a:endParaRPr lang="en-AU" altLang="en-US" sz="2400" dirty="0"/>
          </a:p>
        </p:txBody>
      </p:sp>
    </p:spTree>
    <p:extLst>
      <p:ext uri="{BB962C8B-B14F-4D97-AF65-F5344CB8AC3E}">
        <p14:creationId xmlns:p14="http://schemas.microsoft.com/office/powerpoint/2010/main" val="3000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Spring 2012/Topic 5</a:t>
            </a:r>
            <a:endParaRPr lang="en-US" smtClean="0">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57</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The RC4 Cipher</a:t>
            </a:r>
          </a:p>
        </p:txBody>
      </p:sp>
      <p:sp>
        <p:nvSpPr>
          <p:cNvPr id="24581" name="Rectangle 3"/>
          <p:cNvSpPr>
            <a:spLocks noGrp="1" noChangeArrowheads="1"/>
          </p:cNvSpPr>
          <p:nvPr>
            <p:ph type="body" idx="1"/>
          </p:nvPr>
        </p:nvSpPr>
        <p:spPr>
          <a:xfrm>
            <a:off x="1981200" y="1524000"/>
            <a:ext cx="8305800" cy="4724400"/>
          </a:xfrm>
        </p:spPr>
        <p:txBody>
          <a:bodyPr/>
          <a:lstStyle/>
          <a:p>
            <a:pPr>
              <a:lnSpc>
                <a:spcPct val="90000"/>
              </a:lnSpc>
            </a:pPr>
            <a:r>
              <a:rPr lang="en-US" altLang="en-US" dirty="0" smtClean="0"/>
              <a:t>The cipher internal state consists of </a:t>
            </a:r>
          </a:p>
          <a:p>
            <a:pPr lvl="1">
              <a:lnSpc>
                <a:spcPct val="90000"/>
              </a:lnSpc>
            </a:pPr>
            <a:r>
              <a:rPr lang="en-US" altLang="en-US" dirty="0" smtClean="0"/>
              <a:t>a 256-byte array S, which contains a permutation of 0 to 255</a:t>
            </a:r>
          </a:p>
          <a:p>
            <a:pPr lvl="2">
              <a:lnSpc>
                <a:spcPct val="90000"/>
              </a:lnSpc>
            </a:pPr>
            <a:r>
              <a:rPr lang="en-AU" altLang="en-US" dirty="0" smtClean="0"/>
              <a:t>total number of possible states is 256! </a:t>
            </a:r>
            <a:r>
              <a:rPr lang="en-AU" altLang="en-US" dirty="0" smtClean="0">
                <a:sym typeface="Symbol" panose="05050102010706020507" pitchFamily="18" charset="2"/>
              </a:rPr>
              <a:t></a:t>
            </a:r>
            <a:r>
              <a:rPr lang="en-AU" altLang="en-US" dirty="0" smtClean="0"/>
              <a:t> 2</a:t>
            </a:r>
            <a:r>
              <a:rPr lang="en-AU" altLang="en-US" baseline="30000" dirty="0" smtClean="0"/>
              <a:t>1700</a:t>
            </a:r>
          </a:p>
          <a:p>
            <a:pPr lvl="1">
              <a:lnSpc>
                <a:spcPct val="90000"/>
              </a:lnSpc>
            </a:pPr>
            <a:r>
              <a:rPr lang="en-US" altLang="en-US" dirty="0" smtClean="0"/>
              <a:t>two indexes: </a:t>
            </a:r>
            <a:r>
              <a:rPr lang="en-US" altLang="en-US" dirty="0" err="1" smtClean="0"/>
              <a:t>i</a:t>
            </a:r>
            <a:r>
              <a:rPr lang="en-US" altLang="en-US" dirty="0" smtClean="0"/>
              <a:t>, j</a:t>
            </a:r>
          </a:p>
          <a:p>
            <a:pPr lvl="1">
              <a:lnSpc>
                <a:spcPct val="90000"/>
              </a:lnSpc>
              <a:buFontTx/>
              <a:buNone/>
            </a:pPr>
            <a:r>
              <a:rPr lang="en-AU" altLang="en-US" sz="2200" b="1" dirty="0" err="1">
                <a:solidFill>
                  <a:srgbClr val="CC0099"/>
                </a:solidFill>
                <a:latin typeface="Courier" pitchFamily="49" charset="0"/>
              </a:rPr>
              <a:t>i</a:t>
            </a:r>
            <a:r>
              <a:rPr lang="en-AU" altLang="en-US" sz="2200" b="1" dirty="0">
                <a:solidFill>
                  <a:srgbClr val="CC0099"/>
                </a:solidFill>
                <a:latin typeface="Courier" pitchFamily="49" charset="0"/>
              </a:rPr>
              <a:t> = j = 0 </a:t>
            </a:r>
          </a:p>
          <a:p>
            <a:pPr lvl="1">
              <a:lnSpc>
                <a:spcPct val="90000"/>
              </a:lnSpc>
              <a:buFontTx/>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lnSpc>
                <a:spcPct val="90000"/>
              </a:lnSpc>
              <a:buFontTx/>
              <a:buNone/>
            </a:pP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+ 1) (mod 256)</a:t>
            </a:r>
          </a:p>
          <a:p>
            <a:pPr lvl="2">
              <a:lnSpc>
                <a:spcPct val="90000"/>
              </a:lnSpc>
              <a:buFontTx/>
              <a:buNone/>
            </a:pPr>
            <a:r>
              <a:rPr lang="en-AU" altLang="en-US" b="1" dirty="0" smtClean="0">
                <a:solidFill>
                  <a:srgbClr val="CC0099"/>
                </a:solidFill>
                <a:latin typeface="Courier" pitchFamily="49" charset="0"/>
              </a:rPr>
              <a:t>j = (j + 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(mod 256)</a:t>
            </a:r>
          </a:p>
          <a:p>
            <a:pPr lvl="2">
              <a:lnSpc>
                <a:spcPct val="90000"/>
              </a:lnSpc>
              <a:buFontTx/>
              <a:buNone/>
            </a:pPr>
            <a:r>
              <a:rPr lang="en-AU" altLang="en-US" b="1" dirty="0" smtClean="0">
                <a:solidFill>
                  <a:srgbClr val="CC0099"/>
                </a:solidFill>
                <a:latin typeface="Courier" pitchFamily="49" charset="0"/>
              </a:rPr>
              <a:t>swap(S[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S[j])</a:t>
            </a:r>
          </a:p>
          <a:p>
            <a:pPr lvl="2">
              <a:lnSpc>
                <a:spcPct val="90000"/>
              </a:lnSpc>
              <a:buFontTx/>
              <a:buNone/>
            </a:pPr>
            <a:r>
              <a:rPr lang="en-AU" altLang="en-US" b="1" dirty="0" smtClean="0">
                <a:solidFill>
                  <a:srgbClr val="CC0099"/>
                </a:solidFill>
                <a:latin typeface="Courier" pitchFamily="49" charset="0"/>
              </a:rPr>
              <a:t>output S[S[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S[j]] (mod 256) </a:t>
            </a:r>
          </a:p>
          <a:p>
            <a:pPr lvl="1">
              <a:lnSpc>
                <a:spcPct val="90000"/>
              </a:lnSpc>
              <a:buFontTx/>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3009401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000000101”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Tree>
    <p:extLst>
      <p:ext uri="{BB962C8B-B14F-4D97-AF65-F5344CB8AC3E}">
        <p14:creationId xmlns:p14="http://schemas.microsoft.com/office/powerpoint/2010/main" val="2572623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a:t>
                </a:r>
                <a:r>
                  <a:rPr lang="en-US" b="1" dirty="0" smtClean="0">
                    <a:solidFill>
                      <a:srgbClr val="FF0000"/>
                    </a:solidFill>
                  </a:rPr>
                  <a:t>1</a:t>
                </a:r>
                <a:r>
                  <a:rPr lang="en-US" dirty="0" smtClean="0"/>
                  <a:t>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1169403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Secrecy </a:t>
            </a:r>
            <a:endParaRPr lang="en-US" dirty="0"/>
          </a:p>
        </p:txBody>
      </p:sp>
      <p:sp>
        <p:nvSpPr>
          <p:cNvPr id="3" name="Content Placeholder 2"/>
          <p:cNvSpPr>
            <a:spLocks noGrp="1"/>
          </p:cNvSpPr>
          <p:nvPr>
            <p:ph idx="1"/>
          </p:nvPr>
        </p:nvSpPr>
        <p:spPr>
          <a:xfrm>
            <a:off x="838200" y="1825625"/>
            <a:ext cx="11038840" cy="4351338"/>
          </a:xfrm>
        </p:spPr>
        <p:txBody>
          <a:bodyPr>
            <a:normAutofit/>
          </a:bodyPr>
          <a:lstStyle/>
          <a:p>
            <a:r>
              <a:rPr lang="en-US" dirty="0" smtClean="0"/>
              <a:t>Would it be appropriate to use one time pads for message routing on the internet?  (assume lifetime supply of one-time pads already exchanged)</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a:xfrm>
            <a:off x="9169083" y="6356350"/>
            <a:ext cx="2743200" cy="365125"/>
          </a:xfrm>
        </p:spPr>
        <p:txBody>
          <a:bodyPr/>
          <a:lstStyle/>
          <a:p>
            <a:fld id="{D104D3F7-B83F-4105-B753-146AD0E5364B}" type="slidenum">
              <a:rPr lang="en-US" smtClean="0"/>
              <a:t>6</a:t>
            </a:fld>
            <a:endParaRPr lang="en-US"/>
          </a:p>
        </p:txBody>
      </p:sp>
      <p:pic>
        <p:nvPicPr>
          <p:cNvPr id="2050" name="Picture 2" descr="Image result for router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040" y="2691183"/>
            <a:ext cx="6979285" cy="403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34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Experiment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301" y="185653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481466" cy="461665"/>
          </a:xfrm>
          <a:prstGeom prst="rect">
            <a:avLst/>
          </a:prstGeom>
        </p:spPr>
        <p:txBody>
          <a:bodyPr wrap="none">
            <a:spAutoFit/>
          </a:bodyPr>
          <a:lstStyle/>
          <a:p>
            <a:r>
              <a:rPr lang="en-US" sz="2400" dirty="0"/>
              <a:t>(</a:t>
            </a:r>
            <a:r>
              <a:rPr lang="en-US" sz="2400" dirty="0" smtClean="0"/>
              <a:t>m</a:t>
            </a:r>
            <a:r>
              <a:rPr lang="en-US" sz="2400" baseline="-25000" dirty="0" smtClean="0"/>
              <a:t>0,1</a:t>
            </a:r>
            <a:r>
              <a:rPr lang="en-US" sz="2400" dirty="0"/>
              <a:t>,…,</a:t>
            </a:r>
            <a:r>
              <a:rPr lang="en-US" sz="2400" dirty="0" smtClean="0"/>
              <a:t>m</a:t>
            </a:r>
            <a:r>
              <a:rPr lang="en-US" sz="2400" baseline="-25000" dirty="0" smtClean="0"/>
              <a:t>0,t</a:t>
            </a:r>
            <a:r>
              <a:rPr lang="en-US" sz="2400" dirty="0"/>
              <a:t>)</a:t>
            </a:r>
            <a:r>
              <a:rPr lang="en-US" sz="2400" dirty="0" smtClean="0"/>
              <a:t>, (</a:t>
            </a:r>
            <a:r>
              <a:rPr lang="en-US" sz="2400" dirty="0"/>
              <a:t>m</a:t>
            </a:r>
            <a:r>
              <a:rPr lang="en-US" sz="2400" baseline="-25000" dirty="0"/>
              <a:t>1,1</a:t>
            </a:r>
            <a:r>
              <a:rPr lang="en-US" sz="2400" dirty="0" smtClean="0"/>
              <a:t>,…,m</a:t>
            </a:r>
            <a:r>
              <a:rPr lang="en-US" sz="2400" baseline="-25000" dirty="0" smtClean="0"/>
              <a:t>1,t</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85375" y="2238693"/>
            <a:ext cx="1188146"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a:t>
            </a:r>
            <a:r>
              <a:rPr lang="en-US" sz="2400" b="1" dirty="0" err="1" smtClean="0"/>
              <a:t>c</a:t>
            </a:r>
            <a:r>
              <a:rPr lang="en-US" sz="2400" b="1" baseline="-25000" dirty="0" err="1" smtClean="0"/>
              <a:t>t</a:t>
            </a:r>
            <a:r>
              <a:rPr lang="en-US" sz="2400" b="1" dirty="0" smtClean="0"/>
              <a:t>)</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
        <p:nvSpPr>
          <p:cNvPr id="13" name="Content Placeholder 12"/>
          <p:cNvSpPr>
            <a:spLocks noGrp="1"/>
          </p:cNvSpPr>
          <p:nvPr>
            <p:ph idx="1"/>
          </p:nvPr>
        </p:nvSpPr>
        <p:spPr/>
        <p:txBody>
          <a:bodyPr/>
          <a:lstStyle/>
          <a:p>
            <a:endParaRPr lang="en-US"/>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25" name="Content Placeholder 2"/>
              <p:cNvSpPr txBox="1">
                <a:spLocks/>
              </p:cNvSpPr>
              <p:nvPr/>
            </p:nvSpPr>
            <p:spPr>
              <a:xfrm>
                <a:off x="206750" y="3403005"/>
                <a:ext cx="11578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smtClean="0">
                          <a:solidFill>
                            <a:srgbClr val="FF0000"/>
                          </a:solidFill>
                          <a:latin typeface="Cambria Math" panose="02040503050406030204" pitchFamily="18" charset="0"/>
                          <a:ea typeface="Cambria Math" panose="02040503050406030204" pitchFamily="18" charset="0"/>
                        </a:rPr>
                        <m:t>   </m:t>
                      </m:r>
                      <m:r>
                        <m:rPr>
                          <m:sty m:val="p"/>
                        </m:rPr>
                        <a:rPr lang="en-US" sz="4000" smtClean="0">
                          <a:latin typeface="Cambria Math" panose="02040503050406030204" pitchFamily="18" charset="0"/>
                          <a:ea typeface="Cambria Math" panose="02040503050406030204" pitchFamily="18" charset="0"/>
                        </a:rPr>
                        <m:t>Pr</m:t>
                      </m:r>
                      <m:d>
                        <m:dPr>
                          <m:begChr m:val="["/>
                          <m:endChr m:val="]"/>
                          <m:ctrlPr>
                            <a:rPr lang="en-US" sz="40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
                          <m:r>
                            <a:rPr lang="en-US" sz="4000" i="1" smtClean="0">
                              <a:latin typeface="Cambria Math" panose="02040503050406030204" pitchFamily="18" charset="0"/>
                              <a:ea typeface="Cambria Math" panose="02040503050406030204" pitchFamily="18" charset="0"/>
                            </a:rPr>
                            <m:t>  </m:t>
                          </m:r>
                          <m:r>
                            <a:rPr lang="en-US" sz="4000" i="1" smtClean="0">
                              <a:latin typeface="Cambria Math" panose="02040503050406030204" pitchFamily="18" charset="0"/>
                              <a:ea typeface="Cambria Math" panose="02040503050406030204" pitchFamily="18" charset="0"/>
                            </a:rPr>
                            <m:t>𝐺𝑢𝑒𝑠𝑠𝑒𝑠</m:t>
                          </m:r>
                          <m:r>
                            <a:rPr lang="en-US" sz="4000" i="1" smtClean="0">
                              <a:latin typeface="Cambria Math" panose="02040503050406030204" pitchFamily="18" charset="0"/>
                              <a:ea typeface="Cambria Math" panose="02040503050406030204" pitchFamily="18" charset="0"/>
                            </a:rPr>
                            <m:t> </m:t>
                          </m:r>
                          <m:sSup>
                            <m:sSupPr>
                              <m:ctrlPr>
                                <a:rPr lang="en-US" sz="4000" i="1" smtClean="0">
                                  <a:latin typeface="Cambria Math" panose="02040503050406030204" pitchFamily="18" charset="0"/>
                                  <a:ea typeface="Cambria Math" panose="02040503050406030204" pitchFamily="18" charset="0"/>
                                </a:rPr>
                              </m:ctrlPr>
                            </m:sSupPr>
                            <m:e>
                              <m:r>
                                <a:rPr lang="en-US" sz="4000" i="1" smtClean="0">
                                  <a:latin typeface="Cambria Math" panose="02040503050406030204" pitchFamily="18" charset="0"/>
                                  <a:ea typeface="Cambria Math" panose="02040503050406030204" pitchFamily="18" charset="0"/>
                                </a:rPr>
                                <m:t>𝑏</m:t>
                              </m:r>
                            </m:e>
                            <m:sup>
                              <m:r>
                                <a:rPr lang="en-US" sz="4000" i="1" smtClean="0">
                                  <a:latin typeface="Cambria Math" panose="02040503050406030204" pitchFamily="18" charset="0"/>
                                  <a:ea typeface="Cambria Math" panose="02040503050406030204" pitchFamily="18" charset="0"/>
                                </a:rPr>
                                <m:t>′</m:t>
                              </m:r>
                            </m:sup>
                          </m:sSup>
                          <m:r>
                            <a:rPr lang="en-US" sz="4000" i="1" smtClean="0">
                              <a:latin typeface="Cambria Math" panose="02040503050406030204" pitchFamily="18" charset="0"/>
                              <a:ea typeface="Cambria Math" panose="02040503050406030204" pitchFamily="18" charset="0"/>
                            </a:rPr>
                            <m:t>=</m:t>
                          </m:r>
                          <m:r>
                            <a:rPr lang="en-US" sz="4000" i="1" smtClean="0">
                              <a:latin typeface="Cambria Math" panose="02040503050406030204" pitchFamily="18" charset="0"/>
                              <a:ea typeface="Cambria Math" panose="02040503050406030204" pitchFamily="18" charset="0"/>
                            </a:rPr>
                            <m:t>𝑏</m:t>
                          </m:r>
                        </m:e>
                      </m:d>
                      <m:r>
                        <a:rPr lang="en-US" sz="400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i="1" smtClean="0">
                              <a:latin typeface="Cambria Math" panose="02040503050406030204" pitchFamily="18" charset="0"/>
                              <a:ea typeface="Cambria Math" panose="02040503050406030204" pitchFamily="18" charset="0"/>
                            </a:rPr>
                            <m:t>1</m:t>
                          </m:r>
                        </m:num>
                        <m:den>
                          <m:r>
                            <a:rPr lang="en-US" sz="4000" i="1" smtClean="0">
                              <a:latin typeface="Cambria Math" panose="02040503050406030204" pitchFamily="18" charset="0"/>
                              <a:ea typeface="Cambria Math" panose="02040503050406030204" pitchFamily="18" charset="0"/>
                            </a:rPr>
                            <m:t>2</m:t>
                          </m:r>
                        </m:den>
                      </m:f>
                      <m:r>
                        <a:rPr lang="en-US" sz="400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Font typeface="Arial" panose="020B0604020202020204" pitchFamily="34" charset="0"/>
                  <a:buNone/>
                </a:pPr>
                <a:endParaRPr lang="en-US"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206750" y="3403005"/>
                <a:ext cx="11578850" cy="4351338"/>
              </a:xfrm>
              <a:prstGeom prst="rect">
                <a:avLst/>
              </a:prstGeom>
              <a:blipFill>
                <a:blip r:embed="rId13"/>
                <a:stretch>
                  <a:fillRect/>
                </a:stretch>
              </a:blipFill>
            </p:spPr>
            <p:txBody>
              <a:bodyPr/>
              <a:lstStyle/>
              <a:p>
                <a:r>
                  <a:rPr lang="en-US">
                    <a:noFill/>
                  </a:rPr>
                  <a:t> </a:t>
                </a:r>
              </a:p>
            </p:txBody>
          </p:sp>
        </mc:Fallback>
      </mc:AlternateContent>
      <p:cxnSp>
        <p:nvCxnSpPr>
          <p:cNvPr id="26" name="Straight Arrow Connector 2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Tree>
    <p:extLst>
      <p:ext uri="{BB962C8B-B14F-4D97-AF65-F5344CB8AC3E}">
        <p14:creationId xmlns:p14="http://schemas.microsoft.com/office/powerpoint/2010/main" val="7449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1358 -0.00047 " pathEditMode="relative" rAng="0" ptsTypes="AA">
                                      <p:cBhvr>
                                        <p:cTn id="10" dur="2000" fill="hold"/>
                                        <p:tgtEl>
                                          <p:spTgt spid="9"/>
                                        </p:tgtEl>
                                        <p:attrNameLst>
                                          <p:attrName>ppt_x</p:attrName>
                                          <p:attrName>ppt_y</p:attrName>
                                        </p:attrNameLst>
                                      </p:cBhvr>
                                      <p:rCtr x="6784"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Multiple Message Eavesdropping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r>
                  <a:rPr lang="en-US" sz="2400" baseline="30000" dirty="0" smtClean="0">
                    <a:solidFill>
                      <a:schemeClr val="tx1"/>
                    </a:solidFill>
                  </a:rPr>
                  <a:t> </a:t>
                </a:r>
                <a:endParaRPr lang="en-US" sz="240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smtClean="0">
                              <a:solidFill>
                                <a:schemeClr val="tx1"/>
                              </a:solidFill>
                              <a:latin typeface="Cambria Math" panose="02040503050406030204" pitchFamily="18" charset="0"/>
                            </a:rPr>
                          </m:ctrlPr>
                        </m:dPr>
                        <m:e>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𝑚𝑢𝑙𝑡𝑖𝑝𝑙𝑒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2154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vs Single Encryptions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If</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 </m:t>
                    </m:r>
                  </m:oMath>
                </a14:m>
                <a:r>
                  <a:rPr lang="en-US" dirty="0" smtClean="0"/>
                  <a:t>has </a:t>
                </a:r>
                <a:r>
                  <a:rPr lang="en-US" i="1" dirty="0" smtClean="0"/>
                  <a:t>indistinguishable multiple encryptions </a:t>
                </a:r>
                <a:r>
                  <a:rPr lang="en-US" dirty="0" smtClean="0"/>
                  <a:t>in the presence of an eavesdropper </a:t>
                </a:r>
              </a:p>
              <a:p>
                <a:pPr marL="0" indent="0">
                  <a:buNone/>
                </a:pPr>
                <a:r>
                  <a:rPr lang="en-US" b="1" dirty="0" smtClean="0"/>
                  <a:t>then </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also has </a:t>
                </a:r>
                <a:r>
                  <a:rPr lang="en-US" i="1" dirty="0" smtClean="0"/>
                  <a:t>indistinguishable encryptions </a:t>
                </a:r>
                <a:r>
                  <a:rPr lang="en-US" dirty="0" smtClean="0"/>
                  <a:t>in the presence of an eavesdropper. </a:t>
                </a:r>
              </a:p>
              <a:p>
                <a:pPr marL="0" indent="0">
                  <a:buNone/>
                </a:pPr>
                <a:endParaRPr lang="en-US" dirty="0" smtClean="0"/>
              </a:p>
              <a:p>
                <a:pPr marL="0" indent="0">
                  <a:buNone/>
                </a:pPr>
                <a:r>
                  <a:rPr lang="en-US" b="1" dirty="0" smtClean="0"/>
                  <a:t>Question: </a:t>
                </a:r>
                <a:r>
                  <a:rPr lang="en-US" dirty="0" smtClean="0"/>
                  <a:t>Are the definitions equivalent?</a:t>
                </a:r>
              </a:p>
              <a:p>
                <a:pPr marL="0" indent="0">
                  <a:buNone/>
                </a:pPr>
                <a:endParaRPr lang="en-US" dirty="0"/>
              </a:p>
              <a:p>
                <a:r>
                  <a:rPr lang="en-US" b="1" dirty="0" smtClean="0"/>
                  <a:t>Answer: </a:t>
                </a:r>
                <a:r>
                  <a:rPr lang="en-US" dirty="0" smtClean="0"/>
                  <a:t>No, </a:t>
                </a:r>
                <a:r>
                  <a:rPr lang="en-US" i="1" dirty="0" smtClean="0"/>
                  <a:t>indistinguishable </a:t>
                </a:r>
                <a:r>
                  <a:rPr lang="en-US" i="1" dirty="0"/>
                  <a:t>multiple encryptions </a:t>
                </a:r>
                <a:r>
                  <a:rPr lang="en-US" dirty="0" smtClean="0"/>
                  <a:t>is a strictly stronger security notion.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spTree>
    <p:extLst>
      <p:ext uri="{BB962C8B-B14F-4D97-AF65-F5344CB8AC3E}">
        <p14:creationId xmlns:p14="http://schemas.microsoft.com/office/powerpoint/2010/main" val="14538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Recall</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a:t>has </a:t>
                </a:r>
                <a:r>
                  <a:rPr lang="en-US" b="1" dirty="0"/>
                  <a:t>indistinguishable encryptions</a:t>
                </a:r>
                <a:r>
                  <a:rPr lang="en-US" dirty="0"/>
                  <a:t> in the presence of an eavesdropper.</a:t>
                </a:r>
                <a:r>
                  <a:rPr lang="en-US" dirty="0" smtClean="0"/>
                  <a:t> </a:t>
                </a:r>
              </a:p>
              <a:p>
                <a:pPr marL="0" indent="0">
                  <a:buNone/>
                </a:pPr>
                <a:endParaRPr lang="en-US" dirty="0"/>
              </a:p>
              <a:p>
                <a:pPr marL="0" indent="0">
                  <a:buNone/>
                </a:pPr>
                <a:r>
                  <a:rPr lang="en-US" b="1" dirty="0" smtClean="0"/>
                  <a:t>Claim</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smtClean="0"/>
                  <a:t>does </a:t>
                </a:r>
                <a:r>
                  <a:rPr lang="en-US" b="1" dirty="0" smtClean="0"/>
                  <a:t>not</a:t>
                </a:r>
                <a:r>
                  <a:rPr lang="en-US" dirty="0" smtClean="0"/>
                  <a:t> have </a:t>
                </a:r>
                <a:r>
                  <a:rPr lang="en-US" b="1" dirty="0" smtClean="0"/>
                  <a:t>indistinguishable multiple </a:t>
                </a:r>
                <a:r>
                  <a:rPr lang="en-US" b="1" dirty="0"/>
                  <a:t>encryptions</a:t>
                </a:r>
                <a:r>
                  <a:rPr lang="en-US" dirty="0"/>
                  <a:t> in the presence of an eavesdropper.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r="-4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21652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Attack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45073" cy="461665"/>
          </a:xfrm>
          <a:prstGeom prst="rect">
            <a:avLst/>
          </a:prstGeom>
        </p:spPr>
        <p:txBody>
          <a:bodyPr wrap="none">
            <a:spAutoFit/>
          </a:bodyPr>
          <a:lstStyle/>
          <a:p>
            <a:r>
              <a:rPr lang="en-US" sz="2400" b="1" dirty="0" smtClean="0"/>
              <a:t>m</a:t>
            </a:r>
            <a:r>
              <a:rPr lang="en-US" sz="2400" b="1" baseline="-25000" dirty="0" smtClean="0"/>
              <a:t>0</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smtClean="0"/>
              <a:t>), </a:t>
            </a:r>
            <a:r>
              <a:rPr lang="en-US" sz="2400" b="1" dirty="0" smtClean="0"/>
              <a:t>m</a:t>
            </a:r>
            <a:r>
              <a:rPr lang="en-US" sz="2400" b="1" baseline="-25000" dirty="0" smtClean="0"/>
              <a:t>1</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a:t>
            </a:r>
            <a:r>
              <a:rPr lang="en-US" sz="2400" dirty="0" smtClean="0"/>
              <a:t>1</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64874" y="2221526"/>
                <a:ext cx="4711033"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1</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0" i="0" baseline="-25000" dirty="0" smtClean="0"/>
                        <m:t>1</m:t>
                      </m:r>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,2</m:t>
                      </m:r>
                      <m:r>
                        <a:rPr lang="en-US" sz="2400" b="0" i="0" smtClean="0">
                          <a:latin typeface="Cambria Math" panose="02040503050406030204" pitchFamily="18" charset="0"/>
                          <a:ea typeface="Cambria Math" panose="02040503050406030204" pitchFamily="18" charset="0"/>
                        </a:rPr>
                        <m:t>)</m:t>
                      </m:r>
                    </m:oMath>
                  </m:oMathPara>
                </a14:m>
                <a:endParaRPr lang="en-US" sz="2400" dirty="0"/>
              </a:p>
              <a:p>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64874" y="2221526"/>
                <a:ext cx="4711033" cy="830997"/>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mc:Choice xmlns:a14="http://schemas.microsoft.com/office/drawing/2010/main" Requires="a14">
          <p:sp>
            <p:nvSpPr>
              <p:cNvPr id="23" name="TextBox 22"/>
              <p:cNvSpPr txBox="1"/>
              <p:nvPr/>
            </p:nvSpPr>
            <p:spPr>
              <a:xfrm>
                <a:off x="2417541" y="3532887"/>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m:t>
                          </m:r>
                        </m:sup>
                      </m:sSup>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1</m:t>
                              </m:r>
                              <m:r>
                                <m:rPr>
                                  <m:nor/>
                                </m:rPr>
                                <a:rPr lang="en-US" sz="3600" b="0" i="0" smtClean="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   </m:t>
                                  </m:r>
                                </m:sub>
                              </m:sSub>
                            </m:e>
                            <m:e>
                              <m:r>
                                <a:rPr lang="en-US" sz="3600" b="0" i="1" smtClean="0">
                                  <a:latin typeface="Cambria Math" panose="02040503050406030204" pitchFamily="18" charset="0"/>
                                </a:rPr>
                                <m:t>0</m:t>
                              </m:r>
                              <m:r>
                                <a:rPr lang="en-US" sz="3600" b="0" i="1" smtClean="0">
                                  <a:latin typeface="Cambria Math" panose="02040503050406030204" pitchFamily="18" charset="0"/>
                                </a:rPr>
                                <m:t>      </m:t>
                              </m:r>
                              <m:r>
                                <a:rPr lang="en-US" sz="3600" b="0" i="1" smtClean="0">
                                  <a:latin typeface="Cambria Math" panose="02040503050406030204" pitchFamily="18" charset="0"/>
                                </a:rPr>
                                <m:t>𝑜𝑡h𝑒𝑟𝑤𝑖𝑠𝑒</m:t>
                              </m:r>
                            </m:e>
                          </m:eqArr>
                        </m:e>
                      </m:d>
                    </m:oMath>
                  </m:oMathPara>
                </a14:m>
                <a:endParaRPr lang="en-US" sz="3600" dirty="0"/>
              </a:p>
            </p:txBody>
          </p:sp>
        </mc:Choice>
        <mc:Fallback>
          <p:sp>
            <p:nvSpPr>
              <p:cNvPr id="23" name="TextBox 22"/>
              <p:cNvSpPr txBox="1">
                <a:spLocks noRot="1" noChangeAspect="1" noMove="1" noResize="1" noEditPoints="1" noAdjustHandles="1" noChangeArrowheads="1" noChangeShapeType="1" noTextEdit="1"/>
              </p:cNvSpPr>
              <p:nvPr/>
            </p:nvSpPr>
            <p:spPr>
              <a:xfrm>
                <a:off x="2417541" y="3532887"/>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07576" y="5217591"/>
                <a:ext cx="8225009" cy="646331"/>
              </a:xfrm>
              <a:prstGeom prst="rect">
                <a:avLst/>
              </a:prstGeom>
              <a:noFill/>
            </p:spPr>
            <p:txBody>
              <a:bodyPr wrap="none" rtlCol="0">
                <a:spAutoFit/>
              </a:bodyPr>
              <a:lstStyle/>
              <a:p>
                <a:r>
                  <a:rPr lang="en-US" sz="3600" dirty="0" smtClean="0"/>
                  <a:t>Analysis: If b=0 </a:t>
                </a:r>
                <a:r>
                  <a:rPr lang="en-US" sz="3600" dirty="0" smtClean="0"/>
                  <a:t>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oMath>
                </a14:m>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0</a:t>
                </a:r>
                <a:r>
                  <a:rPr lang="en-US" sz="3600" baseline="30000" dirty="0">
                    <a:latin typeface="Cambria Math" panose="02040503050406030204" pitchFamily="18" charset="0"/>
                    <a:ea typeface="Cambria Math" panose="02040503050406030204" pitchFamily="18" charset="0"/>
                  </a:rPr>
                  <a:t>ℓ(𝑛</a:t>
                </a:r>
                <a:r>
                  <a:rPr lang="en-US" sz="3600" baseline="30000" dirty="0" smtClean="0">
                    <a:latin typeface="Cambria Math" panose="02040503050406030204" pitchFamily="18" charset="0"/>
                    <a:ea typeface="Cambria Math" panose="02040503050406030204" pitchFamily="18" charset="0"/>
                  </a:rPr>
                  <a:t>)</a:t>
                </a:r>
                <a:r>
                  <a:rPr lang="en-US" sz="3600" dirty="0" smtClean="0"/>
                  <a:t> </a:t>
                </a:r>
                <a14:m>
                  <m:oMath xmlns:m="http://schemas.openxmlformats.org/officeDocument/2006/math">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endParaRPr lang="en-US" sz="3600" dirty="0"/>
              </a:p>
            </p:txBody>
          </p:sp>
        </mc:Choice>
        <mc:Fallback>
          <p:sp>
            <p:nvSpPr>
              <p:cNvPr id="24" name="TextBox 23"/>
              <p:cNvSpPr txBox="1">
                <a:spLocks noRot="1" noChangeAspect="1" noMove="1" noResize="1" noEditPoints="1" noAdjustHandles="1" noChangeArrowheads="1" noChangeShapeType="1" noTextEdit="1"/>
              </p:cNvSpPr>
              <p:nvPr/>
            </p:nvSpPr>
            <p:spPr>
              <a:xfrm>
                <a:off x="407576" y="5217591"/>
                <a:ext cx="8225009" cy="646331"/>
              </a:xfrm>
              <a:prstGeom prst="rect">
                <a:avLst/>
              </a:prstGeom>
              <a:blipFill>
                <a:blip r:embed="rId8"/>
                <a:stretch>
                  <a:fillRect l="-2298" t="-15094" b="-34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407576" y="5878812"/>
                <a:ext cx="10874259" cy="1200329"/>
              </a:xfrm>
              <a:prstGeom prst="rect">
                <a:avLst/>
              </a:prstGeom>
              <a:noFill/>
            </p:spPr>
            <p:txBody>
              <a:bodyPr wrap="none" rtlCol="0">
                <a:spAutoFit/>
              </a:bodyPr>
              <a:lstStyle/>
              <a:p>
                <a:r>
                  <a:rPr lang="en-US" sz="3600" dirty="0" smtClean="0"/>
                  <a:t>Analysis: If b=1 </a:t>
                </a:r>
                <a:r>
                  <a:rPr lang="en-US" sz="3600" dirty="0" smtClean="0"/>
                  <a:t>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b="0" i="0"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p:sp>
            <p:nvSpPr>
              <p:cNvPr id="25" name="TextBox 24"/>
              <p:cNvSpPr txBox="1">
                <a:spLocks noRot="1" noChangeAspect="1" noMove="1" noResize="1" noEditPoints="1" noAdjustHandles="1" noChangeArrowheads="1" noChangeShapeType="1" noTextEdit="1"/>
              </p:cNvSpPr>
              <p:nvPr/>
            </p:nvSpPr>
            <p:spPr>
              <a:xfrm>
                <a:off x="407576" y="5878812"/>
                <a:ext cx="10874259" cy="1200329"/>
              </a:xfrm>
              <a:prstGeom prst="rect">
                <a:avLst/>
              </a:prstGeom>
              <a:blipFill>
                <a:blip r:embed="rId9"/>
                <a:stretch>
                  <a:fillRect l="-1738" t="-7614"/>
                </a:stretch>
              </a:blipFill>
            </p:spPr>
            <p:txBody>
              <a:bodyPr/>
              <a:lstStyle/>
              <a:p>
                <a:r>
                  <a:rPr lang="en-US">
                    <a:noFill/>
                  </a:rPr>
                  <a:t> </a:t>
                </a:r>
              </a:p>
            </p:txBody>
          </p:sp>
        </mc:Fallback>
      </mc:AlternateContent>
    </p:spTree>
    <p:extLst>
      <p:ext uri="{BB962C8B-B14F-4D97-AF65-F5344CB8AC3E}">
        <p14:creationId xmlns:p14="http://schemas.microsoft.com/office/powerpoint/2010/main" val="15915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54167E-6 3.33333E-6 L 0.06549 0.00069 " pathEditMode="relative" rAng="0" ptsTypes="AA">
                                      <p:cBhvr>
                                        <p:cTn id="10" dur="2000" fill="hold"/>
                                        <p:tgtEl>
                                          <p:spTgt spid="9"/>
                                        </p:tgtEl>
                                        <p:attrNameLst>
                                          <p:attrName>ppt_x</p:attrName>
                                          <p:attrName>ppt_y</p:attrName>
                                        </p:attrNameLst>
                                      </p:cBhvr>
                                      <p:rCtr x="3268"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Cheat?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1825625"/>
                <a:ext cx="11536680" cy="4351338"/>
              </a:xfrm>
            </p:spPr>
            <p:txBody>
              <a:bodyPr>
                <a:noAutofit/>
              </a:bodyPr>
              <a:lstStyle/>
              <a:p>
                <a:r>
                  <a:rPr lang="en-US" sz="3400" dirty="0"/>
                  <a:t>Attack </a:t>
                </a:r>
                <a:r>
                  <a:rPr lang="en-US" sz="3400" dirty="0" smtClean="0"/>
                  <a:t>specifically exploited </a:t>
                </a:r>
                <a:r>
                  <a:rPr lang="en-US" sz="3400" dirty="0"/>
                  <a:t>the fact that we can ask to see multiple encryptions of the same message…</a:t>
                </a:r>
              </a:p>
              <a:p>
                <a:r>
                  <a:rPr lang="en-US" sz="3400" dirty="0" smtClean="0"/>
                  <a:t>The above argument might appear to show that no encryption scheme provides secure </a:t>
                </a:r>
                <a:r>
                  <a:rPr lang="en-US" sz="3400" b="1" dirty="0" smtClean="0"/>
                  <a:t>indistinguishable </a:t>
                </a:r>
                <a:r>
                  <a:rPr lang="en-US" sz="3400" b="1" dirty="0"/>
                  <a:t>multiple encryptions</a:t>
                </a:r>
                <a:r>
                  <a:rPr lang="en-US" sz="3400" dirty="0"/>
                  <a:t> in the presence of an eavesdropper. </a:t>
                </a:r>
                <a:endParaRPr lang="en-US" sz="3400" dirty="0" smtClean="0"/>
              </a:p>
              <a:p>
                <a:pPr marL="0" indent="0">
                  <a:buNone/>
                </a:pPr>
                <a:endParaRPr lang="en-US" sz="3400" b="1" dirty="0" smtClean="0"/>
              </a:p>
              <a:p>
                <a:pPr marL="0" indent="0">
                  <a:buNone/>
                </a:pPr>
                <a:r>
                  <a:rPr lang="en-US" sz="3400" b="1" dirty="0" smtClean="0"/>
                  <a:t>Theorem</a:t>
                </a:r>
                <a:r>
                  <a:rPr lang="en-US" sz="3400" dirty="0" smtClean="0"/>
                  <a:t>: If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is (stateless) encryption scheme and </a:t>
                </a:r>
                <a:r>
                  <a:rPr lang="en-US" sz="3400" dirty="0" err="1" smtClean="0"/>
                  <a:t>Enc</a:t>
                </a:r>
                <a:r>
                  <a:rPr lang="en-US" sz="3400" dirty="0" smtClean="0"/>
                  <a:t> is deterministic then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does </a:t>
                </a:r>
                <a:r>
                  <a:rPr lang="en-US" sz="3400" b="1" dirty="0" smtClean="0"/>
                  <a:t>not provide</a:t>
                </a:r>
                <a:r>
                  <a:rPr lang="en-US" sz="3400" dirty="0" smtClean="0"/>
                  <a:t> secure </a:t>
                </a:r>
                <a:r>
                  <a:rPr lang="en-US" sz="3400" b="1" dirty="0"/>
                  <a:t>indistinguishable multiple encryptions</a:t>
                </a:r>
                <a:r>
                  <a:rPr lang="en-US" sz="3400" dirty="0"/>
                  <a:t> </a:t>
                </a:r>
                <a:endParaRPr lang="en-US" sz="3400" dirty="0" smtClean="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1825625"/>
                <a:ext cx="11536680" cy="4351338"/>
              </a:xfrm>
              <a:blipFill>
                <a:blip r:embed="rId2"/>
                <a:stretch>
                  <a:fillRect l="-1480" t="-3081" r="-423" b="-123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Tree>
    <p:extLst>
      <p:ext uri="{BB962C8B-B14F-4D97-AF65-F5344CB8AC3E}">
        <p14:creationId xmlns:p14="http://schemas.microsoft.com/office/powerpoint/2010/main" val="13415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03395" cy="461665"/>
          </a:xfrm>
          <a:prstGeom prst="rect">
            <a:avLst/>
          </a:prstGeom>
        </p:spPr>
        <p:txBody>
          <a:bodyPr wrap="none">
            <a:spAutoFit/>
          </a:bodyPr>
          <a:lstStyle/>
          <a:p>
            <a:r>
              <a:rPr lang="en-US" sz="2400" b="1" dirty="0"/>
              <a:t>m</a:t>
            </a:r>
            <a:r>
              <a:rPr lang="en-US" sz="2400" b="1" baseline="-25000" dirty="0"/>
              <a:t>0</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a:t>), </a:t>
            </a:r>
            <a:r>
              <a:rPr lang="en-US" sz="2400" b="1" dirty="0"/>
              <a:t>m</a:t>
            </a:r>
            <a:r>
              <a:rPr lang="en-US" sz="2400" b="1" baseline="-25000" dirty="0"/>
              <a:t>1</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1</a:t>
            </a:r>
            <a:r>
              <a:rPr lang="en-US" sz="2400" baseline="30000" dirty="0">
                <a:latin typeface="Cambria Math" panose="02040503050406030204" pitchFamily="18" charset="0"/>
                <a:ea typeface="Cambria Math" panose="02040503050406030204" pitchFamily="18" charset="0"/>
              </a:rPr>
              <a:t>ℓ(𝑛)</a:t>
            </a:r>
            <a:r>
              <a:rPr lang="en-US" sz="2400" dirty="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480758" y="2177295"/>
                <a:ext cx="5026184"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r>
                            <a:rPr lang="en-US" sz="2400">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aseline="-25000" dirty="0"/>
                            <m:t>1</m:t>
                          </m:r>
                          <m:r>
                            <a:rPr lang="en-US" sz="2400">
                              <a:latin typeface="Cambria Math" panose="02040503050406030204" pitchFamily="18" charset="0"/>
                              <a:ea typeface="Cambria Math" panose="02040503050406030204" pitchFamily="18" charset="0"/>
                            </a:rPr>
                            <m:t>)</m:t>
                          </m:r>
                          <m:r>
                            <m:rPr>
                              <m:nor/>
                            </m:rPr>
                            <a:rPr lang="en-US" sz="2400" dirty="0"/>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d>
                            <m:dPr>
                              <m:ctrlPr>
                                <a:rPr lang="en-US" sz="2400" i="1">
                                  <a:latin typeface="Cambria Math" panose="02040503050406030204" pitchFamily="18" charset="0"/>
                                  <a:ea typeface="Cambria Math" panose="02040503050406030204" pitchFamily="18" charset="0"/>
                                </a:rPr>
                              </m:ctrlPr>
                            </m:dPr>
                            <m:e>
                              <m:r>
                                <m:rPr>
                                  <m:nor/>
                                </m:rPr>
                                <a:rPr lang="en-US" sz="2400" b="1" dirty="0"/>
                                <m:t>m</m:t>
                              </m:r>
                              <m:r>
                                <m:rPr>
                                  <m:nor/>
                                </m:rPr>
                                <a:rPr lang="en-US" sz="2400" b="1" baseline="-25000" dirty="0"/>
                                <m:t>b</m:t>
                              </m:r>
                              <m:r>
                                <m:rPr>
                                  <m:nor/>
                                </m:rPr>
                                <a:rPr lang="en-US" sz="2400" b="1" baseline="-25000" dirty="0"/>
                                <m:t>,</m:t>
                              </m:r>
                              <m:r>
                                <m:rPr>
                                  <m:nor/>
                                </m:rPr>
                                <a:rPr lang="en-US" sz="2400" baseline="-25000" dirty="0"/>
                                <m:t>2</m:t>
                              </m:r>
                            </m:e>
                          </m:d>
                        </m:e>
                      </m:d>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480758" y="2177295"/>
                <a:ext cx="5026184" cy="509178"/>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mc:Choice xmlns:a14="http://schemas.microsoft.com/office/drawing/2010/main" Requires="a14">
          <p:sp>
            <p:nvSpPr>
              <p:cNvPr id="23" name="TextBox 22"/>
              <p:cNvSpPr txBox="1"/>
              <p:nvPr/>
            </p:nvSpPr>
            <p:spPr>
              <a:xfrm>
                <a:off x="2417541" y="3549669"/>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i="1">
                              <a:latin typeface="Cambria Math" panose="02040503050406030204" pitchFamily="18" charset="0"/>
                            </a:rPr>
                            <m:t>𝑏</m:t>
                          </m:r>
                        </m:e>
                        <m:sup>
                          <m:r>
                            <a:rPr lang="en-US" sz="3600" i="1">
                              <a:latin typeface="Cambria Math" panose="02040503050406030204" pitchFamily="18" charset="0"/>
                            </a:rPr>
                            <m:t>′</m:t>
                          </m:r>
                        </m:sup>
                      </m:sSup>
                      <m:r>
                        <a:rPr lang="en-US" sz="3600" i="1">
                          <a:latin typeface="Cambria Math" panose="02040503050406030204" pitchFamily="18" charset="0"/>
                        </a:rPr>
                        <m:t>=</m:t>
                      </m:r>
                      <m:d>
                        <m:dPr>
                          <m:begChr m:val="{"/>
                          <m:endChr m:val=""/>
                          <m:ctrlPr>
                            <a:rPr lang="en-US" sz="3600" i="1">
                              <a:latin typeface="Cambria Math" panose="02040503050406030204" pitchFamily="18" charset="0"/>
                            </a:rPr>
                          </m:ctrlPr>
                        </m:dPr>
                        <m:e>
                          <m:eqArr>
                            <m:eqArrPr>
                              <m:ctrlPr>
                                <a:rPr lang="en-US" sz="3600" i="1">
                                  <a:latin typeface="Cambria Math" panose="02040503050406030204" pitchFamily="18" charset="0"/>
                                </a:rPr>
                              </m:ctrlPr>
                            </m:eqArrPr>
                            <m:e>
                              <m:r>
                                <a:rPr lang="en-US" sz="3600" b="0" i="1" smtClean="0">
                                  <a:latin typeface="Cambria Math" panose="02040503050406030204" pitchFamily="18" charset="0"/>
                                </a:rPr>
                                <m:t>1</m:t>
                              </m:r>
                              <m:r>
                                <m:rPr>
                                  <m:nor/>
                                </m:rPr>
                                <a:rPr lang="en-US" sz="360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2   </m:t>
                                  </m:r>
                                </m:sub>
                              </m:sSub>
                            </m:e>
                            <m:e>
                              <m:r>
                                <a:rPr lang="en-US" sz="3600" b="0" i="1" smtClean="0">
                                  <a:latin typeface="Cambria Math" panose="02040503050406030204" pitchFamily="18" charset="0"/>
                                </a:rPr>
                                <m:t>0</m:t>
                              </m:r>
                              <m:r>
                                <a:rPr lang="en-US" sz="3600" i="1">
                                  <a:latin typeface="Cambria Math" panose="02040503050406030204" pitchFamily="18" charset="0"/>
                                </a:rPr>
                                <m:t>      </m:t>
                              </m:r>
                              <m:r>
                                <a:rPr lang="en-US" sz="3600" i="1">
                                  <a:latin typeface="Cambria Math" panose="02040503050406030204" pitchFamily="18" charset="0"/>
                                </a:rPr>
                                <m:t>𝑜𝑡h𝑒𝑟𝑤𝑖𝑠𝑒</m:t>
                              </m:r>
                            </m:e>
                          </m:eqArr>
                        </m:e>
                      </m:d>
                    </m:oMath>
                  </m:oMathPara>
                </a14:m>
                <a:endParaRPr lang="en-US" sz="3600" dirty="0"/>
              </a:p>
            </p:txBody>
          </p:sp>
        </mc:Choice>
        <mc:Fallback>
          <p:sp>
            <p:nvSpPr>
              <p:cNvPr id="23" name="TextBox 22"/>
              <p:cNvSpPr txBox="1">
                <a:spLocks noRot="1" noChangeAspect="1" noMove="1" noResize="1" noEditPoints="1" noAdjustHandles="1" noChangeArrowheads="1" noChangeShapeType="1" noTextEdit="1"/>
              </p:cNvSpPr>
              <p:nvPr/>
            </p:nvSpPr>
            <p:spPr>
              <a:xfrm>
                <a:off x="2417541" y="3549669"/>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07576" y="5217591"/>
                <a:ext cx="8591006" cy="646331"/>
              </a:xfrm>
              <a:prstGeom prst="rect">
                <a:avLst/>
              </a:prstGeom>
              <a:noFill/>
            </p:spPr>
            <p:txBody>
              <a:bodyPr wrap="none" rtlCol="0">
                <a:spAutoFit/>
              </a:bodyPr>
              <a:lstStyle/>
              <a:p>
                <a:r>
                  <a:rPr lang="en-US" sz="3600" dirty="0" smtClean="0"/>
                  <a:t>Analysis: If b=0 </a:t>
                </a:r>
                <a:r>
                  <a:rPr lang="en-US" sz="3600" dirty="0" smtClean="0"/>
                  <a:t>then </a:t>
                </a:r>
                <a14:m>
                  <m:oMath xmlns:m="http://schemas.openxmlformats.org/officeDocument/2006/math">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r>
                  <a:rPr lang="en-US" sz="3600" dirty="0" smtClean="0"/>
                  <a:t> </a:t>
                </a:r>
                <a:endParaRPr lang="en-US" sz="3600" dirty="0"/>
              </a:p>
            </p:txBody>
          </p:sp>
        </mc:Choice>
        <mc:Fallback>
          <p:sp>
            <p:nvSpPr>
              <p:cNvPr id="24" name="TextBox 23"/>
              <p:cNvSpPr txBox="1">
                <a:spLocks noRot="1" noChangeAspect="1" noMove="1" noResize="1" noEditPoints="1" noAdjustHandles="1" noChangeArrowheads="1" noChangeShapeType="1" noTextEdit="1"/>
              </p:cNvSpPr>
              <p:nvPr/>
            </p:nvSpPr>
            <p:spPr>
              <a:xfrm>
                <a:off x="407576" y="5217591"/>
                <a:ext cx="8591006" cy="646331"/>
              </a:xfrm>
              <a:prstGeom prst="rect">
                <a:avLst/>
              </a:prstGeom>
              <a:blipFill>
                <a:blip r:embed="rId8"/>
                <a:stretch>
                  <a:fillRect l="-2200" t="-15094" b="-34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407576" y="5878812"/>
                <a:ext cx="11207107" cy="1200329"/>
              </a:xfrm>
              <a:prstGeom prst="rect">
                <a:avLst/>
              </a:prstGeom>
              <a:noFill/>
            </p:spPr>
            <p:txBody>
              <a:bodyPr wrap="none" rtlCol="0">
                <a:spAutoFit/>
              </a:bodyPr>
              <a:lstStyle/>
              <a:p>
                <a:r>
                  <a:rPr lang="en-US" sz="3600" dirty="0" smtClean="0"/>
                  <a:t>Analysis: If </a:t>
                </a:r>
                <a:r>
                  <a:rPr lang="en-US" sz="3600" dirty="0" smtClean="0"/>
                  <a:t>b=1 </a:t>
                </a:r>
                <a:r>
                  <a:rPr lang="en-US" sz="3600" dirty="0" smtClean="0"/>
                  <a:t>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p:sp>
            <p:nvSpPr>
              <p:cNvPr id="25" name="TextBox 24"/>
              <p:cNvSpPr txBox="1">
                <a:spLocks noRot="1" noChangeAspect="1" noMove="1" noResize="1" noEditPoints="1" noAdjustHandles="1" noChangeArrowheads="1" noChangeShapeType="1" noTextEdit="1"/>
              </p:cNvSpPr>
              <p:nvPr/>
            </p:nvSpPr>
            <p:spPr>
              <a:xfrm>
                <a:off x="407576" y="5878812"/>
                <a:ext cx="11207107" cy="1200329"/>
              </a:xfrm>
              <a:prstGeom prst="rect">
                <a:avLst/>
              </a:prstGeom>
              <a:blipFill>
                <a:blip r:embed="rId9"/>
                <a:stretch>
                  <a:fillRect l="-1687" t="-7614"/>
                </a:stretch>
              </a:blipFill>
            </p:spPr>
            <p:txBody>
              <a:bodyPr/>
              <a:lstStyle/>
              <a:p>
                <a:r>
                  <a:rPr lang="en-US">
                    <a:noFill/>
                  </a:rPr>
                  <a:t> </a:t>
                </a:r>
              </a:p>
            </p:txBody>
          </p:sp>
        </mc:Fallback>
      </mc:AlternateContent>
    </p:spTree>
    <p:extLst>
      <p:ext uri="{BB962C8B-B14F-4D97-AF65-F5344CB8AC3E}">
        <p14:creationId xmlns:p14="http://schemas.microsoft.com/office/powerpoint/2010/main" val="20225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0681 -0.00324 " pathEditMode="relative" rAng="0" ptsTypes="AA">
                                      <p:cBhvr>
                                        <p:cTn id="10" dur="2000" fill="hold"/>
                                        <p:tgtEl>
                                          <p:spTgt spid="9"/>
                                        </p:tgtEl>
                                        <p:attrNameLst>
                                          <p:attrName>ppt_x</p:attrName>
                                          <p:attrName>ppt_y</p:attrName>
                                        </p:attrNameLst>
                                      </p:cBhvr>
                                      <p:rCtr x="3398" y="-16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from here?</a:t>
            </a:r>
            <a:endParaRPr lang="en-US" dirty="0"/>
          </a:p>
        </p:txBody>
      </p:sp>
      <p:sp>
        <p:nvSpPr>
          <p:cNvPr id="3" name="Content Placeholder 2"/>
          <p:cNvSpPr>
            <a:spLocks noGrp="1"/>
          </p:cNvSpPr>
          <p:nvPr>
            <p:ph idx="1"/>
          </p:nvPr>
        </p:nvSpPr>
        <p:spPr/>
        <p:txBody>
          <a:bodyPr/>
          <a:lstStyle/>
          <a:p>
            <a:pPr marL="0" indent="0">
              <a:buNone/>
            </a:pPr>
            <a:r>
              <a:rPr lang="en-US" b="1" dirty="0" smtClean="0"/>
              <a:t>Option 1: </a:t>
            </a:r>
            <a:r>
              <a:rPr lang="en-US" dirty="0" smtClean="0"/>
              <a:t>Weaken the security definition so that attacker cannot request two encryptions of the same message.</a:t>
            </a:r>
          </a:p>
          <a:p>
            <a:r>
              <a:rPr lang="en-US" dirty="0" smtClean="0"/>
              <a:t>Undesirable! </a:t>
            </a:r>
          </a:p>
          <a:p>
            <a:r>
              <a:rPr lang="en-US" b="1" dirty="0" smtClean="0"/>
              <a:t>Example: </a:t>
            </a:r>
            <a:r>
              <a:rPr lang="en-US" dirty="0" smtClean="0"/>
              <a:t>Dataset in which many people have the last name “Smith”</a:t>
            </a:r>
            <a:endParaRPr lang="en-US" dirty="0"/>
          </a:p>
          <a:p>
            <a:r>
              <a:rPr lang="en-US" dirty="0"/>
              <a:t>We will actually want to strengthen the definition later…</a:t>
            </a:r>
          </a:p>
          <a:p>
            <a:pPr marL="0" indent="0">
              <a:buNone/>
            </a:pPr>
            <a:endParaRPr lang="en-US" b="1" dirty="0" smtClean="0"/>
          </a:p>
          <a:p>
            <a:pPr marL="0" indent="0">
              <a:buNone/>
            </a:pPr>
            <a:r>
              <a:rPr lang="en-US" b="1" dirty="0" smtClean="0"/>
              <a:t>Option 2: </a:t>
            </a:r>
            <a:r>
              <a:rPr lang="en-US" dirty="0" smtClean="0"/>
              <a:t>Consider randomized </a:t>
            </a:r>
            <a:r>
              <a:rPr lang="en-US" dirty="0"/>
              <a:t>e</a:t>
            </a:r>
            <a:r>
              <a:rPr lang="en-US" dirty="0" smtClean="0"/>
              <a:t>ncryption algorithms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pic>
        <p:nvPicPr>
          <p:cNvPr id="1026" name="Picture 2" descr="Image result for 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07" y="5342037"/>
            <a:ext cx="3693334" cy="13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Week 2: Topic </a:t>
            </a:r>
            <a:r>
              <a:rPr lang="en-US" dirty="0" smtClean="0"/>
              <a:t>3: </a:t>
            </a:r>
            <a:r>
              <a:rPr lang="en-US" dirty="0"/>
              <a:t>CPA-Security</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Tree>
    <p:extLst>
      <p:ext uri="{BB962C8B-B14F-4D97-AF65-F5344CB8AC3E}">
        <p14:creationId xmlns:p14="http://schemas.microsoft.com/office/powerpoint/2010/main" val="4563897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in class on Friday, February 3</a:t>
            </a:r>
            <a:r>
              <a:rPr lang="en-US" baseline="30000" dirty="0" smtClean="0"/>
              <a:t>rd</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One question covers PRFs which we will cover early next week.</a:t>
            </a:r>
          </a:p>
          <a:p>
            <a:endParaRPr lang="en-US" dirty="0"/>
          </a:p>
          <a:p>
            <a:r>
              <a:rPr lang="en-US" dirty="0" smtClean="0"/>
              <a:t>Clarification questions: </a:t>
            </a:r>
            <a:r>
              <a:rPr lang="en-US" dirty="0" smtClean="0">
                <a:hlinkClick r:id="rId2"/>
              </a:rPr>
              <a:t>spring-2017-cs-55500-wng@lists.purdue.edu </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Tree>
    <p:extLst>
      <p:ext uri="{BB962C8B-B14F-4D97-AF65-F5344CB8AC3E}">
        <p14:creationId xmlns:p14="http://schemas.microsoft.com/office/powerpoint/2010/main" val="29489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2: Topic </a:t>
            </a:r>
            <a:r>
              <a:rPr lang="en-US" dirty="0" smtClean="0"/>
              <a:t>1: Computational </a:t>
            </a:r>
            <a:r>
              <a:rPr lang="en-US" dirty="0"/>
              <a:t>Security</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sz="4000" dirty="0" smtClean="0"/>
              <a:t>Sematic Security/Indistinguishable Encryptions against eavesdropping attacker with one ciphertext</a:t>
            </a:r>
          </a:p>
          <a:p>
            <a:r>
              <a:rPr lang="en-US" sz="4000" dirty="0" smtClean="0"/>
              <a:t>Pseudorandom Number Generators</a:t>
            </a:r>
          </a:p>
          <a:p>
            <a:endParaRPr lang="en-US" sz="4000" dirty="0"/>
          </a:p>
          <a:p>
            <a:r>
              <a:rPr lang="en-US" sz="4000" b="1" dirty="0" smtClean="0"/>
              <a:t>Today’s Goal</a:t>
            </a:r>
            <a:r>
              <a:rPr lang="en-US" sz="4000" dirty="0" smtClean="0"/>
              <a:t>: Multiple Message Security and CPA-Security.</a:t>
            </a:r>
          </a:p>
          <a:p>
            <a:r>
              <a:rPr lang="en-US" sz="4000" strike="sngStrike" dirty="0" smtClean="0"/>
              <a:t>Build CPA-secure encryption scheme</a:t>
            </a:r>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42520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a:bodyPr>
          <a:lstStyle/>
          <a:p>
            <a:r>
              <a:rPr lang="en-US" dirty="0" smtClean="0"/>
              <a:t>Model ability of adversary to control or influence what the honest parties encrypt.</a:t>
            </a:r>
          </a:p>
          <a:p>
            <a:endParaRPr lang="en-US" dirty="0"/>
          </a:p>
          <a:p>
            <a:r>
              <a:rPr lang="en-US" dirty="0" smtClean="0"/>
              <a:t>During World War 2 the British </a:t>
            </a:r>
            <a:r>
              <a:rPr lang="en-US" dirty="0"/>
              <a:t>placed mines at specific locations, knowing that the Germans, upon finding the mines, would encrypt the location and send them back to headquarters. The encrypted messages helped cryptanalysts at Bletchley Park to break the German encryption scheme.</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spTree>
    <p:extLst>
      <p:ext uri="{BB962C8B-B14F-4D97-AF65-F5344CB8AC3E}">
        <p14:creationId xmlns:p14="http://schemas.microsoft.com/office/powerpoint/2010/main" val="21202851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Model ability of adversary to control or influence what the honest parties encrypt.</a:t>
            </a:r>
          </a:p>
          <a:p>
            <a:endParaRPr lang="en-US" dirty="0"/>
          </a:p>
          <a:p>
            <a:r>
              <a:rPr lang="en-US" dirty="0" smtClean="0"/>
              <a:t>Battle of Midway (WWII). US Navy cryptanalysts intercept and encrypted message which they are able to partially decode (May 1942).</a:t>
            </a:r>
          </a:p>
          <a:p>
            <a:pPr lvl="1"/>
            <a:r>
              <a:rPr lang="en-US" sz="2800" dirty="0" smtClean="0"/>
              <a:t>The message stated that the Japanese were planning an attack on AF?</a:t>
            </a:r>
          </a:p>
          <a:p>
            <a:pPr lvl="1"/>
            <a:r>
              <a:rPr lang="en-US" sz="2800" dirty="0" smtClean="0"/>
              <a:t>Cryptanalysts could not decode ciphertext fragment AF.</a:t>
            </a:r>
          </a:p>
          <a:p>
            <a:pPr lvl="1"/>
            <a:r>
              <a:rPr lang="en-US" sz="2800" dirty="0" smtClean="0"/>
              <a:t>Best Guess: AF = “Midway Island.”</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72</a:t>
            </a:fld>
            <a:endParaRPr lang="en-US"/>
          </a:p>
        </p:txBody>
      </p:sp>
    </p:spTree>
    <p:extLst>
      <p:ext uri="{BB962C8B-B14F-4D97-AF65-F5344CB8AC3E}">
        <p14:creationId xmlns:p14="http://schemas.microsoft.com/office/powerpoint/2010/main" val="6247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Tree>
    <p:extLst>
      <p:ext uri="{BB962C8B-B14F-4D97-AF65-F5344CB8AC3E}">
        <p14:creationId xmlns:p14="http://schemas.microsoft.com/office/powerpoint/2010/main" val="38801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74</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Rectangle 4"/>
          <p:cNvSpPr/>
          <p:nvPr/>
        </p:nvSpPr>
        <p:spPr>
          <a:xfrm>
            <a:off x="2468880" y="5679440"/>
            <a:ext cx="5110480" cy="67691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6589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Message Security and CPA-Attacks</a:t>
            </a:r>
            <a:endParaRPr lang="en-US" dirty="0"/>
          </a:p>
        </p:txBody>
      </p:sp>
      <p:sp>
        <p:nvSpPr>
          <p:cNvPr id="3" name="Content Placeholder 2"/>
          <p:cNvSpPr>
            <a:spLocks noGrp="1"/>
          </p:cNvSpPr>
          <p:nvPr>
            <p:ph idx="1"/>
          </p:nvPr>
        </p:nvSpPr>
        <p:spPr/>
        <p:txBody>
          <a:bodyPr/>
          <a:lstStyle/>
          <a:p>
            <a:r>
              <a:rPr lang="en-US" dirty="0"/>
              <a:t>Multiple Message Security </a:t>
            </a:r>
            <a:r>
              <a:rPr lang="en-US" dirty="0" smtClean="0"/>
              <a:t> </a:t>
            </a:r>
          </a:p>
          <a:p>
            <a:pPr lvl="1"/>
            <a:r>
              <a:rPr lang="en-US" dirty="0" smtClean="0"/>
              <a:t>Attacker must select all messages at the same time.</a:t>
            </a:r>
          </a:p>
          <a:p>
            <a:pPr lvl="1"/>
            <a:r>
              <a:rPr lang="en-US" dirty="0" smtClean="0"/>
              <a:t>Significant Limitation!</a:t>
            </a:r>
            <a:endParaRPr lang="en-US" dirty="0"/>
          </a:p>
          <a:p>
            <a:r>
              <a:rPr lang="en-US" dirty="0" smtClean="0"/>
              <a:t>In the WWII attacks cryptanalysts selected the message adaptively </a:t>
            </a:r>
          </a:p>
          <a:p>
            <a:pPr lvl="1"/>
            <a:r>
              <a:rPr lang="en-US" dirty="0" smtClean="0"/>
              <a:t>Selected message(s) to encrypt </a:t>
            </a:r>
            <a:r>
              <a:rPr lang="en-US" i="1" dirty="0" smtClean="0"/>
              <a:t>after </a:t>
            </a:r>
            <a:r>
              <a:rPr lang="en-US" dirty="0" smtClean="0"/>
              <a:t>observing target ciphertext</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75</a:t>
            </a:fld>
            <a:endParaRPr lang="en-US"/>
          </a:p>
        </p:txBody>
      </p:sp>
    </p:spTree>
    <p:extLst>
      <p:ext uri="{BB962C8B-B14F-4D97-AF65-F5344CB8AC3E}">
        <p14:creationId xmlns:p14="http://schemas.microsoft.com/office/powerpoint/2010/main" val="123073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76</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smtClean="0">
                <a:sym typeface="Wingdings" panose="05000000000000000000" pitchFamily="2" charset="2"/>
              </a:rPr>
              <a:t> </a:t>
            </a:r>
            <a:r>
              <a:rPr lang="en-US" sz="2800" b="1" dirty="0" smtClean="0"/>
              <a:t>Gen(1</a:t>
            </a:r>
            <a:r>
              <a:rPr lang="en-US" sz="2800" b="1" baseline="30000" dirty="0" smtClean="0"/>
              <a:t>n</a:t>
            </a:r>
            <a:r>
              <a:rPr lang="en-US" sz="2800" b="1" dirty="0" smtClean="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92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77</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325121" y="1660338"/>
                <a:ext cx="11456976" cy="4856076"/>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Formally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let</m:t>
                      </m:r>
                      <m:r>
                        <a:rPr lang="en-US" sz="2400" b="0" i="0" smtClean="0">
                          <a:solidFill>
                            <a:schemeClr val="tx1"/>
                          </a:solidFill>
                          <a:latin typeface="Cambria Math" panose="02040503050406030204" pitchFamily="18" charset="0"/>
                        </a:rPr>
                        <m:t> </m:t>
                      </m:r>
                      <m:r>
                        <m:rPr>
                          <m:sty m:val="p"/>
                        </m:rPr>
                        <a:rPr lang="el-GR" sz="2400" b="0" i="0" smtClean="0">
                          <a:solidFill>
                            <a:schemeClr val="tx1"/>
                          </a:solidFill>
                          <a:latin typeface="Cambria Math" panose="02040503050406030204" pitchFamily="18" charset="0"/>
                          <a:ea typeface="Cambria Math" panose="02040503050406030204" pitchFamily="18" charset="0"/>
                        </a:rPr>
                        <m:t>Π</m:t>
                      </m:r>
                      <m:r>
                        <a:rPr lang="en-US" sz="2400" b="0" i="0"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Gen</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Enc</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Dec</m:t>
                          </m:r>
                        </m:e>
                      </m:d>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denote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the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encryption</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scheme</m:t>
                      </m:r>
                      <m:r>
                        <a:rPr lang="en-US" sz="2400" b="0" i="0" smtClean="0">
                          <a:solidFill>
                            <a:schemeClr val="tx1"/>
                          </a:solidFill>
                          <a:latin typeface="Cambria Math" panose="02040503050406030204" pitchFamily="18" charset="0"/>
                        </a:rPr>
                        <m:t>, </m:t>
                      </m:r>
                    </m:oMath>
                  </m:oMathPara>
                </a14:m>
                <a:endParaRPr lang="en-US" sz="2400" b="0" dirty="0" smtClean="0">
                  <a:solidFill>
                    <a:schemeClr val="tx1"/>
                  </a:solidFill>
                  <a:latin typeface="Cambria Math" panose="02040503050406030204" pitchFamily="18" charset="0"/>
                </a:endParaRPr>
              </a:p>
              <a:p>
                <a:pPr algn="ctr"/>
                <a14:m>
                  <m:oMath xmlns:m="http://schemas.openxmlformats.org/officeDocument/2006/math">
                    <m:r>
                      <m:rPr>
                        <m:sty m:val="p"/>
                      </m:rPr>
                      <a:rPr lang="en-US" sz="2400" b="0" i="0" smtClean="0">
                        <a:solidFill>
                          <a:schemeClr val="tx1"/>
                        </a:solidFill>
                        <a:latin typeface="Cambria Math" panose="02040503050406030204" pitchFamily="18" charset="0"/>
                      </a:rPr>
                      <m:t>and</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define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random</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variable</m:t>
                    </m:r>
                    <m:r>
                      <a:rPr lang="en-US" sz="2400" b="0" i="1" smtClean="0">
                        <a:solidFill>
                          <a:schemeClr val="tx1"/>
                        </a:solidFill>
                        <a:latin typeface="Cambria Math" panose="02040503050406030204" pitchFamily="18" charset="0"/>
                      </a:rPr>
                      <m:t> </m:t>
                    </m:r>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oMath>
                </a14:m>
                <a:r>
                  <a:rPr lang="en-US" sz="2400" baseline="30000" dirty="0" smtClean="0">
                    <a:solidFill>
                      <a:schemeClr val="tx1"/>
                    </a:solidFill>
                  </a:rPr>
                  <a:t> </a:t>
                </a:r>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m:rPr>
                          <m:sty m:val="p"/>
                        </m:rPr>
                        <a:rPr lang="en-US" sz="2400" b="0" i="0" smtClean="0">
                          <a:solidFill>
                            <a:schemeClr val="tx1"/>
                          </a:solidFill>
                          <a:latin typeface="Cambria Math" panose="02040503050406030204" pitchFamily="18" charset="0"/>
                          <a:ea typeface="Cambria Math" panose="02040503050406030204" pitchFamily="18" charset="0"/>
                        </a:rPr>
                        <m:t>as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indistinguishable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encryptions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under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chosen</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plaintext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attack</m:t>
                      </m:r>
                    </m:oMath>
                  </m:oMathPara>
                </a14:m>
                <a:endParaRPr lang="en-US" sz="2400" b="0"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if</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for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all</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PPT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adversaries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there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oMath>
                </a14:m>
                <a:r>
                  <a:rPr lang="en-US" sz="2400" dirty="0" smtClean="0">
                    <a:solidFill>
                      <a:schemeClr val="tx1"/>
                    </a:solidFill>
                    <a:ea typeface="Cambria Math" panose="02040503050406030204" pitchFamily="18" charset="0"/>
                  </a:rPr>
                  <a:t>n</a:t>
                </a:r>
                <a:r>
                  <a:rPr lang="en-US" sz="2400" b="0" dirty="0" smtClean="0">
                    <a:solidFill>
                      <a:schemeClr val="tx1"/>
                    </a:solidFill>
                    <a:ea typeface="Cambria Math" panose="02040503050406030204" pitchFamily="18" charset="0"/>
                  </a:rPr>
                  <a:t>egligible function </a:t>
                </a:r>
                <a14:m>
                  <m:oMath xmlns:m="http://schemas.openxmlformats.org/officeDocument/2006/math">
                    <m:r>
                      <m:rPr>
                        <m:sty m:val="p"/>
                      </m:rPr>
                      <a:rPr lang="en-US" sz="2400" i="0">
                        <a:solidFill>
                          <a:schemeClr val="tx1"/>
                        </a:solidFill>
                        <a:latin typeface="Cambria Math" panose="02040503050406030204" pitchFamily="18" charset="0"/>
                        <a:ea typeface="Cambria Math" panose="02040503050406030204" pitchFamily="18" charset="0"/>
                      </a:rPr>
                      <m:t>μ</m:t>
                    </m:r>
                  </m:oMath>
                </a14:m>
                <a:r>
                  <a:rPr lang="en-US" sz="2400" b="0" dirty="0" smtClean="0">
                    <a:solidFill>
                      <a:schemeClr val="tx1"/>
                    </a:solidFill>
                    <a:ea typeface="Cambria Math" panose="02040503050406030204" pitchFamily="18" charset="0"/>
                  </a:rPr>
                  <a:t> such that </a:t>
                </a:r>
              </a:p>
              <a:p>
                <a:pPr algn="ct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i="1" smtClean="0">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=1</m:t>
                        </m:r>
                      </m:e>
                    </m:d>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325121" y="1660338"/>
                <a:ext cx="11456976" cy="4856076"/>
              </a:xfrm>
              <a:prstGeom prst="wedgeRectCallout">
                <a:avLst>
                  <a:gd name="adj1" fmla="val 29996"/>
                  <a:gd name="adj2" fmla="val -62916"/>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62973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78</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00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5E-6 3.7037E-7 L 0.32657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95833E-6 1.85185E-6 L 0.27955 0.00023 " pathEditMode="relative" rAng="0" ptsTypes="AA">
                                      <p:cBhvr>
                                        <p:cTn id="34" dur="2000" fill="hold"/>
                                        <p:tgtEl>
                                          <p:spTgt spid="32"/>
                                        </p:tgtEl>
                                        <p:attrNameLst>
                                          <p:attrName>ppt_x</p:attrName>
                                          <p:attrName>ppt_y</p:attrName>
                                        </p:attrNameLst>
                                      </p:cBhvr>
                                      <p:rCtr x="1397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79</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
        <p:nvSpPr>
          <p:cNvPr id="25" name="Rectangular Callout 24"/>
          <p:cNvSpPr/>
          <p:nvPr/>
        </p:nvSpPr>
        <p:spPr>
          <a:xfrm>
            <a:off x="7639193" y="2436220"/>
            <a:ext cx="3367671" cy="1501069"/>
          </a:xfrm>
          <a:prstGeom prst="wedgeRectCallout">
            <a:avLst>
              <a:gd name="adj1" fmla="val -150954"/>
              <a:gd name="adj2" fmla="val 134458"/>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3600" b="1" baseline="30000" dirty="0" smtClean="0">
                <a:solidFill>
                  <a:schemeClr val="tx1"/>
                </a:solidFill>
              </a:rPr>
              <a:t>Challenge: </a:t>
            </a:r>
            <a:r>
              <a:rPr lang="en-US" sz="3600" b="0" baseline="30000" dirty="0" smtClean="0">
                <a:solidFill>
                  <a:schemeClr val="tx1"/>
                </a:solidFill>
              </a:rPr>
              <a:t>Find concrete version of security definition.</a:t>
            </a:r>
            <a:endParaRPr lang="en-US" sz="3600" baseline="30000" dirty="0">
              <a:solidFill>
                <a:schemeClr val="tx1"/>
              </a:solidFill>
            </a:endParaRPr>
          </a:p>
        </p:txBody>
      </p:sp>
    </p:spTree>
    <p:extLst>
      <p:ext uri="{BB962C8B-B14F-4D97-AF65-F5344CB8AC3E}">
        <p14:creationId xmlns:p14="http://schemas.microsoft.com/office/powerpoint/2010/main" val="317503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4000" dirty="0" smtClean="0"/>
                  <a:t>Perfect Secrecy, One-time-Pads</a:t>
                </a:r>
              </a:p>
              <a:p>
                <a:endParaRPr lang="en-US" dirty="0"/>
              </a:p>
              <a:p>
                <a:pPr marL="0" lvl="2" indent="0">
                  <a:spcBef>
                    <a:spcPts val="1000"/>
                  </a:spcBef>
                  <a:buNone/>
                </a:pPr>
                <a:r>
                  <a:rPr lang="en-US" sz="3200" b="1" dirty="0"/>
                  <a:t>Theorem</a:t>
                </a:r>
                <a:r>
                  <a:rPr lang="en-US" sz="3200" dirty="0"/>
                  <a:t>: If (</a:t>
                </a:r>
                <a:r>
                  <a:rPr lang="en-US" sz="3200" dirty="0" err="1"/>
                  <a:t>Gen,Enc,Dec</a:t>
                </a:r>
                <a:r>
                  <a:rPr lang="en-US" sz="3200" dirty="0"/>
                  <a:t>) is a perfectly secret encryption scheme then</a:t>
                </a:r>
              </a:p>
              <a:p>
                <a:pPr marL="0" lvl="2" indent="0">
                  <a:spcBef>
                    <a:spcPts val="1000"/>
                  </a:spcBef>
                  <a:buNone/>
                </a:pPr>
                <a14:m>
                  <m:oMathPara xmlns:m="http://schemas.openxmlformats.org/officeDocument/2006/math">
                    <m:oMathParaPr>
                      <m:jc m:val="centerGroup"/>
                    </m:oMathParaPr>
                    <m:oMath xmlns:m="http://schemas.openxmlformats.org/officeDocument/2006/math">
                      <m:d>
                        <m:dPr>
                          <m:begChr m:val="|"/>
                          <m:endChr m:val="|"/>
                          <m:ctrlPr>
                            <a:rPr lang="en-US" sz="3200" i="1">
                              <a:latin typeface="Cambria Math" panose="02040503050406030204" pitchFamily="18" charset="0"/>
                            </a:rPr>
                          </m:ctrlPr>
                        </m:dPr>
                        <m:e>
                          <m:r>
                            <a:rPr lang="el-GR" sz="3200" i="1">
                              <a:latin typeface="Cambria Math" panose="02040503050406030204" pitchFamily="18" charset="0"/>
                            </a:rPr>
                            <m:t>𝒦</m:t>
                          </m:r>
                        </m:e>
                      </m:d>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ℳ</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5" t="-39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779" y="3885066"/>
            <a:ext cx="2414421" cy="2131560"/>
          </a:xfrm>
          <a:prstGeom prst="rect">
            <a:avLst/>
          </a:prstGeom>
        </p:spPr>
      </p:pic>
    </p:spTree>
    <p:extLst>
      <p:ext uri="{BB962C8B-B14F-4D97-AF65-F5344CB8AC3E}">
        <p14:creationId xmlns:p14="http://schemas.microsoft.com/office/powerpoint/2010/main" val="27326261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80</a:t>
            </a:fld>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92500" lnSpcReduction="10000"/>
              </a:bodyPr>
              <a:lstStyle/>
              <a:p>
                <a:pPr marL="0" indent="0">
                  <a:buNone/>
                </a:pPr>
                <a:r>
                  <a:rPr lang="en-US" b="1" dirty="0" smtClean="0"/>
                  <a:t>Theorem</a:t>
                </a:r>
                <a:r>
                  <a:rPr lang="en-US" dirty="0" smtClean="0"/>
                  <a:t>: An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is CPA-Secure for single encryptions is also CPA-secure for multiple encryptions.</a:t>
                </a:r>
              </a:p>
              <a:p>
                <a:pPr marL="0" indent="0">
                  <a:buNone/>
                </a:pPr>
                <a:endParaRPr lang="en-US" dirty="0"/>
              </a:p>
              <a:p>
                <a:r>
                  <a:rPr lang="en-US" dirty="0" smtClean="0"/>
                  <a:t>We will simply say CPA-security for simplicity</a:t>
                </a:r>
              </a:p>
              <a:p>
                <a:endParaRPr lang="en-US" dirty="0"/>
              </a:p>
              <a:p>
                <a:r>
                  <a:rPr lang="en-US" dirty="0" smtClean="0"/>
                  <a:t>To show CPA-Security it suffices to show CPA-security for single encryptions.</a:t>
                </a:r>
              </a:p>
              <a:p>
                <a:endParaRPr lang="en-US" dirty="0"/>
              </a:p>
              <a:p>
                <a:r>
                  <a:rPr lang="en-US" dirty="0" smtClean="0"/>
                  <a:t>To reason about security of a protocol using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we can use game with multiple encryptions.</a:t>
                </a:r>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en-US">
                    <a:noFill/>
                  </a:rPr>
                  <a:t> </a:t>
                </a:r>
              </a:p>
            </p:txBody>
          </p:sp>
        </mc:Fallback>
      </mc:AlternateContent>
    </p:spTree>
    <p:extLst>
      <p:ext uri="{BB962C8B-B14F-4D97-AF65-F5344CB8AC3E}">
        <p14:creationId xmlns:p14="http://schemas.microsoft.com/office/powerpoint/2010/main" val="30680599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3" name="Content Placeholder 2"/>
          <p:cNvSpPr>
            <a:spLocks noGrp="1"/>
          </p:cNvSpPr>
          <p:nvPr>
            <p:ph idx="1"/>
          </p:nvPr>
        </p:nvSpPr>
        <p:spPr/>
        <p:txBody>
          <a:bodyPr/>
          <a:lstStyle/>
          <a:p>
            <a:r>
              <a:rPr lang="en-US" dirty="0" smtClean="0"/>
              <a:t>CPA-security vs Multiple Message Encryption</a:t>
            </a:r>
          </a:p>
          <a:p>
            <a:pPr lvl="1"/>
            <a:r>
              <a:rPr lang="en-US" dirty="0" smtClean="0"/>
              <a:t>CPA-security is stronger guarantee</a:t>
            </a:r>
          </a:p>
          <a:p>
            <a:pPr lvl="1"/>
            <a:r>
              <a:rPr lang="en-US" dirty="0" smtClean="0"/>
              <a:t>Attacker can select messages adaptively</a:t>
            </a:r>
            <a:endParaRPr lang="en-US" dirty="0"/>
          </a:p>
          <a:p>
            <a:r>
              <a:rPr lang="en-US" dirty="0" smtClean="0"/>
              <a:t>CPA-security: </a:t>
            </a:r>
            <a:r>
              <a:rPr lang="en-US" u="sng" dirty="0" smtClean="0"/>
              <a:t>minimal </a:t>
            </a:r>
            <a:r>
              <a:rPr lang="en-US" dirty="0" smtClean="0"/>
              <a:t>security notion for a modern cryptosystem</a:t>
            </a:r>
          </a:p>
          <a:p>
            <a:endParaRPr lang="en-US" dirty="0" smtClean="0"/>
          </a:p>
          <a:p>
            <a:r>
              <a:rPr lang="en-US" dirty="0" smtClean="0"/>
              <a:t>Limitations of CPA-Security: Does not model and adversary who</a:t>
            </a:r>
          </a:p>
          <a:p>
            <a:pPr lvl="1"/>
            <a:r>
              <a:rPr lang="en-US" dirty="0" smtClean="0"/>
              <a:t>Attempts to modify messages</a:t>
            </a:r>
          </a:p>
          <a:p>
            <a:pPr lvl="1"/>
            <a:r>
              <a:rPr lang="en-US" dirty="0" smtClean="0"/>
              <a:t>Can get honest party to (partially) decrypt some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81</a:t>
            </a:fld>
            <a:endParaRPr lang="en-US"/>
          </a:p>
        </p:txBody>
      </p:sp>
    </p:spTree>
    <p:extLst>
      <p:ext uri="{BB962C8B-B14F-4D97-AF65-F5344CB8AC3E}">
        <p14:creationId xmlns:p14="http://schemas.microsoft.com/office/powerpoint/2010/main" val="31110381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 and Message Length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Observation</a:t>
                </a:r>
                <a:r>
                  <a:rPr lang="en-US" dirty="0" smtClean="0"/>
                  <a:t>: Given a CPA-secure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supports single bit messages (</a:t>
                </a:r>
                <a14:m>
                  <m:oMath xmlns:m="http://schemas.openxmlformats.org/officeDocument/2006/math">
                    <m:r>
                      <a:rPr lang="en-US" i="1">
                        <a:latin typeface="Cambria Math" panose="02040503050406030204" pitchFamily="18" charset="0"/>
                        <a:ea typeface="Cambria Math" panose="02040503050406030204" pitchFamily="18" charset="0"/>
                      </a:rPr>
                      <m:t>ℳ</m:t>
                    </m:r>
                    <m:r>
                      <a:rPr lang="en-US">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oMath>
                </a14:m>
                <a:r>
                  <a:rPr lang="en-US" dirty="0" smtClean="0"/>
                  <a:t>)  it is easy to build a CPA-secure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𝐸𝑛𝑐</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𝐷𝑒𝑐</m:t>
                        </m:r>
                        <m:r>
                          <a:rPr lang="en-US" b="0" i="1" smtClean="0">
                            <a:latin typeface="Cambria Math" panose="02040503050406030204" pitchFamily="18" charset="0"/>
                          </a:rPr>
                          <m:t>′</m:t>
                        </m:r>
                      </m:e>
                    </m:d>
                  </m:oMath>
                </a14:m>
                <a:r>
                  <a:rPr lang="en-US" dirty="0" smtClean="0"/>
                  <a:t> that supports messages m = m</a:t>
                </a:r>
                <a:r>
                  <a:rPr lang="en-US" baseline="-25000" dirty="0" smtClean="0"/>
                  <a:t>1</a:t>
                </a:r>
                <a:r>
                  <a:rPr lang="en-US" dirty="0" smtClean="0"/>
                  <a:t>,…,</a:t>
                </a:r>
                <a:r>
                  <a:rPr lang="en-US" dirty="0" err="1" smtClean="0"/>
                  <a:t>m</a:t>
                </a:r>
                <a:r>
                  <a:rPr lang="en-US" baseline="-25000" dirty="0" err="1" smtClean="0"/>
                  <a:t>n</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a:t>
                </a:r>
                <a:r>
                  <a:rPr lang="en-US" dirty="0" smtClean="0"/>
                  <a:t>of length n.</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n-US" b="0" i="0" smtClean="0">
                              <a:latin typeface="Cambria Math" panose="02040503050406030204" pitchFamily="18" charset="0"/>
                            </a:rPr>
                            <m:t>Enc</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1</m:t>
                              </m:r>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𝑛</m:t>
                              </m:r>
                            </m:e>
                          </m:d>
                        </m:e>
                      </m:d>
                    </m:oMath>
                  </m:oMathPara>
                </a14:m>
                <a:endParaRPr lang="en-US" dirty="0" smtClean="0"/>
              </a:p>
              <a:p>
                <a:pPr marL="0" indent="0">
                  <a:buNone/>
                </a:pPr>
                <a:endParaRPr lang="en-US" dirty="0"/>
              </a:p>
              <a:p>
                <a:pPr marL="0" indent="0">
                  <a:buNone/>
                </a:pPr>
                <a:r>
                  <a:rPr lang="en-US" b="1" dirty="0" smtClean="0"/>
                  <a:t>Exercise</a:t>
                </a:r>
                <a:r>
                  <a:rPr lang="en-US" dirty="0" smtClean="0"/>
                  <a:t>: How would you prove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CPA-secure?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82</a:t>
            </a:fld>
            <a:endParaRPr lang="en-US"/>
          </a:p>
        </p:txBody>
      </p:sp>
    </p:spTree>
    <p:extLst>
      <p:ext uri="{BB962C8B-B14F-4D97-AF65-F5344CB8AC3E}">
        <p14:creationId xmlns:p14="http://schemas.microsoft.com/office/powerpoint/2010/main" val="23565857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3" name="Content Placeholder 2"/>
          <p:cNvSpPr>
            <a:spLocks noGrp="1"/>
          </p:cNvSpPr>
          <p:nvPr>
            <p:ph idx="1"/>
          </p:nvPr>
        </p:nvSpPr>
        <p:spPr/>
        <p:txBody>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a:t>
            </a:r>
            <a:r>
              <a:rPr lang="en-US" smtClean="0"/>
              <a:t>Construct a PPT </a:t>
            </a:r>
            <a:r>
              <a:rPr lang="en-US" dirty="0" smtClean="0"/>
              <a:t>distinguisher D which breaks </a:t>
            </a:r>
            <a:r>
              <a:rPr lang="en-US" smtClean="0"/>
              <a:t>PRF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83</a:t>
            </a:fld>
            <a:endParaRPr lang="en-US"/>
          </a:p>
        </p:txBody>
      </p:sp>
    </p:spTree>
    <p:extLst>
      <p:ext uri="{BB962C8B-B14F-4D97-AF65-F5344CB8AC3E}">
        <p14:creationId xmlns:p14="http://schemas.microsoft.com/office/powerpoint/2010/main" val="1089138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Read Katz and Lindell 3.5-3.7</a:t>
            </a:r>
          </a:p>
          <a:p>
            <a:r>
              <a:rPr lang="en-US" dirty="0" smtClean="0"/>
              <a:t>Constructing CPA-Security with Pseudorandom Functions</a:t>
            </a:r>
          </a:p>
          <a:p>
            <a:r>
              <a:rPr lang="en-US" dirty="0" smtClean="0"/>
              <a:t>Block Cipher Modes of Operation</a:t>
            </a:r>
          </a:p>
          <a:p>
            <a:r>
              <a:rPr lang="en-US" dirty="0" smtClean="0"/>
              <a:t>CCA-Security (</a:t>
            </a:r>
            <a:r>
              <a:rPr lang="en-US" smtClean="0"/>
              <a:t>Chosen Ciphertext Attacks)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84</a:t>
            </a:fld>
            <a:endParaRPr lang="en-US"/>
          </a:p>
        </p:txBody>
      </p:sp>
    </p:spTree>
    <p:extLst>
      <p:ext uri="{BB962C8B-B14F-4D97-AF65-F5344CB8AC3E}">
        <p14:creationId xmlns:p14="http://schemas.microsoft.com/office/powerpoint/2010/main" val="3891448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Important Remark on Randomness</a:t>
            </a:r>
            <a:endParaRPr lang="en-US" dirty="0"/>
          </a:p>
        </p:txBody>
      </p:sp>
      <p:sp>
        <p:nvSpPr>
          <p:cNvPr id="3" name="Content Placeholder 2"/>
          <p:cNvSpPr>
            <a:spLocks noGrp="1"/>
          </p:cNvSpPr>
          <p:nvPr>
            <p:ph idx="1"/>
          </p:nvPr>
        </p:nvSpPr>
        <p:spPr>
          <a:xfrm>
            <a:off x="838200" y="1825625"/>
            <a:ext cx="6446520" cy="4351338"/>
          </a:xfrm>
        </p:spPr>
        <p:txBody>
          <a:bodyPr>
            <a:normAutofit/>
          </a:bodyPr>
          <a:lstStyle/>
          <a:p>
            <a:r>
              <a:rPr lang="en-US" dirty="0" smtClean="0"/>
              <a:t>In our analysis we have made (and will</a:t>
            </a:r>
          </a:p>
          <a:p>
            <a:pPr marL="0" indent="0">
              <a:buNone/>
            </a:pPr>
            <a:r>
              <a:rPr lang="en-US" dirty="0" smtClean="0"/>
              <a:t>continue to make) a key assumption:</a:t>
            </a:r>
          </a:p>
          <a:p>
            <a:pPr marL="0" indent="0" algn="ctr">
              <a:buNone/>
            </a:pPr>
            <a:r>
              <a:rPr lang="en-US" dirty="0" smtClean="0"/>
              <a:t>We have access to  true “randomness” </a:t>
            </a:r>
          </a:p>
          <a:p>
            <a:pPr marL="0" indent="0" algn="ctr">
              <a:buNone/>
            </a:pPr>
            <a:r>
              <a:rPr lang="en-US" dirty="0" smtClean="0"/>
              <a:t>to generate a secret key K  (e.g. OTP)</a:t>
            </a:r>
          </a:p>
          <a:p>
            <a:endParaRPr lang="en-US" dirty="0" smtClean="0"/>
          </a:p>
          <a:p>
            <a:r>
              <a:rPr lang="en-US" dirty="0" smtClean="0"/>
              <a:t>Independent Random Bits </a:t>
            </a:r>
          </a:p>
          <a:p>
            <a:pPr lvl="1"/>
            <a:r>
              <a:rPr lang="en-US" dirty="0" smtClean="0"/>
              <a:t>Unbiased Coin flips</a:t>
            </a:r>
          </a:p>
          <a:p>
            <a:pPr lvl="1"/>
            <a:r>
              <a:rPr lang="en-US" dirty="0" smtClean="0"/>
              <a:t>Radioactive decay?</a:t>
            </a:r>
          </a:p>
        </p:txBody>
      </p:sp>
      <p:sp>
        <p:nvSpPr>
          <p:cNvPr id="4" name="Slide Number Placeholder 3"/>
          <p:cNvSpPr>
            <a:spLocks noGrp="1"/>
          </p:cNvSpPr>
          <p:nvPr>
            <p:ph type="sldNum" sz="quarter" idx="12"/>
          </p:nvPr>
        </p:nvSpPr>
        <p:spPr/>
        <p:txBody>
          <a:bodyPr/>
          <a:lstStyle/>
          <a:p>
            <a:fld id="{D104D3F7-B83F-4105-B753-146AD0E5364B}" type="slidenum">
              <a:rPr lang="en-US" smtClean="0"/>
              <a:t>85</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fair co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690688"/>
            <a:ext cx="52387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0958" y="1648732"/>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86</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pPr lvl="1"/>
            <a:r>
              <a:rPr lang="en-US" dirty="0" smtClean="0"/>
              <a:t>Uniform bits?</a:t>
            </a:r>
          </a:p>
          <a:p>
            <a:pPr lvl="1"/>
            <a:r>
              <a:rPr lang="en-US" dirty="0" smtClean="0"/>
              <a:t>Independent bits?</a:t>
            </a:r>
          </a:p>
          <a:p>
            <a:pPr lvl="1"/>
            <a:endParaRPr lang="en-US" dirty="0" smtClean="0"/>
          </a:p>
          <a:p>
            <a:r>
              <a:rPr lang="en-US" dirty="0" smtClean="0"/>
              <a:t>Use Randomness Extractors </a:t>
            </a:r>
          </a:p>
          <a:p>
            <a:pPr lvl="1"/>
            <a:r>
              <a:rPr lang="en-US" dirty="0" smtClean="0"/>
              <a:t>As long as input has high entropy, we can extract (almost) uniform/independent bits</a:t>
            </a:r>
            <a:endParaRPr lang="en-US" dirty="0"/>
          </a:p>
          <a:p>
            <a:pPr lvl="1"/>
            <a:r>
              <a:rPr lang="en-US" dirty="0" smtClean="0"/>
              <a:t>Hot research topic in theory</a:t>
            </a:r>
          </a:p>
        </p:txBody>
      </p:sp>
    </p:spTree>
    <p:extLst>
      <p:ext uri="{BB962C8B-B14F-4D97-AF65-F5344CB8AC3E}">
        <p14:creationId xmlns:p14="http://schemas.microsoft.com/office/powerpoint/2010/main" val="4838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0844" y="2423641"/>
            <a:ext cx="5341042" cy="3195088"/>
          </a:xfrm>
        </p:spPr>
      </p:pic>
      <p:sp>
        <p:nvSpPr>
          <p:cNvPr id="4" name="Slide Number Placeholder 3"/>
          <p:cNvSpPr>
            <a:spLocks noGrp="1"/>
          </p:cNvSpPr>
          <p:nvPr>
            <p:ph type="sldNum" sz="quarter" idx="12"/>
          </p:nvPr>
        </p:nvSpPr>
        <p:spPr/>
        <p:txBody>
          <a:bodyPr/>
          <a:lstStyle/>
          <a:p>
            <a:fld id="{D104D3F7-B83F-4105-B753-146AD0E5364B}" type="slidenum">
              <a:rPr lang="en-US" smtClean="0"/>
              <a:t>87</a:t>
            </a:fld>
            <a:endParaRPr lang="en-US"/>
          </a:p>
        </p:txBody>
      </p:sp>
      <p:sp>
        <p:nvSpPr>
          <p:cNvPr id="6" name="Content Placeholder 2"/>
          <p:cNvSpPr txBox="1">
            <a:spLocks/>
          </p:cNvSpPr>
          <p:nvPr/>
        </p:nvSpPr>
        <p:spPr>
          <a:xfrm>
            <a:off x="511629" y="182687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Hard to flip thousands/millions of coins</a:t>
            </a:r>
          </a:p>
          <a:p>
            <a:endParaRPr lang="en-US" dirty="0"/>
          </a:p>
          <a:p>
            <a:r>
              <a:rPr lang="en-US" dirty="0" smtClean="0"/>
              <a:t>Mouse-movements/keys</a:t>
            </a:r>
          </a:p>
          <a:p>
            <a:endParaRPr lang="en-US" dirty="0"/>
          </a:p>
          <a:p>
            <a:r>
              <a:rPr lang="en-US" dirty="0" smtClean="0"/>
              <a:t>Customized Randomness Chip?</a:t>
            </a:r>
          </a:p>
          <a:p>
            <a:endParaRPr lang="en-US" dirty="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78" y="3838622"/>
            <a:ext cx="4074122" cy="2700290"/>
          </a:xfrm>
          <a:prstGeom prst="rect">
            <a:avLst/>
          </a:prstGeom>
        </p:spPr>
      </p:pic>
    </p:spTree>
    <p:extLst>
      <p:ext uri="{BB962C8B-B14F-4D97-AF65-F5344CB8AC3E}">
        <p14:creationId xmlns:p14="http://schemas.microsoft.com/office/powerpoint/2010/main" val="41626786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Don’t do this!</a:t>
            </a:r>
            <a:endParaRPr lang="en-US" dirty="0"/>
          </a:p>
        </p:txBody>
      </p:sp>
      <p:sp>
        <p:nvSpPr>
          <p:cNvPr id="3" name="Content Placeholder 2"/>
          <p:cNvSpPr>
            <a:spLocks noGrp="1"/>
          </p:cNvSpPr>
          <p:nvPr>
            <p:ph idx="1"/>
          </p:nvPr>
        </p:nvSpPr>
        <p:spPr/>
        <p:txBody>
          <a:bodyPr>
            <a:normAutofit/>
          </a:bodyPr>
          <a:lstStyle/>
          <a:p>
            <a:r>
              <a:rPr lang="en-US" sz="3600" dirty="0" smtClean="0"/>
              <a:t>Rand() in C </a:t>
            </a:r>
            <a:r>
              <a:rPr lang="en-US" sz="3600" dirty="0" err="1" smtClean="0"/>
              <a:t>stdlib.h</a:t>
            </a:r>
            <a:r>
              <a:rPr lang="en-US" sz="3600" dirty="0" smtClean="0"/>
              <a:t> is no good for cryptographic applications</a:t>
            </a:r>
          </a:p>
          <a:p>
            <a:endParaRPr lang="en-US" sz="3600" dirty="0"/>
          </a:p>
          <a:p>
            <a:r>
              <a:rPr lang="en-US" sz="3600" dirty="0" smtClean="0"/>
              <a:t>Source</a:t>
            </a:r>
            <a:r>
              <a:rPr lang="en-US" sz="3600" dirty="0"/>
              <a:t> </a:t>
            </a:r>
            <a:r>
              <a:rPr lang="en-US" sz="3600" dirty="0" smtClean="0"/>
              <a:t>of many real </a:t>
            </a:r>
          </a:p>
          <a:p>
            <a:pPr marL="0" indent="0">
              <a:buNone/>
            </a:pPr>
            <a:r>
              <a:rPr lang="en-US" sz="3600" dirty="0" smtClean="0"/>
              <a:t>world flaws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88</a:t>
            </a:fld>
            <a:endParaRPr lang="en-US"/>
          </a:p>
        </p:txBody>
      </p:sp>
      <p:sp>
        <p:nvSpPr>
          <p:cNvPr id="5" name="AutoShape 2" descr="Image result for fair coin">
            <a:hlinkClick r:id="rId2"/>
          </p:cNvPr>
          <p:cNvSpPr>
            <a:spLocks noChangeAspect="1" noChangeArrowheads="1"/>
          </p:cNvSpPr>
          <p:nvPr/>
        </p:nvSpPr>
        <p:spPr bwMode="auto">
          <a:xfrm>
            <a:off x="3149600" y="-1477963"/>
            <a:ext cx="523875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18044"/>
            <a:ext cx="5714129" cy="3522954"/>
          </a:xfrm>
          <a:prstGeom prst="rect">
            <a:avLst/>
          </a:prstGeom>
        </p:spPr>
      </p:pic>
    </p:spTree>
    <p:extLst>
      <p:ext uri="{BB962C8B-B14F-4D97-AF65-F5344CB8AC3E}">
        <p14:creationId xmlns:p14="http://schemas.microsoft.com/office/powerpoint/2010/main" val="925865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want to send a longer message?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3960" y="2434012"/>
            <a:ext cx="2041601" cy="3684270"/>
          </a:xfrm>
        </p:spPr>
      </p:pic>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9" y="3180205"/>
            <a:ext cx="2781300" cy="2419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23690"/>
            <a:ext cx="1175126" cy="103745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3998" y="2142751"/>
            <a:ext cx="1175126" cy="1037454"/>
          </a:xfrm>
          <a:prstGeom prst="rect">
            <a:avLst/>
          </a:prstGeom>
        </p:spPr>
      </p:pic>
      <p:cxnSp>
        <p:nvCxnSpPr>
          <p:cNvPr id="10" name="Straight Arrow Connector 9"/>
          <p:cNvCxnSpPr/>
          <p:nvPr/>
        </p:nvCxnSpPr>
        <p:spPr>
          <a:xfrm>
            <a:off x="2727960" y="3594146"/>
            <a:ext cx="647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84973" y="3203893"/>
                <a:ext cx="5037468"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E</m:t>
                              </m:r>
                              <m:r>
                                <m:rPr>
                                  <m:sty m:val="p"/>
                                </m:rPr>
                                <a:rPr lang="en-US" b="0" i="0" smtClean="0">
                                  <a:latin typeface="Cambria Math" panose="02040503050406030204" pitchFamily="18" charset="0"/>
                                </a:rPr>
                                <m:t>nc</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𝐷𝑒𝑎𝑟</m:t>
                              </m:r>
                              <m:r>
                                <a:rPr lang="en-US" b="0" i="1" smtClean="0">
                                  <a:latin typeface="Cambria Math" panose="02040503050406030204" pitchFamily="18" charset="0"/>
                                </a:rPr>
                                <m:t> </m:t>
                              </m:r>
                              <m:r>
                                <a:rPr lang="en-US" b="0" i="1" smtClean="0">
                                  <a:latin typeface="Cambria Math" panose="02040503050406030204" pitchFamily="18" charset="0"/>
                                </a:rPr>
                                <m:t>𝐴𝑙𝑖𝑐𝑒</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𝑤𝑟𝑜𝑡𝑒</m:t>
                              </m:r>
                              <m:r>
                                <a:rPr lang="en-US" b="0" i="1" smtClean="0">
                                  <a:latin typeface="Cambria Math" panose="02040503050406030204" pitchFamily="18" charset="0"/>
                                </a:rPr>
                                <m:t> </m:t>
                              </m:r>
                              <m:r>
                                <a:rPr lang="en-US" b="0" i="1" smtClean="0">
                                  <a:latin typeface="Cambria Math" panose="02040503050406030204" pitchFamily="18" charset="0"/>
                                </a:rPr>
                                <m:t>𝑡h𝑖𝑠</m:t>
                              </m:r>
                              <m:r>
                                <a:rPr lang="en-US" b="0" i="1" smtClean="0">
                                  <a:latin typeface="Cambria Math" panose="02040503050406030204" pitchFamily="18" charset="0"/>
                                </a:rPr>
                                <m:t> </m:t>
                              </m:r>
                              <m:r>
                                <a:rPr lang="en-US" b="0" i="1" smtClean="0">
                                  <a:latin typeface="Cambria Math" panose="02040503050406030204" pitchFamily="18" charset="0"/>
                                </a:rPr>
                                <m:t>𝑝𝑜𝑒𝑚</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𝑦𝑜𝑢</m:t>
                              </m:r>
                              <m:r>
                                <a:rPr lang="en-US" b="0" i="1" smtClean="0">
                                  <a:latin typeface="Cambria Math" panose="02040503050406030204" pitchFamily="18" charset="0"/>
                                </a:rPr>
                                <m:t>"</m:t>
                              </m:r>
                            </m:e>
                          </m:d>
                        </m:e>
                      </m:fun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84973" y="3203893"/>
                <a:ext cx="5037468" cy="393121"/>
              </a:xfrm>
              <a:prstGeom prst="rect">
                <a:avLst/>
              </a:prstGeom>
              <a:blipFill>
                <a:blip r:embed="rId6"/>
                <a:stretch>
                  <a:fillRect b="-7813"/>
                </a:stretch>
              </a:blipFill>
            </p:spPr>
            <p:txBody>
              <a:bodyPr/>
              <a:lstStyle/>
              <a:p>
                <a:r>
                  <a:rPr lang="en-US">
                    <a:noFill/>
                  </a:rPr>
                  <a:t> </a:t>
                </a:r>
              </a:p>
            </p:txBody>
          </p:sp>
        </mc:Fallback>
      </mc:AlternateContent>
      <p:sp>
        <p:nvSpPr>
          <p:cNvPr id="12" name="TextBox 11"/>
          <p:cNvSpPr txBox="1"/>
          <p:nvPr/>
        </p:nvSpPr>
        <p:spPr>
          <a:xfrm>
            <a:off x="2042160" y="1690688"/>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sp>
        <p:nvSpPr>
          <p:cNvPr id="13" name="TextBox 12"/>
          <p:cNvSpPr txBox="1"/>
          <p:nvPr/>
        </p:nvSpPr>
        <p:spPr>
          <a:xfrm>
            <a:off x="8808720" y="1537857"/>
            <a:ext cx="896399" cy="369332"/>
          </a:xfrm>
          <a:prstGeom prst="rect">
            <a:avLst/>
          </a:prstGeom>
          <a:noFill/>
        </p:spPr>
        <p:txBody>
          <a:bodyPr wrap="none" rtlCol="0">
            <a:spAutoFit/>
          </a:bodyPr>
          <a:lstStyle/>
          <a:p>
            <a:r>
              <a:rPr lang="en-US" dirty="0" smtClean="0"/>
              <a:t>K</a:t>
            </a:r>
            <a:r>
              <a:rPr lang="en-US" baseline="-25000" dirty="0" smtClean="0"/>
              <a:t>1</a:t>
            </a:r>
            <a:r>
              <a:rPr lang="en-US" dirty="0" smtClean="0"/>
              <a:t>,K</a:t>
            </a:r>
            <a:r>
              <a:rPr lang="en-US" baseline="-25000" dirty="0" smtClean="0"/>
              <a:t>2</a:t>
            </a:r>
            <a:r>
              <a:rPr lang="en-US" dirty="0" smtClean="0"/>
              <a:t>,K</a:t>
            </a:r>
            <a:r>
              <a:rPr lang="en-US" baseline="-25000" dirty="0" smtClean="0"/>
              <a:t>3</a:t>
            </a:r>
            <a:endParaRPr lang="en-US" baseline="-25000" dirty="0"/>
          </a:p>
        </p:txBody>
      </p:sp>
      <p:cxnSp>
        <p:nvCxnSpPr>
          <p:cNvPr id="14" name="Straight Arrow Connector 13"/>
          <p:cNvCxnSpPr/>
          <p:nvPr/>
        </p:nvCxnSpPr>
        <p:spPr>
          <a:xfrm flipV="1">
            <a:off x="2844800" y="4389120"/>
            <a:ext cx="6146800" cy="3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439124" y="3946775"/>
                <a:ext cx="2993704"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𝑅𝑜𝑠𝑒𝑠</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𝑟𝑒𝑑</m:t>
                              </m:r>
                              <m:r>
                                <a:rPr lang="en-US" b="0" i="1" smtClean="0">
                                  <a:latin typeface="Cambria Math" panose="02040503050406030204" pitchFamily="18" charset="0"/>
                                </a:rPr>
                                <m:t>, …."</m:t>
                              </m:r>
                            </m:e>
                          </m:d>
                        </m:e>
                      </m:fun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39124" y="3946775"/>
                <a:ext cx="2993704" cy="393121"/>
              </a:xfrm>
              <a:prstGeom prst="rect">
                <a:avLst/>
              </a:prstGeom>
              <a:blipFill>
                <a:blip r:embed="rId7"/>
                <a:stretch>
                  <a:fillRect/>
                </a:stretch>
              </a:blipFill>
            </p:spPr>
            <p:txBody>
              <a:bodyPr/>
              <a:lstStyle/>
              <a:p>
                <a:r>
                  <a:rPr lang="en-US">
                    <a:noFill/>
                  </a:rPr>
                  <a:t> </a:t>
                </a:r>
              </a:p>
            </p:txBody>
          </p:sp>
        </mc:Fallback>
      </mc:AlternateContent>
      <p:cxnSp>
        <p:nvCxnSpPr>
          <p:cNvPr id="19" name="Straight Arrow Connector 18"/>
          <p:cNvCxnSpPr/>
          <p:nvPr/>
        </p:nvCxnSpPr>
        <p:spPr>
          <a:xfrm flipV="1">
            <a:off x="2279238" y="5064602"/>
            <a:ext cx="6992313" cy="115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836361" y="4724775"/>
                <a:ext cx="3198761" cy="3931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3</m:t>
                                  </m:r>
                                </m:sub>
                              </m:sSub>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𝑎𝑚</m:t>
                              </m:r>
                              <m:r>
                                <a:rPr lang="en-US" b="0" i="1" smtClean="0">
                                  <a:latin typeface="Cambria Math" panose="02040503050406030204" pitchFamily="18" charset="0"/>
                                </a:rPr>
                                <m:t> </m:t>
                              </m:r>
                              <m:r>
                                <a:rPr lang="en-US" b="0" i="1" smtClean="0">
                                  <a:latin typeface="Cambria Math" panose="02040503050406030204" pitchFamily="18" charset="0"/>
                                </a:rPr>
                                <m:t>𝑜𝑢𝑡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𝑠𝑝𝑎𝑐𝑒</m:t>
                              </m:r>
                              <m:r>
                                <a:rPr lang="en-US" b="0" i="1" smtClean="0">
                                  <a:latin typeface="Cambria Math" panose="02040503050406030204" pitchFamily="18" charset="0"/>
                                </a:rPr>
                                <m:t>, </m:t>
                              </m:r>
                              <m:r>
                                <a:rPr lang="en-US" b="0" i="1" smtClean="0">
                                  <a:latin typeface="Cambria Math" panose="02040503050406030204" pitchFamily="18" charset="0"/>
                                </a:rPr>
                                <m:t>𝑏𝑢𝑡</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𝑟𝑒𝑠𝑡</m:t>
                              </m:r>
                              <m:r>
                                <a:rPr lang="en-US" b="0" i="1" smtClean="0">
                                  <a:latin typeface="Cambria Math" panose="02040503050406030204" pitchFamily="18" charset="0"/>
                                </a:rPr>
                                <m:t> </m:t>
                              </m:r>
                              <m:r>
                                <a:rPr lang="en-US" b="0" i="1" smtClean="0">
                                  <a:latin typeface="Cambria Math" panose="02040503050406030204" pitchFamily="18" charset="0"/>
                                </a:rPr>
                                <m:t>𝑤𝑎𝑠</m:t>
                              </m:r>
                              <m:r>
                                <a:rPr lang="en-US" b="0" i="1" smtClean="0">
                                  <a:latin typeface="Cambria Math" panose="02040503050406030204" pitchFamily="18" charset="0"/>
                                </a:rPr>
                                <m:t> </m:t>
                              </m:r>
                              <m:r>
                                <a:rPr lang="en-US" b="0" i="1" smtClean="0">
                                  <a:latin typeface="Cambria Math" panose="02040503050406030204" pitchFamily="18" charset="0"/>
                                </a:rPr>
                                <m:t>𝑎𝑤𝑒𝑠𝑜𝑚𝑒</m:t>
                              </m:r>
                              <m:r>
                                <a:rPr lang="en-US" b="0" i="1" smtClean="0">
                                  <a:latin typeface="Cambria Math" panose="02040503050406030204" pitchFamily="18" charset="0"/>
                                </a:rPr>
                                <m:t>"</m:t>
                              </m:r>
                            </m:e>
                          </m:d>
                        </m:e>
                      </m:func>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836361" y="4724775"/>
                <a:ext cx="3198761" cy="393121"/>
              </a:xfrm>
              <a:prstGeom prst="rect">
                <a:avLst/>
              </a:prstGeom>
              <a:blipFill>
                <a:blip r:embed="rId8"/>
                <a:stretch>
                  <a:fillRect r="-74286" b="-7692"/>
                </a:stretch>
              </a:blipFill>
            </p:spPr>
            <p:txBody>
              <a:bodyPr/>
              <a:lstStyle/>
              <a:p>
                <a:r>
                  <a:rPr lang="en-US">
                    <a:noFill/>
                  </a:rPr>
                  <a:t> </a:t>
                </a:r>
              </a:p>
            </p:txBody>
          </p:sp>
        </mc:Fallback>
      </mc:AlternateContent>
    </p:spTree>
    <p:extLst>
      <p:ext uri="{BB962C8B-B14F-4D97-AF65-F5344CB8AC3E}">
        <p14:creationId xmlns:p14="http://schemas.microsoft.com/office/powerpoint/2010/main" val="20336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7037E-7 L 0.49063 -0.0412 " pathEditMode="relative" rAng="0" ptsTypes="AA">
                                      <p:cBhvr>
                                        <p:cTn id="6" dur="2000" fill="hold"/>
                                        <p:tgtEl>
                                          <p:spTgt spid="5"/>
                                        </p:tgtEl>
                                        <p:attrNameLst>
                                          <p:attrName>ppt_x</p:attrName>
                                          <p:attrName>ppt_y</p:attrName>
                                        </p:attrNameLst>
                                      </p:cBhvr>
                                      <p:rCtr x="24531" y="-2060"/>
                                    </p:animMotion>
                                  </p:childTnLst>
                                </p:cTn>
                              </p:par>
                              <p:par>
                                <p:cTn id="7" presetID="42" presetClass="path" presetSubtype="0" accel="50000" decel="50000" fill="hold" nodeType="withEffect">
                                  <p:stCondLst>
                                    <p:cond delay="0"/>
                                  </p:stCondLst>
                                  <p:childTnLst>
                                    <p:animMotion origin="layout" path="M -4.16667E-6 -2.96296E-6 L 0.5224 -0.01458 " pathEditMode="relative" rAng="0" ptsTypes="AA">
                                      <p:cBhvr>
                                        <p:cTn id="8" dur="2000" fill="hold"/>
                                        <p:tgtEl>
                                          <p:spTgt spid="6"/>
                                        </p:tgtEl>
                                        <p:attrNameLst>
                                          <p:attrName>ppt_x</p:attrName>
                                          <p:attrName>ppt_y</p:attrName>
                                        </p:attrNameLst>
                                      </p:cBhvr>
                                      <p:rCtr x="26120" y="-741"/>
                                    </p:animMotion>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26759</TotalTime>
  <Words>3922</Words>
  <Application>Microsoft Office PowerPoint</Application>
  <PresentationFormat>Widescreen</PresentationFormat>
  <Paragraphs>970</Paragraphs>
  <Slides>88</Slides>
  <Notes>26</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Calibri Light</vt:lpstr>
      <vt:lpstr>Cambria Math</vt:lpstr>
      <vt:lpstr>Courier</vt:lpstr>
      <vt:lpstr>Symbol</vt:lpstr>
      <vt:lpstr>Wingdings</vt:lpstr>
      <vt:lpstr>Office Theme</vt:lpstr>
      <vt:lpstr>Cryptography CS 555</vt:lpstr>
      <vt:lpstr>Recap</vt:lpstr>
      <vt:lpstr>Principles of Modern Cryptography</vt:lpstr>
      <vt:lpstr>Perfect Secrecy </vt:lpstr>
      <vt:lpstr>Perfect Secrecy </vt:lpstr>
      <vt:lpstr>Perfect Secrecy </vt:lpstr>
      <vt:lpstr>Week 2: Topic 1: Computational Security</vt:lpstr>
      <vt:lpstr>Recap</vt:lpstr>
      <vt:lpstr>What if we want to send a longer message?</vt:lpstr>
      <vt:lpstr>What if we want to send many messages?</vt:lpstr>
      <vt:lpstr>Can we save their relationship?</vt:lpstr>
      <vt:lpstr>Perfect Secrecy vs Computational Security</vt:lpstr>
      <vt:lpstr>Current Goal</vt:lpstr>
      <vt:lpstr>Concrete Security</vt:lpstr>
      <vt:lpstr>Asymptotic Approach to Security</vt:lpstr>
      <vt:lpstr>Asymptotic Approach to Security</vt:lpstr>
      <vt:lpstr>Asymptotic Approach to Security</vt:lpstr>
      <vt:lpstr>Asymptotic Approach to Security</vt:lpstr>
      <vt:lpstr>Asymptotic Approach to Security</vt:lpstr>
      <vt:lpstr>Asymptotic Approach to Security</vt:lpstr>
      <vt:lpstr>Advantages of Asymptotic Approach</vt:lpstr>
      <vt:lpstr>Private Key Encryption Syntax (Revisited)</vt:lpstr>
      <vt:lpstr>Private Key Encryption Syntax (Revisited)</vt:lpstr>
      <vt:lpstr>Adversarial Indistinguishability Experiment</vt:lpstr>
      <vt:lpstr>Adversarial Indistinguishability Experiment</vt:lpstr>
      <vt:lpstr>EAV-Secure</vt:lpstr>
      <vt:lpstr>EAV-Secure (Equivalent)</vt:lpstr>
      <vt:lpstr>(t(n),ε(n))-EAV-Secure (Concrete Version)</vt:lpstr>
      <vt:lpstr>Aside: Message and Ciphertext Length</vt:lpstr>
      <vt:lpstr>Implications of Indistinguishability</vt:lpstr>
      <vt:lpstr>Semantic Security</vt:lpstr>
      <vt:lpstr>Semantic Security</vt:lpstr>
      <vt:lpstr>Semantic Security</vt:lpstr>
      <vt:lpstr>Another Interpretation of Semantic Security</vt:lpstr>
      <vt:lpstr>Homework 1 Released</vt:lpstr>
      <vt:lpstr>Week 2: Topic 2: Constructing Secure Encryption Schemes</vt:lpstr>
      <vt:lpstr>Recap</vt:lpstr>
      <vt:lpstr>Recap: EAV-Secure</vt:lpstr>
      <vt:lpstr>Semantic Security</vt:lpstr>
      <vt:lpstr>Another Interpretation of Semantic Security</vt:lpstr>
      <vt:lpstr>New Goal</vt:lpstr>
      <vt:lpstr>Building Blocks</vt:lpstr>
      <vt:lpstr>Pseudorandom Generator (PRG) G</vt:lpstr>
      <vt:lpstr>Recap: EAV-Secure</vt:lpstr>
      <vt:lpstr>PRG Security as a Game</vt:lpstr>
      <vt:lpstr>(t(n),ε(n))-Secure PRG (Concrete Version)</vt:lpstr>
      <vt:lpstr>A Bad PRG</vt:lpstr>
      <vt:lpstr>One-Time-Pads + PRGs</vt:lpstr>
      <vt:lpstr>One-Time-Pads + PRGs</vt:lpstr>
      <vt:lpstr>Breaking Semantic Security</vt:lpstr>
      <vt:lpstr>The Reduction</vt:lpstr>
      <vt:lpstr>Analysis</vt:lpstr>
      <vt:lpstr>One-Time-Pads + PRGs</vt:lpstr>
      <vt:lpstr>Candidate PRG</vt:lpstr>
      <vt:lpstr>Stream Cipher vs PRG</vt:lpstr>
      <vt:lpstr>The RC4 Stream Cipher</vt:lpstr>
      <vt:lpstr>The RC4 Cipher</vt:lpstr>
      <vt:lpstr>Limitations of Current Security Definition</vt:lpstr>
      <vt:lpstr>Limitations of Current Security Definition</vt:lpstr>
      <vt:lpstr>Multiple Message Eavesdropping Experiment</vt:lpstr>
      <vt:lpstr>Multiple Message Eavesdropping Experiment</vt:lpstr>
      <vt:lpstr>Multiple vs Single Encryptions</vt:lpstr>
      <vt:lpstr>Example</vt:lpstr>
      <vt:lpstr>Multiple Message Eavesdropping Attack</vt:lpstr>
      <vt:lpstr>Did We Cheat?</vt:lpstr>
      <vt:lpstr>Multiple Message Eavesdropping</vt:lpstr>
      <vt:lpstr>Where to go from here?</vt:lpstr>
      <vt:lpstr>Week 2: Topic 3: CPA-Security </vt:lpstr>
      <vt:lpstr>Homework 1 Released</vt:lpstr>
      <vt:lpstr>Recap</vt:lpstr>
      <vt:lpstr>Chosen-Plaintext Attacks</vt:lpstr>
      <vt:lpstr>Chosen-Plaintext Attacks</vt:lpstr>
      <vt:lpstr>Battle of Midway (WWII).</vt:lpstr>
      <vt:lpstr>Battle of Midway (WWII).</vt:lpstr>
      <vt:lpstr>Multiple Message Security and CPA-Attacks</vt:lpstr>
      <vt:lpstr>CPA-Security (Single Message)</vt:lpstr>
      <vt:lpstr>CPA-Security (Single Message)</vt:lpstr>
      <vt:lpstr>CPA-Security (Multiple Messages)</vt:lpstr>
      <vt:lpstr>CPA-Security (Multiple Messages)</vt:lpstr>
      <vt:lpstr>CPA-Security</vt:lpstr>
      <vt:lpstr>CPA-Security</vt:lpstr>
      <vt:lpstr>CPA-Security and Message Length</vt:lpstr>
      <vt:lpstr>Security Reduction</vt:lpstr>
      <vt:lpstr>Next Week</vt:lpstr>
      <vt:lpstr> An Important Remark on Randomness</vt:lpstr>
      <vt:lpstr>In Practice</vt:lpstr>
      <vt:lpstr>In Practice</vt:lpstr>
      <vt:lpstr>Caveat: Don’t do this!</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199</cp:revision>
  <dcterms:created xsi:type="dcterms:W3CDTF">2016-12-31T20:38:01Z</dcterms:created>
  <dcterms:modified xsi:type="dcterms:W3CDTF">2018-09-04T14:01:08Z</dcterms:modified>
</cp:coreProperties>
</file>