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771" r:id="rId2"/>
    <p:sldId id="1125" r:id="rId3"/>
    <p:sldId id="1126" r:id="rId4"/>
    <p:sldId id="1189" r:id="rId5"/>
    <p:sldId id="1185" r:id="rId6"/>
    <p:sldId id="1184" r:id="rId7"/>
    <p:sldId id="1190" r:id="rId8"/>
    <p:sldId id="1186" r:id="rId9"/>
    <p:sldId id="1176" r:id="rId10"/>
    <p:sldId id="1183" r:id="rId11"/>
    <p:sldId id="1187" r:id="rId12"/>
    <p:sldId id="1188" r:id="rId13"/>
    <p:sldId id="1177" r:id="rId14"/>
    <p:sldId id="1178" r:id="rId15"/>
    <p:sldId id="1179" r:id="rId16"/>
    <p:sldId id="1180" r:id="rId17"/>
    <p:sldId id="1181" r:id="rId18"/>
    <p:sldId id="1182" r:id="rId19"/>
    <p:sldId id="1191" r:id="rId20"/>
    <p:sldId id="1192" r:id="rId21"/>
    <p:sldId id="439" r:id="rId22"/>
    <p:sldId id="1082" r:id="rId23"/>
    <p:sldId id="1104" r:id="rId24"/>
    <p:sldId id="1105" r:id="rId25"/>
    <p:sldId id="1106" r:id="rId26"/>
    <p:sldId id="1174" r:id="rId27"/>
    <p:sldId id="1127" r:id="rId28"/>
    <p:sldId id="1128" r:id="rId29"/>
    <p:sldId id="1107" r:id="rId30"/>
    <p:sldId id="1123" r:id="rId31"/>
    <p:sldId id="1130" r:id="rId32"/>
    <p:sldId id="1131" r:id="rId33"/>
    <p:sldId id="1132" r:id="rId34"/>
    <p:sldId id="1133" r:id="rId35"/>
    <p:sldId id="1137" r:id="rId36"/>
    <p:sldId id="1134" r:id="rId37"/>
    <p:sldId id="1136" r:id="rId38"/>
    <p:sldId id="1169" r:id="rId39"/>
    <p:sldId id="1170" r:id="rId40"/>
    <p:sldId id="1171" r:id="rId41"/>
    <p:sldId id="1172" r:id="rId42"/>
    <p:sldId id="1173" r:id="rId43"/>
    <p:sldId id="1135" r:id="rId44"/>
    <p:sldId id="1144" r:id="rId45"/>
    <p:sldId id="1138" r:id="rId46"/>
    <p:sldId id="1139" r:id="rId47"/>
    <p:sldId id="1145" r:id="rId48"/>
    <p:sldId id="1140" r:id="rId49"/>
    <p:sldId id="1175" r:id="rId50"/>
    <p:sldId id="1141" r:id="rId51"/>
    <p:sldId id="1143" r:id="rId52"/>
    <p:sldId id="1146" r:id="rId53"/>
    <p:sldId id="1147" r:id="rId54"/>
    <p:sldId id="1148" r:id="rId55"/>
    <p:sldId id="1149" r:id="rId56"/>
    <p:sldId id="1161" r:id="rId57"/>
    <p:sldId id="1162" r:id="rId58"/>
    <p:sldId id="1163" r:id="rId59"/>
    <p:sldId id="1158" r:id="rId60"/>
    <p:sldId id="1159" r:id="rId61"/>
    <p:sldId id="1160" r:id="rId62"/>
    <p:sldId id="1165" r:id="rId63"/>
    <p:sldId id="1166" r:id="rId64"/>
    <p:sldId id="1167" r:id="rId65"/>
    <p:sldId id="1168" r:id="rId6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cki, Jeremiah M" initials="BJM" lastIdx="1" clrIdx="0">
    <p:extLst>
      <p:ext uri="{19B8F6BF-5375-455C-9EA6-DF929625EA0E}">
        <p15:presenceInfo xmlns:p15="http://schemas.microsoft.com/office/powerpoint/2012/main" userId="S-1-5-21-1861847230-2120372063-3483355800-595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926" autoAdjust="0"/>
  </p:normalViewPr>
  <p:slideViewPr>
    <p:cSldViewPr snapToGrid="0">
      <p:cViewPr varScale="1">
        <p:scale>
          <a:sx n="83" d="100"/>
          <a:sy n="83" d="100"/>
        </p:scale>
        <p:origin x="1062" y="84"/>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3C85FA0-1860-435B-9626-CB21D9C53071}" type="datetimeFigureOut">
              <a:rPr lang="en-US" smtClean="0"/>
              <a:t>12/6/2018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CE35DAA-499F-4673-978B-A6190921FD97}" type="slidenum">
              <a:rPr lang="en-US" smtClean="0"/>
              <a:t>‹#›</a:t>
            </a:fld>
            <a:endParaRPr lang="en-US"/>
          </a:p>
        </p:txBody>
      </p:sp>
    </p:spTree>
    <p:extLst>
      <p:ext uri="{BB962C8B-B14F-4D97-AF65-F5344CB8AC3E}">
        <p14:creationId xmlns:p14="http://schemas.microsoft.com/office/powerpoint/2010/main" val="361545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27</a:t>
            </a:fld>
            <a:endParaRPr lang="en-US"/>
          </a:p>
        </p:txBody>
      </p:sp>
    </p:spTree>
    <p:extLst>
      <p:ext uri="{BB962C8B-B14F-4D97-AF65-F5344CB8AC3E}">
        <p14:creationId xmlns:p14="http://schemas.microsoft.com/office/powerpoint/2010/main" val="107279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28</a:t>
            </a:fld>
            <a:endParaRPr lang="en-US"/>
          </a:p>
        </p:txBody>
      </p:sp>
    </p:spTree>
    <p:extLst>
      <p:ext uri="{BB962C8B-B14F-4D97-AF65-F5344CB8AC3E}">
        <p14:creationId xmlns:p14="http://schemas.microsoft.com/office/powerpoint/2010/main" val="1116915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52</a:t>
            </a:fld>
            <a:endParaRPr lang="en-US"/>
          </a:p>
        </p:txBody>
      </p:sp>
    </p:spTree>
    <p:extLst>
      <p:ext uri="{BB962C8B-B14F-4D97-AF65-F5344CB8AC3E}">
        <p14:creationId xmlns:p14="http://schemas.microsoft.com/office/powerpoint/2010/main" val="132044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53</a:t>
            </a:fld>
            <a:endParaRPr lang="en-US"/>
          </a:p>
        </p:txBody>
      </p:sp>
    </p:spTree>
    <p:extLst>
      <p:ext uri="{BB962C8B-B14F-4D97-AF65-F5344CB8AC3E}">
        <p14:creationId xmlns:p14="http://schemas.microsoft.com/office/powerpoint/2010/main" val="386120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54</a:t>
            </a:fld>
            <a:endParaRPr lang="en-US"/>
          </a:p>
        </p:txBody>
      </p:sp>
    </p:spTree>
    <p:extLst>
      <p:ext uri="{BB962C8B-B14F-4D97-AF65-F5344CB8AC3E}">
        <p14:creationId xmlns:p14="http://schemas.microsoft.com/office/powerpoint/2010/main" val="566923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motivates the need for moderately hard functions. The basic idea is to build a password hash function that is moderately expensive to compute to limit the number of guesses that an adversary would be willing to try</a:t>
            </a:r>
            <a:r>
              <a:rPr lang="en-US" baseline="0" dirty="0" smtClean="0"/>
              <a:t>. An honest server only needs to compute the function once during a typical authentication session. However, the adversary potentially has an advantage in this game. While the honest server must typically evaluate the function on standard hardware, the adversary could use potentially reduce the cost per password guess by developing customized hardware (GPUs, FPGAs, ASICs) to evaluate the password hash function. Thus, we want to ensure that the cost to evaluate this function is equitable across platforms.</a:t>
            </a:r>
            <a:endParaRPr lang="en-US" dirty="0" smtClean="0"/>
          </a:p>
          <a:p>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55</a:t>
            </a:fld>
            <a:endParaRPr lang="en-US"/>
          </a:p>
        </p:txBody>
      </p:sp>
    </p:spTree>
    <p:extLst>
      <p:ext uri="{BB962C8B-B14F-4D97-AF65-F5344CB8AC3E}">
        <p14:creationId xmlns:p14="http://schemas.microsoft.com/office/powerpoint/2010/main" val="3570718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57</a:t>
            </a:fld>
            <a:endParaRPr lang="en-US"/>
          </a:p>
        </p:txBody>
      </p:sp>
    </p:spTree>
    <p:extLst>
      <p:ext uri="{BB962C8B-B14F-4D97-AF65-F5344CB8AC3E}">
        <p14:creationId xmlns:p14="http://schemas.microsoft.com/office/powerpoint/2010/main" val="2152047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58</a:t>
            </a:fld>
            <a:endParaRPr lang="en-US"/>
          </a:p>
        </p:txBody>
      </p:sp>
    </p:spTree>
    <p:extLst>
      <p:ext uri="{BB962C8B-B14F-4D97-AF65-F5344CB8AC3E}">
        <p14:creationId xmlns:p14="http://schemas.microsoft.com/office/powerpoint/2010/main" val="419497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CD638-CAC8-4835-93D5-F2F113860AF6}" type="datetime1">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5035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20AD1-AAF5-41BF-8F47-A201BD823CA6}" type="datetime1">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92156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F8B5-C2B9-4688-AF44-FC2F88EF1967}" type="datetime1">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32540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12E03-6634-4506-9456-86EF0B299EA5}" type="datetime1">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96895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FFF1D6-DDC6-46CD-8F4D-A488FCDFFF3F}" type="datetime1">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40703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4268F3-B5D5-4614-A1E8-B062619C91D9}" type="datetime1">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10001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7B2AB-DF7C-4D43-93E6-1F8BFC4B85C5}" type="datetime1">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55649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41BF2-9F6E-4EE3-AC23-3342D25B434E}" type="datetime1">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32417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3AC0-947E-4117-982D-2E13F67B980A}" type="datetime1">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3247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0ACCC4-E33D-49C2-8C16-2FA37D9D909A}" type="datetime1">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449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9B8812-7278-4D06-90D2-92395DE9F0D1}" type="datetime1">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428408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57E49-C339-4533-BFB4-FADAD6F354D5}" type="datetime1">
              <a:rPr lang="en-US" smtClean="0"/>
              <a:t>12/6/2018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4D3F7-B83F-4105-B753-146AD0E5364B}" type="slidenum">
              <a:rPr lang="en-US" smtClean="0"/>
              <a:t>‹#›</a:t>
            </a:fld>
            <a:endParaRPr lang="en-US"/>
          </a:p>
        </p:txBody>
      </p:sp>
    </p:spTree>
    <p:extLst>
      <p:ext uri="{BB962C8B-B14F-4D97-AF65-F5344CB8AC3E}">
        <p14:creationId xmlns:p14="http://schemas.microsoft.com/office/powerpoint/2010/main" val="300450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40.png"/><Relationship Id="rId4" Type="http://schemas.openxmlformats.org/officeDocument/2006/relationships/image" Target="../media/image360.png"/></Relationships>
</file>

<file path=ppt/slides/_rels/slide25.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5.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70.png"/><Relationship Id="rId5" Type="http://schemas.openxmlformats.org/officeDocument/2006/relationships/image" Target="../media/image50.png"/><Relationship Id="rId10" Type="http://schemas.openxmlformats.org/officeDocument/2006/relationships/image" Target="../media/image10.png"/><Relationship Id="rId4" Type="http://schemas.openxmlformats.org/officeDocument/2006/relationships/image" Target="../media/image41.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5.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3.png"/><Relationship Id="rId5" Type="http://schemas.openxmlformats.org/officeDocument/2006/relationships/image" Target="../media/image50.png"/><Relationship Id="rId10" Type="http://schemas.openxmlformats.org/officeDocument/2006/relationships/image" Target="../media/image10.png"/><Relationship Id="rId4" Type="http://schemas.openxmlformats.org/officeDocument/2006/relationships/image" Target="../media/image41.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image" Target="../media/image30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Shor's_algorithm" TargetMode="External"/><Relationship Id="rId2" Type="http://schemas.openxmlformats.org/officeDocument/2006/relationships/hyperlink" Target="https://arxiv.org/pdf/1111.4147.pdf"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Lattice-based_cryptography"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ecurity.googleblog.com/2016/07/experimenting-with-post-quantum.htm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simons.berkeley.edu/talks/shai-halevi-2015-05-18a"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imons.berkeley.edu/talks/shai-halevi-2015-05-18a"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Paillier_cryptosystem"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jIWOR2bGC7c" TargetMode="External"/><Relationship Id="rId2" Type="http://schemas.openxmlformats.org/officeDocument/2006/relationships/hyperlink" Target="https://github.com/shaih/HElib"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simons.berkeley.edu/talks/amit-sahai-2015-05-19a"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_rels/slide4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cis.upenn.edu/~aaroth/Papers/privacybook.pdf" TargetMode="Externa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6.pn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jpeg"/></Relationships>
</file>

<file path=ppt/slides/_rels/slide53.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jp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3.jpeg"/><Relationship Id="rId9" Type="http://schemas.openxmlformats.org/officeDocument/2006/relationships/image" Target="../media/image48.jpeg"/><Relationship Id="rId14" Type="http://schemas.openxmlformats.org/officeDocument/2006/relationships/image" Target="../media/image53.png"/></Relationships>
</file>

<file path=ppt/slides/_rels/slide54.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jp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png"/><Relationship Id="rId2" Type="http://schemas.openxmlformats.org/officeDocument/2006/relationships/notesSlide" Target="../notesSlides/notesSlide5.xml"/><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3.jpeg"/><Relationship Id="rId9" Type="http://schemas.openxmlformats.org/officeDocument/2006/relationships/image" Target="../media/image48.jpeg"/><Relationship Id="rId14" Type="http://schemas.openxmlformats.org/officeDocument/2006/relationships/image" Target="../media/image53.png"/></Relationships>
</file>

<file path=ppt/slides/_rels/slide55.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40.png"/><Relationship Id="rId7" Type="http://schemas.openxmlformats.org/officeDocument/2006/relationships/image" Target="../media/image5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6.jpeg"/><Relationship Id="rId11" Type="http://schemas.openxmlformats.org/officeDocument/2006/relationships/image" Target="../media/image60.jpeg"/><Relationship Id="rId5" Type="http://schemas.openxmlformats.org/officeDocument/2006/relationships/image" Target="../media/image37.png"/><Relationship Id="rId10" Type="http://schemas.openxmlformats.org/officeDocument/2006/relationships/image" Target="../media/image59.jpg"/><Relationship Id="rId4" Type="http://schemas.openxmlformats.org/officeDocument/2006/relationships/image" Target="../media/image39.png"/><Relationship Id="rId9"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g"/><Relationship Id="rId4" Type="http://schemas.openxmlformats.org/officeDocument/2006/relationships/image" Target="../media/image62.png"/></Relationships>
</file>

<file path=ppt/slides/_rels/slide5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 Id="rId5" Type="http://schemas.openxmlformats.org/officeDocument/2006/relationships/image" Target="../media/image63.jpg"/><Relationship Id="rId4" Type="http://schemas.openxmlformats.org/officeDocument/2006/relationships/image" Target="../media/image67.png"/></Relationships>
</file>

<file path=ppt/slides/_rels/slide6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65.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hyperlink" Target="https://github.com/Practical-Graphs/Argon2-Practical-Graph" TargetMode="Externa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Homework 5 Statistics</a:t>
            </a:r>
          </a:p>
        </p:txBody>
      </p:sp>
      <p:sp>
        <p:nvSpPr>
          <p:cNvPr id="3" name="Content Placeholder 2"/>
          <p:cNvSpPr>
            <a:spLocks noGrp="1"/>
          </p:cNvSpPr>
          <p:nvPr>
            <p:ph idx="1"/>
          </p:nvPr>
        </p:nvSpPr>
        <p:spPr/>
        <p:txBody>
          <a:bodyPr>
            <a:normAutofit/>
          </a:bodyPr>
          <a:lstStyle/>
          <a:p>
            <a:pPr marL="0" indent="0">
              <a:buNone/>
            </a:pPr>
            <a:endParaRPr lang="en-US" b="1" dirty="0"/>
          </a:p>
          <a:p>
            <a:endParaRPr lang="en-US" b="1" dirty="0"/>
          </a:p>
          <a:p>
            <a:endParaRPr lang="en-US" b="1" dirty="0"/>
          </a:p>
          <a:p>
            <a:endParaRPr lang="en-US" b="1" dirty="0" smtClean="0"/>
          </a:p>
          <a:p>
            <a:endParaRPr lang="en-US" b="1" dirty="0"/>
          </a:p>
          <a:p>
            <a:pPr marL="0" indent="0">
              <a:buNone/>
            </a:pPr>
            <a:endParaRPr lang="en-US" b="1" dirty="0" smtClean="0"/>
          </a:p>
          <a:p>
            <a:pPr marL="0" indent="0">
              <a:buNone/>
            </a:pPr>
            <a:endParaRPr lang="en-US" dirty="0" smtClean="0"/>
          </a:p>
          <a:p>
            <a:endParaRPr lang="en-US" dirty="0"/>
          </a:p>
          <a:p>
            <a:endParaRPr lang="en-US" dirty="0" smtClean="0"/>
          </a:p>
          <a:p>
            <a:pPr marL="4572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704627724"/>
              </p:ext>
            </p:extLst>
          </p:nvPr>
        </p:nvGraphicFramePr>
        <p:xfrm>
          <a:off x="838200" y="1690688"/>
          <a:ext cx="10515600" cy="3383280"/>
        </p:xfrm>
        <a:graphic>
          <a:graphicData uri="http://schemas.openxmlformats.org/drawingml/2006/table">
            <a:tbl>
              <a:tblPr/>
              <a:tblGrid>
                <a:gridCol w="5257800">
                  <a:extLst>
                    <a:ext uri="{9D8B030D-6E8A-4147-A177-3AD203B41FA5}">
                      <a16:colId xmlns:a16="http://schemas.microsoft.com/office/drawing/2014/main" val="28978777"/>
                    </a:ext>
                  </a:extLst>
                </a:gridCol>
                <a:gridCol w="5257800">
                  <a:extLst>
                    <a:ext uri="{9D8B030D-6E8A-4147-A177-3AD203B41FA5}">
                      <a16:colId xmlns:a16="http://schemas.microsoft.com/office/drawing/2014/main" val="3955376321"/>
                    </a:ext>
                  </a:extLst>
                </a:gridCol>
              </a:tblGrid>
              <a:tr h="0">
                <a:tc>
                  <a:txBody>
                    <a:bodyPr/>
                    <a:lstStyle/>
                    <a:p>
                      <a:pPr algn="l"/>
                      <a:r>
                        <a:rPr lang="en-US" sz="3200" b="1">
                          <a:effectLst/>
                          <a:latin typeface="inherit"/>
                        </a:rPr>
                        <a:t>Minimum Value</a:t>
                      </a:r>
                    </a:p>
                  </a:txBody>
                  <a:tcPr marL="114300" marR="114300" marT="38100" marB="38100" anchor="ctr">
                    <a:lnL>
                      <a:noFill/>
                    </a:lnL>
                    <a:lnR>
                      <a:noFill/>
                    </a:lnR>
                    <a:lnT>
                      <a:noFill/>
                    </a:lnT>
                    <a:lnB>
                      <a:noFill/>
                    </a:lnB>
                  </a:tcPr>
                </a:tc>
                <a:tc>
                  <a:txBody>
                    <a:bodyPr/>
                    <a:lstStyle/>
                    <a:p>
                      <a:pPr algn="l"/>
                      <a:r>
                        <a:rPr lang="en-US" sz="3200">
                          <a:effectLst/>
                          <a:latin typeface="inherit"/>
                        </a:rPr>
                        <a:t>59.00</a:t>
                      </a:r>
                    </a:p>
                  </a:txBody>
                  <a:tcPr marL="114300" marR="114300" marT="38100" marB="38100" anchor="ctr">
                    <a:lnL>
                      <a:noFill/>
                    </a:lnL>
                    <a:lnR>
                      <a:noFill/>
                    </a:lnR>
                    <a:lnT>
                      <a:noFill/>
                    </a:lnT>
                    <a:lnB>
                      <a:noFill/>
                    </a:lnB>
                  </a:tcPr>
                </a:tc>
                <a:extLst>
                  <a:ext uri="{0D108BD9-81ED-4DB2-BD59-A6C34878D82A}">
                    <a16:rowId xmlns:a16="http://schemas.microsoft.com/office/drawing/2014/main" val="2491914105"/>
                  </a:ext>
                </a:extLst>
              </a:tr>
              <a:tr h="0">
                <a:tc>
                  <a:txBody>
                    <a:bodyPr/>
                    <a:lstStyle/>
                    <a:p>
                      <a:pPr algn="l"/>
                      <a:r>
                        <a:rPr lang="en-US" sz="3200" b="1">
                          <a:effectLst/>
                          <a:latin typeface="inherit"/>
                        </a:rPr>
                        <a:t>Maximum Value</a:t>
                      </a:r>
                    </a:p>
                  </a:txBody>
                  <a:tcPr marL="114300" marR="114300" marT="38100" marB="38100" anchor="ctr">
                    <a:lnL>
                      <a:noFill/>
                    </a:lnL>
                    <a:lnR>
                      <a:noFill/>
                    </a:lnR>
                    <a:lnT>
                      <a:noFill/>
                    </a:lnT>
                    <a:lnB>
                      <a:noFill/>
                    </a:lnB>
                  </a:tcPr>
                </a:tc>
                <a:tc>
                  <a:txBody>
                    <a:bodyPr/>
                    <a:lstStyle/>
                    <a:p>
                      <a:pPr algn="l"/>
                      <a:r>
                        <a:rPr lang="en-US" sz="3200">
                          <a:effectLst/>
                          <a:latin typeface="inherit"/>
                        </a:rPr>
                        <a:t>100.00</a:t>
                      </a:r>
                    </a:p>
                  </a:txBody>
                  <a:tcPr marL="114300" marR="114300" marT="38100" marB="38100" anchor="ctr">
                    <a:lnL>
                      <a:noFill/>
                    </a:lnL>
                    <a:lnR>
                      <a:noFill/>
                    </a:lnR>
                    <a:lnT>
                      <a:noFill/>
                    </a:lnT>
                    <a:lnB>
                      <a:noFill/>
                    </a:lnB>
                  </a:tcPr>
                </a:tc>
                <a:extLst>
                  <a:ext uri="{0D108BD9-81ED-4DB2-BD59-A6C34878D82A}">
                    <a16:rowId xmlns:a16="http://schemas.microsoft.com/office/drawing/2014/main" val="1482035695"/>
                  </a:ext>
                </a:extLst>
              </a:tr>
              <a:tr h="0">
                <a:tc>
                  <a:txBody>
                    <a:bodyPr/>
                    <a:lstStyle/>
                    <a:p>
                      <a:pPr algn="l"/>
                      <a:r>
                        <a:rPr lang="en-US" sz="3200" b="1">
                          <a:effectLst/>
                          <a:latin typeface="inherit"/>
                        </a:rPr>
                        <a:t>Range</a:t>
                      </a:r>
                    </a:p>
                  </a:txBody>
                  <a:tcPr marL="114300" marR="114300" marT="38100" marB="38100" anchor="ctr">
                    <a:lnL>
                      <a:noFill/>
                    </a:lnL>
                    <a:lnR>
                      <a:noFill/>
                    </a:lnR>
                    <a:lnT>
                      <a:noFill/>
                    </a:lnT>
                    <a:lnB>
                      <a:noFill/>
                    </a:lnB>
                  </a:tcPr>
                </a:tc>
                <a:tc>
                  <a:txBody>
                    <a:bodyPr/>
                    <a:lstStyle/>
                    <a:p>
                      <a:pPr algn="l"/>
                      <a:r>
                        <a:rPr lang="en-US" sz="3200">
                          <a:effectLst/>
                          <a:latin typeface="inherit"/>
                        </a:rPr>
                        <a:t>41.00</a:t>
                      </a:r>
                    </a:p>
                  </a:txBody>
                  <a:tcPr marL="114300" marR="114300" marT="38100" marB="38100" anchor="ctr">
                    <a:lnL>
                      <a:noFill/>
                    </a:lnL>
                    <a:lnR>
                      <a:noFill/>
                    </a:lnR>
                    <a:lnT>
                      <a:noFill/>
                    </a:lnT>
                    <a:lnB>
                      <a:noFill/>
                    </a:lnB>
                  </a:tcPr>
                </a:tc>
                <a:extLst>
                  <a:ext uri="{0D108BD9-81ED-4DB2-BD59-A6C34878D82A}">
                    <a16:rowId xmlns:a16="http://schemas.microsoft.com/office/drawing/2014/main" val="106012384"/>
                  </a:ext>
                </a:extLst>
              </a:tr>
              <a:tr h="0">
                <a:tc>
                  <a:txBody>
                    <a:bodyPr/>
                    <a:lstStyle/>
                    <a:p>
                      <a:pPr algn="l"/>
                      <a:r>
                        <a:rPr lang="en-US" sz="3200" b="1">
                          <a:effectLst/>
                          <a:latin typeface="inherit"/>
                        </a:rPr>
                        <a:t>Average</a:t>
                      </a:r>
                    </a:p>
                  </a:txBody>
                  <a:tcPr marL="114300" marR="114300" marT="38100" marB="38100" anchor="ctr">
                    <a:lnL>
                      <a:noFill/>
                    </a:lnL>
                    <a:lnR>
                      <a:noFill/>
                    </a:lnR>
                    <a:lnT>
                      <a:noFill/>
                    </a:lnT>
                    <a:lnB>
                      <a:noFill/>
                    </a:lnB>
                  </a:tcPr>
                </a:tc>
                <a:tc>
                  <a:txBody>
                    <a:bodyPr/>
                    <a:lstStyle/>
                    <a:p>
                      <a:pPr algn="l"/>
                      <a:r>
                        <a:rPr lang="en-US" sz="3200">
                          <a:effectLst/>
                          <a:latin typeface="inherit"/>
                        </a:rPr>
                        <a:t>82.73</a:t>
                      </a:r>
                    </a:p>
                  </a:txBody>
                  <a:tcPr marL="114300" marR="114300" marT="38100" marB="38100" anchor="ctr">
                    <a:lnL>
                      <a:noFill/>
                    </a:lnL>
                    <a:lnR>
                      <a:noFill/>
                    </a:lnR>
                    <a:lnT>
                      <a:noFill/>
                    </a:lnT>
                    <a:lnB>
                      <a:noFill/>
                    </a:lnB>
                  </a:tcPr>
                </a:tc>
                <a:extLst>
                  <a:ext uri="{0D108BD9-81ED-4DB2-BD59-A6C34878D82A}">
                    <a16:rowId xmlns:a16="http://schemas.microsoft.com/office/drawing/2014/main" val="2550922785"/>
                  </a:ext>
                </a:extLst>
              </a:tr>
              <a:tr h="0">
                <a:tc>
                  <a:txBody>
                    <a:bodyPr/>
                    <a:lstStyle/>
                    <a:p>
                      <a:pPr algn="l"/>
                      <a:r>
                        <a:rPr lang="en-US" sz="3200" b="1" dirty="0">
                          <a:effectLst/>
                          <a:latin typeface="inherit"/>
                        </a:rPr>
                        <a:t>Median</a:t>
                      </a:r>
                    </a:p>
                  </a:txBody>
                  <a:tcPr marL="114300" marR="114300" marT="38100" marB="38100" anchor="ctr">
                    <a:lnL>
                      <a:noFill/>
                    </a:lnL>
                    <a:lnR>
                      <a:noFill/>
                    </a:lnR>
                    <a:lnT>
                      <a:noFill/>
                    </a:lnT>
                    <a:lnB>
                      <a:noFill/>
                    </a:lnB>
                  </a:tcPr>
                </a:tc>
                <a:tc>
                  <a:txBody>
                    <a:bodyPr/>
                    <a:lstStyle/>
                    <a:p>
                      <a:pPr algn="l"/>
                      <a:r>
                        <a:rPr lang="en-US" sz="3200">
                          <a:effectLst/>
                          <a:latin typeface="inherit"/>
                        </a:rPr>
                        <a:t>83.50</a:t>
                      </a:r>
                    </a:p>
                  </a:txBody>
                  <a:tcPr marL="114300" marR="114300" marT="38100" marB="38100" anchor="ctr">
                    <a:lnL>
                      <a:noFill/>
                    </a:lnL>
                    <a:lnR>
                      <a:noFill/>
                    </a:lnR>
                    <a:lnT>
                      <a:noFill/>
                    </a:lnT>
                    <a:lnB>
                      <a:noFill/>
                    </a:lnB>
                  </a:tcPr>
                </a:tc>
                <a:extLst>
                  <a:ext uri="{0D108BD9-81ED-4DB2-BD59-A6C34878D82A}">
                    <a16:rowId xmlns:a16="http://schemas.microsoft.com/office/drawing/2014/main" val="355274803"/>
                  </a:ext>
                </a:extLst>
              </a:tr>
              <a:tr h="0">
                <a:tc>
                  <a:txBody>
                    <a:bodyPr/>
                    <a:lstStyle/>
                    <a:p>
                      <a:pPr algn="l"/>
                      <a:r>
                        <a:rPr lang="en-US" sz="3200" b="1" dirty="0">
                          <a:effectLst/>
                          <a:latin typeface="inherit"/>
                        </a:rPr>
                        <a:t>Standard Deviation</a:t>
                      </a:r>
                    </a:p>
                  </a:txBody>
                  <a:tcPr marL="114300" marR="114300" marT="38100" marB="38100" anchor="ctr">
                    <a:lnL>
                      <a:noFill/>
                    </a:lnL>
                    <a:lnR>
                      <a:noFill/>
                    </a:lnR>
                    <a:lnT>
                      <a:noFill/>
                    </a:lnT>
                    <a:lnB>
                      <a:noFill/>
                    </a:lnB>
                  </a:tcPr>
                </a:tc>
                <a:tc>
                  <a:txBody>
                    <a:bodyPr/>
                    <a:lstStyle/>
                    <a:p>
                      <a:pPr algn="l"/>
                      <a:r>
                        <a:rPr lang="en-US" sz="3200" dirty="0">
                          <a:effectLst/>
                          <a:latin typeface="inherit"/>
                        </a:rPr>
                        <a:t>12.74</a:t>
                      </a:r>
                    </a:p>
                  </a:txBody>
                  <a:tcPr marL="114300" marR="114300" marT="38100" marB="38100" anchor="ctr">
                    <a:lnL>
                      <a:noFill/>
                    </a:lnL>
                    <a:lnR>
                      <a:noFill/>
                    </a:lnR>
                    <a:lnT>
                      <a:noFill/>
                    </a:lnT>
                    <a:lnB>
                      <a:noFill/>
                    </a:lnB>
                  </a:tcPr>
                </a:tc>
                <a:extLst>
                  <a:ext uri="{0D108BD9-81ED-4DB2-BD59-A6C34878D82A}">
                    <a16:rowId xmlns:a16="http://schemas.microsoft.com/office/drawing/2014/main" val="2066984050"/>
                  </a:ext>
                </a:extLst>
              </a:tr>
            </a:tbl>
          </a:graphicData>
        </a:graphic>
      </p:graphicFrame>
    </p:spTree>
    <p:extLst>
      <p:ext uri="{BB962C8B-B14F-4D97-AF65-F5344CB8AC3E}">
        <p14:creationId xmlns:p14="http://schemas.microsoft.com/office/powerpoint/2010/main" val="653708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Signatures and MACs</a:t>
            </a:r>
            <a:endParaRPr lang="en-US" dirty="0"/>
          </a:p>
        </p:txBody>
      </p:sp>
      <p:sp>
        <p:nvSpPr>
          <p:cNvPr id="3" name="Content Placeholder 2"/>
          <p:cNvSpPr>
            <a:spLocks noGrp="1"/>
          </p:cNvSpPr>
          <p:nvPr>
            <p:ph idx="1"/>
          </p:nvPr>
        </p:nvSpPr>
        <p:spPr/>
        <p:txBody>
          <a:bodyPr/>
          <a:lstStyle/>
          <a:p>
            <a:r>
              <a:rPr lang="en-US" dirty="0" smtClean="0"/>
              <a:t>What are some secure constructions of signatures?</a:t>
            </a:r>
          </a:p>
          <a:p>
            <a:pPr lvl="1"/>
            <a:r>
              <a:rPr lang="en-US" dirty="0" smtClean="0"/>
              <a:t>RSA-FDH</a:t>
            </a:r>
          </a:p>
          <a:p>
            <a:pPr lvl="1"/>
            <a:r>
              <a:rPr lang="en-US" dirty="0" err="1" smtClean="0"/>
              <a:t>Schnorr</a:t>
            </a:r>
            <a:r>
              <a:rPr lang="en-US" dirty="0" smtClean="0"/>
              <a:t>-Signatures (Fiat-Shamir)</a:t>
            </a:r>
          </a:p>
          <a:p>
            <a:pPr lvl="1"/>
            <a:r>
              <a:rPr lang="en-US" dirty="0" smtClean="0"/>
              <a:t>DSA/ECDSA</a:t>
            </a:r>
            <a:endParaRPr lang="en-US" dirty="0"/>
          </a:p>
          <a:p>
            <a:r>
              <a:rPr lang="en-US" dirty="0" smtClean="0"/>
              <a:t>How to build a MAC?</a:t>
            </a:r>
          </a:p>
          <a:p>
            <a:pPr lvl="1"/>
            <a:r>
              <a:rPr lang="en-US" dirty="0" smtClean="0"/>
              <a:t>HMAC</a:t>
            </a:r>
          </a:p>
          <a:p>
            <a:pPr lvl="1"/>
            <a:r>
              <a:rPr lang="en-US" dirty="0" smtClean="0"/>
              <a:t>PRF: t=</a:t>
            </a:r>
            <a:r>
              <a:rPr lang="en-US" dirty="0" err="1" smtClean="0"/>
              <a:t>F</a:t>
            </a:r>
            <a:r>
              <a:rPr lang="en-US" baseline="-25000" dirty="0" err="1" smtClean="0"/>
              <a:t>k</a:t>
            </a:r>
            <a:r>
              <a:rPr lang="en-US" dirty="0" smtClean="0"/>
              <a:t>(m)</a:t>
            </a:r>
          </a:p>
          <a:p>
            <a:r>
              <a:rPr lang="en-US" dirty="0" smtClean="0"/>
              <a:t>Handling Long Messages: Hash and sign/mac</a:t>
            </a:r>
          </a:p>
          <a:p>
            <a:r>
              <a:rPr lang="en-US" dirty="0" smtClean="0"/>
              <a:t>How to build an (in)secure signature/MAC scheme?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10</a:t>
            </a:fld>
            <a:endParaRPr lang="en-US"/>
          </a:p>
        </p:txBody>
      </p:sp>
    </p:spTree>
    <p:extLst>
      <p:ext uri="{BB962C8B-B14F-4D97-AF65-F5344CB8AC3E}">
        <p14:creationId xmlns:p14="http://schemas.microsoft.com/office/powerpoint/2010/main" val="3937739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Multi-Party Computation</a:t>
            </a:r>
            <a:endParaRPr lang="en-US" dirty="0"/>
          </a:p>
        </p:txBody>
      </p:sp>
      <p:sp>
        <p:nvSpPr>
          <p:cNvPr id="3" name="Content Placeholder 2"/>
          <p:cNvSpPr>
            <a:spLocks noGrp="1"/>
          </p:cNvSpPr>
          <p:nvPr>
            <p:ph idx="1"/>
          </p:nvPr>
        </p:nvSpPr>
        <p:spPr/>
        <p:txBody>
          <a:bodyPr/>
          <a:lstStyle/>
          <a:p>
            <a:r>
              <a:rPr lang="en-US" dirty="0" smtClean="0"/>
              <a:t>Malicious vs Semi-Honest Security Models</a:t>
            </a:r>
          </a:p>
          <a:p>
            <a:pPr marL="0" indent="0">
              <a:buNone/>
            </a:pPr>
            <a:endParaRPr lang="en-US" dirty="0"/>
          </a:p>
          <a:p>
            <a:r>
              <a:rPr lang="en-US" dirty="0" smtClean="0"/>
              <a:t>Security Definition (Simulator)</a:t>
            </a:r>
          </a:p>
          <a:p>
            <a:pPr lvl="1"/>
            <a:r>
              <a:rPr lang="en-US" dirty="0" smtClean="0"/>
              <a:t>Captures intuition that Alice learns “nothing else” about Bob’s input</a:t>
            </a:r>
          </a:p>
          <a:p>
            <a:endParaRPr lang="en-US" dirty="0"/>
          </a:p>
          <a:p>
            <a:r>
              <a:rPr lang="en-US" dirty="0" smtClean="0"/>
              <a:t>Yao’s Protocol (Garbled Circuits)</a:t>
            </a:r>
          </a:p>
          <a:p>
            <a:pPr lvl="1"/>
            <a:r>
              <a:rPr lang="en-US" dirty="0" smtClean="0"/>
              <a:t>What is security model?</a:t>
            </a:r>
          </a:p>
          <a:p>
            <a:pPr lvl="1"/>
            <a:r>
              <a:rPr lang="en-US" dirty="0" smtClean="0"/>
              <a:t>Building Blocks: Oblivious Transfer, CPA-Secure Encryption</a:t>
            </a:r>
          </a:p>
          <a:p>
            <a:r>
              <a:rPr lang="en-US" dirty="0" smtClean="0"/>
              <a:t>Use of Zero-Knowledge Proofs in MPC</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11</a:t>
            </a:fld>
            <a:endParaRPr lang="en-US"/>
          </a:p>
        </p:txBody>
      </p:sp>
    </p:spTree>
    <p:extLst>
      <p:ext uri="{BB962C8B-B14F-4D97-AF65-F5344CB8AC3E}">
        <p14:creationId xmlns:p14="http://schemas.microsoft.com/office/powerpoint/2010/main" val="3467866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Zero-Knowledge</a:t>
            </a:r>
            <a:endParaRPr lang="en-US" dirty="0"/>
          </a:p>
        </p:txBody>
      </p:sp>
      <p:sp>
        <p:nvSpPr>
          <p:cNvPr id="3" name="Content Placeholder 2"/>
          <p:cNvSpPr>
            <a:spLocks noGrp="1"/>
          </p:cNvSpPr>
          <p:nvPr>
            <p:ph idx="1"/>
          </p:nvPr>
        </p:nvSpPr>
        <p:spPr/>
        <p:txBody>
          <a:bodyPr/>
          <a:lstStyle/>
          <a:p>
            <a:r>
              <a:rPr lang="en-US" dirty="0" smtClean="0"/>
              <a:t>Decision Problem (e.g., DDH, SAT, CLIQUE)</a:t>
            </a:r>
          </a:p>
          <a:p>
            <a:endParaRPr lang="en-US" dirty="0"/>
          </a:p>
          <a:p>
            <a:r>
              <a:rPr lang="en-US" dirty="0" smtClean="0"/>
              <a:t>Properties</a:t>
            </a:r>
          </a:p>
          <a:p>
            <a:pPr lvl="1"/>
            <a:r>
              <a:rPr lang="en-US" dirty="0" smtClean="0"/>
              <a:t>Completeness</a:t>
            </a:r>
          </a:p>
          <a:p>
            <a:pPr lvl="2"/>
            <a:r>
              <a:rPr lang="en-US" dirty="0" smtClean="0"/>
              <a:t>Honest prover can always get verifier to accept a true statement</a:t>
            </a:r>
          </a:p>
          <a:p>
            <a:pPr lvl="1"/>
            <a:r>
              <a:rPr lang="en-US" dirty="0" smtClean="0"/>
              <a:t>Soundness</a:t>
            </a:r>
          </a:p>
          <a:p>
            <a:pPr lvl="2"/>
            <a:r>
              <a:rPr lang="en-US" dirty="0" smtClean="0"/>
              <a:t>A cheating prover can’t consistently get honest verifier to accept</a:t>
            </a:r>
          </a:p>
          <a:p>
            <a:pPr lvl="1"/>
            <a:r>
              <a:rPr lang="en-US" dirty="0" smtClean="0"/>
              <a:t>Zero-Knowledge</a:t>
            </a:r>
          </a:p>
          <a:p>
            <a:pPr lvl="2"/>
            <a:r>
              <a:rPr lang="en-US" dirty="0" smtClean="0"/>
              <a:t>How to build a simulator?</a:t>
            </a:r>
          </a:p>
          <a:p>
            <a:r>
              <a:rPr lang="en-US" dirty="0" smtClean="0"/>
              <a:t>Interactive vs Non-Interactive Zero-Knowledge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12</a:t>
            </a:fld>
            <a:endParaRPr lang="en-US"/>
          </a:p>
        </p:txBody>
      </p:sp>
    </p:spTree>
    <p:extLst>
      <p:ext uri="{BB962C8B-B14F-4D97-AF65-F5344CB8AC3E}">
        <p14:creationId xmlns:p14="http://schemas.microsoft.com/office/powerpoint/2010/main" val="1492524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 1: NIZK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Build a NIZK for the group membership problem</a:t>
                </a:r>
              </a:p>
              <a:p>
                <a:r>
                  <a:rPr lang="en-US" dirty="0" smtClean="0"/>
                  <a:t>Verifier: Knows h, wants to be sure that h is in &lt;g&gt;</a:t>
                </a:r>
              </a:p>
              <a:p>
                <a:r>
                  <a:rPr lang="en-US" dirty="0"/>
                  <a:t>Prover: Knows x such that h=</a:t>
                </a:r>
                <a:r>
                  <a:rPr lang="en-US" dirty="0" err="1"/>
                  <a:t>g</a:t>
                </a:r>
                <a:r>
                  <a:rPr lang="en-US" baseline="30000" dirty="0" err="1"/>
                  <a:t>x</a:t>
                </a:r>
                <a:endParaRPr lang="en-US" baseline="30000" dirty="0"/>
              </a:p>
              <a:p>
                <a:pPr lvl="1"/>
                <a:r>
                  <a:rPr lang="en-US" dirty="0" smtClean="0"/>
                  <a:t>Prover picks r and sets </a:t>
                </a:r>
                <a14:m>
                  <m:oMath xmlns:m="http://schemas.openxmlformats.org/officeDocument/2006/math">
                    <m:r>
                      <m:rPr>
                        <m:sty m:val="p"/>
                      </m:rPr>
                      <a:rPr lang="en-US" b="0" i="0" smtClean="0">
                        <a:latin typeface="Cambria Math" panose="02040503050406030204" pitchFamily="18" charset="0"/>
                      </a:rPr>
                      <m:t>z</m:t>
                    </m:r>
                    <m:r>
                      <a:rPr lang="en-US" b="0" i="0" smtClean="0">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𝑟</m:t>
                        </m:r>
                      </m:sup>
                    </m:sSup>
                  </m:oMath>
                </a14:m>
                <a:endParaRPr lang="en-US" baseline="30000" dirty="0" smtClean="0"/>
              </a:p>
              <a:p>
                <a:pPr lvl="1"/>
                <a:r>
                  <a:rPr lang="en-US" dirty="0"/>
                  <a:t>Prover </a:t>
                </a:r>
                <a:r>
                  <a:rPr lang="en-US" dirty="0" smtClean="0"/>
                  <a:t>selects the challenge b= LSB(H(z)), and sets the response R=</a:t>
                </a:r>
                <a:r>
                  <a:rPr lang="en-US" dirty="0" err="1" smtClean="0"/>
                  <a:t>r+bx</a:t>
                </a:r>
                <a:r>
                  <a:rPr lang="en-US" dirty="0" smtClean="0"/>
                  <a:t>.</a:t>
                </a:r>
              </a:p>
              <a:p>
                <a:pPr lvl="1"/>
                <a:r>
                  <a:rPr lang="en-US" dirty="0" smtClean="0"/>
                  <a:t>Prover outputs the proof (</a:t>
                </a:r>
                <a:r>
                  <a:rPr lang="en-US" dirty="0" err="1" smtClean="0"/>
                  <a:t>z,R</a:t>
                </a:r>
                <a:r>
                  <a:rPr lang="en-US" dirty="0" smtClean="0"/>
                  <a:t>)</a:t>
                </a:r>
              </a:p>
              <a:p>
                <a:r>
                  <a:rPr lang="en-US" dirty="0" smtClean="0"/>
                  <a:t>Verifier computes </a:t>
                </a:r>
                <a:r>
                  <a:rPr lang="en-US" dirty="0"/>
                  <a:t>b= LSB(H(z</a:t>
                </a:r>
                <a:r>
                  <a:rPr lang="en-US" dirty="0" smtClean="0"/>
                  <a:t>)) and checks that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1−</m:t>
                        </m:r>
                        <m:r>
                          <a:rPr lang="en-US" b="0" i="1" smtClean="0">
                            <a:latin typeface="Cambria Math" panose="02040503050406030204" pitchFamily="18" charset="0"/>
                          </a:rPr>
                          <m:t>𝑏</m:t>
                        </m:r>
                      </m:sup>
                    </m:sSup>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𝑅</m:t>
                        </m:r>
                      </m:sup>
                    </m:sSup>
                  </m:oMath>
                </a14:m>
                <a:endParaRPr lang="en-US" dirty="0" smtClean="0"/>
              </a:p>
              <a:p>
                <a:endParaRPr lang="en-US" baseline="30000" dirty="0"/>
              </a:p>
              <a:p>
                <a:r>
                  <a:rPr lang="en-US" dirty="0" smtClean="0"/>
                  <a:t>Problem?</a:t>
                </a:r>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13</a:t>
            </a:fld>
            <a:endParaRPr lang="en-US"/>
          </a:p>
        </p:txBody>
      </p:sp>
    </p:spTree>
    <p:extLst>
      <p:ext uri="{BB962C8B-B14F-4D97-AF65-F5344CB8AC3E}">
        <p14:creationId xmlns:p14="http://schemas.microsoft.com/office/powerpoint/2010/main" val="3791187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 1: NIZK (FIX)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39838" y="1825625"/>
                <a:ext cx="11215868" cy="4351338"/>
              </a:xfrm>
            </p:spPr>
            <p:txBody>
              <a:bodyPr>
                <a:normAutofit fontScale="92500" lnSpcReduction="10000"/>
              </a:bodyPr>
              <a:lstStyle/>
              <a:p>
                <a:r>
                  <a:rPr lang="en-US" dirty="0" smtClean="0"/>
                  <a:t>Build a NIZK for the group membership problem</a:t>
                </a:r>
              </a:p>
              <a:p>
                <a:r>
                  <a:rPr lang="en-US" dirty="0" smtClean="0"/>
                  <a:t>Verifier: Knows h, wants to be sure that h is in &lt;g&gt;</a:t>
                </a:r>
              </a:p>
              <a:p>
                <a:r>
                  <a:rPr lang="en-US" dirty="0"/>
                  <a:t>Prover: Knows x such that </a:t>
                </a:r>
                <a14:m>
                  <m:oMath xmlns:m="http://schemas.openxmlformats.org/officeDocument/2006/math">
                    <m:r>
                      <a:rPr lang="en-US" i="1">
                        <a:latin typeface="Cambria Math" panose="02040503050406030204" pitchFamily="18" charset="0"/>
                      </a:rPr>
                      <m:t>h</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𝑥</m:t>
                        </m:r>
                      </m:sup>
                    </m:sSup>
                  </m:oMath>
                </a14:m>
                <a:r>
                  <a:rPr lang="en-US" dirty="0"/>
                  <a:t> </a:t>
                </a:r>
              </a:p>
              <a:p>
                <a:pPr lvl="1"/>
                <a:r>
                  <a:rPr lang="en-US" dirty="0" smtClean="0"/>
                  <a:t>Prover </a:t>
                </a:r>
                <a:r>
                  <a:rPr lang="en-US" dirty="0"/>
                  <a:t>picks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𝑘</m:t>
                        </m:r>
                      </m:sub>
                    </m:sSub>
                    <m:r>
                      <a:rPr lang="en-US" i="1">
                        <a:latin typeface="Cambria Math" panose="02040503050406030204" pitchFamily="18" charset="0"/>
                      </a:rPr>
                      <m:t> </m:t>
                    </m:r>
                  </m:oMath>
                </a14:m>
                <a:r>
                  <a:rPr lang="en-US" dirty="0"/>
                  <a:t>and sets </a:t>
                </a:r>
                <a14:m>
                  <m:oMath xmlns:m="http://schemas.openxmlformats.org/officeDocument/2006/math">
                    <m:r>
                      <m:rPr>
                        <m:sty m:val="p"/>
                      </m:rPr>
                      <a:rPr lang="en-US">
                        <a:latin typeface="Cambria Math" panose="02040503050406030204" pitchFamily="18" charset="0"/>
                      </a:rPr>
                      <m:t>z</m:t>
                    </m:r>
                    <m:r>
                      <m:rPr>
                        <m:sty m:val="p"/>
                      </m:rPr>
                      <a:rPr lang="en-US" baseline="-25000">
                        <a:latin typeface="Cambria Math" panose="02040503050406030204" pitchFamily="18" charset="0"/>
                      </a:rPr>
                      <m:t>i</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𝑖</m:t>
                            </m:r>
                          </m:sub>
                        </m:sSub>
                      </m:sup>
                    </m:sSup>
                  </m:oMath>
                </a14:m>
                <a:endParaRPr lang="en-US" dirty="0" smtClean="0"/>
              </a:p>
              <a:p>
                <a:pPr lvl="1"/>
                <a:r>
                  <a:rPr lang="en-US" dirty="0" smtClean="0"/>
                  <a:t>Prover </a:t>
                </a:r>
                <a:r>
                  <a:rPr lang="en-US" dirty="0" smtClean="0"/>
                  <a:t>selects the challenge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𝐻</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i="1">
                                <a:latin typeface="Cambria Math" panose="02040503050406030204" pitchFamily="18" charset="0"/>
                              </a:rPr>
                              <m:t>𝑘</m:t>
                            </m:r>
                          </m:sub>
                        </m:sSub>
                      </m:e>
                    </m:d>
                  </m:oMath>
                </a14:m>
                <a:r>
                  <a:rPr lang="en-US" dirty="0" smtClean="0"/>
                  <a:t> and sets the responses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𝑖</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𝑖</m:t>
                        </m:r>
                      </m:sub>
                    </m:sSub>
                    <m:r>
                      <a:rPr lang="en-US" i="1">
                        <a:latin typeface="Cambria Math" panose="02040503050406030204" pitchFamily="18" charset="0"/>
                      </a:rPr>
                      <m:t>𝑥</m:t>
                    </m:r>
                  </m:oMath>
                </a14:m>
                <a:r>
                  <a:rPr lang="en-US" dirty="0"/>
                  <a:t>.</a:t>
                </a:r>
              </a:p>
              <a:p>
                <a:pPr lvl="1"/>
                <a:r>
                  <a:rPr lang="en-US" dirty="0" smtClean="0"/>
                  <a:t>Prover </a:t>
                </a:r>
                <a:r>
                  <a:rPr lang="en-US" dirty="0" smtClean="0"/>
                  <a:t>outputs the proof </a:t>
                </a:r>
                <a:r>
                  <a:rPr lang="en-US" dirty="0"/>
                  <a:t>(</a:t>
                </a:r>
                <a14:m>
                  <m:oMath xmlns:m="http://schemas.openxmlformats.org/officeDocument/2006/math">
                    <m:r>
                      <m:rPr>
                        <m:sty m:val="p"/>
                      </m:rPr>
                      <a:rPr lang="en-US">
                        <a:latin typeface="Cambria Math" panose="02040503050406030204" pitchFamily="18" charset="0"/>
                      </a:rPr>
                      <m:t>z</m:t>
                    </m:r>
                    <m:r>
                      <a:rPr lang="en-US" b="0" i="0" baseline="-25000" smtClean="0">
                        <a:latin typeface="Cambria Math" panose="02040503050406030204" pitchFamily="18" charset="0"/>
                      </a:rPr>
                      <m:t>1</m:t>
                    </m:r>
                  </m:oMath>
                </a14:m>
                <a:r>
                  <a:rPr lang="en-US" dirty="0"/>
                  <a:t>,</a:t>
                </a:r>
                <a:r>
                  <a:rPr lang="en-US" dirty="0" err="1"/>
                  <a:t>R</a:t>
                </a:r>
                <a:r>
                  <a:rPr lang="en-US" baseline="-25000" dirty="0" smtClean="0"/>
                  <a:t>1</a:t>
                </a:r>
                <a:r>
                  <a:rPr lang="en-US" dirty="0" smtClean="0"/>
                  <a:t>),…,(</a:t>
                </a:r>
                <a14:m>
                  <m:oMath xmlns:m="http://schemas.openxmlformats.org/officeDocument/2006/math">
                    <m:r>
                      <m:rPr>
                        <m:sty m:val="p"/>
                      </m:rPr>
                      <a:rPr lang="en-US">
                        <a:latin typeface="Cambria Math" panose="02040503050406030204" pitchFamily="18" charset="0"/>
                      </a:rPr>
                      <m:t>z</m:t>
                    </m:r>
                    <m:r>
                      <m:rPr>
                        <m:sty m:val="p"/>
                      </m:rPr>
                      <a:rPr lang="en-US" b="0" i="0" baseline="-25000" smtClean="0">
                        <a:latin typeface="Cambria Math" panose="02040503050406030204" pitchFamily="18" charset="0"/>
                      </a:rPr>
                      <m:t>k</m:t>
                    </m:r>
                  </m:oMath>
                </a14:m>
                <a:r>
                  <a:rPr lang="en-US" dirty="0" smtClean="0"/>
                  <a:t>,</a:t>
                </a:r>
                <a:r>
                  <a:rPr lang="en-US" dirty="0" err="1" smtClean="0"/>
                  <a:t>R</a:t>
                </a:r>
                <a:r>
                  <a:rPr lang="en-US" baseline="-25000" dirty="0" err="1" smtClean="0"/>
                  <a:t>k</a:t>
                </a:r>
                <a:r>
                  <a:rPr lang="en-US" dirty="0" smtClean="0"/>
                  <a:t>)</a:t>
                </a:r>
              </a:p>
              <a:p>
                <a:r>
                  <a:rPr lang="en-US" dirty="0" smtClean="0"/>
                  <a:t>Verifier computes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𝑘</m:t>
                        </m:r>
                      </m:sub>
                    </m:sSub>
                    <m:r>
                      <a:rPr lang="en-US" i="1">
                        <a:latin typeface="Cambria Math" panose="02040503050406030204" pitchFamily="18" charset="0"/>
                      </a:rPr>
                      <m:t>=</m:t>
                    </m:r>
                    <m:r>
                      <a:rPr lang="en-US" i="1">
                        <a:latin typeface="Cambria Math" panose="02040503050406030204" pitchFamily="18" charset="0"/>
                      </a:rPr>
                      <m:t>𝐻</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𝑘</m:t>
                            </m:r>
                          </m:sub>
                        </m:sSub>
                      </m:e>
                    </m:d>
                  </m:oMath>
                </a14:m>
                <a:r>
                  <a:rPr lang="en-US" dirty="0" smtClean="0"/>
                  <a:t> and </a:t>
                </a:r>
                <a:r>
                  <a:rPr lang="en-US" dirty="0" smtClean="0"/>
                  <a:t>checks that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h</m:t>
                        </m:r>
                      </m:e>
                      <m:sup>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𝑖</m:t>
                            </m:r>
                          </m:sub>
                        </m:sSub>
                      </m:sup>
                    </m:sSup>
                    <m:r>
                      <a:rPr lang="en-US" i="1">
                        <a:latin typeface="Cambria Math" panose="02040503050406030204" pitchFamily="18" charset="0"/>
                      </a:rPr>
                      <m:t>𝑧</m:t>
                    </m:r>
                    <m:r>
                      <a:rPr lang="en-US" b="0" i="1" baseline="-25000" smtClean="0">
                        <a:latin typeface="Cambria Math" panose="02040503050406030204" pitchFamily="18" charset="0"/>
                      </a:rPr>
                      <m:t>𝑖</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𝑅</m:t>
                        </m:r>
                        <m:r>
                          <a:rPr lang="en-US" b="0" i="1" baseline="-25000" smtClean="0">
                            <a:latin typeface="Cambria Math" panose="02040503050406030204" pitchFamily="18" charset="0"/>
                          </a:rPr>
                          <m:t>𝑖</m:t>
                        </m:r>
                      </m:sup>
                    </m:sSup>
                  </m:oMath>
                </a14:m>
                <a:r>
                  <a:rPr lang="en-US" dirty="0" smtClean="0"/>
                  <a:t> for each </a:t>
                </a:r>
                <a:r>
                  <a:rPr lang="en-US" dirty="0" err="1" smtClean="0"/>
                  <a:t>i</a:t>
                </a:r>
                <a:r>
                  <a:rPr lang="en-US" dirty="0" smtClean="0"/>
                  <a:t>.</a:t>
                </a:r>
              </a:p>
              <a:p>
                <a:endParaRPr lang="en-US" baseline="30000" dirty="0"/>
              </a:p>
              <a:p>
                <a:r>
                  <a:rPr lang="en-US" dirty="0" smtClean="0"/>
                  <a:t>How to build the simulator?</a:t>
                </a:r>
                <a:endParaRPr lang="en-US" baseline="30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39838" y="1825625"/>
                <a:ext cx="11215868" cy="4351338"/>
              </a:xfrm>
              <a:blipFill>
                <a:blip r:embed="rId2"/>
                <a:stretch>
                  <a:fillRect l="-815" t="-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14</a:t>
            </a:fld>
            <a:endParaRPr lang="en-US"/>
          </a:p>
        </p:txBody>
      </p:sp>
    </p:spTree>
    <p:extLst>
      <p:ext uri="{BB962C8B-B14F-4D97-AF65-F5344CB8AC3E}">
        <p14:creationId xmlns:p14="http://schemas.microsoft.com/office/powerpoint/2010/main" val="142790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 2: Better Soundness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r>
                  <a:rPr lang="en-US" dirty="0" smtClean="0"/>
                  <a:t>Build an (interactive) Zero-Knowledge Proof for the group membership problem with soundness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𝑘</m:t>
                        </m:r>
                      </m:sup>
                    </m:sSup>
                  </m:oMath>
                </a14:m>
                <a:r>
                  <a:rPr lang="en-US" dirty="0" smtClean="0"/>
                  <a:t> instead of k.</a:t>
                </a:r>
              </a:p>
              <a:p>
                <a:r>
                  <a:rPr lang="en-US" dirty="0" smtClean="0"/>
                  <a:t>Verifier: Knows h, wants to be sure that h is in &lt;g&gt;</a:t>
                </a:r>
              </a:p>
              <a:p>
                <a:r>
                  <a:rPr lang="en-US" dirty="0"/>
                  <a:t>Prover: Knows </a:t>
                </a:r>
                <a14:m>
                  <m:oMath xmlns:m="http://schemas.openxmlformats.org/officeDocument/2006/math">
                    <m:r>
                      <a:rPr lang="en-US" i="1">
                        <a:latin typeface="Cambria Math" panose="02040503050406030204" pitchFamily="18" charset="0"/>
                      </a:rPr>
                      <m:t>𝑥</m:t>
                    </m:r>
                  </m:oMath>
                </a14:m>
                <a:r>
                  <a:rPr lang="en-US" dirty="0"/>
                  <a:t> such </a:t>
                </a:r>
                <a:r>
                  <a:rPr lang="en-US" dirty="0" smtClean="0"/>
                  <a:t>that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𝑥</m:t>
                        </m:r>
                      </m:sup>
                    </m:sSup>
                  </m:oMath>
                </a14:m>
                <a:r>
                  <a:rPr lang="en-US" dirty="0" smtClean="0"/>
                  <a:t> </a:t>
                </a:r>
              </a:p>
              <a:p>
                <a:pPr marL="0" indent="0">
                  <a:buNone/>
                </a:pPr>
                <a:r>
                  <a:rPr lang="en-US" b="1" dirty="0" smtClean="0"/>
                  <a:t>Protocol</a:t>
                </a:r>
                <a:r>
                  <a:rPr lang="en-US" b="1" dirty="0" smtClean="0"/>
                  <a:t>:</a:t>
                </a:r>
              </a:p>
              <a:p>
                <a:pPr marL="457200" indent="-457200">
                  <a:buFont typeface="+mj-lt"/>
                  <a:buAutoNum type="arabicPeriod"/>
                </a:pPr>
                <a:r>
                  <a:rPr lang="en-US" dirty="0" smtClean="0"/>
                  <a:t>Prover picks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𝑘</m:t>
                        </m:r>
                      </m:sub>
                    </m:sSub>
                    <m:r>
                      <a:rPr lang="en-US" b="0" i="1" smtClean="0">
                        <a:latin typeface="Cambria Math" panose="02040503050406030204" pitchFamily="18" charset="0"/>
                      </a:rPr>
                      <m:t> </m:t>
                    </m:r>
                  </m:oMath>
                </a14:m>
                <a:r>
                  <a:rPr lang="en-US" dirty="0" smtClean="0"/>
                  <a:t>and </a:t>
                </a:r>
                <a:r>
                  <a:rPr lang="en-US" dirty="0" smtClean="0"/>
                  <a:t>sets </a:t>
                </a:r>
                <a14:m>
                  <m:oMath xmlns:m="http://schemas.openxmlformats.org/officeDocument/2006/math">
                    <m:r>
                      <m:rPr>
                        <m:sty m:val="p"/>
                      </m:rPr>
                      <a:rPr lang="en-US" b="0" i="0" smtClean="0">
                        <a:latin typeface="Cambria Math" panose="02040503050406030204" pitchFamily="18" charset="0"/>
                      </a:rPr>
                      <m:t>z</m:t>
                    </m:r>
                    <m:r>
                      <m:rPr>
                        <m:sty m:val="p"/>
                      </m:rPr>
                      <a:rPr lang="en-US" b="0" i="0" baseline="-25000" smtClean="0">
                        <a:latin typeface="Cambria Math" panose="02040503050406030204" pitchFamily="18" charset="0"/>
                      </a:rPr>
                      <m:t>i</m:t>
                    </m:r>
                    <m:r>
                      <a:rPr lang="en-US" b="0" i="0" smtClean="0">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𝑖</m:t>
                            </m:r>
                          </m:sub>
                        </m:sSub>
                      </m:sup>
                    </m:sSup>
                  </m:oMath>
                </a14:m>
                <a:r>
                  <a:rPr lang="en-US" baseline="30000" dirty="0" smtClean="0"/>
                  <a:t> </a:t>
                </a:r>
                <a:r>
                  <a:rPr lang="en-US" dirty="0"/>
                  <a:t>for each </a:t>
                </a:r>
                <a:r>
                  <a:rPr lang="en-US" dirty="0" err="1" smtClean="0"/>
                  <a:t>i</a:t>
                </a:r>
                <a:r>
                  <a:rPr lang="en-US" dirty="0" smtClean="0"/>
                  <a:t>. </a:t>
                </a:r>
                <a:endParaRPr lang="en-US" baseline="30000" dirty="0" smtClean="0"/>
              </a:p>
              <a:p>
                <a:pPr marL="457200" indent="-457200">
                  <a:buFont typeface="+mj-lt"/>
                  <a:buAutoNum type="arabicPeriod"/>
                </a:pPr>
                <a:r>
                  <a:rPr lang="en-US" dirty="0" smtClean="0"/>
                  <a:t>Verifier selects the </a:t>
                </a:r>
                <a:r>
                  <a:rPr lang="en-US" dirty="0" smtClean="0"/>
                  <a:t>challenge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𝑘</m:t>
                        </m:r>
                      </m:sub>
                    </m:sSub>
                  </m:oMath>
                </a14:m>
                <a:r>
                  <a:rPr lang="en-US" dirty="0" smtClean="0"/>
                  <a:t> </a:t>
                </a:r>
              </a:p>
              <a:p>
                <a:pPr marL="457200" indent="-457200">
                  <a:buFont typeface="+mj-lt"/>
                  <a:buAutoNum type="arabicPeriod"/>
                </a:pPr>
                <a:r>
                  <a:rPr lang="en-US" dirty="0" smtClean="0"/>
                  <a:t>Prover </a:t>
                </a:r>
                <a:r>
                  <a:rPr lang="en-US" dirty="0" smtClean="0"/>
                  <a:t>computes the responses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𝑖</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r>
                      <a:rPr lang="en-US" b="0" i="1" smtClean="0">
                        <a:latin typeface="Cambria Math" panose="02040503050406030204" pitchFamily="18" charset="0"/>
                      </a:rPr>
                      <m:t>𝑥</m:t>
                    </m:r>
                  </m:oMath>
                </a14:m>
                <a:r>
                  <a:rPr lang="en-US" dirty="0" smtClean="0"/>
                  <a:t>.</a:t>
                </a:r>
              </a:p>
              <a:p>
                <a:pPr marL="457200" indent="-457200">
                  <a:buFont typeface="+mj-lt"/>
                  <a:buAutoNum type="arabicPeriod"/>
                </a:pPr>
                <a:r>
                  <a:rPr lang="en-US" dirty="0" smtClean="0"/>
                  <a:t>Verifier checks that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h</m:t>
                        </m:r>
                      </m:e>
                      <m:sup>
                        <m:r>
                          <a:rPr lang="en-US" i="1">
                            <a:latin typeface="Cambria Math" panose="02040503050406030204" pitchFamily="18" charset="0"/>
                          </a:rPr>
                          <m:t>1−</m:t>
                        </m:r>
                        <m:r>
                          <a:rPr lang="en-US" i="1">
                            <a:latin typeface="Cambria Math" panose="02040503050406030204" pitchFamily="18" charset="0"/>
                          </a:rPr>
                          <m:t>𝑏𝑖</m:t>
                        </m:r>
                      </m:sup>
                    </m:sSup>
                    <m:r>
                      <a:rPr lang="en-US" i="1">
                        <a:latin typeface="Cambria Math" panose="02040503050406030204" pitchFamily="18" charset="0"/>
                      </a:rPr>
                      <m:t>𝑧</m:t>
                    </m:r>
                    <m:r>
                      <a:rPr lang="en-US" b="0" i="1" baseline="-25000" smtClean="0">
                        <a:latin typeface="Cambria Math" panose="02040503050406030204" pitchFamily="18" charset="0"/>
                      </a:rPr>
                      <m:t>𝑖</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𝑅</m:t>
                        </m:r>
                        <m:r>
                          <a:rPr lang="en-US" b="0" i="1" baseline="-25000" smtClean="0">
                            <a:latin typeface="Cambria Math" panose="02040503050406030204" pitchFamily="18" charset="0"/>
                          </a:rPr>
                          <m:t>𝑖</m:t>
                        </m:r>
                      </m:sup>
                    </m:sSup>
                  </m:oMath>
                </a14:m>
                <a:r>
                  <a:rPr lang="en-US" dirty="0" smtClean="0"/>
                  <a:t> for each </a:t>
                </a:r>
                <a:r>
                  <a:rPr lang="en-US" dirty="0" err="1" smtClean="0"/>
                  <a:t>i</a:t>
                </a:r>
                <a:r>
                  <a:rPr lang="en-US" dirty="0" smtClean="0"/>
                  <a:t>.</a:t>
                </a:r>
              </a:p>
              <a:p>
                <a:endParaRPr lang="en-US" baseline="30000" dirty="0"/>
              </a:p>
              <a:p>
                <a:r>
                  <a:rPr lang="en-US" dirty="0" smtClean="0"/>
                  <a:t>How to build the simulator?</a:t>
                </a:r>
                <a:endParaRPr lang="en-US" baseline="30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01" t="-3501" b="-84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15</a:t>
            </a:fld>
            <a:endParaRPr lang="en-US"/>
          </a:p>
        </p:txBody>
      </p:sp>
    </p:spTree>
    <p:extLst>
      <p:ext uri="{BB962C8B-B14F-4D97-AF65-F5344CB8AC3E}">
        <p14:creationId xmlns:p14="http://schemas.microsoft.com/office/powerpoint/2010/main" val="4117091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 2: Better Soundness in ZK</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825624"/>
                <a:ext cx="10515600" cy="4530725"/>
              </a:xfrm>
            </p:spPr>
            <p:txBody>
              <a:bodyPr>
                <a:normAutofit fontScale="92500" lnSpcReduction="20000"/>
              </a:bodyPr>
              <a:lstStyle/>
              <a:p>
                <a:pPr marL="0" indent="0">
                  <a:buNone/>
                </a:pPr>
                <a:r>
                  <a:rPr lang="en-US" b="1" dirty="0" smtClean="0"/>
                  <a:t>Protocol:</a:t>
                </a:r>
              </a:p>
              <a:p>
                <a:pPr marL="457200" indent="-457200">
                  <a:buFont typeface="+mj-lt"/>
                  <a:buAutoNum type="arabicPeriod"/>
                </a:pPr>
                <a:r>
                  <a:rPr lang="en-US" dirty="0" smtClean="0"/>
                  <a:t>Prover picks r</a:t>
                </a:r>
                <a:r>
                  <a:rPr lang="en-US" baseline="-25000" dirty="0" smtClean="0"/>
                  <a:t>1</a:t>
                </a:r>
                <a:r>
                  <a:rPr lang="en-US" dirty="0" smtClean="0"/>
                  <a:t>,…,</a:t>
                </a:r>
                <a:r>
                  <a:rPr lang="en-US" dirty="0" err="1" smtClean="0"/>
                  <a:t>r</a:t>
                </a:r>
                <a:r>
                  <a:rPr lang="en-US" baseline="-25000" dirty="0" err="1" smtClean="0"/>
                  <a:t>k</a:t>
                </a:r>
                <a:r>
                  <a:rPr lang="en-US" dirty="0" smtClean="0"/>
                  <a:t> and sets </a:t>
                </a:r>
                <a14:m>
                  <m:oMath xmlns:m="http://schemas.openxmlformats.org/officeDocument/2006/math">
                    <m:r>
                      <m:rPr>
                        <m:sty m:val="p"/>
                      </m:rPr>
                      <a:rPr lang="en-US" b="0" i="0" smtClean="0">
                        <a:latin typeface="Cambria Math" panose="02040503050406030204" pitchFamily="18" charset="0"/>
                      </a:rPr>
                      <m:t>z</m:t>
                    </m:r>
                    <m:r>
                      <m:rPr>
                        <m:sty m:val="p"/>
                      </m:rPr>
                      <a:rPr lang="en-US" b="0" i="0" baseline="-25000" smtClean="0">
                        <a:latin typeface="Cambria Math" panose="02040503050406030204" pitchFamily="18" charset="0"/>
                      </a:rPr>
                      <m:t>i</m:t>
                    </m:r>
                    <m:r>
                      <a:rPr lang="en-US" b="0" i="0" smtClean="0">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𝑟𝑖</m:t>
                        </m:r>
                      </m:sup>
                    </m:sSup>
                  </m:oMath>
                </a14:m>
                <a:r>
                  <a:rPr lang="en-US" baseline="30000" dirty="0" smtClean="0"/>
                  <a:t> </a:t>
                </a:r>
                <a:r>
                  <a:rPr lang="en-US" dirty="0"/>
                  <a:t>for each </a:t>
                </a:r>
                <a:r>
                  <a:rPr lang="en-US" dirty="0" err="1" smtClean="0"/>
                  <a:t>i</a:t>
                </a:r>
                <a:r>
                  <a:rPr lang="en-US" dirty="0" smtClean="0"/>
                  <a:t>. </a:t>
                </a:r>
                <a:endParaRPr lang="en-US" baseline="30000" dirty="0" smtClean="0"/>
              </a:p>
              <a:p>
                <a:pPr marL="457200" indent="-457200">
                  <a:buFont typeface="+mj-lt"/>
                  <a:buAutoNum type="arabicPeriod"/>
                </a:pPr>
                <a:r>
                  <a:rPr lang="en-US" dirty="0" smtClean="0"/>
                  <a:t>Verifier selects the challenge b</a:t>
                </a:r>
                <a:r>
                  <a:rPr lang="en-US" baseline="-25000" dirty="0" smtClean="0"/>
                  <a:t>1</a:t>
                </a:r>
                <a:r>
                  <a:rPr lang="en-US" dirty="0" smtClean="0"/>
                  <a:t>,…,</a:t>
                </a:r>
                <a:r>
                  <a:rPr lang="en-US" dirty="0" err="1" smtClean="0"/>
                  <a:t>b</a:t>
                </a:r>
                <a:r>
                  <a:rPr lang="en-US" baseline="-25000" dirty="0" err="1" smtClean="0"/>
                  <a:t>k</a:t>
                </a:r>
                <a:r>
                  <a:rPr lang="en-US" dirty="0" smtClean="0"/>
                  <a:t> </a:t>
                </a:r>
              </a:p>
              <a:p>
                <a:pPr marL="457200" indent="-457200">
                  <a:buFont typeface="+mj-lt"/>
                  <a:buAutoNum type="arabicPeriod"/>
                </a:pPr>
                <a:r>
                  <a:rPr lang="en-US" dirty="0" smtClean="0"/>
                  <a:t>Prover computes the responses </a:t>
                </a:r>
                <a:r>
                  <a:rPr lang="en-US" dirty="0" err="1" smtClean="0"/>
                  <a:t>R</a:t>
                </a:r>
                <a:r>
                  <a:rPr lang="en-US" baseline="-25000" dirty="0" err="1" smtClean="0"/>
                  <a:t>i</a:t>
                </a:r>
                <a:r>
                  <a:rPr lang="en-US" dirty="0" smtClean="0"/>
                  <a:t>=</a:t>
                </a:r>
                <a:r>
                  <a:rPr lang="en-US" dirty="0" err="1" smtClean="0"/>
                  <a:t>r</a:t>
                </a:r>
                <a:r>
                  <a:rPr lang="en-US" baseline="-25000" dirty="0" err="1" smtClean="0"/>
                  <a:t>i</a:t>
                </a:r>
                <a:r>
                  <a:rPr lang="en-US" dirty="0" err="1" smtClean="0"/>
                  <a:t>+b</a:t>
                </a:r>
                <a:r>
                  <a:rPr lang="en-US" baseline="-25000" dirty="0" err="1" smtClean="0"/>
                  <a:t>i</a:t>
                </a:r>
                <a:r>
                  <a:rPr lang="en-US" dirty="0" err="1" smtClean="0"/>
                  <a:t>x</a:t>
                </a:r>
                <a:r>
                  <a:rPr lang="en-US" dirty="0" smtClean="0"/>
                  <a:t>.</a:t>
                </a:r>
              </a:p>
              <a:p>
                <a:pPr marL="457200" indent="-457200">
                  <a:buFont typeface="+mj-lt"/>
                  <a:buAutoNum type="arabicPeriod"/>
                </a:pPr>
                <a:r>
                  <a:rPr lang="en-US" dirty="0" smtClean="0"/>
                  <a:t>Verifier checks that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h</m:t>
                        </m:r>
                      </m:e>
                      <m:sup>
                        <m:r>
                          <a:rPr lang="en-US" i="1">
                            <a:latin typeface="Cambria Math" panose="02040503050406030204" pitchFamily="18" charset="0"/>
                          </a:rPr>
                          <m:t>1−</m:t>
                        </m:r>
                        <m:r>
                          <a:rPr lang="en-US" i="1">
                            <a:latin typeface="Cambria Math" panose="02040503050406030204" pitchFamily="18" charset="0"/>
                          </a:rPr>
                          <m:t>𝑏𝑖</m:t>
                        </m:r>
                      </m:sup>
                    </m:sSup>
                    <m:r>
                      <a:rPr lang="en-US" i="1">
                        <a:latin typeface="Cambria Math" panose="02040503050406030204" pitchFamily="18" charset="0"/>
                      </a:rPr>
                      <m:t>𝑧</m:t>
                    </m:r>
                    <m:r>
                      <a:rPr lang="en-US" b="0" i="1" baseline="-25000" smtClean="0">
                        <a:latin typeface="Cambria Math" panose="02040503050406030204" pitchFamily="18" charset="0"/>
                      </a:rPr>
                      <m:t>𝑖</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𝑅</m:t>
                        </m:r>
                        <m:r>
                          <a:rPr lang="en-US" b="0" i="1" baseline="-25000" smtClean="0">
                            <a:latin typeface="Cambria Math" panose="02040503050406030204" pitchFamily="18" charset="0"/>
                          </a:rPr>
                          <m:t>𝑖</m:t>
                        </m:r>
                      </m:sup>
                    </m:sSup>
                  </m:oMath>
                </a14:m>
                <a:r>
                  <a:rPr lang="en-US" dirty="0" smtClean="0"/>
                  <a:t> for each </a:t>
                </a:r>
                <a:r>
                  <a:rPr lang="en-US" dirty="0" err="1" smtClean="0"/>
                  <a:t>i</a:t>
                </a:r>
                <a:r>
                  <a:rPr lang="en-US" dirty="0" smtClean="0"/>
                  <a:t>.</a:t>
                </a:r>
              </a:p>
              <a:p>
                <a:endParaRPr lang="en-US" baseline="30000" dirty="0"/>
              </a:p>
              <a:p>
                <a:r>
                  <a:rPr lang="en-US" dirty="0" smtClean="0"/>
                  <a:t>Trick Question! </a:t>
                </a:r>
              </a:p>
              <a:p>
                <a:r>
                  <a:rPr lang="en-US" dirty="0" smtClean="0"/>
                  <a:t>Simulator should not be able to output NIZK for claim (without tampering with random oracle)</a:t>
                </a:r>
                <a:endParaRPr lang="en-US" dirty="0"/>
              </a:p>
              <a:p>
                <a:r>
                  <a:rPr lang="en-US" dirty="0" smtClean="0"/>
                  <a:t>Dishonest verifier can set b</a:t>
                </a:r>
                <a:r>
                  <a:rPr lang="en-US" baseline="-25000" dirty="0" smtClean="0"/>
                  <a:t>1</a:t>
                </a:r>
                <a:r>
                  <a:rPr lang="en-US" dirty="0" smtClean="0"/>
                  <a:t>,…,</a:t>
                </a:r>
                <a:r>
                  <a:rPr lang="en-US" dirty="0" err="1" smtClean="0"/>
                  <a:t>b</a:t>
                </a:r>
                <a:r>
                  <a:rPr lang="en-US" baseline="-25000" dirty="0" err="1" smtClean="0"/>
                  <a:t>k</a:t>
                </a:r>
                <a:r>
                  <a:rPr lang="en-US" dirty="0" smtClean="0"/>
                  <a:t> = H(z</a:t>
                </a:r>
                <a:r>
                  <a:rPr lang="en-US" baseline="-25000" dirty="0" smtClean="0"/>
                  <a:t>1</a:t>
                </a:r>
                <a:r>
                  <a:rPr lang="en-US" dirty="0" smtClean="0"/>
                  <a:t>,…,</a:t>
                </a:r>
                <a:r>
                  <a:rPr lang="en-US" dirty="0" err="1" smtClean="0"/>
                  <a:t>z</a:t>
                </a:r>
                <a:r>
                  <a:rPr lang="en-US" baseline="-25000" dirty="0" err="1" smtClean="0"/>
                  <a:t>k</a:t>
                </a:r>
                <a:r>
                  <a:rPr lang="en-US" dirty="0" smtClean="0"/>
                  <a:t>) to obtain NIZK proof </a:t>
                </a:r>
                <a14:m>
                  <m:oMath xmlns:m="http://schemas.openxmlformats.org/officeDocument/2006/math">
                    <m:r>
                      <a:rPr lang="en-US" i="1" smtClean="0">
                        <a:latin typeface="Cambria Math" panose="02040503050406030204" pitchFamily="18" charset="0"/>
                        <a:ea typeface="Cambria Math" panose="02040503050406030204" pitchFamily="18" charset="0"/>
                      </a:rPr>
                      <m:t>𝜋</m:t>
                    </m:r>
                  </m:oMath>
                </a14:m>
                <a:r>
                  <a:rPr lang="en-US" dirty="0" smtClean="0"/>
                  <a:t>! </a:t>
                </a:r>
              </a:p>
              <a:p>
                <a:pPr lvl="1"/>
                <a14:m>
                  <m:oMath xmlns:m="http://schemas.openxmlformats.org/officeDocument/2006/math">
                    <m:r>
                      <a:rPr lang="en-US" i="1">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r>
                      <m:rPr>
                        <m:nor/>
                      </m:rPr>
                      <a:rPr lang="en-US" dirty="0"/>
                      <m:t>(</m:t>
                    </m:r>
                    <m:r>
                      <m:rPr>
                        <m:sty m:val="p"/>
                      </m:rPr>
                      <a:rPr lang="en-US">
                        <a:latin typeface="Cambria Math" panose="02040503050406030204" pitchFamily="18" charset="0"/>
                      </a:rPr>
                      <m:t>z</m:t>
                    </m:r>
                    <m:r>
                      <a:rPr lang="en-US" baseline="-25000">
                        <a:latin typeface="Cambria Math" panose="02040503050406030204" pitchFamily="18" charset="0"/>
                      </a:rPr>
                      <m:t>1</m:t>
                    </m:r>
                    <m:r>
                      <m:rPr>
                        <m:nor/>
                      </m:rPr>
                      <a:rPr lang="en-US" dirty="0"/>
                      <m:t>,</m:t>
                    </m:r>
                    <m:r>
                      <m:rPr>
                        <m:nor/>
                      </m:rPr>
                      <a:rPr lang="en-US" dirty="0" err="1"/>
                      <m:t>R</m:t>
                    </m:r>
                    <m:r>
                      <m:rPr>
                        <m:nor/>
                      </m:rPr>
                      <a:rPr lang="en-US" baseline="-25000" dirty="0"/>
                      <m:t>1</m:t>
                    </m:r>
                    <m:r>
                      <m:rPr>
                        <m:nor/>
                      </m:rPr>
                      <a:rPr lang="en-US" dirty="0"/>
                      <m:t>)</m:t>
                    </m:r>
                    <m:r>
                      <m:rPr>
                        <m:nor/>
                      </m:rPr>
                      <a:rPr lang="en-US" b="0" i="0" dirty="0" smtClean="0"/>
                      <m:t>,</m:t>
                    </m:r>
                    <m:r>
                      <a:rPr lang="en-US" b="0" i="1" dirty="0" smtClean="0">
                        <a:latin typeface="Cambria Math" panose="02040503050406030204" pitchFamily="18" charset="0"/>
                      </a:rPr>
                      <m:t>…,</m:t>
                    </m:r>
                    <m:r>
                      <m:rPr>
                        <m:nor/>
                      </m:rPr>
                      <a:rPr lang="en-US" dirty="0"/>
                      <m:t>(</m:t>
                    </m:r>
                    <m:r>
                      <m:rPr>
                        <m:sty m:val="p"/>
                      </m:rPr>
                      <a:rPr lang="en-US">
                        <a:latin typeface="Cambria Math" panose="02040503050406030204" pitchFamily="18" charset="0"/>
                      </a:rPr>
                      <m:t>z</m:t>
                    </m:r>
                    <m:r>
                      <m:rPr>
                        <m:sty m:val="p"/>
                      </m:rPr>
                      <a:rPr lang="en-US" baseline="-25000">
                        <a:latin typeface="Cambria Math" panose="02040503050406030204" pitchFamily="18" charset="0"/>
                      </a:rPr>
                      <m:t>k</m:t>
                    </m:r>
                    <m:r>
                      <m:rPr>
                        <m:nor/>
                      </m:rPr>
                      <a:rPr lang="en-US" dirty="0"/>
                      <m:t>,</m:t>
                    </m:r>
                    <m:r>
                      <m:rPr>
                        <m:nor/>
                      </m:rPr>
                      <a:rPr lang="en-US" dirty="0" err="1"/>
                      <m:t>R</m:t>
                    </m:r>
                    <m:r>
                      <m:rPr>
                        <m:nor/>
                      </m:rPr>
                      <a:rPr lang="en-US" baseline="-25000" dirty="0" err="1"/>
                      <m:t>k</m:t>
                    </m:r>
                    <m:r>
                      <m:rPr>
                        <m:nor/>
                      </m:rPr>
                      <a:rPr lang="en-US" dirty="0"/>
                      <m:t>)</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530725"/>
              </a:xfrm>
              <a:blipFill>
                <a:blip r:embed="rId2"/>
                <a:stretch>
                  <a:fillRect l="-1101" t="-336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16</a:t>
            </a:fld>
            <a:endParaRPr lang="en-US"/>
          </a:p>
        </p:txBody>
      </p:sp>
    </p:spTree>
    <p:extLst>
      <p:ext uri="{BB962C8B-B14F-4D97-AF65-F5344CB8AC3E}">
        <p14:creationId xmlns:p14="http://schemas.microsoft.com/office/powerpoint/2010/main" val="298156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Problem 2: Better Soundness in ZK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Protocol 2:</a:t>
                </a:r>
                <a:endParaRPr lang="en-US" b="1" dirty="0"/>
              </a:p>
              <a:p>
                <a:pPr marL="457200" indent="-457200">
                  <a:buFont typeface="+mj-lt"/>
                  <a:buAutoNum type="arabicPeriod"/>
                </a:pPr>
                <a:r>
                  <a:rPr lang="en-US" dirty="0" smtClean="0"/>
                  <a:t>Verifier selects nonce b and sends y=H(b) to the prover.</a:t>
                </a:r>
                <a:endParaRPr lang="en-US" dirty="0"/>
              </a:p>
              <a:p>
                <a:pPr marL="457200" indent="-457200">
                  <a:buFont typeface="+mj-lt"/>
                  <a:buAutoNum type="arabicPeriod"/>
                </a:pPr>
                <a:r>
                  <a:rPr lang="en-US" dirty="0" smtClean="0"/>
                  <a:t>Prover </a:t>
                </a:r>
                <a:r>
                  <a:rPr lang="en-US" dirty="0"/>
                  <a:t>picks r</a:t>
                </a:r>
                <a:r>
                  <a:rPr lang="en-US" baseline="-25000" dirty="0"/>
                  <a:t>1</a:t>
                </a:r>
                <a:r>
                  <a:rPr lang="en-US" dirty="0"/>
                  <a:t>,…,</a:t>
                </a:r>
                <a:r>
                  <a:rPr lang="en-US" dirty="0" err="1"/>
                  <a:t>r</a:t>
                </a:r>
                <a:r>
                  <a:rPr lang="en-US" baseline="-25000" dirty="0" err="1"/>
                  <a:t>k</a:t>
                </a:r>
                <a:r>
                  <a:rPr lang="en-US" dirty="0"/>
                  <a:t> and sets </a:t>
                </a:r>
                <a14:m>
                  <m:oMath xmlns:m="http://schemas.openxmlformats.org/officeDocument/2006/math">
                    <m:r>
                      <m:rPr>
                        <m:sty m:val="p"/>
                      </m:rPr>
                      <a:rPr lang="en-US">
                        <a:latin typeface="Cambria Math" panose="02040503050406030204" pitchFamily="18" charset="0"/>
                      </a:rPr>
                      <m:t>z</m:t>
                    </m:r>
                    <m:r>
                      <m:rPr>
                        <m:sty m:val="p"/>
                      </m:rPr>
                      <a:rPr lang="en-US" baseline="-25000">
                        <a:latin typeface="Cambria Math" panose="02040503050406030204" pitchFamily="18" charset="0"/>
                      </a:rPr>
                      <m:t>i</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𝑟𝑖</m:t>
                        </m:r>
                      </m:sup>
                    </m:sSup>
                  </m:oMath>
                </a14:m>
                <a:r>
                  <a:rPr lang="en-US" baseline="30000" dirty="0"/>
                  <a:t> </a:t>
                </a:r>
                <a:r>
                  <a:rPr lang="en-US" dirty="0"/>
                  <a:t>for each </a:t>
                </a:r>
                <a:r>
                  <a:rPr lang="en-US" dirty="0" err="1"/>
                  <a:t>i</a:t>
                </a:r>
                <a:r>
                  <a:rPr lang="en-US" dirty="0"/>
                  <a:t>. </a:t>
                </a:r>
                <a:endParaRPr lang="en-US" baseline="30000" dirty="0"/>
              </a:p>
              <a:p>
                <a:pPr marL="457200" indent="-457200">
                  <a:buFont typeface="+mj-lt"/>
                  <a:buAutoNum type="arabicPeriod"/>
                </a:pPr>
                <a:r>
                  <a:rPr lang="en-US" dirty="0"/>
                  <a:t>Verifier </a:t>
                </a:r>
                <a:r>
                  <a:rPr lang="en-US" dirty="0" smtClean="0"/>
                  <a:t>reveals b and sets challenges </a:t>
                </a:r>
                <a:r>
                  <a:rPr lang="en-US" dirty="0"/>
                  <a:t>b</a:t>
                </a:r>
                <a:r>
                  <a:rPr lang="en-US" baseline="-25000" dirty="0"/>
                  <a:t>1</a:t>
                </a:r>
                <a:r>
                  <a:rPr lang="en-US" dirty="0"/>
                  <a:t>,…,</a:t>
                </a:r>
                <a:r>
                  <a:rPr lang="en-US" dirty="0" err="1" smtClean="0"/>
                  <a:t>b</a:t>
                </a:r>
                <a:r>
                  <a:rPr lang="en-US" baseline="-25000" dirty="0" err="1" smtClean="0"/>
                  <a:t>k</a:t>
                </a:r>
                <a:r>
                  <a:rPr lang="en-US" dirty="0" smtClean="0"/>
                  <a:t>=b</a:t>
                </a:r>
                <a:endParaRPr lang="en-US" dirty="0"/>
              </a:p>
              <a:p>
                <a:pPr marL="457200" indent="-457200">
                  <a:buFont typeface="+mj-lt"/>
                  <a:buAutoNum type="arabicPeriod"/>
                </a:pPr>
                <a:r>
                  <a:rPr lang="en-US" dirty="0"/>
                  <a:t>Prover computes the responses </a:t>
                </a:r>
                <a:r>
                  <a:rPr lang="en-US" dirty="0" err="1"/>
                  <a:t>R</a:t>
                </a:r>
                <a:r>
                  <a:rPr lang="en-US" baseline="-25000" dirty="0" err="1"/>
                  <a:t>i</a:t>
                </a:r>
                <a:r>
                  <a:rPr lang="en-US" dirty="0"/>
                  <a:t>=</a:t>
                </a:r>
                <a:r>
                  <a:rPr lang="en-US" dirty="0" err="1"/>
                  <a:t>r</a:t>
                </a:r>
                <a:r>
                  <a:rPr lang="en-US" baseline="-25000" dirty="0" err="1"/>
                  <a:t>i</a:t>
                </a:r>
                <a:r>
                  <a:rPr lang="en-US" dirty="0" err="1"/>
                  <a:t>+b</a:t>
                </a:r>
                <a:r>
                  <a:rPr lang="en-US" baseline="-25000" dirty="0" err="1"/>
                  <a:t>i</a:t>
                </a:r>
                <a:r>
                  <a:rPr lang="en-US" dirty="0" err="1"/>
                  <a:t>x</a:t>
                </a:r>
                <a:r>
                  <a:rPr lang="en-US" dirty="0"/>
                  <a:t>.</a:t>
                </a:r>
              </a:p>
              <a:p>
                <a:pPr marL="457200" indent="-457200">
                  <a:buFont typeface="+mj-lt"/>
                  <a:buAutoNum type="arabicPeriod"/>
                </a:pPr>
                <a:r>
                  <a:rPr lang="en-US" dirty="0"/>
                  <a:t>Verifier checks that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h</m:t>
                        </m:r>
                      </m:e>
                      <m:sup>
                        <m:r>
                          <a:rPr lang="en-US" i="1">
                            <a:latin typeface="Cambria Math" panose="02040503050406030204" pitchFamily="18" charset="0"/>
                          </a:rPr>
                          <m:t>1−</m:t>
                        </m:r>
                        <m:r>
                          <a:rPr lang="en-US" i="1">
                            <a:latin typeface="Cambria Math" panose="02040503050406030204" pitchFamily="18" charset="0"/>
                          </a:rPr>
                          <m:t>𝑏𝑖</m:t>
                        </m:r>
                      </m:sup>
                    </m:sSup>
                    <m:r>
                      <a:rPr lang="en-US" i="1">
                        <a:latin typeface="Cambria Math" panose="02040503050406030204" pitchFamily="18" charset="0"/>
                      </a:rPr>
                      <m:t>𝑧</m:t>
                    </m:r>
                    <m:r>
                      <a:rPr lang="en-US" i="1" baseline="-25000">
                        <a:latin typeface="Cambria Math" panose="02040503050406030204" pitchFamily="18" charset="0"/>
                      </a:rPr>
                      <m:t>𝑖</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𝑅</m:t>
                        </m:r>
                        <m:r>
                          <a:rPr lang="en-US" i="1" baseline="-25000">
                            <a:latin typeface="Cambria Math" panose="02040503050406030204" pitchFamily="18" charset="0"/>
                          </a:rPr>
                          <m:t>𝑖</m:t>
                        </m:r>
                      </m:sup>
                    </m:sSup>
                  </m:oMath>
                </a14:m>
                <a:r>
                  <a:rPr lang="en-US" dirty="0"/>
                  <a:t> for each </a:t>
                </a:r>
                <a:r>
                  <a:rPr lang="en-US" dirty="0" err="1"/>
                  <a:t>i</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17</a:t>
            </a:fld>
            <a:endParaRPr lang="en-US"/>
          </a:p>
        </p:txBody>
      </p:sp>
    </p:spTree>
    <p:extLst>
      <p:ext uri="{BB962C8B-B14F-4D97-AF65-F5344CB8AC3E}">
        <p14:creationId xmlns:p14="http://schemas.microsoft.com/office/powerpoint/2010/main" val="2374644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 3: Garbled Circuit Reuse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Let f(a1,a2,b1,b2)=(a1 AND b1) OR (a2 AND b2)</a:t>
                </a:r>
              </a:p>
              <a:p>
                <a:r>
                  <a:rPr lang="en-US" dirty="0" smtClean="0"/>
                  <a:t>Alice sends Bob a Garbled Circuit with keys </a:t>
                </a:r>
              </a:p>
              <a:p>
                <a:pPr lvl="1"/>
                <a:r>
                  <a:rPr lang="en-US" b="0" dirty="0" smtClean="0"/>
                  <a:t>Keys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𝑊</m:t>
                        </m:r>
                        <m:r>
                          <a:rPr lang="en-US" b="0" i="1" smtClean="0">
                            <a:latin typeface="Cambria Math" panose="02040503050406030204" pitchFamily="18" charset="0"/>
                          </a:rPr>
                          <m:t>,0</m:t>
                        </m:r>
                      </m:sub>
                    </m:sSub>
                    <m:r>
                      <a:rPr lang="en-US" b="0" i="1" smtClean="0">
                        <a:latin typeface="Cambria Math" panose="02040503050406030204" pitchFamily="18" charset="0"/>
                      </a:rPr>
                      <m:t> </m:t>
                    </m:r>
                  </m:oMath>
                </a14:m>
                <a:r>
                  <a:rPr lang="en-US" dirty="0" smtClean="0"/>
                  <a:t>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𝑊</m:t>
                        </m:r>
                        <m:r>
                          <a:rPr lang="en-US" i="1">
                            <a:latin typeface="Cambria Math" panose="02040503050406030204" pitchFamily="18" charset="0"/>
                          </a:rPr>
                          <m:t>,1</m:t>
                        </m:r>
                      </m:sub>
                    </m:sSub>
                  </m:oMath>
                </a14:m>
                <a:r>
                  <a:rPr lang="en-US" dirty="0" smtClean="0"/>
                  <a:t> for each input/output wire W.  </a:t>
                </a:r>
              </a:p>
              <a:p>
                <a:pPr lvl="1"/>
                <a:r>
                  <a:rPr lang="en-US" dirty="0" smtClean="0"/>
                  <a:t>Suppose Alice first runs the protocol with input (0,1) and Bob’s input (1,1)</a:t>
                </a:r>
              </a:p>
              <a:p>
                <a:pPr lvl="1"/>
                <a:r>
                  <a:rPr lang="en-US" dirty="0"/>
                  <a:t>Which keys can Bob recover </a:t>
                </a:r>
                <a:r>
                  <a:rPr lang="en-US" dirty="0" smtClean="0"/>
                  <a:t>during the protocol?</a:t>
                </a:r>
                <a:endParaRPr lang="en-US" dirty="0"/>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𝑎</m:t>
                        </m:r>
                        <m:r>
                          <a:rPr lang="en-US" i="1">
                            <a:latin typeface="Cambria Math" panose="02040503050406030204" pitchFamily="18" charset="0"/>
                          </a:rPr>
                          <m:t>1,0</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𝑎</m:t>
                        </m:r>
                        <m:r>
                          <a:rPr lang="en-US" i="1">
                            <a:latin typeface="Cambria Math" panose="02040503050406030204" pitchFamily="18" charset="0"/>
                          </a:rPr>
                          <m:t>2,1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𝑏</m:t>
                        </m:r>
                        <m:r>
                          <a:rPr lang="en-US" i="1">
                            <a:latin typeface="Cambria Math" panose="02040503050406030204" pitchFamily="18" charset="0"/>
                          </a:rPr>
                          <m:t>1,1</m:t>
                        </m:r>
                      </m:sub>
                    </m:sSub>
                  </m:oMath>
                </a14:m>
                <a:r>
                  <a:rPr lang="en-US" dirty="0" smtClean="0"/>
                  <a:t>,</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𝑏</m:t>
                        </m:r>
                        <m:r>
                          <a:rPr lang="en-US" b="0" i="1" smtClean="0">
                            <a:latin typeface="Cambria Math" panose="02040503050406030204" pitchFamily="18" charset="0"/>
                          </a:rPr>
                          <m:t>2</m:t>
                        </m:r>
                        <m:r>
                          <a:rPr lang="en-US" i="1">
                            <a:latin typeface="Cambria Math" panose="02040503050406030204" pitchFamily="18" charset="0"/>
                          </a:rPr>
                          <m:t>,1</m:t>
                        </m:r>
                      </m:sub>
                    </m:sSub>
                  </m:oMath>
                </a14:m>
                <a:r>
                  <a:rPr lang="en-US" dirty="0" smtClean="0"/>
                  <a:t> (initial inputs), </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b="0" i="1" smtClean="0">
                            <a:latin typeface="Cambria Math" panose="02040503050406030204" pitchFamily="18" charset="0"/>
                          </a:rPr>
                          <m:t>𝐴𝑁𝐷</m:t>
                        </m:r>
                        <m:r>
                          <a:rPr lang="en-US" b="0" i="1" baseline="-25000"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0</m:t>
                        </m:r>
                      </m:sub>
                    </m:sSub>
                  </m:oMath>
                </a14:m>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𝐴𝑁𝐷</m:t>
                        </m:r>
                        <m:r>
                          <a:rPr lang="en-US" b="0" i="1" baseline="-25000"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1</m:t>
                        </m:r>
                      </m:sub>
                    </m:sSub>
                  </m:oMath>
                </a14:m>
                <a:r>
                  <a:rPr lang="en-US" dirty="0" smtClean="0"/>
                  <a:t> (AND gates), </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b="0" i="1" smtClean="0">
                            <a:latin typeface="Cambria Math" panose="02040503050406030204" pitchFamily="18" charset="0"/>
                          </a:rPr>
                          <m:t>𝑂𝑅</m:t>
                        </m:r>
                        <m:r>
                          <a:rPr lang="en-US" i="1">
                            <a:latin typeface="Cambria Math" panose="02040503050406030204" pitchFamily="18" charset="0"/>
                          </a:rPr>
                          <m:t>,1</m:t>
                        </m:r>
                      </m:sub>
                    </m:sSub>
                  </m:oMath>
                </a14:m>
                <a:r>
                  <a:rPr lang="en-US" dirty="0" smtClean="0"/>
                  <a:t> (output)</a:t>
                </a:r>
              </a:p>
              <a:p>
                <a:r>
                  <a:rPr lang="en-US" dirty="0" smtClean="0"/>
                  <a:t>Later suppose Alice runs the protocol with new input (1,0) but does not re-garble the circuit (Bob’s input is the same)</a:t>
                </a:r>
              </a:p>
              <a:p>
                <a:pPr lvl="1"/>
                <a:r>
                  <a:rPr lang="en-US" dirty="0" smtClean="0"/>
                  <a:t>What keys can Bob recover after second iteration?</a:t>
                </a:r>
              </a:p>
              <a:p>
                <a:pPr lvl="2"/>
                <a:r>
                  <a:rPr lang="en-US" b="1" dirty="0" smtClean="0"/>
                  <a:t>Answer: </a:t>
                </a:r>
                <a:r>
                  <a:rPr lang="en-US" dirty="0" smtClean="0"/>
                  <a:t>Every key except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𝑏</m:t>
                        </m:r>
                        <m:r>
                          <a:rPr lang="en-US" i="1">
                            <a:latin typeface="Cambria Math" panose="02040503050406030204" pitchFamily="18" charset="0"/>
                          </a:rPr>
                          <m:t>1,0</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𝑏</m:t>
                        </m:r>
                        <m:r>
                          <a:rPr lang="en-US" i="1">
                            <a:latin typeface="Cambria Math" panose="02040503050406030204" pitchFamily="18" charset="0"/>
                          </a:rPr>
                          <m:t>2,0</m:t>
                        </m:r>
                      </m:sub>
                    </m:sSub>
                  </m:oMath>
                </a14:m>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801" r="-5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18</a:t>
            </a:fld>
            <a:endParaRPr lang="en-US"/>
          </a:p>
        </p:txBody>
      </p:sp>
    </p:spTree>
    <p:extLst>
      <p:ext uri="{BB962C8B-B14F-4D97-AF65-F5344CB8AC3E}">
        <p14:creationId xmlns:p14="http://schemas.microsoft.com/office/powerpoint/2010/main" val="284968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 4: RSA Authentication</a:t>
            </a:r>
            <a:endParaRPr lang="en-US" dirty="0"/>
          </a:p>
        </p:txBody>
      </p:sp>
      <p:sp>
        <p:nvSpPr>
          <p:cNvPr id="3" name="Content Placeholder 2"/>
          <p:cNvSpPr>
            <a:spLocks noGrp="1"/>
          </p:cNvSpPr>
          <p:nvPr>
            <p:ph idx="1"/>
          </p:nvPr>
        </p:nvSpPr>
        <p:spPr/>
        <p:txBody>
          <a:bodyPr/>
          <a:lstStyle/>
          <a:p>
            <a:r>
              <a:rPr lang="en-US" dirty="0" smtClean="0"/>
              <a:t>RSA Based Authentication</a:t>
            </a:r>
          </a:p>
          <a:p>
            <a:pPr lvl="1"/>
            <a:r>
              <a:rPr lang="en-US" dirty="0" smtClean="0"/>
              <a:t>Verifier sends random nonce r mod N to Prover</a:t>
            </a:r>
          </a:p>
          <a:p>
            <a:pPr lvl="1"/>
            <a:r>
              <a:rPr lang="en-US" dirty="0" smtClean="0"/>
              <a:t>Prover authenticates with R=</a:t>
            </a:r>
            <a:r>
              <a:rPr lang="en-US" dirty="0"/>
              <a:t> </a:t>
            </a:r>
            <a:r>
              <a:rPr lang="en-US" dirty="0" err="1" smtClean="0"/>
              <a:t>r</a:t>
            </a:r>
            <a:r>
              <a:rPr lang="en-US" baseline="30000" dirty="0" err="1" smtClean="0"/>
              <a:t>d</a:t>
            </a:r>
            <a:r>
              <a:rPr lang="en-US" dirty="0" smtClean="0"/>
              <a:t> </a:t>
            </a:r>
            <a:r>
              <a:rPr lang="en-US" dirty="0"/>
              <a:t>mod N </a:t>
            </a:r>
            <a:endParaRPr lang="en-US" dirty="0" smtClean="0"/>
          </a:p>
          <a:p>
            <a:pPr lvl="1"/>
            <a:r>
              <a:rPr lang="en-US" dirty="0" smtClean="0"/>
              <a:t>Verifier checks that R</a:t>
            </a:r>
            <a:r>
              <a:rPr lang="en-US" baseline="30000" dirty="0" smtClean="0"/>
              <a:t>e</a:t>
            </a:r>
            <a:r>
              <a:rPr lang="en-US" dirty="0" smtClean="0"/>
              <a:t>=r mod N</a:t>
            </a:r>
          </a:p>
          <a:p>
            <a:r>
              <a:rPr lang="en-US" dirty="0" smtClean="0"/>
              <a:t>What would security definition look like for generic authentication protocol?</a:t>
            </a:r>
          </a:p>
          <a:p>
            <a:pPr lvl="1"/>
            <a:r>
              <a:rPr lang="en-US" dirty="0" smtClean="0"/>
              <a:t>Define the game</a:t>
            </a:r>
          </a:p>
          <a:p>
            <a:r>
              <a:rPr lang="en-US" dirty="0" smtClean="0"/>
              <a:t>Is this protocol secure?</a:t>
            </a:r>
          </a:p>
          <a:p>
            <a:pPr lvl="1"/>
            <a:r>
              <a:rPr lang="en-US" dirty="0" smtClean="0"/>
              <a:t>Yes (assuming RSA-Inversion assumption)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19</a:t>
            </a:fld>
            <a:endParaRPr lang="en-US"/>
          </a:p>
        </p:txBody>
      </p:sp>
    </p:spTree>
    <p:extLst>
      <p:ext uri="{BB962C8B-B14F-4D97-AF65-F5344CB8AC3E}">
        <p14:creationId xmlns:p14="http://schemas.microsoft.com/office/powerpoint/2010/main" val="39979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Evaluation</a:t>
            </a:r>
            <a:endParaRPr lang="en-US" dirty="0"/>
          </a:p>
        </p:txBody>
      </p:sp>
      <p:sp>
        <p:nvSpPr>
          <p:cNvPr id="3" name="Content Placeholder 2"/>
          <p:cNvSpPr>
            <a:spLocks noGrp="1"/>
          </p:cNvSpPr>
          <p:nvPr>
            <p:ph idx="1"/>
          </p:nvPr>
        </p:nvSpPr>
        <p:spPr/>
        <p:txBody>
          <a:bodyPr/>
          <a:lstStyle/>
          <a:p>
            <a:r>
              <a:rPr lang="en-US" dirty="0" smtClean="0"/>
              <a:t>Please Complete Your Course Evaluations</a:t>
            </a:r>
          </a:p>
          <a:p>
            <a:r>
              <a:rPr lang="en-US" dirty="0" smtClean="0"/>
              <a:t>Your feedback is valuable!</a:t>
            </a:r>
          </a:p>
          <a:p>
            <a:endParaRPr lang="en-US" dirty="0"/>
          </a:p>
          <a:p>
            <a:endParaRPr lang="en-US" dirty="0" smtClean="0"/>
          </a:p>
          <a:p>
            <a:endParaRPr lang="en-US" dirty="0"/>
          </a:p>
          <a:p>
            <a:endParaRPr lang="en-US" dirty="0" smtClean="0"/>
          </a:p>
          <a:p>
            <a:r>
              <a:rPr lang="en-US" dirty="0" smtClean="0"/>
              <a:t>Homework 5 Solutions and Practice Final Available on Piazza</a:t>
            </a:r>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a:t>
            </a:fld>
            <a:endParaRPr lang="en-US"/>
          </a:p>
        </p:txBody>
      </p:sp>
      <p:pic>
        <p:nvPicPr>
          <p:cNvPr id="6" name="Picture 5"/>
          <p:cNvPicPr>
            <a:picLocks noChangeAspect="1"/>
          </p:cNvPicPr>
          <p:nvPr/>
        </p:nvPicPr>
        <p:blipFill>
          <a:blip r:embed="rId2"/>
          <a:stretch>
            <a:fillRect/>
          </a:stretch>
        </p:blipFill>
        <p:spPr>
          <a:xfrm>
            <a:off x="586322" y="3121196"/>
            <a:ext cx="11605678" cy="1469550"/>
          </a:xfrm>
          <a:prstGeom prst="rect">
            <a:avLst/>
          </a:prstGeom>
        </p:spPr>
      </p:pic>
    </p:spTree>
    <p:extLst>
      <p:ext uri="{BB962C8B-B14F-4D97-AF65-F5344CB8AC3E}">
        <p14:creationId xmlns:p14="http://schemas.microsoft.com/office/powerpoint/2010/main" val="2557058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 5: RSA Overuse</a:t>
            </a:r>
            <a:endParaRPr lang="en-US" dirty="0"/>
          </a:p>
        </p:txBody>
      </p:sp>
      <p:sp>
        <p:nvSpPr>
          <p:cNvPr id="3" name="Content Placeholder 2"/>
          <p:cNvSpPr>
            <a:spLocks noGrp="1"/>
          </p:cNvSpPr>
          <p:nvPr>
            <p:ph idx="1"/>
          </p:nvPr>
        </p:nvSpPr>
        <p:spPr/>
        <p:txBody>
          <a:bodyPr/>
          <a:lstStyle/>
          <a:p>
            <a:r>
              <a:rPr lang="en-US" dirty="0" smtClean="0"/>
              <a:t>RSA Based Authentication</a:t>
            </a:r>
          </a:p>
          <a:p>
            <a:pPr lvl="1"/>
            <a:r>
              <a:rPr lang="en-US" dirty="0" smtClean="0"/>
              <a:t>Verifier sends random nonce r mod N to Prover</a:t>
            </a:r>
          </a:p>
          <a:p>
            <a:pPr lvl="1"/>
            <a:r>
              <a:rPr lang="en-US" dirty="0" smtClean="0"/>
              <a:t>Prover authenticates with R=</a:t>
            </a:r>
            <a:r>
              <a:rPr lang="en-US" dirty="0"/>
              <a:t> </a:t>
            </a:r>
            <a:r>
              <a:rPr lang="en-US" dirty="0" err="1" smtClean="0"/>
              <a:t>r</a:t>
            </a:r>
            <a:r>
              <a:rPr lang="en-US" baseline="30000" dirty="0" err="1" smtClean="0"/>
              <a:t>d</a:t>
            </a:r>
            <a:r>
              <a:rPr lang="en-US" dirty="0" smtClean="0"/>
              <a:t> </a:t>
            </a:r>
            <a:r>
              <a:rPr lang="en-US" dirty="0"/>
              <a:t>mod N </a:t>
            </a:r>
            <a:endParaRPr lang="en-US" dirty="0" smtClean="0"/>
          </a:p>
          <a:p>
            <a:pPr lvl="1"/>
            <a:r>
              <a:rPr lang="en-US" dirty="0" smtClean="0"/>
              <a:t>Verifier checks that R</a:t>
            </a:r>
            <a:r>
              <a:rPr lang="en-US" baseline="30000" dirty="0" smtClean="0"/>
              <a:t>e</a:t>
            </a:r>
            <a:r>
              <a:rPr lang="en-US" dirty="0" smtClean="0"/>
              <a:t>=r mod N</a:t>
            </a:r>
          </a:p>
          <a:p>
            <a:r>
              <a:rPr lang="en-US" dirty="0" smtClean="0"/>
              <a:t>Suppose we use the same secret key e for Key Encapsulation and for RSA Authentication?</a:t>
            </a:r>
          </a:p>
          <a:p>
            <a:pPr lvl="1"/>
            <a:r>
              <a:rPr lang="en-US" dirty="0" smtClean="0"/>
              <a:t>KEM: outputs (</a:t>
            </a:r>
            <a:r>
              <a:rPr lang="en-US" dirty="0" err="1" smtClean="0"/>
              <a:t>y,K</a:t>
            </a:r>
            <a:r>
              <a:rPr lang="en-US" dirty="0" smtClean="0"/>
              <a:t>=H(x)) where y=</a:t>
            </a:r>
            <a:r>
              <a:rPr lang="en-US" dirty="0" err="1" smtClean="0"/>
              <a:t>x</a:t>
            </a:r>
            <a:r>
              <a:rPr lang="en-US" baseline="30000" dirty="0" err="1" smtClean="0"/>
              <a:t>e</a:t>
            </a:r>
            <a:r>
              <a:rPr lang="en-US" dirty="0" smtClean="0"/>
              <a:t> mod N</a:t>
            </a:r>
          </a:p>
          <a:p>
            <a:pPr lvl="1"/>
            <a:endParaRPr lang="en-US" dirty="0"/>
          </a:p>
          <a:p>
            <a:r>
              <a:rPr lang="en-US" dirty="0" smtClean="0"/>
              <a:t>What could </a:t>
            </a:r>
            <a:r>
              <a:rPr lang="en-US" smtClean="0"/>
              <a:t>go wrong?</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20</a:t>
            </a:fld>
            <a:endParaRPr lang="en-US"/>
          </a:p>
        </p:txBody>
      </p:sp>
    </p:spTree>
    <p:extLst>
      <p:ext uri="{BB962C8B-B14F-4D97-AF65-F5344CB8AC3E}">
        <p14:creationId xmlns:p14="http://schemas.microsoft.com/office/powerpoint/2010/main" val="688577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38443"/>
            <a:ext cx="9144000" cy="2387600"/>
          </a:xfrm>
        </p:spPr>
        <p:txBody>
          <a:bodyPr/>
          <a:lstStyle/>
          <a:p>
            <a:r>
              <a:rPr lang="en-US" dirty="0" smtClean="0"/>
              <a:t>Cryptography</a:t>
            </a:r>
            <a:br>
              <a:rPr lang="en-US" dirty="0" smtClean="0"/>
            </a:br>
            <a:r>
              <a:rPr lang="en-US" dirty="0" smtClean="0"/>
              <a:t>CS 555</a:t>
            </a:r>
            <a:endParaRPr lang="en-US" dirty="0"/>
          </a:p>
        </p:txBody>
      </p:sp>
      <p:sp>
        <p:nvSpPr>
          <p:cNvPr id="3" name="Subtitle 2"/>
          <p:cNvSpPr>
            <a:spLocks noGrp="1"/>
          </p:cNvSpPr>
          <p:nvPr>
            <p:ph type="subTitle" idx="1"/>
          </p:nvPr>
        </p:nvSpPr>
        <p:spPr>
          <a:xfrm>
            <a:off x="929640" y="3469006"/>
            <a:ext cx="10424160" cy="2754312"/>
          </a:xfrm>
        </p:spPr>
        <p:txBody>
          <a:bodyPr>
            <a:normAutofit/>
          </a:bodyPr>
          <a:lstStyle/>
          <a:p>
            <a:pPr algn="l"/>
            <a:r>
              <a:rPr lang="en-US" sz="2900" b="1" dirty="0" smtClean="0"/>
              <a:t>Week 16: </a:t>
            </a:r>
          </a:p>
          <a:p>
            <a:pPr marL="342900" indent="-342900" algn="l">
              <a:buFont typeface="Arial" panose="020B0604020202020204" pitchFamily="34" charset="0"/>
              <a:buChar char="•"/>
            </a:pPr>
            <a:r>
              <a:rPr lang="en-US" sz="3200" dirty="0" smtClean="0"/>
              <a:t>Zero-Knowledge Proofs, </a:t>
            </a:r>
          </a:p>
          <a:p>
            <a:pPr marL="342900" indent="-342900" algn="l">
              <a:buFont typeface="Arial" panose="020B0604020202020204" pitchFamily="34" charset="0"/>
              <a:buChar char="•"/>
            </a:pPr>
            <a:r>
              <a:rPr lang="en-US" sz="3200" dirty="0" smtClean="0"/>
              <a:t>Hot Topics in Cryptography</a:t>
            </a:r>
          </a:p>
          <a:p>
            <a:pPr marL="342900" indent="-342900" algn="l">
              <a:buFont typeface="Arial" panose="020B0604020202020204" pitchFamily="34" charset="0"/>
              <a:buChar char="•"/>
            </a:pPr>
            <a:r>
              <a:rPr lang="en-US" sz="3200" dirty="0" smtClean="0"/>
              <a:t>Review for Final Exam</a:t>
            </a:r>
            <a:endParaRPr lang="en-US" sz="2900" dirty="0"/>
          </a:p>
          <a:p>
            <a:pPr algn="l"/>
            <a:r>
              <a:rPr lang="en-US" sz="2900" b="1" dirty="0" smtClean="0"/>
              <a:t>Readings: </a:t>
            </a:r>
            <a:r>
              <a:rPr lang="en-US" sz="2900" dirty="0" smtClean="0"/>
              <a:t>Katz </a:t>
            </a:r>
            <a:r>
              <a:rPr lang="en-US" sz="2900" dirty="0"/>
              <a:t>and </a:t>
            </a:r>
            <a:r>
              <a:rPr lang="en-US" sz="2900" dirty="0" smtClean="0"/>
              <a:t>Lindell Chapter 10 &amp; Chapter 11.1-11.2, 11.4</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21</a:t>
            </a:fld>
            <a:endParaRPr lang="en-US"/>
          </a:p>
        </p:txBody>
      </p:sp>
      <p:sp>
        <p:nvSpPr>
          <p:cNvPr id="5" name="TextBox 4"/>
          <p:cNvSpPr txBox="1"/>
          <p:nvPr/>
        </p:nvSpPr>
        <p:spPr>
          <a:xfrm>
            <a:off x="5252720" y="6388655"/>
            <a:ext cx="1031180" cy="369332"/>
          </a:xfrm>
          <a:prstGeom prst="rect">
            <a:avLst/>
          </a:prstGeom>
          <a:noFill/>
        </p:spPr>
        <p:txBody>
          <a:bodyPr wrap="none" rtlCol="0">
            <a:spAutoFit/>
          </a:bodyPr>
          <a:lstStyle/>
          <a:p>
            <a:r>
              <a:rPr lang="en-US" b="1" dirty="0" smtClean="0"/>
              <a:t>Fall 2018</a:t>
            </a:r>
            <a:endParaRPr lang="en-US" b="1" dirty="0"/>
          </a:p>
        </p:txBody>
      </p:sp>
    </p:spTree>
    <p:extLst>
      <p:ext uri="{BB962C8B-B14F-4D97-AF65-F5344CB8AC3E}">
        <p14:creationId xmlns:p14="http://schemas.microsoft.com/office/powerpoint/2010/main" val="1817067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 555:Week 15: Zero-Knowledge Proofs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22</a:t>
            </a:fld>
            <a:endParaRPr lang="en-US"/>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36189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Zero-Knowledge Proof for all NP</a:t>
            </a:r>
            <a:endParaRPr lang="en-US" dirty="0"/>
          </a:p>
        </p:txBody>
      </p:sp>
      <p:sp>
        <p:nvSpPr>
          <p:cNvPr id="3" name="Content Placeholder 2"/>
          <p:cNvSpPr>
            <a:spLocks noGrp="1"/>
          </p:cNvSpPr>
          <p:nvPr>
            <p:ph idx="1"/>
          </p:nvPr>
        </p:nvSpPr>
        <p:spPr/>
        <p:txBody>
          <a:bodyPr>
            <a:normAutofit/>
          </a:bodyPr>
          <a:lstStyle/>
          <a:p>
            <a:r>
              <a:rPr lang="en-US" dirty="0" smtClean="0"/>
              <a:t>CLIQUE</a:t>
            </a:r>
          </a:p>
          <a:p>
            <a:pPr lvl="1"/>
            <a:r>
              <a:rPr lang="en-US" dirty="0" smtClean="0"/>
              <a:t>Input: Graph </a:t>
            </a:r>
            <a:r>
              <a:rPr lang="en-US" dirty="0"/>
              <a:t>G=(V,E)</a:t>
            </a:r>
            <a:r>
              <a:rPr lang="en-US" dirty="0" smtClean="0"/>
              <a:t> and integer k&gt;0</a:t>
            </a:r>
          </a:p>
          <a:p>
            <a:pPr lvl="1"/>
            <a:r>
              <a:rPr lang="en-US" dirty="0" smtClean="0"/>
              <a:t>Question: Does G have a clique of size k?</a:t>
            </a:r>
          </a:p>
          <a:p>
            <a:pPr lvl="1"/>
            <a:endParaRPr lang="en-US" dirty="0"/>
          </a:p>
          <a:p>
            <a:r>
              <a:rPr lang="en-US" dirty="0" smtClean="0"/>
              <a:t>CLIQUE is NP-Complete</a:t>
            </a:r>
          </a:p>
          <a:p>
            <a:pPr lvl="1"/>
            <a:r>
              <a:rPr lang="en-US" dirty="0" smtClean="0"/>
              <a:t>Any problem in NP reduces to CLIQUE</a:t>
            </a:r>
          </a:p>
          <a:p>
            <a:pPr lvl="1"/>
            <a:r>
              <a:rPr lang="en-US" dirty="0" smtClean="0"/>
              <a:t>A zero-knowledge proof for CLIQUE yields proof for all of NP via reduction</a:t>
            </a:r>
          </a:p>
          <a:p>
            <a:pPr lvl="1"/>
            <a:endParaRPr lang="en-US" dirty="0"/>
          </a:p>
          <a:p>
            <a:r>
              <a:rPr lang="en-US" dirty="0" smtClean="0"/>
              <a:t>Prover:</a:t>
            </a:r>
          </a:p>
          <a:p>
            <a:pPr lvl="1"/>
            <a:r>
              <a:rPr lang="en-US" dirty="0" smtClean="0"/>
              <a:t>Knows k vertices v</a:t>
            </a:r>
            <a:r>
              <a:rPr lang="en-US" baseline="-25000" dirty="0" smtClean="0"/>
              <a:t>1</a:t>
            </a:r>
            <a:r>
              <a:rPr lang="en-US" dirty="0" smtClean="0"/>
              <a:t>,…,</a:t>
            </a:r>
            <a:r>
              <a:rPr lang="en-US" dirty="0" err="1" smtClean="0"/>
              <a:t>v</a:t>
            </a:r>
            <a:r>
              <a:rPr lang="en-US" baseline="-25000" dirty="0" err="1" smtClean="0"/>
              <a:t>k</a:t>
            </a:r>
            <a:r>
              <a:rPr lang="en-US" dirty="0" smtClean="0"/>
              <a:t> in G</a:t>
            </a:r>
            <a:r>
              <a:rPr lang="en-US" dirty="0"/>
              <a:t>=(</a:t>
            </a:r>
            <a:r>
              <a:rPr lang="en-US" dirty="0" smtClean="0"/>
              <a:t>V,E) that form a clique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23</a:t>
            </a:fld>
            <a:endParaRPr lang="en-US"/>
          </a:p>
        </p:txBody>
      </p:sp>
      <p:pic>
        <p:nvPicPr>
          <p:cNvPr id="2050" name="Picture 2" descr="Image result for cliqu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6432" y="1027906"/>
            <a:ext cx="3265394" cy="313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98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Zero-Knowledge Proof for all NP</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24</a:t>
            </a:fld>
            <a:endParaRPr lang="en-US"/>
          </a:p>
        </p:txBody>
      </p:sp>
      <p:pic>
        <p:nvPicPr>
          <p:cNvPr id="2050" name="Picture 2" descr="Image result for cliqu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37" y="1440167"/>
            <a:ext cx="3140748" cy="30190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liqu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6256" y="1542463"/>
            <a:ext cx="3140748" cy="30190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81216" y="2828883"/>
            <a:ext cx="362600" cy="461665"/>
          </a:xfrm>
          <a:prstGeom prst="rect">
            <a:avLst/>
          </a:prstGeom>
          <a:solidFill>
            <a:srgbClr val="0070C0"/>
          </a:solidFill>
        </p:spPr>
        <p:txBody>
          <a:bodyPr wrap="none" rtlCol="0">
            <a:spAutoFit/>
          </a:bodyPr>
          <a:lstStyle/>
          <a:p>
            <a:r>
              <a:rPr lang="en-US" sz="2400" dirty="0" smtClean="0"/>
              <a:t>A</a:t>
            </a:r>
            <a:endParaRPr lang="en-US" sz="2400" dirty="0"/>
          </a:p>
        </p:txBody>
      </p:sp>
      <p:sp>
        <p:nvSpPr>
          <p:cNvPr id="8" name="TextBox 7"/>
          <p:cNvSpPr txBox="1"/>
          <p:nvPr/>
        </p:nvSpPr>
        <p:spPr>
          <a:xfrm>
            <a:off x="6871889" y="2965533"/>
            <a:ext cx="362600" cy="461665"/>
          </a:xfrm>
          <a:prstGeom prst="rect">
            <a:avLst/>
          </a:prstGeom>
          <a:solidFill>
            <a:srgbClr val="0070C0"/>
          </a:solidFill>
        </p:spPr>
        <p:txBody>
          <a:bodyPr wrap="none" rtlCol="0">
            <a:spAutoFit/>
          </a:bodyPr>
          <a:lstStyle/>
          <a:p>
            <a:r>
              <a:rPr lang="en-US" sz="2400" dirty="0" smtClean="0"/>
              <a:t>B</a:t>
            </a:r>
            <a:endParaRPr lang="en-US" sz="2400" dirty="0"/>
          </a:p>
        </p:txBody>
      </p:sp>
      <p:sp>
        <p:nvSpPr>
          <p:cNvPr id="9" name="TextBox 8"/>
          <p:cNvSpPr txBox="1"/>
          <p:nvPr/>
        </p:nvSpPr>
        <p:spPr>
          <a:xfrm>
            <a:off x="6360858" y="1627704"/>
            <a:ext cx="348172" cy="461665"/>
          </a:xfrm>
          <a:prstGeom prst="rect">
            <a:avLst/>
          </a:prstGeom>
          <a:solidFill>
            <a:srgbClr val="0070C0"/>
          </a:solidFill>
        </p:spPr>
        <p:txBody>
          <a:bodyPr wrap="none" rtlCol="0">
            <a:spAutoFit/>
          </a:bodyPr>
          <a:lstStyle/>
          <a:p>
            <a:r>
              <a:rPr lang="en-US" sz="2400" dirty="0" smtClean="0"/>
              <a:t>C</a:t>
            </a:r>
            <a:endParaRPr lang="en-US" sz="2400" dirty="0"/>
          </a:p>
        </p:txBody>
      </p:sp>
      <p:sp>
        <p:nvSpPr>
          <p:cNvPr id="10" name="TextBox 9"/>
          <p:cNvSpPr txBox="1"/>
          <p:nvPr/>
        </p:nvSpPr>
        <p:spPr>
          <a:xfrm>
            <a:off x="7140443" y="1705634"/>
            <a:ext cx="373820" cy="461665"/>
          </a:xfrm>
          <a:prstGeom prst="rect">
            <a:avLst/>
          </a:prstGeom>
          <a:solidFill>
            <a:srgbClr val="0070C0"/>
          </a:solidFill>
        </p:spPr>
        <p:txBody>
          <a:bodyPr wrap="none" rtlCol="0">
            <a:spAutoFit/>
          </a:bodyPr>
          <a:lstStyle/>
          <a:p>
            <a:r>
              <a:rPr lang="en-US" sz="2400" dirty="0" smtClean="0"/>
              <a:t>D</a:t>
            </a:r>
            <a:endParaRPr lang="en-US" sz="2400" dirty="0"/>
          </a:p>
        </p:txBody>
      </p:sp>
      <p:sp>
        <p:nvSpPr>
          <p:cNvPr id="11" name="TextBox 10"/>
          <p:cNvSpPr txBox="1"/>
          <p:nvPr/>
        </p:nvSpPr>
        <p:spPr>
          <a:xfrm>
            <a:off x="5838600" y="2276907"/>
            <a:ext cx="348172" cy="461665"/>
          </a:xfrm>
          <a:prstGeom prst="rect">
            <a:avLst/>
          </a:prstGeom>
          <a:solidFill>
            <a:srgbClr val="0070C0"/>
          </a:solidFill>
        </p:spPr>
        <p:txBody>
          <a:bodyPr wrap="none" rtlCol="0">
            <a:spAutoFit/>
          </a:bodyPr>
          <a:lstStyle/>
          <a:p>
            <a:r>
              <a:rPr lang="en-US" sz="2400" dirty="0" smtClean="0"/>
              <a:t>E</a:t>
            </a:r>
            <a:endParaRPr lang="en-US" sz="2400" dirty="0"/>
          </a:p>
        </p:txBody>
      </p:sp>
      <p:sp>
        <p:nvSpPr>
          <p:cNvPr id="12" name="TextBox 11"/>
          <p:cNvSpPr txBox="1"/>
          <p:nvPr/>
        </p:nvSpPr>
        <p:spPr>
          <a:xfrm>
            <a:off x="7647865" y="2462588"/>
            <a:ext cx="378630" cy="461665"/>
          </a:xfrm>
          <a:prstGeom prst="rect">
            <a:avLst/>
          </a:prstGeom>
          <a:solidFill>
            <a:srgbClr val="0070C0"/>
          </a:solidFill>
        </p:spPr>
        <p:txBody>
          <a:bodyPr wrap="none" rtlCol="0">
            <a:spAutoFit/>
          </a:bodyPr>
          <a:lstStyle/>
          <a:p>
            <a:r>
              <a:rPr lang="en-US" sz="2400" dirty="0" smtClean="0"/>
              <a:t>G</a:t>
            </a:r>
            <a:endParaRPr lang="en-US" sz="2400" dirty="0"/>
          </a:p>
        </p:txBody>
      </p:sp>
      <p:sp>
        <p:nvSpPr>
          <p:cNvPr id="13" name="TextBox 12"/>
          <p:cNvSpPr txBox="1"/>
          <p:nvPr/>
        </p:nvSpPr>
        <p:spPr>
          <a:xfrm>
            <a:off x="7288398" y="2694920"/>
            <a:ext cx="325730" cy="461665"/>
          </a:xfrm>
          <a:prstGeom prst="rect">
            <a:avLst/>
          </a:prstGeom>
          <a:solidFill>
            <a:srgbClr val="0070C0"/>
          </a:solidFill>
        </p:spPr>
        <p:txBody>
          <a:bodyPr wrap="none" rtlCol="0">
            <a:spAutoFit/>
          </a:bodyPr>
          <a:lstStyle/>
          <a:p>
            <a:r>
              <a:rPr lang="en-US" sz="2400" dirty="0" smtClean="0"/>
              <a:t>F</a:t>
            </a:r>
            <a:endParaRPr lang="en-US" sz="2400" dirty="0"/>
          </a:p>
        </p:txBody>
      </p:sp>
      <p:sp>
        <p:nvSpPr>
          <p:cNvPr id="14" name="TextBox 13"/>
          <p:cNvSpPr txBox="1"/>
          <p:nvPr/>
        </p:nvSpPr>
        <p:spPr>
          <a:xfrm>
            <a:off x="8317527" y="2273859"/>
            <a:ext cx="378630" cy="461665"/>
          </a:xfrm>
          <a:prstGeom prst="rect">
            <a:avLst/>
          </a:prstGeom>
          <a:solidFill>
            <a:srgbClr val="0070C0"/>
          </a:solidFill>
        </p:spPr>
        <p:txBody>
          <a:bodyPr wrap="none" rtlCol="0">
            <a:spAutoFit/>
          </a:bodyPr>
          <a:lstStyle/>
          <a:p>
            <a:r>
              <a:rPr lang="en-US" sz="2400" dirty="0" smtClean="0"/>
              <a:t>H</a:t>
            </a:r>
            <a:endParaRPr lang="en-US" sz="2400" dirty="0"/>
          </a:p>
        </p:txBody>
      </p:sp>
      <p:sp>
        <p:nvSpPr>
          <p:cNvPr id="15" name="TextBox 14"/>
          <p:cNvSpPr txBox="1"/>
          <p:nvPr/>
        </p:nvSpPr>
        <p:spPr>
          <a:xfrm>
            <a:off x="8215418" y="3327069"/>
            <a:ext cx="261610" cy="461665"/>
          </a:xfrm>
          <a:prstGeom prst="rect">
            <a:avLst/>
          </a:prstGeom>
          <a:solidFill>
            <a:srgbClr val="0070C0"/>
          </a:solidFill>
        </p:spPr>
        <p:txBody>
          <a:bodyPr wrap="none" rtlCol="0">
            <a:spAutoFit/>
          </a:bodyPr>
          <a:lstStyle/>
          <a:p>
            <a:r>
              <a:rPr lang="en-US" sz="2400" dirty="0" smtClean="0"/>
              <a:t>I</a:t>
            </a:r>
            <a:endParaRPr lang="en-US" sz="2400" dirty="0"/>
          </a:p>
        </p:txBody>
      </p:sp>
      <p:sp>
        <p:nvSpPr>
          <p:cNvPr id="16" name="TextBox 15"/>
          <p:cNvSpPr txBox="1"/>
          <p:nvPr/>
        </p:nvSpPr>
        <p:spPr>
          <a:xfrm>
            <a:off x="7497125" y="3180548"/>
            <a:ext cx="282450" cy="461665"/>
          </a:xfrm>
          <a:prstGeom prst="rect">
            <a:avLst/>
          </a:prstGeom>
          <a:solidFill>
            <a:srgbClr val="0070C0"/>
          </a:solidFill>
        </p:spPr>
        <p:txBody>
          <a:bodyPr wrap="none" rtlCol="0">
            <a:spAutoFit/>
          </a:bodyPr>
          <a:lstStyle/>
          <a:p>
            <a:r>
              <a:rPr lang="en-US" sz="2400" dirty="0" smtClean="0"/>
              <a:t>J</a:t>
            </a:r>
            <a:endParaRPr lang="en-US" sz="2400" dirty="0"/>
          </a:p>
        </p:txBody>
      </p:sp>
      <p:sp>
        <p:nvSpPr>
          <p:cNvPr id="17" name="TextBox 16"/>
          <p:cNvSpPr txBox="1"/>
          <p:nvPr/>
        </p:nvSpPr>
        <p:spPr>
          <a:xfrm>
            <a:off x="7497125" y="3908615"/>
            <a:ext cx="344966" cy="461665"/>
          </a:xfrm>
          <a:prstGeom prst="rect">
            <a:avLst/>
          </a:prstGeom>
          <a:solidFill>
            <a:srgbClr val="0070C0"/>
          </a:solidFill>
        </p:spPr>
        <p:txBody>
          <a:bodyPr wrap="none" rtlCol="0">
            <a:spAutoFit/>
          </a:bodyPr>
          <a:lstStyle/>
          <a:p>
            <a:r>
              <a:rPr lang="en-US" sz="2400" dirty="0" smtClean="0"/>
              <a:t>K</a:t>
            </a:r>
            <a:endParaRPr lang="en-US" sz="2400" dirty="0"/>
          </a:p>
        </p:txBody>
      </p:sp>
      <p:sp>
        <p:nvSpPr>
          <p:cNvPr id="18" name="TextBox 17"/>
          <p:cNvSpPr txBox="1"/>
          <p:nvPr/>
        </p:nvSpPr>
        <p:spPr>
          <a:xfrm>
            <a:off x="6839145" y="3621415"/>
            <a:ext cx="314510" cy="461665"/>
          </a:xfrm>
          <a:prstGeom prst="rect">
            <a:avLst/>
          </a:prstGeom>
          <a:solidFill>
            <a:srgbClr val="0070C0"/>
          </a:solidFill>
        </p:spPr>
        <p:txBody>
          <a:bodyPr wrap="none" rtlCol="0">
            <a:spAutoFit/>
          </a:bodyPr>
          <a:lstStyle/>
          <a:p>
            <a:r>
              <a:rPr lang="en-US" sz="2400" dirty="0" smtClean="0"/>
              <a:t>L</a:t>
            </a:r>
            <a:endParaRPr lang="en-US" sz="2400" dirty="0"/>
          </a:p>
        </p:txBody>
      </p:sp>
      <p:cxnSp>
        <p:nvCxnSpPr>
          <p:cNvPr id="19" name="Straight Arrow Connector 18"/>
          <p:cNvCxnSpPr/>
          <p:nvPr/>
        </p:nvCxnSpPr>
        <p:spPr>
          <a:xfrm>
            <a:off x="3573985" y="2702365"/>
            <a:ext cx="1913396"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3962054" y="2179145"/>
                <a:ext cx="102502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𝜎</m:t>
                      </m:r>
                      <m:d>
                        <m:dPr>
                          <m:ctrlPr>
                            <a:rPr lang="en-US" sz="280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𝐺</m:t>
                          </m:r>
                        </m:e>
                      </m:d>
                    </m:oMath>
                  </m:oMathPara>
                </a14:m>
                <a:endParaRPr lang="en-US" sz="28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962054" y="2179145"/>
                <a:ext cx="1025024" cy="523220"/>
              </a:xfrm>
              <a:prstGeom prst="rect">
                <a:avLst/>
              </a:prstGeom>
              <a:blipFill>
                <a:blip r:embed="rId3"/>
                <a:stretch>
                  <a:fillRect/>
                </a:stretch>
              </a:blipFill>
            </p:spPr>
            <p:txBody>
              <a:bodyPr/>
              <a:lstStyle/>
              <a:p>
                <a:r>
                  <a:rPr lang="en-US">
                    <a:noFill/>
                  </a:rPr>
                  <a:t> </a:t>
                </a:r>
              </a:p>
            </p:txBody>
          </p:sp>
        </mc:Fallback>
      </mc:AlternateContent>
      <p:cxnSp>
        <p:nvCxnSpPr>
          <p:cNvPr id="22" name="Straight Arrow Connector 21"/>
          <p:cNvCxnSpPr/>
          <p:nvPr/>
        </p:nvCxnSpPr>
        <p:spPr>
          <a:xfrm flipH="1">
            <a:off x="3929445" y="3692216"/>
            <a:ext cx="2581604" cy="106988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703104" y="4573826"/>
                <a:ext cx="3597908" cy="2123851"/>
              </a:xfrm>
              <a:prstGeom prst="rect">
                <a:avLst/>
              </a:prstGeom>
              <a:noFill/>
            </p:spPr>
            <p:txBody>
              <a:bodyPr wrap="none" rtlCol="0">
                <a:spAutoFit/>
              </a:bodyPr>
              <a:lstStyle/>
              <a:p>
                <a:r>
                  <a:rPr lang="en-US" sz="2800" dirty="0" smtClean="0">
                    <a:ea typeface="Cambria Math" panose="02040503050406030204" pitchFamily="18" charset="0"/>
                  </a:rPr>
                  <a:t>Adjacency matrix </a:t>
                </a:r>
                <a14:m>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𝐴</m:t>
                        </m:r>
                      </m:e>
                      <m:sub>
                        <m:r>
                          <a:rPr lang="en-US" sz="2800" i="1">
                            <a:latin typeface="Cambria Math" panose="02040503050406030204" pitchFamily="18" charset="0"/>
                            <a:ea typeface="Cambria Math" panose="02040503050406030204" pitchFamily="18" charset="0"/>
                          </a:rPr>
                          <m:t>𝜎</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𝐺</m:t>
                            </m:r>
                          </m:e>
                        </m:d>
                      </m:sub>
                    </m:sSub>
                  </m:oMath>
                </a14:m>
                <a:endParaRPr lang="en-US" sz="2800" dirty="0" smtClean="0"/>
              </a:p>
              <a:p>
                <a:endParaRPr lang="en-US" sz="2800" dirty="0"/>
              </a:p>
              <a:p>
                <a:pPr/>
                <a14:m>
                  <m:oMathPara xmlns:m="http://schemas.openxmlformats.org/officeDocument/2006/math">
                    <m:oMathParaPr>
                      <m:jc m:val="centerGroup"/>
                    </m:oMathParaPr>
                    <m:oMath xmlns:m="http://schemas.openxmlformats.org/officeDocument/2006/math">
                      <m:d>
                        <m:dPr>
                          <m:ctrlPr>
                            <a:rPr lang="en-US" sz="2800" i="1" smtClean="0">
                              <a:latin typeface="Cambria Math" panose="02040503050406030204" pitchFamily="18" charset="0"/>
                            </a:rPr>
                          </m:ctrlPr>
                        </m:dPr>
                        <m:e>
                          <m:m>
                            <m:mPr>
                              <m:mcs>
                                <m:mc>
                                  <m:mcPr>
                                    <m:count m:val="3"/>
                                    <m:mcJc m:val="center"/>
                                  </m:mcPr>
                                </m:mc>
                              </m:mcs>
                              <m:ctrlPr>
                                <a:rPr lang="en-US" sz="2800" i="1" smtClean="0">
                                  <a:latin typeface="Cambria Math" panose="02040503050406030204" pitchFamily="18" charset="0"/>
                                </a:rPr>
                              </m:ctrlPr>
                            </m:mPr>
                            <m:mr>
                              <m:e>
                                <m:r>
                                  <m:rPr>
                                    <m:brk m:alnAt="7"/>
                                  </m:rPr>
                                  <a:rPr lang="en-US" sz="2800" b="0" i="1" smtClean="0">
                                    <a:latin typeface="Cambria Math" panose="02040503050406030204" pitchFamily="18" charset="0"/>
                                  </a:rPr>
                                  <m:t>0</m:t>
                                </m:r>
                              </m:e>
                              <m:e>
                                <m:r>
                                  <a:rPr lang="en-US" sz="2800" i="1" smtClean="0">
                                    <a:latin typeface="Cambria Math" panose="02040503050406030204" pitchFamily="18" charset="0"/>
                                  </a:rPr>
                                  <m:t>⋯</m:t>
                                </m:r>
                              </m:e>
                              <m:e>
                                <m:r>
                                  <a:rPr lang="en-US" sz="2800" b="0" i="1" smtClean="0">
                                    <a:latin typeface="Cambria Math" panose="02040503050406030204" pitchFamily="18" charset="0"/>
                                  </a:rPr>
                                  <m:t>1</m:t>
                                </m:r>
                              </m:e>
                            </m:mr>
                            <m:mr>
                              <m:e>
                                <m:r>
                                  <a:rPr lang="en-US" sz="2800" i="1" smtClean="0">
                                    <a:latin typeface="Cambria Math" panose="02040503050406030204" pitchFamily="18" charset="0"/>
                                  </a:rPr>
                                  <m:t>⋮</m:t>
                                </m:r>
                              </m:e>
                              <m:e>
                                <m:r>
                                  <a:rPr lang="en-US" sz="2800" i="1" smtClean="0">
                                    <a:latin typeface="Cambria Math" panose="02040503050406030204" pitchFamily="18" charset="0"/>
                                  </a:rPr>
                                  <m:t>⋱</m:t>
                                </m:r>
                              </m:e>
                              <m:e>
                                <m:r>
                                  <a:rPr lang="en-US" sz="2800" i="1" smtClean="0">
                                    <a:latin typeface="Cambria Math" panose="02040503050406030204" pitchFamily="18" charset="0"/>
                                  </a:rPr>
                                  <m:t>⋮</m:t>
                                </m:r>
                              </m:e>
                            </m:mr>
                            <m:mr>
                              <m:e>
                                <m:r>
                                  <a:rPr lang="en-US" sz="2800" b="0" i="1" smtClean="0">
                                    <a:latin typeface="Cambria Math" panose="02040503050406030204" pitchFamily="18" charset="0"/>
                                  </a:rPr>
                                  <m:t>1</m:t>
                                </m:r>
                              </m:e>
                              <m:e>
                                <m:r>
                                  <a:rPr lang="en-US" sz="2800" i="1" smtClean="0">
                                    <a:latin typeface="Cambria Math" panose="02040503050406030204" pitchFamily="18" charset="0"/>
                                  </a:rPr>
                                  <m:t>⋯</m:t>
                                </m:r>
                              </m:e>
                              <m:e>
                                <m:r>
                                  <a:rPr lang="en-US" sz="2800" b="0" i="1" smtClean="0">
                                    <a:latin typeface="Cambria Math" panose="02040503050406030204" pitchFamily="18" charset="0"/>
                                  </a:rPr>
                                  <m:t>0</m:t>
                                </m:r>
                              </m:e>
                            </m:mr>
                          </m:m>
                        </m:e>
                      </m:d>
                    </m:oMath>
                  </m:oMathPara>
                </a14:m>
                <a:endParaRPr lang="en-US" sz="2800" dirty="0"/>
              </a:p>
            </p:txBody>
          </p:sp>
        </mc:Choice>
        <mc:Fallback xmlns="">
          <p:sp>
            <p:nvSpPr>
              <p:cNvPr id="24" name="TextBox 23"/>
              <p:cNvSpPr txBox="1">
                <a:spLocks noRot="1" noChangeAspect="1" noMove="1" noResize="1" noEditPoints="1" noAdjustHandles="1" noChangeArrowheads="1" noChangeShapeType="1" noTextEdit="1"/>
              </p:cNvSpPr>
              <p:nvPr/>
            </p:nvSpPr>
            <p:spPr>
              <a:xfrm>
                <a:off x="703104" y="4573826"/>
                <a:ext cx="3597908" cy="2123851"/>
              </a:xfrm>
              <a:prstGeom prst="rect">
                <a:avLst/>
              </a:prstGeom>
              <a:blipFill>
                <a:blip r:embed="rId4"/>
                <a:stretch>
                  <a:fillRect l="-3384" t="-2579"/>
                </a:stretch>
              </a:blipFill>
            </p:spPr>
            <p:txBody>
              <a:bodyPr/>
              <a:lstStyle/>
              <a:p>
                <a:r>
                  <a:rPr lang="en-US">
                    <a:noFill/>
                  </a:rPr>
                  <a:t> </a:t>
                </a:r>
              </a:p>
            </p:txBody>
          </p:sp>
        </mc:Fallback>
      </mc:AlternateContent>
      <p:sp>
        <p:nvSpPr>
          <p:cNvPr id="26" name="TextBox 25"/>
          <p:cNvSpPr txBox="1"/>
          <p:nvPr/>
        </p:nvSpPr>
        <p:spPr>
          <a:xfrm>
            <a:off x="1788702" y="5019059"/>
            <a:ext cx="362600" cy="461665"/>
          </a:xfrm>
          <a:prstGeom prst="rect">
            <a:avLst/>
          </a:prstGeom>
          <a:solidFill>
            <a:srgbClr val="0070C0"/>
          </a:solidFill>
        </p:spPr>
        <p:txBody>
          <a:bodyPr wrap="none" rtlCol="0">
            <a:spAutoFit/>
          </a:bodyPr>
          <a:lstStyle/>
          <a:p>
            <a:r>
              <a:rPr lang="en-US" sz="2400" dirty="0" smtClean="0"/>
              <a:t>A</a:t>
            </a:r>
            <a:endParaRPr lang="en-US" sz="2400" dirty="0"/>
          </a:p>
        </p:txBody>
      </p:sp>
      <p:sp>
        <p:nvSpPr>
          <p:cNvPr id="27" name="TextBox 26"/>
          <p:cNvSpPr txBox="1"/>
          <p:nvPr/>
        </p:nvSpPr>
        <p:spPr>
          <a:xfrm>
            <a:off x="2931486" y="4980075"/>
            <a:ext cx="314510" cy="461665"/>
          </a:xfrm>
          <a:prstGeom prst="rect">
            <a:avLst/>
          </a:prstGeom>
          <a:solidFill>
            <a:srgbClr val="0070C0"/>
          </a:solidFill>
        </p:spPr>
        <p:txBody>
          <a:bodyPr wrap="none" rtlCol="0">
            <a:spAutoFit/>
          </a:bodyPr>
          <a:lstStyle/>
          <a:p>
            <a:r>
              <a:rPr lang="en-US" sz="2400" dirty="0" smtClean="0"/>
              <a:t>L</a:t>
            </a:r>
            <a:endParaRPr lang="en-US" sz="2400" dirty="0"/>
          </a:p>
        </p:txBody>
      </p:sp>
      <p:sp>
        <p:nvSpPr>
          <p:cNvPr id="28" name="TextBox 27"/>
          <p:cNvSpPr txBox="1"/>
          <p:nvPr/>
        </p:nvSpPr>
        <p:spPr>
          <a:xfrm>
            <a:off x="1176058" y="6236012"/>
            <a:ext cx="314510" cy="461665"/>
          </a:xfrm>
          <a:prstGeom prst="rect">
            <a:avLst/>
          </a:prstGeom>
          <a:solidFill>
            <a:srgbClr val="0070C0"/>
          </a:solidFill>
        </p:spPr>
        <p:txBody>
          <a:bodyPr wrap="none" rtlCol="0">
            <a:spAutoFit/>
          </a:bodyPr>
          <a:lstStyle/>
          <a:p>
            <a:r>
              <a:rPr lang="en-US" sz="2400" dirty="0" smtClean="0"/>
              <a:t>L</a:t>
            </a:r>
            <a:endParaRPr lang="en-US" sz="2400" dirty="0"/>
          </a:p>
        </p:txBody>
      </p:sp>
      <p:sp>
        <p:nvSpPr>
          <p:cNvPr id="29" name="TextBox 28"/>
          <p:cNvSpPr txBox="1"/>
          <p:nvPr/>
        </p:nvSpPr>
        <p:spPr>
          <a:xfrm>
            <a:off x="1125087" y="5432766"/>
            <a:ext cx="362600" cy="461665"/>
          </a:xfrm>
          <a:prstGeom prst="rect">
            <a:avLst/>
          </a:prstGeom>
          <a:solidFill>
            <a:srgbClr val="0070C0"/>
          </a:solidFill>
        </p:spPr>
        <p:txBody>
          <a:bodyPr wrap="none" rtlCol="0">
            <a:spAutoFit/>
          </a:bodyPr>
          <a:lstStyle/>
          <a:p>
            <a:r>
              <a:rPr lang="en-US" sz="2400" dirty="0" smtClean="0"/>
              <a:t>A</a:t>
            </a:r>
            <a:endParaRPr lang="en-US" sz="2400" dirty="0"/>
          </a:p>
        </p:txBody>
      </p:sp>
      <p:cxnSp>
        <p:nvCxnSpPr>
          <p:cNvPr id="30" name="Straight Arrow Connector 29"/>
          <p:cNvCxnSpPr/>
          <p:nvPr/>
        </p:nvCxnSpPr>
        <p:spPr>
          <a:xfrm>
            <a:off x="3488567" y="5863461"/>
            <a:ext cx="2698205" cy="77354"/>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6446609" y="4401231"/>
                <a:ext cx="5253744" cy="2371611"/>
              </a:xfrm>
              <a:prstGeom prst="rect">
                <a:avLst/>
              </a:prstGeom>
              <a:noFill/>
            </p:spPr>
            <p:txBody>
              <a:bodyPr wrap="square" rtlCol="0">
                <a:spAutoFit/>
              </a:bodyPr>
              <a:lstStyle/>
              <a:p>
                <a:r>
                  <a:rPr lang="en-US" sz="2800" dirty="0" smtClean="0">
                    <a:ea typeface="Cambria Math" panose="02040503050406030204" pitchFamily="18" charset="0"/>
                  </a:rPr>
                  <a:t>Commitment to </a:t>
                </a:r>
                <a14:m>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𝐴</m:t>
                        </m:r>
                      </m:e>
                      <m:sub>
                        <m:r>
                          <a:rPr lang="en-US" sz="2800" i="1">
                            <a:latin typeface="Cambria Math" panose="02040503050406030204" pitchFamily="18" charset="0"/>
                            <a:ea typeface="Cambria Math" panose="02040503050406030204" pitchFamily="18" charset="0"/>
                          </a:rPr>
                          <m:t>𝜎</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𝐺</m:t>
                            </m:r>
                          </m:e>
                        </m:d>
                      </m:sub>
                    </m:sSub>
                  </m:oMath>
                </a14:m>
                <a:endParaRPr lang="en-US" sz="2800" dirty="0" smtClean="0"/>
              </a:p>
              <a:p>
                <a:endParaRPr lang="en-US" sz="2800" dirty="0"/>
              </a:p>
              <a:p>
                <a:pPr/>
                <a14:m>
                  <m:oMathPara xmlns:m="http://schemas.openxmlformats.org/officeDocument/2006/math">
                    <m:oMathParaPr>
                      <m:jc m:val="centerGroup"/>
                    </m:oMathParaPr>
                    <m:oMath xmlns:m="http://schemas.openxmlformats.org/officeDocument/2006/math">
                      <m:d>
                        <m:dPr>
                          <m:ctrlPr>
                            <a:rPr lang="en-US" sz="2800" i="1" smtClean="0">
                              <a:latin typeface="Cambria Math" panose="02040503050406030204" pitchFamily="18" charset="0"/>
                            </a:rPr>
                          </m:ctrlPr>
                        </m:dPr>
                        <m:e>
                          <m:m>
                            <m:mPr>
                              <m:mcs>
                                <m:mc>
                                  <m:mcPr>
                                    <m:count m:val="3"/>
                                    <m:mcJc m:val="center"/>
                                  </m:mcPr>
                                </m:mc>
                              </m:mcs>
                              <m:ctrlPr>
                                <a:rPr lang="en-US" sz="2800" i="1" smtClean="0">
                                  <a:latin typeface="Cambria Math" panose="02040503050406030204" pitchFamily="18" charset="0"/>
                                </a:rPr>
                              </m:ctrlPr>
                            </m:mPr>
                            <m:mr>
                              <m:e>
                                <m:r>
                                  <m:rPr>
                                    <m:brk m:alnAt="7"/>
                                  </m:rPr>
                                  <a:rPr lang="en-US" sz="2800" b="0" i="1" smtClean="0">
                                    <a:latin typeface="Cambria Math" panose="02040503050406030204" pitchFamily="18" charset="0"/>
                                  </a:rPr>
                                  <m:t>𝐶</m:t>
                                </m:r>
                                <m:r>
                                  <a:rPr lang="en-US" sz="2800" b="0" i="1" smtClean="0">
                                    <a:latin typeface="Cambria Math" panose="02040503050406030204" pitchFamily="18" charset="0"/>
                                  </a:rPr>
                                  <m:t>𝑜𝑚</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0,</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𝑟</m:t>
                                        </m:r>
                                      </m:e>
                                      <m:sub>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𝐴</m:t>
                                        </m:r>
                                      </m:sub>
                                    </m:sSub>
                                  </m:e>
                                </m:d>
                              </m:e>
                              <m:e>
                                <m:r>
                                  <a:rPr lang="en-US" sz="2800" i="1" smtClean="0">
                                    <a:latin typeface="Cambria Math" panose="02040503050406030204" pitchFamily="18" charset="0"/>
                                  </a:rPr>
                                  <m:t>⋯</m:t>
                                </m:r>
                              </m:e>
                              <m:e>
                                <m:r>
                                  <m:rPr>
                                    <m:brk m:alnAt="7"/>
                                  </m:rPr>
                                  <a:rPr lang="en-US" sz="2800" i="1">
                                    <a:latin typeface="Cambria Math" panose="02040503050406030204" pitchFamily="18" charset="0"/>
                                  </a:rPr>
                                  <m:t>𝐶</m:t>
                                </m:r>
                                <m:r>
                                  <a:rPr lang="en-US" sz="2800" i="1">
                                    <a:latin typeface="Cambria Math" panose="02040503050406030204" pitchFamily="18" charset="0"/>
                                  </a:rPr>
                                  <m:t>𝑜𝑚</m:t>
                                </m:r>
                                <m:d>
                                  <m:dPr>
                                    <m:ctrlPr>
                                      <a:rPr lang="en-US" sz="2800" i="1">
                                        <a:latin typeface="Cambria Math" panose="02040503050406030204" pitchFamily="18" charset="0"/>
                                      </a:rPr>
                                    </m:ctrlPr>
                                  </m:dPr>
                                  <m:e>
                                    <m:r>
                                      <a:rPr lang="en-US" sz="2800" b="0" i="1" smtClean="0">
                                        <a:latin typeface="Cambria Math" panose="02040503050406030204" pitchFamily="18" charset="0"/>
                                      </a:rPr>
                                      <m:t>1</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i="1">
                                            <a:latin typeface="Cambria Math" panose="02040503050406030204" pitchFamily="18" charset="0"/>
                                          </a:rPr>
                                          <m:t>𝐴</m:t>
                                        </m:r>
                                        <m:r>
                                          <a:rPr lang="en-US" sz="2800" i="1">
                                            <a:latin typeface="Cambria Math" panose="02040503050406030204" pitchFamily="18" charset="0"/>
                                          </a:rPr>
                                          <m:t>,</m:t>
                                        </m:r>
                                        <m:r>
                                          <a:rPr lang="en-US" sz="2800" b="0" i="1" smtClean="0">
                                            <a:latin typeface="Cambria Math" panose="02040503050406030204" pitchFamily="18" charset="0"/>
                                          </a:rPr>
                                          <m:t>𝐿</m:t>
                                        </m:r>
                                      </m:sub>
                                    </m:sSub>
                                  </m:e>
                                </m:d>
                              </m:e>
                            </m:mr>
                            <m:mr>
                              <m:e>
                                <m:r>
                                  <a:rPr lang="en-US" sz="2800" i="1" smtClean="0">
                                    <a:latin typeface="Cambria Math" panose="02040503050406030204" pitchFamily="18" charset="0"/>
                                  </a:rPr>
                                  <m:t>⋮</m:t>
                                </m:r>
                              </m:e>
                              <m:e>
                                <m:r>
                                  <a:rPr lang="en-US" sz="2800" i="1" smtClean="0">
                                    <a:latin typeface="Cambria Math" panose="02040503050406030204" pitchFamily="18" charset="0"/>
                                  </a:rPr>
                                  <m:t>⋱</m:t>
                                </m:r>
                              </m:e>
                              <m:e>
                                <m:r>
                                  <a:rPr lang="en-US" sz="2800" i="1" smtClean="0">
                                    <a:latin typeface="Cambria Math" panose="02040503050406030204" pitchFamily="18" charset="0"/>
                                  </a:rPr>
                                  <m:t>⋮</m:t>
                                </m:r>
                              </m:e>
                            </m:mr>
                            <m:mr>
                              <m:e>
                                <m:r>
                                  <m:rPr>
                                    <m:brk m:alnAt="7"/>
                                  </m:rPr>
                                  <a:rPr lang="en-US" sz="2800" i="1">
                                    <a:latin typeface="Cambria Math" panose="02040503050406030204" pitchFamily="18" charset="0"/>
                                  </a:rPr>
                                  <m:t>𝐶</m:t>
                                </m:r>
                                <m:r>
                                  <a:rPr lang="en-US" sz="2800" i="1">
                                    <a:latin typeface="Cambria Math" panose="02040503050406030204" pitchFamily="18" charset="0"/>
                                  </a:rPr>
                                  <m:t>𝑜𝑚</m:t>
                                </m:r>
                                <m:d>
                                  <m:dPr>
                                    <m:ctrlPr>
                                      <a:rPr lang="en-US" sz="2800" i="1">
                                        <a:latin typeface="Cambria Math" panose="02040503050406030204" pitchFamily="18" charset="0"/>
                                      </a:rPr>
                                    </m:ctrlPr>
                                  </m:dPr>
                                  <m:e>
                                    <m:r>
                                      <a:rPr lang="en-US" sz="2800" i="1">
                                        <a:latin typeface="Cambria Math" panose="02040503050406030204" pitchFamily="18" charset="0"/>
                                      </a:rPr>
                                      <m:t>1,</m:t>
                                    </m:r>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b="0" i="1" smtClean="0">
                                            <a:latin typeface="Cambria Math" panose="02040503050406030204" pitchFamily="18" charset="0"/>
                                          </a:rPr>
                                          <m:t>𝐿</m:t>
                                        </m:r>
                                        <m:r>
                                          <a:rPr lang="en-US" sz="2800" i="1">
                                            <a:latin typeface="Cambria Math" panose="02040503050406030204" pitchFamily="18" charset="0"/>
                                          </a:rPr>
                                          <m:t>,</m:t>
                                        </m:r>
                                        <m:r>
                                          <a:rPr lang="en-US" sz="2800" b="0" i="1" smtClean="0">
                                            <a:latin typeface="Cambria Math" panose="02040503050406030204" pitchFamily="18" charset="0"/>
                                          </a:rPr>
                                          <m:t>𝐴</m:t>
                                        </m:r>
                                      </m:sub>
                                    </m:sSub>
                                  </m:e>
                                </m:d>
                              </m:e>
                              <m:e>
                                <m:r>
                                  <a:rPr lang="en-US" sz="2800" i="1" smtClean="0">
                                    <a:latin typeface="Cambria Math" panose="02040503050406030204" pitchFamily="18" charset="0"/>
                                  </a:rPr>
                                  <m:t>⋯</m:t>
                                </m:r>
                              </m:e>
                              <m:e>
                                <m:r>
                                  <m:rPr>
                                    <m:brk m:alnAt="7"/>
                                  </m:rPr>
                                  <a:rPr lang="en-US" sz="2800" i="1">
                                    <a:latin typeface="Cambria Math" panose="02040503050406030204" pitchFamily="18" charset="0"/>
                                  </a:rPr>
                                  <m:t>𝐶</m:t>
                                </m:r>
                                <m:r>
                                  <a:rPr lang="en-US" sz="2800" i="1">
                                    <a:latin typeface="Cambria Math" panose="02040503050406030204" pitchFamily="18" charset="0"/>
                                  </a:rPr>
                                  <m:t>𝑜𝑚</m:t>
                                </m:r>
                                <m:d>
                                  <m:dPr>
                                    <m:ctrlPr>
                                      <a:rPr lang="en-US" sz="2800" i="1">
                                        <a:latin typeface="Cambria Math" panose="02040503050406030204" pitchFamily="18" charset="0"/>
                                      </a:rPr>
                                    </m:ctrlPr>
                                  </m:dPr>
                                  <m:e>
                                    <m:r>
                                      <a:rPr lang="en-US" sz="2800" i="1">
                                        <a:latin typeface="Cambria Math" panose="02040503050406030204" pitchFamily="18" charset="0"/>
                                      </a:rPr>
                                      <m:t>0,</m:t>
                                    </m:r>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b="0" i="1" smtClean="0">
                                            <a:latin typeface="Cambria Math" panose="02040503050406030204" pitchFamily="18" charset="0"/>
                                          </a:rPr>
                                          <m:t>𝐿</m:t>
                                        </m:r>
                                        <m:r>
                                          <a:rPr lang="en-US" sz="2800" i="1">
                                            <a:latin typeface="Cambria Math" panose="02040503050406030204" pitchFamily="18" charset="0"/>
                                          </a:rPr>
                                          <m:t>,</m:t>
                                        </m:r>
                                        <m:r>
                                          <a:rPr lang="en-US" sz="2800" b="0" i="1" smtClean="0">
                                            <a:latin typeface="Cambria Math" panose="02040503050406030204" pitchFamily="18" charset="0"/>
                                          </a:rPr>
                                          <m:t>𝐿</m:t>
                                        </m:r>
                                      </m:sub>
                                    </m:sSub>
                                  </m:e>
                                </m:d>
                              </m:e>
                            </m:mr>
                          </m:m>
                        </m:e>
                      </m:d>
                    </m:oMath>
                  </m:oMathPara>
                </a14:m>
                <a:endParaRPr lang="en-US" sz="28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446609" y="4401231"/>
                <a:ext cx="5253744" cy="2371611"/>
              </a:xfrm>
              <a:prstGeom prst="rect">
                <a:avLst/>
              </a:prstGeom>
              <a:blipFill>
                <a:blip r:embed="rId5"/>
                <a:stretch>
                  <a:fillRect l="-2439" t="-2571" r="-1161"/>
                </a:stretch>
              </a:blipFill>
            </p:spPr>
            <p:txBody>
              <a:bodyPr/>
              <a:lstStyle/>
              <a:p>
                <a:r>
                  <a:rPr lang="en-US">
                    <a:noFill/>
                  </a:rPr>
                  <a:t> </a:t>
                </a:r>
              </a:p>
            </p:txBody>
          </p:sp>
        </mc:Fallback>
      </mc:AlternateContent>
      <p:sp>
        <p:nvSpPr>
          <p:cNvPr id="35" name="TextBox 34"/>
          <p:cNvSpPr txBox="1"/>
          <p:nvPr/>
        </p:nvSpPr>
        <p:spPr>
          <a:xfrm>
            <a:off x="7599786" y="4893167"/>
            <a:ext cx="362600" cy="461665"/>
          </a:xfrm>
          <a:prstGeom prst="rect">
            <a:avLst/>
          </a:prstGeom>
          <a:solidFill>
            <a:srgbClr val="0070C0"/>
          </a:solidFill>
        </p:spPr>
        <p:txBody>
          <a:bodyPr wrap="none" rtlCol="0">
            <a:spAutoFit/>
          </a:bodyPr>
          <a:lstStyle/>
          <a:p>
            <a:r>
              <a:rPr lang="en-US" sz="2400" dirty="0" smtClean="0"/>
              <a:t>A</a:t>
            </a:r>
            <a:endParaRPr lang="en-US" sz="2400" dirty="0"/>
          </a:p>
        </p:txBody>
      </p:sp>
      <p:sp>
        <p:nvSpPr>
          <p:cNvPr id="36" name="TextBox 35"/>
          <p:cNvSpPr txBox="1"/>
          <p:nvPr/>
        </p:nvSpPr>
        <p:spPr>
          <a:xfrm>
            <a:off x="10611124" y="4920443"/>
            <a:ext cx="314510" cy="461665"/>
          </a:xfrm>
          <a:prstGeom prst="rect">
            <a:avLst/>
          </a:prstGeom>
          <a:solidFill>
            <a:srgbClr val="0070C0"/>
          </a:solidFill>
        </p:spPr>
        <p:txBody>
          <a:bodyPr wrap="none" rtlCol="0">
            <a:spAutoFit/>
          </a:bodyPr>
          <a:lstStyle/>
          <a:p>
            <a:r>
              <a:rPr lang="en-US" sz="2400" dirty="0" smtClean="0"/>
              <a:t>L</a:t>
            </a:r>
            <a:endParaRPr lang="en-US" sz="2400" dirty="0"/>
          </a:p>
        </p:txBody>
      </p:sp>
      <p:sp>
        <p:nvSpPr>
          <p:cNvPr id="37" name="TextBox 36"/>
          <p:cNvSpPr txBox="1"/>
          <p:nvPr/>
        </p:nvSpPr>
        <p:spPr>
          <a:xfrm>
            <a:off x="6192009" y="6282396"/>
            <a:ext cx="314510" cy="461665"/>
          </a:xfrm>
          <a:prstGeom prst="rect">
            <a:avLst/>
          </a:prstGeom>
          <a:solidFill>
            <a:srgbClr val="0070C0"/>
          </a:solidFill>
        </p:spPr>
        <p:txBody>
          <a:bodyPr wrap="none" rtlCol="0">
            <a:spAutoFit/>
          </a:bodyPr>
          <a:lstStyle/>
          <a:p>
            <a:r>
              <a:rPr lang="en-US" sz="2400" dirty="0" smtClean="0"/>
              <a:t>L</a:t>
            </a:r>
            <a:endParaRPr lang="en-US" sz="2400" dirty="0"/>
          </a:p>
        </p:txBody>
      </p:sp>
      <p:sp>
        <p:nvSpPr>
          <p:cNvPr id="38" name="TextBox 37"/>
          <p:cNvSpPr txBox="1"/>
          <p:nvPr/>
        </p:nvSpPr>
        <p:spPr>
          <a:xfrm>
            <a:off x="6233804" y="5399638"/>
            <a:ext cx="362600" cy="461665"/>
          </a:xfrm>
          <a:prstGeom prst="rect">
            <a:avLst/>
          </a:prstGeom>
          <a:solidFill>
            <a:srgbClr val="0070C0"/>
          </a:solidFill>
        </p:spPr>
        <p:txBody>
          <a:bodyPr wrap="none" rtlCol="0">
            <a:spAutoFit/>
          </a:bodyPr>
          <a:lstStyle/>
          <a:p>
            <a:r>
              <a:rPr lang="en-US" sz="2400" dirty="0" smtClean="0"/>
              <a:t>A</a:t>
            </a:r>
            <a:endParaRPr lang="en-US" sz="2400" dirty="0"/>
          </a:p>
        </p:txBody>
      </p:sp>
    </p:spTree>
    <p:extLst>
      <p:ext uri="{BB962C8B-B14F-4D97-AF65-F5344CB8AC3E}">
        <p14:creationId xmlns:p14="http://schemas.microsoft.com/office/powerpoint/2010/main" val="395829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p:bldP spid="24" grpId="0"/>
      <p:bldP spid="26" grpId="0" animBg="1"/>
      <p:bldP spid="27" grpId="0" animBg="1"/>
      <p:bldP spid="28" grpId="0" animBg="1"/>
      <p:bldP spid="29" grpId="0" animBg="1"/>
      <p:bldP spid="34" grpId="0"/>
      <p:bldP spid="35" grpId="0" animBg="1"/>
      <p:bldP spid="36" grpId="0" animBg="1"/>
      <p:bldP spid="37" grpId="0" animBg="1"/>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liqu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256166"/>
            <a:ext cx="3265394" cy="31389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Zero-Knowledge Proof for all NP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Prover:</a:t>
                </a:r>
              </a:p>
              <a:p>
                <a:pPr lvl="1"/>
                <a:r>
                  <a:rPr lang="en-US" dirty="0" smtClean="0"/>
                  <a:t>Knows k vertices v</a:t>
                </a:r>
                <a:r>
                  <a:rPr lang="en-US" baseline="-25000" dirty="0" smtClean="0"/>
                  <a:t>1</a:t>
                </a:r>
                <a:r>
                  <a:rPr lang="en-US" dirty="0" smtClean="0"/>
                  <a:t>,…,</a:t>
                </a:r>
                <a:r>
                  <a:rPr lang="en-US" dirty="0" err="1" smtClean="0"/>
                  <a:t>v</a:t>
                </a:r>
                <a:r>
                  <a:rPr lang="en-US" baseline="-25000" dirty="0" err="1" smtClean="0"/>
                  <a:t>k</a:t>
                </a:r>
                <a:r>
                  <a:rPr lang="en-US" dirty="0" smtClean="0"/>
                  <a:t> in G=(V,E) that for a clique</a:t>
                </a:r>
              </a:p>
              <a:p>
                <a:pPr marL="514350" indent="-514350">
                  <a:buFont typeface="+mj-lt"/>
                  <a:buAutoNum type="arabicPeriod"/>
                </a:pPr>
                <a:r>
                  <a:rPr lang="en-US" dirty="0" smtClean="0"/>
                  <a:t>Prover selects a permutation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smtClean="0"/>
                  <a:t> over V</a:t>
                </a:r>
              </a:p>
              <a:p>
                <a:pPr marL="514350" indent="-514350">
                  <a:buFont typeface="+mj-lt"/>
                  <a:buAutoNum type="arabicPeriod"/>
                </a:pPr>
                <a:r>
                  <a:rPr lang="en-US" dirty="0" smtClean="0"/>
                  <a:t>Prover commits to the adjacency matrix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𝐺</m:t>
                            </m:r>
                          </m:e>
                        </m:d>
                      </m:sub>
                    </m:sSub>
                  </m:oMath>
                </a14:m>
                <a:r>
                  <a:rPr lang="en-US" dirty="0" smtClean="0"/>
                  <a:t> of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smtClean="0"/>
                  <a:t>(G)</a:t>
                </a:r>
              </a:p>
              <a:p>
                <a:pPr marL="514350" indent="-514350">
                  <a:buFont typeface="+mj-lt"/>
                  <a:buAutoNum type="arabicPeriod"/>
                </a:pPr>
                <a:r>
                  <a:rPr lang="en-US" dirty="0" smtClean="0"/>
                  <a:t>Verifier sends challenge c (either 1 or 0)</a:t>
                </a:r>
              </a:p>
              <a:p>
                <a:pPr marL="514350" indent="-514350">
                  <a:buFont typeface="+mj-lt"/>
                  <a:buAutoNum type="arabicPeriod"/>
                </a:pPr>
                <a:r>
                  <a:rPr lang="en-US" dirty="0" smtClean="0"/>
                  <a:t>If c=0 then prover reveals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smtClean="0"/>
                  <a:t> and adjacency matrix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𝐺</m:t>
                            </m:r>
                          </m:e>
                        </m:d>
                      </m:sub>
                    </m:sSub>
                  </m:oMath>
                </a14:m>
                <a:endParaRPr lang="en-US" dirty="0" smtClean="0"/>
              </a:p>
              <a:p>
                <a:pPr marL="971550" lvl="1" indent="-514350">
                  <a:buFont typeface="+mj-lt"/>
                  <a:buAutoNum type="arabicPeriod"/>
                </a:pPr>
                <a:r>
                  <a:rPr lang="en-US" dirty="0" smtClean="0"/>
                  <a:t>Verifier confirms that adjacency matrix is correct for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smtClean="0"/>
                  <a:t>(G)</a:t>
                </a:r>
              </a:p>
              <a:p>
                <a:pPr marL="514350" indent="-514350">
                  <a:buFont typeface="+mj-lt"/>
                  <a:buAutoNum type="arabicPeriod"/>
                </a:pPr>
                <a:r>
                  <a:rPr lang="en-US" dirty="0" smtClean="0"/>
                  <a:t>If c=1 then prover reveals the submatrix formed by first rows/columns of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𝐺</m:t>
                            </m:r>
                          </m:e>
                        </m:d>
                      </m:sub>
                    </m:sSub>
                  </m:oMath>
                </a14:m>
                <a:r>
                  <a:rPr lang="en-US" dirty="0" smtClean="0"/>
                  <a:t> corresponding to </a:t>
                </a:r>
                <a14:m>
                  <m:oMath xmlns:m="http://schemas.openxmlformats.org/officeDocument/2006/math">
                    <m:r>
                      <a:rPr lang="en-US" i="1">
                        <a:latin typeface="Cambria Math" panose="02040503050406030204" pitchFamily="18" charset="0"/>
                        <a:ea typeface="Cambria Math" panose="02040503050406030204" pitchFamily="18" charset="0"/>
                      </a:rPr>
                      <m:t>𝜎</m:t>
                    </m:r>
                    <m:d>
                      <m:dPr>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1</m:t>
                            </m:r>
                          </m:sub>
                        </m:sSub>
                      </m:e>
                    </m:d>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𝑘</m:t>
                            </m:r>
                          </m:sub>
                        </m:sSub>
                      </m:e>
                    </m:d>
                  </m:oMath>
                </a14:m>
                <a:endParaRPr lang="en-US" dirty="0"/>
              </a:p>
              <a:p>
                <a:pPr marL="971550" lvl="1" indent="-514350">
                  <a:buFont typeface="+mj-lt"/>
                  <a:buAutoNum type="arabicPeriod"/>
                </a:pPr>
                <a:r>
                  <a:rPr lang="en-US" dirty="0" smtClean="0"/>
                  <a:t>Verifier confirms that the submatrix forms a clique.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3081" b="-12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25</a:t>
            </a:fld>
            <a:endParaRPr lang="en-US"/>
          </a:p>
        </p:txBody>
      </p:sp>
      <p:pic>
        <p:nvPicPr>
          <p:cNvPr id="6" name="Picture 2" descr="Image result for cliqu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181138"/>
            <a:ext cx="3140748" cy="30190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095560" y="1467558"/>
            <a:ext cx="362600" cy="461665"/>
          </a:xfrm>
          <a:prstGeom prst="rect">
            <a:avLst/>
          </a:prstGeom>
          <a:solidFill>
            <a:srgbClr val="0070C0"/>
          </a:solidFill>
        </p:spPr>
        <p:txBody>
          <a:bodyPr wrap="none" rtlCol="0">
            <a:spAutoFit/>
          </a:bodyPr>
          <a:lstStyle/>
          <a:p>
            <a:r>
              <a:rPr lang="en-US" sz="2400" dirty="0" smtClean="0"/>
              <a:t>A</a:t>
            </a:r>
            <a:endParaRPr lang="en-US" sz="2400" dirty="0"/>
          </a:p>
        </p:txBody>
      </p:sp>
      <p:sp>
        <p:nvSpPr>
          <p:cNvPr id="8" name="TextBox 7"/>
          <p:cNvSpPr txBox="1"/>
          <p:nvPr/>
        </p:nvSpPr>
        <p:spPr>
          <a:xfrm>
            <a:off x="9786233" y="1604208"/>
            <a:ext cx="362600" cy="461665"/>
          </a:xfrm>
          <a:prstGeom prst="rect">
            <a:avLst/>
          </a:prstGeom>
          <a:solidFill>
            <a:srgbClr val="0070C0"/>
          </a:solidFill>
        </p:spPr>
        <p:txBody>
          <a:bodyPr wrap="none" rtlCol="0">
            <a:spAutoFit/>
          </a:bodyPr>
          <a:lstStyle/>
          <a:p>
            <a:r>
              <a:rPr lang="en-US" sz="2400" dirty="0" smtClean="0"/>
              <a:t>B</a:t>
            </a:r>
            <a:endParaRPr lang="en-US" sz="2400" dirty="0"/>
          </a:p>
        </p:txBody>
      </p:sp>
      <p:sp>
        <p:nvSpPr>
          <p:cNvPr id="9" name="TextBox 8"/>
          <p:cNvSpPr txBox="1"/>
          <p:nvPr/>
        </p:nvSpPr>
        <p:spPr>
          <a:xfrm>
            <a:off x="9275202" y="266379"/>
            <a:ext cx="348172" cy="461665"/>
          </a:xfrm>
          <a:prstGeom prst="rect">
            <a:avLst/>
          </a:prstGeom>
          <a:solidFill>
            <a:srgbClr val="0070C0"/>
          </a:solidFill>
        </p:spPr>
        <p:txBody>
          <a:bodyPr wrap="none" rtlCol="0">
            <a:spAutoFit/>
          </a:bodyPr>
          <a:lstStyle/>
          <a:p>
            <a:r>
              <a:rPr lang="en-US" sz="2400" dirty="0" smtClean="0"/>
              <a:t>C</a:t>
            </a:r>
            <a:endParaRPr lang="en-US" sz="2400" dirty="0"/>
          </a:p>
        </p:txBody>
      </p:sp>
      <p:sp>
        <p:nvSpPr>
          <p:cNvPr id="10" name="TextBox 9"/>
          <p:cNvSpPr txBox="1"/>
          <p:nvPr/>
        </p:nvSpPr>
        <p:spPr>
          <a:xfrm>
            <a:off x="10054787" y="344309"/>
            <a:ext cx="373820" cy="461665"/>
          </a:xfrm>
          <a:prstGeom prst="rect">
            <a:avLst/>
          </a:prstGeom>
          <a:solidFill>
            <a:srgbClr val="0070C0"/>
          </a:solidFill>
        </p:spPr>
        <p:txBody>
          <a:bodyPr wrap="none" rtlCol="0">
            <a:spAutoFit/>
          </a:bodyPr>
          <a:lstStyle/>
          <a:p>
            <a:r>
              <a:rPr lang="en-US" sz="2400" dirty="0" smtClean="0"/>
              <a:t>D</a:t>
            </a:r>
            <a:endParaRPr lang="en-US" sz="2400" dirty="0"/>
          </a:p>
        </p:txBody>
      </p:sp>
      <p:sp>
        <p:nvSpPr>
          <p:cNvPr id="11" name="TextBox 10"/>
          <p:cNvSpPr txBox="1"/>
          <p:nvPr/>
        </p:nvSpPr>
        <p:spPr>
          <a:xfrm>
            <a:off x="8752944" y="915582"/>
            <a:ext cx="348172" cy="461665"/>
          </a:xfrm>
          <a:prstGeom prst="rect">
            <a:avLst/>
          </a:prstGeom>
          <a:solidFill>
            <a:srgbClr val="0070C0"/>
          </a:solidFill>
        </p:spPr>
        <p:txBody>
          <a:bodyPr wrap="none" rtlCol="0">
            <a:spAutoFit/>
          </a:bodyPr>
          <a:lstStyle/>
          <a:p>
            <a:r>
              <a:rPr lang="en-US" sz="2400" dirty="0" smtClean="0"/>
              <a:t>E</a:t>
            </a:r>
            <a:endParaRPr lang="en-US" sz="2400" dirty="0"/>
          </a:p>
        </p:txBody>
      </p:sp>
      <p:sp>
        <p:nvSpPr>
          <p:cNvPr id="12" name="TextBox 11"/>
          <p:cNvSpPr txBox="1"/>
          <p:nvPr/>
        </p:nvSpPr>
        <p:spPr>
          <a:xfrm>
            <a:off x="10562209" y="1101263"/>
            <a:ext cx="378630" cy="461665"/>
          </a:xfrm>
          <a:prstGeom prst="rect">
            <a:avLst/>
          </a:prstGeom>
          <a:solidFill>
            <a:srgbClr val="0070C0"/>
          </a:solidFill>
        </p:spPr>
        <p:txBody>
          <a:bodyPr wrap="none" rtlCol="0">
            <a:spAutoFit/>
          </a:bodyPr>
          <a:lstStyle/>
          <a:p>
            <a:r>
              <a:rPr lang="en-US" sz="2400" dirty="0" smtClean="0"/>
              <a:t>G</a:t>
            </a:r>
            <a:endParaRPr lang="en-US" sz="2400" dirty="0"/>
          </a:p>
        </p:txBody>
      </p:sp>
      <p:sp>
        <p:nvSpPr>
          <p:cNvPr id="13" name="TextBox 12"/>
          <p:cNvSpPr txBox="1"/>
          <p:nvPr/>
        </p:nvSpPr>
        <p:spPr>
          <a:xfrm>
            <a:off x="10202742" y="1333595"/>
            <a:ext cx="325730" cy="461665"/>
          </a:xfrm>
          <a:prstGeom prst="rect">
            <a:avLst/>
          </a:prstGeom>
          <a:solidFill>
            <a:srgbClr val="0070C0"/>
          </a:solidFill>
        </p:spPr>
        <p:txBody>
          <a:bodyPr wrap="none" rtlCol="0">
            <a:spAutoFit/>
          </a:bodyPr>
          <a:lstStyle/>
          <a:p>
            <a:r>
              <a:rPr lang="en-US" sz="2400" dirty="0" smtClean="0"/>
              <a:t>F</a:t>
            </a:r>
            <a:endParaRPr lang="en-US" sz="2400" dirty="0"/>
          </a:p>
        </p:txBody>
      </p:sp>
      <p:sp>
        <p:nvSpPr>
          <p:cNvPr id="14" name="TextBox 13"/>
          <p:cNvSpPr txBox="1"/>
          <p:nvPr/>
        </p:nvSpPr>
        <p:spPr>
          <a:xfrm>
            <a:off x="11231871" y="912534"/>
            <a:ext cx="378630" cy="461665"/>
          </a:xfrm>
          <a:prstGeom prst="rect">
            <a:avLst/>
          </a:prstGeom>
          <a:solidFill>
            <a:srgbClr val="0070C0"/>
          </a:solidFill>
        </p:spPr>
        <p:txBody>
          <a:bodyPr wrap="none" rtlCol="0">
            <a:spAutoFit/>
          </a:bodyPr>
          <a:lstStyle/>
          <a:p>
            <a:r>
              <a:rPr lang="en-US" sz="2400" dirty="0" smtClean="0"/>
              <a:t>H</a:t>
            </a:r>
            <a:endParaRPr lang="en-US" sz="2400" dirty="0"/>
          </a:p>
        </p:txBody>
      </p:sp>
      <p:sp>
        <p:nvSpPr>
          <p:cNvPr id="15" name="TextBox 14"/>
          <p:cNvSpPr txBox="1"/>
          <p:nvPr/>
        </p:nvSpPr>
        <p:spPr>
          <a:xfrm>
            <a:off x="11129762" y="1965744"/>
            <a:ext cx="261610" cy="461665"/>
          </a:xfrm>
          <a:prstGeom prst="rect">
            <a:avLst/>
          </a:prstGeom>
          <a:solidFill>
            <a:srgbClr val="0070C0"/>
          </a:solidFill>
        </p:spPr>
        <p:txBody>
          <a:bodyPr wrap="none" rtlCol="0">
            <a:spAutoFit/>
          </a:bodyPr>
          <a:lstStyle/>
          <a:p>
            <a:r>
              <a:rPr lang="en-US" sz="2400" dirty="0" smtClean="0"/>
              <a:t>I</a:t>
            </a:r>
            <a:endParaRPr lang="en-US" sz="2400" dirty="0"/>
          </a:p>
        </p:txBody>
      </p:sp>
      <p:sp>
        <p:nvSpPr>
          <p:cNvPr id="16" name="TextBox 15"/>
          <p:cNvSpPr txBox="1"/>
          <p:nvPr/>
        </p:nvSpPr>
        <p:spPr>
          <a:xfrm>
            <a:off x="10411469" y="1819223"/>
            <a:ext cx="282450" cy="461665"/>
          </a:xfrm>
          <a:prstGeom prst="rect">
            <a:avLst/>
          </a:prstGeom>
          <a:solidFill>
            <a:srgbClr val="0070C0"/>
          </a:solidFill>
        </p:spPr>
        <p:txBody>
          <a:bodyPr wrap="none" rtlCol="0">
            <a:spAutoFit/>
          </a:bodyPr>
          <a:lstStyle/>
          <a:p>
            <a:r>
              <a:rPr lang="en-US" sz="2400" dirty="0" smtClean="0"/>
              <a:t>J</a:t>
            </a:r>
            <a:endParaRPr lang="en-US" sz="2400" dirty="0"/>
          </a:p>
        </p:txBody>
      </p:sp>
      <p:sp>
        <p:nvSpPr>
          <p:cNvPr id="17" name="TextBox 16"/>
          <p:cNvSpPr txBox="1"/>
          <p:nvPr/>
        </p:nvSpPr>
        <p:spPr>
          <a:xfrm>
            <a:off x="10411469" y="2547290"/>
            <a:ext cx="344966" cy="461665"/>
          </a:xfrm>
          <a:prstGeom prst="rect">
            <a:avLst/>
          </a:prstGeom>
          <a:solidFill>
            <a:srgbClr val="0070C0"/>
          </a:solidFill>
        </p:spPr>
        <p:txBody>
          <a:bodyPr wrap="none" rtlCol="0">
            <a:spAutoFit/>
          </a:bodyPr>
          <a:lstStyle/>
          <a:p>
            <a:r>
              <a:rPr lang="en-US" sz="2400" dirty="0" smtClean="0"/>
              <a:t>K</a:t>
            </a:r>
            <a:endParaRPr lang="en-US" sz="2400" dirty="0"/>
          </a:p>
        </p:txBody>
      </p:sp>
      <p:sp>
        <p:nvSpPr>
          <p:cNvPr id="18" name="TextBox 17"/>
          <p:cNvSpPr txBox="1"/>
          <p:nvPr/>
        </p:nvSpPr>
        <p:spPr>
          <a:xfrm>
            <a:off x="9753489" y="2260090"/>
            <a:ext cx="314510" cy="461665"/>
          </a:xfrm>
          <a:prstGeom prst="rect">
            <a:avLst/>
          </a:prstGeom>
          <a:solidFill>
            <a:srgbClr val="0070C0"/>
          </a:solidFill>
        </p:spPr>
        <p:txBody>
          <a:bodyPr wrap="none" rtlCol="0">
            <a:spAutoFit/>
          </a:bodyPr>
          <a:lstStyle/>
          <a:p>
            <a:r>
              <a:rPr lang="en-US" sz="2400" dirty="0" smtClean="0"/>
              <a:t>L</a:t>
            </a:r>
            <a:endParaRPr lang="en-US" sz="2400" dirty="0"/>
          </a:p>
        </p:txBody>
      </p:sp>
      <p:sp>
        <p:nvSpPr>
          <p:cNvPr id="5" name="Rectangle 4"/>
          <p:cNvSpPr/>
          <p:nvPr/>
        </p:nvSpPr>
        <p:spPr>
          <a:xfrm>
            <a:off x="10528472" y="490330"/>
            <a:ext cx="1347522" cy="29047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024030" y="2050055"/>
            <a:ext cx="3035448" cy="11182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202742" y="1807400"/>
            <a:ext cx="1586256" cy="11182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217726" y="1920554"/>
            <a:ext cx="1586256" cy="11182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5" grpId="0" animBg="1"/>
      <p:bldP spid="20" grpId="0" animBg="1"/>
      <p:bldP spid="21"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Soundness and Completeness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1825625"/>
                <a:ext cx="11164747" cy="4351338"/>
              </a:xfrm>
            </p:spPr>
            <p:txBody>
              <a:bodyPr>
                <a:normAutofit fontScale="92500"/>
              </a:bodyPr>
              <a:lstStyle/>
              <a:p>
                <a:r>
                  <a:rPr lang="en-US" b="1" dirty="0" smtClean="0"/>
                  <a:t>Completeness: </a:t>
                </a:r>
                <a:r>
                  <a:rPr lang="en-US" dirty="0" smtClean="0"/>
                  <a:t>If the prover knows a clique he can always respond to the challenge.</a:t>
                </a:r>
              </a:p>
              <a:p>
                <a:endParaRPr lang="en-US" dirty="0"/>
              </a:p>
              <a:p>
                <a:r>
                  <a:rPr lang="en-US" b="1" dirty="0" smtClean="0"/>
                  <a:t>Soundness: </a:t>
                </a:r>
                <a:r>
                  <a:rPr lang="en-US" dirty="0" smtClean="0"/>
                  <a:t>If no clique exists then either</a:t>
                </a:r>
              </a:p>
              <a:p>
                <a:pPr marL="914400" lvl="1" indent="-457200">
                  <a:buFont typeface="+mj-lt"/>
                  <a:buAutoNum type="arabicPeriod"/>
                </a:pPr>
                <a:r>
                  <a:rPr lang="en-US" dirty="0" smtClean="0"/>
                  <a:t>The prover commits to (permutation of) the original graph                                                       </a:t>
                </a:r>
                <a:r>
                  <a:rPr lang="en-US" dirty="0" smtClean="0">
                    <a:sym typeface="Wingdings" panose="05000000000000000000" pitchFamily="2" charset="2"/>
                  </a:rPr>
                  <a:t>Cannot respond to challenge (c=1) to reveal </a:t>
                </a:r>
                <a:r>
                  <a:rPr lang="en-US" i="1" dirty="0" smtClean="0">
                    <a:sym typeface="Wingdings" panose="05000000000000000000" pitchFamily="2" charset="2"/>
                  </a:rPr>
                  <a:t>submatrix</a:t>
                </a:r>
                <a:r>
                  <a:rPr lang="en-US" dirty="0" smtClean="0">
                    <a:sym typeface="Wingdings" panose="05000000000000000000" pitchFamily="2" charset="2"/>
                  </a:rPr>
                  <a:t> containing clique</a:t>
                </a:r>
              </a:p>
              <a:p>
                <a:pPr marL="914400" lvl="1" indent="-457200">
                  <a:buFont typeface="+mj-lt"/>
                  <a:buAutoNum type="arabicPeriod"/>
                </a:pPr>
                <a:r>
                  <a:rPr lang="en-US" dirty="0" smtClean="0">
                    <a:sym typeface="Wingdings" panose="05000000000000000000" pitchFamily="2" charset="2"/>
                  </a:rPr>
                  <a:t>The prover commits to a different (not-isomorphic) graph </a:t>
                </a:r>
              </a:p>
              <a:p>
                <a:pPr marL="457200" lvl="1" indent="0">
                  <a:buNone/>
                </a:pPr>
                <a:r>
                  <a:rPr lang="en-US" dirty="0" smtClean="0">
                    <a:sym typeface="Wingdings" panose="05000000000000000000" pitchFamily="2" charset="2"/>
                  </a:rPr>
                  <a:t>        Cannot respond to challenge to reveal permutation </a:t>
                </a:r>
                <a14:m>
                  <m:oMath xmlns:m="http://schemas.openxmlformats.org/officeDocument/2006/math">
                    <m:r>
                      <a:rPr lang="en-US" i="1">
                        <a:latin typeface="Cambria Math" panose="02040503050406030204" pitchFamily="18" charset="0"/>
                        <a:ea typeface="Cambria Math" panose="02040503050406030204" pitchFamily="18" charset="0"/>
                      </a:rPr>
                      <m:t>𝜎</m:t>
                    </m:r>
                  </m:oMath>
                </a14:m>
                <a:endParaRPr lang="en-US" dirty="0" smtClean="0">
                  <a:sym typeface="Wingdings" panose="05000000000000000000" pitchFamily="2" charset="2"/>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1825625"/>
                <a:ext cx="11164747" cy="4351338"/>
              </a:xfrm>
              <a:blipFill>
                <a:blip r:embed="rId2"/>
                <a:stretch>
                  <a:fillRect l="-819" t="-2101" r="-87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26</a:t>
            </a:fld>
            <a:endParaRPr lang="en-US"/>
          </a:p>
        </p:txBody>
      </p:sp>
    </p:spTree>
    <p:extLst>
      <p:ext uri="{BB962C8B-B14F-4D97-AF65-F5344CB8AC3E}">
        <p14:creationId xmlns:p14="http://schemas.microsoft.com/office/powerpoint/2010/main" val="2248033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Zero-Knowledge Proof Simulator</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27</a:t>
            </a:fld>
            <a:endParaRPr lang="en-US"/>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200" b="1" dirty="0" smtClean="0"/>
                  <a:t>Dishonest (verifier); </a:t>
                </a:r>
              </a:p>
              <a:p>
                <a14:m>
                  <m:oMath xmlns:m="http://schemas.openxmlformats.org/officeDocument/2006/math">
                    <m:r>
                      <a:rPr lang="en-US" sz="2200" i="1" dirty="0" smtClean="0">
                        <a:latin typeface="Cambria Math" panose="02040503050406030204" pitchFamily="18" charset="0"/>
                        <a:ea typeface="Cambria Math" panose="02040503050406030204" pitchFamily="18" charset="0"/>
                      </a:rPr>
                      <m:t>𝐺</m:t>
                    </m:r>
                    <m:r>
                      <a:rPr lang="en-US" sz="2200" b="0" i="1" dirty="0" smtClean="0">
                        <a:latin typeface="Cambria Math" panose="02040503050406030204" pitchFamily="18" charset="0"/>
                        <a:ea typeface="Cambria Math" panose="02040503050406030204" pitchFamily="18" charset="0"/>
                      </a:rPr>
                      <m:t>=(</m:t>
                    </m:r>
                    <m:r>
                      <a:rPr lang="en-US" sz="2200" b="0" i="1" dirty="0" smtClean="0">
                        <a:latin typeface="Cambria Math" panose="02040503050406030204" pitchFamily="18" charset="0"/>
                        <a:ea typeface="Cambria Math" panose="02040503050406030204" pitchFamily="18" charset="0"/>
                      </a:rPr>
                      <m:t>𝑉</m:t>
                    </m:r>
                    <m:r>
                      <a:rPr lang="en-US" sz="2200" b="0" i="1" dirty="0" smtClean="0">
                        <a:latin typeface="Cambria Math" panose="02040503050406030204" pitchFamily="18" charset="0"/>
                        <a:ea typeface="Cambria Math" panose="02040503050406030204" pitchFamily="18" charset="0"/>
                      </a:rPr>
                      <m:t>,</m:t>
                    </m:r>
                    <m:r>
                      <a:rPr lang="en-US" sz="2200" b="0" i="1" dirty="0" smtClean="0">
                        <a:latin typeface="Cambria Math" panose="02040503050406030204" pitchFamily="18" charset="0"/>
                        <a:ea typeface="Cambria Math" panose="02040503050406030204" pitchFamily="18" charset="0"/>
                      </a:rPr>
                      <m:t>𝐸</m:t>
                    </m:r>
                    <m:r>
                      <a:rPr lang="en-US" sz="2200" b="0" i="1" dirty="0" smtClean="0">
                        <a:latin typeface="Cambria Math" panose="02040503050406030204" pitchFamily="18" charset="0"/>
                        <a:ea typeface="Cambria Math" panose="02040503050406030204" pitchFamily="18" charset="0"/>
                      </a:rPr>
                      <m:t>)</m:t>
                    </m:r>
                  </m:oMath>
                </a14:m>
                <a:r>
                  <a:rPr lang="en-US" sz="2200" dirty="0"/>
                  <a:t>, </a:t>
                </a:r>
              </a:p>
              <a:p>
                <a:endParaRPr lang="en-US" sz="2200" b="1" dirty="0"/>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3"/>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10215830" y="4018418"/>
                <a:ext cx="2085351"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400" b="1" dirty="0" smtClean="0"/>
                  <a:t>Simulator</a:t>
                </a:r>
              </a:p>
              <a:p>
                <a:r>
                  <a:rPr lang="en-US" sz="2400" i="1" dirty="0">
                    <a:latin typeface="Cambria Math" panose="02040503050406030204" pitchFamily="18" charset="0"/>
                    <a:ea typeface="Cambria Math" panose="02040503050406030204" pitchFamily="18" charset="0"/>
                  </a:rPr>
                  <a:t>Cheat bit b,</a:t>
                </a:r>
              </a:p>
              <a:p>
                <a14:m>
                  <m:oMath xmlns:m="http://schemas.openxmlformats.org/officeDocument/2006/math">
                    <m:r>
                      <a:rPr lang="en-US" sz="2400" i="1" dirty="0">
                        <a:latin typeface="Cambria Math" panose="02040503050406030204" pitchFamily="18" charset="0"/>
                        <a:ea typeface="Cambria Math" panose="02040503050406030204" pitchFamily="18" charset="0"/>
                      </a:rPr>
                      <m:t>𝐺</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𝑉</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𝐸</m:t>
                    </m:r>
                    <m:r>
                      <a:rPr lang="en-US" sz="2400" i="1" dirty="0">
                        <a:latin typeface="Cambria Math" panose="02040503050406030204" pitchFamily="18" charset="0"/>
                        <a:ea typeface="Cambria Math" panose="02040503050406030204" pitchFamily="18" charset="0"/>
                      </a:rPr>
                      <m:t>)</m:t>
                    </m:r>
                  </m:oMath>
                </a14:m>
                <a:r>
                  <a:rPr lang="en-US" sz="2400" dirty="0"/>
                  <a:t>,</a:t>
                </a:r>
                <a:endParaRPr lang="en-US" sz="2400" dirty="0" smtClean="0"/>
              </a:p>
              <a:p>
                <a:r>
                  <a:rPr lang="en-US" sz="2400" dirty="0" smtClean="0"/>
                  <a:t>A= </a:t>
                </a:r>
                <a14:m>
                  <m:oMath xmlns:m="http://schemas.openxmlformats.org/officeDocument/2006/math">
                    <m:r>
                      <a:rPr lang="en-US" sz="2400" i="1">
                        <a:latin typeface="Cambria Math" panose="02040503050406030204" pitchFamily="18" charset="0"/>
                        <a:ea typeface="Cambria Math" panose="02040503050406030204" pitchFamily="18" charset="0"/>
                      </a:rPr>
                      <m:t>𝜎</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𝐺</m:t>
                        </m:r>
                      </m:e>
                    </m:d>
                  </m:oMath>
                </a14:m>
                <a:endParaRPr lang="en-US" sz="2400" dirty="0"/>
              </a:p>
              <a:p>
                <a:r>
                  <a:rPr lang="en-US" sz="2400" dirty="0" smtClean="0"/>
                  <a:t>(random </a:t>
                </a:r>
                <a14:m>
                  <m:oMath xmlns:m="http://schemas.openxmlformats.org/officeDocument/2006/math">
                    <m:r>
                      <a:rPr lang="en-US" sz="2400" i="1">
                        <a:latin typeface="Cambria Math" panose="02040503050406030204" pitchFamily="18" charset="0"/>
                        <a:ea typeface="Cambria Math" panose="02040503050406030204" pitchFamily="18" charset="0"/>
                      </a:rPr>
                      <m:t>𝜎</m:t>
                    </m:r>
                  </m:oMath>
                </a14:m>
                <a:r>
                  <a:rPr lang="en-US" sz="2400" dirty="0" smtClean="0"/>
                  <a:t>)</a:t>
                </a:r>
                <a:endParaRPr lang="en-US" sz="2400" dirty="0"/>
              </a:p>
              <a:p>
                <a:endParaRPr lang="en-US" sz="2400" dirty="0" smtClean="0"/>
              </a:p>
              <a:p>
                <a:r>
                  <a:rPr lang="en-US" sz="2400" dirty="0" smtClean="0"/>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10215830" y="4018418"/>
                <a:ext cx="2085351" cy="1860081"/>
              </a:xfrm>
              <a:prstGeom prst="rect">
                <a:avLst/>
              </a:prstGeom>
              <a:blipFill>
                <a:blip r:embed="rId4"/>
                <a:stretch>
                  <a:fillRect l="-4678" t="-2623" b="-10820"/>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810894" y="5196320"/>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810894" y="5724670"/>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172542" y="6082307"/>
                <a:ext cx="12121742" cy="541110"/>
              </a:xfrm>
              <a:prstGeom prst="rect">
                <a:avLst/>
              </a:prstGeom>
              <a:noFill/>
            </p:spPr>
            <p:txBody>
              <a:bodyPr wrap="square" rtlCol="0">
                <a:spAutoFit/>
              </a:bodyPr>
              <a:lstStyle/>
              <a:p>
                <a:r>
                  <a:rPr lang="en-US" sz="2800" b="1" dirty="0" smtClean="0"/>
                  <a:t>Zero-Knowledge</a:t>
                </a:r>
                <a:r>
                  <a:rPr lang="en-US" sz="2800" dirty="0" smtClean="0"/>
                  <a:t>:  For all PPT V’ exists PPT Sim s.t </a:t>
                </a: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𝑽𝒊𝒆𝒘</m:t>
                        </m:r>
                      </m:e>
                      <m:sub>
                        <m:r>
                          <a:rPr lang="en-US" sz="2800" b="1" i="1" smtClean="0">
                            <a:latin typeface="Cambria Math" panose="02040503050406030204" pitchFamily="18" charset="0"/>
                          </a:rPr>
                          <m:t>𝑽</m:t>
                        </m:r>
                        <m:r>
                          <a:rPr lang="en-US" sz="2800" b="1" i="1" smtClean="0">
                            <a:latin typeface="Cambria Math" panose="02040503050406030204" pitchFamily="18" charset="0"/>
                          </a:rPr>
                          <m:t>′</m:t>
                        </m:r>
                      </m:sub>
                    </m:sSub>
                    <m:sSub>
                      <m:sSubPr>
                        <m:ctrlPr>
                          <a:rPr lang="en-US" sz="280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e>
                      <m:sub>
                        <m:r>
                          <a:rPr lang="en-US" sz="2800" b="0" i="1" smtClean="0">
                            <a:latin typeface="Cambria Math" panose="02040503050406030204" pitchFamily="18" charset="0"/>
                            <a:ea typeface="Cambria Math" panose="02040503050406030204" pitchFamily="18" charset="0"/>
                          </a:rPr>
                          <m:t>𝐶</m:t>
                        </m:r>
                      </m:sub>
                    </m:sSub>
                    <m:sSup>
                      <m:sSupPr>
                        <m:ctrlPr>
                          <a:rPr lang="en-US" sz="2800" i="1" smtClean="0">
                            <a:latin typeface="Cambria Math" panose="02040503050406030204" pitchFamily="18" charset="0"/>
                            <a:ea typeface="Cambria Math" panose="02040503050406030204" pitchFamily="18" charset="0"/>
                          </a:rPr>
                        </m:ctrlPr>
                      </m:sSupPr>
                      <m:e>
                        <m:r>
                          <m:rPr>
                            <m:sty m:val="p"/>
                          </m:rPr>
                          <a:rPr lang="en-US" sz="2800" i="0">
                            <a:latin typeface="Cambria Math" panose="02040503050406030204" pitchFamily="18" charset="0"/>
                            <a:ea typeface="Cambria Math" panose="02040503050406030204" pitchFamily="18" charset="0"/>
                          </a:rPr>
                          <m:t>Sim</m:t>
                        </m:r>
                      </m:e>
                      <m:sup>
                        <m:r>
                          <a:rPr lang="en-US" sz="2800" b="0" i="1" smtClean="0">
                            <a:latin typeface="Cambria Math" panose="02040503050406030204" pitchFamily="18" charset="0"/>
                            <a:ea typeface="Cambria Math" panose="02040503050406030204" pitchFamily="18" charset="0"/>
                          </a:rPr>
                          <m:t>𝑉</m:t>
                        </m:r>
                        <m:r>
                          <a:rPr lang="en-US" sz="2800" b="0" i="1" smtClean="0">
                            <a:latin typeface="Cambria Math" panose="02040503050406030204" pitchFamily="18" charset="0"/>
                            <a:ea typeface="Cambria Math" panose="02040503050406030204" pitchFamily="18" charset="0"/>
                          </a:rPr>
                          <m:t>′(.)</m:t>
                        </m:r>
                      </m:sup>
                    </m:sSup>
                    <m:d>
                      <m:dPr>
                        <m:ctrlPr>
                          <a:rPr lang="en-US" sz="2800" b="0" i="1" smtClean="0">
                            <a:latin typeface="Cambria Math" panose="02040503050406030204" pitchFamily="18" charset="0"/>
                            <a:ea typeface="Cambria Math" panose="02040503050406030204" pitchFamily="18" charset="0"/>
                          </a:rPr>
                        </m:ctrlPr>
                      </m:dPr>
                      <m:e>
                        <m:r>
                          <a:rPr lang="en-US" sz="2800" i="1" dirty="0">
                            <a:latin typeface="Cambria Math" panose="02040503050406030204" pitchFamily="18" charset="0"/>
                            <a:ea typeface="Cambria Math" panose="02040503050406030204" pitchFamily="18" charset="0"/>
                          </a:rPr>
                          <m:t>𝐴</m:t>
                        </m:r>
                      </m:e>
                    </m:d>
                  </m:oMath>
                </a14:m>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72542" y="6082307"/>
                <a:ext cx="12121742" cy="541110"/>
              </a:xfrm>
              <a:prstGeom prst="rect">
                <a:avLst/>
              </a:prstGeom>
              <a:blipFill>
                <a:blip r:embed="rId5"/>
                <a:stretch>
                  <a:fillRect l="-1006" t="-7865" b="-31461"/>
                </a:stretch>
              </a:blipFill>
            </p:spPr>
            <p:txBody>
              <a:bodyPr/>
              <a:lstStyle/>
              <a:p>
                <a:r>
                  <a:rPr lang="en-US">
                    <a:noFill/>
                  </a:rPr>
                  <a:t> </a:t>
                </a:r>
              </a:p>
            </p:txBody>
          </p:sp>
        </mc:Fallback>
      </mc:AlternateContent>
      <p:pic>
        <p:nvPicPr>
          <p:cNvPr id="1026" name="Picture 2" descr="Image result for robot dev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0973" y="1570381"/>
            <a:ext cx="1517561" cy="25391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robot bo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82499" y="1706761"/>
            <a:ext cx="2422525" cy="24225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6" name="Rectangle 25"/>
              <p:cNvSpPr/>
              <p:nvPr/>
            </p:nvSpPr>
            <p:spPr>
              <a:xfrm>
                <a:off x="3168495" y="3487315"/>
                <a:ext cx="6151556" cy="1687834"/>
              </a:xfrm>
              <a:prstGeom prst="rect">
                <a:avLst/>
              </a:prstGeom>
            </p:spPr>
            <p:txBody>
              <a:bodyPr wrap="none">
                <a:spAutoFit/>
              </a:bodyPr>
              <a:lstStyle/>
              <a:p>
                <a:r>
                  <a:rPr lang="en-US" b="1" dirty="0" smtClean="0">
                    <a:solidFill>
                      <a:srgbClr val="00B050"/>
                    </a:solidFill>
                  </a:rPr>
                  <a:t>Response </a:t>
                </a:r>
                <a14:m>
                  <m:oMath xmlns:m="http://schemas.openxmlformats.org/officeDocument/2006/math">
                    <m:r>
                      <a:rPr lang="en-US" sz="2800" b="1" i="1" smtClean="0">
                        <a:solidFill>
                          <a:srgbClr val="00B050"/>
                        </a:solidFill>
                        <a:latin typeface="Cambria Math" panose="02040503050406030204" pitchFamily="18" charset="0"/>
                      </a:rPr>
                      <m:t>𝒓</m:t>
                    </m:r>
                    <m:r>
                      <a:rPr lang="en-US" sz="2800" b="1" i="1" smtClean="0">
                        <a:solidFill>
                          <a:srgbClr val="00B050"/>
                        </a:solidFill>
                        <a:latin typeface="Cambria Math" panose="02040503050406030204" pitchFamily="18" charset="0"/>
                      </a:rPr>
                      <m:t>=</m:t>
                    </m:r>
                    <m:d>
                      <m:dPr>
                        <m:begChr m:val="{"/>
                        <m:endChr m:val=""/>
                        <m:ctrlPr>
                          <a:rPr lang="en-US" sz="2800" b="1" i="1" smtClean="0">
                            <a:solidFill>
                              <a:srgbClr val="00B050"/>
                            </a:solidFill>
                            <a:latin typeface="Cambria Math" panose="02040503050406030204" pitchFamily="18" charset="0"/>
                          </a:rPr>
                        </m:ctrlPr>
                      </m:dPr>
                      <m:e>
                        <m:f>
                          <m:fPr>
                            <m:type m:val="noBar"/>
                            <m:ctrlPr>
                              <a:rPr lang="en-US" sz="2800" b="1" i="1" smtClean="0">
                                <a:solidFill>
                                  <a:srgbClr val="00B050"/>
                                </a:solidFill>
                                <a:latin typeface="Cambria Math" panose="02040503050406030204" pitchFamily="18" charset="0"/>
                              </a:rPr>
                            </m:ctrlPr>
                          </m:fPr>
                          <m:num>
                            <m:eqArr>
                              <m:eqArrPr>
                                <m:ctrlPr>
                                  <a:rPr lang="en-US" sz="2800" b="1" i="1" smtClean="0">
                                    <a:solidFill>
                                      <a:srgbClr val="00B050"/>
                                    </a:solidFill>
                                    <a:latin typeface="Cambria Math" panose="02040503050406030204" pitchFamily="18" charset="0"/>
                                  </a:rPr>
                                </m:ctrlPr>
                              </m:eqArrPr>
                              <m:e>
                                <m:d>
                                  <m:dPr>
                                    <m:ctrlPr>
                                      <a:rPr lang="en-US" sz="2800" b="1" i="1" smtClean="0">
                                        <a:solidFill>
                                          <a:srgbClr val="00B050"/>
                                        </a:solidFill>
                                        <a:latin typeface="Cambria Math" panose="02040503050406030204" pitchFamily="18" charset="0"/>
                                      </a:rPr>
                                    </m:ctrlPr>
                                  </m:dPr>
                                  <m:e>
                                    <m:m>
                                      <m:mPr>
                                        <m:mcs>
                                          <m:mc>
                                            <m:mcPr>
                                              <m:count m:val="3"/>
                                              <m:mcJc m:val="center"/>
                                            </m:mcPr>
                                          </m:mc>
                                        </m:mcs>
                                        <m:ctrlPr>
                                          <a:rPr lang="en-US" sz="2800" b="1" i="1" smtClean="0">
                                            <a:solidFill>
                                              <a:srgbClr val="00B050"/>
                                            </a:solidFill>
                                            <a:latin typeface="Cambria Math" panose="02040503050406030204" pitchFamily="18" charset="0"/>
                                          </a:rPr>
                                        </m:ctrlPr>
                                      </m:mPr>
                                      <m:mr>
                                        <m:e>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b="0" i="1" smtClean="0">
                                                  <a:latin typeface="Cambria Math" panose="02040503050406030204" pitchFamily="18" charset="0"/>
                                                </a:rPr>
                                                <m:t>1</m:t>
                                              </m:r>
                                              <m:r>
                                                <a:rPr lang="en-US" sz="2800" i="1">
                                                  <a:latin typeface="Cambria Math" panose="02040503050406030204" pitchFamily="18" charset="0"/>
                                                </a:rPr>
                                                <m:t>,</m:t>
                                              </m:r>
                                              <m:r>
                                                <a:rPr lang="en-US" sz="2800" b="0" i="1" smtClean="0">
                                                  <a:latin typeface="Cambria Math" panose="02040503050406030204" pitchFamily="18" charset="0"/>
                                                </a:rPr>
                                                <m:t>1</m:t>
                                              </m:r>
                                            </m:sub>
                                          </m:sSub>
                                        </m:e>
                                        <m:e>
                                          <m:r>
                                            <a:rPr lang="en-US" sz="2800" b="1" i="1" smtClean="0">
                                              <a:solidFill>
                                                <a:srgbClr val="00B050"/>
                                              </a:solidFill>
                                              <a:latin typeface="Cambria Math" panose="02040503050406030204" pitchFamily="18" charset="0"/>
                                            </a:rPr>
                                            <m:t>⋯</m:t>
                                          </m:r>
                                        </m:e>
                                        <m:e>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i="1">
                                                  <a:latin typeface="Cambria Math" panose="02040503050406030204" pitchFamily="18" charset="0"/>
                                                </a:rPr>
                                                <m:t>1,</m:t>
                                              </m:r>
                                              <m:r>
                                                <a:rPr lang="en-US" sz="2800" i="1">
                                                  <a:latin typeface="Cambria Math" panose="02040503050406030204" pitchFamily="18" charset="0"/>
                                                </a:rPr>
                                                <m:t>𝑛</m:t>
                                              </m:r>
                                            </m:sub>
                                          </m:sSub>
                                        </m:e>
                                      </m:mr>
                                      <m:mr>
                                        <m:e>
                                          <m:r>
                                            <a:rPr lang="en-US" sz="2800" b="1" i="1" smtClean="0">
                                              <a:solidFill>
                                                <a:srgbClr val="00B050"/>
                                              </a:solidFill>
                                              <a:latin typeface="Cambria Math" panose="02040503050406030204" pitchFamily="18" charset="0"/>
                                            </a:rPr>
                                            <m:t>⋮</m:t>
                                          </m:r>
                                        </m:e>
                                        <m:e>
                                          <m:r>
                                            <a:rPr lang="en-US" sz="2800" b="1" i="1" smtClean="0">
                                              <a:solidFill>
                                                <a:srgbClr val="00B050"/>
                                              </a:solidFill>
                                              <a:latin typeface="Cambria Math" panose="02040503050406030204" pitchFamily="18" charset="0"/>
                                            </a:rPr>
                                            <m:t>⋱</m:t>
                                          </m:r>
                                        </m:e>
                                        <m:e>
                                          <m:r>
                                            <a:rPr lang="en-US" sz="2800" b="1" i="1" smtClean="0">
                                              <a:solidFill>
                                                <a:srgbClr val="00B050"/>
                                              </a:solidFill>
                                              <a:latin typeface="Cambria Math" panose="02040503050406030204" pitchFamily="18" charset="0"/>
                                            </a:rPr>
                                            <m:t>⋮</m:t>
                                          </m:r>
                                        </m:e>
                                      </m:mr>
                                      <m:mr>
                                        <m:e>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i="1">
                                                  <a:latin typeface="Cambria Math" panose="02040503050406030204" pitchFamily="18" charset="0"/>
                                                </a:rPr>
                                                <m:t>𝑛</m:t>
                                              </m:r>
                                              <m:r>
                                                <a:rPr lang="en-US" sz="2800" i="1">
                                                  <a:latin typeface="Cambria Math" panose="02040503050406030204" pitchFamily="18" charset="0"/>
                                                </a:rPr>
                                                <m:t>,1</m:t>
                                              </m:r>
                                            </m:sub>
                                          </m:sSub>
                                        </m:e>
                                        <m:e>
                                          <m:r>
                                            <a:rPr lang="en-US" sz="2800" b="1" i="1" smtClean="0">
                                              <a:solidFill>
                                                <a:srgbClr val="00B050"/>
                                              </a:solidFill>
                                              <a:latin typeface="Cambria Math" panose="02040503050406030204" pitchFamily="18" charset="0"/>
                                            </a:rPr>
                                            <m:t>⋯</m:t>
                                          </m:r>
                                        </m:e>
                                        <m:e>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𝑛</m:t>
                                              </m:r>
                                            </m:sub>
                                          </m:sSub>
                                        </m:e>
                                      </m:mr>
                                    </m:m>
                                  </m:e>
                                </m:d>
                                <m:r>
                                  <a:rPr lang="en-US" sz="2800" b="1" i="1" smtClean="0">
                                    <a:latin typeface="Cambria Math" panose="02040503050406030204" pitchFamily="18" charset="0"/>
                                  </a:rPr>
                                  <m:t>  </m:t>
                                </m:r>
                                <m:r>
                                  <a:rPr lang="en-US" sz="2800" b="1" i="1">
                                    <a:solidFill>
                                      <a:srgbClr val="00B050"/>
                                    </a:solidFill>
                                    <a:latin typeface="Cambria Math" panose="02040503050406030204" pitchFamily="18" charset="0"/>
                                  </a:rPr>
                                  <m:t>𝒂𝒏𝒅</m:t>
                                </m:r>
                                <m:r>
                                  <a:rPr lang="en-US" sz="2800" i="1">
                                    <a:solidFill>
                                      <a:srgbClr val="00B050"/>
                                    </a:solidFill>
                                    <a:latin typeface="Cambria Math" panose="02040503050406030204" pitchFamily="18" charset="0"/>
                                  </a:rPr>
                                  <m:t> </m:t>
                                </m:r>
                                <m:r>
                                  <a:rPr lang="en-US" sz="2800" b="1">
                                    <a:solidFill>
                                      <a:srgbClr val="00B050"/>
                                    </a:solidFill>
                                    <a:latin typeface="Cambria Math" panose="02040503050406030204" pitchFamily="18" charset="0"/>
                                    <a:ea typeface="Cambria Math" panose="02040503050406030204" pitchFamily="18" charset="0"/>
                                  </a:rPr>
                                  <m:t>𝛔</m:t>
                                </m:r>
                                <m:r>
                                  <a:rPr lang="en-US" sz="2800" b="1" i="1">
                                    <a:latin typeface="Cambria Math" panose="02040503050406030204" pitchFamily="18" charset="0"/>
                                    <a:ea typeface="Cambria Math" panose="02040503050406030204" pitchFamily="18" charset="0"/>
                                  </a:rPr>
                                  <m:t>       </m:t>
                                </m:r>
                                <m:r>
                                  <a:rPr lang="en-US" sz="2800" b="1" i="1">
                                    <a:solidFill>
                                      <a:srgbClr val="00B050"/>
                                    </a:solidFill>
                                    <a:latin typeface="Cambria Math" panose="02040503050406030204" pitchFamily="18" charset="0"/>
                                  </a:rPr>
                                  <m:t>𝒊𝒇</m:t>
                                </m:r>
                                <m:r>
                                  <a:rPr lang="en-US" sz="2800" b="1" i="1">
                                    <a:solidFill>
                                      <a:srgbClr val="00B050"/>
                                    </a:solidFill>
                                    <a:latin typeface="Cambria Math" panose="02040503050406030204" pitchFamily="18" charset="0"/>
                                  </a:rPr>
                                  <m:t> </m:t>
                                </m:r>
                                <m:r>
                                  <a:rPr lang="en-US" sz="2800" b="1" i="1">
                                    <a:solidFill>
                                      <a:srgbClr val="00B050"/>
                                    </a:solidFill>
                                    <a:latin typeface="Cambria Math" panose="02040503050406030204" pitchFamily="18" charset="0"/>
                                  </a:rPr>
                                  <m:t>𝒄</m:t>
                                </m:r>
                                <m:r>
                                  <a:rPr lang="en-US" sz="2800" b="1" i="1">
                                    <a:solidFill>
                                      <a:srgbClr val="00B050"/>
                                    </a:solidFill>
                                    <a:latin typeface="Cambria Math" panose="02040503050406030204" pitchFamily="18" charset="0"/>
                                  </a:rPr>
                                  <m:t>=</m:t>
                                </m:r>
                                <m:r>
                                  <a:rPr lang="en-US" sz="2800" b="1" i="1">
                                    <a:solidFill>
                                      <a:srgbClr val="00B050"/>
                                    </a:solidFill>
                                    <a:latin typeface="Cambria Math" panose="02040503050406030204" pitchFamily="18" charset="0"/>
                                  </a:rPr>
                                  <m:t>𝒃</m:t>
                                </m:r>
                              </m:e>
                              <m:e/>
                            </m:eqArr>
                          </m:num>
                          <m:den>
                            <m:r>
                              <a:rPr lang="en-US" sz="2800" i="1" dirty="0">
                                <a:solidFill>
                                  <a:srgbClr val="00B050"/>
                                </a:solidFill>
                                <a:latin typeface="Cambria Math" panose="02040503050406030204" pitchFamily="18" charset="0"/>
                                <a:ea typeface="Cambria Math" panose="02040503050406030204" pitchFamily="18" charset="0"/>
                              </a:rPr>
                              <m:t>⊥      </m:t>
                            </m:r>
                            <m:r>
                              <a:rPr lang="en-US" sz="2800" b="0" i="1" dirty="0" smtClean="0">
                                <a:solidFill>
                                  <a:srgbClr val="00B050"/>
                                </a:solidFill>
                                <a:latin typeface="Cambria Math" panose="02040503050406030204" pitchFamily="18" charset="0"/>
                                <a:ea typeface="Cambria Math" panose="02040503050406030204" pitchFamily="18" charset="0"/>
                              </a:rPr>
                              <m:t>                                     </m:t>
                            </m:r>
                            <m:r>
                              <a:rPr lang="en-US" sz="2800" i="1" dirty="0">
                                <a:solidFill>
                                  <a:srgbClr val="00B050"/>
                                </a:solidFill>
                                <a:latin typeface="Cambria Math" panose="02040503050406030204" pitchFamily="18" charset="0"/>
                                <a:ea typeface="Cambria Math" panose="02040503050406030204" pitchFamily="18" charset="0"/>
                              </a:rPr>
                              <m:t> </m:t>
                            </m:r>
                            <m:r>
                              <a:rPr lang="en-US" sz="2800" i="1" dirty="0">
                                <a:solidFill>
                                  <a:srgbClr val="00B050"/>
                                </a:solidFill>
                                <a:latin typeface="Cambria Math" panose="02040503050406030204" pitchFamily="18" charset="0"/>
                                <a:ea typeface="Cambria Math" panose="02040503050406030204" pitchFamily="18" charset="0"/>
                              </a:rPr>
                              <m:t>𝑜𝑡h𝑒𝑟𝑤𝑖𝑠𝑒</m:t>
                            </m:r>
                            <m:r>
                              <m:rPr>
                                <m:nor/>
                              </m:rPr>
                              <a:rPr lang="en-US" sz="2800" dirty="0">
                                <a:solidFill>
                                  <a:srgbClr val="00B050"/>
                                </a:solidFill>
                              </a:rPr>
                              <m:t> </m:t>
                            </m:r>
                          </m:den>
                        </m:f>
                      </m:e>
                    </m:d>
                  </m:oMath>
                </a14:m>
                <a:endParaRPr lang="en-US" sz="2800" b="1" dirty="0">
                  <a:solidFill>
                    <a:srgbClr val="00B050"/>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3168495" y="3487315"/>
                <a:ext cx="6151556" cy="1687834"/>
              </a:xfrm>
              <a:prstGeom prst="rect">
                <a:avLst/>
              </a:prstGeom>
              <a:blipFill>
                <a:blip r:embed="rId8"/>
                <a:stretch>
                  <a:fillRect l="-8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876560" y="2987564"/>
                <a:ext cx="40958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𝒄𝒉𝒂𝒍𝒍𝒆𝒏𝒈𝒆</m:t>
                      </m:r>
                      <m:r>
                        <a:rPr lang="en-US" b="1" i="1" dirty="0" smtClean="0">
                          <a:latin typeface="Cambria Math" panose="02040503050406030204" pitchFamily="18" charset="0"/>
                        </a:rPr>
                        <m:t> </m:t>
                      </m:r>
                      <m:r>
                        <a:rPr lang="en-US" b="1" i="1" dirty="0" smtClean="0">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𝑽</m:t>
                      </m:r>
                      <m:r>
                        <a:rPr lang="en-US" b="1" i="1">
                          <a:latin typeface="Cambria Math" panose="02040503050406030204" pitchFamily="18" charset="0"/>
                        </a:rPr>
                        <m:t>′(</m:t>
                      </m:r>
                      <m:r>
                        <a:rPr lang="en-US" b="1" i="1" smtClean="0">
                          <a:latin typeface="Cambria Math" panose="02040503050406030204" pitchFamily="18" charset="0"/>
                        </a:rPr>
                        <m:t>𝑮</m:t>
                      </m:r>
                      <m:r>
                        <a:rPr lang="en-US" b="1" i="1" smtClean="0">
                          <a:latin typeface="Cambria Math" panose="02040503050406030204" pitchFamily="18" charset="0"/>
                        </a:rPr>
                        <m:t>, </m:t>
                      </m:r>
                      <m:r>
                        <a:rPr lang="en-US" i="1">
                          <a:latin typeface="Cambria Math" panose="02040503050406030204" pitchFamily="18" charset="0"/>
                        </a:rPr>
                        <m:t>𝐶𝑜𝑚</m:t>
                      </m:r>
                      <m:d>
                        <m:dPr>
                          <m:ctrlPr>
                            <a:rPr lang="en-US" i="1">
                              <a:latin typeface="Cambria Math" panose="02040503050406030204" pitchFamily="18" charset="0"/>
                            </a:rPr>
                          </m:ctrlPr>
                        </m:dPr>
                        <m:e>
                          <m:r>
                            <a:rPr lang="en-US" i="1">
                              <a:latin typeface="Cambria Math" panose="02040503050406030204" pitchFamily="18" charset="0"/>
                            </a:rPr>
                            <m:t>𝐴</m:t>
                          </m:r>
                        </m:e>
                      </m:d>
                      <m:r>
                        <a:rPr lang="en-US" b="1" i="1">
                          <a:latin typeface="Cambria Math" panose="02040503050406030204" pitchFamily="18" charset="0"/>
                        </a:rPr>
                        <m:t>)</m:t>
                      </m:r>
                      <m:r>
                        <a:rPr lang="en-US" b="1" i="1" dirty="0">
                          <a:latin typeface="Cambria Math" panose="02040503050406030204" pitchFamily="18" charset="0"/>
                          <a:ea typeface="Cambria Math" panose="02040503050406030204" pitchFamily="18" charset="0"/>
                        </a:rPr>
                        <m:t>∈</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𝟎</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𝟏</m:t>
                          </m:r>
                        </m:e>
                      </m:d>
                    </m:oMath>
                  </m:oMathPara>
                </a14:m>
                <a:endParaRPr lang="en-US" b="1" dirty="0"/>
              </a:p>
            </p:txBody>
          </p:sp>
        </mc:Choice>
        <mc:Fallback xmlns="">
          <p:sp>
            <p:nvSpPr>
              <p:cNvPr id="17" name="Rectangle 16"/>
              <p:cNvSpPr>
                <a:spLocks noRot="1" noChangeAspect="1" noMove="1" noResize="1" noEditPoints="1" noAdjustHandles="1" noChangeArrowheads="1" noChangeShapeType="1" noTextEdit="1"/>
              </p:cNvSpPr>
              <p:nvPr/>
            </p:nvSpPr>
            <p:spPr>
              <a:xfrm>
                <a:off x="3876560" y="2987564"/>
                <a:ext cx="4095865" cy="369332"/>
              </a:xfrm>
              <a:prstGeom prst="rect">
                <a:avLst/>
              </a:prstGeom>
              <a:blipFill>
                <a:blip r:embed="rId9"/>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4154597" y="5338966"/>
                <a:ext cx="372988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𝑫𝒆𝒄𝒊𝒔𝒊𝒐𝒏</m:t>
                      </m:r>
                      <m:r>
                        <a:rPr lang="en-US" b="1" i="1" smtClean="0">
                          <a:latin typeface="Cambria Math" panose="02040503050406030204" pitchFamily="18" charset="0"/>
                        </a:rPr>
                        <m:t> </m:t>
                      </m:r>
                      <m:r>
                        <a:rPr lang="en-US" b="1" i="1" smtClean="0">
                          <a:latin typeface="Cambria Math" panose="02040503050406030204" pitchFamily="18" charset="0"/>
                        </a:rPr>
                        <m:t>𝒅</m:t>
                      </m:r>
                      <m:r>
                        <a:rPr lang="en-US" b="1" i="1">
                          <a:latin typeface="Cambria Math" panose="02040503050406030204" pitchFamily="18" charset="0"/>
                        </a:rPr>
                        <m:t>=</m:t>
                      </m:r>
                      <m:r>
                        <a:rPr lang="en-US" b="1" i="1">
                          <a:latin typeface="Cambria Math" panose="02040503050406030204" pitchFamily="18" charset="0"/>
                        </a:rPr>
                        <m:t>𝑽</m:t>
                      </m:r>
                      <m:r>
                        <a:rPr lang="en-US" b="1" i="1">
                          <a:latin typeface="Cambria Math" panose="02040503050406030204" pitchFamily="18" charset="0"/>
                        </a:rPr>
                        <m:t>′(</m:t>
                      </m:r>
                      <m:r>
                        <a:rPr lang="en-US" b="1" i="1">
                          <a:latin typeface="Cambria Math" panose="02040503050406030204" pitchFamily="18" charset="0"/>
                        </a:rPr>
                        <m:t>𝑮</m:t>
                      </m:r>
                      <m:r>
                        <a:rPr lang="en-US" b="1" i="1">
                          <a:latin typeface="Cambria Math" panose="02040503050406030204" pitchFamily="18" charset="0"/>
                        </a:rPr>
                        <m:t>, </m:t>
                      </m:r>
                      <m:r>
                        <a:rPr lang="en-US" i="1">
                          <a:latin typeface="Cambria Math" panose="02040503050406030204" pitchFamily="18" charset="0"/>
                        </a:rPr>
                        <m:t>𝐶𝑜𝑚</m:t>
                      </m:r>
                      <m:d>
                        <m:dPr>
                          <m:ctrlPr>
                            <a:rPr lang="en-US" i="1">
                              <a:latin typeface="Cambria Math" panose="02040503050406030204" pitchFamily="18" charset="0"/>
                            </a:rPr>
                          </m:ctrlPr>
                        </m:dPr>
                        <m:e>
                          <m:r>
                            <a:rPr lang="en-US" i="1">
                              <a:latin typeface="Cambria Math" panose="02040503050406030204" pitchFamily="18" charset="0"/>
                            </a:rPr>
                            <m:t>𝐴</m:t>
                          </m:r>
                        </m:e>
                      </m:d>
                      <m:r>
                        <a:rPr lang="en-US" b="1" i="1" smtClean="0">
                          <a:latin typeface="Cambria Math" panose="02040503050406030204" pitchFamily="18" charset="0"/>
                        </a:rPr>
                        <m:t>,</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𝒓</m:t>
                      </m:r>
                      <m:r>
                        <a:rPr lang="en-US" b="1" i="1">
                          <a:latin typeface="Cambria Math" panose="02040503050406030204" pitchFamily="18" charset="0"/>
                        </a:rPr>
                        <m:t>)</m:t>
                      </m:r>
                    </m:oMath>
                  </m:oMathPara>
                </a14:m>
                <a:endParaRPr lang="en-US" b="1" dirty="0"/>
              </a:p>
            </p:txBody>
          </p:sp>
        </mc:Choice>
        <mc:Fallback xmlns="">
          <p:sp>
            <p:nvSpPr>
              <p:cNvPr id="22" name="Rectangle 21"/>
              <p:cNvSpPr>
                <a:spLocks noRot="1" noChangeAspect="1" noMove="1" noResize="1" noEditPoints="1" noAdjustHandles="1" noChangeArrowheads="1" noChangeShapeType="1" noTextEdit="1"/>
              </p:cNvSpPr>
              <p:nvPr/>
            </p:nvSpPr>
            <p:spPr>
              <a:xfrm>
                <a:off x="4154597" y="5338966"/>
                <a:ext cx="3729883" cy="369332"/>
              </a:xfrm>
              <a:prstGeom prst="rect">
                <a:avLst/>
              </a:prstGeom>
              <a:blipFill>
                <a:blip r:embed="rId1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402796" y="1599145"/>
                <a:ext cx="7043394" cy="1083182"/>
              </a:xfrm>
              <a:prstGeom prst="rect">
                <a:avLst/>
              </a:prstGeom>
              <a:noFill/>
            </p:spPr>
            <p:txBody>
              <a:bodyPr wrap="square" rtlCol="0">
                <a:spAutoFit/>
              </a:bodyPr>
              <a:lstStyle/>
              <a:p>
                <a14:m>
                  <m:oMath xmlns:m="http://schemas.openxmlformats.org/officeDocument/2006/math">
                    <m:r>
                      <a:rPr lang="en-US" sz="2000" b="0" i="1" smtClean="0">
                        <a:latin typeface="Cambria Math" panose="02040503050406030204" pitchFamily="18" charset="0"/>
                      </a:rPr>
                      <m:t>𝐶𝑜𝑚</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𝐴</m:t>
                        </m:r>
                      </m:e>
                    </m:d>
                    <m:r>
                      <a:rPr lang="en-US" sz="2000" b="0" i="1" smtClean="0">
                        <a:latin typeface="Cambria Math" panose="02040503050406030204" pitchFamily="18" charset="0"/>
                      </a:rPr>
                      <m:t>=</m:t>
                    </m:r>
                    <m:d>
                      <m:dPr>
                        <m:ctrlPr>
                          <a:rPr lang="en-US" sz="2000" i="1" smtClean="0">
                            <a:latin typeface="Cambria Math" panose="02040503050406030204" pitchFamily="18" charset="0"/>
                          </a:rPr>
                        </m:ctrlPr>
                      </m:dPr>
                      <m:e>
                        <m:m>
                          <m:mPr>
                            <m:mcs>
                              <m:mc>
                                <m:mcPr>
                                  <m:count m:val="3"/>
                                  <m:mcJc m:val="center"/>
                                </m:mcPr>
                              </m:mc>
                            </m:mcs>
                            <m:ctrlPr>
                              <a:rPr lang="en-US" sz="2000" i="1" smtClean="0">
                                <a:latin typeface="Cambria Math" panose="02040503050406030204" pitchFamily="18" charset="0"/>
                              </a:rPr>
                            </m:ctrlPr>
                          </m:mPr>
                          <m:mr>
                            <m:e>
                              <m:r>
                                <m:rPr>
                                  <m:sty m:val="p"/>
                                </m:rPr>
                                <a:rPr lang="en-US" sz="2000" b="0" i="0" smtClean="0">
                                  <a:latin typeface="Cambria Math" panose="02040503050406030204" pitchFamily="18" charset="0"/>
                                </a:rPr>
                                <m:t>H</m:t>
                              </m:r>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1,1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1,1</m:t>
                                      </m:r>
                                    </m:sub>
                                  </m:sSub>
                                </m:e>
                              </m:d>
                            </m:e>
                            <m:e>
                              <m:r>
                                <a:rPr lang="en-US" sz="2000" i="1" smtClean="0">
                                  <a:latin typeface="Cambria Math" panose="02040503050406030204" pitchFamily="18" charset="0"/>
                                </a:rPr>
                                <m:t>⋯</m:t>
                              </m:r>
                            </m:e>
                            <m:e>
                              <m:r>
                                <m:rPr>
                                  <m:sty m:val="p"/>
                                </m:rPr>
                                <a:rPr lang="en-US" sz="2000" b="0" i="0" smtClean="0">
                                  <a:latin typeface="Cambria Math" panose="02040503050406030204" pitchFamily="18" charset="0"/>
                                </a:rPr>
                                <m:t>H</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b="0" i="1" smtClean="0">
                                          <a:latin typeface="Cambria Math" panose="02040503050406030204" pitchFamily="18" charset="0"/>
                                        </a:rPr>
                                        <m:t>1,</m:t>
                                      </m:r>
                                      <m:r>
                                        <a:rPr lang="en-US" sz="2000" b="0" i="1" smtClean="0">
                                          <a:latin typeface="Cambria Math" panose="02040503050406030204" pitchFamily="18" charset="0"/>
                                        </a:rPr>
                                        <m:t>𝑛</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b="0" i="1" smtClean="0">
                                          <a:latin typeface="Cambria Math" panose="02040503050406030204" pitchFamily="18" charset="0"/>
                                        </a:rPr>
                                        <m:t>1</m:t>
                                      </m:r>
                                      <m:r>
                                        <a:rPr lang="en-US" sz="2000" i="1">
                                          <a:latin typeface="Cambria Math" panose="02040503050406030204" pitchFamily="18" charset="0"/>
                                        </a:rPr>
                                        <m:t>,</m:t>
                                      </m:r>
                                      <m:r>
                                        <a:rPr lang="en-US" sz="2000" b="0" i="1" smtClean="0">
                                          <a:latin typeface="Cambria Math" panose="02040503050406030204" pitchFamily="18" charset="0"/>
                                        </a:rPr>
                                        <m:t>𝑛</m:t>
                                      </m:r>
                                    </m:sub>
                                  </m:sSub>
                                </m:e>
                              </m:d>
                            </m:e>
                          </m:mr>
                          <m:mr>
                            <m:e>
                              <m:r>
                                <a:rPr lang="en-US" sz="2000" i="1" smtClean="0">
                                  <a:latin typeface="Cambria Math" panose="02040503050406030204" pitchFamily="18" charset="0"/>
                                </a:rPr>
                                <m:t>⋮</m:t>
                              </m:r>
                            </m:e>
                            <m:e>
                              <m:r>
                                <a:rPr lang="en-US" sz="2000" i="1" smtClean="0">
                                  <a:latin typeface="Cambria Math" panose="02040503050406030204" pitchFamily="18" charset="0"/>
                                </a:rPr>
                                <m:t>⋱</m:t>
                              </m:r>
                            </m:e>
                            <m:e>
                              <m:r>
                                <a:rPr lang="en-US" sz="2000" i="1" smtClean="0">
                                  <a:latin typeface="Cambria Math" panose="02040503050406030204" pitchFamily="18" charset="0"/>
                                </a:rPr>
                                <m:t>⋮</m:t>
                              </m:r>
                            </m:e>
                          </m:mr>
                          <m:mr>
                            <m:e>
                              <m:r>
                                <m:rPr>
                                  <m:sty m:val="p"/>
                                </m:rPr>
                                <a:rPr lang="en-US" sz="2000" b="0" i="0" smtClean="0">
                                  <a:latin typeface="Cambria Math" panose="02040503050406030204" pitchFamily="18" charset="0"/>
                                </a:rPr>
                                <m:t>H</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b="0" i="1" smtClean="0">
                                          <a:latin typeface="Cambria Math" panose="02040503050406030204" pitchFamily="18" charset="0"/>
                                        </a:rPr>
                                        <m:t>𝑛</m:t>
                                      </m:r>
                                      <m:r>
                                        <a:rPr lang="en-US" sz="2000" b="0" i="1" smtClean="0">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b="0" i="1" smtClean="0">
                                          <a:latin typeface="Cambria Math" panose="02040503050406030204" pitchFamily="18" charset="0"/>
                                        </a:rPr>
                                        <m:t>𝑛</m:t>
                                      </m:r>
                                      <m:r>
                                        <a:rPr lang="en-US" sz="2000" i="1">
                                          <a:latin typeface="Cambria Math" panose="02040503050406030204" pitchFamily="18" charset="0"/>
                                        </a:rPr>
                                        <m:t>,</m:t>
                                      </m:r>
                                      <m:r>
                                        <a:rPr lang="en-US" sz="2000" b="0" i="1" smtClean="0">
                                          <a:latin typeface="Cambria Math" panose="02040503050406030204" pitchFamily="18" charset="0"/>
                                        </a:rPr>
                                        <m:t>1</m:t>
                                      </m:r>
                                    </m:sub>
                                  </m:sSub>
                                </m:e>
                              </m:d>
                            </m:e>
                            <m:e>
                              <m:r>
                                <a:rPr lang="en-US" sz="2000" i="1" smtClean="0">
                                  <a:latin typeface="Cambria Math" panose="02040503050406030204" pitchFamily="18" charset="0"/>
                                </a:rPr>
                                <m:t>⋯</m:t>
                              </m:r>
                            </m:e>
                            <m:e>
                              <m:r>
                                <m:rPr>
                                  <m:sty m:val="p"/>
                                </m:rPr>
                                <a:rPr lang="en-US" sz="2000" b="0" i="0" smtClean="0">
                                  <a:latin typeface="Cambria Math" panose="02040503050406030204" pitchFamily="18" charset="0"/>
                                </a:rPr>
                                <m:t>H</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𝑛</m:t>
                                      </m:r>
                                      <m:r>
                                        <a:rPr lang="en-US" sz="2000" i="1">
                                          <a:latin typeface="Cambria Math" panose="02040503050406030204" pitchFamily="18" charset="0"/>
                                        </a:rPr>
                                        <m:t>,</m:t>
                                      </m:r>
                                      <m:r>
                                        <a:rPr lang="en-US" sz="2000" b="0" i="1" smtClean="0">
                                          <a:latin typeface="Cambria Math" panose="02040503050406030204" pitchFamily="18" charset="0"/>
                                        </a:rPr>
                                        <m:t>𝑛</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b="0" i="1" smtClean="0">
                                          <a:latin typeface="Cambria Math" panose="02040503050406030204" pitchFamily="18" charset="0"/>
                                        </a:rPr>
                                        <m:t>𝑛</m:t>
                                      </m:r>
                                      <m:r>
                                        <a:rPr lang="en-US" sz="2000" i="1">
                                          <a:latin typeface="Cambria Math" panose="02040503050406030204" pitchFamily="18" charset="0"/>
                                        </a:rPr>
                                        <m:t>,</m:t>
                                      </m:r>
                                      <m:r>
                                        <a:rPr lang="en-US" sz="2000" i="1">
                                          <a:latin typeface="Cambria Math" panose="02040503050406030204" pitchFamily="18" charset="0"/>
                                        </a:rPr>
                                        <m:t>𝑛</m:t>
                                      </m:r>
                                    </m:sub>
                                  </m:sSub>
                                </m:e>
                              </m:d>
                            </m:e>
                          </m:mr>
                        </m:m>
                      </m:e>
                    </m:d>
                  </m:oMath>
                </a14:m>
                <a:r>
                  <a:rPr lang="en-US" sz="2800" dirty="0" smtClean="0"/>
                  <a:t> if b=0</a:t>
                </a:r>
                <a:endParaRPr lang="en-US"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402796" y="1599145"/>
                <a:ext cx="7043394" cy="1083182"/>
              </a:xfrm>
              <a:prstGeom prst="rect">
                <a:avLst/>
              </a:prstGeom>
              <a:blipFill>
                <a:blip r:embed="rId11"/>
                <a:stretch>
                  <a:fillRect/>
                </a:stretch>
              </a:blipFill>
            </p:spPr>
            <p:txBody>
              <a:bodyPr/>
              <a:lstStyle/>
              <a:p>
                <a:r>
                  <a:rPr lang="en-US">
                    <a:noFill/>
                  </a:rPr>
                  <a:t> </a:t>
                </a:r>
              </a:p>
            </p:txBody>
          </p:sp>
        </mc:Fallback>
      </mc:AlternateContent>
      <p:sp>
        <p:nvSpPr>
          <p:cNvPr id="23" name="TextBox 22"/>
          <p:cNvSpPr txBox="1"/>
          <p:nvPr/>
        </p:nvSpPr>
        <p:spPr>
          <a:xfrm>
            <a:off x="3305578" y="7270710"/>
            <a:ext cx="362600" cy="461665"/>
          </a:xfrm>
          <a:prstGeom prst="rect">
            <a:avLst/>
          </a:prstGeom>
          <a:solidFill>
            <a:srgbClr val="0070C0"/>
          </a:solidFill>
        </p:spPr>
        <p:txBody>
          <a:bodyPr wrap="none" rtlCol="0">
            <a:spAutoFit/>
          </a:bodyPr>
          <a:lstStyle/>
          <a:p>
            <a:r>
              <a:rPr lang="en-US" sz="2400" dirty="0" smtClean="0"/>
              <a:t>A</a:t>
            </a:r>
            <a:endParaRPr lang="en-US" sz="2400" dirty="0"/>
          </a:p>
        </p:txBody>
      </p:sp>
      <p:sp>
        <p:nvSpPr>
          <p:cNvPr id="25" name="TextBox 24"/>
          <p:cNvSpPr txBox="1"/>
          <p:nvPr/>
        </p:nvSpPr>
        <p:spPr>
          <a:xfrm>
            <a:off x="6316916" y="7297986"/>
            <a:ext cx="314510" cy="461665"/>
          </a:xfrm>
          <a:prstGeom prst="rect">
            <a:avLst/>
          </a:prstGeom>
          <a:solidFill>
            <a:srgbClr val="0070C0"/>
          </a:solidFill>
        </p:spPr>
        <p:txBody>
          <a:bodyPr wrap="none" rtlCol="0">
            <a:spAutoFit/>
          </a:bodyPr>
          <a:lstStyle/>
          <a:p>
            <a:r>
              <a:rPr lang="en-US" sz="2400" dirty="0" smtClean="0"/>
              <a:t>L</a:t>
            </a:r>
            <a:endParaRPr lang="en-US" sz="2400" dirty="0"/>
          </a:p>
        </p:txBody>
      </p:sp>
      <p:sp>
        <p:nvSpPr>
          <p:cNvPr id="27" name="TextBox 26"/>
          <p:cNvSpPr txBox="1"/>
          <p:nvPr/>
        </p:nvSpPr>
        <p:spPr>
          <a:xfrm>
            <a:off x="1897801" y="8659939"/>
            <a:ext cx="314510" cy="461665"/>
          </a:xfrm>
          <a:prstGeom prst="rect">
            <a:avLst/>
          </a:prstGeom>
          <a:solidFill>
            <a:srgbClr val="0070C0"/>
          </a:solidFill>
        </p:spPr>
        <p:txBody>
          <a:bodyPr wrap="none" rtlCol="0">
            <a:spAutoFit/>
          </a:bodyPr>
          <a:lstStyle/>
          <a:p>
            <a:r>
              <a:rPr lang="en-US" sz="2400" dirty="0" smtClean="0"/>
              <a:t>L</a:t>
            </a:r>
            <a:endParaRPr lang="en-US" sz="2400" dirty="0"/>
          </a:p>
        </p:txBody>
      </p:sp>
      <p:sp>
        <p:nvSpPr>
          <p:cNvPr id="28" name="TextBox 27"/>
          <p:cNvSpPr txBox="1"/>
          <p:nvPr/>
        </p:nvSpPr>
        <p:spPr>
          <a:xfrm>
            <a:off x="1939596" y="7777181"/>
            <a:ext cx="362600" cy="461665"/>
          </a:xfrm>
          <a:prstGeom prst="rect">
            <a:avLst/>
          </a:prstGeom>
          <a:solidFill>
            <a:srgbClr val="0070C0"/>
          </a:solidFill>
        </p:spPr>
        <p:txBody>
          <a:bodyPr wrap="none" rtlCol="0">
            <a:spAutoFit/>
          </a:bodyPr>
          <a:lstStyle/>
          <a:p>
            <a:r>
              <a:rPr lang="en-US" sz="2400" dirty="0" smtClean="0"/>
              <a:t>A</a:t>
            </a:r>
            <a:endParaRPr lang="en-US" sz="2400" dirty="0"/>
          </a:p>
        </p:txBody>
      </p:sp>
      <p:cxnSp>
        <p:nvCxnSpPr>
          <p:cNvPr id="13" name="Straight Arrow Connector 12"/>
          <p:cNvCxnSpPr/>
          <p:nvPr/>
        </p:nvCxnSpPr>
        <p:spPr>
          <a:xfrm flipV="1">
            <a:off x="2906046" y="3477007"/>
            <a:ext cx="6845039" cy="10202"/>
          </a:xfrm>
          <a:prstGeom prst="straightConnector1">
            <a:avLst/>
          </a:prstGeom>
          <a:ln>
            <a:headEnd w="med"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27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p:bldP spid="22" grpId="0"/>
      <p:bldP spid="19" grpId="0"/>
      <p:bldP spid="23" grpId="0" animBg="1"/>
      <p:bldP spid="25" grpId="0" animBg="1"/>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a:t>Zero-Knowledge Proof Simulator</a:t>
            </a:r>
          </a:p>
        </p:txBody>
      </p:sp>
      <p:sp>
        <p:nvSpPr>
          <p:cNvPr id="4" name="Slide Number Placeholder 3"/>
          <p:cNvSpPr>
            <a:spLocks noGrp="1"/>
          </p:cNvSpPr>
          <p:nvPr>
            <p:ph type="sldNum" sz="quarter" idx="12"/>
          </p:nvPr>
        </p:nvSpPr>
        <p:spPr/>
        <p:txBody>
          <a:bodyPr/>
          <a:lstStyle/>
          <a:p>
            <a:fld id="{D104D3F7-B83F-4105-B753-146AD0E5364B}" type="slidenum">
              <a:rPr lang="en-US" smtClean="0"/>
              <a:t>28</a:t>
            </a:fld>
            <a:endParaRPr lang="en-US"/>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200" b="1" dirty="0" smtClean="0"/>
                  <a:t>Dishonest (verifier); </a:t>
                </a:r>
              </a:p>
              <a:p>
                <a14:m>
                  <m:oMath xmlns:m="http://schemas.openxmlformats.org/officeDocument/2006/math">
                    <m:r>
                      <a:rPr lang="en-US" sz="2200" i="1" dirty="0" smtClean="0">
                        <a:latin typeface="Cambria Math" panose="02040503050406030204" pitchFamily="18" charset="0"/>
                        <a:ea typeface="Cambria Math" panose="02040503050406030204" pitchFamily="18" charset="0"/>
                      </a:rPr>
                      <m:t>𝐺</m:t>
                    </m:r>
                    <m:r>
                      <a:rPr lang="en-US" sz="2200" b="0" i="1" dirty="0" smtClean="0">
                        <a:latin typeface="Cambria Math" panose="02040503050406030204" pitchFamily="18" charset="0"/>
                        <a:ea typeface="Cambria Math" panose="02040503050406030204" pitchFamily="18" charset="0"/>
                      </a:rPr>
                      <m:t>=(</m:t>
                    </m:r>
                    <m:r>
                      <a:rPr lang="en-US" sz="2200" b="0" i="1" dirty="0" smtClean="0">
                        <a:latin typeface="Cambria Math" panose="02040503050406030204" pitchFamily="18" charset="0"/>
                        <a:ea typeface="Cambria Math" panose="02040503050406030204" pitchFamily="18" charset="0"/>
                      </a:rPr>
                      <m:t>𝑉</m:t>
                    </m:r>
                    <m:r>
                      <a:rPr lang="en-US" sz="2200" b="0" i="1" dirty="0" smtClean="0">
                        <a:latin typeface="Cambria Math" panose="02040503050406030204" pitchFamily="18" charset="0"/>
                        <a:ea typeface="Cambria Math" panose="02040503050406030204" pitchFamily="18" charset="0"/>
                      </a:rPr>
                      <m:t>,</m:t>
                    </m:r>
                    <m:r>
                      <a:rPr lang="en-US" sz="2200" b="0" i="1" dirty="0" smtClean="0">
                        <a:latin typeface="Cambria Math" panose="02040503050406030204" pitchFamily="18" charset="0"/>
                        <a:ea typeface="Cambria Math" panose="02040503050406030204" pitchFamily="18" charset="0"/>
                      </a:rPr>
                      <m:t>𝐸</m:t>
                    </m:r>
                    <m:r>
                      <a:rPr lang="en-US" sz="2200" b="0" i="1" dirty="0" smtClean="0">
                        <a:latin typeface="Cambria Math" panose="02040503050406030204" pitchFamily="18" charset="0"/>
                        <a:ea typeface="Cambria Math" panose="02040503050406030204" pitchFamily="18" charset="0"/>
                      </a:rPr>
                      <m:t>)</m:t>
                    </m:r>
                  </m:oMath>
                </a14:m>
                <a:r>
                  <a:rPr lang="en-US" sz="2200" dirty="0"/>
                  <a:t>, </a:t>
                </a:r>
              </a:p>
              <a:p>
                <a:endParaRPr lang="en-US" sz="2200" b="1" dirty="0"/>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3"/>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10215830" y="4018418"/>
                <a:ext cx="2085351"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400" b="1" dirty="0" smtClean="0"/>
                  <a:t>Simulator</a:t>
                </a:r>
              </a:p>
              <a:p>
                <a:r>
                  <a:rPr lang="en-US" sz="2400" i="1" dirty="0">
                    <a:latin typeface="Cambria Math" panose="02040503050406030204" pitchFamily="18" charset="0"/>
                    <a:ea typeface="Cambria Math" panose="02040503050406030204" pitchFamily="18" charset="0"/>
                  </a:rPr>
                  <a:t>Cheat bit b,</a:t>
                </a:r>
              </a:p>
              <a:p>
                <a14:m>
                  <m:oMath xmlns:m="http://schemas.openxmlformats.org/officeDocument/2006/math">
                    <m:r>
                      <a:rPr lang="en-US" sz="2400" i="1" dirty="0">
                        <a:latin typeface="Cambria Math" panose="02040503050406030204" pitchFamily="18" charset="0"/>
                        <a:ea typeface="Cambria Math" panose="02040503050406030204" pitchFamily="18" charset="0"/>
                      </a:rPr>
                      <m:t>𝐺</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𝑉</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𝐸</m:t>
                    </m:r>
                    <m:r>
                      <a:rPr lang="en-US" sz="2400" i="1" dirty="0">
                        <a:latin typeface="Cambria Math" panose="02040503050406030204" pitchFamily="18" charset="0"/>
                        <a:ea typeface="Cambria Math" panose="02040503050406030204" pitchFamily="18" charset="0"/>
                      </a:rPr>
                      <m:t>)</m:t>
                    </m:r>
                  </m:oMath>
                </a14:m>
                <a:r>
                  <a:rPr lang="en-US" sz="2400" dirty="0"/>
                  <a:t>,</a:t>
                </a:r>
                <a:endParaRPr lang="en-US" sz="2400" dirty="0" smtClean="0"/>
              </a:p>
              <a:p>
                <a:r>
                  <a:rPr lang="en-US" sz="2400" dirty="0" smtClean="0"/>
                  <a:t>A= </a:t>
                </a:r>
                <a14:m>
                  <m:oMath xmlns:m="http://schemas.openxmlformats.org/officeDocument/2006/math">
                    <m:r>
                      <a:rPr lang="en-US" sz="2400" i="1">
                        <a:latin typeface="Cambria Math" panose="02040503050406030204" pitchFamily="18" charset="0"/>
                        <a:ea typeface="Cambria Math" panose="02040503050406030204" pitchFamily="18" charset="0"/>
                      </a:rPr>
                      <m:t>𝜎</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𝐺</m:t>
                        </m:r>
                      </m:e>
                    </m:d>
                  </m:oMath>
                </a14:m>
                <a:endParaRPr lang="en-US" sz="2400" dirty="0"/>
              </a:p>
              <a:p>
                <a:r>
                  <a:rPr lang="en-US" sz="2400" dirty="0" smtClean="0"/>
                  <a:t>(random </a:t>
                </a:r>
                <a14:m>
                  <m:oMath xmlns:m="http://schemas.openxmlformats.org/officeDocument/2006/math">
                    <m:r>
                      <a:rPr lang="en-US" sz="2400" i="1">
                        <a:latin typeface="Cambria Math" panose="02040503050406030204" pitchFamily="18" charset="0"/>
                        <a:ea typeface="Cambria Math" panose="02040503050406030204" pitchFamily="18" charset="0"/>
                      </a:rPr>
                      <m:t>𝜎</m:t>
                    </m:r>
                  </m:oMath>
                </a14:m>
                <a:r>
                  <a:rPr lang="en-US" sz="2400" dirty="0" smtClean="0"/>
                  <a:t>)</a:t>
                </a:r>
                <a:endParaRPr lang="en-US" sz="2400" dirty="0"/>
              </a:p>
              <a:p>
                <a:endParaRPr lang="en-US" sz="2400" dirty="0" smtClean="0"/>
              </a:p>
              <a:p>
                <a:r>
                  <a:rPr lang="en-US" sz="2400" dirty="0" smtClean="0"/>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10215830" y="4018418"/>
                <a:ext cx="2085351" cy="1860081"/>
              </a:xfrm>
              <a:prstGeom prst="rect">
                <a:avLst/>
              </a:prstGeom>
              <a:blipFill>
                <a:blip r:embed="rId4"/>
                <a:stretch>
                  <a:fillRect l="-4678" t="-2623" b="-10820"/>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810894" y="5196320"/>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810894" y="5724670"/>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172542" y="6082307"/>
                <a:ext cx="12121742" cy="541110"/>
              </a:xfrm>
              <a:prstGeom prst="rect">
                <a:avLst/>
              </a:prstGeom>
              <a:noFill/>
            </p:spPr>
            <p:txBody>
              <a:bodyPr wrap="square" rtlCol="0">
                <a:spAutoFit/>
              </a:bodyPr>
              <a:lstStyle/>
              <a:p>
                <a:r>
                  <a:rPr lang="en-US" sz="2800" b="1" dirty="0" smtClean="0"/>
                  <a:t>Zero-Knowledge</a:t>
                </a:r>
                <a:r>
                  <a:rPr lang="en-US" sz="2800" dirty="0" smtClean="0"/>
                  <a:t>:  For all PPT V’ exists PPT Sim s.t </a:t>
                </a: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𝑽𝒊𝒆𝒘</m:t>
                        </m:r>
                      </m:e>
                      <m:sub>
                        <m:r>
                          <a:rPr lang="en-US" sz="2800" b="1" i="1" smtClean="0">
                            <a:latin typeface="Cambria Math" panose="02040503050406030204" pitchFamily="18" charset="0"/>
                          </a:rPr>
                          <m:t>𝑽</m:t>
                        </m:r>
                        <m:r>
                          <a:rPr lang="en-US" sz="2800" b="1" i="1" smtClean="0">
                            <a:latin typeface="Cambria Math" panose="02040503050406030204" pitchFamily="18" charset="0"/>
                          </a:rPr>
                          <m:t>′</m:t>
                        </m:r>
                      </m:sub>
                    </m:sSub>
                    <m:sSub>
                      <m:sSubPr>
                        <m:ctrlPr>
                          <a:rPr lang="en-US" sz="280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e>
                      <m:sub>
                        <m:r>
                          <a:rPr lang="en-US" sz="2800" b="0" i="1" smtClean="0">
                            <a:latin typeface="Cambria Math" panose="02040503050406030204" pitchFamily="18" charset="0"/>
                            <a:ea typeface="Cambria Math" panose="02040503050406030204" pitchFamily="18" charset="0"/>
                          </a:rPr>
                          <m:t>𝐶</m:t>
                        </m:r>
                      </m:sub>
                    </m:sSub>
                    <m:sSup>
                      <m:sSupPr>
                        <m:ctrlPr>
                          <a:rPr lang="en-US" sz="2800" i="1" smtClean="0">
                            <a:latin typeface="Cambria Math" panose="02040503050406030204" pitchFamily="18" charset="0"/>
                            <a:ea typeface="Cambria Math" panose="02040503050406030204" pitchFamily="18" charset="0"/>
                          </a:rPr>
                        </m:ctrlPr>
                      </m:sSupPr>
                      <m:e>
                        <m:r>
                          <m:rPr>
                            <m:sty m:val="p"/>
                          </m:rPr>
                          <a:rPr lang="en-US" sz="2800" i="0">
                            <a:latin typeface="Cambria Math" panose="02040503050406030204" pitchFamily="18" charset="0"/>
                            <a:ea typeface="Cambria Math" panose="02040503050406030204" pitchFamily="18" charset="0"/>
                          </a:rPr>
                          <m:t>Sim</m:t>
                        </m:r>
                      </m:e>
                      <m:sup>
                        <m:r>
                          <a:rPr lang="en-US" sz="2800" b="0" i="1" smtClean="0">
                            <a:latin typeface="Cambria Math" panose="02040503050406030204" pitchFamily="18" charset="0"/>
                            <a:ea typeface="Cambria Math" panose="02040503050406030204" pitchFamily="18" charset="0"/>
                          </a:rPr>
                          <m:t>𝑉</m:t>
                        </m:r>
                        <m:r>
                          <a:rPr lang="en-US" sz="2800" b="0" i="1" smtClean="0">
                            <a:latin typeface="Cambria Math" panose="02040503050406030204" pitchFamily="18" charset="0"/>
                            <a:ea typeface="Cambria Math" panose="02040503050406030204" pitchFamily="18" charset="0"/>
                          </a:rPr>
                          <m:t>′(.)</m:t>
                        </m:r>
                      </m:sup>
                    </m:sSup>
                    <m:d>
                      <m:dPr>
                        <m:ctrlPr>
                          <a:rPr lang="en-US" sz="2800" b="0" i="1" smtClean="0">
                            <a:latin typeface="Cambria Math" panose="02040503050406030204" pitchFamily="18" charset="0"/>
                            <a:ea typeface="Cambria Math" panose="02040503050406030204" pitchFamily="18" charset="0"/>
                          </a:rPr>
                        </m:ctrlPr>
                      </m:dPr>
                      <m:e>
                        <m:r>
                          <a:rPr lang="en-US" sz="2800" i="1" dirty="0">
                            <a:latin typeface="Cambria Math" panose="02040503050406030204" pitchFamily="18" charset="0"/>
                            <a:ea typeface="Cambria Math" panose="02040503050406030204" pitchFamily="18" charset="0"/>
                          </a:rPr>
                          <m:t>𝐴</m:t>
                        </m:r>
                      </m:e>
                    </m:d>
                  </m:oMath>
                </a14:m>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72542" y="6082307"/>
                <a:ext cx="12121742" cy="541110"/>
              </a:xfrm>
              <a:prstGeom prst="rect">
                <a:avLst/>
              </a:prstGeom>
              <a:blipFill>
                <a:blip r:embed="rId5"/>
                <a:stretch>
                  <a:fillRect l="-1006" t="-7865" b="-31461"/>
                </a:stretch>
              </a:blipFill>
            </p:spPr>
            <p:txBody>
              <a:bodyPr/>
              <a:lstStyle/>
              <a:p>
                <a:r>
                  <a:rPr lang="en-US">
                    <a:noFill/>
                  </a:rPr>
                  <a:t> </a:t>
                </a:r>
              </a:p>
            </p:txBody>
          </p:sp>
        </mc:Fallback>
      </mc:AlternateContent>
      <p:pic>
        <p:nvPicPr>
          <p:cNvPr id="1026" name="Picture 2" descr="Image result for robot dev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0973" y="1570381"/>
            <a:ext cx="1517561" cy="25391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robot bo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82499" y="1706761"/>
            <a:ext cx="2422525" cy="24225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6" name="Rectangle 25"/>
              <p:cNvSpPr/>
              <p:nvPr/>
            </p:nvSpPr>
            <p:spPr>
              <a:xfrm>
                <a:off x="3168495" y="3487315"/>
                <a:ext cx="5931175" cy="1771382"/>
              </a:xfrm>
              <a:prstGeom prst="rect">
                <a:avLst/>
              </a:prstGeom>
            </p:spPr>
            <p:txBody>
              <a:bodyPr wrap="none">
                <a:spAutoFit/>
              </a:bodyPr>
              <a:lstStyle/>
              <a:p>
                <a:r>
                  <a:rPr lang="en-US" b="1" dirty="0" smtClean="0">
                    <a:solidFill>
                      <a:srgbClr val="00B050"/>
                    </a:solidFill>
                  </a:rPr>
                  <a:t> </a:t>
                </a:r>
                <a14:m>
                  <m:oMath xmlns:m="http://schemas.openxmlformats.org/officeDocument/2006/math">
                    <m:r>
                      <a:rPr lang="en-US" sz="2800" b="1" i="1" smtClean="0">
                        <a:solidFill>
                          <a:srgbClr val="00B050"/>
                        </a:solidFill>
                        <a:latin typeface="Cambria Math" panose="02040503050406030204" pitchFamily="18" charset="0"/>
                      </a:rPr>
                      <m:t>𝒓</m:t>
                    </m:r>
                    <m:r>
                      <a:rPr lang="en-US" sz="2800" b="1" i="1" smtClean="0">
                        <a:solidFill>
                          <a:srgbClr val="00B050"/>
                        </a:solidFill>
                        <a:latin typeface="Cambria Math" panose="02040503050406030204" pitchFamily="18" charset="0"/>
                      </a:rPr>
                      <m:t>=</m:t>
                    </m:r>
                    <m:d>
                      <m:dPr>
                        <m:begChr m:val="{"/>
                        <m:endChr m:val=""/>
                        <m:ctrlPr>
                          <a:rPr lang="en-US" sz="2800" b="1" i="1" smtClean="0">
                            <a:solidFill>
                              <a:srgbClr val="00B050"/>
                            </a:solidFill>
                            <a:latin typeface="Cambria Math" panose="02040503050406030204" pitchFamily="18" charset="0"/>
                          </a:rPr>
                        </m:ctrlPr>
                      </m:dPr>
                      <m:e>
                        <m:f>
                          <m:fPr>
                            <m:type m:val="noBar"/>
                            <m:ctrlPr>
                              <a:rPr lang="en-US" sz="2800" b="1" i="1" smtClean="0">
                                <a:solidFill>
                                  <a:srgbClr val="00B050"/>
                                </a:solidFill>
                                <a:latin typeface="Cambria Math" panose="02040503050406030204" pitchFamily="18" charset="0"/>
                              </a:rPr>
                            </m:ctrlPr>
                          </m:fPr>
                          <m:num>
                            <m:eqArr>
                              <m:eqArrPr>
                                <m:ctrlPr>
                                  <a:rPr lang="en-US" sz="2800" b="1" i="1" smtClean="0">
                                    <a:solidFill>
                                      <a:srgbClr val="00B050"/>
                                    </a:solidFill>
                                    <a:latin typeface="Cambria Math" panose="02040503050406030204" pitchFamily="18" charset="0"/>
                                  </a:rPr>
                                </m:ctrlPr>
                              </m:eqArrPr>
                              <m:e>
                                <m:d>
                                  <m:dPr>
                                    <m:ctrlPr>
                                      <a:rPr lang="en-US" sz="2800" b="1" i="1" smtClean="0">
                                        <a:solidFill>
                                          <a:srgbClr val="00B050"/>
                                        </a:solidFill>
                                        <a:latin typeface="Cambria Math" panose="02040503050406030204" pitchFamily="18" charset="0"/>
                                      </a:rPr>
                                    </m:ctrlPr>
                                  </m:dPr>
                                  <m:e>
                                    <m:m>
                                      <m:mPr>
                                        <m:mcs>
                                          <m:mc>
                                            <m:mcPr>
                                              <m:count m:val="3"/>
                                              <m:mcJc m:val="center"/>
                                            </m:mcPr>
                                          </m:mc>
                                        </m:mcs>
                                        <m:ctrlPr>
                                          <a:rPr lang="en-US" sz="2800" b="1" i="1" smtClean="0">
                                            <a:solidFill>
                                              <a:srgbClr val="00B050"/>
                                            </a:solidFill>
                                            <a:latin typeface="Cambria Math" panose="02040503050406030204" pitchFamily="18" charset="0"/>
                                          </a:rPr>
                                        </m:ctrlPr>
                                      </m:mPr>
                                      <m:mr>
                                        <m:e>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i="1">
                                                  <a:latin typeface="Cambria Math" panose="02040503050406030204" pitchFamily="18" charset="0"/>
                                                  <a:ea typeface="Cambria Math" panose="02040503050406030204" pitchFamily="18" charset="0"/>
                                                </a:rPr>
                                                <m:t>𝜎</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1)</m:t>
                                              </m:r>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𝜎</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1)</m:t>
                                              </m:r>
                                            </m:sub>
                                          </m:sSub>
                                        </m:e>
                                        <m:e>
                                          <m:r>
                                            <a:rPr lang="en-US" sz="2800" b="1" i="1" smtClean="0">
                                              <a:solidFill>
                                                <a:srgbClr val="00B050"/>
                                              </a:solidFill>
                                              <a:latin typeface="Cambria Math" panose="02040503050406030204" pitchFamily="18" charset="0"/>
                                            </a:rPr>
                                            <m:t>⋯</m:t>
                                          </m:r>
                                        </m:e>
                                        <m:e>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i="1">
                                                  <a:latin typeface="Cambria Math" panose="02040503050406030204" pitchFamily="18" charset="0"/>
                                                  <a:ea typeface="Cambria Math" panose="02040503050406030204" pitchFamily="18" charset="0"/>
                                                </a:rPr>
                                                <m:t>𝜎</m:t>
                                              </m:r>
                                              <m:r>
                                                <a:rPr lang="en-US" sz="2800" b="0" i="1" smtClean="0">
                                                  <a:latin typeface="Cambria Math" panose="02040503050406030204" pitchFamily="18" charset="0"/>
                                                  <a:ea typeface="Cambria Math" panose="02040503050406030204" pitchFamily="18" charset="0"/>
                                                </a:rPr>
                                                <m:t>(1)</m:t>
                                              </m:r>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𝜎</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𝑘</m:t>
                                              </m:r>
                                              <m:r>
                                                <a:rPr lang="en-US" sz="2800" b="0" i="1" smtClean="0">
                                                  <a:latin typeface="Cambria Math" panose="02040503050406030204" pitchFamily="18" charset="0"/>
                                                  <a:ea typeface="Cambria Math" panose="02040503050406030204" pitchFamily="18" charset="0"/>
                                                </a:rPr>
                                                <m:t>)</m:t>
                                              </m:r>
                                            </m:sub>
                                          </m:sSub>
                                        </m:e>
                                      </m:mr>
                                      <m:mr>
                                        <m:e>
                                          <m:r>
                                            <a:rPr lang="en-US" sz="2800" b="1" i="1" smtClean="0">
                                              <a:solidFill>
                                                <a:srgbClr val="00B050"/>
                                              </a:solidFill>
                                              <a:latin typeface="Cambria Math" panose="02040503050406030204" pitchFamily="18" charset="0"/>
                                            </a:rPr>
                                            <m:t>⋮</m:t>
                                          </m:r>
                                        </m:e>
                                        <m:e>
                                          <m:r>
                                            <a:rPr lang="en-US" sz="2800" b="1" i="1" smtClean="0">
                                              <a:solidFill>
                                                <a:srgbClr val="00B050"/>
                                              </a:solidFill>
                                              <a:latin typeface="Cambria Math" panose="02040503050406030204" pitchFamily="18" charset="0"/>
                                            </a:rPr>
                                            <m:t>⋱</m:t>
                                          </m:r>
                                        </m:e>
                                        <m:e>
                                          <m:r>
                                            <a:rPr lang="en-US" sz="2800" b="1" i="1" smtClean="0">
                                              <a:solidFill>
                                                <a:srgbClr val="00B050"/>
                                              </a:solidFill>
                                              <a:latin typeface="Cambria Math" panose="02040503050406030204" pitchFamily="18" charset="0"/>
                                            </a:rPr>
                                            <m:t>⋮</m:t>
                                          </m:r>
                                        </m:e>
                                      </m:mr>
                                      <m:mr>
                                        <m:e>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i="1">
                                                  <a:latin typeface="Cambria Math" panose="02040503050406030204" pitchFamily="18" charset="0"/>
                                                  <a:ea typeface="Cambria Math" panose="02040503050406030204" pitchFamily="18" charset="0"/>
                                                </a:rPr>
                                                <m:t>𝜎</m:t>
                                              </m:r>
                                              <m:r>
                                                <a:rPr lang="en-US" sz="2800" i="1">
                                                  <a:latin typeface="Cambria Math" panose="02040503050406030204" pitchFamily="18" charset="0"/>
                                                  <a:ea typeface="Cambria Math" panose="02040503050406030204" pitchFamily="18" charset="0"/>
                                                </a:rPr>
                                                <m:t>(1),</m:t>
                                              </m:r>
                                              <m:r>
                                                <a:rPr lang="en-US" sz="2800" i="1">
                                                  <a:latin typeface="Cambria Math" panose="02040503050406030204" pitchFamily="18" charset="0"/>
                                                  <a:ea typeface="Cambria Math" panose="02040503050406030204" pitchFamily="18" charset="0"/>
                                                </a:rPr>
                                                <m:t>𝜎</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𝑘</m:t>
                                              </m:r>
                                              <m:r>
                                                <a:rPr lang="en-US" sz="2800" i="1">
                                                  <a:latin typeface="Cambria Math" panose="02040503050406030204" pitchFamily="18" charset="0"/>
                                                  <a:ea typeface="Cambria Math" panose="02040503050406030204" pitchFamily="18" charset="0"/>
                                                </a:rPr>
                                                <m:t>)</m:t>
                                              </m:r>
                                            </m:sub>
                                          </m:sSub>
                                        </m:e>
                                        <m:e>
                                          <m:r>
                                            <a:rPr lang="en-US" sz="2800" b="1" i="1" smtClean="0">
                                              <a:solidFill>
                                                <a:srgbClr val="00B050"/>
                                              </a:solidFill>
                                              <a:latin typeface="Cambria Math" panose="02040503050406030204" pitchFamily="18" charset="0"/>
                                            </a:rPr>
                                            <m:t>⋯</m:t>
                                          </m:r>
                                        </m:e>
                                        <m:e>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i="1">
                                                  <a:latin typeface="Cambria Math" panose="02040503050406030204" pitchFamily="18" charset="0"/>
                                                  <a:ea typeface="Cambria Math" panose="02040503050406030204" pitchFamily="18" charset="0"/>
                                                </a:rPr>
                                                <m:t>𝜎</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𝑘</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𝜎</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𝑘</m:t>
                                              </m:r>
                                              <m:r>
                                                <a:rPr lang="en-US" sz="2800" i="1">
                                                  <a:latin typeface="Cambria Math" panose="02040503050406030204" pitchFamily="18" charset="0"/>
                                                  <a:ea typeface="Cambria Math" panose="02040503050406030204" pitchFamily="18" charset="0"/>
                                                </a:rPr>
                                                <m:t>)</m:t>
                                              </m:r>
                                            </m:sub>
                                          </m:sSub>
                                        </m:e>
                                      </m:mr>
                                    </m:m>
                                  </m:e>
                                </m:d>
                                <m:r>
                                  <a:rPr lang="en-US" sz="2800" b="1" i="1">
                                    <a:solidFill>
                                      <a:srgbClr val="00B050"/>
                                    </a:solidFill>
                                    <a:latin typeface="Cambria Math" panose="02040503050406030204" pitchFamily="18" charset="0"/>
                                  </a:rPr>
                                  <m:t> </m:t>
                                </m:r>
                                <m:r>
                                  <a:rPr lang="en-US" sz="2800" b="1" i="1" smtClean="0">
                                    <a:solidFill>
                                      <a:srgbClr val="00B050"/>
                                    </a:solidFill>
                                    <a:latin typeface="Cambria Math" panose="02040503050406030204" pitchFamily="18" charset="0"/>
                                  </a:rPr>
                                  <m:t>        </m:t>
                                </m:r>
                                <m:r>
                                  <a:rPr lang="en-US" sz="2800" b="1" i="1">
                                    <a:solidFill>
                                      <a:srgbClr val="00B050"/>
                                    </a:solidFill>
                                    <a:latin typeface="Cambria Math" panose="02040503050406030204" pitchFamily="18" charset="0"/>
                                  </a:rPr>
                                  <m:t>𝒊𝒇</m:t>
                                </m:r>
                                <m:r>
                                  <a:rPr lang="en-US" sz="2800" b="1" i="1">
                                    <a:solidFill>
                                      <a:srgbClr val="00B050"/>
                                    </a:solidFill>
                                    <a:latin typeface="Cambria Math" panose="02040503050406030204" pitchFamily="18" charset="0"/>
                                  </a:rPr>
                                  <m:t> </m:t>
                                </m:r>
                                <m:r>
                                  <a:rPr lang="en-US" sz="2800" b="1" i="1">
                                    <a:solidFill>
                                      <a:srgbClr val="00B050"/>
                                    </a:solidFill>
                                    <a:latin typeface="Cambria Math" panose="02040503050406030204" pitchFamily="18" charset="0"/>
                                  </a:rPr>
                                  <m:t>𝒄</m:t>
                                </m:r>
                                <m:r>
                                  <a:rPr lang="en-US" sz="2800" b="1" i="1">
                                    <a:solidFill>
                                      <a:srgbClr val="00B050"/>
                                    </a:solidFill>
                                    <a:latin typeface="Cambria Math" panose="02040503050406030204" pitchFamily="18" charset="0"/>
                                  </a:rPr>
                                  <m:t>=</m:t>
                                </m:r>
                                <m:r>
                                  <a:rPr lang="en-US" sz="2800" b="1" i="1" smtClean="0">
                                    <a:solidFill>
                                      <a:srgbClr val="00B050"/>
                                    </a:solidFill>
                                    <a:latin typeface="Cambria Math" panose="02040503050406030204" pitchFamily="18" charset="0"/>
                                  </a:rPr>
                                  <m:t>𝒃</m:t>
                                </m:r>
                              </m:e>
                              <m:e/>
                            </m:eqArr>
                          </m:num>
                          <m:den>
                            <m:r>
                              <a:rPr lang="en-US" sz="2800" i="1" dirty="0">
                                <a:solidFill>
                                  <a:srgbClr val="00B050"/>
                                </a:solidFill>
                                <a:latin typeface="Cambria Math" panose="02040503050406030204" pitchFamily="18" charset="0"/>
                                <a:ea typeface="Cambria Math" panose="02040503050406030204" pitchFamily="18" charset="0"/>
                              </a:rPr>
                              <m:t>⊥      </m:t>
                            </m:r>
                            <m:r>
                              <a:rPr lang="en-US" sz="2800" b="0" i="1" dirty="0" smtClean="0">
                                <a:solidFill>
                                  <a:srgbClr val="00B050"/>
                                </a:solidFill>
                                <a:latin typeface="Cambria Math" panose="02040503050406030204" pitchFamily="18" charset="0"/>
                                <a:ea typeface="Cambria Math" panose="02040503050406030204" pitchFamily="18" charset="0"/>
                              </a:rPr>
                              <m:t>                                     </m:t>
                            </m:r>
                            <m:r>
                              <a:rPr lang="en-US" sz="2800" i="1" dirty="0">
                                <a:solidFill>
                                  <a:srgbClr val="00B050"/>
                                </a:solidFill>
                                <a:latin typeface="Cambria Math" panose="02040503050406030204" pitchFamily="18" charset="0"/>
                                <a:ea typeface="Cambria Math" panose="02040503050406030204" pitchFamily="18" charset="0"/>
                              </a:rPr>
                              <m:t> </m:t>
                            </m:r>
                            <m:r>
                              <a:rPr lang="en-US" sz="2800" b="0" i="1" dirty="0" smtClean="0">
                                <a:solidFill>
                                  <a:srgbClr val="00B050"/>
                                </a:solidFill>
                                <a:latin typeface="Cambria Math" panose="02040503050406030204" pitchFamily="18" charset="0"/>
                                <a:ea typeface="Cambria Math" panose="02040503050406030204" pitchFamily="18" charset="0"/>
                              </a:rPr>
                              <m:t>            </m:t>
                            </m:r>
                            <m:r>
                              <a:rPr lang="en-US" sz="2800" i="1" dirty="0">
                                <a:solidFill>
                                  <a:srgbClr val="00B050"/>
                                </a:solidFill>
                                <a:latin typeface="Cambria Math" panose="02040503050406030204" pitchFamily="18" charset="0"/>
                                <a:ea typeface="Cambria Math" panose="02040503050406030204" pitchFamily="18" charset="0"/>
                              </a:rPr>
                              <m:t>𝑜𝑡h𝑒𝑟𝑤𝑖𝑠𝑒</m:t>
                            </m:r>
                            <m:r>
                              <m:rPr>
                                <m:nor/>
                              </m:rPr>
                              <a:rPr lang="en-US" sz="2800" dirty="0">
                                <a:solidFill>
                                  <a:srgbClr val="00B050"/>
                                </a:solidFill>
                              </a:rPr>
                              <m:t> </m:t>
                            </m:r>
                          </m:den>
                        </m:f>
                      </m:e>
                    </m:d>
                  </m:oMath>
                </a14:m>
                <a:endParaRPr lang="en-US" sz="2800" b="1" dirty="0">
                  <a:solidFill>
                    <a:srgbClr val="00B050"/>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3168495" y="3487315"/>
                <a:ext cx="5931175" cy="177138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876560" y="2987564"/>
                <a:ext cx="40958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𝒄𝒉𝒂𝒍𝒍𝒆𝒏𝒈𝒆</m:t>
                      </m:r>
                      <m:r>
                        <a:rPr lang="en-US" b="1" i="1" dirty="0" smtClean="0">
                          <a:latin typeface="Cambria Math" panose="02040503050406030204" pitchFamily="18" charset="0"/>
                        </a:rPr>
                        <m:t> </m:t>
                      </m:r>
                      <m:r>
                        <a:rPr lang="en-US" b="1" i="1" dirty="0" smtClean="0">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𝑽</m:t>
                      </m:r>
                      <m:r>
                        <a:rPr lang="en-US" b="1" i="1">
                          <a:latin typeface="Cambria Math" panose="02040503050406030204" pitchFamily="18" charset="0"/>
                        </a:rPr>
                        <m:t>′(</m:t>
                      </m:r>
                      <m:r>
                        <a:rPr lang="en-US" b="1" i="1" smtClean="0">
                          <a:latin typeface="Cambria Math" panose="02040503050406030204" pitchFamily="18" charset="0"/>
                        </a:rPr>
                        <m:t>𝑮</m:t>
                      </m:r>
                      <m:r>
                        <a:rPr lang="en-US" b="1" i="1" smtClean="0">
                          <a:latin typeface="Cambria Math" panose="02040503050406030204" pitchFamily="18" charset="0"/>
                        </a:rPr>
                        <m:t>, </m:t>
                      </m:r>
                      <m:r>
                        <a:rPr lang="en-US" i="1">
                          <a:latin typeface="Cambria Math" panose="02040503050406030204" pitchFamily="18" charset="0"/>
                        </a:rPr>
                        <m:t>𝐶𝑜𝑚</m:t>
                      </m:r>
                      <m:d>
                        <m:dPr>
                          <m:ctrlPr>
                            <a:rPr lang="en-US" i="1">
                              <a:latin typeface="Cambria Math" panose="02040503050406030204" pitchFamily="18" charset="0"/>
                            </a:rPr>
                          </m:ctrlPr>
                        </m:dPr>
                        <m:e>
                          <m:r>
                            <a:rPr lang="en-US" i="1">
                              <a:latin typeface="Cambria Math" panose="02040503050406030204" pitchFamily="18" charset="0"/>
                            </a:rPr>
                            <m:t>𝐴</m:t>
                          </m:r>
                        </m:e>
                      </m:d>
                      <m:r>
                        <a:rPr lang="en-US" b="1" i="1">
                          <a:latin typeface="Cambria Math" panose="02040503050406030204" pitchFamily="18" charset="0"/>
                        </a:rPr>
                        <m:t>)</m:t>
                      </m:r>
                      <m:r>
                        <a:rPr lang="en-US" b="1" i="1" dirty="0">
                          <a:latin typeface="Cambria Math" panose="02040503050406030204" pitchFamily="18" charset="0"/>
                          <a:ea typeface="Cambria Math" panose="02040503050406030204" pitchFamily="18" charset="0"/>
                        </a:rPr>
                        <m:t>∈</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𝟎</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𝟏</m:t>
                          </m:r>
                        </m:e>
                      </m:d>
                    </m:oMath>
                  </m:oMathPara>
                </a14:m>
                <a:endParaRPr lang="en-US" b="1" dirty="0"/>
              </a:p>
            </p:txBody>
          </p:sp>
        </mc:Choice>
        <mc:Fallback xmlns="">
          <p:sp>
            <p:nvSpPr>
              <p:cNvPr id="17" name="Rectangle 16"/>
              <p:cNvSpPr>
                <a:spLocks noRot="1" noChangeAspect="1" noMove="1" noResize="1" noEditPoints="1" noAdjustHandles="1" noChangeArrowheads="1" noChangeShapeType="1" noTextEdit="1"/>
              </p:cNvSpPr>
              <p:nvPr/>
            </p:nvSpPr>
            <p:spPr>
              <a:xfrm>
                <a:off x="3876560" y="2987564"/>
                <a:ext cx="4095865" cy="369332"/>
              </a:xfrm>
              <a:prstGeom prst="rect">
                <a:avLst/>
              </a:prstGeom>
              <a:blipFill>
                <a:blip r:embed="rId9"/>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4154597" y="5338966"/>
                <a:ext cx="372988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𝑫𝒆𝒄𝒊𝒔𝒊𝒐𝒏</m:t>
                      </m:r>
                      <m:r>
                        <a:rPr lang="en-US" b="1" i="1" smtClean="0">
                          <a:latin typeface="Cambria Math" panose="02040503050406030204" pitchFamily="18" charset="0"/>
                        </a:rPr>
                        <m:t> </m:t>
                      </m:r>
                      <m:r>
                        <a:rPr lang="en-US" b="1" i="1" smtClean="0">
                          <a:latin typeface="Cambria Math" panose="02040503050406030204" pitchFamily="18" charset="0"/>
                        </a:rPr>
                        <m:t>𝒅</m:t>
                      </m:r>
                      <m:r>
                        <a:rPr lang="en-US" b="1" i="1">
                          <a:latin typeface="Cambria Math" panose="02040503050406030204" pitchFamily="18" charset="0"/>
                        </a:rPr>
                        <m:t>=</m:t>
                      </m:r>
                      <m:r>
                        <a:rPr lang="en-US" b="1" i="1">
                          <a:latin typeface="Cambria Math" panose="02040503050406030204" pitchFamily="18" charset="0"/>
                        </a:rPr>
                        <m:t>𝑽</m:t>
                      </m:r>
                      <m:r>
                        <a:rPr lang="en-US" b="1" i="1">
                          <a:latin typeface="Cambria Math" panose="02040503050406030204" pitchFamily="18" charset="0"/>
                        </a:rPr>
                        <m:t>′(</m:t>
                      </m:r>
                      <m:r>
                        <a:rPr lang="en-US" b="1" i="1">
                          <a:latin typeface="Cambria Math" panose="02040503050406030204" pitchFamily="18" charset="0"/>
                        </a:rPr>
                        <m:t>𝑮</m:t>
                      </m:r>
                      <m:r>
                        <a:rPr lang="en-US" b="1" i="1">
                          <a:latin typeface="Cambria Math" panose="02040503050406030204" pitchFamily="18" charset="0"/>
                        </a:rPr>
                        <m:t>, </m:t>
                      </m:r>
                      <m:r>
                        <a:rPr lang="en-US" i="1">
                          <a:latin typeface="Cambria Math" panose="02040503050406030204" pitchFamily="18" charset="0"/>
                        </a:rPr>
                        <m:t>𝐶𝑜𝑚</m:t>
                      </m:r>
                      <m:d>
                        <m:dPr>
                          <m:ctrlPr>
                            <a:rPr lang="en-US" i="1">
                              <a:latin typeface="Cambria Math" panose="02040503050406030204" pitchFamily="18" charset="0"/>
                            </a:rPr>
                          </m:ctrlPr>
                        </m:dPr>
                        <m:e>
                          <m:r>
                            <a:rPr lang="en-US" i="1">
                              <a:latin typeface="Cambria Math" panose="02040503050406030204" pitchFamily="18" charset="0"/>
                            </a:rPr>
                            <m:t>𝐴</m:t>
                          </m:r>
                        </m:e>
                      </m:d>
                      <m:r>
                        <a:rPr lang="en-US" b="1" i="1" smtClean="0">
                          <a:latin typeface="Cambria Math" panose="02040503050406030204" pitchFamily="18" charset="0"/>
                        </a:rPr>
                        <m:t>,</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𝒓</m:t>
                      </m:r>
                      <m:r>
                        <a:rPr lang="en-US" b="1" i="1">
                          <a:latin typeface="Cambria Math" panose="02040503050406030204" pitchFamily="18" charset="0"/>
                        </a:rPr>
                        <m:t>)</m:t>
                      </m:r>
                    </m:oMath>
                  </m:oMathPara>
                </a14:m>
                <a:endParaRPr lang="en-US" b="1" dirty="0"/>
              </a:p>
            </p:txBody>
          </p:sp>
        </mc:Choice>
        <mc:Fallback xmlns="">
          <p:sp>
            <p:nvSpPr>
              <p:cNvPr id="22" name="Rectangle 21"/>
              <p:cNvSpPr>
                <a:spLocks noRot="1" noChangeAspect="1" noMove="1" noResize="1" noEditPoints="1" noAdjustHandles="1" noChangeArrowheads="1" noChangeShapeType="1" noTextEdit="1"/>
              </p:cNvSpPr>
              <p:nvPr/>
            </p:nvSpPr>
            <p:spPr>
              <a:xfrm>
                <a:off x="4154597" y="5338966"/>
                <a:ext cx="3729883" cy="369332"/>
              </a:xfrm>
              <a:prstGeom prst="rect">
                <a:avLst/>
              </a:prstGeom>
              <a:blipFill>
                <a:blip r:embed="rId1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952474" y="1588060"/>
                <a:ext cx="7043394" cy="1083182"/>
              </a:xfrm>
              <a:prstGeom prst="rect">
                <a:avLst/>
              </a:prstGeom>
              <a:noFill/>
            </p:spPr>
            <p:txBody>
              <a:bodyPr wrap="square" rtlCol="0">
                <a:spAutoFit/>
              </a:bodyPr>
              <a:lstStyle/>
              <a:p>
                <a14:m>
                  <m:oMath xmlns:m="http://schemas.openxmlformats.org/officeDocument/2006/math">
                    <m:r>
                      <a:rPr lang="en-US" sz="2000" b="0" i="1" smtClean="0">
                        <a:latin typeface="Cambria Math" panose="02040503050406030204" pitchFamily="18" charset="0"/>
                      </a:rPr>
                      <m:t>𝐶𝑜𝑚</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𝑛</m:t>
                            </m:r>
                          </m:sub>
                        </m:sSub>
                      </m:e>
                    </m:d>
                    <m:r>
                      <a:rPr lang="en-US" sz="2000" b="0" i="1" smtClean="0">
                        <a:latin typeface="Cambria Math" panose="02040503050406030204" pitchFamily="18" charset="0"/>
                      </a:rPr>
                      <m:t>=</m:t>
                    </m:r>
                    <m:d>
                      <m:dPr>
                        <m:ctrlPr>
                          <a:rPr lang="en-US" sz="2000" i="1" smtClean="0">
                            <a:latin typeface="Cambria Math" panose="02040503050406030204" pitchFamily="18" charset="0"/>
                          </a:rPr>
                        </m:ctrlPr>
                      </m:dPr>
                      <m:e>
                        <m:m>
                          <m:mPr>
                            <m:mcs>
                              <m:mc>
                                <m:mcPr>
                                  <m:count m:val="3"/>
                                  <m:mcJc m:val="center"/>
                                </m:mcPr>
                              </m:mc>
                            </m:mcs>
                            <m:ctrlPr>
                              <a:rPr lang="en-US" sz="2000" i="1" smtClean="0">
                                <a:latin typeface="Cambria Math" panose="02040503050406030204" pitchFamily="18" charset="0"/>
                              </a:rPr>
                            </m:ctrlPr>
                          </m:mPr>
                          <m:mr>
                            <m:e>
                              <m:r>
                                <m:rPr>
                                  <m:sty m:val="p"/>
                                </m:rPr>
                                <a:rPr lang="en-US" sz="2000" b="0" i="0" smtClean="0">
                                  <a:latin typeface="Cambria Math" panose="02040503050406030204" pitchFamily="18" charset="0"/>
                                </a:rPr>
                                <m:t>H</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1,1</m:t>
                                      </m:r>
                                    </m:sub>
                                  </m:sSub>
                                </m:e>
                              </m:d>
                            </m:e>
                            <m:e>
                              <m:r>
                                <a:rPr lang="en-US" sz="2000" i="1" smtClean="0">
                                  <a:latin typeface="Cambria Math" panose="02040503050406030204" pitchFamily="18" charset="0"/>
                                </a:rPr>
                                <m:t>⋯</m:t>
                              </m:r>
                            </m:e>
                            <m:e>
                              <m:r>
                                <m:rPr>
                                  <m:sty m:val="p"/>
                                </m:rPr>
                                <a:rPr lang="en-US" sz="2000" b="0" i="0" smtClean="0">
                                  <a:latin typeface="Cambria Math" panose="02040503050406030204" pitchFamily="18" charset="0"/>
                                </a:rPr>
                                <m:t>H</m:t>
                              </m:r>
                              <m:d>
                                <m:dPr>
                                  <m:ctrlPr>
                                    <a:rPr lang="en-US" sz="2000" i="1">
                                      <a:latin typeface="Cambria Math" panose="02040503050406030204" pitchFamily="18" charset="0"/>
                                    </a:rPr>
                                  </m:ctrlPr>
                                </m:dPr>
                                <m:e>
                                  <m:r>
                                    <a:rPr lang="en-US" sz="2000" i="1" smtClean="0">
                                      <a:latin typeface="Cambria Math" panose="02040503050406030204" pitchFamily="18" charset="0"/>
                                    </a:rPr>
                                    <m:t>1</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b="0" i="1" smtClean="0">
                                          <a:latin typeface="Cambria Math" panose="02040503050406030204" pitchFamily="18" charset="0"/>
                                        </a:rPr>
                                        <m:t>1</m:t>
                                      </m:r>
                                      <m:r>
                                        <a:rPr lang="en-US" sz="2000" i="1">
                                          <a:latin typeface="Cambria Math" panose="02040503050406030204" pitchFamily="18" charset="0"/>
                                        </a:rPr>
                                        <m:t>,</m:t>
                                      </m:r>
                                      <m:r>
                                        <a:rPr lang="en-US" sz="2000" b="0" i="1" smtClean="0">
                                          <a:latin typeface="Cambria Math" panose="02040503050406030204" pitchFamily="18" charset="0"/>
                                        </a:rPr>
                                        <m:t>𝑛</m:t>
                                      </m:r>
                                    </m:sub>
                                  </m:sSub>
                                </m:e>
                              </m:d>
                            </m:e>
                          </m:mr>
                          <m:mr>
                            <m:e>
                              <m:r>
                                <a:rPr lang="en-US" sz="2000" i="1" smtClean="0">
                                  <a:latin typeface="Cambria Math" panose="02040503050406030204" pitchFamily="18" charset="0"/>
                                </a:rPr>
                                <m:t>⋮</m:t>
                              </m:r>
                            </m:e>
                            <m:e>
                              <m:r>
                                <a:rPr lang="en-US" sz="2000" i="1" smtClean="0">
                                  <a:latin typeface="Cambria Math" panose="02040503050406030204" pitchFamily="18" charset="0"/>
                                </a:rPr>
                                <m:t>⋱</m:t>
                              </m:r>
                            </m:e>
                            <m:e>
                              <m:r>
                                <a:rPr lang="en-US" sz="2000" i="1" smtClean="0">
                                  <a:latin typeface="Cambria Math" panose="02040503050406030204" pitchFamily="18" charset="0"/>
                                </a:rPr>
                                <m:t>⋮</m:t>
                              </m:r>
                            </m:e>
                          </m:mr>
                          <m:mr>
                            <m:e>
                              <m:r>
                                <m:rPr>
                                  <m:sty m:val="p"/>
                                </m:rPr>
                                <a:rPr lang="en-US" sz="2000" b="0" i="0" smtClean="0">
                                  <a:latin typeface="Cambria Math" panose="02040503050406030204" pitchFamily="18" charset="0"/>
                                </a:rPr>
                                <m:t>H</m:t>
                              </m:r>
                              <m:d>
                                <m:dPr>
                                  <m:ctrlPr>
                                    <a:rPr lang="en-US" sz="2000" i="1">
                                      <a:latin typeface="Cambria Math" panose="02040503050406030204" pitchFamily="18" charset="0"/>
                                    </a:rPr>
                                  </m:ctrlPr>
                                </m:dPr>
                                <m:e>
                                  <m:r>
                                    <a:rPr lang="en-US" sz="2000" i="1" smtClean="0">
                                      <a:latin typeface="Cambria Math" panose="02040503050406030204" pitchFamily="18" charset="0"/>
                                    </a:rPr>
                                    <m:t>1</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b="0" i="1" smtClean="0">
                                          <a:latin typeface="Cambria Math" panose="02040503050406030204" pitchFamily="18" charset="0"/>
                                        </a:rPr>
                                        <m:t>𝑛</m:t>
                                      </m:r>
                                      <m:r>
                                        <a:rPr lang="en-US" sz="2000" i="1">
                                          <a:latin typeface="Cambria Math" panose="02040503050406030204" pitchFamily="18" charset="0"/>
                                        </a:rPr>
                                        <m:t>,</m:t>
                                      </m:r>
                                      <m:r>
                                        <a:rPr lang="en-US" sz="2000" b="0" i="1" smtClean="0">
                                          <a:latin typeface="Cambria Math" panose="02040503050406030204" pitchFamily="18" charset="0"/>
                                        </a:rPr>
                                        <m:t>1</m:t>
                                      </m:r>
                                    </m:sub>
                                  </m:sSub>
                                </m:e>
                              </m:d>
                            </m:e>
                            <m:e>
                              <m:r>
                                <a:rPr lang="en-US" sz="2000" i="1" smtClean="0">
                                  <a:latin typeface="Cambria Math" panose="02040503050406030204" pitchFamily="18" charset="0"/>
                                </a:rPr>
                                <m:t>⋯</m:t>
                              </m:r>
                            </m:e>
                            <m:e>
                              <m:r>
                                <m:rPr>
                                  <m:sty m:val="p"/>
                                </m:rPr>
                                <a:rPr lang="en-US" sz="2000" b="0" i="0" smtClean="0">
                                  <a:latin typeface="Cambria Math" panose="02040503050406030204" pitchFamily="18" charset="0"/>
                                </a:rPr>
                                <m:t>H</m:t>
                              </m:r>
                              <m:d>
                                <m:dPr>
                                  <m:ctrlPr>
                                    <a:rPr lang="en-US" sz="2000" i="1">
                                      <a:latin typeface="Cambria Math" panose="02040503050406030204" pitchFamily="18" charset="0"/>
                                    </a:rPr>
                                  </m:ctrlPr>
                                </m:dPr>
                                <m:e>
                                  <m:r>
                                    <a:rPr lang="en-US" sz="2000" b="0" i="1" smtClean="0">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b="0" i="1" smtClean="0">
                                          <a:latin typeface="Cambria Math" panose="02040503050406030204" pitchFamily="18" charset="0"/>
                                        </a:rPr>
                                        <m:t>𝑛</m:t>
                                      </m:r>
                                      <m:r>
                                        <a:rPr lang="en-US" sz="2000" i="1">
                                          <a:latin typeface="Cambria Math" panose="02040503050406030204" pitchFamily="18" charset="0"/>
                                        </a:rPr>
                                        <m:t>,</m:t>
                                      </m:r>
                                      <m:r>
                                        <a:rPr lang="en-US" sz="2000" i="1">
                                          <a:latin typeface="Cambria Math" panose="02040503050406030204" pitchFamily="18" charset="0"/>
                                        </a:rPr>
                                        <m:t>𝑛</m:t>
                                      </m:r>
                                    </m:sub>
                                  </m:sSub>
                                </m:e>
                              </m:d>
                            </m:e>
                          </m:mr>
                        </m:m>
                      </m:e>
                    </m:d>
                  </m:oMath>
                </a14:m>
                <a:r>
                  <a:rPr lang="en-US" sz="2800" dirty="0" smtClean="0"/>
                  <a:t> </a:t>
                </a:r>
                <a:r>
                  <a:rPr lang="en-US" sz="2800" smtClean="0"/>
                  <a:t>if b=0</a:t>
                </a:r>
                <a:endParaRPr lang="en-US"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952474" y="1588060"/>
                <a:ext cx="7043394" cy="1083182"/>
              </a:xfrm>
              <a:prstGeom prst="rect">
                <a:avLst/>
              </a:prstGeom>
              <a:blipFill>
                <a:blip r:embed="rId11"/>
                <a:stretch>
                  <a:fillRect/>
                </a:stretch>
              </a:blipFill>
            </p:spPr>
            <p:txBody>
              <a:bodyPr/>
              <a:lstStyle/>
              <a:p>
                <a:r>
                  <a:rPr lang="en-US">
                    <a:noFill/>
                  </a:rPr>
                  <a:t> </a:t>
                </a:r>
              </a:p>
            </p:txBody>
          </p:sp>
        </mc:Fallback>
      </mc:AlternateContent>
      <p:sp>
        <p:nvSpPr>
          <p:cNvPr id="23" name="TextBox 22"/>
          <p:cNvSpPr txBox="1"/>
          <p:nvPr/>
        </p:nvSpPr>
        <p:spPr>
          <a:xfrm>
            <a:off x="3305578" y="7270710"/>
            <a:ext cx="362600" cy="461665"/>
          </a:xfrm>
          <a:prstGeom prst="rect">
            <a:avLst/>
          </a:prstGeom>
          <a:solidFill>
            <a:srgbClr val="0070C0"/>
          </a:solidFill>
        </p:spPr>
        <p:txBody>
          <a:bodyPr wrap="none" rtlCol="0">
            <a:spAutoFit/>
          </a:bodyPr>
          <a:lstStyle/>
          <a:p>
            <a:r>
              <a:rPr lang="en-US" sz="2400" dirty="0" smtClean="0"/>
              <a:t>A</a:t>
            </a:r>
            <a:endParaRPr lang="en-US" sz="2400" dirty="0"/>
          </a:p>
        </p:txBody>
      </p:sp>
      <p:sp>
        <p:nvSpPr>
          <p:cNvPr id="25" name="TextBox 24"/>
          <p:cNvSpPr txBox="1"/>
          <p:nvPr/>
        </p:nvSpPr>
        <p:spPr>
          <a:xfrm>
            <a:off x="6316916" y="7297986"/>
            <a:ext cx="314510" cy="461665"/>
          </a:xfrm>
          <a:prstGeom prst="rect">
            <a:avLst/>
          </a:prstGeom>
          <a:solidFill>
            <a:srgbClr val="0070C0"/>
          </a:solidFill>
        </p:spPr>
        <p:txBody>
          <a:bodyPr wrap="none" rtlCol="0">
            <a:spAutoFit/>
          </a:bodyPr>
          <a:lstStyle/>
          <a:p>
            <a:r>
              <a:rPr lang="en-US" sz="2400" dirty="0" smtClean="0"/>
              <a:t>L</a:t>
            </a:r>
            <a:endParaRPr lang="en-US" sz="2400" dirty="0"/>
          </a:p>
        </p:txBody>
      </p:sp>
      <p:sp>
        <p:nvSpPr>
          <p:cNvPr id="27" name="TextBox 26"/>
          <p:cNvSpPr txBox="1"/>
          <p:nvPr/>
        </p:nvSpPr>
        <p:spPr>
          <a:xfrm>
            <a:off x="1897801" y="8659939"/>
            <a:ext cx="314510" cy="461665"/>
          </a:xfrm>
          <a:prstGeom prst="rect">
            <a:avLst/>
          </a:prstGeom>
          <a:solidFill>
            <a:srgbClr val="0070C0"/>
          </a:solidFill>
        </p:spPr>
        <p:txBody>
          <a:bodyPr wrap="none" rtlCol="0">
            <a:spAutoFit/>
          </a:bodyPr>
          <a:lstStyle/>
          <a:p>
            <a:r>
              <a:rPr lang="en-US" sz="2400" dirty="0" smtClean="0"/>
              <a:t>L</a:t>
            </a:r>
            <a:endParaRPr lang="en-US" sz="2400" dirty="0"/>
          </a:p>
        </p:txBody>
      </p:sp>
      <p:sp>
        <p:nvSpPr>
          <p:cNvPr id="28" name="TextBox 27"/>
          <p:cNvSpPr txBox="1"/>
          <p:nvPr/>
        </p:nvSpPr>
        <p:spPr>
          <a:xfrm>
            <a:off x="1939596" y="7777181"/>
            <a:ext cx="362600" cy="461665"/>
          </a:xfrm>
          <a:prstGeom prst="rect">
            <a:avLst/>
          </a:prstGeom>
          <a:solidFill>
            <a:srgbClr val="0070C0"/>
          </a:solidFill>
        </p:spPr>
        <p:txBody>
          <a:bodyPr wrap="none" rtlCol="0">
            <a:spAutoFit/>
          </a:bodyPr>
          <a:lstStyle/>
          <a:p>
            <a:r>
              <a:rPr lang="en-US" sz="2400" dirty="0" smtClean="0"/>
              <a:t>A</a:t>
            </a:r>
            <a:endParaRPr lang="en-US" sz="2400" dirty="0"/>
          </a:p>
        </p:txBody>
      </p:sp>
      <p:cxnSp>
        <p:nvCxnSpPr>
          <p:cNvPr id="13" name="Straight Arrow Connector 12"/>
          <p:cNvCxnSpPr/>
          <p:nvPr/>
        </p:nvCxnSpPr>
        <p:spPr>
          <a:xfrm flipV="1">
            <a:off x="2906046" y="3477007"/>
            <a:ext cx="6845039" cy="10202"/>
          </a:xfrm>
          <a:prstGeom prst="straightConnector1">
            <a:avLst/>
          </a:prstGeom>
          <a:ln>
            <a:headEnd w="med"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38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p:bldP spid="22" grpId="0"/>
      <p:bldP spid="19" grpId="0"/>
      <p:bldP spid="23" grpId="0" animBg="1"/>
      <p:bldP spid="25" grpId="0" animBg="1"/>
      <p:bldP spid="27" grpId="0"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Zero-Knowledge Proof for all NP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smtClean="0"/>
                  <a:t>Completeness</a:t>
                </a:r>
                <a:r>
                  <a:rPr lang="en-US" dirty="0" smtClean="0"/>
                  <a:t>: Honest prover can always make honest verifier accept</a:t>
                </a:r>
              </a:p>
              <a:p>
                <a:r>
                  <a:rPr lang="en-US" b="1" dirty="0" smtClean="0"/>
                  <a:t>Soundness</a:t>
                </a:r>
                <a:r>
                  <a:rPr lang="en-US" dirty="0" smtClean="0"/>
                  <a:t>: If prover commits to adjacency matrix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𝐺</m:t>
                            </m:r>
                          </m:e>
                        </m:d>
                      </m:sub>
                    </m:sSub>
                  </m:oMath>
                </a14:m>
                <a:r>
                  <a:rPr lang="en-US" dirty="0" smtClean="0"/>
                  <a:t> of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smtClean="0"/>
                  <a:t>(G) and can reveal a clique in submatrix of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𝐺</m:t>
                            </m:r>
                          </m:e>
                        </m:d>
                      </m:sub>
                    </m:sSub>
                  </m:oMath>
                </a14:m>
                <a:r>
                  <a:rPr lang="en-US" dirty="0" smtClean="0"/>
                  <a:t> then G itself contains a k-clique. Proof invokes binding property of commitment scheme.</a:t>
                </a:r>
              </a:p>
              <a:p>
                <a:r>
                  <a:rPr lang="en-US" b="1" dirty="0" smtClean="0"/>
                  <a:t>Zero-Knowledge: </a:t>
                </a:r>
                <a:r>
                  <a:rPr lang="en-US" dirty="0" smtClean="0"/>
                  <a:t>Simulator cheats and either commits to wrong adjacency matrix or cannot reveal clique. Repeat until we produce a  successful transcript. Indistinguishability of transcripts follows from hiding property of commitment scheme.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29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29</a:t>
            </a:fld>
            <a:endParaRPr lang="en-US"/>
          </a:p>
        </p:txBody>
      </p:sp>
    </p:spTree>
    <p:extLst>
      <p:ext uri="{BB962C8B-B14F-4D97-AF65-F5344CB8AC3E}">
        <p14:creationId xmlns:p14="http://schemas.microsoft.com/office/powerpoint/2010/main" val="327599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Exam</a:t>
            </a:r>
            <a:endParaRPr lang="en-US" dirty="0"/>
          </a:p>
        </p:txBody>
      </p:sp>
      <p:sp>
        <p:nvSpPr>
          <p:cNvPr id="3" name="Content Placeholder 2"/>
          <p:cNvSpPr>
            <a:spLocks noGrp="1"/>
          </p:cNvSpPr>
          <p:nvPr>
            <p:ph idx="1"/>
          </p:nvPr>
        </p:nvSpPr>
        <p:spPr/>
        <p:txBody>
          <a:bodyPr>
            <a:normAutofit fontScale="92500" lnSpcReduction="20000"/>
          </a:bodyPr>
          <a:lstStyle/>
          <a:p>
            <a:r>
              <a:rPr lang="en-US" dirty="0"/>
              <a:t>Time: Tuesday, December </a:t>
            </a:r>
            <a:r>
              <a:rPr lang="en-US" dirty="0" smtClean="0"/>
              <a:t>11th </a:t>
            </a:r>
            <a:r>
              <a:rPr lang="en-US" dirty="0"/>
              <a:t>at </a:t>
            </a:r>
            <a:r>
              <a:rPr lang="en-US" dirty="0" smtClean="0"/>
              <a:t>8AM </a:t>
            </a:r>
          </a:p>
          <a:p>
            <a:r>
              <a:rPr lang="en-US" dirty="0" smtClean="0"/>
              <a:t>Location</a:t>
            </a:r>
            <a:r>
              <a:rPr lang="en-US" dirty="0"/>
              <a:t>: LWSN </a:t>
            </a:r>
            <a:r>
              <a:rPr lang="en-US" dirty="0" smtClean="0"/>
              <a:t>B151</a:t>
            </a:r>
          </a:p>
          <a:p>
            <a:endParaRPr lang="en-US" dirty="0"/>
          </a:p>
          <a:p>
            <a:r>
              <a:rPr lang="en-US" dirty="0" smtClean="0"/>
              <a:t>Comprehensive</a:t>
            </a:r>
          </a:p>
          <a:p>
            <a:pPr lvl="1"/>
            <a:r>
              <a:rPr lang="en-US" dirty="0" smtClean="0"/>
              <a:t>…but heavier coverage of material covered in second half of semester</a:t>
            </a:r>
          </a:p>
          <a:p>
            <a:r>
              <a:rPr lang="en-US" dirty="0" smtClean="0"/>
              <a:t>Format</a:t>
            </a:r>
          </a:p>
          <a:p>
            <a:pPr lvl="1"/>
            <a:r>
              <a:rPr lang="en-US" dirty="0" smtClean="0"/>
              <a:t>Multiple choice</a:t>
            </a:r>
          </a:p>
          <a:p>
            <a:pPr lvl="1"/>
            <a:r>
              <a:rPr lang="en-US" dirty="0" smtClean="0"/>
              <a:t>Fill in the blank (expect more of these questions)</a:t>
            </a:r>
          </a:p>
          <a:p>
            <a:pPr lvl="1"/>
            <a:r>
              <a:rPr lang="en-US" dirty="0" smtClean="0"/>
              <a:t>true/false/more information</a:t>
            </a:r>
          </a:p>
          <a:p>
            <a:r>
              <a:rPr lang="en-US" dirty="0" smtClean="0"/>
              <a:t>Practice Exam on Piazza </a:t>
            </a:r>
          </a:p>
          <a:p>
            <a:r>
              <a:rPr lang="en-US" dirty="0" smtClean="0"/>
              <a:t>Solutions to practice exam distributed on Thursday (Do not distribute!)</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a:t>
            </a:fld>
            <a:endParaRPr lang="en-US"/>
          </a:p>
        </p:txBody>
      </p:sp>
    </p:spTree>
    <p:extLst>
      <p:ext uri="{BB962C8B-B14F-4D97-AF65-F5344CB8AC3E}">
        <p14:creationId xmlns:p14="http://schemas.microsoft.com/office/powerpoint/2010/main" val="10036477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Multiparty Computation (Adversary Models)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Semi-Honest (“honest, but curious”)</a:t>
            </a:r>
          </a:p>
          <a:p>
            <a:pPr lvl="1"/>
            <a:r>
              <a:rPr lang="en-US" dirty="0" smtClean="0"/>
              <a:t>All parties follow protocol instructions, but…</a:t>
            </a:r>
          </a:p>
          <a:p>
            <a:pPr lvl="1"/>
            <a:r>
              <a:rPr lang="en-US" dirty="0" smtClean="0"/>
              <a:t> dishonest parties may be curious to violate privacy of others when possible</a:t>
            </a:r>
            <a:endParaRPr lang="en-US" dirty="0"/>
          </a:p>
          <a:p>
            <a:r>
              <a:rPr lang="en-US" dirty="0" smtClean="0"/>
              <a:t>Fully Malicious Model</a:t>
            </a:r>
          </a:p>
          <a:p>
            <a:pPr lvl="1"/>
            <a:r>
              <a:rPr lang="en-US" dirty="0" smtClean="0"/>
              <a:t>Adversarial Parties may deviate from the protocol arbitrarily</a:t>
            </a:r>
          </a:p>
          <a:p>
            <a:pPr lvl="2"/>
            <a:r>
              <a:rPr lang="en-US" dirty="0" smtClean="0"/>
              <a:t>Quit unexpectedly</a:t>
            </a:r>
          </a:p>
          <a:p>
            <a:pPr lvl="2"/>
            <a:r>
              <a:rPr lang="en-US" dirty="0" smtClean="0"/>
              <a:t>Send different messages</a:t>
            </a:r>
          </a:p>
          <a:p>
            <a:pPr lvl="1"/>
            <a:r>
              <a:rPr lang="en-US" dirty="0" smtClean="0"/>
              <a:t>It is much harder to achieve security in the fully malicious model</a:t>
            </a:r>
          </a:p>
          <a:p>
            <a:r>
              <a:rPr lang="en-US" dirty="0" smtClean="0"/>
              <a:t>Convert Secure Semi-Honest Protocol into Secure Protocol in Fully Malicious Mode?</a:t>
            </a:r>
          </a:p>
          <a:p>
            <a:pPr lvl="1"/>
            <a:r>
              <a:rPr lang="en-US" dirty="0" smtClean="0"/>
              <a:t>Tool: Zero-Knowledge Proofs</a:t>
            </a:r>
          </a:p>
          <a:p>
            <a:pPr lvl="1"/>
            <a:r>
              <a:rPr lang="en-US" dirty="0" smtClean="0"/>
              <a:t>Prove: My behavior in the protocol is consistent with honest party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30</a:t>
            </a:fld>
            <a:endParaRPr lang="en-US"/>
          </a:p>
        </p:txBody>
      </p:sp>
    </p:spTree>
    <p:extLst>
      <p:ext uri="{BB962C8B-B14F-4D97-AF65-F5344CB8AC3E}">
        <p14:creationId xmlns:p14="http://schemas.microsoft.com/office/powerpoint/2010/main" val="205930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 555:Week 15: Hot Topics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31</a:t>
            </a:fld>
            <a:endParaRPr lang="en-US"/>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81636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Shor’s</a:t>
            </a:r>
            <a:r>
              <a:rPr lang="en-US" dirty="0" smtClean="0"/>
              <a:t> Algorithm</a:t>
            </a:r>
            <a:endParaRPr lang="en-US" dirty="0"/>
          </a:p>
        </p:txBody>
      </p:sp>
      <p:sp>
        <p:nvSpPr>
          <p:cNvPr id="3" name="Content Placeholder 2"/>
          <p:cNvSpPr>
            <a:spLocks noGrp="1"/>
          </p:cNvSpPr>
          <p:nvPr>
            <p:ph idx="1"/>
          </p:nvPr>
        </p:nvSpPr>
        <p:spPr/>
        <p:txBody>
          <a:bodyPr/>
          <a:lstStyle/>
          <a:p>
            <a:r>
              <a:rPr lang="en-US" dirty="0" smtClean="0"/>
              <a:t>Quantum Algorithm to Factor Integers</a:t>
            </a:r>
          </a:p>
          <a:p>
            <a:endParaRPr lang="en-US" dirty="0"/>
          </a:p>
          <a:p>
            <a:r>
              <a:rPr lang="pt-BR" dirty="0" smtClean="0"/>
              <a:t>Running Time </a:t>
            </a:r>
          </a:p>
          <a:p>
            <a:pPr marL="0" indent="0" algn="ctr">
              <a:buNone/>
            </a:pPr>
            <a:r>
              <a:rPr lang="pt-BR" dirty="0" smtClean="0"/>
              <a:t>O((</a:t>
            </a:r>
            <a:r>
              <a:rPr lang="pt-BR" dirty="0"/>
              <a:t>log </a:t>
            </a:r>
            <a:r>
              <a:rPr lang="pt-BR" i="1" dirty="0"/>
              <a:t>N</a:t>
            </a:r>
            <a:r>
              <a:rPr lang="pt-BR" dirty="0"/>
              <a:t>)</a:t>
            </a:r>
            <a:r>
              <a:rPr lang="pt-BR" baseline="30000" dirty="0"/>
              <a:t>2</a:t>
            </a:r>
            <a:r>
              <a:rPr lang="pt-BR" dirty="0"/>
              <a:t>(log log </a:t>
            </a:r>
            <a:r>
              <a:rPr lang="pt-BR" i="1" dirty="0"/>
              <a:t>N</a:t>
            </a:r>
            <a:r>
              <a:rPr lang="pt-BR" dirty="0"/>
              <a:t>)(log log log </a:t>
            </a:r>
            <a:r>
              <a:rPr lang="pt-BR" i="1" dirty="0"/>
              <a:t>N</a:t>
            </a:r>
            <a:r>
              <a:rPr lang="pt-BR" dirty="0" smtClean="0"/>
              <a:t>))</a:t>
            </a:r>
          </a:p>
          <a:p>
            <a:r>
              <a:rPr lang="pt-BR" dirty="0" smtClean="0"/>
              <a:t>Building Quantum Circuits is challenging, but...</a:t>
            </a:r>
            <a:endParaRPr lang="en-US" dirty="0" smtClean="0"/>
          </a:p>
          <a:p>
            <a:r>
              <a:rPr lang="pt-BR" dirty="0" smtClean="0"/>
              <a:t>RSA is broken if we build a quantum computer</a:t>
            </a:r>
          </a:p>
          <a:p>
            <a:pPr lvl="1"/>
            <a:r>
              <a:rPr lang="pt-BR" dirty="0" smtClean="0"/>
              <a:t>Current record: Factor 21=3x7 with Shor’s Algorithm</a:t>
            </a:r>
          </a:p>
          <a:p>
            <a:pPr lvl="1"/>
            <a:r>
              <a:rPr lang="pt-BR" b="1" dirty="0"/>
              <a:t>Source: </a:t>
            </a:r>
            <a:r>
              <a:rPr lang="pt-BR" dirty="0"/>
              <a:t>Experimental Realisation of Shor’s Quatum Factoring Algorithm Using Quibit Recycling (</a:t>
            </a:r>
            <a:r>
              <a:rPr lang="pt-BR" dirty="0">
                <a:hlinkClick r:id="rId2"/>
              </a:rPr>
              <a:t>https://</a:t>
            </a:r>
            <a:r>
              <a:rPr lang="pt-BR" dirty="0" smtClean="0">
                <a:hlinkClick r:id="rId2"/>
              </a:rPr>
              <a:t>arxiv.org/pdf/1111.4147.pdf</a:t>
            </a:r>
            <a:r>
              <a:rPr lang="pt-BR" dirty="0" smtClean="0"/>
              <a:t>)</a:t>
            </a:r>
          </a:p>
        </p:txBody>
      </p:sp>
      <p:sp>
        <p:nvSpPr>
          <p:cNvPr id="4" name="Rectangle 3"/>
          <p:cNvSpPr/>
          <p:nvPr/>
        </p:nvSpPr>
        <p:spPr>
          <a:xfrm>
            <a:off x="1981200" y="6324600"/>
            <a:ext cx="5943600" cy="369332"/>
          </a:xfrm>
          <a:prstGeom prst="rect">
            <a:avLst/>
          </a:prstGeom>
        </p:spPr>
        <p:txBody>
          <a:bodyPr wrap="square">
            <a:spAutoFit/>
          </a:bodyPr>
          <a:lstStyle/>
          <a:p>
            <a:r>
              <a:rPr lang="en-US" dirty="0">
                <a:hlinkClick r:id="rId3"/>
              </a:rPr>
              <a:t>https://en.wikipedia.org/wiki/Shor%27s_algorithm</a:t>
            </a:r>
            <a:r>
              <a:rPr lang="en-US" dirty="0"/>
              <a:t> </a:t>
            </a:r>
          </a:p>
        </p:txBody>
      </p:sp>
      <p:pic>
        <p:nvPicPr>
          <p:cNvPr id="1026" name="Picture 2" descr="Image result for quant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695" y="15240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quant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091" y="15240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030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Resistant Crypto</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Symmetric key primitives are believed to be safe</a:t>
                </a:r>
              </a:p>
              <a:p>
                <a:r>
                  <a:rPr lang="en-US" dirty="0"/>
                  <a:t>…but Grover’s Algorithm does speed up brute-force attacks significantly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sup>
                    </m:sSup>
                    <m:r>
                      <a:rPr lang="en-US" i="1">
                        <a:latin typeface="Cambria Math" panose="02040503050406030204" pitchFamily="18" charset="0"/>
                      </a:rPr>
                      <m:t> </m:t>
                    </m:r>
                    <m:r>
                      <a:rPr lang="en-US" i="1">
                        <a:latin typeface="Cambria Math" panose="02040503050406030204" pitchFamily="18" charset="0"/>
                      </a:rPr>
                      <m:t>𝑣𝑠</m:t>
                    </m:r>
                    <m:r>
                      <a:rPr lang="en-US" i="1">
                        <a:latin typeface="Cambria Math" panose="02040503050406030204" pitchFamily="18" charset="0"/>
                      </a:rPr>
                      <m:t> </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sup>
                        </m:sSup>
                      </m:e>
                    </m:rad>
                  </m:oMath>
                </a14:m>
                <a:r>
                  <a:rPr lang="en-US" dirty="0"/>
                  <a:t>)</a:t>
                </a:r>
              </a:p>
              <a:p>
                <a:pPr lvl="1"/>
                <a:r>
                  <a:rPr lang="en-US" dirty="0"/>
                  <a:t>Solution: Double Key Lengths </a:t>
                </a:r>
              </a:p>
              <a:p>
                <a:endParaRPr lang="en-US" dirty="0"/>
              </a:p>
              <a:p>
                <a:r>
                  <a:rPr lang="en-US" dirty="0" smtClean="0"/>
                  <a:t>Integer Factoring, Discrete Log and Elliptic Curve Discrete Log are not safe</a:t>
                </a:r>
              </a:p>
              <a:p>
                <a:pPr lvl="1"/>
                <a:r>
                  <a:rPr lang="en-US" dirty="0" smtClean="0"/>
                  <a:t>All public key encryption algorithms we have covered are unsafe </a:t>
                </a:r>
                <a:r>
                  <a:rPr lang="en-US" dirty="0" smtClean="0">
                    <a:sym typeface="Wingdings" panose="05000000000000000000" pitchFamily="2" charset="2"/>
                  </a:rPr>
                  <a:t></a:t>
                </a:r>
                <a:endParaRPr lang="en-US" dirty="0" smtClean="0"/>
              </a:p>
              <a:p>
                <a:pPr lvl="1"/>
                <a:r>
                  <a:rPr lang="en-US" dirty="0" smtClean="0"/>
                  <a:t>RSA, RSA-OAEP, El-</a:t>
                </a:r>
                <a:r>
                  <a:rPr lang="en-US" dirty="0" err="1" smtClean="0"/>
                  <a:t>Gamal</a:t>
                </a:r>
                <a:r>
                  <a:rPr lang="en-US" dirty="0" smtClean="0"/>
                  <a:t>,….</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174"/>
                </a:stretch>
              </a:blipFill>
            </p:spPr>
            <p:txBody>
              <a:bodyPr/>
              <a:lstStyle/>
              <a:p>
                <a:r>
                  <a:rPr lang="en-US">
                    <a:noFill/>
                  </a:rPr>
                  <a:t> </a:t>
                </a:r>
              </a:p>
            </p:txBody>
          </p:sp>
        </mc:Fallback>
      </mc:AlternateContent>
      <p:sp>
        <p:nvSpPr>
          <p:cNvPr id="4" name="Rectangle 3"/>
          <p:cNvSpPr/>
          <p:nvPr/>
        </p:nvSpPr>
        <p:spPr>
          <a:xfrm>
            <a:off x="1752600" y="6312932"/>
            <a:ext cx="7391400" cy="369332"/>
          </a:xfrm>
          <a:prstGeom prst="rect">
            <a:avLst/>
          </a:prstGeom>
        </p:spPr>
        <p:txBody>
          <a:bodyPr wrap="square">
            <a:spAutoFit/>
          </a:bodyPr>
          <a:lstStyle/>
          <a:p>
            <a:r>
              <a:rPr lang="en-US" dirty="0">
                <a:hlinkClick r:id="rId3"/>
              </a:rPr>
              <a:t>https://en.wikipedia.org/wiki/Lattice-based_cryptography</a:t>
            </a:r>
            <a:r>
              <a:rPr lang="en-US" dirty="0"/>
              <a:t> </a:t>
            </a:r>
          </a:p>
        </p:txBody>
      </p:sp>
    </p:spTree>
    <p:extLst>
      <p:ext uri="{BB962C8B-B14F-4D97-AF65-F5344CB8AC3E}">
        <p14:creationId xmlns:p14="http://schemas.microsoft.com/office/powerpoint/2010/main" val="4284130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Quantum Cryptography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Symmetric key primitives are believed to be safe</a:t>
                </a:r>
              </a:p>
              <a:p>
                <a:r>
                  <a:rPr lang="en-US" dirty="0" smtClean="0"/>
                  <a:t>…but Grover’s Algorithm does speed up brute-force attacks significantly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sup>
                    </m:sSup>
                    <m:r>
                      <a:rPr lang="en-US" i="1">
                        <a:latin typeface="Cambria Math" panose="02040503050406030204" pitchFamily="18" charset="0"/>
                      </a:rPr>
                      <m:t> </m:t>
                    </m:r>
                    <m:r>
                      <a:rPr lang="en-US" i="1">
                        <a:latin typeface="Cambria Math" panose="02040503050406030204" pitchFamily="18" charset="0"/>
                      </a:rPr>
                      <m:t>𝑣𝑠</m:t>
                    </m:r>
                    <m:r>
                      <a:rPr lang="en-US" i="1">
                        <a:latin typeface="Cambria Math" panose="02040503050406030204" pitchFamily="18" charset="0"/>
                      </a:rPr>
                      <m:t> </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sup>
                        </m:sSup>
                      </m:e>
                    </m:rad>
                  </m:oMath>
                </a14:m>
                <a:r>
                  <a:rPr lang="en-US" dirty="0" smtClean="0"/>
                  <a:t>)</a:t>
                </a:r>
              </a:p>
              <a:p>
                <a:pPr lvl="1"/>
                <a:r>
                  <a:rPr lang="en-US" dirty="0" smtClean="0"/>
                  <a:t>Solution: Double Key Lengths </a:t>
                </a:r>
              </a:p>
              <a:p>
                <a:r>
                  <a:rPr lang="en-US" dirty="0" smtClean="0"/>
                  <a:t>Hashed Based Signatures are believed to be safe</a:t>
                </a:r>
              </a:p>
              <a:p>
                <a:pPr lvl="1"/>
                <a:r>
                  <a:rPr lang="en-US" dirty="0" err="1" smtClean="0"/>
                  <a:t>Lamport</a:t>
                </a:r>
                <a:r>
                  <a:rPr lang="en-US" dirty="0" smtClean="0"/>
                  <a:t> One-Time Signatures and extensions to many-time signatures</a:t>
                </a:r>
                <a:endParaRPr lang="en-US" dirty="0"/>
              </a:p>
              <a:p>
                <a:r>
                  <a:rPr lang="en-US" dirty="0" smtClean="0"/>
                  <a:t>Lattice Based Cryptography is a promising approach for Quantum Resistant Public Key Crypto</a:t>
                </a:r>
              </a:p>
              <a:p>
                <a:pPr lvl="1"/>
                <a:r>
                  <a:rPr lang="en-US" dirty="0" smtClean="0"/>
                  <a:t>Ring-LWE</a:t>
                </a:r>
              </a:p>
              <a:p>
                <a:pPr lvl="1"/>
                <a:r>
                  <a:rPr lang="en-US" dirty="0" smtClean="0"/>
                  <a:t>NTRU</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en-US">
                    <a:noFill/>
                  </a:rPr>
                  <a:t> </a:t>
                </a:r>
              </a:p>
            </p:txBody>
          </p:sp>
        </mc:Fallback>
      </mc:AlternateContent>
      <p:sp>
        <p:nvSpPr>
          <p:cNvPr id="4" name="Rectangle 3"/>
          <p:cNvSpPr/>
          <p:nvPr/>
        </p:nvSpPr>
        <p:spPr>
          <a:xfrm>
            <a:off x="1752600" y="6312932"/>
            <a:ext cx="8915400" cy="369332"/>
          </a:xfrm>
          <a:prstGeom prst="rect">
            <a:avLst/>
          </a:prstGeom>
        </p:spPr>
        <p:txBody>
          <a:bodyPr wrap="square">
            <a:spAutoFit/>
          </a:bodyPr>
          <a:lstStyle/>
          <a:p>
            <a:r>
              <a:rPr lang="en-US" dirty="0">
                <a:hlinkClick r:id="rId3"/>
              </a:rPr>
              <a:t>https://security.googleblog.com/2016/07/experimenting-with-post-quantum.html</a:t>
            </a:r>
            <a:r>
              <a:rPr lang="en-US" dirty="0"/>
              <a:t> </a:t>
            </a:r>
          </a:p>
        </p:txBody>
      </p:sp>
      <p:sp>
        <p:nvSpPr>
          <p:cNvPr id="5" name="AutoShape 2" descr="Image result for integer lattic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integer lattic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integer lattice"/>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integer lattice"/>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Image result for integer lattice"/>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56155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Fully Homomorphic Encryption (FHE)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b="1" dirty="0" smtClean="0"/>
                  <a:t>Idea: </a:t>
                </a:r>
                <a:r>
                  <a:rPr lang="en-US" dirty="0" smtClean="0"/>
                  <a:t>Alice sends Bob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𝐸𝑛𝑐</m:t>
                        </m:r>
                      </m:e>
                      <m:sub>
                        <m:sSub>
                          <m:sSubPr>
                            <m:ctrlPr>
                              <a:rPr lang="en-US" i="1" smtClean="0">
                                <a:latin typeface="Cambria Math" panose="02040503050406030204" pitchFamily="18" charset="0"/>
                              </a:rPr>
                            </m:ctrlPr>
                          </m:sSubPr>
                          <m:e>
                            <m:r>
                              <a:rPr lang="en-US" b="0" i="1" smtClean="0">
                                <a:latin typeface="Cambria Math"/>
                              </a:rPr>
                              <m:t>𝑃𝐾</m:t>
                            </m:r>
                          </m:e>
                          <m:sub>
                            <m:r>
                              <a:rPr lang="en-US" b="0" i="1" smtClean="0">
                                <a:latin typeface="Cambria Math"/>
                              </a:rPr>
                              <m:t>𝐴</m:t>
                            </m:r>
                          </m:sub>
                        </m:sSub>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e>
                    </m:d>
                    <m:r>
                      <a:rPr lang="en-US" b="0" i="1" smtClean="0">
                        <a:latin typeface="Cambria Math"/>
                      </a:rPr>
                      <m:t>,…,</m:t>
                    </m:r>
                  </m:oMath>
                </a14:m>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𝐸𝑛𝑐</m:t>
                        </m:r>
                      </m:e>
                      <m:sub>
                        <m:sSub>
                          <m:sSubPr>
                            <m:ctrlPr>
                              <a:rPr lang="en-US" i="1" smtClean="0">
                                <a:latin typeface="Cambria Math" panose="02040503050406030204" pitchFamily="18" charset="0"/>
                              </a:rPr>
                            </m:ctrlPr>
                          </m:sSubPr>
                          <m:e>
                            <m:r>
                              <a:rPr lang="en-US" b="0" i="1" smtClean="0">
                                <a:latin typeface="Cambria Math"/>
                              </a:rPr>
                              <m:t>𝑃𝐾</m:t>
                            </m:r>
                          </m:e>
                          <m:sub>
                            <m:r>
                              <a:rPr lang="en-US" b="0" i="1" smtClean="0">
                                <a:latin typeface="Cambria Math"/>
                              </a:rPr>
                              <m:t>𝐴</m:t>
                            </m:r>
                          </m:sub>
                        </m:sSub>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𝑛</m:t>
                            </m:r>
                          </m:sub>
                        </m:sSub>
                      </m:e>
                    </m:d>
                  </m:oMath>
                </a14:m>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𝑥</m:t>
                              </m:r>
                            </m:e>
                            <m:sub>
                              <m:r>
                                <a:rPr lang="en-US" b="0" i="1" smtClean="0">
                                  <a:latin typeface="Cambria Math" panose="02040503050406030204" pitchFamily="18" charset="0"/>
                                </a:rPr>
                                <m:t>𝑗</m:t>
                              </m:r>
                            </m:sub>
                          </m:sSub>
                        </m:e>
                      </m:d>
                    </m:oMath>
                  </m:oMathPara>
                </a14:m>
                <a:endParaRPr lang="en-US" dirty="0" smtClean="0"/>
              </a:p>
              <a:p>
                <a:pPr marL="0" indent="0">
                  <a:buNone/>
                </a:pPr>
                <a:r>
                  <a:rPr lang="en-US" dirty="0" smtClean="0"/>
                  <a:t>and</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e>
                      </m:d>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oMath>
                  </m:oMathPara>
                </a14:m>
                <a:endParaRPr lang="en-US" dirty="0" smtClean="0"/>
              </a:p>
              <a:p>
                <a:r>
                  <a:rPr lang="en-US" dirty="0" smtClean="0"/>
                  <a:t>Bob cannot decrypt messages, but given a circuit C can compute</a:t>
                </a:r>
              </a:p>
              <a:p>
                <a:pPr marL="457200" lvl="1"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𝐸𝑛𝑐</m:t>
                          </m:r>
                        </m:e>
                        <m:sub>
                          <m:sSub>
                            <m:sSubPr>
                              <m:ctrlPr>
                                <a:rPr lang="en-US" i="1" smtClean="0">
                                  <a:latin typeface="Cambria Math" panose="02040503050406030204" pitchFamily="18" charset="0"/>
                                </a:rPr>
                              </m:ctrlPr>
                            </m:sSubPr>
                            <m:e>
                              <m:r>
                                <a:rPr lang="en-US" b="0" i="1" smtClean="0">
                                  <a:latin typeface="Cambria Math"/>
                                </a:rPr>
                                <m:t>𝑃𝐾</m:t>
                              </m:r>
                            </m:e>
                            <m:sub>
                              <m:r>
                                <a:rPr lang="en-US" b="0" i="1" smtClean="0">
                                  <a:latin typeface="Cambria Math"/>
                                </a:rPr>
                                <m:t>𝐴</m:t>
                              </m:r>
                            </m:sub>
                          </m:sSub>
                        </m:sub>
                      </m:sSub>
                      <m:d>
                        <m:dPr>
                          <m:ctrlPr>
                            <a:rPr lang="en-US" i="1" smtClean="0">
                              <a:latin typeface="Cambria Math" panose="02040503050406030204" pitchFamily="18" charset="0"/>
                            </a:rPr>
                          </m:ctrlPr>
                        </m:dPr>
                        <m:e>
                          <m:r>
                            <a:rPr lang="en-US" b="0" i="1" smtClean="0">
                              <a:latin typeface="Cambria Math"/>
                            </a:rPr>
                            <m:t>𝐶</m:t>
                          </m:r>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i="1" smtClean="0">
                                      <a:latin typeface="Cambria Math" panose="02040503050406030204" pitchFamily="18" charset="0"/>
                                    </a:rPr>
                                  </m:ctrlPr>
                                </m:sSubPr>
                                <m:e>
                                  <m:r>
                                    <a:rPr lang="en-US" b="0" i="1" smtClean="0">
                                      <a:latin typeface="Cambria Math"/>
                                    </a:rPr>
                                    <m:t>,</m:t>
                                  </m:r>
                                  <m:r>
                                    <a:rPr lang="en-US" b="0" i="1" smtClean="0">
                                      <a:latin typeface="Cambria Math"/>
                                    </a:rPr>
                                    <m:t>𝑥</m:t>
                                  </m:r>
                                </m:e>
                                <m:sub>
                                  <m:r>
                                    <a:rPr lang="en-US" b="0" i="1" smtClean="0">
                                      <a:latin typeface="Cambria Math"/>
                                    </a:rPr>
                                    <m:t>𝑛</m:t>
                                  </m:r>
                                </m:sub>
                              </m:sSub>
                            </m:e>
                          </m:d>
                        </m:e>
                      </m:d>
                    </m:oMath>
                  </m:oMathPara>
                </a14:m>
                <a:endParaRPr lang="en-US" dirty="0" smtClean="0"/>
              </a:p>
              <a:p>
                <a:r>
                  <a:rPr lang="en-US" dirty="0" smtClean="0"/>
                  <a:t>Bob has </a:t>
                </a:r>
                <a14:m>
                  <m:oMath xmlns:m="http://schemas.openxmlformats.org/officeDocument/2006/math">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oMath>
                </a14:m>
                <a:r>
                  <a:rPr lang="en-US" dirty="0" smtClean="0"/>
                  <a:t> and can also include his own encrypted inputs </a:t>
                </a:r>
                <a14:m>
                  <m:oMath xmlns:m="http://schemas.openxmlformats.org/officeDocument/2006/math">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𝑖</m:t>
                            </m:r>
                          </m:sub>
                        </m:sSub>
                      </m:e>
                    </m:d>
                  </m:oMath>
                </a14:m>
                <a:endParaRPr lang="en-US" dirty="0" smtClean="0"/>
              </a:p>
              <a:p>
                <a:r>
                  <a:rPr lang="en-US" b="1" dirty="0" smtClean="0"/>
                  <a:t>Many Applications: </a:t>
                </a:r>
              </a:p>
              <a:p>
                <a:pPr lvl="1"/>
                <a:r>
                  <a:rPr lang="en-US" dirty="0"/>
                  <a:t>Export confidential computation to cloud </a:t>
                </a:r>
              </a:p>
              <a:p>
                <a:pPr lvl="1"/>
                <a:r>
                  <a:rPr lang="en-US" dirty="0" smtClean="0"/>
                  <a:t>Secure Multiparty Computation,…</a:t>
                </a:r>
                <a:endParaRPr lang="en-US" dirty="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1821" b="-2801"/>
                </a:stretch>
              </a:blipFill>
            </p:spPr>
            <p:txBody>
              <a:bodyPr/>
              <a:lstStyle/>
              <a:p>
                <a:r>
                  <a:rPr lang="en-US">
                    <a:noFill/>
                  </a:rPr>
                  <a:t> </a:t>
                </a:r>
              </a:p>
            </p:txBody>
          </p:sp>
        </mc:Fallback>
      </mc:AlternateContent>
      <p:sp>
        <p:nvSpPr>
          <p:cNvPr id="4" name="Rectangle 3"/>
          <p:cNvSpPr/>
          <p:nvPr/>
        </p:nvSpPr>
        <p:spPr>
          <a:xfrm>
            <a:off x="1752601" y="6324600"/>
            <a:ext cx="7991675" cy="369332"/>
          </a:xfrm>
          <a:prstGeom prst="rect">
            <a:avLst/>
          </a:prstGeom>
        </p:spPr>
        <p:txBody>
          <a:bodyPr wrap="none">
            <a:spAutoFit/>
          </a:bodyPr>
          <a:lstStyle/>
          <a:p>
            <a:r>
              <a:rPr lang="en-US" dirty="0">
                <a:hlinkClick r:id="rId3"/>
              </a:rPr>
              <a:t>https://simons.berkeley.edu/talks/shai-halevi-2015-05-18a</a:t>
            </a:r>
            <a:r>
              <a:rPr lang="en-US" dirty="0"/>
              <a:t> (Lecture by </a:t>
            </a:r>
            <a:r>
              <a:rPr lang="en-US" dirty="0" err="1"/>
              <a:t>Shai</a:t>
            </a:r>
            <a:r>
              <a:rPr lang="en-US" dirty="0"/>
              <a:t> </a:t>
            </a:r>
            <a:r>
              <a:rPr lang="en-US" dirty="0" err="1"/>
              <a:t>Halevi</a:t>
            </a:r>
            <a:r>
              <a:rPr lang="en-US" dirty="0"/>
              <a:t>) </a:t>
            </a:r>
          </a:p>
        </p:txBody>
      </p:sp>
    </p:spTree>
    <p:extLst>
      <p:ext uri="{BB962C8B-B14F-4D97-AF65-F5344CB8AC3E}">
        <p14:creationId xmlns:p14="http://schemas.microsoft.com/office/powerpoint/2010/main" val="13918323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Fully Homomorphic Encryption (FHE)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Idea: Alice sends Bob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𝐸𝑛𝑐</m:t>
                        </m:r>
                      </m:e>
                      <m:sub>
                        <m:sSub>
                          <m:sSubPr>
                            <m:ctrlPr>
                              <a:rPr lang="en-US" i="1" smtClean="0">
                                <a:latin typeface="Cambria Math" panose="02040503050406030204" pitchFamily="18" charset="0"/>
                              </a:rPr>
                            </m:ctrlPr>
                          </m:sSubPr>
                          <m:e>
                            <m:r>
                              <a:rPr lang="en-US" b="0" i="1" smtClean="0">
                                <a:latin typeface="Cambria Math"/>
                              </a:rPr>
                              <m:t>𝑃𝐾</m:t>
                            </m:r>
                          </m:e>
                          <m:sub>
                            <m:r>
                              <a:rPr lang="en-US" b="0" i="1" smtClean="0">
                                <a:latin typeface="Cambria Math"/>
                              </a:rPr>
                              <m:t>𝐴</m:t>
                            </m:r>
                          </m:sub>
                        </m:sSub>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e>
                    </m:d>
                    <m:r>
                      <a:rPr lang="en-US" b="0" i="1" smtClean="0">
                        <a:latin typeface="Cambria Math"/>
                      </a:rPr>
                      <m:t>,…,</m:t>
                    </m:r>
                  </m:oMath>
                </a14:m>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𝐸𝑛𝑐</m:t>
                        </m:r>
                      </m:e>
                      <m:sub>
                        <m:sSub>
                          <m:sSubPr>
                            <m:ctrlPr>
                              <a:rPr lang="en-US" i="1" smtClean="0">
                                <a:latin typeface="Cambria Math" panose="02040503050406030204" pitchFamily="18" charset="0"/>
                              </a:rPr>
                            </m:ctrlPr>
                          </m:sSubPr>
                          <m:e>
                            <m:r>
                              <a:rPr lang="en-US" b="0" i="1" smtClean="0">
                                <a:latin typeface="Cambria Math"/>
                              </a:rPr>
                              <m:t>𝑃𝐾</m:t>
                            </m:r>
                          </m:e>
                          <m:sub>
                            <m:r>
                              <a:rPr lang="en-US" b="0" i="1" smtClean="0">
                                <a:latin typeface="Cambria Math"/>
                              </a:rPr>
                              <m:t>𝐴</m:t>
                            </m:r>
                          </m:sub>
                        </m:sSub>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𝑛</m:t>
                            </m:r>
                          </m:sub>
                        </m:sSub>
                      </m:e>
                    </m:d>
                  </m:oMath>
                </a14:m>
                <a:endParaRPr lang="en-US" dirty="0" smtClean="0"/>
              </a:p>
              <a:p>
                <a:r>
                  <a:rPr lang="en-US" dirty="0" smtClean="0"/>
                  <a:t>Bob cannot decrypt messages, but given a circuit C can compute</a:t>
                </a:r>
              </a:p>
              <a:p>
                <a:pPr marL="457200" lvl="1"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𝐸𝑛𝑐</m:t>
                          </m:r>
                        </m:e>
                        <m:sub>
                          <m:sSub>
                            <m:sSubPr>
                              <m:ctrlPr>
                                <a:rPr lang="en-US" i="1" smtClean="0">
                                  <a:latin typeface="Cambria Math" panose="02040503050406030204" pitchFamily="18" charset="0"/>
                                </a:rPr>
                              </m:ctrlPr>
                            </m:sSubPr>
                            <m:e>
                              <m:r>
                                <a:rPr lang="en-US" b="0" i="1" smtClean="0">
                                  <a:latin typeface="Cambria Math"/>
                                </a:rPr>
                                <m:t>𝑃𝐾</m:t>
                              </m:r>
                            </m:e>
                            <m:sub>
                              <m:r>
                                <a:rPr lang="en-US" b="0" i="1" smtClean="0">
                                  <a:latin typeface="Cambria Math"/>
                                </a:rPr>
                                <m:t>𝐴</m:t>
                              </m:r>
                            </m:sub>
                          </m:sSub>
                        </m:sub>
                      </m:sSub>
                      <m:d>
                        <m:dPr>
                          <m:ctrlPr>
                            <a:rPr lang="en-US" i="1" smtClean="0">
                              <a:latin typeface="Cambria Math" panose="02040503050406030204" pitchFamily="18" charset="0"/>
                            </a:rPr>
                          </m:ctrlPr>
                        </m:dPr>
                        <m:e>
                          <m:r>
                            <a:rPr lang="en-US" b="0" i="1" smtClean="0">
                              <a:latin typeface="Cambria Math"/>
                            </a:rPr>
                            <m:t>𝐶</m:t>
                          </m:r>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i="1" smtClean="0">
                                      <a:latin typeface="Cambria Math" panose="02040503050406030204" pitchFamily="18" charset="0"/>
                                    </a:rPr>
                                  </m:ctrlPr>
                                </m:sSubPr>
                                <m:e>
                                  <m:r>
                                    <a:rPr lang="en-US" b="0" i="1" smtClean="0">
                                      <a:latin typeface="Cambria Math"/>
                                    </a:rPr>
                                    <m:t>,</m:t>
                                  </m:r>
                                  <m:r>
                                    <a:rPr lang="en-US" b="0" i="1" smtClean="0">
                                      <a:latin typeface="Cambria Math"/>
                                    </a:rPr>
                                    <m:t>𝑥</m:t>
                                  </m:r>
                                </m:e>
                                <m:sub>
                                  <m:r>
                                    <a:rPr lang="en-US" b="0" i="1" smtClean="0">
                                      <a:latin typeface="Cambria Math"/>
                                    </a:rPr>
                                    <m:t>𝑛</m:t>
                                  </m:r>
                                </m:sub>
                              </m:sSub>
                            </m:e>
                          </m:d>
                        </m:e>
                      </m:d>
                    </m:oMath>
                  </m:oMathPara>
                </a14:m>
                <a:endParaRPr lang="en-US" dirty="0"/>
              </a:p>
              <a:p>
                <a:r>
                  <a:rPr lang="en-US" dirty="0" smtClean="0"/>
                  <a:t>We now have candidate constructions!</a:t>
                </a:r>
              </a:p>
              <a:p>
                <a:pPr lvl="1"/>
                <a:r>
                  <a:rPr lang="en-US" dirty="0" smtClean="0"/>
                  <a:t>Encryption/Decryption are polynomial time</a:t>
                </a:r>
              </a:p>
              <a:p>
                <a:pPr lvl="1"/>
                <a:r>
                  <a:rPr lang="en-US" dirty="0" smtClean="0"/>
                  <a:t>…but expensive in practice.</a:t>
                </a:r>
              </a:p>
              <a:p>
                <a:pPr lvl="1"/>
                <a:r>
                  <a:rPr lang="en-US" dirty="0" smtClean="0"/>
                  <a:t>Proved to be CPA-Secure under plausible assumptions</a:t>
                </a:r>
              </a:p>
              <a:p>
                <a:endParaRPr lang="en-US" dirty="0"/>
              </a:p>
              <a:p>
                <a:r>
                  <a:rPr lang="en-US" dirty="0" smtClean="0"/>
                  <a:t>Remark 1: Partially Homomorphic Encryption schemes cannot be CCA-Secure. Why not?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801"/>
                </a:stretch>
              </a:blipFill>
            </p:spPr>
            <p:txBody>
              <a:bodyPr/>
              <a:lstStyle/>
              <a:p>
                <a:r>
                  <a:rPr lang="en-US">
                    <a:noFill/>
                  </a:rPr>
                  <a:t> </a:t>
                </a:r>
              </a:p>
            </p:txBody>
          </p:sp>
        </mc:Fallback>
      </mc:AlternateContent>
      <p:sp>
        <p:nvSpPr>
          <p:cNvPr id="4" name="Rectangle 3"/>
          <p:cNvSpPr/>
          <p:nvPr/>
        </p:nvSpPr>
        <p:spPr>
          <a:xfrm>
            <a:off x="1752601" y="6324600"/>
            <a:ext cx="7991675" cy="369332"/>
          </a:xfrm>
          <a:prstGeom prst="rect">
            <a:avLst/>
          </a:prstGeom>
        </p:spPr>
        <p:txBody>
          <a:bodyPr wrap="none">
            <a:spAutoFit/>
          </a:bodyPr>
          <a:lstStyle/>
          <a:p>
            <a:r>
              <a:rPr lang="en-US" dirty="0">
                <a:hlinkClick r:id="rId3"/>
              </a:rPr>
              <a:t>https://simons.berkeley.edu/talks/shai-halevi-2015-05-18a</a:t>
            </a:r>
            <a:r>
              <a:rPr lang="en-US" dirty="0"/>
              <a:t> (Lecture by </a:t>
            </a:r>
            <a:r>
              <a:rPr lang="en-US" dirty="0" err="1"/>
              <a:t>Shai</a:t>
            </a:r>
            <a:r>
              <a:rPr lang="en-US" dirty="0"/>
              <a:t> </a:t>
            </a:r>
            <a:r>
              <a:rPr lang="en-US" dirty="0" err="1"/>
              <a:t>Halevi</a:t>
            </a:r>
            <a:r>
              <a:rPr lang="en-US" dirty="0"/>
              <a:t>) </a:t>
            </a:r>
          </a:p>
        </p:txBody>
      </p:sp>
    </p:spTree>
    <p:extLst>
      <p:ext uri="{BB962C8B-B14F-4D97-AF65-F5344CB8AC3E}">
        <p14:creationId xmlns:p14="http://schemas.microsoft.com/office/powerpoint/2010/main" val="3651429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Partially Homomorphic Encryption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Plain RSA is multiplicatively homomorphic</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oMath>
                  </m:oMathPara>
                </a14:m>
                <a:endParaRPr lang="en-US" dirty="0" smtClean="0"/>
              </a:p>
              <a:p>
                <a:r>
                  <a:rPr lang="en-US" dirty="0" smtClean="0"/>
                  <a:t>But not additively homomorphic</a:t>
                </a:r>
              </a:p>
              <a:p>
                <a:endParaRPr lang="en-US" dirty="0"/>
              </a:p>
              <a:p>
                <a:r>
                  <a:rPr lang="en-US" dirty="0" smtClean="0"/>
                  <a:t>Pallier Cryptosystem</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e>
                              </m:d>
                            </m:e>
                          </m:d>
                        </m:e>
                        <m:sup>
                          <m:r>
                            <a:rPr lang="en-US" b="0" i="1" smtClean="0">
                              <a:latin typeface="Cambria Math" panose="02040503050406030204" pitchFamily="18" charset="0"/>
                              <a:ea typeface="Cambria Math" panose="02040503050406030204" pitchFamily="18" charset="0"/>
                            </a:rPr>
                            <m:t>𝑘</m:t>
                          </m:r>
                        </m:sup>
                      </m:sSup>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r>
                            <a:rPr lang="en-US" b="0" i="1" smtClean="0">
                              <a:latin typeface="Cambria Math" panose="02040503050406030204" pitchFamily="18" charset="0"/>
                            </a:rPr>
                            <m:t>𝑘</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oMath>
                  </m:oMathPara>
                </a14:m>
                <a:endParaRPr lang="en-US" dirty="0"/>
              </a:p>
              <a:p>
                <a:r>
                  <a:rPr lang="en-US" dirty="0" smtClean="0"/>
                  <a:t>Not same as FHE, but still useful in multiparty computation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Rectangle 3"/>
          <p:cNvSpPr/>
          <p:nvPr/>
        </p:nvSpPr>
        <p:spPr>
          <a:xfrm>
            <a:off x="1752601" y="6324600"/>
            <a:ext cx="5066130" cy="369332"/>
          </a:xfrm>
          <a:prstGeom prst="rect">
            <a:avLst/>
          </a:prstGeom>
        </p:spPr>
        <p:txBody>
          <a:bodyPr wrap="none">
            <a:spAutoFit/>
          </a:bodyPr>
          <a:lstStyle/>
          <a:p>
            <a:r>
              <a:rPr lang="en-US" dirty="0">
                <a:hlinkClick r:id="rId3"/>
              </a:rPr>
              <a:t>https://</a:t>
            </a:r>
            <a:r>
              <a:rPr lang="en-US" dirty="0" smtClean="0">
                <a:hlinkClick r:id="rId3"/>
              </a:rPr>
              <a:t>en.wikipedia.org/wiki/Paillier_cryptosystem</a:t>
            </a:r>
            <a:r>
              <a:rPr lang="en-US" dirty="0" smtClean="0"/>
              <a:t> </a:t>
            </a:r>
            <a:endParaRPr lang="en-US" dirty="0"/>
          </a:p>
        </p:txBody>
      </p:sp>
    </p:spTree>
    <p:extLst>
      <p:ext uri="{BB962C8B-B14F-4D97-AF65-F5344CB8AC3E}">
        <p14:creationId xmlns:p14="http://schemas.microsoft.com/office/powerpoint/2010/main" val="3133543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Partially Homomorphic Encryption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996246" cy="4351338"/>
              </a:xfrm>
            </p:spPr>
            <p:txBody>
              <a:bodyPr>
                <a:normAutofit/>
              </a:bodyPr>
              <a:lstStyle/>
              <a:p>
                <a:r>
                  <a:rPr lang="en-US" b="1" dirty="0" smtClean="0"/>
                  <a:t>Secret Key: </a:t>
                </a:r>
                <a:r>
                  <a:rPr lang="en-US" dirty="0" smtClean="0"/>
                  <a:t>Large (prime) number p.</a:t>
                </a:r>
              </a:p>
              <a:p>
                <a:r>
                  <a:rPr lang="en-US" b="1" dirty="0" smtClean="0"/>
                  <a:t>Public Key: </a:t>
                </a:r>
                <a14:m>
                  <m:oMath xmlns:m="http://schemas.openxmlformats.org/officeDocument/2006/math">
                    <m:r>
                      <m:rPr>
                        <m:sty m:val="p"/>
                      </m:rPr>
                      <a:rPr lang="en-US" b="0" i="0" smtClean="0">
                        <a:latin typeface="Cambria Math" panose="02040503050406030204" pitchFamily="18" charset="0"/>
                      </a:rPr>
                      <m:t>N</m:t>
                    </m:r>
                    <m:r>
                      <a:rPr lang="en-US" b="0" i="0" smtClean="0">
                        <a:latin typeface="Cambria Math" panose="02040503050406030204" pitchFamily="18" charset="0"/>
                      </a:rPr>
                      <m:t>=</m:t>
                    </m:r>
                    <m:r>
                      <m:rPr>
                        <m:sty m:val="p"/>
                      </m:rPr>
                      <a:rPr lang="en-US" b="0" i="0" smtClean="0">
                        <a:latin typeface="Cambria Math" panose="02040503050406030204" pitchFamily="18" charset="0"/>
                      </a:rPr>
                      <m:t>pq</m:t>
                    </m:r>
                    <m:r>
                      <a:rPr lang="en-US" b="0" i="0" smtClean="0">
                        <a:latin typeface="Cambria Math" panose="02040503050406030204" pitchFamily="18" charset="0"/>
                      </a:rPr>
                      <m:t> </m:t>
                    </m:r>
                    <m:r>
                      <m:rPr>
                        <m:sty m:val="p"/>
                      </m:rPr>
                      <a:rPr lang="en-US" b="0" i="0" smtClean="0">
                        <a:latin typeface="Cambria Math" panose="02040503050406030204" pitchFamily="18" charset="0"/>
                      </a:rPr>
                      <m:t>and</m:t>
                    </m:r>
                    <m:r>
                      <a:rPr lang="en-US" b="0" i="0" smtClean="0">
                        <a:latin typeface="Cambria Math" panose="02040503050406030204" pitchFamily="18" charset="0"/>
                      </a:rPr>
                      <m:t> </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𝑖</m:t>
                        </m:r>
                      </m:sub>
                    </m:sSub>
                    <m:r>
                      <a:rPr lang="en-US" b="0" i="1" smtClean="0">
                        <a:latin typeface="Cambria Math" panose="02040503050406030204" pitchFamily="18" charset="0"/>
                      </a:rPr>
                      <m:t>+1</m:t>
                    </m:r>
                  </m:oMath>
                </a14:m>
                <a:r>
                  <a:rPr lang="en-US" dirty="0" smtClean="0"/>
                  <a:t> for each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smtClean="0"/>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𝑝</m:t>
                    </m:r>
                  </m:oMath>
                </a14:m>
                <a:endParaRPr lang="en-US" dirty="0" smtClean="0"/>
              </a:p>
              <a:p>
                <a:endParaRPr lang="en-US" dirty="0"/>
              </a:p>
              <a:p>
                <a:r>
                  <a:rPr lang="en-US" dirty="0" smtClean="0"/>
                  <a:t>Encrypting a Bit </a:t>
                </a:r>
                <a14:m>
                  <m:oMath xmlns:m="http://schemas.openxmlformats.org/officeDocument/2006/math">
                    <m:r>
                      <m:rPr>
                        <m:sty m:val="p"/>
                      </m:rPr>
                      <a:rPr lang="en-US" b="0" i="0" smtClean="0">
                        <a:latin typeface="Cambria Math" panose="02040503050406030204" pitchFamily="18" charset="0"/>
                      </a:rPr>
                      <m:t>b</m:t>
                    </m:r>
                  </m:oMath>
                </a14:m>
                <a:r>
                  <a:rPr lang="en-US" dirty="0" smtClean="0"/>
                  <a:t>:</a:t>
                </a:r>
              </a:p>
              <a:p>
                <a:pPr lvl="1"/>
                <a:r>
                  <a:rPr lang="en-US" dirty="0" smtClean="0"/>
                  <a:t>Select Random Subset: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a14:m>
                <a:r>
                  <a:rPr lang="en-US" dirty="0" smtClean="0"/>
                  <a:t> and random </a:t>
                </a:r>
                <a14:m>
                  <m:oMath xmlns:m="http://schemas.openxmlformats.org/officeDocument/2006/math">
                    <m:r>
                      <a:rPr lang="en-US" b="0" i="1" smtClean="0">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𝑝</m:t>
                    </m:r>
                  </m:oMath>
                </a14:m>
                <a:endParaRPr lang="en-US" dirty="0"/>
              </a:p>
              <a:p>
                <a:pPr lvl="1"/>
                <a:r>
                  <a:rPr lang="en-US" dirty="0" smtClean="0"/>
                  <a:t>Return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+2</m:t>
                    </m:r>
                    <m:r>
                      <a:rPr lang="en-US" b="0" i="1" smtClean="0">
                        <a:latin typeface="Cambria Math" panose="02040503050406030204" pitchFamily="18" charset="0"/>
                      </a:rPr>
                      <m:t>𝑟</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𝑁</m:t>
                    </m:r>
                    <m:r>
                      <a:rPr lang="en-US" b="0" i="1" smtClean="0">
                        <a:latin typeface="Cambria Math" panose="02040503050406030204" pitchFamily="18" charset="0"/>
                      </a:rPr>
                      <m:t>=</m:t>
                    </m:r>
                    <m:r>
                      <a:rPr lang="en-US" i="1" smtClean="0">
                        <a:solidFill>
                          <a:srgbClr val="FF0000"/>
                        </a:solidFill>
                        <a:latin typeface="Cambria Math" panose="02040503050406030204" pitchFamily="18" charset="0"/>
                      </a:rPr>
                      <m:t>𝑝</m:t>
                    </m:r>
                    <m:nary>
                      <m:naryPr>
                        <m:chr m:val="∑"/>
                        <m:supHide m:val="on"/>
                        <m:ctrlPr>
                          <a:rPr lang="en-US" i="1">
                            <a:solidFill>
                              <a:srgbClr val="FF0000"/>
                            </a:solidFill>
                            <a:latin typeface="Cambria Math" panose="02040503050406030204" pitchFamily="18" charset="0"/>
                          </a:rPr>
                        </m:ctrlPr>
                      </m:naryPr>
                      <m:sub>
                        <m:r>
                          <m:rPr>
                            <m:brk m:alnAt="7"/>
                          </m:rPr>
                          <a:rPr lang="en-US" i="1">
                            <a:solidFill>
                              <a:srgbClr val="FF0000"/>
                            </a:solidFill>
                            <a:latin typeface="Cambria Math" panose="02040503050406030204" pitchFamily="18" charset="0"/>
                          </a:rPr>
                          <m:t>𝑖</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ea typeface="Cambria Math" panose="02040503050406030204" pitchFamily="18" charset="0"/>
                          </a:rPr>
                          <m:t>𝑆</m:t>
                        </m:r>
                      </m:sub>
                      <m:sup/>
                      <m:e>
                        <m:sSub>
                          <m:sSubPr>
                            <m:ctrlPr>
                              <a:rPr lang="en-US" i="1">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𝑞</m:t>
                            </m:r>
                          </m:e>
                          <m:sub>
                            <m:r>
                              <a:rPr lang="en-US" i="1">
                                <a:solidFill>
                                  <a:srgbClr val="FF0000"/>
                                </a:solidFill>
                                <a:latin typeface="Cambria Math" panose="02040503050406030204" pitchFamily="18" charset="0"/>
                              </a:rPr>
                              <m:t>𝑖</m:t>
                            </m:r>
                          </m:sub>
                        </m:sSub>
                      </m:e>
                    </m:nary>
                    <m:r>
                      <a:rPr lang="en-US" b="0" i="1" smtClean="0">
                        <a:latin typeface="Cambria Math" panose="02040503050406030204" pitchFamily="18" charset="0"/>
                      </a:rPr>
                      <m:t>+</m:t>
                    </m:r>
                    <m:r>
                      <a:rPr lang="en-US" b="0" i="1" smtClean="0">
                        <a:solidFill>
                          <a:srgbClr val="0070C0"/>
                        </a:solidFill>
                        <a:latin typeface="Cambria Math" panose="02040503050406030204" pitchFamily="18" charset="0"/>
                      </a:rPr>
                      <m:t>2</m:t>
                    </m:r>
                    <m:d>
                      <m:dPr>
                        <m:ctrlPr>
                          <a:rPr lang="en-US" b="0" i="1" smtClean="0">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𝑟</m:t>
                        </m:r>
                        <m:r>
                          <a:rPr lang="en-US" i="1">
                            <a:solidFill>
                              <a:srgbClr val="0070C0"/>
                            </a:solidFill>
                            <a:latin typeface="Cambria Math" panose="02040503050406030204" pitchFamily="18" charset="0"/>
                          </a:rPr>
                          <m:t>+</m:t>
                        </m:r>
                        <m:nary>
                          <m:naryPr>
                            <m:chr m:val="∑"/>
                            <m:supHide m:val="on"/>
                            <m:ctrlPr>
                              <a:rPr lang="en-US" i="1">
                                <a:solidFill>
                                  <a:srgbClr val="0070C0"/>
                                </a:solidFill>
                                <a:latin typeface="Cambria Math" panose="02040503050406030204" pitchFamily="18" charset="0"/>
                              </a:rPr>
                            </m:ctrlPr>
                          </m:naryPr>
                          <m:sub>
                            <m:r>
                              <m:rPr>
                                <m:brk m:alnAt="7"/>
                              </m:rPr>
                              <a:rPr lang="en-US" i="1">
                                <a:solidFill>
                                  <a:srgbClr val="0070C0"/>
                                </a:solidFill>
                                <a:latin typeface="Cambria Math" panose="02040503050406030204" pitchFamily="18" charset="0"/>
                              </a:rPr>
                              <m:t>𝑖</m:t>
                            </m:r>
                            <m:r>
                              <a:rPr lang="en-US" i="1">
                                <a:solidFill>
                                  <a:srgbClr val="0070C0"/>
                                </a:solidFill>
                                <a:latin typeface="Cambria Math" panose="02040503050406030204" pitchFamily="18" charset="0"/>
                              </a:rPr>
                              <m:t> ∈</m:t>
                            </m:r>
                            <m:r>
                              <a:rPr lang="en-US" i="1">
                                <a:solidFill>
                                  <a:srgbClr val="0070C0"/>
                                </a:solidFill>
                                <a:latin typeface="Cambria Math" panose="02040503050406030204" pitchFamily="18" charset="0"/>
                                <a:ea typeface="Cambria Math" panose="02040503050406030204" pitchFamily="18" charset="0"/>
                              </a:rPr>
                              <m:t>𝑆</m:t>
                            </m:r>
                          </m:sub>
                          <m:sup/>
                          <m:e>
                            <m:sSub>
                              <m:sSubPr>
                                <m:ctrlPr>
                                  <a:rPr lang="en-US" i="1">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𝑟</m:t>
                                </m:r>
                              </m:e>
                              <m:sub>
                                <m:r>
                                  <a:rPr lang="en-US" i="1">
                                    <a:solidFill>
                                      <a:srgbClr val="0070C0"/>
                                    </a:solidFill>
                                    <a:latin typeface="Cambria Math" panose="02040503050406030204" pitchFamily="18" charset="0"/>
                                  </a:rPr>
                                  <m:t>𝑖</m:t>
                                </m:r>
                              </m:sub>
                            </m:sSub>
                          </m:e>
                        </m:nary>
                      </m:e>
                    </m:d>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𝑁</m:t>
                    </m:r>
                  </m:oMath>
                </a14:m>
                <a:r>
                  <a:rPr lang="en-US" dirty="0" smtClean="0"/>
                  <a:t> </a:t>
                </a:r>
              </a:p>
              <a:p>
                <a:r>
                  <a:rPr lang="en-US" dirty="0" smtClean="0"/>
                  <a:t>Decrypting a </a:t>
                </a:r>
                <a:r>
                  <a:rPr lang="en-US" dirty="0" err="1" smtClean="0"/>
                  <a:t>ciphertext</a:t>
                </a:r>
                <a:r>
                  <a:rPr lang="en-US" dirty="0" smtClean="0"/>
                  <a:t>:</a:t>
                </a:r>
              </a:p>
              <a:p>
                <a:pPr lvl="1"/>
                <a:r>
                  <a:rPr lang="en-US" b="0" i="1" dirty="0" smtClean="0">
                    <a:latin typeface="Cambria Math" panose="02040503050406030204" pitchFamily="18" charset="0"/>
                  </a:rPr>
                  <a:t>As long as </a:t>
                </a:r>
                <a14:m>
                  <m:oMath xmlns:m="http://schemas.openxmlformats.org/officeDocument/2006/math">
                    <m:r>
                      <a:rPr lang="en-US" i="1">
                        <a:solidFill>
                          <a:srgbClr val="0070C0"/>
                        </a:solidFill>
                        <a:latin typeface="Cambria Math" panose="02040503050406030204" pitchFamily="18" charset="0"/>
                      </a:rPr>
                      <m:t>2</m:t>
                    </m:r>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𝑟</m:t>
                        </m:r>
                        <m:r>
                          <a:rPr lang="en-US" i="1">
                            <a:solidFill>
                              <a:srgbClr val="0070C0"/>
                            </a:solidFill>
                            <a:latin typeface="Cambria Math" panose="02040503050406030204" pitchFamily="18" charset="0"/>
                          </a:rPr>
                          <m:t>+</m:t>
                        </m:r>
                        <m:nary>
                          <m:naryPr>
                            <m:chr m:val="∑"/>
                            <m:supHide m:val="on"/>
                            <m:ctrlPr>
                              <a:rPr lang="en-US" i="1">
                                <a:solidFill>
                                  <a:srgbClr val="0070C0"/>
                                </a:solidFill>
                                <a:latin typeface="Cambria Math" panose="02040503050406030204" pitchFamily="18" charset="0"/>
                              </a:rPr>
                            </m:ctrlPr>
                          </m:naryPr>
                          <m:sub>
                            <m:r>
                              <m:rPr>
                                <m:brk m:alnAt="7"/>
                              </m:rPr>
                              <a:rPr lang="en-US" i="1">
                                <a:solidFill>
                                  <a:srgbClr val="0070C0"/>
                                </a:solidFill>
                                <a:latin typeface="Cambria Math" panose="02040503050406030204" pitchFamily="18" charset="0"/>
                              </a:rPr>
                              <m:t>𝑖</m:t>
                            </m:r>
                            <m:r>
                              <a:rPr lang="en-US" i="1">
                                <a:solidFill>
                                  <a:srgbClr val="0070C0"/>
                                </a:solidFill>
                                <a:latin typeface="Cambria Math" panose="02040503050406030204" pitchFamily="18" charset="0"/>
                              </a:rPr>
                              <m:t> ∈</m:t>
                            </m:r>
                            <m:r>
                              <a:rPr lang="en-US" i="1">
                                <a:solidFill>
                                  <a:srgbClr val="0070C0"/>
                                </a:solidFill>
                                <a:latin typeface="Cambria Math" panose="02040503050406030204" pitchFamily="18" charset="0"/>
                                <a:ea typeface="Cambria Math" panose="02040503050406030204" pitchFamily="18" charset="0"/>
                              </a:rPr>
                              <m:t>𝑆</m:t>
                            </m:r>
                          </m:sub>
                          <m:sup/>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𝑟</m:t>
                                </m:r>
                              </m:e>
                              <m:sub>
                                <m:r>
                                  <a:rPr lang="en-US" i="1">
                                    <a:solidFill>
                                      <a:srgbClr val="0070C0"/>
                                    </a:solidFill>
                                    <a:latin typeface="Cambria Math" panose="02040503050406030204" pitchFamily="18" charset="0"/>
                                  </a:rPr>
                                  <m:t>𝑖</m:t>
                                </m:r>
                              </m:sub>
                            </m:sSub>
                          </m:e>
                        </m:nary>
                      </m:e>
                    </m:d>
                  </m:oMath>
                </a14:m>
                <a:r>
                  <a:rPr lang="en-US" b="0" i="1" dirty="0" smtClean="0">
                    <a:latin typeface="Cambria Math" panose="02040503050406030204" pitchFamily="18" charset="0"/>
                  </a:rPr>
                  <a:t> &lt; p</a:t>
                </a:r>
              </a:p>
              <a:p>
                <a:pPr lvl="1"/>
                <a14:m>
                  <m:oMath xmlns:m="http://schemas.openxmlformats.org/officeDocument/2006/math">
                    <m:d>
                      <m:dPr>
                        <m:ctrlPr>
                          <a:rPr lang="en-US" b="0" i="1" smtClean="0">
                            <a:latin typeface="Cambria Math" panose="02040503050406030204" pitchFamily="18" charset="0"/>
                          </a:rPr>
                        </m:ctrlPr>
                      </m:dPr>
                      <m:e>
                        <m:r>
                          <a:rPr lang="en-US" i="1">
                            <a:latin typeface="Cambria Math" panose="02040503050406030204" pitchFamily="18" charset="0"/>
                          </a:rPr>
                          <m:t>𝑐</m:t>
                        </m:r>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𝑝</m:t>
                        </m:r>
                      </m:e>
                    </m:d>
                    <m:r>
                      <a:rPr lang="en-US" b="0" i="1" smtClean="0">
                        <a:latin typeface="Cambria Math" panose="02040503050406030204" pitchFamily="18" charset="0"/>
                      </a:rPr>
                      <m:t>𝑚𝑜𝑑</m:t>
                    </m:r>
                    <m:r>
                      <a:rPr lang="en-US" b="0" i="1" smtClean="0">
                        <a:latin typeface="Cambria Math" panose="02040503050406030204" pitchFamily="18" charset="0"/>
                      </a:rPr>
                      <m:t> 2=</m:t>
                    </m:r>
                    <m:d>
                      <m:dPr>
                        <m:ctrlPr>
                          <a:rPr lang="en-US" i="1" smtClean="0">
                            <a:latin typeface="Cambria Math" panose="02040503050406030204" pitchFamily="18" charset="0"/>
                          </a:rPr>
                        </m:ctrlPr>
                      </m:dPr>
                      <m:e>
                        <m:r>
                          <a:rPr lang="en-US" i="1">
                            <a:solidFill>
                              <a:srgbClr val="0070C0"/>
                            </a:solidFill>
                            <a:latin typeface="Cambria Math" panose="02040503050406030204" pitchFamily="18" charset="0"/>
                          </a:rPr>
                          <m:t>2</m:t>
                        </m:r>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𝑟</m:t>
                            </m:r>
                            <m:r>
                              <a:rPr lang="en-US" i="1">
                                <a:solidFill>
                                  <a:srgbClr val="0070C0"/>
                                </a:solidFill>
                                <a:latin typeface="Cambria Math" panose="02040503050406030204" pitchFamily="18" charset="0"/>
                              </a:rPr>
                              <m:t>+</m:t>
                            </m:r>
                            <m:nary>
                              <m:naryPr>
                                <m:chr m:val="∑"/>
                                <m:supHide m:val="on"/>
                                <m:ctrlPr>
                                  <a:rPr lang="en-US" i="1">
                                    <a:solidFill>
                                      <a:srgbClr val="0070C0"/>
                                    </a:solidFill>
                                    <a:latin typeface="Cambria Math" panose="02040503050406030204" pitchFamily="18" charset="0"/>
                                  </a:rPr>
                                </m:ctrlPr>
                              </m:naryPr>
                              <m:sub>
                                <m:r>
                                  <m:rPr>
                                    <m:brk m:alnAt="7"/>
                                  </m:rPr>
                                  <a:rPr lang="en-US" i="1">
                                    <a:solidFill>
                                      <a:srgbClr val="0070C0"/>
                                    </a:solidFill>
                                    <a:latin typeface="Cambria Math" panose="02040503050406030204" pitchFamily="18" charset="0"/>
                                  </a:rPr>
                                  <m:t>𝑖</m:t>
                                </m:r>
                                <m:r>
                                  <a:rPr lang="en-US" i="1">
                                    <a:solidFill>
                                      <a:srgbClr val="0070C0"/>
                                    </a:solidFill>
                                    <a:latin typeface="Cambria Math" panose="02040503050406030204" pitchFamily="18" charset="0"/>
                                  </a:rPr>
                                  <m:t> ∈</m:t>
                                </m:r>
                                <m:r>
                                  <a:rPr lang="en-US" i="1">
                                    <a:solidFill>
                                      <a:srgbClr val="0070C0"/>
                                    </a:solidFill>
                                    <a:latin typeface="Cambria Math" panose="02040503050406030204" pitchFamily="18" charset="0"/>
                                    <a:ea typeface="Cambria Math" panose="02040503050406030204" pitchFamily="18" charset="0"/>
                                  </a:rPr>
                                  <m:t>𝑆</m:t>
                                </m:r>
                              </m:sub>
                              <m:sup/>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𝑟</m:t>
                                    </m:r>
                                  </m:e>
                                  <m:sub>
                                    <m:r>
                                      <a:rPr lang="en-US" i="1">
                                        <a:solidFill>
                                          <a:srgbClr val="0070C0"/>
                                        </a:solidFill>
                                        <a:latin typeface="Cambria Math" panose="02040503050406030204" pitchFamily="18" charset="0"/>
                                      </a:rPr>
                                      <m:t>𝑖</m:t>
                                    </m:r>
                                  </m:sub>
                                </m:sSub>
                              </m:e>
                            </m:nary>
                          </m:e>
                        </m:d>
                        <m:r>
                          <a:rPr lang="en-US" i="1">
                            <a:latin typeface="Cambria Math" panose="02040503050406030204" pitchFamily="18" charset="0"/>
                          </a:rPr>
                          <m:t>+</m:t>
                        </m:r>
                        <m:r>
                          <a:rPr lang="en-US" i="1">
                            <a:latin typeface="Cambria Math" panose="02040503050406030204" pitchFamily="18" charset="0"/>
                          </a:rPr>
                          <m:t>𝑏</m:t>
                        </m:r>
                        <m:r>
                          <m:rPr>
                            <m:nor/>
                          </m:rPr>
                          <a:rPr lang="en-US" dirty="0"/>
                          <m:t> </m:t>
                        </m:r>
                      </m:e>
                    </m:d>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2=</m:t>
                    </m:r>
                    <m:r>
                      <a:rPr lang="en-US" b="0" i="1" smtClean="0">
                        <a:latin typeface="Cambria Math" panose="02040503050406030204" pitchFamily="18" charset="0"/>
                      </a:rPr>
                      <m:t>𝑏</m:t>
                    </m:r>
                  </m:oMath>
                </a14:m>
                <a:endParaRPr lang="en-US" dirty="0" smtClean="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996246" cy="4351338"/>
              </a:xfrm>
              <a:blipFill>
                <a:blip r:embed="rId2"/>
                <a:stretch>
                  <a:fillRect l="-998" t="-2241" b="-1484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38</a:t>
            </a:fld>
            <a:endParaRPr lang="en-US"/>
          </a:p>
        </p:txBody>
      </p:sp>
    </p:spTree>
    <p:extLst>
      <p:ext uri="{BB962C8B-B14F-4D97-AF65-F5344CB8AC3E}">
        <p14:creationId xmlns:p14="http://schemas.microsoft.com/office/powerpoint/2010/main" val="39581931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Partially Homomorphic Encryption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996246" cy="4351338"/>
              </a:xfrm>
            </p:spPr>
            <p:txBody>
              <a:bodyPr/>
              <a:lstStyle/>
              <a:p>
                <a:r>
                  <a:rPr lang="en-US" dirty="0" smtClean="0"/>
                  <a:t>Encrypting a Bit </a:t>
                </a:r>
                <a14:m>
                  <m:oMath xmlns:m="http://schemas.openxmlformats.org/officeDocument/2006/math">
                    <m:r>
                      <m:rPr>
                        <m:sty m:val="p"/>
                      </m:rPr>
                      <a:rPr lang="en-US" b="0" i="0" smtClean="0">
                        <a:latin typeface="Cambria Math" panose="02040503050406030204" pitchFamily="18" charset="0"/>
                      </a:rPr>
                      <m:t>b</m:t>
                    </m:r>
                  </m:oMath>
                </a14:m>
                <a:r>
                  <a:rPr lang="en-US" dirty="0" smtClean="0"/>
                  <a:t>:</a:t>
                </a:r>
              </a:p>
              <a:p>
                <a:pPr lvl="1"/>
                <a:r>
                  <a:rPr lang="en-US" dirty="0" smtClean="0"/>
                  <a:t>Select Random Subset: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a14:m>
                <a:r>
                  <a:rPr lang="en-US" dirty="0" smtClean="0"/>
                  <a:t> and random </a:t>
                </a:r>
                <a14:m>
                  <m:oMath xmlns:m="http://schemas.openxmlformats.org/officeDocument/2006/math">
                    <m:r>
                      <a:rPr lang="en-US" b="0" i="1" smtClean="0">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𝑝</m:t>
                    </m:r>
                  </m:oMath>
                </a14:m>
                <a:endParaRPr lang="en-US" dirty="0"/>
              </a:p>
              <a:p>
                <a:pPr lvl="1"/>
                <a:r>
                  <a:rPr lang="en-US" dirty="0" smtClean="0"/>
                  <a:t>Return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+2</m:t>
                    </m:r>
                    <m:r>
                      <a:rPr lang="en-US" b="0" i="1" smtClean="0">
                        <a:latin typeface="Cambria Math" panose="02040503050406030204" pitchFamily="18" charset="0"/>
                      </a:rPr>
                      <m:t>𝑟</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𝑁</m:t>
                    </m:r>
                    <m:r>
                      <a:rPr lang="en-US" b="0" i="1" smtClean="0">
                        <a:latin typeface="Cambria Math" panose="02040503050406030204" pitchFamily="18" charset="0"/>
                      </a:rPr>
                      <m:t>=</m:t>
                    </m:r>
                    <m:r>
                      <a:rPr lang="en-US" i="1" smtClean="0">
                        <a:solidFill>
                          <a:srgbClr val="FF0000"/>
                        </a:solidFill>
                        <a:latin typeface="Cambria Math" panose="02040503050406030204" pitchFamily="18" charset="0"/>
                      </a:rPr>
                      <m:t>𝑝</m:t>
                    </m:r>
                    <m:nary>
                      <m:naryPr>
                        <m:chr m:val="∑"/>
                        <m:supHide m:val="on"/>
                        <m:ctrlPr>
                          <a:rPr lang="en-US" i="1">
                            <a:solidFill>
                              <a:srgbClr val="FF0000"/>
                            </a:solidFill>
                            <a:latin typeface="Cambria Math" panose="02040503050406030204" pitchFamily="18" charset="0"/>
                          </a:rPr>
                        </m:ctrlPr>
                      </m:naryPr>
                      <m:sub>
                        <m:r>
                          <m:rPr>
                            <m:brk m:alnAt="7"/>
                          </m:rPr>
                          <a:rPr lang="en-US" i="1">
                            <a:solidFill>
                              <a:srgbClr val="FF0000"/>
                            </a:solidFill>
                            <a:latin typeface="Cambria Math" panose="02040503050406030204" pitchFamily="18" charset="0"/>
                          </a:rPr>
                          <m:t>𝑖</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ea typeface="Cambria Math" panose="02040503050406030204" pitchFamily="18" charset="0"/>
                          </a:rPr>
                          <m:t>𝑆</m:t>
                        </m:r>
                      </m:sub>
                      <m:sup/>
                      <m:e>
                        <m:sSub>
                          <m:sSubPr>
                            <m:ctrlPr>
                              <a:rPr lang="en-US" i="1">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𝑞</m:t>
                            </m:r>
                          </m:e>
                          <m:sub>
                            <m:r>
                              <a:rPr lang="en-US" i="1">
                                <a:solidFill>
                                  <a:srgbClr val="FF0000"/>
                                </a:solidFill>
                                <a:latin typeface="Cambria Math" panose="02040503050406030204" pitchFamily="18" charset="0"/>
                              </a:rPr>
                              <m:t>𝑖</m:t>
                            </m:r>
                          </m:sub>
                        </m:sSub>
                      </m:e>
                    </m:nary>
                    <m:r>
                      <a:rPr lang="en-US" b="0" i="1" smtClean="0">
                        <a:latin typeface="Cambria Math" panose="02040503050406030204" pitchFamily="18" charset="0"/>
                      </a:rPr>
                      <m:t>+</m:t>
                    </m:r>
                    <m:r>
                      <a:rPr lang="en-US" b="0" i="1" smtClean="0">
                        <a:solidFill>
                          <a:srgbClr val="0070C0"/>
                        </a:solidFill>
                        <a:latin typeface="Cambria Math" panose="02040503050406030204" pitchFamily="18" charset="0"/>
                      </a:rPr>
                      <m:t>2</m:t>
                    </m:r>
                    <m:d>
                      <m:dPr>
                        <m:ctrlPr>
                          <a:rPr lang="en-US" b="0" i="1" smtClean="0">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𝑟</m:t>
                        </m:r>
                        <m:r>
                          <a:rPr lang="en-US" i="1">
                            <a:solidFill>
                              <a:srgbClr val="0070C0"/>
                            </a:solidFill>
                            <a:latin typeface="Cambria Math" panose="02040503050406030204" pitchFamily="18" charset="0"/>
                          </a:rPr>
                          <m:t>+</m:t>
                        </m:r>
                        <m:nary>
                          <m:naryPr>
                            <m:chr m:val="∑"/>
                            <m:supHide m:val="on"/>
                            <m:ctrlPr>
                              <a:rPr lang="en-US" i="1">
                                <a:solidFill>
                                  <a:srgbClr val="0070C0"/>
                                </a:solidFill>
                                <a:latin typeface="Cambria Math" panose="02040503050406030204" pitchFamily="18" charset="0"/>
                              </a:rPr>
                            </m:ctrlPr>
                          </m:naryPr>
                          <m:sub>
                            <m:r>
                              <m:rPr>
                                <m:brk m:alnAt="7"/>
                              </m:rPr>
                              <a:rPr lang="en-US" i="1">
                                <a:solidFill>
                                  <a:srgbClr val="0070C0"/>
                                </a:solidFill>
                                <a:latin typeface="Cambria Math" panose="02040503050406030204" pitchFamily="18" charset="0"/>
                              </a:rPr>
                              <m:t>𝑖</m:t>
                            </m:r>
                            <m:r>
                              <a:rPr lang="en-US" i="1">
                                <a:solidFill>
                                  <a:srgbClr val="0070C0"/>
                                </a:solidFill>
                                <a:latin typeface="Cambria Math" panose="02040503050406030204" pitchFamily="18" charset="0"/>
                              </a:rPr>
                              <m:t> ∈</m:t>
                            </m:r>
                            <m:r>
                              <a:rPr lang="en-US" i="1">
                                <a:solidFill>
                                  <a:srgbClr val="0070C0"/>
                                </a:solidFill>
                                <a:latin typeface="Cambria Math" panose="02040503050406030204" pitchFamily="18" charset="0"/>
                                <a:ea typeface="Cambria Math" panose="02040503050406030204" pitchFamily="18" charset="0"/>
                              </a:rPr>
                              <m:t>𝑆</m:t>
                            </m:r>
                          </m:sub>
                          <m:sup/>
                          <m:e>
                            <m:sSub>
                              <m:sSubPr>
                                <m:ctrlPr>
                                  <a:rPr lang="en-US" i="1">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𝑟</m:t>
                                </m:r>
                              </m:e>
                              <m:sub>
                                <m:r>
                                  <a:rPr lang="en-US" i="1">
                                    <a:solidFill>
                                      <a:srgbClr val="0070C0"/>
                                    </a:solidFill>
                                    <a:latin typeface="Cambria Math" panose="02040503050406030204" pitchFamily="18" charset="0"/>
                                  </a:rPr>
                                  <m:t>𝑖</m:t>
                                </m:r>
                              </m:sub>
                            </m:sSub>
                          </m:e>
                        </m:nary>
                      </m:e>
                    </m:d>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smtClean="0"/>
                  <a:t> </a:t>
                </a:r>
              </a:p>
              <a:p>
                <a:r>
                  <a:rPr lang="en-US" b="1" dirty="0" smtClean="0"/>
                  <a:t>Adding two </a:t>
                </a:r>
                <a:r>
                  <a:rPr lang="en-US" b="1" dirty="0" err="1" smtClean="0"/>
                  <a:t>ciphertexts</a:t>
                </a:r>
                <a:endParaRPr lang="en-US" b="1" dirty="0" smtClean="0"/>
              </a:p>
              <a:p>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𝑐</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i="1">
                          <a:solidFill>
                            <a:srgbClr val="FF0000"/>
                          </a:solidFill>
                          <a:latin typeface="Cambria Math" panose="02040503050406030204" pitchFamily="18" charset="0"/>
                        </a:rPr>
                        <m:t>𝑝</m:t>
                      </m:r>
                      <m:d>
                        <m:dPr>
                          <m:ctrlPr>
                            <a:rPr lang="en-US" i="1" smtClean="0">
                              <a:solidFill>
                                <a:srgbClr val="FF0000"/>
                              </a:solidFill>
                              <a:latin typeface="Cambria Math" panose="02040503050406030204" pitchFamily="18" charset="0"/>
                            </a:rPr>
                          </m:ctrlPr>
                        </m:dPr>
                        <m:e>
                          <m:nary>
                            <m:naryPr>
                              <m:chr m:val="∑"/>
                              <m:supHide m:val="on"/>
                              <m:ctrlPr>
                                <a:rPr lang="en-US" i="1">
                                  <a:solidFill>
                                    <a:srgbClr val="FF0000"/>
                                  </a:solidFill>
                                  <a:latin typeface="Cambria Math" panose="02040503050406030204" pitchFamily="18" charset="0"/>
                                </a:rPr>
                              </m:ctrlPr>
                            </m:naryPr>
                            <m:sub>
                              <m:r>
                                <m:rPr>
                                  <m:brk m:alnAt="7"/>
                                </m:rPr>
                                <a:rPr lang="en-US" i="1">
                                  <a:solidFill>
                                    <a:srgbClr val="FF0000"/>
                                  </a:solidFill>
                                  <a:latin typeface="Cambria Math" panose="02040503050406030204" pitchFamily="18" charset="0"/>
                                </a:rPr>
                                <m:t>𝑖</m:t>
                              </m:r>
                              <m:r>
                                <a:rPr lang="en-US" i="1">
                                  <a:solidFill>
                                    <a:srgbClr val="FF0000"/>
                                  </a:solidFill>
                                  <a:latin typeface="Cambria Math" panose="02040503050406030204" pitchFamily="18" charset="0"/>
                                </a:rPr>
                                <m:t> ∈</m:t>
                              </m:r>
                              <m:r>
                                <a:rPr lang="en-US" i="1" smtClean="0">
                                  <a:solidFill>
                                    <a:srgbClr val="FF0000"/>
                                  </a:solidFill>
                                  <a:latin typeface="Cambria Math" panose="02040503050406030204" pitchFamily="18" charset="0"/>
                                  <a:ea typeface="Cambria Math" panose="02040503050406030204" pitchFamily="18" charset="0"/>
                                </a:rPr>
                                <m:t>𝑆</m:t>
                              </m:r>
                            </m:sub>
                            <m:sup/>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𝑞</m:t>
                                  </m:r>
                                </m:e>
                                <m:sub>
                                  <m:r>
                                    <a:rPr lang="en-US" i="1">
                                      <a:solidFill>
                                        <a:srgbClr val="FF0000"/>
                                      </a:solidFill>
                                      <a:latin typeface="Cambria Math" panose="02040503050406030204" pitchFamily="18" charset="0"/>
                                    </a:rPr>
                                    <m:t>𝑖</m:t>
                                  </m:r>
                                </m:sub>
                              </m:sSub>
                            </m:e>
                          </m:nary>
                          <m:r>
                            <a:rPr lang="en-US" b="0" i="1" smtClean="0">
                              <a:solidFill>
                                <a:srgbClr val="FF0000"/>
                              </a:solidFill>
                              <a:latin typeface="Cambria Math" panose="02040503050406030204" pitchFamily="18" charset="0"/>
                            </a:rPr>
                            <m:t>+</m:t>
                          </m:r>
                          <m:nary>
                            <m:naryPr>
                              <m:chr m:val="∑"/>
                              <m:supHide m:val="on"/>
                              <m:ctrlPr>
                                <a:rPr lang="en-US" i="1">
                                  <a:solidFill>
                                    <a:srgbClr val="FF0000"/>
                                  </a:solidFill>
                                  <a:latin typeface="Cambria Math" panose="02040503050406030204" pitchFamily="18" charset="0"/>
                                </a:rPr>
                              </m:ctrlPr>
                            </m:naryPr>
                            <m:sub>
                              <m:r>
                                <m:rPr>
                                  <m:brk m:alnAt="7"/>
                                </m:rPr>
                                <a:rPr lang="en-US" i="1">
                                  <a:solidFill>
                                    <a:srgbClr val="FF0000"/>
                                  </a:solidFill>
                                  <a:latin typeface="Cambria Math" panose="02040503050406030204" pitchFamily="18" charset="0"/>
                                </a:rPr>
                                <m:t>𝑖</m:t>
                              </m:r>
                              <m:r>
                                <a:rPr lang="en-US" i="1">
                                  <a:solidFill>
                                    <a:srgbClr val="FF0000"/>
                                  </a:solidFill>
                                  <a:latin typeface="Cambria Math" panose="02040503050406030204" pitchFamily="18" charset="0"/>
                                </a:rPr>
                                <m:t> ∈</m:t>
                              </m:r>
                              <m:sSup>
                                <m:sSupPr>
                                  <m:ctrlPr>
                                    <a:rPr lang="en-US" b="0" i="1" smtClean="0">
                                      <a:solidFill>
                                        <a:srgbClr val="FF0000"/>
                                      </a:solidFill>
                                      <a:latin typeface="Cambria Math" panose="02040503050406030204" pitchFamily="18" charset="0"/>
                                      <a:ea typeface="Cambria Math" panose="02040503050406030204" pitchFamily="18" charset="0"/>
                                    </a:rPr>
                                  </m:ctrlPr>
                                </m:sSupPr>
                                <m:e>
                                  <m:r>
                                    <a:rPr lang="en-US" i="1" smtClean="0">
                                      <a:solidFill>
                                        <a:srgbClr val="FF0000"/>
                                      </a:solidFill>
                                      <a:latin typeface="Cambria Math" panose="02040503050406030204" pitchFamily="18" charset="0"/>
                                      <a:ea typeface="Cambria Math" panose="02040503050406030204" pitchFamily="18" charset="0"/>
                                    </a:rPr>
                                    <m:t>𝑆</m:t>
                                  </m:r>
                                </m:e>
                                <m:sup>
                                  <m:r>
                                    <a:rPr lang="en-US" b="0" i="1" smtClean="0">
                                      <a:solidFill>
                                        <a:srgbClr val="FF0000"/>
                                      </a:solidFill>
                                      <a:latin typeface="Cambria Math" panose="02040503050406030204" pitchFamily="18" charset="0"/>
                                      <a:ea typeface="Cambria Math" panose="02040503050406030204" pitchFamily="18" charset="0"/>
                                    </a:rPr>
                                    <m:t>′</m:t>
                                  </m:r>
                                </m:sup>
                              </m:sSup>
                            </m:sub>
                            <m:sup/>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𝑞</m:t>
                                  </m:r>
                                </m:e>
                                <m:sub>
                                  <m:r>
                                    <a:rPr lang="en-US" i="1">
                                      <a:solidFill>
                                        <a:srgbClr val="FF0000"/>
                                      </a:solidFill>
                                      <a:latin typeface="Cambria Math" panose="02040503050406030204" pitchFamily="18" charset="0"/>
                                    </a:rPr>
                                    <m:t>𝑖</m:t>
                                  </m:r>
                                </m:sub>
                              </m:sSub>
                            </m:e>
                          </m:nary>
                        </m:e>
                      </m:d>
                      <m:r>
                        <a:rPr lang="en-US" i="1">
                          <a:latin typeface="Cambria Math" panose="02040503050406030204" pitchFamily="18" charset="0"/>
                        </a:rPr>
                        <m:t>+</m:t>
                      </m:r>
                      <m:r>
                        <a:rPr lang="en-US" i="1">
                          <a:solidFill>
                            <a:srgbClr val="0070C0"/>
                          </a:solidFill>
                          <a:latin typeface="Cambria Math" panose="02040503050406030204" pitchFamily="18" charset="0"/>
                        </a:rPr>
                        <m:t>2</m:t>
                      </m:r>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𝑟</m:t>
                          </m:r>
                          <m:r>
                            <a:rPr lang="en-US" b="0" i="1" smtClean="0">
                              <a:solidFill>
                                <a:srgbClr val="0070C0"/>
                              </a:solidFill>
                              <a:latin typeface="Cambria Math" panose="02040503050406030204" pitchFamily="18" charset="0"/>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𝑟</m:t>
                              </m:r>
                            </m:e>
                            <m:sup>
                              <m:r>
                                <a:rPr lang="en-US" b="0" i="1" smtClean="0">
                                  <a:solidFill>
                                    <a:srgbClr val="0070C0"/>
                                  </a:solidFill>
                                  <a:latin typeface="Cambria Math" panose="02040503050406030204" pitchFamily="18" charset="0"/>
                                </a:rPr>
                                <m:t>′</m:t>
                              </m:r>
                            </m:sup>
                          </m:sSup>
                          <m:r>
                            <a:rPr lang="en-US" i="1">
                              <a:solidFill>
                                <a:srgbClr val="0070C0"/>
                              </a:solidFill>
                              <a:latin typeface="Cambria Math" panose="02040503050406030204" pitchFamily="18" charset="0"/>
                            </a:rPr>
                            <m:t>+</m:t>
                          </m:r>
                          <m:nary>
                            <m:naryPr>
                              <m:chr m:val="∑"/>
                              <m:supHide m:val="on"/>
                              <m:ctrlPr>
                                <a:rPr lang="en-US" i="1">
                                  <a:solidFill>
                                    <a:srgbClr val="0070C0"/>
                                  </a:solidFill>
                                  <a:latin typeface="Cambria Math" panose="02040503050406030204" pitchFamily="18" charset="0"/>
                                </a:rPr>
                              </m:ctrlPr>
                            </m:naryPr>
                            <m:sub>
                              <m:r>
                                <m:rPr>
                                  <m:brk m:alnAt="7"/>
                                </m:rPr>
                                <a:rPr lang="en-US" i="1">
                                  <a:solidFill>
                                    <a:srgbClr val="0070C0"/>
                                  </a:solidFill>
                                  <a:latin typeface="Cambria Math" panose="02040503050406030204" pitchFamily="18" charset="0"/>
                                </a:rPr>
                                <m:t>𝑖</m:t>
                              </m:r>
                              <m:r>
                                <a:rPr lang="en-US" i="1">
                                  <a:solidFill>
                                    <a:srgbClr val="0070C0"/>
                                  </a:solidFill>
                                  <a:latin typeface="Cambria Math" panose="02040503050406030204" pitchFamily="18" charset="0"/>
                                </a:rPr>
                                <m:t> ∈</m:t>
                              </m:r>
                              <m:r>
                                <a:rPr lang="en-US" i="1" smtClean="0">
                                  <a:solidFill>
                                    <a:srgbClr val="0070C0"/>
                                  </a:solidFill>
                                  <a:latin typeface="Cambria Math" panose="02040503050406030204" pitchFamily="18" charset="0"/>
                                  <a:ea typeface="Cambria Math" panose="02040503050406030204" pitchFamily="18" charset="0"/>
                                </a:rPr>
                                <m:t>𝑆</m:t>
                              </m:r>
                            </m:sub>
                            <m:sup/>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𝑟</m:t>
                                  </m:r>
                                </m:e>
                                <m:sub>
                                  <m:r>
                                    <a:rPr lang="en-US" i="1">
                                      <a:solidFill>
                                        <a:srgbClr val="0070C0"/>
                                      </a:solidFill>
                                      <a:latin typeface="Cambria Math" panose="02040503050406030204" pitchFamily="18" charset="0"/>
                                    </a:rPr>
                                    <m:t>𝑖</m:t>
                                  </m:r>
                                </m:sub>
                              </m:sSub>
                            </m:e>
                          </m:nary>
                          <m:r>
                            <a:rPr lang="en-US" i="1">
                              <a:solidFill>
                                <a:srgbClr val="0070C0"/>
                              </a:solidFill>
                              <a:latin typeface="Cambria Math" panose="02040503050406030204" pitchFamily="18" charset="0"/>
                            </a:rPr>
                            <m:t>+</m:t>
                          </m:r>
                          <m:nary>
                            <m:naryPr>
                              <m:chr m:val="∑"/>
                              <m:supHide m:val="on"/>
                              <m:ctrlPr>
                                <a:rPr lang="en-US" i="1">
                                  <a:solidFill>
                                    <a:srgbClr val="0070C0"/>
                                  </a:solidFill>
                                  <a:latin typeface="Cambria Math" panose="02040503050406030204" pitchFamily="18" charset="0"/>
                                </a:rPr>
                              </m:ctrlPr>
                            </m:naryPr>
                            <m:sub>
                              <m:r>
                                <m:rPr>
                                  <m:brk m:alnAt="7"/>
                                </m:rPr>
                                <a:rPr lang="en-US" i="1">
                                  <a:solidFill>
                                    <a:srgbClr val="0070C0"/>
                                  </a:solidFill>
                                  <a:latin typeface="Cambria Math" panose="02040503050406030204" pitchFamily="18" charset="0"/>
                                </a:rPr>
                                <m:t>𝑖</m:t>
                              </m:r>
                              <m:r>
                                <a:rPr lang="en-US" i="1">
                                  <a:solidFill>
                                    <a:srgbClr val="0070C0"/>
                                  </a:solidFill>
                                  <a:latin typeface="Cambria Math" panose="02040503050406030204" pitchFamily="18" charset="0"/>
                                </a:rPr>
                                <m:t> ∈</m:t>
                              </m:r>
                              <m:r>
                                <a:rPr lang="en-US" i="1" smtClean="0">
                                  <a:solidFill>
                                    <a:srgbClr val="0070C0"/>
                                  </a:solidFill>
                                  <a:latin typeface="Cambria Math" panose="02040503050406030204" pitchFamily="18" charset="0"/>
                                  <a:ea typeface="Cambria Math" panose="02040503050406030204" pitchFamily="18" charset="0"/>
                                </a:rPr>
                                <m:t>𝑆</m:t>
                              </m:r>
                              <m:r>
                                <a:rPr lang="en-US" b="0" i="1" smtClean="0">
                                  <a:solidFill>
                                    <a:srgbClr val="0070C0"/>
                                  </a:solidFill>
                                  <a:latin typeface="Cambria Math" panose="02040503050406030204" pitchFamily="18" charset="0"/>
                                  <a:ea typeface="Cambria Math" panose="02040503050406030204" pitchFamily="18" charset="0"/>
                                </a:rPr>
                                <m:t>′</m:t>
                              </m:r>
                            </m:sub>
                            <m:sup/>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𝑟</m:t>
                                  </m:r>
                                </m:e>
                                <m:sub>
                                  <m:r>
                                    <a:rPr lang="en-US" i="1">
                                      <a:solidFill>
                                        <a:srgbClr val="0070C0"/>
                                      </a:solidFill>
                                      <a:latin typeface="Cambria Math" panose="02040503050406030204" pitchFamily="18" charset="0"/>
                                    </a:rPr>
                                    <m:t>𝑖</m:t>
                                  </m:r>
                                </m:sub>
                              </m:sSub>
                            </m:e>
                          </m:nary>
                        </m:e>
                      </m:d>
                      <m:r>
                        <a:rPr lang="en-US" i="1">
                          <a:latin typeface="Cambria Math" panose="02040503050406030204" pitchFamily="18" charset="0"/>
                        </a:rPr>
                        <m:t>+</m:t>
                      </m:r>
                      <m:r>
                        <a:rPr lang="en-US" i="1">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996246" cy="4351338"/>
              </a:xfrm>
              <a:blipFill>
                <a:blip r:embed="rId2"/>
                <a:stretch>
                  <a:fillRect l="-998"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39</a:t>
            </a:fld>
            <a:endParaRPr lang="en-US"/>
          </a:p>
        </p:txBody>
      </p:sp>
      <p:sp>
        <p:nvSpPr>
          <p:cNvPr id="5" name="Left Brace 4"/>
          <p:cNvSpPr/>
          <p:nvPr/>
        </p:nvSpPr>
        <p:spPr>
          <a:xfrm rot="16200000">
            <a:off x="7778200" y="3751324"/>
            <a:ext cx="627307" cy="351106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7039225" y="5992297"/>
            <a:ext cx="2137765" cy="369332"/>
          </a:xfrm>
          <a:prstGeom prst="rect">
            <a:avLst/>
          </a:prstGeom>
          <a:noFill/>
        </p:spPr>
        <p:txBody>
          <a:bodyPr wrap="none" rtlCol="0">
            <a:spAutoFit/>
          </a:bodyPr>
          <a:lstStyle/>
          <a:p>
            <a:r>
              <a:rPr lang="en-US" b="1" dirty="0" smtClean="0"/>
              <a:t>Noise increases a bit</a:t>
            </a:r>
            <a:endParaRPr lang="en-US" b="1" dirty="0"/>
          </a:p>
        </p:txBody>
      </p:sp>
    </p:spTree>
    <p:extLst>
      <p:ext uri="{BB962C8B-B14F-4D97-AF65-F5344CB8AC3E}">
        <p14:creationId xmlns:p14="http://schemas.microsoft.com/office/powerpoint/2010/main" val="3480366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Attacker Models	</a:t>
            </a:r>
            <a:endParaRPr lang="en-US" dirty="0"/>
          </a:p>
        </p:txBody>
      </p:sp>
      <p:sp>
        <p:nvSpPr>
          <p:cNvPr id="3" name="Content Placeholder 2"/>
          <p:cNvSpPr>
            <a:spLocks noGrp="1"/>
          </p:cNvSpPr>
          <p:nvPr>
            <p:ph idx="1"/>
          </p:nvPr>
        </p:nvSpPr>
        <p:spPr/>
        <p:txBody>
          <a:bodyPr>
            <a:normAutofit lnSpcReduction="10000"/>
          </a:bodyPr>
          <a:lstStyle/>
          <a:p>
            <a:r>
              <a:rPr lang="en-US" dirty="0" smtClean="0"/>
              <a:t>Passive Eavesdropping Attacker (Eve)</a:t>
            </a:r>
          </a:p>
          <a:p>
            <a:endParaRPr lang="en-US" dirty="0"/>
          </a:p>
          <a:p>
            <a:r>
              <a:rPr lang="en-US" dirty="0" smtClean="0"/>
              <a:t>Active Attacker</a:t>
            </a:r>
          </a:p>
          <a:p>
            <a:pPr lvl="1"/>
            <a:r>
              <a:rPr lang="en-US" b="1" dirty="0"/>
              <a:t>Chosen Plaintext Attack: </a:t>
            </a:r>
            <a:r>
              <a:rPr lang="en-US" dirty="0" smtClean="0"/>
              <a:t>Attacker can control/influence messages that are encrypted</a:t>
            </a:r>
            <a:endParaRPr lang="en-US" dirty="0"/>
          </a:p>
          <a:p>
            <a:pPr lvl="1"/>
            <a:endParaRPr lang="en-US" dirty="0" smtClean="0"/>
          </a:p>
          <a:p>
            <a:pPr lvl="1"/>
            <a:r>
              <a:rPr lang="en-US" b="1" dirty="0" smtClean="0"/>
              <a:t>Chosen </a:t>
            </a:r>
            <a:r>
              <a:rPr lang="en-US" b="1" dirty="0" err="1" smtClean="0"/>
              <a:t>Ciphertext</a:t>
            </a:r>
            <a:r>
              <a:rPr lang="en-US" b="1" dirty="0" smtClean="0"/>
              <a:t> Attack: </a:t>
            </a:r>
            <a:r>
              <a:rPr lang="en-US" dirty="0" smtClean="0"/>
              <a:t>Attacker can convince honest party to (partially) decrypt </a:t>
            </a:r>
            <a:r>
              <a:rPr lang="en-US" dirty="0" err="1" smtClean="0"/>
              <a:t>ciphertexts</a:t>
            </a:r>
            <a:r>
              <a:rPr lang="en-US" dirty="0" smtClean="0"/>
              <a:t> of his/her choosing.</a:t>
            </a:r>
          </a:p>
          <a:p>
            <a:r>
              <a:rPr lang="en-US" dirty="0" smtClean="0"/>
              <a:t>MPC: Semi-Honest vs Malicious</a:t>
            </a:r>
          </a:p>
          <a:p>
            <a:r>
              <a:rPr lang="en-US" dirty="0" smtClean="0"/>
              <a:t>Man-In-The-Middle Attacker</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a:t>
            </a:fld>
            <a:endParaRPr lang="en-US"/>
          </a:p>
        </p:txBody>
      </p:sp>
    </p:spTree>
    <p:extLst>
      <p:ext uri="{BB962C8B-B14F-4D97-AF65-F5344CB8AC3E}">
        <p14:creationId xmlns:p14="http://schemas.microsoft.com/office/powerpoint/2010/main" val="1765724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Partially Homomorphic Encryption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825625"/>
                <a:ext cx="11834446" cy="4351338"/>
              </a:xfrm>
            </p:spPr>
            <p:txBody>
              <a:bodyPr>
                <a:normAutofit fontScale="92500"/>
              </a:bodyPr>
              <a:lstStyle/>
              <a:p>
                <a:r>
                  <a:rPr lang="en-US" dirty="0" smtClean="0"/>
                  <a:t>Encrypting a Bit </a:t>
                </a:r>
                <a14:m>
                  <m:oMath xmlns:m="http://schemas.openxmlformats.org/officeDocument/2006/math">
                    <m:r>
                      <m:rPr>
                        <m:sty m:val="p"/>
                      </m:rPr>
                      <a:rPr lang="en-US" b="0" i="0" smtClean="0">
                        <a:latin typeface="Cambria Math" panose="02040503050406030204" pitchFamily="18" charset="0"/>
                      </a:rPr>
                      <m:t>b</m:t>
                    </m:r>
                  </m:oMath>
                </a14:m>
                <a:r>
                  <a:rPr lang="en-US" dirty="0" smtClean="0"/>
                  <a:t>:</a:t>
                </a:r>
              </a:p>
              <a:p>
                <a:pPr lvl="1"/>
                <a:r>
                  <a:rPr lang="en-US" dirty="0" smtClean="0"/>
                  <a:t>Select Random Subset: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a14:m>
                <a:r>
                  <a:rPr lang="en-US" dirty="0" smtClean="0"/>
                  <a:t> and random </a:t>
                </a:r>
                <a14:m>
                  <m:oMath xmlns:m="http://schemas.openxmlformats.org/officeDocument/2006/math">
                    <m:r>
                      <a:rPr lang="en-US" b="0" i="1" smtClean="0">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𝑝</m:t>
                    </m:r>
                  </m:oMath>
                </a14:m>
                <a:endParaRPr lang="en-US" dirty="0"/>
              </a:p>
              <a:p>
                <a:pPr lvl="1"/>
                <a:r>
                  <a:rPr lang="en-US" dirty="0" smtClean="0"/>
                  <a:t>Return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+2</m:t>
                    </m:r>
                    <m:r>
                      <a:rPr lang="en-US" b="0" i="1" smtClean="0">
                        <a:latin typeface="Cambria Math" panose="02040503050406030204" pitchFamily="18" charset="0"/>
                      </a:rPr>
                      <m:t>𝑟</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𝑁</m:t>
                    </m:r>
                    <m:r>
                      <a:rPr lang="en-US" b="0" i="1" smtClean="0">
                        <a:latin typeface="Cambria Math" panose="02040503050406030204" pitchFamily="18" charset="0"/>
                      </a:rPr>
                      <m:t>=</m:t>
                    </m:r>
                    <m:r>
                      <a:rPr lang="en-US" i="1" smtClean="0">
                        <a:solidFill>
                          <a:srgbClr val="FF0000"/>
                        </a:solidFill>
                        <a:latin typeface="Cambria Math" panose="02040503050406030204" pitchFamily="18" charset="0"/>
                      </a:rPr>
                      <m:t>𝑝</m:t>
                    </m:r>
                    <m:nary>
                      <m:naryPr>
                        <m:chr m:val="∑"/>
                        <m:supHide m:val="on"/>
                        <m:ctrlPr>
                          <a:rPr lang="en-US" i="1">
                            <a:solidFill>
                              <a:srgbClr val="FF0000"/>
                            </a:solidFill>
                            <a:latin typeface="Cambria Math" panose="02040503050406030204" pitchFamily="18" charset="0"/>
                          </a:rPr>
                        </m:ctrlPr>
                      </m:naryPr>
                      <m:sub>
                        <m:r>
                          <m:rPr>
                            <m:brk m:alnAt="7"/>
                          </m:rPr>
                          <a:rPr lang="en-US" i="1">
                            <a:solidFill>
                              <a:srgbClr val="FF0000"/>
                            </a:solidFill>
                            <a:latin typeface="Cambria Math" panose="02040503050406030204" pitchFamily="18" charset="0"/>
                          </a:rPr>
                          <m:t>𝑖</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ea typeface="Cambria Math" panose="02040503050406030204" pitchFamily="18" charset="0"/>
                          </a:rPr>
                          <m:t>𝑆</m:t>
                        </m:r>
                      </m:sub>
                      <m:sup/>
                      <m:e>
                        <m:sSub>
                          <m:sSubPr>
                            <m:ctrlPr>
                              <a:rPr lang="en-US" i="1">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𝑞</m:t>
                            </m:r>
                          </m:e>
                          <m:sub>
                            <m:r>
                              <a:rPr lang="en-US" i="1">
                                <a:solidFill>
                                  <a:srgbClr val="FF0000"/>
                                </a:solidFill>
                                <a:latin typeface="Cambria Math" panose="02040503050406030204" pitchFamily="18" charset="0"/>
                              </a:rPr>
                              <m:t>𝑖</m:t>
                            </m:r>
                          </m:sub>
                        </m:sSub>
                      </m:e>
                    </m:nary>
                    <m:r>
                      <a:rPr lang="en-US" b="0" i="1" smtClean="0">
                        <a:latin typeface="Cambria Math" panose="02040503050406030204" pitchFamily="18" charset="0"/>
                      </a:rPr>
                      <m:t>+</m:t>
                    </m:r>
                    <m:r>
                      <a:rPr lang="en-US" b="0" i="1" smtClean="0">
                        <a:solidFill>
                          <a:srgbClr val="0070C0"/>
                        </a:solidFill>
                        <a:latin typeface="Cambria Math" panose="02040503050406030204" pitchFamily="18" charset="0"/>
                      </a:rPr>
                      <m:t>2</m:t>
                    </m:r>
                    <m:d>
                      <m:dPr>
                        <m:ctrlPr>
                          <a:rPr lang="en-US" b="0" i="1" smtClean="0">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𝑟</m:t>
                        </m:r>
                        <m:r>
                          <a:rPr lang="en-US" i="1">
                            <a:solidFill>
                              <a:srgbClr val="0070C0"/>
                            </a:solidFill>
                            <a:latin typeface="Cambria Math" panose="02040503050406030204" pitchFamily="18" charset="0"/>
                          </a:rPr>
                          <m:t>+</m:t>
                        </m:r>
                        <m:nary>
                          <m:naryPr>
                            <m:chr m:val="∑"/>
                            <m:supHide m:val="on"/>
                            <m:ctrlPr>
                              <a:rPr lang="en-US" i="1">
                                <a:solidFill>
                                  <a:srgbClr val="0070C0"/>
                                </a:solidFill>
                                <a:latin typeface="Cambria Math" panose="02040503050406030204" pitchFamily="18" charset="0"/>
                              </a:rPr>
                            </m:ctrlPr>
                          </m:naryPr>
                          <m:sub>
                            <m:r>
                              <m:rPr>
                                <m:brk m:alnAt="7"/>
                              </m:rPr>
                              <a:rPr lang="en-US" i="1">
                                <a:solidFill>
                                  <a:srgbClr val="0070C0"/>
                                </a:solidFill>
                                <a:latin typeface="Cambria Math" panose="02040503050406030204" pitchFamily="18" charset="0"/>
                              </a:rPr>
                              <m:t>𝑖</m:t>
                            </m:r>
                            <m:r>
                              <a:rPr lang="en-US" i="1">
                                <a:solidFill>
                                  <a:srgbClr val="0070C0"/>
                                </a:solidFill>
                                <a:latin typeface="Cambria Math" panose="02040503050406030204" pitchFamily="18" charset="0"/>
                              </a:rPr>
                              <m:t> ∈</m:t>
                            </m:r>
                            <m:r>
                              <a:rPr lang="en-US" i="1">
                                <a:solidFill>
                                  <a:srgbClr val="0070C0"/>
                                </a:solidFill>
                                <a:latin typeface="Cambria Math" panose="02040503050406030204" pitchFamily="18" charset="0"/>
                                <a:ea typeface="Cambria Math" panose="02040503050406030204" pitchFamily="18" charset="0"/>
                              </a:rPr>
                              <m:t>𝑆</m:t>
                            </m:r>
                          </m:sub>
                          <m:sup/>
                          <m:e>
                            <m:sSub>
                              <m:sSubPr>
                                <m:ctrlPr>
                                  <a:rPr lang="en-US" i="1">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𝑟</m:t>
                                </m:r>
                              </m:e>
                              <m:sub>
                                <m:r>
                                  <a:rPr lang="en-US" i="1">
                                    <a:solidFill>
                                      <a:srgbClr val="0070C0"/>
                                    </a:solidFill>
                                    <a:latin typeface="Cambria Math" panose="02040503050406030204" pitchFamily="18" charset="0"/>
                                  </a:rPr>
                                  <m:t>𝑖</m:t>
                                </m:r>
                              </m:sub>
                            </m:sSub>
                          </m:e>
                        </m:nary>
                      </m:e>
                    </m:d>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smtClean="0"/>
                  <a:t> </a:t>
                </a:r>
              </a:p>
              <a:p>
                <a:r>
                  <a:rPr lang="en-US" b="1" dirty="0" smtClean="0"/>
                  <a:t>Multiply two </a:t>
                </a:r>
                <a:r>
                  <a:rPr lang="en-US" b="1" dirty="0" err="1" smtClean="0"/>
                  <a:t>ciphertexts</a:t>
                </a:r>
                <a:endParaRPr lang="en-US" b="1" dirty="0" smtClean="0"/>
              </a:p>
              <a:p>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i="1">
                          <a:solidFill>
                            <a:srgbClr val="FF0000"/>
                          </a:solidFill>
                          <a:latin typeface="Cambria Math" panose="02040503050406030204" pitchFamily="18" charset="0"/>
                        </a:rPr>
                        <m:t>𝑝</m:t>
                      </m:r>
                      <m:d>
                        <m:dPr>
                          <m:ctrlPr>
                            <a:rPr lang="en-US" i="1" smtClean="0">
                              <a:solidFill>
                                <a:srgbClr val="FF0000"/>
                              </a:solidFill>
                              <a:latin typeface="Cambria Math" panose="02040503050406030204" pitchFamily="18" charset="0"/>
                            </a:rPr>
                          </m:ctrlPr>
                        </m:dPr>
                        <m:e>
                          <m:nary>
                            <m:naryPr>
                              <m:chr m:val="∑"/>
                              <m:supHide m:val="on"/>
                              <m:ctrlPr>
                                <a:rPr lang="en-US" i="1">
                                  <a:solidFill>
                                    <a:srgbClr val="FF0000"/>
                                  </a:solidFill>
                                  <a:latin typeface="Cambria Math" panose="02040503050406030204" pitchFamily="18" charset="0"/>
                                </a:rPr>
                              </m:ctrlPr>
                            </m:naryPr>
                            <m:sub>
                              <m:r>
                                <m:rPr>
                                  <m:brk m:alnAt="7"/>
                                </m:rPr>
                                <a:rPr lang="en-US" i="1">
                                  <a:solidFill>
                                    <a:srgbClr val="FF0000"/>
                                  </a:solidFill>
                                  <a:latin typeface="Cambria Math" panose="02040503050406030204" pitchFamily="18" charset="0"/>
                                </a:rPr>
                                <m:t>𝑖</m:t>
                              </m:r>
                              <m:r>
                                <a:rPr lang="en-US" i="1">
                                  <a:solidFill>
                                    <a:srgbClr val="FF0000"/>
                                  </a:solidFill>
                                  <a:latin typeface="Cambria Math" panose="02040503050406030204" pitchFamily="18" charset="0"/>
                                </a:rPr>
                                <m:t> ∈</m:t>
                              </m:r>
                              <m:r>
                                <a:rPr lang="en-US" i="1" smtClean="0">
                                  <a:solidFill>
                                    <a:srgbClr val="FF0000"/>
                                  </a:solidFill>
                                  <a:latin typeface="Cambria Math" panose="02040503050406030204" pitchFamily="18" charset="0"/>
                                  <a:ea typeface="Cambria Math" panose="02040503050406030204" pitchFamily="18" charset="0"/>
                                </a:rPr>
                                <m:t>𝑆</m:t>
                              </m:r>
                            </m:sub>
                            <m:sup/>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𝑞</m:t>
                                  </m:r>
                                </m:e>
                                <m:sub>
                                  <m:r>
                                    <a:rPr lang="en-US" i="1">
                                      <a:solidFill>
                                        <a:srgbClr val="FF0000"/>
                                      </a:solidFill>
                                      <a:latin typeface="Cambria Math" panose="02040503050406030204" pitchFamily="18" charset="0"/>
                                    </a:rPr>
                                    <m:t>𝑖</m:t>
                                  </m:r>
                                </m:sub>
                              </m:sSub>
                            </m:e>
                          </m:nary>
                          <m:nary>
                            <m:naryPr>
                              <m:chr m:val="∑"/>
                              <m:supHide m:val="on"/>
                              <m:ctrlPr>
                                <a:rPr lang="en-US" i="1">
                                  <a:solidFill>
                                    <a:srgbClr val="FF0000"/>
                                  </a:solidFill>
                                  <a:latin typeface="Cambria Math" panose="02040503050406030204" pitchFamily="18" charset="0"/>
                                </a:rPr>
                              </m:ctrlPr>
                            </m:naryPr>
                            <m:sub>
                              <m:r>
                                <m:rPr>
                                  <m:brk m:alnAt="7"/>
                                </m:rPr>
                                <a:rPr lang="en-US" i="1">
                                  <a:solidFill>
                                    <a:srgbClr val="FF0000"/>
                                  </a:solidFill>
                                  <a:latin typeface="Cambria Math" panose="02040503050406030204" pitchFamily="18" charset="0"/>
                                </a:rPr>
                                <m:t>𝑖</m:t>
                              </m:r>
                              <m:r>
                                <a:rPr lang="en-US" i="1">
                                  <a:solidFill>
                                    <a:srgbClr val="FF0000"/>
                                  </a:solidFill>
                                  <a:latin typeface="Cambria Math" panose="02040503050406030204" pitchFamily="18" charset="0"/>
                                </a:rPr>
                                <m:t> ∈</m:t>
                              </m:r>
                              <m:sSup>
                                <m:sSupPr>
                                  <m:ctrlPr>
                                    <a:rPr lang="en-US" b="0" i="1" smtClean="0">
                                      <a:solidFill>
                                        <a:srgbClr val="FF0000"/>
                                      </a:solidFill>
                                      <a:latin typeface="Cambria Math" panose="02040503050406030204" pitchFamily="18" charset="0"/>
                                      <a:ea typeface="Cambria Math" panose="02040503050406030204" pitchFamily="18" charset="0"/>
                                    </a:rPr>
                                  </m:ctrlPr>
                                </m:sSupPr>
                                <m:e>
                                  <m:r>
                                    <a:rPr lang="en-US" i="1" smtClean="0">
                                      <a:solidFill>
                                        <a:srgbClr val="FF0000"/>
                                      </a:solidFill>
                                      <a:latin typeface="Cambria Math" panose="02040503050406030204" pitchFamily="18" charset="0"/>
                                      <a:ea typeface="Cambria Math" panose="02040503050406030204" pitchFamily="18" charset="0"/>
                                    </a:rPr>
                                    <m:t>𝑆</m:t>
                                  </m:r>
                                </m:e>
                                <m:sup>
                                  <m:r>
                                    <a:rPr lang="en-US" b="0" i="1" smtClean="0">
                                      <a:solidFill>
                                        <a:srgbClr val="FF0000"/>
                                      </a:solidFill>
                                      <a:latin typeface="Cambria Math" panose="02040503050406030204" pitchFamily="18" charset="0"/>
                                      <a:ea typeface="Cambria Math" panose="02040503050406030204" pitchFamily="18" charset="0"/>
                                    </a:rPr>
                                    <m:t>′</m:t>
                                  </m:r>
                                </m:sup>
                              </m:sSup>
                            </m:sub>
                            <m:sup/>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𝑞</m:t>
                                  </m:r>
                                </m:e>
                                <m:sub>
                                  <m:r>
                                    <a:rPr lang="en-US" i="1">
                                      <a:solidFill>
                                        <a:srgbClr val="FF0000"/>
                                      </a:solidFill>
                                      <a:latin typeface="Cambria Math" panose="02040503050406030204" pitchFamily="18" charset="0"/>
                                    </a:rPr>
                                    <m:t>𝑖</m:t>
                                  </m:r>
                                </m:sub>
                              </m:sSub>
                            </m:e>
                          </m:nary>
                          <m:r>
                            <a:rPr lang="en-US" b="0" i="1" smtClean="0">
                              <a:solidFill>
                                <a:srgbClr val="FF0000"/>
                              </a:solidFill>
                              <a:latin typeface="Cambria Math" panose="02040503050406030204" pitchFamily="18" charset="0"/>
                            </a:rPr>
                            <m:t>+</m:t>
                          </m:r>
                          <m:nary>
                            <m:naryPr>
                              <m:chr m:val="∑"/>
                              <m:supHide m:val="on"/>
                              <m:ctrlPr>
                                <a:rPr lang="en-US" i="1">
                                  <a:solidFill>
                                    <a:srgbClr val="FF0000"/>
                                  </a:solidFill>
                                  <a:latin typeface="Cambria Math" panose="02040503050406030204" pitchFamily="18" charset="0"/>
                                </a:rPr>
                              </m:ctrlPr>
                            </m:naryPr>
                            <m:sub>
                              <m:r>
                                <m:rPr>
                                  <m:brk m:alnAt="7"/>
                                </m:rPr>
                                <a:rPr lang="en-US" i="1">
                                  <a:solidFill>
                                    <a:srgbClr val="FF0000"/>
                                  </a:solidFill>
                                  <a:latin typeface="Cambria Math" panose="02040503050406030204" pitchFamily="18" charset="0"/>
                                </a:rPr>
                                <m:t>𝑖</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ea typeface="Cambria Math" panose="02040503050406030204" pitchFamily="18" charset="0"/>
                                </a:rPr>
                                <m:t>𝑆</m:t>
                              </m:r>
                            </m:sub>
                            <m:sup/>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𝑞</m:t>
                                  </m:r>
                                </m:e>
                                <m:sub>
                                  <m:r>
                                    <a:rPr lang="en-US" i="1">
                                      <a:solidFill>
                                        <a:srgbClr val="FF0000"/>
                                      </a:solidFill>
                                      <a:latin typeface="Cambria Math" panose="02040503050406030204" pitchFamily="18" charset="0"/>
                                    </a:rPr>
                                    <m:t>𝑖</m:t>
                                  </m:r>
                                </m:sub>
                              </m:sSub>
                            </m:e>
                          </m:nary>
                          <m:nary>
                            <m:naryPr>
                              <m:chr m:val="∑"/>
                              <m:supHide m:val="on"/>
                              <m:ctrlPr>
                                <a:rPr lang="en-US" i="1">
                                  <a:solidFill>
                                    <a:srgbClr val="0070C0"/>
                                  </a:solidFill>
                                  <a:latin typeface="Cambria Math" panose="02040503050406030204" pitchFamily="18" charset="0"/>
                                </a:rPr>
                              </m:ctrlPr>
                            </m:naryPr>
                            <m:sub>
                              <m:r>
                                <m:rPr>
                                  <m:brk m:alnAt="7"/>
                                </m:rPr>
                                <a:rPr lang="en-US" i="1">
                                  <a:solidFill>
                                    <a:srgbClr val="0070C0"/>
                                  </a:solidFill>
                                  <a:latin typeface="Cambria Math" panose="02040503050406030204" pitchFamily="18" charset="0"/>
                                </a:rPr>
                                <m:t>𝑖</m:t>
                              </m:r>
                              <m:r>
                                <a:rPr lang="en-US" i="1">
                                  <a:solidFill>
                                    <a:srgbClr val="0070C0"/>
                                  </a:solidFill>
                                  <a:latin typeface="Cambria Math" panose="02040503050406030204" pitchFamily="18" charset="0"/>
                                </a:rPr>
                                <m:t> ∈</m:t>
                              </m:r>
                              <m:r>
                                <a:rPr lang="en-US" i="1">
                                  <a:solidFill>
                                    <a:srgbClr val="0070C0"/>
                                  </a:solidFill>
                                  <a:latin typeface="Cambria Math" panose="02040503050406030204" pitchFamily="18" charset="0"/>
                                  <a:ea typeface="Cambria Math" panose="02040503050406030204" pitchFamily="18" charset="0"/>
                                </a:rPr>
                                <m:t>𝑆</m:t>
                              </m:r>
                              <m:r>
                                <a:rPr lang="en-US" i="1">
                                  <a:solidFill>
                                    <a:srgbClr val="0070C0"/>
                                  </a:solidFill>
                                  <a:latin typeface="Cambria Math" panose="02040503050406030204" pitchFamily="18" charset="0"/>
                                  <a:ea typeface="Cambria Math" panose="02040503050406030204" pitchFamily="18" charset="0"/>
                                </a:rPr>
                                <m:t>′</m:t>
                              </m:r>
                            </m:sub>
                            <m:sup/>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𝑟</m:t>
                                  </m:r>
                                </m:e>
                                <m:sub>
                                  <m:r>
                                    <a:rPr lang="en-US" i="1">
                                      <a:solidFill>
                                        <a:srgbClr val="0070C0"/>
                                      </a:solidFill>
                                      <a:latin typeface="Cambria Math" panose="02040503050406030204" pitchFamily="18" charset="0"/>
                                    </a:rPr>
                                    <m:t>𝑖</m:t>
                                  </m:r>
                                </m:sub>
                              </m:sSub>
                            </m:e>
                          </m:nary>
                          <m:r>
                            <a:rPr lang="en-US" b="0" i="1" smtClean="0">
                              <a:solidFill>
                                <a:srgbClr val="0070C0"/>
                              </a:solidFill>
                              <a:latin typeface="Cambria Math" panose="02040503050406030204" pitchFamily="18" charset="0"/>
                            </a:rPr>
                            <m:t>+…</m:t>
                          </m:r>
                        </m:e>
                      </m:d>
                      <m:r>
                        <a:rPr lang="en-US" i="1">
                          <a:latin typeface="Cambria Math" panose="02040503050406030204" pitchFamily="18" charset="0"/>
                        </a:rPr>
                        <m:t>+</m:t>
                      </m:r>
                    </m:oMath>
                  </m:oMathPara>
                </a14:m>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4</m:t>
                      </m:r>
                      <m:d>
                        <m:dPr>
                          <m:ctrlPr>
                            <a:rPr lang="en-US" i="1">
                              <a:solidFill>
                                <a:srgbClr val="0070C0"/>
                              </a:solidFill>
                              <a:latin typeface="Cambria Math" panose="02040503050406030204" pitchFamily="18" charset="0"/>
                            </a:rPr>
                          </m:ctrlPr>
                        </m:dPr>
                        <m:e>
                          <m:d>
                            <m:dPr>
                              <m:ctrlPr>
                                <a:rPr lang="en-US" b="1" i="1" smtClean="0">
                                  <a:solidFill>
                                    <a:srgbClr val="0070C0"/>
                                  </a:solidFill>
                                  <a:latin typeface="Cambria Math" panose="02040503050406030204" pitchFamily="18" charset="0"/>
                                </a:rPr>
                              </m:ctrlPr>
                            </m:dPr>
                            <m:e>
                              <m:r>
                                <a:rPr lang="en-US" b="1" i="1">
                                  <a:solidFill>
                                    <a:srgbClr val="0070C0"/>
                                  </a:solidFill>
                                  <a:latin typeface="Cambria Math" panose="02040503050406030204" pitchFamily="18" charset="0"/>
                                </a:rPr>
                                <m:t>𝒓</m:t>
                              </m:r>
                              <m:r>
                                <a:rPr lang="en-US" b="1" i="1">
                                  <a:solidFill>
                                    <a:srgbClr val="0070C0"/>
                                  </a:solidFill>
                                  <a:latin typeface="Cambria Math" panose="02040503050406030204" pitchFamily="18" charset="0"/>
                                </a:rPr>
                                <m:t>+</m:t>
                              </m:r>
                              <m:nary>
                                <m:naryPr>
                                  <m:chr m:val="∑"/>
                                  <m:supHide m:val="on"/>
                                  <m:ctrlPr>
                                    <a:rPr lang="en-US" b="1" i="1">
                                      <a:solidFill>
                                        <a:srgbClr val="0070C0"/>
                                      </a:solidFill>
                                      <a:latin typeface="Cambria Math" panose="02040503050406030204" pitchFamily="18" charset="0"/>
                                    </a:rPr>
                                  </m:ctrlPr>
                                </m:naryPr>
                                <m:sub>
                                  <m:r>
                                    <m:rPr>
                                      <m:brk m:alnAt="7"/>
                                    </m:rPr>
                                    <a:rPr lang="en-US" b="1" i="1">
                                      <a:solidFill>
                                        <a:srgbClr val="0070C0"/>
                                      </a:solidFill>
                                      <a:latin typeface="Cambria Math" panose="02040503050406030204" pitchFamily="18" charset="0"/>
                                    </a:rPr>
                                    <m:t>𝒊</m:t>
                                  </m:r>
                                  <m:r>
                                    <a:rPr lang="en-US" b="1" i="1">
                                      <a:solidFill>
                                        <a:srgbClr val="0070C0"/>
                                      </a:solidFill>
                                      <a:latin typeface="Cambria Math" panose="02040503050406030204" pitchFamily="18" charset="0"/>
                                    </a:rPr>
                                    <m:t> ∈</m:t>
                                  </m:r>
                                  <m:r>
                                    <a:rPr lang="en-US" b="1" i="1">
                                      <a:solidFill>
                                        <a:srgbClr val="0070C0"/>
                                      </a:solidFill>
                                      <a:latin typeface="Cambria Math" panose="02040503050406030204" pitchFamily="18" charset="0"/>
                                      <a:ea typeface="Cambria Math" panose="02040503050406030204" pitchFamily="18" charset="0"/>
                                    </a:rPr>
                                    <m:t>𝑺</m:t>
                                  </m:r>
                                </m:sub>
                                <m:sup/>
                                <m:e>
                                  <m:sSub>
                                    <m:sSubPr>
                                      <m:ctrlPr>
                                        <a:rPr lang="en-US" b="1" i="1">
                                          <a:solidFill>
                                            <a:srgbClr val="0070C0"/>
                                          </a:solidFill>
                                          <a:latin typeface="Cambria Math" panose="02040503050406030204" pitchFamily="18" charset="0"/>
                                        </a:rPr>
                                      </m:ctrlPr>
                                    </m:sSubPr>
                                    <m:e>
                                      <m:r>
                                        <a:rPr lang="en-US" b="1" i="1">
                                          <a:solidFill>
                                            <a:srgbClr val="0070C0"/>
                                          </a:solidFill>
                                          <a:latin typeface="Cambria Math" panose="02040503050406030204" pitchFamily="18" charset="0"/>
                                        </a:rPr>
                                        <m:t>𝒓</m:t>
                                      </m:r>
                                    </m:e>
                                    <m:sub>
                                      <m:r>
                                        <a:rPr lang="en-US" b="1" i="1">
                                          <a:solidFill>
                                            <a:srgbClr val="0070C0"/>
                                          </a:solidFill>
                                          <a:latin typeface="Cambria Math" panose="02040503050406030204" pitchFamily="18" charset="0"/>
                                        </a:rPr>
                                        <m:t>𝒊</m:t>
                                      </m:r>
                                    </m:sub>
                                  </m:sSub>
                                </m:e>
                              </m:nary>
                            </m:e>
                          </m:d>
                          <m:d>
                            <m:dPr>
                              <m:ctrlPr>
                                <a:rPr lang="en-US" b="1" i="1" smtClean="0">
                                  <a:solidFill>
                                    <a:srgbClr val="0070C0"/>
                                  </a:solidFill>
                                  <a:latin typeface="Cambria Math" panose="02040503050406030204" pitchFamily="18" charset="0"/>
                                </a:rPr>
                              </m:ctrlPr>
                            </m:dPr>
                            <m:e>
                              <m:sSup>
                                <m:sSupPr>
                                  <m:ctrlPr>
                                    <a:rPr lang="en-US" b="1" i="1">
                                      <a:solidFill>
                                        <a:srgbClr val="0070C0"/>
                                      </a:solidFill>
                                      <a:latin typeface="Cambria Math" panose="02040503050406030204" pitchFamily="18" charset="0"/>
                                    </a:rPr>
                                  </m:ctrlPr>
                                </m:sSupPr>
                                <m:e>
                                  <m:r>
                                    <a:rPr lang="en-US" b="1" i="1">
                                      <a:solidFill>
                                        <a:srgbClr val="0070C0"/>
                                      </a:solidFill>
                                      <a:latin typeface="Cambria Math" panose="02040503050406030204" pitchFamily="18" charset="0"/>
                                    </a:rPr>
                                    <m:t>𝒓</m:t>
                                  </m:r>
                                </m:e>
                                <m:sup>
                                  <m:r>
                                    <a:rPr lang="en-US" b="1" i="1">
                                      <a:solidFill>
                                        <a:srgbClr val="0070C0"/>
                                      </a:solidFill>
                                      <a:latin typeface="Cambria Math" panose="02040503050406030204" pitchFamily="18" charset="0"/>
                                    </a:rPr>
                                    <m:t>′</m:t>
                                  </m:r>
                                </m:sup>
                              </m:sSup>
                              <m:r>
                                <a:rPr lang="en-US" b="1" i="1">
                                  <a:solidFill>
                                    <a:srgbClr val="0070C0"/>
                                  </a:solidFill>
                                  <a:latin typeface="Cambria Math" panose="02040503050406030204" pitchFamily="18" charset="0"/>
                                </a:rPr>
                                <m:t>+</m:t>
                              </m:r>
                              <m:nary>
                                <m:naryPr>
                                  <m:chr m:val="∑"/>
                                  <m:supHide m:val="on"/>
                                  <m:ctrlPr>
                                    <a:rPr lang="en-US" b="1" i="1">
                                      <a:solidFill>
                                        <a:srgbClr val="0070C0"/>
                                      </a:solidFill>
                                      <a:latin typeface="Cambria Math" panose="02040503050406030204" pitchFamily="18" charset="0"/>
                                    </a:rPr>
                                  </m:ctrlPr>
                                </m:naryPr>
                                <m:sub>
                                  <m:r>
                                    <m:rPr>
                                      <m:brk m:alnAt="7"/>
                                    </m:rPr>
                                    <a:rPr lang="en-US" b="1" i="1">
                                      <a:solidFill>
                                        <a:srgbClr val="0070C0"/>
                                      </a:solidFill>
                                      <a:latin typeface="Cambria Math" panose="02040503050406030204" pitchFamily="18" charset="0"/>
                                    </a:rPr>
                                    <m:t>𝒊</m:t>
                                  </m:r>
                                  <m:r>
                                    <a:rPr lang="en-US" b="1" i="1">
                                      <a:solidFill>
                                        <a:srgbClr val="0070C0"/>
                                      </a:solidFill>
                                      <a:latin typeface="Cambria Math" panose="02040503050406030204" pitchFamily="18" charset="0"/>
                                    </a:rPr>
                                    <m:t> ∈</m:t>
                                  </m:r>
                                  <m:r>
                                    <a:rPr lang="en-US" b="1" i="1">
                                      <a:solidFill>
                                        <a:srgbClr val="0070C0"/>
                                      </a:solidFill>
                                      <a:latin typeface="Cambria Math" panose="02040503050406030204" pitchFamily="18" charset="0"/>
                                      <a:ea typeface="Cambria Math" panose="02040503050406030204" pitchFamily="18" charset="0"/>
                                    </a:rPr>
                                    <m:t>𝑺</m:t>
                                  </m:r>
                                  <m:r>
                                    <a:rPr lang="en-US" b="1" i="1">
                                      <a:solidFill>
                                        <a:srgbClr val="0070C0"/>
                                      </a:solidFill>
                                      <a:latin typeface="Cambria Math" panose="02040503050406030204" pitchFamily="18" charset="0"/>
                                      <a:ea typeface="Cambria Math" panose="02040503050406030204" pitchFamily="18" charset="0"/>
                                    </a:rPr>
                                    <m:t>′</m:t>
                                  </m:r>
                                </m:sub>
                                <m:sup/>
                                <m:e>
                                  <m:sSub>
                                    <m:sSubPr>
                                      <m:ctrlPr>
                                        <a:rPr lang="en-US" b="1" i="1">
                                          <a:solidFill>
                                            <a:srgbClr val="0070C0"/>
                                          </a:solidFill>
                                          <a:latin typeface="Cambria Math" panose="02040503050406030204" pitchFamily="18" charset="0"/>
                                        </a:rPr>
                                      </m:ctrlPr>
                                    </m:sSubPr>
                                    <m:e>
                                      <m:r>
                                        <a:rPr lang="en-US" b="1" i="1">
                                          <a:solidFill>
                                            <a:srgbClr val="0070C0"/>
                                          </a:solidFill>
                                          <a:latin typeface="Cambria Math" panose="02040503050406030204" pitchFamily="18" charset="0"/>
                                        </a:rPr>
                                        <m:t>𝒓</m:t>
                                      </m:r>
                                    </m:e>
                                    <m:sub>
                                      <m:r>
                                        <a:rPr lang="en-US" b="1" i="1">
                                          <a:solidFill>
                                            <a:srgbClr val="0070C0"/>
                                          </a:solidFill>
                                          <a:latin typeface="Cambria Math" panose="02040503050406030204" pitchFamily="18" charset="0"/>
                                        </a:rPr>
                                        <m:t>𝒊</m:t>
                                      </m:r>
                                    </m:sub>
                                  </m:sSub>
                                </m:e>
                              </m:nary>
                            </m:e>
                          </m:d>
                        </m:e>
                      </m:d>
                      <m:r>
                        <a:rPr lang="en-US" b="0" i="1" smtClean="0">
                          <a:solidFill>
                            <a:srgbClr val="0070C0"/>
                          </a:solidFill>
                          <a:latin typeface="Cambria Math" panose="02040503050406030204" pitchFamily="18" charset="0"/>
                        </a:rPr>
                        <m:t>+</m:t>
                      </m:r>
                      <m:r>
                        <a:rPr lang="en-US" i="1">
                          <a:solidFill>
                            <a:srgbClr val="0070C0"/>
                          </a:solidFill>
                          <a:latin typeface="Cambria Math" panose="02040503050406030204" pitchFamily="18" charset="0"/>
                        </a:rPr>
                        <m:t>2</m:t>
                      </m:r>
                      <m:r>
                        <a:rPr lang="en-US" i="1">
                          <a:solidFill>
                            <a:srgbClr val="0070C0"/>
                          </a:solidFill>
                          <a:latin typeface="Cambria Math" panose="02040503050406030204" pitchFamily="18" charset="0"/>
                        </a:rPr>
                        <m:t>𝑏</m:t>
                      </m:r>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𝑟</m:t>
                          </m:r>
                          <m:r>
                            <a:rPr lang="en-US" i="1">
                              <a:solidFill>
                                <a:srgbClr val="0070C0"/>
                              </a:solidFill>
                              <a:latin typeface="Cambria Math" panose="02040503050406030204" pitchFamily="18" charset="0"/>
                            </a:rPr>
                            <m:t>+</m:t>
                          </m:r>
                          <m:nary>
                            <m:naryPr>
                              <m:chr m:val="∑"/>
                              <m:supHide m:val="on"/>
                              <m:ctrlPr>
                                <a:rPr lang="en-US" i="1">
                                  <a:solidFill>
                                    <a:srgbClr val="0070C0"/>
                                  </a:solidFill>
                                  <a:latin typeface="Cambria Math" panose="02040503050406030204" pitchFamily="18" charset="0"/>
                                </a:rPr>
                              </m:ctrlPr>
                            </m:naryPr>
                            <m:sub>
                              <m:r>
                                <m:rPr>
                                  <m:brk m:alnAt="7"/>
                                </m:rPr>
                                <a:rPr lang="en-US" i="1">
                                  <a:solidFill>
                                    <a:srgbClr val="0070C0"/>
                                  </a:solidFill>
                                  <a:latin typeface="Cambria Math" panose="02040503050406030204" pitchFamily="18" charset="0"/>
                                </a:rPr>
                                <m:t>𝑖</m:t>
                              </m:r>
                              <m:r>
                                <a:rPr lang="en-US" i="1">
                                  <a:solidFill>
                                    <a:srgbClr val="0070C0"/>
                                  </a:solidFill>
                                  <a:latin typeface="Cambria Math" panose="02040503050406030204" pitchFamily="18" charset="0"/>
                                </a:rPr>
                                <m:t> ∈</m:t>
                              </m:r>
                              <m:r>
                                <a:rPr lang="en-US" i="1">
                                  <a:solidFill>
                                    <a:srgbClr val="0070C0"/>
                                  </a:solidFill>
                                  <a:latin typeface="Cambria Math" panose="02040503050406030204" pitchFamily="18" charset="0"/>
                                  <a:ea typeface="Cambria Math" panose="02040503050406030204" pitchFamily="18" charset="0"/>
                                </a:rPr>
                                <m:t>𝑆</m:t>
                              </m:r>
                              <m:r>
                                <a:rPr lang="en-US" b="0" i="1" smtClean="0">
                                  <a:solidFill>
                                    <a:srgbClr val="0070C0"/>
                                  </a:solidFill>
                                  <a:latin typeface="Cambria Math" panose="02040503050406030204" pitchFamily="18" charset="0"/>
                                  <a:ea typeface="Cambria Math" panose="02040503050406030204" pitchFamily="18" charset="0"/>
                                </a:rPr>
                                <m:t>′</m:t>
                              </m:r>
                            </m:sub>
                            <m:sup/>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𝑟</m:t>
                                  </m:r>
                                </m:e>
                                <m:sub>
                                  <m:r>
                                    <a:rPr lang="en-US" i="1">
                                      <a:solidFill>
                                        <a:srgbClr val="0070C0"/>
                                      </a:solidFill>
                                      <a:latin typeface="Cambria Math" panose="02040503050406030204" pitchFamily="18" charset="0"/>
                                    </a:rPr>
                                    <m:t>𝑖</m:t>
                                  </m:r>
                                </m:sub>
                              </m:sSub>
                            </m:e>
                          </m:nary>
                        </m:e>
                      </m:d>
                      <m:r>
                        <a:rPr lang="en-US" b="0" i="1" smtClean="0">
                          <a:solidFill>
                            <a:srgbClr val="0070C0"/>
                          </a:solidFill>
                          <a:latin typeface="Cambria Math" panose="02040503050406030204" pitchFamily="18" charset="0"/>
                        </a:rPr>
                        <m:t>+2</m:t>
                      </m:r>
                      <m:r>
                        <a:rPr lang="en-US" b="0" i="1" smtClean="0">
                          <a:solidFill>
                            <a:srgbClr val="0070C0"/>
                          </a:solidFill>
                          <a:latin typeface="Cambria Math" panose="02040503050406030204" pitchFamily="18" charset="0"/>
                        </a:rPr>
                        <m:t>𝑏</m:t>
                      </m:r>
                      <m:r>
                        <a:rPr lang="en-US" b="0" i="1" smtClean="0">
                          <a:solidFill>
                            <a:srgbClr val="0070C0"/>
                          </a:solidFill>
                          <a:latin typeface="Cambria Math" panose="02040503050406030204" pitchFamily="18" charset="0"/>
                        </a:rPr>
                        <m:t>′</m:t>
                      </m:r>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𝑟</m:t>
                          </m:r>
                          <m:r>
                            <a:rPr lang="en-US" i="1">
                              <a:solidFill>
                                <a:srgbClr val="0070C0"/>
                              </a:solidFill>
                              <a:latin typeface="Cambria Math" panose="02040503050406030204" pitchFamily="18" charset="0"/>
                            </a:rPr>
                            <m:t>+</m:t>
                          </m:r>
                          <m:nary>
                            <m:naryPr>
                              <m:chr m:val="∑"/>
                              <m:supHide m:val="on"/>
                              <m:ctrlPr>
                                <a:rPr lang="en-US" i="1">
                                  <a:solidFill>
                                    <a:srgbClr val="0070C0"/>
                                  </a:solidFill>
                                  <a:latin typeface="Cambria Math" panose="02040503050406030204" pitchFamily="18" charset="0"/>
                                </a:rPr>
                              </m:ctrlPr>
                            </m:naryPr>
                            <m:sub>
                              <m:r>
                                <m:rPr>
                                  <m:brk m:alnAt="7"/>
                                </m:rPr>
                                <a:rPr lang="en-US" i="1">
                                  <a:solidFill>
                                    <a:srgbClr val="0070C0"/>
                                  </a:solidFill>
                                  <a:latin typeface="Cambria Math" panose="02040503050406030204" pitchFamily="18" charset="0"/>
                                </a:rPr>
                                <m:t>𝑖</m:t>
                              </m:r>
                              <m:r>
                                <a:rPr lang="en-US" i="1">
                                  <a:solidFill>
                                    <a:srgbClr val="0070C0"/>
                                  </a:solidFill>
                                  <a:latin typeface="Cambria Math" panose="02040503050406030204" pitchFamily="18" charset="0"/>
                                </a:rPr>
                                <m:t> ∈</m:t>
                              </m:r>
                              <m:r>
                                <a:rPr lang="en-US" i="1">
                                  <a:solidFill>
                                    <a:srgbClr val="0070C0"/>
                                  </a:solidFill>
                                  <a:latin typeface="Cambria Math" panose="02040503050406030204" pitchFamily="18" charset="0"/>
                                  <a:ea typeface="Cambria Math" panose="02040503050406030204" pitchFamily="18" charset="0"/>
                                </a:rPr>
                                <m:t>𝑆</m:t>
                              </m:r>
                            </m:sub>
                            <m:sup/>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𝑟</m:t>
                                  </m:r>
                                </m:e>
                                <m:sub>
                                  <m:r>
                                    <a:rPr lang="en-US" i="1">
                                      <a:solidFill>
                                        <a:srgbClr val="0070C0"/>
                                      </a:solidFill>
                                      <a:latin typeface="Cambria Math" panose="02040503050406030204" pitchFamily="18" charset="0"/>
                                    </a:rPr>
                                    <m:t>𝑖</m:t>
                                  </m:r>
                                </m:sub>
                              </m:sSub>
                            </m:e>
                          </m:nary>
                        </m:e>
                      </m:d>
                      <m:r>
                        <a:rPr lang="en-US" i="1">
                          <a:latin typeface="Cambria Math" panose="02040503050406030204" pitchFamily="18" charset="0"/>
                        </a:rPr>
                        <m:t>+</m:t>
                      </m:r>
                      <m:r>
                        <a:rPr lang="en-US" i="1">
                          <a:latin typeface="Cambria Math" panose="02040503050406030204" pitchFamily="18" charset="0"/>
                        </a:rPr>
                        <m:t>𝑏𝑏</m:t>
                      </m:r>
                      <m:r>
                        <a:rPr lang="en-US" b="0" i="1" smtClean="0">
                          <a:latin typeface="Cambria Math" panose="02040503050406030204" pitchFamily="18" charset="0"/>
                        </a:rPr>
                        <m:t>′</m:t>
                      </m:r>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825625"/>
                <a:ext cx="11834446" cy="4351338"/>
              </a:xfrm>
              <a:blipFill>
                <a:blip r:embed="rId2"/>
                <a:stretch>
                  <a:fillRect l="-773" t="-21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40</a:t>
            </a:fld>
            <a:endParaRPr lang="en-US"/>
          </a:p>
        </p:txBody>
      </p:sp>
      <p:sp>
        <p:nvSpPr>
          <p:cNvPr id="6" name="TextBox 5"/>
          <p:cNvSpPr txBox="1"/>
          <p:nvPr/>
        </p:nvSpPr>
        <p:spPr>
          <a:xfrm>
            <a:off x="3105153" y="6427251"/>
            <a:ext cx="4197496" cy="369332"/>
          </a:xfrm>
          <a:prstGeom prst="rect">
            <a:avLst/>
          </a:prstGeom>
          <a:noFill/>
        </p:spPr>
        <p:txBody>
          <a:bodyPr wrap="none" rtlCol="0">
            <a:spAutoFit/>
          </a:bodyPr>
          <a:lstStyle/>
          <a:p>
            <a:r>
              <a:rPr lang="en-US" b="1" dirty="0" smtClean="0"/>
              <a:t>Noise increases a bit more (multiplicative)</a:t>
            </a:r>
            <a:endParaRPr lang="en-US" b="1" dirty="0"/>
          </a:p>
        </p:txBody>
      </p:sp>
      <p:sp>
        <p:nvSpPr>
          <p:cNvPr id="7" name="Left Brace 6"/>
          <p:cNvSpPr/>
          <p:nvPr/>
        </p:nvSpPr>
        <p:spPr>
          <a:xfrm rot="16200000">
            <a:off x="5580083" y="1558935"/>
            <a:ext cx="442642" cy="94168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238765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Bootstrapping (Gentry 2009)</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Transform Partially Homomorphic Encryption Scheme into Fully Homomorphic Encryption Scheme</a:t>
            </a:r>
          </a:p>
          <a:p>
            <a:r>
              <a:rPr lang="en-US" b="1" dirty="0" smtClean="0"/>
              <a:t>Key Idea: </a:t>
            </a:r>
          </a:p>
          <a:p>
            <a:pPr lvl="1"/>
            <a:r>
              <a:rPr lang="en-US" dirty="0" smtClean="0"/>
              <a:t>Maintain two public keys pk</a:t>
            </a:r>
            <a:r>
              <a:rPr lang="en-US" baseline="-25000" dirty="0" smtClean="0"/>
              <a:t>1</a:t>
            </a:r>
            <a:r>
              <a:rPr lang="en-US" dirty="0" smtClean="0"/>
              <a:t> and pk</a:t>
            </a:r>
            <a:r>
              <a:rPr lang="en-US" baseline="-25000" dirty="0" smtClean="0"/>
              <a:t>2</a:t>
            </a:r>
            <a:r>
              <a:rPr lang="en-US" dirty="0" smtClean="0"/>
              <a:t> for partially homomorphic encryption</a:t>
            </a:r>
          </a:p>
          <a:p>
            <a:pPr lvl="2"/>
            <a:r>
              <a:rPr lang="en-US" dirty="0" smtClean="0"/>
              <a:t>Also, encrypt sk</a:t>
            </a:r>
            <a:r>
              <a:rPr lang="en-US" baseline="-25000" dirty="0" smtClean="0"/>
              <a:t>1</a:t>
            </a:r>
            <a:r>
              <a:rPr lang="en-US" dirty="0" smtClean="0"/>
              <a:t> using pk</a:t>
            </a:r>
            <a:r>
              <a:rPr lang="en-US" baseline="-25000" dirty="0" smtClean="0"/>
              <a:t>2</a:t>
            </a:r>
            <a:r>
              <a:rPr lang="en-US" dirty="0" smtClean="0"/>
              <a:t> and encrypt sk</a:t>
            </a:r>
            <a:r>
              <a:rPr lang="en-US" baseline="-25000" dirty="0" smtClean="0"/>
              <a:t>2</a:t>
            </a:r>
            <a:r>
              <a:rPr lang="en-US" dirty="0" smtClean="0"/>
              <a:t> under pk</a:t>
            </a:r>
            <a:r>
              <a:rPr lang="en-US" baseline="-25000" dirty="0" smtClean="0"/>
              <a:t>1</a:t>
            </a:r>
          </a:p>
          <a:p>
            <a:pPr lvl="2"/>
            <a:r>
              <a:rPr lang="en-US" dirty="0" smtClean="0"/>
              <a:t>The </a:t>
            </a:r>
            <a:r>
              <a:rPr lang="en-US" dirty="0" err="1" smtClean="0"/>
              <a:t>ciphertexts</a:t>
            </a:r>
            <a:r>
              <a:rPr lang="en-US" dirty="0" smtClean="0"/>
              <a:t> are included in the public key</a:t>
            </a:r>
          </a:p>
          <a:p>
            <a:pPr lvl="1"/>
            <a:r>
              <a:rPr lang="en-US" dirty="0" smtClean="0"/>
              <a:t>Run homomorphic evaluation using pk</a:t>
            </a:r>
            <a:r>
              <a:rPr lang="en-US" baseline="-25000" dirty="0" smtClean="0"/>
              <a:t>1</a:t>
            </a:r>
            <a:r>
              <a:rPr lang="en-US" dirty="0" smtClean="0"/>
              <a:t> until the noise gets to be too large</a:t>
            </a:r>
          </a:p>
          <a:p>
            <a:pPr lvl="1"/>
            <a:r>
              <a:rPr lang="en-US" dirty="0" smtClean="0"/>
              <a:t>Let c</a:t>
            </a:r>
            <a:r>
              <a:rPr lang="en-US" baseline="-25000" dirty="0" smtClean="0"/>
              <a:t>1</a:t>
            </a:r>
            <a:r>
              <a:rPr lang="en-US" dirty="0" smtClean="0"/>
              <a:t>,…,</a:t>
            </a:r>
            <a:r>
              <a:rPr lang="en-US" dirty="0" err="1" smtClean="0"/>
              <a:t>c</a:t>
            </a:r>
            <a:r>
              <a:rPr lang="en-US" baseline="-25000" dirty="0" err="1" smtClean="0"/>
              <a:t>k</a:t>
            </a:r>
            <a:r>
              <a:rPr lang="en-US" dirty="0" smtClean="0"/>
              <a:t> be intermediate </a:t>
            </a:r>
            <a:r>
              <a:rPr lang="en-US" dirty="0" err="1" smtClean="0"/>
              <a:t>ciphertext</a:t>
            </a:r>
            <a:r>
              <a:rPr lang="en-US" dirty="0" smtClean="0"/>
              <a:t>(s) (under key pk</a:t>
            </a:r>
            <a:r>
              <a:rPr lang="en-US" baseline="-25000" dirty="0" smtClean="0"/>
              <a:t>1</a:t>
            </a:r>
            <a:r>
              <a:rPr lang="en-US" dirty="0" smtClean="0"/>
              <a:t>)</a:t>
            </a:r>
          </a:p>
          <a:p>
            <a:pPr lvl="1"/>
            <a:r>
              <a:rPr lang="en-US" dirty="0" smtClean="0"/>
              <a:t>Encrypt c</a:t>
            </a:r>
            <a:r>
              <a:rPr lang="en-US" baseline="-25000" dirty="0" smtClean="0"/>
              <a:t>1</a:t>
            </a:r>
            <a:r>
              <a:rPr lang="en-US" dirty="0" smtClean="0"/>
              <a:t>,…,</a:t>
            </a:r>
            <a:r>
              <a:rPr lang="en-US" dirty="0" err="1" smtClean="0"/>
              <a:t>c</a:t>
            </a:r>
            <a:r>
              <a:rPr lang="en-US" baseline="-25000" dirty="0" err="1" smtClean="0"/>
              <a:t>k</a:t>
            </a:r>
            <a:r>
              <a:rPr lang="en-US" dirty="0" smtClean="0"/>
              <a:t> bit by bit under (under key pk</a:t>
            </a:r>
            <a:r>
              <a:rPr lang="en-US" baseline="-25000" dirty="0" smtClean="0"/>
              <a:t>2</a:t>
            </a:r>
            <a:r>
              <a:rPr lang="en-US" dirty="0" smtClean="0"/>
              <a:t>) </a:t>
            </a:r>
          </a:p>
          <a:p>
            <a:pPr lvl="1"/>
            <a:r>
              <a:rPr lang="en-US" dirty="0" smtClean="0"/>
              <a:t>Then evaluate the decryption circuit </a:t>
            </a:r>
            <a:r>
              <a:rPr lang="en-US" dirty="0" err="1" smtClean="0"/>
              <a:t>homorphically</a:t>
            </a:r>
            <a:r>
              <a:rPr lang="en-US" dirty="0" smtClean="0"/>
              <a:t> (under </a:t>
            </a:r>
            <a:r>
              <a:rPr lang="en-US" dirty="0"/>
              <a:t>key pk</a:t>
            </a:r>
            <a:r>
              <a:rPr lang="en-US" baseline="-25000" dirty="0"/>
              <a:t>2</a:t>
            </a:r>
            <a:r>
              <a:rPr lang="en-US" dirty="0"/>
              <a:t>) </a:t>
            </a:r>
          </a:p>
          <a:p>
            <a:pPr lvl="1"/>
            <a:r>
              <a:rPr lang="en-US" b="1" dirty="0" smtClean="0"/>
              <a:t>Challenge: </a:t>
            </a:r>
            <a:r>
              <a:rPr lang="en-US" dirty="0" smtClean="0"/>
              <a:t>Need to make sure that decryption circuit is shallow enough to evaluate…</a:t>
            </a:r>
          </a:p>
          <a:p>
            <a:r>
              <a:rPr lang="en-US" dirty="0" smtClean="0"/>
              <a:t>Expensive, but there are tricks to reduce the running time</a:t>
            </a:r>
          </a:p>
          <a:p>
            <a:pPr lvl="1"/>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41</a:t>
            </a:fld>
            <a:endParaRPr lang="en-US"/>
          </a:p>
        </p:txBody>
      </p:sp>
    </p:spTree>
    <p:extLst>
      <p:ext uri="{BB962C8B-B14F-4D97-AF65-F5344CB8AC3E}">
        <p14:creationId xmlns:p14="http://schemas.microsoft.com/office/powerpoint/2010/main" val="27757111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Fully Homomorphic Encryption Resources</a:t>
            </a:r>
            <a:endParaRPr lang="en-US" dirty="0"/>
          </a:p>
        </p:txBody>
      </p:sp>
      <p:sp>
        <p:nvSpPr>
          <p:cNvPr id="3" name="Content Placeholder 2"/>
          <p:cNvSpPr>
            <a:spLocks noGrp="1"/>
          </p:cNvSpPr>
          <p:nvPr>
            <p:ph idx="1"/>
          </p:nvPr>
        </p:nvSpPr>
        <p:spPr/>
        <p:txBody>
          <a:bodyPr/>
          <a:lstStyle/>
          <a:p>
            <a:r>
              <a:rPr lang="en-US" dirty="0" smtClean="0"/>
              <a:t>Implementation: </a:t>
            </a:r>
            <a:r>
              <a:rPr lang="en-US" dirty="0" smtClean="0">
                <a:hlinkClick r:id="rId2"/>
              </a:rPr>
              <a:t>https</a:t>
            </a:r>
            <a:r>
              <a:rPr lang="en-US" dirty="0">
                <a:hlinkClick r:id="rId2"/>
              </a:rPr>
              <a:t>://</a:t>
            </a:r>
            <a:r>
              <a:rPr lang="en-US" dirty="0" smtClean="0">
                <a:hlinkClick r:id="rId2"/>
              </a:rPr>
              <a:t>github.com/shaih/HElib</a:t>
            </a:r>
            <a:endParaRPr lang="en-US" dirty="0"/>
          </a:p>
          <a:p>
            <a:r>
              <a:rPr lang="en-US" dirty="0"/>
              <a:t>Tutorial: </a:t>
            </a:r>
            <a:r>
              <a:rPr lang="en-US" dirty="0" smtClean="0">
                <a:hlinkClick r:id="rId3"/>
              </a:rPr>
              <a:t>https</a:t>
            </a:r>
            <a:r>
              <a:rPr lang="en-US" dirty="0">
                <a:hlinkClick r:id="rId3"/>
              </a:rPr>
              <a:t>://</a:t>
            </a:r>
            <a:r>
              <a:rPr lang="en-US" dirty="0" smtClean="0">
                <a:hlinkClick r:id="rId3"/>
              </a:rPr>
              <a:t>www.youtube.com/watch?v=jIWOR2bGC7c</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42</a:t>
            </a:fld>
            <a:endParaRPr lang="en-US"/>
          </a:p>
        </p:txBody>
      </p:sp>
    </p:spTree>
    <p:extLst>
      <p:ext uri="{BB962C8B-B14F-4D97-AF65-F5344CB8AC3E}">
        <p14:creationId xmlns:p14="http://schemas.microsoft.com/office/powerpoint/2010/main" val="23976034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84754" cy="1325563"/>
          </a:xfrm>
        </p:spPr>
        <p:txBody>
          <a:bodyPr/>
          <a:lstStyle/>
          <a:p>
            <a:r>
              <a:rPr lang="en-US" dirty="0"/>
              <a:t>Program </a:t>
            </a:r>
            <a:r>
              <a:rPr lang="en-US" dirty="0" smtClean="0"/>
              <a:t>Obfuscation (Theoretical Cryptography)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Program Obfuscation</a:t>
                </a:r>
              </a:p>
              <a:p>
                <a:pPr lvl="1"/>
                <a:r>
                  <a:rPr lang="en-US" dirty="0" smtClean="0"/>
                  <a:t>Idea: Alice obfuscates a circuit C and sends C to Bob</a:t>
                </a:r>
              </a:p>
              <a:p>
                <a:pPr lvl="1"/>
                <a:r>
                  <a:rPr lang="en-US" dirty="0" smtClean="0"/>
                  <a:t>Bob can run C, but cannot learn “anything else”</a:t>
                </a:r>
              </a:p>
              <a:p>
                <a:pPr lvl="1"/>
                <a:r>
                  <a:rPr lang="en-US" dirty="0" smtClean="0"/>
                  <a:t>Lots of applications…</a:t>
                </a:r>
              </a:p>
              <a:p>
                <a:r>
                  <a:rPr lang="en-US" dirty="0" err="1" smtClean="0"/>
                  <a:t>Indistinguishability</a:t>
                </a:r>
                <a:r>
                  <a:rPr lang="en-US" dirty="0" smtClean="0"/>
                  <a:t> Obfuscation</a:t>
                </a:r>
              </a:p>
              <a:p>
                <a:pPr lvl="1"/>
                <a:r>
                  <a:rPr lang="en-US" dirty="0" smtClean="0"/>
                  <a:t>“Best Possible Obfuscation” cannot distinguish O(C) </a:t>
                </a:r>
              </a:p>
              <a:p>
                <a:pPr marL="457200" lvl="1" indent="0">
                  <a:buNone/>
                </a:pPr>
                <a:r>
                  <a:rPr lang="en-US" dirty="0" smtClean="0"/>
                  <a:t>from O(C’) when |C| = |C’| compute the same function </a:t>
                </a:r>
              </a:p>
              <a:p>
                <a:pPr lvl="1"/>
                <a:r>
                  <a:rPr lang="en-US" dirty="0" smtClean="0"/>
                  <a:t>Theoretically Possible</a:t>
                </a:r>
              </a:p>
              <a:p>
                <a:pPr lvl="2"/>
                <a:r>
                  <a:rPr lang="en-US" dirty="0" smtClean="0"/>
                  <a:t>In the sense that </a:t>
                </a:r>
                <a14:m>
                  <m:oMath xmlns:m="http://schemas.openxmlformats.org/officeDocument/2006/math">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𝑛</m:t>
                        </m:r>
                      </m:e>
                    </m:d>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100000000</m:t>
                        </m:r>
                      </m:sup>
                    </m:sSup>
                    <m:sSup>
                      <m:sSupPr>
                        <m:ctrlPr>
                          <a:rPr lang="en-US" b="0" i="1" smtClean="0">
                            <a:latin typeface="Cambria Math" panose="02040503050406030204" pitchFamily="18" charset="0"/>
                          </a:rPr>
                        </m:ctrlPr>
                      </m:sSupPr>
                      <m:e>
                        <m:r>
                          <a:rPr lang="en-US" b="0" i="1" smtClean="0">
                            <a:latin typeface="Cambria Math"/>
                          </a:rPr>
                          <m:t>𝑛</m:t>
                        </m:r>
                      </m:e>
                      <m:sup>
                        <m:r>
                          <a:rPr lang="en-US" b="0" i="1" smtClean="0">
                            <a:latin typeface="Cambria Math"/>
                          </a:rPr>
                          <m:t>100000</m:t>
                        </m:r>
                      </m:sup>
                    </m:sSup>
                  </m:oMath>
                </a14:m>
                <a:r>
                  <a:rPr lang="en-US" dirty="0" smtClean="0"/>
                  <a:t> is technically polynomial time</a:t>
                </a:r>
              </a:p>
              <a:p>
                <a:r>
                  <a:rPr lang="en-US" dirty="0" smtClean="0"/>
                  <a:t>Secure Hardware Module (e.g., SGX) can be viewed as a way to accomplish this in practice</a:t>
                </a:r>
              </a:p>
              <a:p>
                <a:pPr lvl="1"/>
                <a:r>
                  <a:rPr lang="en-US" dirty="0" smtClean="0"/>
                  <a:t>Must trust third party (e.g., Intel)</a:t>
                </a:r>
              </a:p>
              <a:p>
                <a:pPr marL="457200" lvl="1" indent="0">
                  <a:buNone/>
                </a:pPr>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801" r="-638" b="-280"/>
                </a:stretch>
              </a:blipFill>
            </p:spPr>
            <p:txBody>
              <a:bodyPr/>
              <a:lstStyle/>
              <a:p>
                <a:r>
                  <a:rPr lang="en-US">
                    <a:noFill/>
                  </a:rPr>
                  <a:t> </a:t>
                </a:r>
              </a:p>
            </p:txBody>
          </p:sp>
        </mc:Fallback>
      </mc:AlternateContent>
      <p:sp>
        <p:nvSpPr>
          <p:cNvPr id="4" name="Rectangle 3"/>
          <p:cNvSpPr/>
          <p:nvPr/>
        </p:nvSpPr>
        <p:spPr>
          <a:xfrm>
            <a:off x="1676400" y="6324600"/>
            <a:ext cx="9448800" cy="369332"/>
          </a:xfrm>
          <a:prstGeom prst="rect">
            <a:avLst/>
          </a:prstGeom>
        </p:spPr>
        <p:txBody>
          <a:bodyPr wrap="square">
            <a:spAutoFit/>
          </a:bodyPr>
          <a:lstStyle/>
          <a:p>
            <a:r>
              <a:rPr lang="en-US" dirty="0">
                <a:hlinkClick r:id="rId3"/>
              </a:rPr>
              <a:t>https://simons.berkeley.edu/talks/amit-sahai-2015-05-19a</a:t>
            </a:r>
            <a:r>
              <a:rPr lang="en-US" dirty="0"/>
              <a:t> (Lecture by </a:t>
            </a:r>
            <a:r>
              <a:rPr lang="en-US" dirty="0" err="1"/>
              <a:t>Amit</a:t>
            </a:r>
            <a:r>
              <a:rPr lang="en-US" dirty="0"/>
              <a:t> </a:t>
            </a:r>
            <a:r>
              <a:rPr lang="en-US" dirty="0" err="1"/>
              <a:t>Sahai</a:t>
            </a:r>
            <a:r>
              <a:rPr lang="en-US" dirty="0"/>
              <a:t>) </a:t>
            </a:r>
          </a:p>
        </p:txBody>
      </p:sp>
      <p:sp>
        <p:nvSpPr>
          <p:cNvPr id="6" name="AutoShape 4" descr="Image result for unicor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7624" y="1965647"/>
            <a:ext cx="3765330" cy="2328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7352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a:t>
            </a:r>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230" y="1143001"/>
            <a:ext cx="9341603" cy="524909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262" y="4984203"/>
            <a:ext cx="3323776" cy="166188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0550" y="5234940"/>
            <a:ext cx="5334000" cy="101346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5750" y="1417638"/>
            <a:ext cx="4114800" cy="1613916"/>
          </a:xfrm>
          <a:prstGeom prst="rect">
            <a:avLst/>
          </a:prstGeom>
        </p:spPr>
      </p:pic>
    </p:spTree>
    <p:extLst>
      <p:ext uri="{BB962C8B-B14F-4D97-AF65-F5344CB8AC3E}">
        <p14:creationId xmlns:p14="http://schemas.microsoft.com/office/powerpoint/2010/main" val="90315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Aggregate Statistics?</a:t>
            </a:r>
            <a:endParaRPr lang="en-US" dirty="0"/>
          </a:p>
        </p:txBody>
      </p:sp>
      <p:sp>
        <p:nvSpPr>
          <p:cNvPr id="3" name="Text Placeholder 2"/>
          <p:cNvSpPr>
            <a:spLocks noGrp="1"/>
          </p:cNvSpPr>
          <p:nvPr>
            <p:ph type="body" idx="1"/>
          </p:nvPr>
        </p:nvSpPr>
        <p:spPr>
          <a:xfrm>
            <a:off x="653143" y="1493520"/>
            <a:ext cx="9388111" cy="2215991"/>
          </a:xfrm>
        </p:spPr>
        <p:txBody>
          <a:bodyPr>
            <a:normAutofit fontScale="92500" lnSpcReduction="10000"/>
          </a:bodyPr>
          <a:lstStyle/>
          <a:p>
            <a:r>
              <a:rPr lang="en-US" dirty="0" smtClean="0">
                <a:solidFill>
                  <a:srgbClr val="0070C0"/>
                </a:solidFill>
              </a:rPr>
              <a:t>Question 1: How many people in this room have cancer?</a:t>
            </a:r>
          </a:p>
          <a:p>
            <a:endParaRPr lang="en-US" dirty="0"/>
          </a:p>
          <a:p>
            <a:r>
              <a:rPr lang="en-US" dirty="0" smtClean="0">
                <a:solidFill>
                  <a:srgbClr val="FF0000"/>
                </a:solidFill>
              </a:rPr>
              <a:t>Question 2: How many students in this room have cancer?</a:t>
            </a:r>
          </a:p>
          <a:p>
            <a:endParaRPr lang="en-US" dirty="0"/>
          </a:p>
          <a:p>
            <a:r>
              <a:rPr lang="en-US" dirty="0" smtClean="0"/>
              <a:t>The difference (</a:t>
            </a:r>
            <a:r>
              <a:rPr lang="en-US" dirty="0" smtClean="0">
                <a:solidFill>
                  <a:srgbClr val="0070C0"/>
                </a:solidFill>
              </a:rPr>
              <a:t>A1</a:t>
            </a:r>
            <a:r>
              <a:rPr lang="en-US" dirty="0" smtClean="0"/>
              <a:t>-</a:t>
            </a:r>
            <a:r>
              <a:rPr lang="en-US" dirty="0" smtClean="0">
                <a:solidFill>
                  <a:srgbClr val="FF0000"/>
                </a:solidFill>
              </a:rPr>
              <a:t>A2</a:t>
            </a:r>
            <a:r>
              <a:rPr lang="en-US" dirty="0" smtClean="0"/>
              <a:t>) exposes my answer!</a:t>
            </a:r>
            <a:endParaRPr lang="en-US" dirty="0"/>
          </a:p>
        </p:txBody>
      </p:sp>
      <p:sp>
        <p:nvSpPr>
          <p:cNvPr id="4" name="Rectangle 3"/>
          <p:cNvSpPr/>
          <p:nvPr/>
        </p:nvSpPr>
        <p:spPr>
          <a:xfrm>
            <a:off x="2438400" y="4114800"/>
            <a:ext cx="73152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95600" y="4299439"/>
            <a:ext cx="4876800" cy="214532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370056"/>
            <a:ext cx="1404572" cy="187276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459260"/>
            <a:ext cx="2667000" cy="1774767"/>
          </a:xfrm>
          <a:prstGeom prst="rect">
            <a:avLst/>
          </a:prstGeom>
        </p:spPr>
      </p:pic>
    </p:spTree>
    <p:extLst>
      <p:ext uri="{BB962C8B-B14F-4D97-AF65-F5344CB8AC3E}">
        <p14:creationId xmlns:p14="http://schemas.microsoft.com/office/powerpoint/2010/main" val="266979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 Definition</a:t>
            </a:r>
            <a:endParaRPr lang="en-US" dirty="0"/>
          </a:p>
        </p:txBody>
      </p:sp>
      <p:sp>
        <p:nvSpPr>
          <p:cNvPr id="6" name="Content Placeholder 5"/>
          <p:cNvSpPr>
            <a:spLocks noGrp="1"/>
          </p:cNvSpPr>
          <p:nvPr>
            <p:ph idx="1"/>
          </p:nvPr>
        </p:nvSpPr>
        <p:spPr>
          <a:xfrm>
            <a:off x="1981200" y="1600201"/>
            <a:ext cx="5105400" cy="4525963"/>
          </a:xfrm>
        </p:spPr>
        <p:txBody>
          <a:bodyPr/>
          <a:lstStyle/>
          <a:p>
            <a:r>
              <a:rPr lang="en-US" dirty="0" err="1" smtClean="0">
                <a:latin typeface="cmmi10"/>
                <a:cs typeface="cmmi10"/>
              </a:rPr>
              <a:t>n</a:t>
            </a:r>
            <a:r>
              <a:rPr lang="en-US" dirty="0" smtClean="0">
                <a:latin typeface="cmmi10"/>
                <a:cs typeface="cmmi10"/>
              </a:rPr>
              <a:t> </a:t>
            </a:r>
            <a:r>
              <a:rPr lang="en-US" dirty="0" smtClean="0"/>
              <a:t>people</a:t>
            </a:r>
          </a:p>
          <a:p>
            <a:r>
              <a:rPr lang="en-US" dirty="0" smtClean="0"/>
              <a:t>Neighboring datasets:</a:t>
            </a:r>
          </a:p>
          <a:p>
            <a:pPr lvl="1"/>
            <a:r>
              <a:rPr lang="en-US" dirty="0" smtClean="0"/>
              <a:t>Replace </a:t>
            </a:r>
            <a:r>
              <a:rPr lang="en-US" dirty="0" err="1" smtClean="0">
                <a:latin typeface="cmmi10"/>
                <a:cs typeface="cmmi10"/>
              </a:rPr>
              <a:t>x</a:t>
            </a:r>
            <a:r>
              <a:rPr lang="en-US" dirty="0" smtClean="0"/>
              <a:t> with </a:t>
            </a:r>
            <a:r>
              <a:rPr lang="en-US" dirty="0" err="1" smtClean="0">
                <a:latin typeface="cmmi10"/>
                <a:cs typeface="cmmi10"/>
              </a:rPr>
              <a:t>x</a:t>
            </a:r>
            <a:r>
              <a:rPr lang="en-US" dirty="0" smtClean="0">
                <a:latin typeface="cmmi10"/>
                <a:cs typeface="cmmi10"/>
              </a:rPr>
              <a:t>’</a:t>
            </a:r>
          </a:p>
          <a:p>
            <a:pPr>
              <a:buNone/>
            </a:pPr>
            <a:endParaRPr lang="en-US" dirty="0"/>
          </a:p>
        </p:txBody>
      </p:sp>
      <p:sp>
        <p:nvSpPr>
          <p:cNvPr id="16" name="Rectangle 15"/>
          <p:cNvSpPr/>
          <p:nvPr/>
        </p:nvSpPr>
        <p:spPr>
          <a:xfrm>
            <a:off x="6672064" y="1556793"/>
            <a:ext cx="3352800" cy="4221163"/>
          </a:xfrm>
          <a:prstGeom prst="rect">
            <a:avLst/>
          </a:prstGeom>
          <a:solidFill>
            <a:schemeClr val="bg2"/>
          </a:solidFill>
          <a:ln w="254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672064" y="1556792"/>
            <a:ext cx="3352800" cy="457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Name 	    CS Prof? …   STD?</a:t>
            </a:r>
          </a:p>
        </p:txBody>
      </p:sp>
      <p:sp>
        <p:nvSpPr>
          <p:cNvPr id="18" name="Rectangle 17"/>
          <p:cNvSpPr/>
          <p:nvPr/>
        </p:nvSpPr>
        <p:spPr>
          <a:xfrm>
            <a:off x="6672064" y="3385592"/>
            <a:ext cx="3352800" cy="457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J Blocki	     +1	…      -1</a:t>
            </a:r>
          </a:p>
        </p:txBody>
      </p:sp>
      <p:pic>
        <p:nvPicPr>
          <p:cNvPr id="8" name="Picture 7" descr="bjo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312" y="2831160"/>
            <a:ext cx="1471736" cy="1672427"/>
          </a:xfrm>
          <a:prstGeom prst="rect">
            <a:avLst/>
          </a:prstGeom>
        </p:spPr>
      </p:pic>
      <p:sp>
        <p:nvSpPr>
          <p:cNvPr id="9" name="TextBox 8"/>
          <p:cNvSpPr txBox="1"/>
          <p:nvPr/>
        </p:nvSpPr>
        <p:spPr>
          <a:xfrm>
            <a:off x="1775520" y="4077073"/>
            <a:ext cx="4208720" cy="430887"/>
          </a:xfrm>
          <a:prstGeom prst="rect">
            <a:avLst/>
          </a:prstGeom>
          <a:noFill/>
        </p:spPr>
        <p:txBody>
          <a:bodyPr wrap="square" rtlCol="0">
            <a:spAutoFit/>
          </a:bodyPr>
          <a:lstStyle/>
          <a:p>
            <a:r>
              <a:rPr lang="en-US" sz="2200" dirty="0"/>
              <a:t>[DMNS06, DKMMN06]</a:t>
            </a:r>
          </a:p>
        </p:txBody>
      </p:sp>
      <p:sp>
        <p:nvSpPr>
          <p:cNvPr id="19" name="TextBox 18"/>
          <p:cNvSpPr txBox="1"/>
          <p:nvPr/>
        </p:nvSpPr>
        <p:spPr>
          <a:xfrm>
            <a:off x="9542224" y="5179258"/>
            <a:ext cx="446258" cy="553998"/>
          </a:xfrm>
          <a:prstGeom prst="rect">
            <a:avLst/>
          </a:prstGeom>
          <a:noFill/>
        </p:spPr>
        <p:txBody>
          <a:bodyPr wrap="square" rtlCol="0">
            <a:spAutoFit/>
          </a:bodyPr>
          <a:lstStyle/>
          <a:p>
            <a:r>
              <a:rPr lang="en-US" sz="3000" dirty="0">
                <a:latin typeface="cmmi10"/>
                <a:cs typeface="cmmi10"/>
              </a:rPr>
              <a:t>D</a:t>
            </a:r>
          </a:p>
        </p:txBody>
      </p:sp>
      <p:sp>
        <p:nvSpPr>
          <p:cNvPr id="20" name="Rectangle 19"/>
          <p:cNvSpPr/>
          <p:nvPr/>
        </p:nvSpPr>
        <p:spPr>
          <a:xfrm>
            <a:off x="7125528" y="2003222"/>
            <a:ext cx="3352800" cy="4221163"/>
          </a:xfrm>
          <a:prstGeom prst="rect">
            <a:avLst/>
          </a:prstGeom>
          <a:solidFill>
            <a:schemeClr val="bg2"/>
          </a:solidFill>
          <a:ln w="254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125528" y="2016149"/>
            <a:ext cx="3352800" cy="457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Name 	    CS Prof? …      STD?</a:t>
            </a:r>
          </a:p>
        </p:txBody>
      </p:sp>
      <p:sp>
        <p:nvSpPr>
          <p:cNvPr id="22" name="Rectangle 21"/>
          <p:cNvSpPr/>
          <p:nvPr/>
        </p:nvSpPr>
        <p:spPr>
          <a:xfrm>
            <a:off x="7125528" y="3844949"/>
            <a:ext cx="3352800" cy="457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Bjork	     -1	…        ???</a:t>
            </a:r>
          </a:p>
        </p:txBody>
      </p:sp>
      <p:sp>
        <p:nvSpPr>
          <p:cNvPr id="23" name="TextBox 22"/>
          <p:cNvSpPr txBox="1"/>
          <p:nvPr/>
        </p:nvSpPr>
        <p:spPr>
          <a:xfrm>
            <a:off x="8715528" y="5683314"/>
            <a:ext cx="768896" cy="553998"/>
          </a:xfrm>
          <a:prstGeom prst="rect">
            <a:avLst/>
          </a:prstGeom>
          <a:noFill/>
        </p:spPr>
        <p:txBody>
          <a:bodyPr wrap="square" rtlCol="0">
            <a:spAutoFit/>
          </a:bodyPr>
          <a:lstStyle/>
          <a:p>
            <a:r>
              <a:rPr lang="en-US" sz="3000" dirty="0">
                <a:latin typeface="cmmi10"/>
                <a:cs typeface="cmmi10"/>
              </a:rPr>
              <a:t>D’</a:t>
            </a:r>
          </a:p>
        </p:txBody>
      </p:sp>
      <p:sp>
        <p:nvSpPr>
          <p:cNvPr id="3" name="Slide Number Placeholder 2"/>
          <p:cNvSpPr>
            <a:spLocks noGrp="1"/>
          </p:cNvSpPr>
          <p:nvPr>
            <p:ph type="sldNum" sz="quarter" idx="12"/>
          </p:nvPr>
        </p:nvSpPr>
        <p:spPr>
          <a:xfrm>
            <a:off x="9679424" y="6305550"/>
            <a:ext cx="457200" cy="476250"/>
          </a:xfrm>
        </p:spPr>
        <p:txBody>
          <a:bodyPr/>
          <a:lstStyle/>
          <a:p>
            <a:fld id="{63B06DF7-B2AB-7E47-8A3C-94C15074D188}" type="slidenum">
              <a:rPr lang="en-US" smtClean="0"/>
              <a:pPr/>
              <a:t>46</a:t>
            </a:fld>
            <a:endParaRPr lang="en-US" dirty="0"/>
          </a:p>
        </p:txBody>
      </p:sp>
      <p:sp>
        <p:nvSpPr>
          <p:cNvPr id="4" name="Rectangle 3"/>
          <p:cNvSpPr/>
          <p:nvPr/>
        </p:nvSpPr>
        <p:spPr>
          <a:xfrm>
            <a:off x="1847529" y="4509120"/>
            <a:ext cx="8629775" cy="144016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4684352"/>
            <a:ext cx="8363272" cy="1192921"/>
          </a:xfrm>
          <a:prstGeom prst="rect">
            <a:avLst/>
          </a:prstGeom>
        </p:spPr>
      </p:pic>
    </p:spTree>
    <p:extLst>
      <p:ext uri="{BB962C8B-B14F-4D97-AF65-F5344CB8AC3E}">
        <p14:creationId xmlns:p14="http://schemas.microsoft.com/office/powerpoint/2010/main" val="416838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animBg="1"/>
      <p:bldP spid="21" grpId="0" animBg="1"/>
      <p:bldP spid="22" grpId="0" animBg="1"/>
      <p:bldP spid="23" grpId="0"/>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 vs Cryptography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14:m>
                  <m:oMath xmlns:m="http://schemas.openxmlformats.org/officeDocument/2006/math">
                    <m:r>
                      <a:rPr lang="en-US" i="1" dirty="0" smtClean="0">
                        <a:solidFill>
                          <a:srgbClr val="FF0000"/>
                        </a:solidFill>
                        <a:latin typeface="Cambria Math"/>
                        <a:ea typeface="Cambria Math"/>
                      </a:rPr>
                      <m:t>𝜀</m:t>
                    </m:r>
                  </m:oMath>
                </a14:m>
                <a:r>
                  <a:rPr lang="en-US" dirty="0" smtClean="0"/>
                  <a:t> is not negligibly small. </a:t>
                </a:r>
                <a:endParaRPr lang="en-US" dirty="0"/>
              </a:p>
              <a:p>
                <a:r>
                  <a:rPr lang="en-US" dirty="0" smtClean="0"/>
                  <a:t>We are not claiming that, when D and D’ are neighboring datasets,</a:t>
                </a:r>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𝑨𝒍𝒈</m:t>
                      </m:r>
                      <m:r>
                        <a:rPr lang="en-US" b="1" i="1" smtClean="0">
                          <a:latin typeface="Cambria Math" panose="02040503050406030204" pitchFamily="18" charset="0"/>
                        </a:rPr>
                        <m:t>(</m:t>
                      </m:r>
                      <m:r>
                        <a:rPr lang="en-US" b="1" i="1" smtClean="0">
                          <a:latin typeface="Cambria Math" panose="02040503050406030204" pitchFamily="18" charset="0"/>
                        </a:rPr>
                        <m:t>𝑫</m:t>
                      </m:r>
                      <m:r>
                        <a:rPr lang="en-US" b="1"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𝐶</m:t>
                          </m:r>
                        </m:sub>
                      </m:sSub>
                      <m:r>
                        <a:rPr lang="en-US" b="1" i="1">
                          <a:latin typeface="Cambria Math" panose="02040503050406030204" pitchFamily="18" charset="0"/>
                        </a:rPr>
                        <m:t>𝑨𝒍𝒈</m:t>
                      </m:r>
                      <m:r>
                        <a:rPr lang="en-US" b="1" i="1">
                          <a:latin typeface="Cambria Math" panose="02040503050406030204" pitchFamily="18" charset="0"/>
                        </a:rPr>
                        <m:t>(</m:t>
                      </m:r>
                      <m:r>
                        <a:rPr lang="en-US" b="1" i="1">
                          <a:latin typeface="Cambria Math" panose="02040503050406030204" pitchFamily="18" charset="0"/>
                        </a:rPr>
                        <m:t>𝑫</m:t>
                      </m:r>
                      <m:r>
                        <a:rPr lang="en-US" b="1" i="1" smtClean="0">
                          <a:latin typeface="Cambria Math" panose="02040503050406030204" pitchFamily="18" charset="0"/>
                        </a:rPr>
                        <m:t>′</m:t>
                      </m:r>
                      <m:r>
                        <a:rPr lang="en-US" b="1" i="1">
                          <a:latin typeface="Cambria Math" panose="02040503050406030204" pitchFamily="18" charset="0"/>
                        </a:rPr>
                        <m:t>)</m:t>
                      </m:r>
                    </m:oMath>
                  </m:oMathPara>
                </a14:m>
                <a:endParaRPr lang="en-US" dirty="0" smtClean="0"/>
              </a:p>
              <a:p>
                <a:r>
                  <a:rPr lang="en-US" dirty="0" smtClean="0"/>
                  <a:t>Otherwise, we would have </a:t>
                </a:r>
                <a14:m>
                  <m:oMath xmlns:m="http://schemas.openxmlformats.org/officeDocument/2006/math">
                    <m:r>
                      <a:rPr lang="en-US" b="1" i="1">
                        <a:latin typeface="Cambria Math" panose="02040503050406030204" pitchFamily="18" charset="0"/>
                      </a:rPr>
                      <m:t>𝑨𝒍𝒈</m:t>
                    </m:r>
                    <m:r>
                      <a:rPr lang="en-US" b="1" i="1">
                        <a:latin typeface="Cambria Math" panose="02040503050406030204" pitchFamily="18" charset="0"/>
                      </a:rPr>
                      <m:t>(</m:t>
                    </m:r>
                    <m:r>
                      <a:rPr lang="en-US" b="1" i="1" smtClean="0">
                        <a:latin typeface="Cambria Math" panose="02040503050406030204" pitchFamily="18" charset="0"/>
                      </a:rPr>
                      <m:t>𝑿</m:t>
                    </m:r>
                    <m:r>
                      <a:rPr lang="en-US" b="1" i="1">
                        <a:latin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𝐶</m:t>
                        </m:r>
                      </m:sub>
                    </m:sSub>
                    <m:r>
                      <a:rPr lang="en-US" b="1" i="1">
                        <a:latin typeface="Cambria Math" panose="02040503050406030204" pitchFamily="18" charset="0"/>
                      </a:rPr>
                      <m:t>𝑨𝒍𝒈</m:t>
                    </m:r>
                    <m:r>
                      <a:rPr lang="en-US" b="1" i="1">
                        <a:latin typeface="Cambria Math" panose="02040503050406030204" pitchFamily="18" charset="0"/>
                      </a:rPr>
                      <m:t>(</m:t>
                    </m:r>
                    <m:r>
                      <a:rPr lang="en-US" b="1" i="1" smtClean="0">
                        <a:latin typeface="Cambria Math" panose="02040503050406030204" pitchFamily="18" charset="0"/>
                      </a:rPr>
                      <m:t>𝒀</m:t>
                    </m:r>
                    <m:r>
                      <a:rPr lang="en-US" b="1" i="1">
                        <a:latin typeface="Cambria Math" panose="02040503050406030204" pitchFamily="18" charset="0"/>
                      </a:rPr>
                      <m:t>′)</m:t>
                    </m:r>
                  </m:oMath>
                </a14:m>
                <a:r>
                  <a:rPr lang="en-US" dirty="0" smtClean="0"/>
                  <a:t> for any two data-sets X and Y.</a:t>
                </a:r>
              </a:p>
              <a:p>
                <a:r>
                  <a:rPr lang="en-US" dirty="0" smtClean="0"/>
                  <a:t>Why?</a:t>
                </a:r>
                <a:endParaRPr lang="en-US" dirty="0"/>
              </a:p>
              <a:p>
                <a:pPr marL="0" indent="0">
                  <a:buNone/>
                </a:pPr>
                <a:endParaRPr lang="en-US" dirty="0"/>
              </a:p>
              <a:p>
                <a:r>
                  <a:rPr lang="en-US" dirty="0" smtClean="0"/>
                  <a:t>Cryptography</a:t>
                </a:r>
              </a:p>
              <a:p>
                <a:pPr lvl="1"/>
                <a:r>
                  <a:rPr lang="en-US" dirty="0" smtClean="0"/>
                  <a:t>Insiders/Outsiders </a:t>
                </a:r>
              </a:p>
              <a:p>
                <a:pPr lvl="1"/>
                <a:r>
                  <a:rPr lang="en-US" dirty="0" smtClean="0"/>
                  <a:t>Only those with decryption key(s) can reveal secret</a:t>
                </a:r>
              </a:p>
              <a:p>
                <a:pPr lvl="1"/>
                <a:r>
                  <a:rPr lang="en-US" dirty="0" smtClean="0"/>
                  <a:t>Multiparty Computation: Alice and Bob learn nothing other than f(</a:t>
                </a:r>
                <a:r>
                  <a:rPr lang="en-US" dirty="0" err="1" smtClean="0"/>
                  <a:t>x,y</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801" b="-18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47</a:t>
            </a:fld>
            <a:endParaRPr lang="en-US"/>
          </a:p>
        </p:txBody>
      </p:sp>
    </p:spTree>
    <p:extLst>
      <p:ext uri="{BB962C8B-B14F-4D97-AF65-F5344CB8AC3E}">
        <p14:creationId xmlns:p14="http://schemas.microsoft.com/office/powerpoint/2010/main" val="342332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600200"/>
            <a:ext cx="8080248" cy="2209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200" y="1600201"/>
                <a:ext cx="8229600" cy="2209800"/>
              </a:xfrm>
              <a:noFill/>
            </p:spPr>
            <p:txBody>
              <a:bodyPr>
                <a:normAutofit fontScale="92500"/>
              </a:bodyPr>
              <a:lstStyle/>
              <a:p>
                <a:pPr>
                  <a:buNone/>
                </a:pPr>
                <a:r>
                  <a:rPr lang="en-US" dirty="0" smtClean="0"/>
                  <a:t> </a:t>
                </a:r>
                <a:r>
                  <a:rPr lang="en-US" b="1" dirty="0" smtClean="0"/>
                  <a:t>Theorem:</a:t>
                </a:r>
                <a:r>
                  <a:rPr lang="en-US" dirty="0" smtClean="0"/>
                  <a:t> Let </a:t>
                </a:r>
                <a14:m>
                  <m:oMath xmlns:m="http://schemas.openxmlformats.org/officeDocument/2006/math">
                    <m:r>
                      <m:rPr>
                        <m:sty m:val="p"/>
                      </m:rPr>
                      <a:rPr lang="en-US" b="0" i="0" dirty="0" smtClean="0">
                        <a:latin typeface="Cambria Math"/>
                      </a:rPr>
                      <m:t>D</m:t>
                    </m:r>
                    <m:r>
                      <a:rPr lang="en-US" b="0" i="0" dirty="0" smtClean="0">
                        <a:latin typeface="Cambria Math"/>
                      </a:rPr>
                      <m:t>=</m:t>
                    </m:r>
                    <m:d>
                      <m:dPr>
                        <m:ctrlPr>
                          <a:rPr lang="en-US" i="1" dirty="0" smtClean="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a:rPr>
                              <m:t>𝑥</m:t>
                            </m:r>
                          </m:e>
                          <m:sub>
                            <m:r>
                              <a:rPr lang="en-US" i="1" dirty="0">
                                <a:latin typeface="Cambria Math"/>
                              </a:rPr>
                              <m:t>1</m:t>
                            </m:r>
                          </m:sub>
                        </m:sSub>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𝑥</m:t>
                            </m:r>
                          </m:e>
                          <m:sub>
                            <m:r>
                              <a:rPr lang="en-US" i="1" dirty="0">
                                <a:latin typeface="Cambria Math"/>
                              </a:rPr>
                              <m:t>𝑛</m:t>
                            </m:r>
                          </m:sub>
                        </m:sSub>
                      </m:e>
                    </m:d>
                    <m:r>
                      <a:rPr lang="en-US" i="1" dirty="0" smtClean="0">
                        <a:latin typeface="Cambria Math"/>
                        <a:ea typeface="Cambria Math"/>
                      </a:rPr>
                      <m:t>∈</m:t>
                    </m:r>
                    <m:sSup>
                      <m:sSupPr>
                        <m:ctrlPr>
                          <a:rPr lang="en-US" i="1" dirty="0" smtClean="0">
                            <a:latin typeface="Cambria Math" panose="02040503050406030204" pitchFamily="18" charset="0"/>
                            <a:ea typeface="Cambria Math"/>
                          </a:rPr>
                        </m:ctrlPr>
                      </m:sSupPr>
                      <m:e>
                        <m:d>
                          <m:dPr>
                            <m:begChr m:val="{"/>
                            <m:endChr m:val="}"/>
                            <m:ctrlPr>
                              <a:rPr lang="en-US" i="1" dirty="0" smtClean="0">
                                <a:latin typeface="Cambria Math" panose="02040503050406030204" pitchFamily="18" charset="0"/>
                                <a:ea typeface="Cambria Math"/>
                              </a:rPr>
                            </m:ctrlPr>
                          </m:dPr>
                          <m:e>
                            <m:r>
                              <a:rPr lang="en-US" b="0" i="1" dirty="0" smtClean="0">
                                <a:latin typeface="Cambria Math"/>
                                <a:ea typeface="Cambria Math"/>
                              </a:rPr>
                              <m:t>0,1</m:t>
                            </m:r>
                          </m:e>
                        </m:d>
                      </m:e>
                      <m:sup>
                        <m:r>
                          <a:rPr lang="en-US" b="0" i="1" dirty="0" smtClean="0">
                            <a:latin typeface="Cambria Math"/>
                            <a:ea typeface="Cambria Math"/>
                          </a:rPr>
                          <m:t>𝑛</m:t>
                        </m:r>
                      </m:sup>
                    </m:sSup>
                  </m:oMath>
                </a14:m>
                <a:endParaRPr lang="en-US" dirty="0" smtClean="0"/>
              </a:p>
              <a:p>
                <a:pPr>
                  <a:buNone/>
                </a:pPr>
                <a14:m>
                  <m:oMathPara xmlns:m="http://schemas.openxmlformats.org/officeDocument/2006/math">
                    <m:oMathParaPr>
                      <m:jc m:val="centerGroup"/>
                    </m:oMathParaPr>
                    <m:oMath xmlns:m="http://schemas.openxmlformats.org/officeDocument/2006/math">
                      <m:func>
                        <m:funcPr>
                          <m:ctrlPr>
                            <a:rPr lang="en-US" i="1" dirty="0" smtClean="0">
                              <a:latin typeface="Cambria Math" panose="02040503050406030204" pitchFamily="18" charset="0"/>
                            </a:rPr>
                          </m:ctrlPr>
                        </m:funcPr>
                        <m:fName>
                          <m:r>
                            <m:rPr>
                              <m:sty m:val="p"/>
                            </m:rPr>
                            <a:rPr lang="en-US" b="0" i="0" dirty="0" smtClean="0">
                              <a:latin typeface="Cambria Math"/>
                            </a:rPr>
                            <m:t>A</m:t>
                          </m:r>
                        </m:fName>
                        <m:e>
                          <m:d>
                            <m:dPr>
                              <m:ctrlPr>
                                <a:rPr lang="en-US" i="1" dirty="0"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b="0" i="1" dirty="0" smtClean="0">
                                      <a:latin typeface="Cambria Math"/>
                                    </a:rPr>
                                    <m:t>𝑥</m:t>
                                  </m:r>
                                </m:e>
                                <m:sub>
                                  <m:r>
                                    <a:rPr lang="en-US" b="0" i="1" dirty="0" smtClean="0">
                                      <a:latin typeface="Cambria Math"/>
                                    </a:rPr>
                                    <m:t>1</m:t>
                                  </m:r>
                                </m:sub>
                              </m:sSub>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𝑥</m:t>
                                  </m:r>
                                </m:e>
                                <m:sub>
                                  <m:r>
                                    <a:rPr lang="en-US" b="0" i="1" dirty="0" smtClean="0">
                                      <a:latin typeface="Cambria Math"/>
                                    </a:rPr>
                                    <m:t>𝑛</m:t>
                                  </m:r>
                                </m:sub>
                              </m:sSub>
                            </m:e>
                          </m:d>
                        </m:e>
                      </m:func>
                      <m:r>
                        <a:rPr lang="en-US" i="1" dirty="0" smtClean="0">
                          <a:latin typeface="Cambria Math"/>
                        </a:rPr>
                        <m:t>=</m:t>
                      </m:r>
                      <m:nary>
                        <m:naryPr>
                          <m:chr m:val="∑"/>
                          <m:ctrlPr>
                            <a:rPr lang="en-US" i="1" dirty="0" smtClean="0">
                              <a:solidFill>
                                <a:srgbClr val="00B050"/>
                              </a:solidFill>
                              <a:latin typeface="Cambria Math" panose="02040503050406030204" pitchFamily="18" charset="0"/>
                            </a:rPr>
                          </m:ctrlPr>
                        </m:naryPr>
                        <m:sub>
                          <m:r>
                            <m:rPr>
                              <m:brk m:alnAt="23"/>
                            </m:rPr>
                            <a:rPr lang="en-US" b="0" i="1" dirty="0" smtClean="0">
                              <a:solidFill>
                                <a:srgbClr val="00B050"/>
                              </a:solidFill>
                              <a:latin typeface="Cambria Math"/>
                            </a:rPr>
                            <m:t>𝑖</m:t>
                          </m:r>
                          <m:r>
                            <a:rPr lang="en-US" b="0" i="1" dirty="0" smtClean="0">
                              <a:solidFill>
                                <a:srgbClr val="00B050"/>
                              </a:solidFill>
                              <a:latin typeface="Cambria Math"/>
                            </a:rPr>
                            <m:t>=1</m:t>
                          </m:r>
                        </m:sub>
                        <m:sup>
                          <m:r>
                            <a:rPr lang="en-US" b="0" i="1" dirty="0" smtClean="0">
                              <a:solidFill>
                                <a:srgbClr val="00B050"/>
                              </a:solidFill>
                              <a:latin typeface="Cambria Math"/>
                            </a:rPr>
                            <m:t>𝑛</m:t>
                          </m:r>
                        </m:sup>
                        <m:e>
                          <m:sSub>
                            <m:sSubPr>
                              <m:ctrlPr>
                                <a:rPr lang="en-US" i="1" dirty="0">
                                  <a:solidFill>
                                    <a:srgbClr val="00B050"/>
                                  </a:solidFill>
                                  <a:latin typeface="Cambria Math" panose="02040503050406030204" pitchFamily="18" charset="0"/>
                                </a:rPr>
                              </m:ctrlPr>
                            </m:sSubPr>
                            <m:e>
                              <m:r>
                                <a:rPr lang="en-US" i="1" dirty="0">
                                  <a:solidFill>
                                    <a:srgbClr val="00B050"/>
                                  </a:solidFill>
                                  <a:latin typeface="Cambria Math"/>
                                </a:rPr>
                                <m:t>𝑥</m:t>
                              </m:r>
                            </m:e>
                            <m:sub>
                              <m:r>
                                <a:rPr lang="en-US" b="0" i="1" dirty="0" smtClean="0">
                                  <a:solidFill>
                                    <a:srgbClr val="00B050"/>
                                  </a:solidFill>
                                  <a:latin typeface="Cambria Math"/>
                                </a:rPr>
                                <m:t>𝑖</m:t>
                              </m:r>
                            </m:sub>
                          </m:sSub>
                        </m:e>
                      </m:nary>
                      <m:r>
                        <a:rPr lang="en-US" i="1" dirty="0" smtClean="0">
                          <a:latin typeface="Cambria Math"/>
                        </a:rPr>
                        <m:t>+</m:t>
                      </m:r>
                      <m:func>
                        <m:funcPr>
                          <m:ctrlPr>
                            <a:rPr lang="en-US" i="1" dirty="0" smtClean="0">
                              <a:solidFill>
                                <a:srgbClr val="FF0000"/>
                              </a:solidFill>
                              <a:latin typeface="Cambria Math" panose="02040503050406030204" pitchFamily="18" charset="0"/>
                            </a:rPr>
                          </m:ctrlPr>
                        </m:funcPr>
                        <m:fName>
                          <m:r>
                            <m:rPr>
                              <m:sty m:val="p"/>
                            </m:rPr>
                            <a:rPr lang="en-US" b="0" i="0" dirty="0" smtClean="0">
                              <a:solidFill>
                                <a:srgbClr val="FF0000"/>
                              </a:solidFill>
                              <a:latin typeface="Cambria Math"/>
                            </a:rPr>
                            <m:t>Lap</m:t>
                          </m:r>
                        </m:fName>
                        <m:e>
                          <m:d>
                            <m:dPr>
                              <m:ctrlPr>
                                <a:rPr lang="en-US" i="1" dirty="0" smtClean="0">
                                  <a:solidFill>
                                    <a:srgbClr val="FF0000"/>
                                  </a:solidFill>
                                  <a:latin typeface="Cambria Math" panose="02040503050406030204" pitchFamily="18" charset="0"/>
                                </a:rPr>
                              </m:ctrlPr>
                            </m:dPr>
                            <m:e>
                              <m:f>
                                <m:fPr>
                                  <m:ctrlPr>
                                    <a:rPr lang="en-US" i="1" dirty="0" smtClean="0">
                                      <a:solidFill>
                                        <a:srgbClr val="FF0000"/>
                                      </a:solidFill>
                                      <a:latin typeface="Cambria Math" panose="02040503050406030204" pitchFamily="18" charset="0"/>
                                    </a:rPr>
                                  </m:ctrlPr>
                                </m:fPr>
                                <m:num>
                                  <m:r>
                                    <a:rPr lang="en-US" i="1" dirty="0" smtClean="0">
                                      <a:solidFill>
                                        <a:srgbClr val="FF0000"/>
                                      </a:solidFill>
                                      <a:latin typeface="Cambria Math"/>
                                      <a:ea typeface="Cambria Math"/>
                                    </a:rPr>
                                    <m:t>1</m:t>
                                  </m:r>
                                </m:num>
                                <m:den>
                                  <m:r>
                                    <a:rPr lang="en-US" i="1" dirty="0" smtClean="0">
                                      <a:solidFill>
                                        <a:srgbClr val="FF0000"/>
                                      </a:solidFill>
                                      <a:latin typeface="Cambria Math"/>
                                      <a:ea typeface="Cambria Math"/>
                                    </a:rPr>
                                    <m:t>𝜀</m:t>
                                  </m:r>
                                </m:den>
                              </m:f>
                            </m:e>
                          </m:d>
                        </m:e>
                      </m:func>
                      <m:r>
                        <a:rPr lang="en-US" b="0" i="1" dirty="0" smtClean="0">
                          <a:latin typeface="Cambria Math"/>
                        </a:rPr>
                        <m:t>,</m:t>
                      </m:r>
                    </m:oMath>
                  </m:oMathPara>
                </a14:m>
                <a:endParaRPr lang="en-US" dirty="0" smtClean="0"/>
              </a:p>
              <a:p>
                <a:pPr>
                  <a:buNone/>
                </a:pPr>
                <a:r>
                  <a:rPr lang="en-US" dirty="0" smtClean="0"/>
                  <a:t> satisfies </a:t>
                </a:r>
                <a14:m>
                  <m:oMath xmlns:m="http://schemas.openxmlformats.org/officeDocument/2006/math">
                    <m:d>
                      <m:dPr>
                        <m:ctrlPr>
                          <a:rPr lang="en-US" i="1" smtClean="0">
                            <a:latin typeface="Cambria Math" panose="02040503050406030204" pitchFamily="18" charset="0"/>
                          </a:rPr>
                        </m:ctrlPr>
                      </m:dPr>
                      <m:e>
                        <m:r>
                          <a:rPr lang="en-US" i="1" smtClean="0">
                            <a:latin typeface="Cambria Math"/>
                            <a:ea typeface="Cambria Math"/>
                          </a:rPr>
                          <m:t>𝜀</m:t>
                        </m:r>
                        <m:r>
                          <a:rPr lang="en-US" b="0" i="1" smtClean="0">
                            <a:latin typeface="Cambria Math"/>
                            <a:ea typeface="Cambria Math"/>
                          </a:rPr>
                          <m:t>,0</m:t>
                        </m:r>
                      </m:e>
                    </m:d>
                  </m:oMath>
                </a14:m>
                <a:r>
                  <a:rPr lang="en-US" dirty="0" smtClean="0">
                    <a:sym typeface="Mathematica1Mono"/>
                  </a:rPr>
                  <a:t>-differential privacy.  (</a:t>
                </a:r>
                <a:r>
                  <a:rPr lang="en-US" dirty="0" smtClean="0">
                    <a:solidFill>
                      <a:srgbClr val="00B050"/>
                    </a:solidFill>
                    <a:sym typeface="Mathematica1Mono"/>
                  </a:rPr>
                  <a:t>True Answer</a:t>
                </a:r>
                <a:r>
                  <a:rPr lang="en-US" dirty="0" smtClean="0">
                    <a:sym typeface="Mathematica1Mono"/>
                  </a:rPr>
                  <a:t>, </a:t>
                </a:r>
                <a:r>
                  <a:rPr lang="en-US" dirty="0" smtClean="0">
                    <a:solidFill>
                      <a:srgbClr val="FF0000"/>
                    </a:solidFill>
                    <a:sym typeface="Mathematica1Mono"/>
                  </a:rPr>
                  <a:t>Noise</a:t>
                </a:r>
                <a:r>
                  <a:rPr lang="en-US" dirty="0" smtClean="0">
                    <a:sym typeface="Mathematica1Mono"/>
                  </a:rPr>
                  <a:t>)</a:t>
                </a:r>
              </a:p>
              <a:p>
                <a:pPr>
                  <a:buNone/>
                </a:pPr>
                <a:endParaRPr lang="en-US" dirty="0">
                  <a:sym typeface="Mathematica1Mono"/>
                </a:endParaRPr>
              </a:p>
              <a:p>
                <a:pPr>
                  <a:buNone/>
                </a:pPr>
                <a:endParaRPr lang="en-US" dirty="0" smtClean="0">
                  <a:sym typeface="Mathematica1Mono"/>
                </a:endParaRPr>
              </a:p>
              <a:p>
                <a:pPr>
                  <a:buNone/>
                </a:pPr>
                <a:endParaRPr lang="en-US" baseline="-25000" dirty="0">
                  <a:sym typeface="Mathematica1Mono"/>
                </a:endParaRPr>
              </a:p>
              <a:p>
                <a:pPr>
                  <a:buNone/>
                </a:pPr>
                <a:endParaRPr lang="en-US" dirty="0" smtClean="0"/>
              </a:p>
              <a:p>
                <a:pPr>
                  <a:buNone/>
                </a:pPr>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200" y="1600201"/>
                <a:ext cx="8229600" cy="2209800"/>
              </a:xfrm>
              <a:blipFill>
                <a:blip r:embed="rId2"/>
                <a:stretch>
                  <a:fillRect l="-444" t="-4420"/>
                </a:stretch>
              </a:blipFill>
            </p:spPr>
            <p:txBody>
              <a:bodyPr/>
              <a:lstStyle/>
              <a:p>
                <a:r>
                  <a:rPr lang="en-US">
                    <a:noFill/>
                  </a:rPr>
                  <a:t> </a:t>
                </a:r>
              </a:p>
            </p:txBody>
          </p:sp>
        </mc:Fallback>
      </mc:AlternateContent>
      <p:sp>
        <p:nvSpPr>
          <p:cNvPr id="2" name="Title 1"/>
          <p:cNvSpPr>
            <a:spLocks noGrp="1"/>
          </p:cNvSpPr>
          <p:nvPr>
            <p:ph type="title"/>
          </p:nvPr>
        </p:nvSpPr>
        <p:spPr>
          <a:xfrm>
            <a:off x="1584648" y="260648"/>
            <a:ext cx="9083352" cy="1143000"/>
          </a:xfrm>
        </p:spPr>
        <p:txBody>
          <a:bodyPr>
            <a:normAutofit fontScale="90000"/>
          </a:bodyPr>
          <a:lstStyle/>
          <a:p>
            <a:r>
              <a:rPr lang="en-US" dirty="0" smtClean="0"/>
              <a:t>Traditional Differential Privacy Mechanism</a:t>
            </a:r>
            <a:endParaRPr lang="en-US" dirty="0"/>
          </a:p>
        </p:txBody>
      </p:sp>
      <p:sp>
        <p:nvSpPr>
          <p:cNvPr id="5" name="Slide Number Placeholder 4"/>
          <p:cNvSpPr>
            <a:spLocks noGrp="1"/>
          </p:cNvSpPr>
          <p:nvPr>
            <p:ph type="sldNum" sz="quarter" idx="12"/>
          </p:nvPr>
        </p:nvSpPr>
        <p:spPr/>
        <p:txBody>
          <a:bodyPr/>
          <a:lstStyle/>
          <a:p>
            <a:fld id="{91F54218-ECD5-40B3-9B38-179C82A047E5}" type="slidenum">
              <a:rPr lang="en-US" smtClean="0"/>
              <a:pPr/>
              <a:t>48</a:t>
            </a:fld>
            <a:endParaRPr lang="en-US"/>
          </a:p>
        </p:txBody>
      </p:sp>
      <p:pic>
        <p:nvPicPr>
          <p:cNvPr id="13314" name="Picture 2"/>
          <p:cNvPicPr>
            <a:picLocks noChangeAspect="1" noChangeArrowheads="1"/>
          </p:cNvPicPr>
          <p:nvPr/>
        </p:nvPicPr>
        <p:blipFill>
          <a:blip r:embed="rId3" cstate="print"/>
          <a:srcRect/>
          <a:stretch>
            <a:fillRect/>
          </a:stretch>
        </p:blipFill>
        <p:spPr bwMode="auto">
          <a:xfrm>
            <a:off x="3150808" y="3929054"/>
            <a:ext cx="5893432" cy="2787976"/>
          </a:xfrm>
          <a:prstGeom prst="rect">
            <a:avLst/>
          </a:prstGeom>
          <a:noFill/>
          <a:ln w="9525">
            <a:noFill/>
            <a:miter lim="800000"/>
            <a:headEnd/>
            <a:tailEnd/>
          </a:ln>
        </p:spPr>
      </p:pic>
    </p:spTree>
    <p:extLst>
      <p:ext uri="{BB962C8B-B14F-4D97-AF65-F5344CB8AC3E}">
        <p14:creationId xmlns:p14="http://schemas.microsoft.com/office/powerpoint/2010/main" val="22183435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452" y="1438153"/>
            <a:ext cx="8080248" cy="2209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5452" y="1473565"/>
                <a:ext cx="8229600" cy="2209800"/>
              </a:xfrm>
              <a:noFill/>
            </p:spPr>
            <p:txBody>
              <a:bodyPr>
                <a:normAutofit fontScale="92500"/>
              </a:bodyPr>
              <a:lstStyle/>
              <a:p>
                <a:pPr>
                  <a:buNone/>
                </a:pPr>
                <a:r>
                  <a:rPr lang="en-US" dirty="0" smtClean="0"/>
                  <a:t> </a:t>
                </a:r>
                <a:r>
                  <a:rPr lang="en-US" b="1" dirty="0" smtClean="0"/>
                  <a:t>Theorem:</a:t>
                </a:r>
                <a:r>
                  <a:rPr lang="en-US" dirty="0" smtClean="0"/>
                  <a:t> Let </a:t>
                </a:r>
                <a14:m>
                  <m:oMath xmlns:m="http://schemas.openxmlformats.org/officeDocument/2006/math">
                    <m:r>
                      <m:rPr>
                        <m:sty m:val="p"/>
                      </m:rPr>
                      <a:rPr lang="en-US" b="0" i="0" dirty="0" smtClean="0">
                        <a:latin typeface="Cambria Math"/>
                      </a:rPr>
                      <m:t>D</m:t>
                    </m:r>
                    <m:r>
                      <a:rPr lang="en-US" b="0" i="0" dirty="0" smtClean="0">
                        <a:latin typeface="Cambria Math"/>
                      </a:rPr>
                      <m:t>=</m:t>
                    </m:r>
                    <m:d>
                      <m:dPr>
                        <m:ctrlPr>
                          <a:rPr lang="en-US" i="1" dirty="0" smtClean="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a:rPr>
                              <m:t>𝑥</m:t>
                            </m:r>
                          </m:e>
                          <m:sub>
                            <m:r>
                              <a:rPr lang="en-US" i="1" dirty="0">
                                <a:latin typeface="Cambria Math"/>
                              </a:rPr>
                              <m:t>1</m:t>
                            </m:r>
                          </m:sub>
                        </m:sSub>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𝑥</m:t>
                            </m:r>
                          </m:e>
                          <m:sub>
                            <m:r>
                              <a:rPr lang="en-US" i="1" dirty="0">
                                <a:latin typeface="Cambria Math"/>
                              </a:rPr>
                              <m:t>𝑛</m:t>
                            </m:r>
                          </m:sub>
                        </m:sSub>
                      </m:e>
                    </m:d>
                    <m:r>
                      <a:rPr lang="en-US" i="1" dirty="0" smtClean="0">
                        <a:latin typeface="Cambria Math"/>
                        <a:ea typeface="Cambria Math"/>
                      </a:rPr>
                      <m:t>∈</m:t>
                    </m:r>
                    <m:sSup>
                      <m:sSupPr>
                        <m:ctrlPr>
                          <a:rPr lang="en-US" i="1" dirty="0" smtClean="0">
                            <a:latin typeface="Cambria Math" panose="02040503050406030204" pitchFamily="18" charset="0"/>
                            <a:ea typeface="Cambria Math"/>
                          </a:rPr>
                        </m:ctrlPr>
                      </m:sSupPr>
                      <m:e>
                        <m:d>
                          <m:dPr>
                            <m:begChr m:val="{"/>
                            <m:endChr m:val="}"/>
                            <m:ctrlPr>
                              <a:rPr lang="en-US" i="1" dirty="0" smtClean="0">
                                <a:latin typeface="Cambria Math" panose="02040503050406030204" pitchFamily="18" charset="0"/>
                                <a:ea typeface="Cambria Math"/>
                              </a:rPr>
                            </m:ctrlPr>
                          </m:dPr>
                          <m:e>
                            <m:r>
                              <a:rPr lang="en-US" b="0" i="1" dirty="0" smtClean="0">
                                <a:latin typeface="Cambria Math"/>
                                <a:ea typeface="Cambria Math"/>
                              </a:rPr>
                              <m:t>0,1</m:t>
                            </m:r>
                          </m:e>
                        </m:d>
                      </m:e>
                      <m:sup>
                        <m:r>
                          <a:rPr lang="en-US" b="0" i="1" dirty="0" smtClean="0">
                            <a:latin typeface="Cambria Math"/>
                            <a:ea typeface="Cambria Math"/>
                          </a:rPr>
                          <m:t>𝑛</m:t>
                        </m:r>
                      </m:sup>
                    </m:sSup>
                  </m:oMath>
                </a14:m>
                <a:endParaRPr lang="en-US" dirty="0" smtClean="0"/>
              </a:p>
              <a:p>
                <a:pPr>
                  <a:buNone/>
                </a:pPr>
                <a14:m>
                  <m:oMathPara xmlns:m="http://schemas.openxmlformats.org/officeDocument/2006/math">
                    <m:oMathParaPr>
                      <m:jc m:val="centerGroup"/>
                    </m:oMathParaPr>
                    <m:oMath xmlns:m="http://schemas.openxmlformats.org/officeDocument/2006/math">
                      <m:func>
                        <m:funcPr>
                          <m:ctrlPr>
                            <a:rPr lang="en-US" i="1" dirty="0" smtClean="0">
                              <a:latin typeface="Cambria Math" panose="02040503050406030204" pitchFamily="18" charset="0"/>
                            </a:rPr>
                          </m:ctrlPr>
                        </m:funcPr>
                        <m:fName>
                          <m:r>
                            <m:rPr>
                              <m:sty m:val="p"/>
                            </m:rPr>
                            <a:rPr lang="en-US" b="0" i="0" dirty="0" smtClean="0">
                              <a:latin typeface="Cambria Math"/>
                            </a:rPr>
                            <m:t>A</m:t>
                          </m:r>
                        </m:fName>
                        <m:e>
                          <m:d>
                            <m:dPr>
                              <m:ctrlPr>
                                <a:rPr lang="en-US" i="1" dirty="0"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b="0" i="1" dirty="0" smtClean="0">
                                      <a:latin typeface="Cambria Math"/>
                                    </a:rPr>
                                    <m:t>𝑥</m:t>
                                  </m:r>
                                </m:e>
                                <m:sub>
                                  <m:r>
                                    <a:rPr lang="en-US" b="0" i="1" dirty="0" smtClean="0">
                                      <a:latin typeface="Cambria Math"/>
                                    </a:rPr>
                                    <m:t>1</m:t>
                                  </m:r>
                                </m:sub>
                              </m:sSub>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𝑥</m:t>
                                  </m:r>
                                </m:e>
                                <m:sub>
                                  <m:r>
                                    <a:rPr lang="en-US" b="0" i="1" dirty="0" smtClean="0">
                                      <a:latin typeface="Cambria Math"/>
                                    </a:rPr>
                                    <m:t>𝑛</m:t>
                                  </m:r>
                                </m:sub>
                              </m:sSub>
                            </m:e>
                          </m:d>
                        </m:e>
                      </m:func>
                      <m:r>
                        <a:rPr lang="en-US" i="1" dirty="0" smtClean="0">
                          <a:latin typeface="Cambria Math"/>
                        </a:rPr>
                        <m:t>=</m:t>
                      </m:r>
                      <m:nary>
                        <m:naryPr>
                          <m:chr m:val="∑"/>
                          <m:ctrlPr>
                            <a:rPr lang="en-US" i="1" dirty="0" smtClean="0">
                              <a:solidFill>
                                <a:srgbClr val="00B050"/>
                              </a:solidFill>
                              <a:latin typeface="Cambria Math" panose="02040503050406030204" pitchFamily="18" charset="0"/>
                            </a:rPr>
                          </m:ctrlPr>
                        </m:naryPr>
                        <m:sub>
                          <m:r>
                            <m:rPr>
                              <m:brk m:alnAt="23"/>
                            </m:rPr>
                            <a:rPr lang="en-US" b="0" i="1" dirty="0" smtClean="0">
                              <a:solidFill>
                                <a:srgbClr val="00B050"/>
                              </a:solidFill>
                              <a:latin typeface="Cambria Math"/>
                            </a:rPr>
                            <m:t>𝑖</m:t>
                          </m:r>
                          <m:r>
                            <a:rPr lang="en-US" b="0" i="1" dirty="0" smtClean="0">
                              <a:solidFill>
                                <a:srgbClr val="00B050"/>
                              </a:solidFill>
                              <a:latin typeface="Cambria Math"/>
                            </a:rPr>
                            <m:t>=1</m:t>
                          </m:r>
                        </m:sub>
                        <m:sup>
                          <m:r>
                            <a:rPr lang="en-US" b="0" i="1" dirty="0" smtClean="0">
                              <a:solidFill>
                                <a:srgbClr val="00B050"/>
                              </a:solidFill>
                              <a:latin typeface="Cambria Math"/>
                            </a:rPr>
                            <m:t>𝑛</m:t>
                          </m:r>
                        </m:sup>
                        <m:e>
                          <m:sSub>
                            <m:sSubPr>
                              <m:ctrlPr>
                                <a:rPr lang="en-US" i="1" dirty="0">
                                  <a:solidFill>
                                    <a:srgbClr val="00B050"/>
                                  </a:solidFill>
                                  <a:latin typeface="Cambria Math" panose="02040503050406030204" pitchFamily="18" charset="0"/>
                                </a:rPr>
                              </m:ctrlPr>
                            </m:sSubPr>
                            <m:e>
                              <m:r>
                                <a:rPr lang="en-US" i="1" dirty="0">
                                  <a:solidFill>
                                    <a:srgbClr val="00B050"/>
                                  </a:solidFill>
                                  <a:latin typeface="Cambria Math"/>
                                </a:rPr>
                                <m:t>𝑥</m:t>
                              </m:r>
                            </m:e>
                            <m:sub>
                              <m:r>
                                <a:rPr lang="en-US" b="0" i="1" dirty="0" smtClean="0">
                                  <a:solidFill>
                                    <a:srgbClr val="00B050"/>
                                  </a:solidFill>
                                  <a:latin typeface="Cambria Math"/>
                                </a:rPr>
                                <m:t>𝑖</m:t>
                              </m:r>
                            </m:sub>
                          </m:sSub>
                        </m:e>
                      </m:nary>
                      <m:r>
                        <a:rPr lang="en-US" i="1" dirty="0" smtClean="0">
                          <a:latin typeface="Cambria Math"/>
                        </a:rPr>
                        <m:t>+</m:t>
                      </m:r>
                      <m:func>
                        <m:funcPr>
                          <m:ctrlPr>
                            <a:rPr lang="en-US" i="1" dirty="0" smtClean="0">
                              <a:solidFill>
                                <a:srgbClr val="FF0000"/>
                              </a:solidFill>
                              <a:latin typeface="Cambria Math" panose="02040503050406030204" pitchFamily="18" charset="0"/>
                            </a:rPr>
                          </m:ctrlPr>
                        </m:funcPr>
                        <m:fName>
                          <m:r>
                            <m:rPr>
                              <m:sty m:val="p"/>
                            </m:rPr>
                            <a:rPr lang="en-US" b="0" i="0" dirty="0" smtClean="0">
                              <a:solidFill>
                                <a:srgbClr val="FF0000"/>
                              </a:solidFill>
                              <a:latin typeface="Cambria Math"/>
                            </a:rPr>
                            <m:t>Lap</m:t>
                          </m:r>
                        </m:fName>
                        <m:e>
                          <m:d>
                            <m:dPr>
                              <m:ctrlPr>
                                <a:rPr lang="en-US" i="1" dirty="0" smtClean="0">
                                  <a:solidFill>
                                    <a:srgbClr val="FF0000"/>
                                  </a:solidFill>
                                  <a:latin typeface="Cambria Math" panose="02040503050406030204" pitchFamily="18" charset="0"/>
                                </a:rPr>
                              </m:ctrlPr>
                            </m:dPr>
                            <m:e>
                              <m:f>
                                <m:fPr>
                                  <m:ctrlPr>
                                    <a:rPr lang="en-US" i="1" dirty="0" smtClean="0">
                                      <a:solidFill>
                                        <a:srgbClr val="FF0000"/>
                                      </a:solidFill>
                                      <a:latin typeface="Cambria Math" panose="02040503050406030204" pitchFamily="18" charset="0"/>
                                    </a:rPr>
                                  </m:ctrlPr>
                                </m:fPr>
                                <m:num>
                                  <m:r>
                                    <a:rPr lang="en-US" i="1" dirty="0" smtClean="0">
                                      <a:solidFill>
                                        <a:srgbClr val="FF0000"/>
                                      </a:solidFill>
                                      <a:latin typeface="Cambria Math"/>
                                      <a:ea typeface="Cambria Math"/>
                                    </a:rPr>
                                    <m:t>1</m:t>
                                  </m:r>
                                </m:num>
                                <m:den>
                                  <m:r>
                                    <a:rPr lang="en-US" i="1" dirty="0" smtClean="0">
                                      <a:solidFill>
                                        <a:srgbClr val="FF0000"/>
                                      </a:solidFill>
                                      <a:latin typeface="Cambria Math"/>
                                      <a:ea typeface="Cambria Math"/>
                                    </a:rPr>
                                    <m:t>𝜀</m:t>
                                  </m:r>
                                </m:den>
                              </m:f>
                            </m:e>
                          </m:d>
                        </m:e>
                      </m:func>
                      <m:r>
                        <a:rPr lang="en-US" b="0" i="1" dirty="0" smtClean="0">
                          <a:latin typeface="Cambria Math"/>
                        </a:rPr>
                        <m:t>,</m:t>
                      </m:r>
                    </m:oMath>
                  </m:oMathPara>
                </a14:m>
                <a:endParaRPr lang="en-US" dirty="0" smtClean="0"/>
              </a:p>
              <a:p>
                <a:pPr>
                  <a:buNone/>
                </a:pPr>
                <a:r>
                  <a:rPr lang="en-US" dirty="0" smtClean="0"/>
                  <a:t> satisfies </a:t>
                </a:r>
                <a14:m>
                  <m:oMath xmlns:m="http://schemas.openxmlformats.org/officeDocument/2006/math">
                    <m:d>
                      <m:dPr>
                        <m:ctrlPr>
                          <a:rPr lang="en-US" i="1" smtClean="0">
                            <a:latin typeface="Cambria Math" panose="02040503050406030204" pitchFamily="18" charset="0"/>
                          </a:rPr>
                        </m:ctrlPr>
                      </m:dPr>
                      <m:e>
                        <m:r>
                          <a:rPr lang="en-US" i="1" smtClean="0">
                            <a:latin typeface="Cambria Math"/>
                            <a:ea typeface="Cambria Math"/>
                          </a:rPr>
                          <m:t>𝜀</m:t>
                        </m:r>
                        <m:r>
                          <a:rPr lang="en-US" b="0" i="1" smtClean="0">
                            <a:latin typeface="Cambria Math"/>
                            <a:ea typeface="Cambria Math"/>
                          </a:rPr>
                          <m:t>,0</m:t>
                        </m:r>
                      </m:e>
                    </m:d>
                  </m:oMath>
                </a14:m>
                <a:r>
                  <a:rPr lang="en-US" dirty="0" smtClean="0">
                    <a:sym typeface="Mathematica1Mono"/>
                  </a:rPr>
                  <a:t>-differential privacy.  (</a:t>
                </a:r>
                <a:r>
                  <a:rPr lang="en-US" dirty="0" smtClean="0">
                    <a:solidFill>
                      <a:srgbClr val="00B050"/>
                    </a:solidFill>
                    <a:sym typeface="Mathematica1Mono"/>
                  </a:rPr>
                  <a:t>True Answer</a:t>
                </a:r>
                <a:r>
                  <a:rPr lang="en-US" dirty="0" smtClean="0">
                    <a:sym typeface="Mathematica1Mono"/>
                  </a:rPr>
                  <a:t>, </a:t>
                </a:r>
                <a:r>
                  <a:rPr lang="en-US" dirty="0" smtClean="0">
                    <a:solidFill>
                      <a:srgbClr val="FF0000"/>
                    </a:solidFill>
                    <a:sym typeface="Mathematica1Mono"/>
                  </a:rPr>
                  <a:t>Noise</a:t>
                </a:r>
                <a:r>
                  <a:rPr lang="en-US" dirty="0" smtClean="0">
                    <a:sym typeface="Mathematica1Mono"/>
                  </a:rPr>
                  <a:t>)</a:t>
                </a:r>
              </a:p>
              <a:p>
                <a:pPr>
                  <a:buNone/>
                </a:pPr>
                <a:endParaRPr lang="en-US" dirty="0">
                  <a:sym typeface="Mathematica1Mono"/>
                </a:endParaRPr>
              </a:p>
              <a:p>
                <a:pPr>
                  <a:buNone/>
                </a:pPr>
                <a:endParaRPr lang="en-US" dirty="0" smtClean="0">
                  <a:sym typeface="Mathematica1Mono"/>
                </a:endParaRPr>
              </a:p>
              <a:p>
                <a:pPr>
                  <a:buNone/>
                </a:pPr>
                <a:endParaRPr lang="en-US" baseline="-25000" dirty="0">
                  <a:sym typeface="Mathematica1Mono"/>
                </a:endParaRPr>
              </a:p>
              <a:p>
                <a:pPr>
                  <a:buNone/>
                </a:pPr>
                <a:endParaRPr lang="en-US" dirty="0" smtClean="0"/>
              </a:p>
              <a:p>
                <a:pPr>
                  <a:buNone/>
                </a:pPr>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5452" y="1473565"/>
                <a:ext cx="8229600" cy="2209800"/>
              </a:xfrm>
              <a:blipFill>
                <a:blip r:embed="rId2"/>
                <a:stretch>
                  <a:fillRect l="-444" t="-4420"/>
                </a:stretch>
              </a:blipFill>
            </p:spPr>
            <p:txBody>
              <a:bodyPr/>
              <a:lstStyle/>
              <a:p>
                <a:r>
                  <a:rPr lang="en-US">
                    <a:noFill/>
                  </a:rPr>
                  <a:t> </a:t>
                </a:r>
              </a:p>
            </p:txBody>
          </p:sp>
        </mc:Fallback>
      </mc:AlternateContent>
      <p:sp>
        <p:nvSpPr>
          <p:cNvPr id="2" name="Title 1"/>
          <p:cNvSpPr>
            <a:spLocks noGrp="1"/>
          </p:cNvSpPr>
          <p:nvPr>
            <p:ph type="title"/>
          </p:nvPr>
        </p:nvSpPr>
        <p:spPr>
          <a:xfrm>
            <a:off x="1584648" y="260648"/>
            <a:ext cx="9083352" cy="1143000"/>
          </a:xfrm>
        </p:spPr>
        <p:txBody>
          <a:bodyPr>
            <a:normAutofit fontScale="90000"/>
          </a:bodyPr>
          <a:lstStyle/>
          <a:p>
            <a:r>
              <a:rPr lang="en-US" dirty="0" smtClean="0"/>
              <a:t>Traditional Differential Privacy Mechanism</a:t>
            </a:r>
            <a:endParaRPr lang="en-US" dirty="0"/>
          </a:p>
        </p:txBody>
      </p:sp>
      <p:sp>
        <p:nvSpPr>
          <p:cNvPr id="5" name="Slide Number Placeholder 4"/>
          <p:cNvSpPr>
            <a:spLocks noGrp="1"/>
          </p:cNvSpPr>
          <p:nvPr>
            <p:ph type="sldNum" sz="quarter" idx="12"/>
          </p:nvPr>
        </p:nvSpPr>
        <p:spPr/>
        <p:txBody>
          <a:bodyPr/>
          <a:lstStyle/>
          <a:p>
            <a:fld id="{91F54218-ECD5-40B3-9B38-179C82A047E5}" type="slidenum">
              <a:rPr lang="en-US" smtClean="0"/>
              <a:pPr/>
              <a:t>49</a:t>
            </a:fld>
            <a:endParaRPr lang="en-US"/>
          </a:p>
        </p:txBody>
      </p:sp>
      <p:pic>
        <p:nvPicPr>
          <p:cNvPr id="13314" name="Picture 2"/>
          <p:cNvPicPr>
            <a:picLocks noChangeAspect="1" noChangeArrowheads="1"/>
          </p:cNvPicPr>
          <p:nvPr/>
        </p:nvPicPr>
        <p:blipFill>
          <a:blip r:embed="rId3" cstate="print"/>
          <a:srcRect/>
          <a:stretch>
            <a:fillRect/>
          </a:stretch>
        </p:blipFill>
        <p:spPr bwMode="auto">
          <a:xfrm>
            <a:off x="3150808" y="3929054"/>
            <a:ext cx="5893432" cy="2787976"/>
          </a:xfrm>
          <a:prstGeom prst="rect">
            <a:avLst/>
          </a:prstGeom>
          <a:noFill/>
          <a:ln w="9525">
            <a:noFill/>
            <a:miter lim="800000"/>
            <a:headEnd/>
            <a:tailEnd/>
          </a:ln>
        </p:spPr>
      </p:pic>
      <p:cxnSp>
        <p:nvCxnSpPr>
          <p:cNvPr id="7" name="Straight Arrow Connector 6"/>
          <p:cNvCxnSpPr>
            <a:stCxn id="13314" idx="0"/>
          </p:cNvCxnSpPr>
          <p:nvPr/>
        </p:nvCxnSpPr>
        <p:spPr>
          <a:xfrm flipH="1">
            <a:off x="3773347" y="3929054"/>
            <a:ext cx="2324177" cy="423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p:cNvSpPr/>
              <p:nvPr/>
            </p:nvSpPr>
            <p:spPr>
              <a:xfrm>
                <a:off x="3150808" y="4352082"/>
                <a:ext cx="2498120" cy="646331"/>
              </a:xfrm>
              <a:prstGeom prst="rect">
                <a:avLst/>
              </a:prstGeom>
            </p:spPr>
            <p:txBody>
              <a:bodyPr wrap="none">
                <a:spAutoFit/>
              </a:bodyPr>
              <a:lstStyle/>
              <a:p>
                <a:r>
                  <a:rPr lang="en-US" dirty="0">
                    <a:solidFill>
                      <a:srgbClr val="00B050"/>
                    </a:solidFill>
                    <a:sym typeface="Mathematica1Mono"/>
                  </a:rPr>
                  <a:t>True </a:t>
                </a:r>
                <a:r>
                  <a:rPr lang="en-US" dirty="0" smtClean="0">
                    <a:solidFill>
                      <a:srgbClr val="00B050"/>
                    </a:solidFill>
                    <a:sym typeface="Mathematica1Mono"/>
                  </a:rPr>
                  <a:t>Answer for Dataset </a:t>
                </a:r>
              </a:p>
              <a:p>
                <a14:m>
                  <m:oMath xmlns:m="http://schemas.openxmlformats.org/officeDocument/2006/math">
                    <m:r>
                      <m:rPr>
                        <m:sty m:val="p"/>
                      </m:rPr>
                      <a:rPr lang="en-US" dirty="0">
                        <a:latin typeface="Cambria Math"/>
                      </a:rPr>
                      <m:t>D</m:t>
                    </m:r>
                    <m:r>
                      <a:rPr lang="en-US" dirty="0">
                        <a:latin typeface="Cambria Math"/>
                      </a:rPr>
                      <m:t>=</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a:rPr>
                              <m:t>𝑥</m:t>
                            </m:r>
                          </m:e>
                          <m:sub>
                            <m:r>
                              <a:rPr lang="en-US" i="1" dirty="0">
                                <a:latin typeface="Cambria Math"/>
                              </a:rPr>
                              <m:t>1</m:t>
                            </m:r>
                          </m:sub>
                        </m:sSub>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𝑥</m:t>
                            </m:r>
                          </m:e>
                          <m:sub>
                            <m:r>
                              <a:rPr lang="en-US" i="1" dirty="0">
                                <a:latin typeface="Cambria Math"/>
                              </a:rPr>
                              <m:t>𝑛</m:t>
                            </m:r>
                          </m:sub>
                        </m:sSub>
                      </m:e>
                    </m:d>
                  </m:oMath>
                </a14:m>
                <a:r>
                  <a:rPr lang="en-US" dirty="0" smtClean="0">
                    <a:solidFill>
                      <a:srgbClr val="00B050"/>
                    </a:solidFill>
                    <a:sym typeface="Mathematica1Mono"/>
                  </a:rPr>
                  <a:t> </a:t>
                </a:r>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3150808" y="4352082"/>
                <a:ext cx="2498120" cy="646331"/>
              </a:xfrm>
              <a:prstGeom prst="rect">
                <a:avLst/>
              </a:prstGeom>
              <a:blipFill>
                <a:blip r:embed="rId4"/>
                <a:stretch>
                  <a:fillRect l="-2195" t="-5660" r="-976"/>
                </a:stretch>
              </a:blipFill>
            </p:spPr>
            <p:txBody>
              <a:bodyPr/>
              <a:lstStyle/>
              <a:p>
                <a:r>
                  <a:rPr lang="en-US">
                    <a:noFill/>
                  </a:rPr>
                  <a:t> </a:t>
                </a:r>
              </a:p>
            </p:txBody>
          </p:sp>
        </mc:Fallback>
      </mc:AlternateContent>
      <p:cxnSp>
        <p:nvCxnSpPr>
          <p:cNvPr id="11" name="Straight Arrow Connector 10"/>
          <p:cNvCxnSpPr/>
          <p:nvPr/>
        </p:nvCxnSpPr>
        <p:spPr>
          <a:xfrm>
            <a:off x="6271467" y="3980877"/>
            <a:ext cx="846963" cy="371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6468034" y="4356791"/>
                <a:ext cx="3327962" cy="646331"/>
              </a:xfrm>
              <a:prstGeom prst="rect">
                <a:avLst/>
              </a:prstGeom>
            </p:spPr>
            <p:txBody>
              <a:bodyPr wrap="none">
                <a:spAutoFit/>
              </a:bodyPr>
              <a:lstStyle/>
              <a:p>
                <a:r>
                  <a:rPr lang="en-US" dirty="0" smtClean="0">
                    <a:solidFill>
                      <a:srgbClr val="00B050"/>
                    </a:solidFill>
                    <a:sym typeface="Mathematica1Mono"/>
                  </a:rPr>
                  <a:t>True Answer for Adjacent Dataset</a:t>
                </a:r>
              </a:p>
              <a:p>
                <a14:m>
                  <m:oMath xmlns:m="http://schemas.openxmlformats.org/officeDocument/2006/math">
                    <m:r>
                      <m:rPr>
                        <m:sty m:val="p"/>
                      </m:rPr>
                      <a:rPr lang="en-US" dirty="0">
                        <a:latin typeface="Cambria Math"/>
                      </a:rPr>
                      <m:t>D</m:t>
                    </m:r>
                    <m:r>
                      <a:rPr lang="en-US" b="0" i="0" dirty="0" smtClean="0">
                        <a:latin typeface="Cambria Math" panose="02040503050406030204" pitchFamily="18" charset="0"/>
                      </a:rPr>
                      <m:t>′</m:t>
                    </m:r>
                    <m:r>
                      <a:rPr lang="en-US" dirty="0">
                        <a:latin typeface="Cambria Math"/>
                      </a:rPr>
                      <m:t>=</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a:rPr>
                              <m:t>𝑥</m:t>
                            </m:r>
                          </m:e>
                          <m:sub>
                            <m:r>
                              <a:rPr lang="en-US" i="1" dirty="0">
                                <a:latin typeface="Cambria Math"/>
                              </a:rPr>
                              <m:t>1</m:t>
                            </m:r>
                          </m:sub>
                        </m:sSub>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𝑥</m:t>
                            </m:r>
                          </m:e>
                          <m:sub>
                            <m:r>
                              <a:rPr lang="en-US" i="1" dirty="0">
                                <a:latin typeface="Cambria Math"/>
                              </a:rPr>
                              <m:t>𝑛</m:t>
                            </m:r>
                            <m:r>
                              <a:rPr lang="en-US" b="0" i="1" dirty="0" smtClean="0">
                                <a:latin typeface="Cambria Math" panose="02040503050406030204" pitchFamily="18" charset="0"/>
                              </a:rPr>
                              <m:t>−1</m:t>
                            </m:r>
                          </m:sub>
                        </m:sSub>
                        <m:r>
                          <a:rPr lang="en-US" i="1" dirty="0" smtClean="0">
                            <a:latin typeface="Cambria Math" panose="02040503050406030204" pitchFamily="18" charset="0"/>
                          </a:rPr>
                          <m:t> </m:t>
                        </m:r>
                      </m:e>
                    </m:d>
                  </m:oMath>
                </a14:m>
                <a:r>
                  <a:rPr lang="en-US" dirty="0" smtClean="0">
                    <a:solidFill>
                      <a:srgbClr val="00B050"/>
                    </a:solidFill>
                    <a:sym typeface="Mathematica1Mono"/>
                  </a:rPr>
                  <a:t> </a:t>
                </a:r>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6468034" y="4356791"/>
                <a:ext cx="3327962" cy="646331"/>
              </a:xfrm>
              <a:prstGeom prst="rect">
                <a:avLst/>
              </a:prstGeom>
              <a:blipFill>
                <a:blip r:embed="rId5"/>
                <a:stretch>
                  <a:fillRect l="-1465" t="-5660" r="-1099"/>
                </a:stretch>
              </a:blipFill>
            </p:spPr>
            <p:txBody>
              <a:bodyPr/>
              <a:lstStyle/>
              <a:p>
                <a:r>
                  <a:rPr lang="en-US">
                    <a:noFill/>
                  </a:rPr>
                  <a:t> </a:t>
                </a:r>
              </a:p>
            </p:txBody>
          </p:sp>
        </mc:Fallback>
      </mc:AlternateContent>
      <p:cxnSp>
        <p:nvCxnSpPr>
          <p:cNvPr id="17" name="Straight Arrow Connector 16"/>
          <p:cNvCxnSpPr>
            <a:stCxn id="13314" idx="3"/>
          </p:cNvCxnSpPr>
          <p:nvPr/>
        </p:nvCxnSpPr>
        <p:spPr>
          <a:xfrm flipH="1">
            <a:off x="6609709" y="5323042"/>
            <a:ext cx="2434531" cy="517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8991769" y="5215962"/>
                <a:ext cx="2878930" cy="3867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dirty="0" smtClean="0">
                              <a:latin typeface="Cambria Math" panose="02040503050406030204" pitchFamily="18" charset="0"/>
                            </a:rPr>
                          </m:ctrlPr>
                        </m:funcPr>
                        <m:fName>
                          <m:r>
                            <m:rPr>
                              <m:sty m:val="p"/>
                            </m:rPr>
                            <a:rPr lang="en-US" dirty="0">
                              <a:latin typeface="Cambria Math" panose="02040503050406030204" pitchFamily="18" charset="0"/>
                            </a:rPr>
                            <m:t>Pr</m:t>
                          </m:r>
                          <m:r>
                            <a:rPr lang="en-US" dirty="0">
                              <a:latin typeface="Cambria Math" panose="02040503050406030204" pitchFamily="18" charset="0"/>
                            </a:rPr>
                            <m:t>[</m:t>
                          </m:r>
                          <m:r>
                            <m:rPr>
                              <m:sty m:val="p"/>
                            </m:rPr>
                            <a:rPr lang="en-US" b="0" i="0" dirty="0" smtClean="0">
                              <a:latin typeface="Cambria Math" panose="02040503050406030204" pitchFamily="18" charset="0"/>
                            </a:rPr>
                            <m:t>A</m:t>
                          </m:r>
                          <m:d>
                            <m:dPr>
                              <m:ctrlPr>
                                <a:rPr lang="en-US" b="0" i="1" dirty="0" smtClean="0">
                                  <a:latin typeface="Cambria Math" panose="02040503050406030204" pitchFamily="18" charset="0"/>
                                </a:rPr>
                              </m:ctrlPr>
                            </m:dPr>
                            <m:e>
                              <m:r>
                                <m:rPr>
                                  <m:sty m:val="p"/>
                                </m:rPr>
                                <a:rPr lang="en-US" b="0" i="0" dirty="0" smtClean="0">
                                  <a:latin typeface="Cambria Math" panose="02040503050406030204" pitchFamily="18" charset="0"/>
                                </a:rPr>
                                <m:t>D</m:t>
                              </m:r>
                              <m:r>
                                <a:rPr lang="en-US" b="0" i="0" dirty="0" smtClean="0">
                                  <a:latin typeface="Cambria Math" panose="02040503050406030204" pitchFamily="18" charset="0"/>
                                </a:rPr>
                                <m:t>′</m:t>
                              </m:r>
                            </m:e>
                          </m:d>
                          <m:r>
                            <a:rPr lang="en-US" b="0" i="0" dirty="0" smtClean="0">
                              <a:latin typeface="Cambria Math" panose="02040503050406030204" pitchFamily="18" charset="0"/>
                            </a:rPr>
                            <m:t>=20</m:t>
                          </m:r>
                          <m:r>
                            <a:rPr lang="en-US" dirty="0">
                              <a:latin typeface="Cambria Math" panose="02040503050406030204" pitchFamily="18" charset="0"/>
                            </a:rPr>
                            <m:t>]</m:t>
                          </m:r>
                        </m:fName>
                        <m:e>
                          <m:r>
                            <a:rPr lang="en-US" i="1" dirty="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𝑒</m:t>
                              </m:r>
                            </m:e>
                            <m:sup>
                              <m:r>
                                <a:rPr lang="en-US" i="1" dirty="0">
                                  <a:latin typeface="Cambria Math" panose="02040503050406030204" pitchFamily="18" charset="0"/>
                                  <a:ea typeface="Cambria Math" panose="02040503050406030204" pitchFamily="18" charset="0"/>
                                </a:rPr>
                                <m:t>−</m:t>
                              </m:r>
                              <m:d>
                                <m:dPr>
                                  <m:begChr m:val="|"/>
                                  <m:endChr m:val="|"/>
                                  <m:ctrlPr>
                                    <a:rPr lang="en-US" i="1" dirty="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19</m:t>
                                  </m:r>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0</m:t>
                                  </m:r>
                                </m:e>
                              </m:d>
                              <m:r>
                                <a:rPr lang="en-US" i="1" dirty="0">
                                  <a:latin typeface="Cambria Math" panose="02040503050406030204" pitchFamily="18" charset="0"/>
                                  <a:ea typeface="Cambria Math" panose="02040503050406030204" pitchFamily="18" charset="0"/>
                                </a:rPr>
                                <m:t>𝜀</m:t>
                              </m:r>
                            </m:sup>
                          </m:sSup>
                        </m:e>
                      </m:func>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8991769" y="5215962"/>
                <a:ext cx="2878930" cy="386773"/>
              </a:xfrm>
              <a:prstGeom prst="rect">
                <a:avLst/>
              </a:prstGeom>
              <a:blipFill>
                <a:blip r:embed="rId6"/>
                <a:stretch>
                  <a:fillRect b="-158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8991769" y="5646687"/>
                <a:ext cx="2838854" cy="3867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dirty="0" smtClean="0">
                          <a:latin typeface="Cambria Math" panose="02040503050406030204" pitchFamily="18" charset="0"/>
                        </a:rPr>
                        <m:t>Pr</m:t>
                      </m:r>
                      <m:r>
                        <a:rPr lang="en-US" dirty="0" smtClean="0">
                          <a:latin typeface="Cambria Math" panose="02040503050406030204" pitchFamily="18" charset="0"/>
                        </a:rPr>
                        <m:t>[</m:t>
                      </m:r>
                      <m:r>
                        <m:rPr>
                          <m:sty m:val="p"/>
                        </m:rPr>
                        <a:rPr lang="en-US" dirty="0" smtClean="0">
                          <a:latin typeface="Cambria Math" panose="02040503050406030204" pitchFamily="18" charset="0"/>
                        </a:rPr>
                        <m:t>A</m:t>
                      </m:r>
                      <m:d>
                        <m:dPr>
                          <m:ctrlPr>
                            <a:rPr lang="en-US" i="1" dirty="0">
                              <a:latin typeface="Cambria Math" panose="02040503050406030204" pitchFamily="18" charset="0"/>
                            </a:rPr>
                          </m:ctrlPr>
                        </m:dPr>
                        <m:e>
                          <m:r>
                            <m:rPr>
                              <m:sty m:val="p"/>
                            </m:rPr>
                            <a:rPr lang="en-US" dirty="0">
                              <a:latin typeface="Cambria Math" panose="02040503050406030204" pitchFamily="18" charset="0"/>
                            </a:rPr>
                            <m:t>D</m:t>
                          </m:r>
                        </m:e>
                      </m:d>
                      <m:r>
                        <a:rPr lang="en-US" dirty="0">
                          <a:latin typeface="Cambria Math" panose="02040503050406030204" pitchFamily="18" charset="0"/>
                        </a:rPr>
                        <m:t>=20]</m:t>
                      </m:r>
                      <m:r>
                        <a:rPr lang="en-US" i="1" dirty="0">
                          <a:latin typeface="Cambria Math" panose="02040503050406030204" pitchFamily="18" charset="0"/>
                          <a:ea typeface="Cambria Math" panose="02040503050406030204" pitchFamily="18" charset="0"/>
                        </a:rPr>
                        <m:t>∝</m:t>
                      </m:r>
                      <m:sSup>
                        <m:sSupPr>
                          <m:ctrlPr>
                            <a:rPr lang="en-US"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𝑒</m:t>
                          </m:r>
                        </m:e>
                        <m:sup>
                          <m:r>
                            <a:rPr lang="en-US" b="0" i="1" dirty="0" smtClean="0">
                              <a:latin typeface="Cambria Math" panose="02040503050406030204" pitchFamily="18" charset="0"/>
                              <a:ea typeface="Cambria Math" panose="02040503050406030204" pitchFamily="18" charset="0"/>
                            </a:rPr>
                            <m:t>−</m:t>
                          </m:r>
                          <m:d>
                            <m:dPr>
                              <m:begChr m:val="|"/>
                              <m:endChr m:val="|"/>
                              <m:ctrlPr>
                                <a:rPr lang="en-US" b="0"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20−0</m:t>
                              </m:r>
                            </m:e>
                          </m:d>
                          <m:r>
                            <a:rPr lang="en-US" i="1" dirty="0">
                              <a:latin typeface="Cambria Math" panose="02040503050406030204" pitchFamily="18" charset="0"/>
                              <a:ea typeface="Cambria Math" panose="02040503050406030204" pitchFamily="18" charset="0"/>
                            </a:rPr>
                            <m:t>𝜀</m:t>
                          </m:r>
                        </m:sup>
                      </m:sSup>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8991769" y="5646687"/>
                <a:ext cx="2838854" cy="386773"/>
              </a:xfrm>
              <a:prstGeom prst="rect">
                <a:avLst/>
              </a:prstGeom>
              <a:blipFill>
                <a:blip r:embed="rId7"/>
                <a:stretch>
                  <a:fillRect b="-14063"/>
                </a:stretch>
              </a:blipFill>
            </p:spPr>
            <p:txBody>
              <a:bodyPr/>
              <a:lstStyle/>
              <a:p>
                <a:r>
                  <a:rPr lang="en-US">
                    <a:noFill/>
                  </a:rPr>
                  <a:t> </a:t>
                </a:r>
              </a:p>
            </p:txBody>
          </p:sp>
        </mc:Fallback>
      </mc:AlternateContent>
      <p:cxnSp>
        <p:nvCxnSpPr>
          <p:cNvPr id="21" name="Straight Arrow Connector 20"/>
          <p:cNvCxnSpPr>
            <a:stCxn id="19" idx="1"/>
          </p:cNvCxnSpPr>
          <p:nvPr/>
        </p:nvCxnSpPr>
        <p:spPr>
          <a:xfrm flipH="1">
            <a:off x="6668837" y="5840074"/>
            <a:ext cx="2322932" cy="300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ectangle 27"/>
              <p:cNvSpPr/>
              <p:nvPr/>
            </p:nvSpPr>
            <p:spPr>
              <a:xfrm>
                <a:off x="8285700" y="2178215"/>
                <a:ext cx="3853042" cy="1093184"/>
              </a:xfrm>
              <a:prstGeom prst="rect">
                <a:avLst/>
              </a:prstGeom>
            </p:spPr>
            <p:txBody>
              <a:bodyPr wrap="none">
                <a:spAutoFit/>
              </a:bodyPr>
              <a:lstStyle/>
              <a:p>
                <a:r>
                  <a:rPr lang="en-US" sz="2000" b="1" dirty="0" smtClean="0">
                    <a:latin typeface="Cambria Math" panose="02040503050406030204" pitchFamily="18" charset="0"/>
                  </a:rPr>
                  <a:t>Observe:</a:t>
                </a:r>
              </a:p>
              <a:p>
                <a:pPr/>
                <a14:m>
                  <m:oMathPara xmlns:m="http://schemas.openxmlformats.org/officeDocument/2006/math">
                    <m:oMathParaPr>
                      <m:jc m:val="centerGroup"/>
                    </m:oMathParaPr>
                    <m:oMath xmlns:m="http://schemas.openxmlformats.org/officeDocument/2006/math">
                      <m:f>
                        <m:fPr>
                          <m:ctrlPr>
                            <a:rPr lang="en-US" sz="2000" i="1" dirty="0">
                              <a:latin typeface="Cambria Math" panose="02040503050406030204" pitchFamily="18" charset="0"/>
                            </a:rPr>
                          </m:ctrlPr>
                        </m:fPr>
                        <m:num>
                          <m:r>
                            <m:rPr>
                              <m:sty m:val="p"/>
                            </m:rPr>
                            <a:rPr lang="en-US" sz="2000" dirty="0">
                              <a:latin typeface="Cambria Math" panose="02040503050406030204" pitchFamily="18" charset="0"/>
                            </a:rPr>
                            <m:t>Pr</m:t>
                          </m:r>
                          <m:d>
                            <m:dPr>
                              <m:begChr m:val="["/>
                              <m:endChr m:val="]"/>
                              <m:ctrlPr>
                                <a:rPr lang="en-US" sz="2000" i="1" dirty="0">
                                  <a:latin typeface="Cambria Math" panose="02040503050406030204" pitchFamily="18" charset="0"/>
                                </a:rPr>
                              </m:ctrlPr>
                            </m:dPr>
                            <m:e>
                              <m:r>
                                <m:rPr>
                                  <m:sty m:val="p"/>
                                </m:rPr>
                                <a:rPr lang="en-US" sz="2000" dirty="0">
                                  <a:latin typeface="Cambria Math" panose="02040503050406030204" pitchFamily="18" charset="0"/>
                                </a:rPr>
                                <m:t>A</m:t>
                              </m:r>
                              <m:d>
                                <m:dPr>
                                  <m:ctrlPr>
                                    <a:rPr lang="en-US" sz="2000" i="1" dirty="0">
                                      <a:latin typeface="Cambria Math" panose="02040503050406030204" pitchFamily="18" charset="0"/>
                                    </a:rPr>
                                  </m:ctrlPr>
                                </m:dPr>
                                <m:e>
                                  <m:sSup>
                                    <m:sSupPr>
                                      <m:ctrlPr>
                                        <a:rPr lang="en-US" sz="2000" i="1" dirty="0">
                                          <a:latin typeface="Cambria Math" panose="02040503050406030204" pitchFamily="18" charset="0"/>
                                        </a:rPr>
                                      </m:ctrlPr>
                                    </m:sSupPr>
                                    <m:e>
                                      <m:r>
                                        <m:rPr>
                                          <m:sty m:val="p"/>
                                        </m:rPr>
                                        <a:rPr lang="en-US" sz="2000" dirty="0">
                                          <a:latin typeface="Cambria Math" panose="02040503050406030204" pitchFamily="18" charset="0"/>
                                        </a:rPr>
                                        <m:t>D</m:t>
                                      </m:r>
                                    </m:e>
                                    <m:sup>
                                      <m:r>
                                        <a:rPr lang="en-US" sz="2000" dirty="0">
                                          <a:latin typeface="Cambria Math" panose="02040503050406030204" pitchFamily="18" charset="0"/>
                                        </a:rPr>
                                        <m:t>′</m:t>
                                      </m:r>
                                    </m:sup>
                                  </m:sSup>
                                </m:e>
                              </m:d>
                              <m:r>
                                <a:rPr lang="en-US" sz="2000" dirty="0">
                                  <a:latin typeface="Cambria Math" panose="02040503050406030204" pitchFamily="18" charset="0"/>
                                </a:rPr>
                                <m:t>=20</m:t>
                              </m:r>
                            </m:e>
                          </m:d>
                        </m:num>
                        <m:den>
                          <m:r>
                            <m:rPr>
                              <m:sty m:val="p"/>
                            </m:rPr>
                            <a:rPr lang="en-US" sz="2000" dirty="0">
                              <a:latin typeface="Cambria Math" panose="02040503050406030204" pitchFamily="18" charset="0"/>
                            </a:rPr>
                            <m:t>Pr</m:t>
                          </m:r>
                          <m:r>
                            <a:rPr lang="en-US" sz="2000" dirty="0">
                              <a:latin typeface="Cambria Math" panose="02040503050406030204" pitchFamily="18" charset="0"/>
                            </a:rPr>
                            <m:t>[</m:t>
                          </m:r>
                          <m:r>
                            <m:rPr>
                              <m:sty m:val="p"/>
                            </m:rPr>
                            <a:rPr lang="en-US" sz="2000" dirty="0">
                              <a:latin typeface="Cambria Math" panose="02040503050406030204" pitchFamily="18" charset="0"/>
                            </a:rPr>
                            <m:t>A</m:t>
                          </m:r>
                          <m:d>
                            <m:dPr>
                              <m:ctrlPr>
                                <a:rPr lang="en-US" sz="2000" i="1" dirty="0">
                                  <a:latin typeface="Cambria Math" panose="02040503050406030204" pitchFamily="18" charset="0"/>
                                </a:rPr>
                              </m:ctrlPr>
                            </m:dPr>
                            <m:e>
                              <m:r>
                                <m:rPr>
                                  <m:sty m:val="p"/>
                                </m:rPr>
                                <a:rPr lang="en-US" sz="2000" dirty="0">
                                  <a:latin typeface="Cambria Math" panose="02040503050406030204" pitchFamily="18" charset="0"/>
                                </a:rPr>
                                <m:t>D</m:t>
                              </m:r>
                            </m:e>
                          </m:d>
                          <m:r>
                            <a:rPr lang="en-US" sz="2000" dirty="0">
                              <a:latin typeface="Cambria Math" panose="02040503050406030204" pitchFamily="18" charset="0"/>
                            </a:rPr>
                            <m:t>=20]</m:t>
                          </m:r>
                        </m:den>
                      </m:f>
                      <m:r>
                        <a:rPr lang="en-US" sz="2000" i="1" dirty="0">
                          <a:latin typeface="Cambria Math" panose="02040503050406030204" pitchFamily="18" charset="0"/>
                          <a:ea typeface="Cambria Math" panose="02040503050406030204" pitchFamily="18" charset="0"/>
                        </a:rPr>
                        <m:t>=</m:t>
                      </m:r>
                      <m:f>
                        <m:fPr>
                          <m:ctrlPr>
                            <a:rPr lang="en-US" sz="2000" i="1" dirty="0">
                              <a:latin typeface="Cambria Math" panose="02040503050406030204" pitchFamily="18" charset="0"/>
                            </a:rPr>
                          </m:ctrlPr>
                        </m:fPr>
                        <m:num>
                          <m:sSup>
                            <m:sSupPr>
                              <m:ctrlPr>
                                <a:rPr lang="en-US" sz="2000" i="1" dirty="0">
                                  <a:latin typeface="Cambria Math" panose="02040503050406030204" pitchFamily="18" charset="0"/>
                                  <a:ea typeface="Cambria Math" panose="02040503050406030204" pitchFamily="18" charset="0"/>
                                </a:rPr>
                              </m:ctrlPr>
                            </m:sSupPr>
                            <m:e>
                              <m:r>
                                <a:rPr lang="en-US" sz="2000" i="1" dirty="0">
                                  <a:latin typeface="Cambria Math" panose="02040503050406030204" pitchFamily="18" charset="0"/>
                                  <a:ea typeface="Cambria Math" panose="02040503050406030204" pitchFamily="18" charset="0"/>
                                </a:rPr>
                                <m:t>𝑒</m:t>
                              </m:r>
                            </m:e>
                            <m:sup>
                              <m:r>
                                <a:rPr lang="en-US" sz="2000" i="1" dirty="0">
                                  <a:latin typeface="Cambria Math" panose="02040503050406030204" pitchFamily="18" charset="0"/>
                                  <a:ea typeface="Cambria Math" panose="02040503050406030204" pitchFamily="18" charset="0"/>
                                </a:rPr>
                                <m:t>−</m:t>
                              </m:r>
                              <m:d>
                                <m:dPr>
                                  <m:begChr m:val="|"/>
                                  <m:endChr m:val="|"/>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19−0</m:t>
                                  </m:r>
                                </m:e>
                              </m:d>
                              <m:r>
                                <a:rPr lang="en-US" sz="2000" i="1" dirty="0">
                                  <a:latin typeface="Cambria Math" panose="02040503050406030204" pitchFamily="18" charset="0"/>
                                  <a:ea typeface="Cambria Math" panose="02040503050406030204" pitchFamily="18" charset="0"/>
                                </a:rPr>
                                <m:t>𝜀</m:t>
                              </m:r>
                            </m:sup>
                          </m:sSup>
                        </m:num>
                        <m:den>
                          <m:sSup>
                            <m:sSupPr>
                              <m:ctrlPr>
                                <a:rPr lang="en-US" sz="2000" i="1" dirty="0">
                                  <a:latin typeface="Cambria Math" panose="02040503050406030204" pitchFamily="18" charset="0"/>
                                  <a:ea typeface="Cambria Math" panose="02040503050406030204" pitchFamily="18" charset="0"/>
                                </a:rPr>
                              </m:ctrlPr>
                            </m:sSupPr>
                            <m:e>
                              <m:r>
                                <a:rPr lang="en-US" sz="2000" i="1" dirty="0">
                                  <a:latin typeface="Cambria Math" panose="02040503050406030204" pitchFamily="18" charset="0"/>
                                  <a:ea typeface="Cambria Math" panose="02040503050406030204" pitchFamily="18" charset="0"/>
                                </a:rPr>
                                <m:t>𝑒</m:t>
                              </m:r>
                            </m:e>
                            <m:sup>
                              <m:r>
                                <a:rPr lang="en-US" sz="2000" i="1" dirty="0">
                                  <a:latin typeface="Cambria Math" panose="02040503050406030204" pitchFamily="18" charset="0"/>
                                  <a:ea typeface="Cambria Math" panose="02040503050406030204" pitchFamily="18" charset="0"/>
                                </a:rPr>
                                <m:t>−</m:t>
                              </m:r>
                              <m:d>
                                <m:dPr>
                                  <m:begChr m:val="|"/>
                                  <m:endChr m:val="|"/>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20−0</m:t>
                                  </m:r>
                                </m:e>
                              </m:d>
                              <m:r>
                                <a:rPr lang="en-US" sz="2000" i="1" dirty="0">
                                  <a:latin typeface="Cambria Math" panose="02040503050406030204" pitchFamily="18" charset="0"/>
                                  <a:ea typeface="Cambria Math" panose="02040503050406030204" pitchFamily="18" charset="0"/>
                                </a:rPr>
                                <m:t>𝜀</m:t>
                              </m:r>
                            </m:sup>
                          </m:sSup>
                        </m:den>
                      </m:f>
                      <m:r>
                        <a:rPr lang="en-US" sz="2000" i="1" dirty="0">
                          <a:latin typeface="Cambria Math" panose="02040503050406030204" pitchFamily="18" charset="0"/>
                          <a:ea typeface="Cambria Math" panose="02040503050406030204" pitchFamily="18" charset="0"/>
                        </a:rPr>
                        <m:t>=</m:t>
                      </m:r>
                      <m:sSup>
                        <m:sSupPr>
                          <m:ctrlPr>
                            <a:rPr lang="en-US" sz="2000" i="1" dirty="0" smtClean="0">
                              <a:latin typeface="Cambria Math" panose="02040503050406030204" pitchFamily="18" charset="0"/>
                              <a:ea typeface="Cambria Math" panose="02040503050406030204" pitchFamily="18" charset="0"/>
                            </a:rPr>
                          </m:ctrlPr>
                        </m:sSupPr>
                        <m:e>
                          <m:r>
                            <a:rPr lang="en-US" sz="2000" b="0" i="1" dirty="0" smtClean="0">
                              <a:latin typeface="Cambria Math" panose="02040503050406030204" pitchFamily="18" charset="0"/>
                              <a:ea typeface="Cambria Math" panose="02040503050406030204" pitchFamily="18" charset="0"/>
                            </a:rPr>
                            <m:t>𝑒</m:t>
                          </m:r>
                        </m:e>
                        <m:sup>
                          <m:r>
                            <a:rPr lang="en-US" sz="2000" i="1" dirty="0">
                              <a:latin typeface="Cambria Math" panose="02040503050406030204" pitchFamily="18" charset="0"/>
                              <a:ea typeface="Cambria Math" panose="02040503050406030204" pitchFamily="18" charset="0"/>
                            </a:rPr>
                            <m:t>𝜀</m:t>
                          </m:r>
                        </m:sup>
                      </m:sSup>
                    </m:oMath>
                  </m:oMathPara>
                </a14:m>
                <a:endParaRPr lang="en-US" sz="2000" dirty="0"/>
              </a:p>
            </p:txBody>
          </p:sp>
        </mc:Choice>
        <mc:Fallback xmlns="">
          <p:sp>
            <p:nvSpPr>
              <p:cNvPr id="28" name="Rectangle 27"/>
              <p:cNvSpPr>
                <a:spLocks noRot="1" noChangeAspect="1" noMove="1" noResize="1" noEditPoints="1" noAdjustHandles="1" noChangeArrowheads="1" noChangeShapeType="1" noTextEdit="1"/>
              </p:cNvSpPr>
              <p:nvPr/>
            </p:nvSpPr>
            <p:spPr>
              <a:xfrm>
                <a:off x="8285700" y="2178215"/>
                <a:ext cx="3853042" cy="1093184"/>
              </a:xfrm>
              <a:prstGeom prst="rect">
                <a:avLst/>
              </a:prstGeom>
              <a:blipFill>
                <a:blip r:embed="rId8"/>
                <a:stretch>
                  <a:fillRect l="-1582" t="-2778"/>
                </a:stretch>
              </a:blipFill>
            </p:spPr>
            <p:txBody>
              <a:bodyPr/>
              <a:lstStyle/>
              <a:p>
                <a:r>
                  <a:rPr lang="en-US">
                    <a:noFill/>
                  </a:rPr>
                  <a:t> </a:t>
                </a:r>
              </a:p>
            </p:txBody>
          </p:sp>
        </mc:Fallback>
      </mc:AlternateContent>
    </p:spTree>
    <p:extLst>
      <p:ext uri="{BB962C8B-B14F-4D97-AF65-F5344CB8AC3E}">
        <p14:creationId xmlns:p14="http://schemas.microsoft.com/office/powerpoint/2010/main" val="21817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8" grpId="0"/>
      <p:bldP spid="19"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861" y="365125"/>
            <a:ext cx="11366339" cy="1325563"/>
          </a:xfrm>
        </p:spPr>
        <p:txBody>
          <a:bodyPr/>
          <a:lstStyle/>
          <a:p>
            <a:r>
              <a:rPr lang="en-US" dirty="0" smtClean="0"/>
              <a:t>Review: Key Concepts for Symmetric Key Crypto</a:t>
            </a:r>
            <a:endParaRPr lang="en-US" dirty="0"/>
          </a:p>
        </p:txBody>
      </p:sp>
      <p:sp>
        <p:nvSpPr>
          <p:cNvPr id="3" name="Content Placeholder 2"/>
          <p:cNvSpPr>
            <a:spLocks noGrp="1"/>
          </p:cNvSpPr>
          <p:nvPr>
            <p:ph idx="1"/>
          </p:nvPr>
        </p:nvSpPr>
        <p:spPr/>
        <p:txBody>
          <a:bodyPr/>
          <a:lstStyle/>
          <a:p>
            <a:r>
              <a:rPr lang="en-US" b="1" dirty="0" smtClean="0"/>
              <a:t>Building Blocks: </a:t>
            </a:r>
            <a:r>
              <a:rPr lang="en-US" dirty="0" smtClean="0"/>
              <a:t>OWFs, OWPs, PRGs, PRFs, CRHFs, PRPs (Block Cipher)</a:t>
            </a:r>
          </a:p>
          <a:p>
            <a:pPr lvl="1"/>
            <a:r>
              <a:rPr lang="en-US" b="1" dirty="0" smtClean="0"/>
              <a:t>Constructions: </a:t>
            </a:r>
            <a:r>
              <a:rPr lang="en-US" dirty="0" smtClean="0"/>
              <a:t>PRFs from PRGs, PRPs via </a:t>
            </a:r>
            <a:r>
              <a:rPr lang="en-US" dirty="0" err="1" smtClean="0"/>
              <a:t>Feistel</a:t>
            </a:r>
            <a:r>
              <a:rPr lang="en-US" dirty="0" smtClean="0"/>
              <a:t> Network etc…</a:t>
            </a:r>
          </a:p>
          <a:p>
            <a:r>
              <a:rPr lang="en-US" dirty="0" smtClean="0"/>
              <a:t>Should understand syntax (e.g., PRF uses a key, but a PRG doesn’t) and security definitions (e.g., PRG vs PRF)</a:t>
            </a:r>
          </a:p>
          <a:p>
            <a:endParaRPr lang="en-US" dirty="0"/>
          </a:p>
          <a:p>
            <a:r>
              <a:rPr lang="en-US" dirty="0" smtClean="0"/>
              <a:t>MAC vs. Encryption</a:t>
            </a:r>
          </a:p>
          <a:p>
            <a:pPr lvl="1"/>
            <a:r>
              <a:rPr lang="en-US" dirty="0" smtClean="0"/>
              <a:t>Confidentiality vs Integrity</a:t>
            </a:r>
          </a:p>
          <a:p>
            <a:pPr lvl="1"/>
            <a:r>
              <a:rPr lang="en-US" dirty="0" smtClean="0"/>
              <a:t>Syntax</a:t>
            </a:r>
          </a:p>
          <a:p>
            <a:pPr lvl="1"/>
            <a:r>
              <a:rPr lang="en-US" dirty="0" smtClean="0"/>
              <a:t>Security Definition(s): Authenticated Encryption, CCA-Security, CPA-Security Perfect Secrecy, MAC-forgery game</a:t>
            </a:r>
          </a:p>
          <a:p>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a:t>
            </a:fld>
            <a:endParaRPr lang="en-US"/>
          </a:p>
        </p:txBody>
      </p:sp>
    </p:spTree>
    <p:extLst>
      <p:ext uri="{BB962C8B-B14F-4D97-AF65-F5344CB8AC3E}">
        <p14:creationId xmlns:p14="http://schemas.microsoft.com/office/powerpoint/2010/main" val="23830855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57400" y="100422"/>
            <a:ext cx="7928112" cy="377268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972" y="4159053"/>
            <a:ext cx="1295400" cy="18135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4172" y="4343400"/>
            <a:ext cx="3496056" cy="975360"/>
          </a:xfrm>
          <a:prstGeom prst="rect">
            <a:avLst/>
          </a:prstGeom>
        </p:spPr>
      </p:pic>
      <p:sp>
        <p:nvSpPr>
          <p:cNvPr id="7" name="Rectangle 6"/>
          <p:cNvSpPr/>
          <p:nvPr/>
        </p:nvSpPr>
        <p:spPr>
          <a:xfrm>
            <a:off x="3581400" y="800736"/>
            <a:ext cx="2590800" cy="342265"/>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80272" y="172525"/>
            <a:ext cx="1248728" cy="1035049"/>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73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half" idx="2"/>
          </p:nvPr>
        </p:nvSpPr>
        <p:spPr/>
        <p:txBody>
          <a:bodyPr/>
          <a:lstStyle/>
          <a:p>
            <a:endParaRPr lang="en-US" dirty="0"/>
          </a:p>
        </p:txBody>
      </p:sp>
      <p:sp>
        <p:nvSpPr>
          <p:cNvPr id="4" name="Content Placeholder 3"/>
          <p:cNvSpPr>
            <a:spLocks noGrp="1"/>
          </p:cNvSpPr>
          <p:nvPr>
            <p:ph sz="half" idx="4294967295"/>
          </p:nvPr>
        </p:nvSpPr>
        <p:spPr>
          <a:xfrm>
            <a:off x="6233160" y="2438400"/>
            <a:ext cx="3977640" cy="369332"/>
          </a:xfrm>
          <a:prstGeom prst="rect">
            <a:avLst/>
          </a:prstGeom>
        </p:spPr>
        <p:txBody>
          <a:bodyPr>
            <a:normAutofit fontScale="92500" lnSpcReduction="20000"/>
          </a:bodyPr>
          <a:lstStyle/>
          <a:p>
            <a:r>
              <a:rPr lang="en-US" dirty="0" smtClean="0"/>
              <a:t>$99</a:t>
            </a:r>
            <a:endParaRPr lang="en-US" dirty="0"/>
          </a:p>
        </p:txBody>
      </p:sp>
      <p:sp>
        <p:nvSpPr>
          <p:cNvPr id="5" name="Rectangle 4"/>
          <p:cNvSpPr/>
          <p:nvPr/>
        </p:nvSpPr>
        <p:spPr>
          <a:xfrm>
            <a:off x="1981200" y="5726909"/>
            <a:ext cx="8458200" cy="830997"/>
          </a:xfrm>
          <a:prstGeom prst="rect">
            <a:avLst/>
          </a:prstGeom>
        </p:spPr>
        <p:txBody>
          <a:bodyPr wrap="square">
            <a:spAutoFit/>
          </a:bodyPr>
          <a:lstStyle/>
          <a:p>
            <a:r>
              <a:rPr lang="en-US" sz="2400" dirty="0"/>
              <a:t>Free PDF: </a:t>
            </a:r>
            <a:r>
              <a:rPr lang="en-US" sz="2400" dirty="0">
                <a:hlinkClick r:id="rId2"/>
              </a:rPr>
              <a:t>https://www.cis.upenn.edu/~aaroth/Papers/privacybook.pdf</a:t>
            </a:r>
            <a:endParaRPr lang="en-US" sz="2400" dirty="0"/>
          </a:p>
        </p:txBody>
      </p:sp>
      <p:pic>
        <p:nvPicPr>
          <p:cNvPr id="1026" name="Picture 2" descr="The Algorithmic Foundations of Differential Priv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1233328"/>
            <a:ext cx="2997200" cy="44021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arnes and no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0301" y="762000"/>
            <a:ext cx="2743199" cy="15773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re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1" y="3200400"/>
            <a:ext cx="247649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01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861" y="365125"/>
            <a:ext cx="11204293" cy="1325563"/>
          </a:xfrm>
        </p:spPr>
        <p:txBody>
          <a:bodyPr/>
          <a:lstStyle/>
          <a:p>
            <a:r>
              <a:rPr lang="en-US" dirty="0" smtClean="0"/>
              <a:t> Password Storage and Key Derivation Functions</a:t>
            </a:r>
            <a:endParaRPr lang="en-US" dirty="0"/>
          </a:p>
        </p:txBody>
      </p:sp>
      <p:sp>
        <p:nvSpPr>
          <p:cNvPr id="3" name="Slide Number Placeholder 2"/>
          <p:cNvSpPr>
            <a:spLocks noGrp="1"/>
          </p:cNvSpPr>
          <p:nvPr>
            <p:ph type="sldNum" sz="quarter" idx="12"/>
          </p:nvPr>
        </p:nvSpPr>
        <p:spPr>
          <a:xfrm>
            <a:off x="8583312" y="6367536"/>
            <a:ext cx="2743200" cy="365125"/>
          </a:xfrm>
        </p:spPr>
        <p:txBody>
          <a:bodyPr/>
          <a:lstStyle/>
          <a:p>
            <a:fld id="{FC398A72-17BE-493D-A14C-F3371BCE3542}" type="slidenum">
              <a:rPr lang="en-US" smtClean="0"/>
              <a:pPr/>
              <a:t>52</a:t>
            </a:fld>
            <a:endParaRPr lang="en-US" dirty="0"/>
          </a:p>
        </p:txBody>
      </p:sp>
      <p:graphicFrame>
        <p:nvGraphicFramePr>
          <p:cNvPr id="9" name="Content Placeholder 8"/>
          <p:cNvGraphicFramePr>
            <a:graphicFrameLocks noGrp="1"/>
          </p:cNvGraphicFramePr>
          <p:nvPr>
            <p:ph sz="quarter" idx="1"/>
            <p:extLst/>
          </p:nvPr>
        </p:nvGraphicFramePr>
        <p:xfrm>
          <a:off x="6096000" y="2895600"/>
          <a:ext cx="1219200" cy="1637267"/>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tblGrid>
              <a:tr h="457200">
                <a:tc>
                  <a:txBody>
                    <a:bodyPr/>
                    <a:lstStyle/>
                    <a:p>
                      <a:r>
                        <a:rPr lang="en-US" sz="1900" dirty="0" smtClean="0"/>
                        <a:t>Username</a:t>
                      </a:r>
                      <a:endParaRPr lang="en-US" sz="1900" dirty="0"/>
                    </a:p>
                  </a:txBody>
                  <a:tcPr/>
                </a:tc>
                <a:extLst>
                  <a:ext uri="{0D108BD9-81ED-4DB2-BD59-A6C34878D82A}">
                    <a16:rowId xmlns:a16="http://schemas.microsoft.com/office/drawing/2014/main" val="10000"/>
                  </a:ext>
                </a:extLst>
              </a:tr>
              <a:tr h="1180067">
                <a:tc>
                  <a:txBody>
                    <a:bodyPr/>
                    <a:lstStyle/>
                    <a:p>
                      <a:r>
                        <a:rPr lang="en-US" sz="1900" dirty="0" err="1" smtClean="0"/>
                        <a:t>jblocki</a:t>
                      </a:r>
                      <a:endParaRPr lang="en-US" sz="1900" dirty="0"/>
                    </a:p>
                  </a:txBody>
                  <a:tcPr/>
                </a:tc>
                <a:extLst>
                  <a:ext uri="{0D108BD9-81ED-4DB2-BD59-A6C34878D82A}">
                    <a16:rowId xmlns:a16="http://schemas.microsoft.com/office/drawing/2014/main" val="10001"/>
                  </a:ext>
                </a:extLst>
              </a:tr>
            </a:tbl>
          </a:graphicData>
        </a:graphic>
      </p:graphicFrame>
      <p:pic>
        <p:nvPicPr>
          <p:cNvPr id="5" name="Picture 1"/>
          <p:cNvPicPr>
            <a:picLocks noChangeAspect="1" noChangeArrowheads="1"/>
          </p:cNvPicPr>
          <p:nvPr/>
        </p:nvPicPr>
        <p:blipFill>
          <a:blip r:embed="rId3" cstate="print"/>
          <a:srcRect/>
          <a:stretch>
            <a:fillRect/>
          </a:stretch>
        </p:blipFill>
        <p:spPr bwMode="auto">
          <a:xfrm>
            <a:off x="7086600" y="1828800"/>
            <a:ext cx="507683" cy="762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286000" y="2133600"/>
            <a:ext cx="990600" cy="1524000"/>
          </a:xfrm>
          <a:prstGeom prst="rect">
            <a:avLst/>
          </a:prstGeom>
          <a:noFill/>
          <a:ln w="9525">
            <a:noFill/>
            <a:miter lim="800000"/>
            <a:headEnd/>
            <a:tailEnd/>
          </a:ln>
        </p:spPr>
      </p:pic>
      <p:cxnSp>
        <p:nvCxnSpPr>
          <p:cNvPr id="7" name="Straight Arrow Connector 6"/>
          <p:cNvCxnSpPr>
            <a:endCxn id="5" idx="1"/>
          </p:cNvCxnSpPr>
          <p:nvPr/>
        </p:nvCxnSpPr>
        <p:spPr>
          <a:xfrm flipV="1">
            <a:off x="3276600" y="2209800"/>
            <a:ext cx="3810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7772400" y="1828800"/>
            <a:ext cx="810912" cy="685800"/>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9144000" y="1524001"/>
            <a:ext cx="1219200" cy="1120140"/>
          </a:xfrm>
          <a:prstGeom prst="rect">
            <a:avLst/>
          </a:prstGeom>
          <a:noFill/>
          <a:ln w="9525">
            <a:noFill/>
            <a:miter lim="800000"/>
            <a:headEnd/>
            <a:tailEnd/>
          </a:ln>
        </p:spPr>
      </p:pic>
      <p:pic>
        <p:nvPicPr>
          <p:cNvPr id="15" name="Picture 6"/>
          <p:cNvPicPr>
            <a:picLocks noChangeAspect="1" noChangeArrowheads="1"/>
          </p:cNvPicPr>
          <p:nvPr/>
        </p:nvPicPr>
        <p:blipFill>
          <a:blip r:embed="rId7" cstate="print"/>
          <a:srcRect/>
          <a:stretch>
            <a:fillRect/>
          </a:stretch>
        </p:blipFill>
        <p:spPr bwMode="auto">
          <a:xfrm>
            <a:off x="2286000" y="3581402"/>
            <a:ext cx="990600" cy="1651479"/>
          </a:xfrm>
          <a:prstGeom prst="rect">
            <a:avLst/>
          </a:prstGeom>
          <a:noFill/>
          <a:ln w="9525">
            <a:noFill/>
            <a:miter lim="800000"/>
            <a:headEnd/>
            <a:tailEnd/>
          </a:ln>
        </p:spPr>
      </p:pic>
      <p:pic>
        <p:nvPicPr>
          <p:cNvPr id="16" name="Picture 3"/>
          <p:cNvPicPr>
            <a:picLocks noChangeAspect="1" noChangeArrowheads="1"/>
          </p:cNvPicPr>
          <p:nvPr/>
        </p:nvPicPr>
        <p:blipFill>
          <a:blip r:embed="rId8" cstate="print"/>
          <a:srcRect/>
          <a:stretch>
            <a:fillRect/>
          </a:stretch>
        </p:blipFill>
        <p:spPr bwMode="auto">
          <a:xfrm>
            <a:off x="3581402" y="5181600"/>
            <a:ext cx="1170709" cy="990600"/>
          </a:xfrm>
          <a:prstGeom prst="rect">
            <a:avLst/>
          </a:prstGeom>
          <a:noFill/>
          <a:ln w="9525">
            <a:noFill/>
            <a:miter lim="800000"/>
            <a:headEnd/>
            <a:tailEnd/>
          </a:ln>
        </p:spPr>
      </p:pic>
      <p:sp>
        <p:nvSpPr>
          <p:cNvPr id="18" name="TextBox 17"/>
          <p:cNvSpPr txBox="1"/>
          <p:nvPr/>
        </p:nvSpPr>
        <p:spPr>
          <a:xfrm>
            <a:off x="4572000" y="5334001"/>
            <a:ext cx="389850" cy="584775"/>
          </a:xfrm>
          <a:prstGeom prst="rect">
            <a:avLst/>
          </a:prstGeom>
          <a:noFill/>
        </p:spPr>
        <p:txBody>
          <a:bodyPr wrap="none" lIns="91440" tIns="45720" rIns="91440" bIns="45720" rtlCol="0">
            <a:spAutoFit/>
          </a:bodyPr>
          <a:lstStyle/>
          <a:p>
            <a:r>
              <a:rPr lang="en-US" sz="3200" dirty="0"/>
              <a:t>+</a:t>
            </a:r>
          </a:p>
        </p:txBody>
      </p:sp>
      <p:cxnSp>
        <p:nvCxnSpPr>
          <p:cNvPr id="22" name="Straight Arrow Connector 21"/>
          <p:cNvCxnSpPr/>
          <p:nvPr/>
        </p:nvCxnSpPr>
        <p:spPr>
          <a:xfrm>
            <a:off x="2971800" y="4800600"/>
            <a:ext cx="838200" cy="609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276600" y="3352800"/>
            <a:ext cx="2667000" cy="914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38600" y="1981200"/>
            <a:ext cx="2071401" cy="461665"/>
          </a:xfrm>
          <a:prstGeom prst="rect">
            <a:avLst/>
          </a:prstGeom>
          <a:noFill/>
        </p:spPr>
        <p:txBody>
          <a:bodyPr wrap="none" lIns="91440" tIns="45720" rIns="91440" bIns="45720" rtlCol="0">
            <a:spAutoFit/>
          </a:bodyPr>
          <a:lstStyle/>
          <a:p>
            <a:r>
              <a:rPr lang="en-US" sz="2400" dirty="0" err="1"/>
              <a:t>jblocki</a:t>
            </a:r>
            <a:r>
              <a:rPr lang="en-US" sz="2400" dirty="0"/>
              <a:t>, 123456</a:t>
            </a:r>
          </a:p>
        </p:txBody>
      </p:sp>
      <p:sp>
        <p:nvSpPr>
          <p:cNvPr id="24" name="TextBox 23"/>
          <p:cNvSpPr txBox="1"/>
          <p:nvPr/>
        </p:nvSpPr>
        <p:spPr>
          <a:xfrm>
            <a:off x="6096000" y="4656891"/>
            <a:ext cx="4419600" cy="1261884"/>
          </a:xfrm>
          <a:prstGeom prst="rect">
            <a:avLst/>
          </a:prstGeom>
          <a:noFill/>
        </p:spPr>
        <p:txBody>
          <a:bodyPr wrap="square" lIns="91440" tIns="45720" rIns="91440" bIns="45720" rtlCol="0">
            <a:spAutoFit/>
          </a:bodyPr>
          <a:lstStyle/>
          <a:p>
            <a:r>
              <a:rPr lang="en-US" sz="2000" dirty="0"/>
              <a:t>SHA1(123456</a:t>
            </a:r>
            <a:r>
              <a:rPr lang="en-US" sz="2000" dirty="0">
                <a:solidFill>
                  <a:schemeClr val="accent2"/>
                </a:solidFill>
              </a:rPr>
              <a:t>89d978034a3f6</a:t>
            </a:r>
            <a:r>
              <a:rPr lang="en-US" sz="2000" dirty="0"/>
              <a:t>)=</a:t>
            </a:r>
            <a:r>
              <a:rPr lang="en-US" sz="2000" dirty="0">
                <a:solidFill>
                  <a:srgbClr val="00B050"/>
                </a:solidFill>
              </a:rPr>
              <a:t>85e23cfe0021f584e3db87aa72630a9a2345c062</a:t>
            </a:r>
          </a:p>
          <a:p>
            <a:r>
              <a:rPr lang="en-US" sz="3600" dirty="0"/>
              <a:t> </a:t>
            </a:r>
          </a:p>
        </p:txBody>
      </p:sp>
      <p:graphicFrame>
        <p:nvGraphicFramePr>
          <p:cNvPr id="8" name="Table 7"/>
          <p:cNvGraphicFramePr>
            <a:graphicFrameLocks noGrp="1"/>
          </p:cNvGraphicFramePr>
          <p:nvPr>
            <p:extLst/>
          </p:nvPr>
        </p:nvGraphicFramePr>
        <p:xfrm>
          <a:off x="9144001" y="2895600"/>
          <a:ext cx="1913468" cy="1645920"/>
        </p:xfrm>
        <a:graphic>
          <a:graphicData uri="http://schemas.openxmlformats.org/drawingml/2006/table">
            <a:tbl>
              <a:tblPr firstRow="1" bandRow="1">
                <a:tableStyleId>{5C22544A-7EE6-4342-B048-85BDC9FD1C3A}</a:tableStyleId>
              </a:tblPr>
              <a:tblGrid>
                <a:gridCol w="1913468">
                  <a:extLst>
                    <a:ext uri="{9D8B030D-6E8A-4147-A177-3AD203B41FA5}">
                      <a16:colId xmlns:a16="http://schemas.microsoft.com/office/drawing/2014/main" val="20000"/>
                    </a:ext>
                  </a:extLst>
                </a:gridCol>
              </a:tblGrid>
              <a:tr h="457200">
                <a:tc>
                  <a:txBody>
                    <a:bodyPr/>
                    <a:lstStyle/>
                    <a:p>
                      <a:r>
                        <a:rPr lang="en-US" sz="1900" dirty="0" smtClean="0"/>
                        <a:t>Hash</a:t>
                      </a:r>
                      <a:endParaRPr lang="en-US" sz="1900" dirty="0"/>
                    </a:p>
                  </a:txBody>
                  <a:tcPr/>
                </a:tc>
                <a:extLst>
                  <a:ext uri="{0D108BD9-81ED-4DB2-BD59-A6C34878D82A}">
                    <a16:rowId xmlns:a16="http://schemas.microsoft.com/office/drawing/2014/main" val="10000"/>
                  </a:ext>
                </a:extLst>
              </a:tr>
              <a:tr h="1188720">
                <a:tc>
                  <a:txBody>
                    <a:bodyPr/>
                    <a:lstStyle/>
                    <a:p>
                      <a:r>
                        <a:rPr lang="en-US" sz="1900" dirty="0" smtClean="0">
                          <a:solidFill>
                            <a:srgbClr val="00B050"/>
                          </a:solidFill>
                        </a:rPr>
                        <a:t>85e23cfe0021f584e3db87aa72630a9a2345c062</a:t>
                      </a: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nvPr>
        </p:nvGraphicFramePr>
        <p:xfrm>
          <a:off x="7319659" y="2895600"/>
          <a:ext cx="1824341" cy="1637267"/>
        </p:xfrm>
        <a:graphic>
          <a:graphicData uri="http://schemas.openxmlformats.org/drawingml/2006/table">
            <a:tbl>
              <a:tblPr firstRow="1" bandRow="1">
                <a:tableStyleId>{5C22544A-7EE6-4342-B048-85BDC9FD1C3A}</a:tableStyleId>
              </a:tblPr>
              <a:tblGrid>
                <a:gridCol w="1824341">
                  <a:extLst>
                    <a:ext uri="{9D8B030D-6E8A-4147-A177-3AD203B41FA5}">
                      <a16:colId xmlns:a16="http://schemas.microsoft.com/office/drawing/2014/main" val="20000"/>
                    </a:ext>
                  </a:extLst>
                </a:gridCol>
              </a:tblGrid>
              <a:tr h="457200">
                <a:tc>
                  <a:txBody>
                    <a:bodyPr/>
                    <a:lstStyle/>
                    <a:p>
                      <a:r>
                        <a:rPr lang="en-US" sz="1900" dirty="0" smtClean="0"/>
                        <a:t>Salt</a:t>
                      </a:r>
                      <a:endParaRPr lang="en-US" sz="1900" dirty="0"/>
                    </a:p>
                  </a:txBody>
                  <a:tcPr/>
                </a:tc>
                <a:extLst>
                  <a:ext uri="{0D108BD9-81ED-4DB2-BD59-A6C34878D82A}">
                    <a16:rowId xmlns:a16="http://schemas.microsoft.com/office/drawing/2014/main" val="10000"/>
                  </a:ext>
                </a:extLst>
              </a:tr>
              <a:tr h="11800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solidFill>
                            <a:schemeClr val="accent2"/>
                          </a:solidFill>
                        </a:rPr>
                        <a:t>89d978034a3f6</a:t>
                      </a:r>
                    </a:p>
                    <a:p>
                      <a:endParaRPr lang="en-US" sz="1900" dirty="0">
                        <a:solidFill>
                          <a:srgbClr val="00B050"/>
                        </a:solidFill>
                      </a:endParaRPr>
                    </a:p>
                  </a:txBody>
                  <a:tcPr/>
                </a:tc>
                <a:extLst>
                  <a:ext uri="{0D108BD9-81ED-4DB2-BD59-A6C34878D82A}">
                    <a16:rowId xmlns:a16="http://schemas.microsoft.com/office/drawing/2014/main" val="10001"/>
                  </a:ext>
                </a:extLst>
              </a:tr>
            </a:tbl>
          </a:graphicData>
        </a:graphic>
      </p:graphicFrame>
      <p:pic>
        <p:nvPicPr>
          <p:cNvPr id="3076" name="Picture 4" descr="https://encrypted-tbn1.gstatic.com/images?q=tbn:ANd9GcQ9cjZNOl4HyE6gJwKOqDkkMpbTyjHjVjbbBjOvx0WryGTwk-2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5887" y="5181601"/>
            <a:ext cx="8763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2314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dult friend 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660" y="2827015"/>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Offline Attacks: A Common Problem</a:t>
            </a:r>
          </a:p>
        </p:txBody>
      </p:sp>
      <p:sp>
        <p:nvSpPr>
          <p:cNvPr id="3" name="Content Placeholder 2"/>
          <p:cNvSpPr>
            <a:spLocks noGrp="1"/>
          </p:cNvSpPr>
          <p:nvPr>
            <p:ph idx="1"/>
          </p:nvPr>
        </p:nvSpPr>
        <p:spPr/>
        <p:txBody>
          <a:bodyPr/>
          <a:lstStyle/>
          <a:p>
            <a:r>
              <a:rPr lang="en-US" dirty="0" smtClean="0"/>
              <a:t>Password breaches at major companies have </a:t>
            </a:r>
            <a:r>
              <a:rPr lang="en-US" dirty="0"/>
              <a:t>affected </a:t>
            </a:r>
            <a:r>
              <a:rPr lang="en-US" strike="sngStrike" dirty="0">
                <a:solidFill>
                  <a:srgbClr val="FF0000"/>
                </a:solidFill>
              </a:rPr>
              <a:t>millions</a:t>
            </a:r>
            <a:r>
              <a:rPr lang="en-US" dirty="0">
                <a:solidFill>
                  <a:srgbClr val="FF0000"/>
                </a:solidFill>
              </a:rPr>
              <a:t> </a:t>
            </a:r>
            <a:r>
              <a:rPr lang="en-US" b="1" dirty="0" smtClean="0">
                <a:solidFill>
                  <a:srgbClr val="FF0000"/>
                </a:solidFill>
              </a:rPr>
              <a:t>billions</a:t>
            </a:r>
            <a:r>
              <a:rPr lang="en-US" dirty="0" smtClean="0">
                <a:solidFill>
                  <a:srgbClr val="FF0000"/>
                </a:solidFill>
              </a:rPr>
              <a:t> </a:t>
            </a:r>
            <a:r>
              <a:rPr lang="en-US" dirty="0" smtClean="0"/>
              <a:t>of user accounts.</a:t>
            </a:r>
          </a:p>
        </p:txBody>
      </p:sp>
      <p:pic>
        <p:nvPicPr>
          <p:cNvPr id="3074" name="Picture 2" descr="http://blogs-images.forbes.com/tomiogeron/files/2011/10/linkedin_logo_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27" t="27273" r="10604" b="40807"/>
          <a:stretch/>
        </p:blipFill>
        <p:spPr bwMode="auto">
          <a:xfrm>
            <a:off x="3719166" y="3745528"/>
            <a:ext cx="2549988" cy="7608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886" y="4603526"/>
            <a:ext cx="3162181" cy="8072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6">
            <a:extLst>
              <a:ext uri="{28A0092B-C50C-407E-A947-70E740481C1C}">
                <a14:useLocalDpi xmlns:a14="http://schemas.microsoft.com/office/drawing/2010/main" val="0"/>
              </a:ext>
            </a:extLst>
          </a:blip>
          <a:srcRect t="24868" b="25435"/>
          <a:stretch/>
        </p:blipFill>
        <p:spPr bwMode="auto">
          <a:xfrm>
            <a:off x="8641786" y="4174131"/>
            <a:ext cx="2002005" cy="9949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9078" y="5228877"/>
            <a:ext cx="1889461" cy="11478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6581" y="5541816"/>
            <a:ext cx="2379456" cy="110474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3303" y="5447691"/>
            <a:ext cx="2400488" cy="87359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581" y="5354275"/>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679579" y="-17907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831979" y="-16383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pic>
        <p:nvPicPr>
          <p:cNvPr id="3094" name="Picture 22" descr="http://cdn.redmondpie.com/wp-content/uploads/2013/08/Sony-logo.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483" b="27949"/>
          <a:stretch/>
        </p:blipFill>
        <p:spPr bwMode="auto">
          <a:xfrm>
            <a:off x="6016339" y="2575891"/>
            <a:ext cx="2380117" cy="880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62779" y="2376347"/>
            <a:ext cx="2110363" cy="842819"/>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6293" y="3710423"/>
            <a:ext cx="1860063" cy="831092"/>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7966" y="2741115"/>
            <a:ext cx="3877231" cy="969308"/>
          </a:xfrm>
          <a:prstGeom prst="rect">
            <a:avLst/>
          </a:prstGeom>
        </p:spPr>
      </p:pic>
      <p:pic>
        <p:nvPicPr>
          <p:cNvPr id="17" name="Picture 2" descr="Image result for dropbox"/>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17154" y="3581892"/>
            <a:ext cx="1579303" cy="118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36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dult friend 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660" y="2827015"/>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Offline Attacks: A Common Problem</a:t>
            </a:r>
          </a:p>
        </p:txBody>
      </p:sp>
      <p:sp>
        <p:nvSpPr>
          <p:cNvPr id="3" name="Content Placeholder 2"/>
          <p:cNvSpPr>
            <a:spLocks noGrp="1"/>
          </p:cNvSpPr>
          <p:nvPr>
            <p:ph idx="1"/>
          </p:nvPr>
        </p:nvSpPr>
        <p:spPr/>
        <p:txBody>
          <a:bodyPr/>
          <a:lstStyle/>
          <a:p>
            <a:r>
              <a:rPr lang="en-US" dirty="0" smtClean="0"/>
              <a:t>Password breaches at major companies have </a:t>
            </a:r>
            <a:r>
              <a:rPr lang="en-US" dirty="0"/>
              <a:t>affected </a:t>
            </a:r>
            <a:r>
              <a:rPr lang="en-US" strike="sngStrike" dirty="0">
                <a:solidFill>
                  <a:srgbClr val="FF0000"/>
                </a:solidFill>
              </a:rPr>
              <a:t>millions</a:t>
            </a:r>
            <a:r>
              <a:rPr lang="en-US" dirty="0">
                <a:solidFill>
                  <a:srgbClr val="FF0000"/>
                </a:solidFill>
              </a:rPr>
              <a:t> </a:t>
            </a:r>
            <a:r>
              <a:rPr lang="en-US" b="1" dirty="0" smtClean="0">
                <a:solidFill>
                  <a:srgbClr val="FF0000"/>
                </a:solidFill>
              </a:rPr>
              <a:t>billions</a:t>
            </a:r>
            <a:r>
              <a:rPr lang="en-US" dirty="0" smtClean="0">
                <a:solidFill>
                  <a:srgbClr val="FF0000"/>
                </a:solidFill>
              </a:rPr>
              <a:t> </a:t>
            </a:r>
            <a:r>
              <a:rPr lang="en-US" dirty="0" smtClean="0"/>
              <a:t>of user accounts.</a:t>
            </a:r>
          </a:p>
        </p:txBody>
      </p:sp>
      <p:pic>
        <p:nvPicPr>
          <p:cNvPr id="3074" name="Picture 2" descr="http://blogs-images.forbes.com/tomiogeron/files/2011/10/linkedin_logo_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27" t="27273" r="10604" b="40807"/>
          <a:stretch/>
        </p:blipFill>
        <p:spPr bwMode="auto">
          <a:xfrm>
            <a:off x="3719166" y="3745528"/>
            <a:ext cx="2549988" cy="7608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886" y="4603526"/>
            <a:ext cx="3162181" cy="8072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6">
            <a:extLst>
              <a:ext uri="{28A0092B-C50C-407E-A947-70E740481C1C}">
                <a14:useLocalDpi xmlns:a14="http://schemas.microsoft.com/office/drawing/2010/main" val="0"/>
              </a:ext>
            </a:extLst>
          </a:blip>
          <a:srcRect t="24868" b="25435"/>
          <a:stretch/>
        </p:blipFill>
        <p:spPr bwMode="auto">
          <a:xfrm>
            <a:off x="8641786" y="4174131"/>
            <a:ext cx="2002005" cy="9949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9078" y="5228877"/>
            <a:ext cx="1889461" cy="11478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6581" y="5541816"/>
            <a:ext cx="2379456" cy="110474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3303" y="5447691"/>
            <a:ext cx="2400488" cy="87359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581" y="5354275"/>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679579" y="-17907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831979" y="-16383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pic>
        <p:nvPicPr>
          <p:cNvPr id="3094" name="Picture 22" descr="http://cdn.redmondpie.com/wp-content/uploads/2013/08/Sony-logo.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483" b="27949"/>
          <a:stretch/>
        </p:blipFill>
        <p:spPr bwMode="auto">
          <a:xfrm>
            <a:off x="6016339" y="2575891"/>
            <a:ext cx="2380117" cy="880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62779" y="2376347"/>
            <a:ext cx="2110363" cy="842819"/>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6293" y="3710423"/>
            <a:ext cx="1860063" cy="831092"/>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7966" y="2741115"/>
            <a:ext cx="3877231" cy="969308"/>
          </a:xfrm>
          <a:prstGeom prst="rect">
            <a:avLst/>
          </a:prstGeom>
        </p:spPr>
      </p:pic>
      <p:pic>
        <p:nvPicPr>
          <p:cNvPr id="17" name="Picture 2" descr="Image result for dropbox"/>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17154" y="3581892"/>
            <a:ext cx="1579303" cy="11844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057965" y="2240306"/>
            <a:ext cx="10240579" cy="3853884"/>
          </a:xfrm>
          <a:prstGeom prst="rect">
            <a:avLst/>
          </a:prstGeom>
        </p:spPr>
      </p:pic>
    </p:spTree>
    <p:extLst>
      <p:ext uri="{BB962C8B-B14F-4D97-AF65-F5344CB8AC3E}">
        <p14:creationId xmlns:p14="http://schemas.microsoft.com/office/powerpoint/2010/main" val="4144932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a:stretch>
            <a:fillRect/>
          </a:stretch>
        </p:blipFill>
        <p:spPr bwMode="auto">
          <a:xfrm>
            <a:off x="572650" y="3346428"/>
            <a:ext cx="1868921" cy="158139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Goal: Moderately Expensive Hash Function</a:t>
            </a:r>
            <a:endParaRPr lang="en-US" dirty="0"/>
          </a:p>
        </p:txBody>
      </p:sp>
      <p:pic>
        <p:nvPicPr>
          <p:cNvPr id="5" name="Picture 6"/>
          <p:cNvPicPr>
            <a:picLocks noChangeAspect="1" noChangeArrowheads="1"/>
          </p:cNvPicPr>
          <p:nvPr/>
        </p:nvPicPr>
        <p:blipFill>
          <a:blip r:embed="rId4" cstate="print"/>
          <a:srcRect/>
          <a:stretch>
            <a:fillRect/>
          </a:stretch>
        </p:blipFill>
        <p:spPr bwMode="auto">
          <a:xfrm>
            <a:off x="2644007" y="3676075"/>
            <a:ext cx="990600" cy="1651479"/>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10478644" y="2830881"/>
            <a:ext cx="1219200" cy="1031095"/>
          </a:xfrm>
          <a:prstGeom prst="rect">
            <a:avLst/>
          </a:prstGeom>
          <a:noFill/>
          <a:ln w="9525">
            <a:noFill/>
            <a:miter lim="800000"/>
            <a:headEnd/>
            <a:tailEnd/>
          </a:ln>
        </p:spPr>
      </p:pic>
      <p:pic>
        <p:nvPicPr>
          <p:cNvPr id="10"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7724" y="4056519"/>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5800" y="4035053"/>
            <a:ext cx="457200" cy="46676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2622317" y="1902277"/>
            <a:ext cx="8229600" cy="114300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867" dirty="0"/>
              <a:t>Fast on PC and </a:t>
            </a:r>
          </a:p>
          <a:p>
            <a:r>
              <a:rPr lang="en-US" sz="5867" dirty="0"/>
              <a:t>Expensive on ASIC?</a:t>
            </a:r>
          </a:p>
          <a:p>
            <a:endParaRPr lang="en-US" sz="5867"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673" y="4733898"/>
            <a:ext cx="1948873" cy="1948873"/>
          </a:xfrm>
          <a:prstGeom prst="rect">
            <a:avLst/>
          </a:prstGeom>
        </p:spPr>
      </p:pic>
      <p:pic>
        <p:nvPicPr>
          <p:cNvPr id="16" name="Picture 1"/>
          <p:cNvPicPr>
            <a:picLocks noChangeAspect="1" noChangeArrowheads="1"/>
          </p:cNvPicPr>
          <p:nvPr/>
        </p:nvPicPr>
        <p:blipFill>
          <a:blip r:embed="rId9" cstate="print"/>
          <a:srcRect/>
          <a:stretch>
            <a:fillRect/>
          </a:stretch>
        </p:blipFill>
        <p:spPr bwMode="auto">
          <a:xfrm>
            <a:off x="10403401" y="3956383"/>
            <a:ext cx="1294443" cy="1942879"/>
          </a:xfrm>
          <a:prstGeom prst="rect">
            <a:avLst/>
          </a:prstGeom>
          <a:noFill/>
          <a:ln w="9525">
            <a:noFill/>
            <a:miter lim="800000"/>
            <a:headEnd/>
            <a:tailEnd/>
          </a:ln>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2572" y="1591479"/>
            <a:ext cx="3151064" cy="1764596"/>
          </a:xfrm>
          <a:prstGeom prst="rect">
            <a:avLst/>
          </a:prstGeom>
        </p:spPr>
      </p:pic>
      <p:pic>
        <p:nvPicPr>
          <p:cNvPr id="2050" name="Picture 2" descr="Image result for impatient us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27562" y="3430294"/>
            <a:ext cx="2590799" cy="17306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1856" y="4549234"/>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9932" y="4527768"/>
            <a:ext cx="457200" cy="46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1849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 1: Hash Iteration</a:t>
            </a:r>
            <a:endParaRPr lang="en-US" dirty="0"/>
          </a:p>
        </p:txBody>
      </p:sp>
      <p:sp>
        <p:nvSpPr>
          <p:cNvPr id="3" name="Content Placeholder 2"/>
          <p:cNvSpPr>
            <a:spLocks noGrp="1"/>
          </p:cNvSpPr>
          <p:nvPr>
            <p:ph idx="1"/>
          </p:nvPr>
        </p:nvSpPr>
        <p:spPr/>
        <p:txBody>
          <a:bodyPr/>
          <a:lstStyle/>
          <a:p>
            <a:r>
              <a:rPr lang="en-US" dirty="0" smtClean="0"/>
              <a:t>BCRYPT</a:t>
            </a:r>
          </a:p>
          <a:p>
            <a:endParaRPr lang="en-US" dirty="0"/>
          </a:p>
          <a:p>
            <a:endParaRPr lang="en-US" dirty="0" smtClean="0"/>
          </a:p>
          <a:p>
            <a:endParaRPr lang="en-US" dirty="0"/>
          </a:p>
          <a:p>
            <a:r>
              <a:rPr lang="en-US" dirty="0" smtClean="0"/>
              <a:t>PBKDF2</a:t>
            </a:r>
          </a:p>
          <a:p>
            <a:endParaRPr lang="en-US" dirty="0"/>
          </a:p>
          <a:p>
            <a:endParaRPr lang="en-US" dirty="0" smtClean="0"/>
          </a:p>
          <a:p>
            <a:endParaRPr lang="en-US" dirty="0"/>
          </a:p>
        </p:txBody>
      </p:sp>
      <p:pic>
        <p:nvPicPr>
          <p:cNvPr id="4" name="Picture 16" descr="http://assets.fontsinuse.com/static/use-media-items/15/14246/full-2048x768/522903b7/Yahoo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3527" y="2424250"/>
            <a:ext cx="2667000" cy="10015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486" y="2503030"/>
            <a:ext cx="1860063" cy="831092"/>
          </a:xfrm>
          <a:prstGeom prst="rect">
            <a:avLst/>
          </a:prstGeom>
        </p:spPr>
      </p:pic>
      <p:pic>
        <p:nvPicPr>
          <p:cNvPr id="6" name="Picture 2" descr="Image result for dropbo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4763" y="2332776"/>
            <a:ext cx="1579303" cy="11844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9994" y="4297525"/>
            <a:ext cx="3877231" cy="969308"/>
          </a:xfrm>
          <a:prstGeom prst="rect">
            <a:avLst/>
          </a:prstGeom>
        </p:spPr>
      </p:pic>
      <p:cxnSp>
        <p:nvCxnSpPr>
          <p:cNvPr id="9" name="Straight Arrow Connector 8"/>
          <p:cNvCxnSpPr>
            <a:endCxn id="10" idx="1"/>
          </p:cNvCxnSpPr>
          <p:nvPr/>
        </p:nvCxnSpPr>
        <p:spPr>
          <a:xfrm flipV="1">
            <a:off x="5958722" y="4249493"/>
            <a:ext cx="985692" cy="40319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944414" y="3772440"/>
            <a:ext cx="4689682" cy="954107"/>
          </a:xfrm>
          <a:prstGeom prst="rect">
            <a:avLst/>
          </a:prstGeom>
        </p:spPr>
        <p:txBody>
          <a:bodyPr wrap="none" lIns="91440" tIns="45720" rIns="91440" bIns="45720">
            <a:spAutoFit/>
          </a:bodyPr>
          <a:lstStyle/>
          <a:p>
            <a:r>
              <a:rPr lang="en-US" sz="2800" dirty="0"/>
              <a:t>100,000 SHA256 computations</a:t>
            </a:r>
          </a:p>
          <a:p>
            <a:r>
              <a:rPr lang="en-US" sz="2800" dirty="0"/>
              <a:t>(iterative)</a:t>
            </a:r>
          </a:p>
        </p:txBody>
      </p:sp>
      <p:sp>
        <p:nvSpPr>
          <p:cNvPr id="15" name="Rectangle 14"/>
          <p:cNvSpPr/>
          <p:nvPr/>
        </p:nvSpPr>
        <p:spPr>
          <a:xfrm>
            <a:off x="214425" y="5778214"/>
            <a:ext cx="11977574" cy="646331"/>
          </a:xfrm>
          <a:prstGeom prst="rect">
            <a:avLst/>
          </a:prstGeom>
        </p:spPr>
        <p:txBody>
          <a:bodyPr wrap="none" lIns="91440" tIns="45720" rIns="91440" bIns="45720">
            <a:spAutoFit/>
          </a:bodyPr>
          <a:lstStyle/>
          <a:p>
            <a:r>
              <a:rPr lang="en-US" sz="3600" dirty="0"/>
              <a:t>Estimated Cost on ASIC: $1 per billion password guesses [BS14]</a:t>
            </a:r>
          </a:p>
        </p:txBody>
      </p:sp>
      <p:cxnSp>
        <p:nvCxnSpPr>
          <p:cNvPr id="16" name="Straight Arrow Connector 15"/>
          <p:cNvCxnSpPr/>
          <p:nvPr/>
        </p:nvCxnSpPr>
        <p:spPr>
          <a:xfrm flipH="1">
            <a:off x="6944414" y="4652689"/>
            <a:ext cx="773879" cy="111484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09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cxnSp>
        <p:nvCxnSpPr>
          <p:cNvPr id="5" name="Straight Arrow Connector 4"/>
          <p:cNvCxnSpPr/>
          <p:nvPr/>
        </p:nvCxnSpPr>
        <p:spPr>
          <a:xfrm flipV="1">
            <a:off x="2296907" y="1382469"/>
            <a:ext cx="0" cy="421277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296908" y="5595240"/>
            <a:ext cx="6128657" cy="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26939" y="4792635"/>
            <a:ext cx="2518062" cy="584775"/>
          </a:xfrm>
          <a:prstGeom prst="rect">
            <a:avLst/>
          </a:prstGeom>
          <a:noFill/>
        </p:spPr>
        <p:txBody>
          <a:bodyPr wrap="none" lIns="91440" tIns="45720" rIns="91440" bIns="45720" rtlCol="0">
            <a:spAutoFit/>
          </a:bodyPr>
          <a:lstStyle/>
          <a:p>
            <a:r>
              <a:rPr lang="en-US" sz="3200" b="1" dirty="0">
                <a:solidFill>
                  <a:srgbClr val="7030A0"/>
                </a:solidFill>
              </a:rPr>
              <a:t>User Patience</a:t>
            </a:r>
          </a:p>
        </p:txBody>
      </p:sp>
      <p:sp>
        <p:nvSpPr>
          <p:cNvPr id="11" name="TextBox 10"/>
          <p:cNvSpPr txBox="1"/>
          <p:nvPr/>
        </p:nvSpPr>
        <p:spPr>
          <a:xfrm>
            <a:off x="304821" y="6335487"/>
            <a:ext cx="6808595" cy="461665"/>
          </a:xfrm>
          <a:prstGeom prst="rect">
            <a:avLst/>
          </a:prstGeom>
          <a:noFill/>
        </p:spPr>
        <p:txBody>
          <a:bodyPr wrap="none" lIns="91440" tIns="45720" rIns="91440" bIns="45720" rtlCol="0">
            <a:spAutoFit/>
          </a:bodyPr>
          <a:lstStyle/>
          <a:p>
            <a:r>
              <a:rPr lang="en-US" sz="2400" b="1" dirty="0"/>
              <a:t>Disclaimer</a:t>
            </a:r>
            <a:r>
              <a:rPr lang="en-US" sz="2400" dirty="0"/>
              <a:t>: This slide is entirely for humorous effect. </a:t>
            </a:r>
          </a:p>
        </p:txBody>
      </p:sp>
      <p:sp>
        <p:nvSpPr>
          <p:cNvPr id="12" name="TextBox 11"/>
          <p:cNvSpPr txBox="1"/>
          <p:nvPr/>
        </p:nvSpPr>
        <p:spPr>
          <a:xfrm rot="2460249">
            <a:off x="3719328" y="2253765"/>
            <a:ext cx="2345707" cy="584775"/>
          </a:xfrm>
          <a:prstGeom prst="rect">
            <a:avLst/>
          </a:prstGeom>
          <a:noFill/>
        </p:spPr>
        <p:txBody>
          <a:bodyPr wrap="none" lIns="91440" tIns="45720" rIns="91440" bIns="45720" rtlCol="0">
            <a:spAutoFit/>
          </a:bodyPr>
          <a:lstStyle/>
          <a:p>
            <a:r>
              <a:rPr lang="en-US" sz="3200" b="1" dirty="0">
                <a:solidFill>
                  <a:srgbClr val="FF0000"/>
                </a:solidFill>
              </a:rPr>
              <a:t>Cost SHA256</a:t>
            </a:r>
          </a:p>
        </p:txBody>
      </p:sp>
      <p:cxnSp>
        <p:nvCxnSpPr>
          <p:cNvPr id="13" name="Straight Arrow Connector 12"/>
          <p:cNvCxnSpPr/>
          <p:nvPr/>
        </p:nvCxnSpPr>
        <p:spPr>
          <a:xfrm>
            <a:off x="2888892" y="1520011"/>
            <a:ext cx="4502509" cy="3716019"/>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85971" y="5596767"/>
            <a:ext cx="1029449" cy="584775"/>
          </a:xfrm>
          <a:prstGeom prst="rect">
            <a:avLst/>
          </a:prstGeom>
          <a:noFill/>
        </p:spPr>
        <p:txBody>
          <a:bodyPr wrap="none" lIns="91440" tIns="45720" rIns="91440" bIns="45720" rtlCol="0">
            <a:spAutoFit/>
          </a:bodyPr>
          <a:lstStyle/>
          <a:p>
            <a:r>
              <a:rPr lang="en-US" sz="3200" b="1" dirty="0"/>
              <a:t>Time</a:t>
            </a:r>
          </a:p>
        </p:txBody>
      </p:sp>
      <p:sp>
        <p:nvSpPr>
          <p:cNvPr id="17" name="TextBox 16"/>
          <p:cNvSpPr txBox="1"/>
          <p:nvPr/>
        </p:nvSpPr>
        <p:spPr>
          <a:xfrm rot="16200000">
            <a:off x="6758376" y="3085634"/>
            <a:ext cx="4257897" cy="584775"/>
          </a:xfrm>
          <a:prstGeom prst="rect">
            <a:avLst/>
          </a:prstGeom>
          <a:noFill/>
        </p:spPr>
        <p:txBody>
          <a:bodyPr wrap="none" lIns="91440" tIns="45720" rIns="91440" bIns="45720" rtlCol="0">
            <a:spAutoFit/>
          </a:bodyPr>
          <a:lstStyle/>
          <a:p>
            <a:r>
              <a:rPr lang="en-US" sz="3200" b="1" dirty="0">
                <a:solidFill>
                  <a:srgbClr val="7030A0"/>
                </a:solidFill>
              </a:rPr>
              <a:t>Standard Patience Units</a:t>
            </a:r>
          </a:p>
        </p:txBody>
      </p:sp>
      <p:cxnSp>
        <p:nvCxnSpPr>
          <p:cNvPr id="18" name="Straight Arrow Connector 17"/>
          <p:cNvCxnSpPr/>
          <p:nvPr/>
        </p:nvCxnSpPr>
        <p:spPr>
          <a:xfrm flipV="1">
            <a:off x="8458240" y="1429945"/>
            <a:ext cx="0" cy="421277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1252263" y="2822890"/>
            <a:ext cx="1205779" cy="584775"/>
          </a:xfrm>
          <a:prstGeom prst="rect">
            <a:avLst/>
          </a:prstGeom>
          <a:noFill/>
        </p:spPr>
        <p:txBody>
          <a:bodyPr wrap="none" lIns="91440" tIns="45720" rIns="91440" bIns="45720" rtlCol="0">
            <a:spAutoFit/>
          </a:bodyPr>
          <a:lstStyle/>
          <a:p>
            <a:r>
              <a:rPr lang="en-US" sz="3200" b="1" dirty="0">
                <a:solidFill>
                  <a:srgbClr val="FF0000"/>
                </a:solidFill>
              </a:rPr>
              <a:t>USD $</a:t>
            </a:r>
          </a:p>
        </p:txBody>
      </p:sp>
      <p:cxnSp>
        <p:nvCxnSpPr>
          <p:cNvPr id="21" name="Straight Arrow Connector 20"/>
          <p:cNvCxnSpPr/>
          <p:nvPr/>
        </p:nvCxnSpPr>
        <p:spPr>
          <a:xfrm>
            <a:off x="2389445" y="5355772"/>
            <a:ext cx="5943580" cy="0"/>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2" descr="Image result for impatient us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9713" y="2249949"/>
            <a:ext cx="2590799" cy="1730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3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160867"/>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dirty="0" smtClean="0"/>
              <a:t>Intuition: 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dirty="0" smtClean="0"/>
              <a:t>Data Independent Memory Hard Function (</a:t>
            </a:r>
            <a:r>
              <a:rPr lang="en-US" dirty="0" err="1" smtClean="0"/>
              <a:t>iMHF</a:t>
            </a:r>
            <a:r>
              <a:rPr lang="en-US" dirty="0" smtClean="0"/>
              <a:t>)</a:t>
            </a:r>
          </a:p>
          <a:p>
            <a:pPr lvl="1"/>
            <a:r>
              <a:rPr lang="en-US" dirty="0" smtClean="0"/>
              <a:t>Memory access pattern should not depend on input</a:t>
            </a:r>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284" y="3840638"/>
            <a:ext cx="4063443" cy="113023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4731" y="4787493"/>
            <a:ext cx="3205760" cy="1250159"/>
          </a:xfrm>
          <a:prstGeom prst="rect">
            <a:avLst/>
          </a:prstGeom>
        </p:spPr>
      </p:pic>
      <p:sp>
        <p:nvSpPr>
          <p:cNvPr id="6" name="&quot;No&quot; Symbol 5"/>
          <p:cNvSpPr/>
          <p:nvPr/>
        </p:nvSpPr>
        <p:spPr>
          <a:xfrm>
            <a:off x="8501743" y="4288972"/>
            <a:ext cx="3508467" cy="2369905"/>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solidFill>
                <a:schemeClr val="tx1"/>
              </a:solidFill>
            </a:endParaRPr>
          </a:p>
        </p:txBody>
      </p:sp>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005" y="3933885"/>
            <a:ext cx="2272635" cy="886265"/>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2872" y="2220128"/>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5584" y="2659612"/>
            <a:ext cx="169011" cy="1690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834596" y="2828623"/>
            <a:ext cx="2178777" cy="952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34596" y="2427515"/>
            <a:ext cx="2178777" cy="269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68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 y="6099429"/>
            <a:ext cx="10515600" cy="1852148"/>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1" y="365125"/>
            <a:ext cx="5969380" cy="39596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24653" y="4089759"/>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a:t>(2013-2015)</a:t>
            </a:r>
            <a:endParaRPr lang="en-US" sz="4400" dirty="0"/>
          </a:p>
        </p:txBody>
      </p:sp>
      <p:sp>
        <p:nvSpPr>
          <p:cNvPr id="7" name="Title 6"/>
          <p:cNvSpPr>
            <a:spLocks noGrp="1"/>
          </p:cNvSpPr>
          <p:nvPr>
            <p:ph type="title"/>
          </p:nvPr>
        </p:nvSpPr>
        <p:spPr/>
        <p:txBody>
          <a:bodyPr/>
          <a:lstStyle/>
          <a:p>
            <a:endParaRPr lang="en-US" dirty="0"/>
          </a:p>
        </p:txBody>
      </p:sp>
    </p:spTree>
    <p:extLst>
      <p:ext uri="{BB962C8B-B14F-4D97-AF65-F5344CB8AC3E}">
        <p14:creationId xmlns:p14="http://schemas.microsoft.com/office/powerpoint/2010/main" val="2915986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435" y="365125"/>
            <a:ext cx="11505235" cy="1325563"/>
          </a:xfrm>
        </p:spPr>
        <p:txBody>
          <a:bodyPr/>
          <a:lstStyle/>
          <a:p>
            <a:r>
              <a:rPr lang="en-US" dirty="0" smtClean="0"/>
              <a:t>Review: Collision Resistant Hash Functions (CRHF)</a:t>
            </a:r>
            <a:endParaRPr lang="en-US" dirty="0"/>
          </a:p>
        </p:txBody>
      </p:sp>
      <p:sp>
        <p:nvSpPr>
          <p:cNvPr id="3" name="Content Placeholder 2"/>
          <p:cNvSpPr>
            <a:spLocks noGrp="1"/>
          </p:cNvSpPr>
          <p:nvPr>
            <p:ph idx="1"/>
          </p:nvPr>
        </p:nvSpPr>
        <p:spPr>
          <a:xfrm>
            <a:off x="653005" y="1847850"/>
            <a:ext cx="10515600" cy="4351338"/>
          </a:xfrm>
        </p:spPr>
        <p:txBody>
          <a:bodyPr>
            <a:normAutofit fontScale="77500" lnSpcReduction="20000"/>
          </a:bodyPr>
          <a:lstStyle/>
          <a:p>
            <a:r>
              <a:rPr lang="en-US" dirty="0" smtClean="0"/>
              <a:t>CRHFs are a unique object in cryptography</a:t>
            </a:r>
          </a:p>
          <a:p>
            <a:pPr lvl="1"/>
            <a:r>
              <a:rPr lang="en-US" dirty="0" smtClean="0"/>
              <a:t>No secret key (public seed) --- security definition (e.g., seeded) vs practice (e.g., SHA3)</a:t>
            </a:r>
          </a:p>
          <a:p>
            <a:r>
              <a:rPr lang="en-US" dirty="0" smtClean="0"/>
              <a:t>Davies-Meyer construction in Ideal Cipher Model</a:t>
            </a:r>
          </a:p>
          <a:p>
            <a:pPr lvl="1"/>
            <a:endParaRPr lang="en-US" dirty="0" smtClean="0"/>
          </a:p>
          <a:p>
            <a:r>
              <a:rPr lang="en-US" dirty="0" smtClean="0"/>
              <a:t>Handling long inputs</a:t>
            </a:r>
          </a:p>
          <a:p>
            <a:pPr lvl="1"/>
            <a:r>
              <a:rPr lang="en-US" dirty="0" err="1" smtClean="0"/>
              <a:t>Merkle</a:t>
            </a:r>
            <a:r>
              <a:rPr lang="en-US" dirty="0"/>
              <a:t> </a:t>
            </a:r>
            <a:r>
              <a:rPr lang="en-US" dirty="0" smtClean="0"/>
              <a:t>Tree</a:t>
            </a:r>
          </a:p>
          <a:p>
            <a:pPr lvl="1"/>
            <a:r>
              <a:rPr lang="en-US" dirty="0" err="1" smtClean="0"/>
              <a:t>Merkle</a:t>
            </a:r>
            <a:r>
              <a:rPr lang="en-US" dirty="0" err="1"/>
              <a:t>-</a:t>
            </a:r>
            <a:r>
              <a:rPr lang="en-US" dirty="0" err="1" smtClean="0"/>
              <a:t>Damgård</a:t>
            </a:r>
            <a:endParaRPr lang="en-US" dirty="0" smtClean="0"/>
          </a:p>
          <a:p>
            <a:pPr lvl="1"/>
            <a:endParaRPr lang="en-US" dirty="0" smtClean="0"/>
          </a:p>
          <a:p>
            <a:r>
              <a:rPr lang="en-US" dirty="0" smtClean="0"/>
              <a:t>Collision/Inversion Attacks</a:t>
            </a:r>
          </a:p>
          <a:p>
            <a:pPr lvl="1"/>
            <a:r>
              <a:rPr lang="en-US" dirty="0" smtClean="0"/>
              <a:t>Birthday Attack</a:t>
            </a:r>
          </a:p>
          <a:p>
            <a:pPr lvl="1"/>
            <a:r>
              <a:rPr lang="en-US" dirty="0" smtClean="0"/>
              <a:t>Small Space Birthday Attack</a:t>
            </a:r>
          </a:p>
          <a:p>
            <a:pPr lvl="1"/>
            <a:r>
              <a:rPr lang="en-US" dirty="0" smtClean="0"/>
              <a:t>Pre-Computation Attacks (Time/Space Tradeoffs)</a:t>
            </a:r>
          </a:p>
          <a:p>
            <a:endParaRPr lang="en-US" dirty="0"/>
          </a:p>
          <a:p>
            <a:r>
              <a:rPr lang="en-US" dirty="0" smtClean="0"/>
              <a:t>Random Oracle Methodology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a:t>
            </a:fld>
            <a:endParaRPr lang="en-US"/>
          </a:p>
        </p:txBody>
      </p:sp>
    </p:spTree>
    <p:extLst>
      <p:ext uri="{BB962C8B-B14F-4D97-AF65-F5344CB8AC3E}">
        <p14:creationId xmlns:p14="http://schemas.microsoft.com/office/powerpoint/2010/main" val="1050611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 y="6099429"/>
            <a:ext cx="10515600" cy="1852148"/>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1" y="365125"/>
            <a:ext cx="5969380" cy="39596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3565" y="222386"/>
            <a:ext cx="2120380" cy="213656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24653" y="4089759"/>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a:t>(2013-2015)</a:t>
            </a:r>
            <a:endParaRPr lang="en-US" sz="4400" dirty="0"/>
          </a:p>
        </p:txBody>
      </p:sp>
      <p:sp>
        <p:nvSpPr>
          <p:cNvPr id="7" name="Title 6"/>
          <p:cNvSpPr>
            <a:spLocks noGrp="1"/>
          </p:cNvSpPr>
          <p:nvPr>
            <p:ph type="title"/>
          </p:nvPr>
        </p:nvSpPr>
        <p:spPr/>
        <p:txBody>
          <a:bodyPr/>
          <a:lstStyle/>
          <a:p>
            <a:endParaRPr lang="en-US"/>
          </a:p>
        </p:txBody>
      </p:sp>
      <p:sp>
        <p:nvSpPr>
          <p:cNvPr id="8" name="TextBox 7"/>
          <p:cNvSpPr txBox="1"/>
          <p:nvPr/>
        </p:nvSpPr>
        <p:spPr>
          <a:xfrm>
            <a:off x="6282153" y="2369676"/>
            <a:ext cx="5283200" cy="1774973"/>
          </a:xfrm>
          <a:prstGeom prst="rect">
            <a:avLst/>
          </a:prstGeom>
          <a:noFill/>
        </p:spPr>
        <p:txBody>
          <a:bodyPr wrap="square" rtlCol="0">
            <a:spAutoFit/>
          </a:bodyPr>
          <a:lstStyle/>
          <a:p>
            <a:r>
              <a:rPr lang="en-US" sz="4267" dirty="0"/>
              <a:t>We recommend that you use Argon2…</a:t>
            </a:r>
          </a:p>
          <a:p>
            <a:endParaRPr lang="en-US" sz="2400" dirty="0"/>
          </a:p>
        </p:txBody>
      </p:sp>
    </p:spTree>
    <p:extLst>
      <p:ext uri="{BB962C8B-B14F-4D97-AF65-F5344CB8AC3E}">
        <p14:creationId xmlns:p14="http://schemas.microsoft.com/office/powerpoint/2010/main" val="19376179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 y="6099429"/>
            <a:ext cx="10515600" cy="1852148"/>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1" y="365125"/>
            <a:ext cx="5969380" cy="39596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3565" y="222386"/>
            <a:ext cx="2120380" cy="213656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24653" y="4089759"/>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a:t>(2013-2015)</a:t>
            </a:r>
            <a:endParaRPr lang="en-US" sz="4400" dirty="0"/>
          </a:p>
        </p:txBody>
      </p:sp>
      <p:sp>
        <p:nvSpPr>
          <p:cNvPr id="7" name="Title 6"/>
          <p:cNvSpPr>
            <a:spLocks noGrp="1"/>
          </p:cNvSpPr>
          <p:nvPr>
            <p:ph type="title"/>
          </p:nvPr>
        </p:nvSpPr>
        <p:spPr/>
        <p:txBody>
          <a:bodyPr/>
          <a:lstStyle/>
          <a:p>
            <a:endParaRPr lang="en-US"/>
          </a:p>
        </p:txBody>
      </p:sp>
      <p:sp>
        <p:nvSpPr>
          <p:cNvPr id="8" name="TextBox 7"/>
          <p:cNvSpPr txBox="1"/>
          <p:nvPr/>
        </p:nvSpPr>
        <p:spPr>
          <a:xfrm>
            <a:off x="6282153" y="2369677"/>
            <a:ext cx="5283200" cy="3416705"/>
          </a:xfrm>
          <a:prstGeom prst="rect">
            <a:avLst/>
          </a:prstGeom>
          <a:noFill/>
        </p:spPr>
        <p:txBody>
          <a:bodyPr wrap="square" rtlCol="0">
            <a:spAutoFit/>
          </a:bodyPr>
          <a:lstStyle/>
          <a:p>
            <a:r>
              <a:rPr lang="en-US" sz="4267" dirty="0"/>
              <a:t>We recommend that you use Argon2…</a:t>
            </a:r>
          </a:p>
          <a:p>
            <a:endParaRPr lang="en-US" sz="2400" dirty="0"/>
          </a:p>
          <a:p>
            <a:r>
              <a:rPr lang="en-US" sz="2667" dirty="0"/>
              <a:t>There are two main versions of Argon2, </a:t>
            </a:r>
            <a:r>
              <a:rPr lang="en-US" sz="2667" b="1" dirty="0"/>
              <a:t>Argon2i</a:t>
            </a:r>
            <a:r>
              <a:rPr lang="en-US" sz="2667" dirty="0"/>
              <a:t> and Argon2d. </a:t>
            </a:r>
            <a:r>
              <a:rPr lang="en-US" sz="2667" b="1" dirty="0"/>
              <a:t>Argon2i</a:t>
            </a:r>
            <a:r>
              <a:rPr lang="en-US" sz="2667" dirty="0"/>
              <a:t> is the safest against side-channel attacks</a:t>
            </a:r>
          </a:p>
        </p:txBody>
      </p:sp>
      <p:pic>
        <p:nvPicPr>
          <p:cNvPr id="9"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2037" y="5695579"/>
            <a:ext cx="2358801" cy="919868"/>
          </a:xfrm>
          <a:prstGeom prst="rect">
            <a:avLst/>
          </a:prstGeom>
        </p:spPr>
      </p:pic>
      <p:sp>
        <p:nvSpPr>
          <p:cNvPr id="10" name="&quot;No&quot; Symbol 9"/>
          <p:cNvSpPr/>
          <p:nvPr/>
        </p:nvSpPr>
        <p:spPr>
          <a:xfrm>
            <a:off x="9918551" y="5228378"/>
            <a:ext cx="2026563" cy="1742100"/>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solidFill>
                <a:schemeClr val="tx1"/>
              </a:solidFill>
            </a:endParaRPr>
          </a:p>
        </p:txBody>
      </p:sp>
    </p:spTree>
    <p:extLst>
      <p:ext uri="{BB962C8B-B14F-4D97-AF65-F5344CB8AC3E}">
        <p14:creationId xmlns:p14="http://schemas.microsoft.com/office/powerpoint/2010/main" val="9622607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gitalbloggers.com/ojsagar/files/2013/08/Key-Succ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6268" y="3050621"/>
            <a:ext cx="3928533" cy="28060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050" dirty="0"/>
              <a:t>Depth-Robustness: The Key Property</a:t>
            </a:r>
          </a:p>
        </p:txBody>
      </p:sp>
      <p:sp>
        <p:nvSpPr>
          <p:cNvPr id="3" name="Content Placeholder 2"/>
          <p:cNvSpPr>
            <a:spLocks noGrp="1"/>
          </p:cNvSpPr>
          <p:nvPr>
            <p:ph idx="1"/>
          </p:nvPr>
        </p:nvSpPr>
        <p:spPr>
          <a:xfrm>
            <a:off x="2531534" y="2201069"/>
            <a:ext cx="7137401" cy="3263504"/>
          </a:xfrm>
        </p:spPr>
        <p:txBody>
          <a:bodyPr>
            <a:normAutofit/>
          </a:bodyPr>
          <a:lstStyle/>
          <a:p>
            <a:pPr marL="0" indent="0" algn="ctr">
              <a:buNone/>
            </a:pPr>
            <a:r>
              <a:rPr lang="en-US" sz="3600" u="sng" dirty="0"/>
              <a:t>Necessary</a:t>
            </a:r>
            <a:r>
              <a:rPr lang="en-US" sz="3600" dirty="0"/>
              <a:t> [AB16] and </a:t>
            </a:r>
            <a:r>
              <a:rPr lang="en-US" sz="3600" u="sng" dirty="0"/>
              <a:t>sufficient</a:t>
            </a:r>
            <a:r>
              <a:rPr lang="en-US" sz="3600" dirty="0"/>
              <a:t>  [ABP16] for secure </a:t>
            </a:r>
            <a:r>
              <a:rPr lang="en-US" sz="3600" dirty="0" err="1"/>
              <a:t>iMHFs</a:t>
            </a:r>
            <a:endParaRPr lang="en-US" sz="3600" dirty="0"/>
          </a:p>
        </p:txBody>
      </p:sp>
    </p:spTree>
    <p:extLst>
      <p:ext uri="{BB962C8B-B14F-4D97-AF65-F5344CB8AC3E}">
        <p14:creationId xmlns:p14="http://schemas.microsoft.com/office/powerpoint/2010/main" val="22771202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a:xfrm>
            <a:off x="2545556" y="2125266"/>
            <a:ext cx="7886700" cy="3263504"/>
          </a:xfrm>
        </p:spPr>
        <p:txBody>
          <a:bodyPr>
            <a:normAutofit/>
          </a:bodyPr>
          <a:lstStyle/>
          <a:p>
            <a:pPr marL="0" indent="0">
              <a:buNone/>
            </a:pPr>
            <a:r>
              <a:rPr lang="en-US" sz="3000" dirty="0"/>
              <a:t>Are existing </a:t>
            </a:r>
            <a:r>
              <a:rPr lang="en-US" sz="3000" dirty="0" err="1"/>
              <a:t>iMHF</a:t>
            </a:r>
            <a:r>
              <a:rPr lang="en-US" sz="3000" dirty="0"/>
              <a:t> candidates based on depth-robust DAGs?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2" y="3127188"/>
            <a:ext cx="1799939" cy="2764613"/>
          </a:xfrm>
          <a:prstGeom prst="rect">
            <a:avLst/>
          </a:prstGeom>
        </p:spPr>
      </p:pic>
      <p:sp>
        <p:nvSpPr>
          <p:cNvPr id="5" name="Cloud Callout 4"/>
          <p:cNvSpPr/>
          <p:nvPr/>
        </p:nvSpPr>
        <p:spPr>
          <a:xfrm>
            <a:off x="1616869" y="1708548"/>
            <a:ext cx="8508206" cy="1921670"/>
          </a:xfrm>
          <a:prstGeom prst="cloudCallout">
            <a:avLst>
              <a:gd name="adj1" fmla="val 25263"/>
              <a:gd name="adj2" fmla="val 66961"/>
            </a:avLst>
          </a:prstGeom>
          <a:solidFill>
            <a:schemeClr val="accent1">
              <a:alpha val="17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927" y="3693917"/>
            <a:ext cx="1778196" cy="1778196"/>
          </a:xfrm>
          <a:prstGeom prst="rect">
            <a:avLst/>
          </a:prstGeom>
        </p:spPr>
      </p:pic>
    </p:spTree>
    <p:extLst>
      <p:ext uri="{BB962C8B-B14F-4D97-AF65-F5344CB8AC3E}">
        <p14:creationId xmlns:p14="http://schemas.microsoft.com/office/powerpoint/2010/main" val="32001802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172404" y="2059247"/>
            <a:ext cx="5190796" cy="3981934"/>
          </a:xfrm>
          <a:prstGeom prst="rect">
            <a:avLst/>
          </a:prstGeom>
        </p:spPr>
      </p:pic>
      <p:sp>
        <p:nvSpPr>
          <p:cNvPr id="2" name="Title 1"/>
          <p:cNvSpPr>
            <a:spLocks noGrp="1"/>
          </p:cNvSpPr>
          <p:nvPr>
            <p:ph type="title"/>
          </p:nvPr>
        </p:nvSpPr>
        <p:spPr/>
        <p:txBody>
          <a:bodyPr/>
          <a:lstStyle/>
          <a:p>
            <a:r>
              <a:rPr lang="en-US" dirty="0" smtClean="0"/>
              <a:t>Answer: No</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3140219" y="1060307"/>
            <a:ext cx="7103239" cy="3227203"/>
          </a:xfrm>
          <a:prstGeom prst="rect">
            <a:avLst/>
          </a:prstGeom>
        </p:spPr>
      </p:pic>
      <p:pic>
        <p:nvPicPr>
          <p:cNvPr id="5" name="Picture 4"/>
          <p:cNvPicPr>
            <a:picLocks noChangeAspect="1"/>
          </p:cNvPicPr>
          <p:nvPr/>
        </p:nvPicPr>
        <p:blipFill>
          <a:blip r:embed="rId4"/>
          <a:stretch>
            <a:fillRect/>
          </a:stretch>
        </p:blipFill>
        <p:spPr>
          <a:xfrm>
            <a:off x="1828800" y="1600201"/>
            <a:ext cx="5410200" cy="4258419"/>
          </a:xfrm>
          <a:prstGeom prst="rect">
            <a:avLst/>
          </a:prstGeom>
        </p:spPr>
      </p:pic>
    </p:spTree>
    <p:extLst>
      <p:ext uri="{BB962C8B-B14F-4D97-AF65-F5344CB8AC3E}">
        <p14:creationId xmlns:p14="http://schemas.microsoft.com/office/powerpoint/2010/main" val="152021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build a secure </a:t>
            </a:r>
            <a:r>
              <a:rPr lang="en-US" dirty="0" err="1" smtClean="0"/>
              <a:t>iMHF</a:t>
            </a:r>
            <a:r>
              <a:rPr lang="en-US" dirty="0" smtClean="0"/>
              <a:t>?</a:t>
            </a:r>
            <a:endParaRPr lang="en-US" dirty="0"/>
          </a:p>
        </p:txBody>
      </p:sp>
      <p:sp>
        <p:nvSpPr>
          <p:cNvPr id="3" name="Content Placeholder 2"/>
          <p:cNvSpPr>
            <a:spLocks noGrp="1"/>
          </p:cNvSpPr>
          <p:nvPr>
            <p:ph idx="1"/>
          </p:nvPr>
        </p:nvSpPr>
        <p:spPr>
          <a:xfrm>
            <a:off x="1831525" y="5867401"/>
            <a:ext cx="8229600" cy="563563"/>
          </a:xfrm>
        </p:spPr>
        <p:txBody>
          <a:bodyPr>
            <a:normAutofit fontScale="77500" lnSpcReduction="20000"/>
          </a:bodyPr>
          <a:lstStyle/>
          <a:p>
            <a:pPr marL="0" indent="0">
              <a:buNone/>
            </a:pPr>
            <a:r>
              <a:rPr lang="en-US" dirty="0" err="1" smtClean="0"/>
              <a:t>Github</a:t>
            </a:r>
            <a:r>
              <a:rPr lang="en-US" dirty="0"/>
              <a:t>: </a:t>
            </a:r>
            <a:r>
              <a:rPr lang="en-US" dirty="0">
                <a:hlinkClick r:id="rId2"/>
              </a:rPr>
              <a:t>https://</a:t>
            </a:r>
            <a:r>
              <a:rPr lang="en-US" dirty="0" smtClean="0">
                <a:hlinkClick r:id="rId2"/>
              </a:rPr>
              <a:t>github.com/Practical-Graphs/Argon2-Practical-Graph</a:t>
            </a:r>
            <a:r>
              <a:rPr lang="en-US" dirty="0" smtClean="0"/>
              <a:t>  </a:t>
            </a:r>
            <a:endParaRPr lang="en-US" dirty="0"/>
          </a:p>
        </p:txBody>
      </p:sp>
      <p:pic>
        <p:nvPicPr>
          <p:cNvPr id="5" name="Picture 4"/>
          <p:cNvPicPr>
            <a:picLocks noChangeAspect="1"/>
          </p:cNvPicPr>
          <p:nvPr/>
        </p:nvPicPr>
        <p:blipFill>
          <a:blip r:embed="rId3"/>
          <a:stretch>
            <a:fillRect/>
          </a:stretch>
        </p:blipFill>
        <p:spPr>
          <a:xfrm>
            <a:off x="3347350" y="1600199"/>
            <a:ext cx="6863451" cy="3655105"/>
          </a:xfrm>
          <a:prstGeom prst="rect">
            <a:avLst/>
          </a:prstGeom>
        </p:spPr>
      </p:pic>
      <p:pic>
        <p:nvPicPr>
          <p:cNvPr id="4098" name="Picture 2" descr="Image result for you break it you fix 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43510" y="2961691"/>
            <a:ext cx="4112305" cy="932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308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Key Principles</a:t>
            </a:r>
            <a:endParaRPr lang="en-US" dirty="0"/>
          </a:p>
        </p:txBody>
      </p:sp>
      <p:sp>
        <p:nvSpPr>
          <p:cNvPr id="3" name="Content Placeholder 2"/>
          <p:cNvSpPr>
            <a:spLocks noGrp="1"/>
          </p:cNvSpPr>
          <p:nvPr>
            <p:ph idx="1"/>
          </p:nvPr>
        </p:nvSpPr>
        <p:spPr/>
        <p:txBody>
          <a:bodyPr/>
          <a:lstStyle/>
          <a:p>
            <a:r>
              <a:rPr lang="en-US" dirty="0" smtClean="0"/>
              <a:t>Sufficient Key Space Principle</a:t>
            </a:r>
          </a:p>
          <a:p>
            <a:pPr lvl="1"/>
            <a:r>
              <a:rPr lang="en-US" dirty="0" smtClean="0"/>
              <a:t>Resist brute-force attacks</a:t>
            </a:r>
          </a:p>
          <a:p>
            <a:endParaRPr lang="en-US" dirty="0"/>
          </a:p>
          <a:p>
            <a:r>
              <a:rPr lang="en-US" dirty="0" smtClean="0"/>
              <a:t>Penguin Principle</a:t>
            </a:r>
          </a:p>
          <a:p>
            <a:pPr lvl="1"/>
            <a:r>
              <a:rPr lang="en-US" dirty="0" smtClean="0"/>
              <a:t>Issues with stateless/deterministic encryption schemes</a:t>
            </a:r>
          </a:p>
          <a:p>
            <a:pPr lvl="1"/>
            <a:r>
              <a:rPr lang="en-US" dirty="0" smtClean="0"/>
              <a:t>Importance of </a:t>
            </a:r>
            <a:r>
              <a:rPr lang="en-US" dirty="0" err="1" smtClean="0"/>
              <a:t>nonces</a:t>
            </a:r>
            <a:endParaRPr lang="en-US" dirty="0" smtClean="0"/>
          </a:p>
          <a:p>
            <a:pPr lvl="1"/>
            <a:endParaRPr lang="en-US" dirty="0"/>
          </a:p>
          <a:p>
            <a:r>
              <a:rPr lang="en-US" dirty="0" smtClean="0"/>
              <a:t>Independent Key Principle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a:t>
            </a:fld>
            <a:endParaRPr lang="en-US"/>
          </a:p>
        </p:txBody>
      </p:sp>
    </p:spTree>
    <p:extLst>
      <p:ext uri="{BB962C8B-B14F-4D97-AF65-F5344CB8AC3E}">
        <p14:creationId xmlns:p14="http://schemas.microsoft.com/office/powerpoint/2010/main" val="260157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 </a:t>
            </a:r>
            <a:r>
              <a:rPr lang="en-US" dirty="0" smtClean="0"/>
              <a:t>Asymmetric Key Crypto</a:t>
            </a:r>
            <a:endParaRPr lang="en-US" dirty="0"/>
          </a:p>
        </p:txBody>
      </p:sp>
      <p:sp>
        <p:nvSpPr>
          <p:cNvPr id="3" name="Content Placeholder 2"/>
          <p:cNvSpPr>
            <a:spLocks noGrp="1"/>
          </p:cNvSpPr>
          <p:nvPr>
            <p:ph idx="1"/>
          </p:nvPr>
        </p:nvSpPr>
        <p:spPr/>
        <p:txBody>
          <a:bodyPr>
            <a:normAutofit lnSpcReduction="10000"/>
          </a:bodyPr>
          <a:lstStyle/>
          <a:p>
            <a:r>
              <a:rPr lang="en-US" dirty="0" smtClean="0"/>
              <a:t>Key Assumptions:</a:t>
            </a:r>
          </a:p>
          <a:p>
            <a:pPr lvl="1"/>
            <a:r>
              <a:rPr lang="en-US" dirty="0" smtClean="0"/>
              <a:t>FACTORING</a:t>
            </a:r>
          </a:p>
          <a:p>
            <a:pPr lvl="1"/>
            <a:r>
              <a:rPr lang="en-US" dirty="0" smtClean="0"/>
              <a:t>RSA-Inversion Problem</a:t>
            </a:r>
          </a:p>
          <a:p>
            <a:pPr lvl="1"/>
            <a:r>
              <a:rPr lang="en-US" dirty="0" smtClean="0"/>
              <a:t>Discrete Logarithm Problem</a:t>
            </a:r>
          </a:p>
          <a:p>
            <a:pPr lvl="1"/>
            <a:r>
              <a:rPr lang="en-US" dirty="0" smtClean="0"/>
              <a:t>DDH vs CDH</a:t>
            </a:r>
          </a:p>
          <a:p>
            <a:pPr lvl="1"/>
            <a:r>
              <a:rPr lang="en-US" dirty="0" smtClean="0"/>
              <a:t>OWFs (for Certain Signature Schemes)</a:t>
            </a:r>
          </a:p>
          <a:p>
            <a:r>
              <a:rPr lang="en-US" dirty="0" smtClean="0"/>
              <a:t>Public Key Encryption</a:t>
            </a:r>
          </a:p>
          <a:p>
            <a:pPr lvl="1"/>
            <a:r>
              <a:rPr lang="en-US" dirty="0" smtClean="0"/>
              <a:t>Syntax</a:t>
            </a:r>
          </a:p>
          <a:p>
            <a:pPr lvl="1"/>
            <a:r>
              <a:rPr lang="en-US" dirty="0" smtClean="0"/>
              <a:t>Security Definition(s): CPA vs CCA-security</a:t>
            </a:r>
          </a:p>
          <a:p>
            <a:pPr lvl="1"/>
            <a:r>
              <a:rPr lang="en-US" dirty="0" smtClean="0"/>
              <a:t>Constructions: Plain RSA, El Gamal, RSA-OAEP</a:t>
            </a:r>
          </a:p>
          <a:p>
            <a:r>
              <a:rPr lang="en-US" dirty="0" smtClean="0"/>
              <a:t>Key Encapsulation Mechanism (and how to use them)</a:t>
            </a:r>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8</a:t>
            </a:fld>
            <a:endParaRPr lang="en-US"/>
          </a:p>
        </p:txBody>
      </p:sp>
    </p:spTree>
    <p:extLst>
      <p:ext uri="{BB962C8B-B14F-4D97-AF65-F5344CB8AC3E}">
        <p14:creationId xmlns:p14="http://schemas.microsoft.com/office/powerpoint/2010/main" val="655152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Signatures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Goal: Message Integrity</a:t>
            </a:r>
          </a:p>
          <a:p>
            <a:r>
              <a:rPr lang="en-US" dirty="0" smtClean="0"/>
              <a:t>Signature Properties: </a:t>
            </a:r>
          </a:p>
          <a:p>
            <a:pPr lvl="1"/>
            <a:r>
              <a:rPr lang="en-US" dirty="0" smtClean="0"/>
              <a:t>Public Verification </a:t>
            </a:r>
          </a:p>
          <a:p>
            <a:pPr lvl="1"/>
            <a:r>
              <a:rPr lang="en-US" dirty="0" smtClean="0"/>
              <a:t>Transferrable: Bob receives signature from Alice and can forward to Joe</a:t>
            </a:r>
          </a:p>
          <a:p>
            <a:pPr lvl="1"/>
            <a:r>
              <a:rPr lang="en-US" dirty="0" smtClean="0"/>
              <a:t>Can identify sender</a:t>
            </a:r>
          </a:p>
          <a:p>
            <a:pPr lvl="1"/>
            <a:r>
              <a:rPr lang="en-US" dirty="0" smtClean="0"/>
              <a:t>Cannot identify intended recipient </a:t>
            </a:r>
          </a:p>
          <a:p>
            <a:pPr lvl="2"/>
            <a:r>
              <a:rPr lang="en-US" b="1" dirty="0" smtClean="0"/>
              <a:t>Example: </a:t>
            </a:r>
            <a:r>
              <a:rPr lang="en-US" dirty="0" smtClean="0"/>
              <a:t>Alice signs message “I promise to pay you $50” and sends to Bob</a:t>
            </a:r>
          </a:p>
          <a:p>
            <a:pPr lvl="2"/>
            <a:r>
              <a:rPr lang="en-US" dirty="0" smtClean="0"/>
              <a:t>Eve can copy signature and forward to Joe who believes that Alice will pay him $50.</a:t>
            </a:r>
          </a:p>
          <a:p>
            <a:pPr lvl="2"/>
            <a:r>
              <a:rPr lang="en-US" b="1" dirty="0" smtClean="0"/>
              <a:t>Solution: </a:t>
            </a:r>
            <a:r>
              <a:rPr lang="en-US" dirty="0" smtClean="0"/>
              <a:t>Can bind signature to recipient, by indicating recipient inside the message</a:t>
            </a:r>
          </a:p>
          <a:p>
            <a:pPr lvl="3"/>
            <a:r>
              <a:rPr lang="en-US" dirty="0" smtClean="0"/>
              <a:t>E.g., “I promise to pay you (Bob) $50”</a:t>
            </a:r>
          </a:p>
          <a:p>
            <a:r>
              <a:rPr lang="en-US" dirty="0" smtClean="0"/>
              <a:t>Contrast with MAC</a:t>
            </a:r>
          </a:p>
          <a:p>
            <a:pPr lvl="1"/>
            <a:r>
              <a:rPr lang="en-US" dirty="0" smtClean="0"/>
              <a:t>Need secret key for verification</a:t>
            </a:r>
          </a:p>
          <a:p>
            <a:pPr lvl="1"/>
            <a:r>
              <a:rPr lang="en-US" dirty="0" smtClean="0"/>
              <a:t>Cannot identify sender (anyone who has secret key)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9</a:t>
            </a:fld>
            <a:endParaRPr lang="en-US"/>
          </a:p>
        </p:txBody>
      </p:sp>
    </p:spTree>
    <p:extLst>
      <p:ext uri="{BB962C8B-B14F-4D97-AF65-F5344CB8AC3E}">
        <p14:creationId xmlns:p14="http://schemas.microsoft.com/office/powerpoint/2010/main" val="677955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135226</TotalTime>
  <Words>2595</Words>
  <Application>Microsoft Office PowerPoint</Application>
  <PresentationFormat>Widescreen</PresentationFormat>
  <Paragraphs>639</Paragraphs>
  <Slides>65</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Arial</vt:lpstr>
      <vt:lpstr>Calibri</vt:lpstr>
      <vt:lpstr>Calibri Light</vt:lpstr>
      <vt:lpstr>Cambria Math</vt:lpstr>
      <vt:lpstr>cmmi10</vt:lpstr>
      <vt:lpstr>inherit</vt:lpstr>
      <vt:lpstr>Mathematica1Mono</vt:lpstr>
      <vt:lpstr>Wingdings</vt:lpstr>
      <vt:lpstr>Office Theme</vt:lpstr>
      <vt:lpstr>Homework 5 Statistics</vt:lpstr>
      <vt:lpstr>Course Evaluation</vt:lpstr>
      <vt:lpstr>Final Exam</vt:lpstr>
      <vt:lpstr>Review: Attacker Models </vt:lpstr>
      <vt:lpstr>Review: Key Concepts for Symmetric Key Crypto</vt:lpstr>
      <vt:lpstr>Review: Collision Resistant Hash Functions (CRHF)</vt:lpstr>
      <vt:lpstr>Review: Key Principles</vt:lpstr>
      <vt:lpstr>Review: Asymmetric Key Crypto</vt:lpstr>
      <vt:lpstr>Review: Signatures</vt:lpstr>
      <vt:lpstr>Review: Signatures and MACs</vt:lpstr>
      <vt:lpstr>Review: Multi-Party Computation</vt:lpstr>
      <vt:lpstr>Review: Zero-Knowledge</vt:lpstr>
      <vt:lpstr>Practice Problem 1: NIZK </vt:lpstr>
      <vt:lpstr>Practice Problem 1: NIZK (FIX) </vt:lpstr>
      <vt:lpstr>Practice Problem 2: Better Soundness</vt:lpstr>
      <vt:lpstr>Practice Problem 2: Better Soundness in ZK</vt:lpstr>
      <vt:lpstr>Practice Problem 2: Better Soundness in ZK</vt:lpstr>
      <vt:lpstr>Practice Problem 3: Garbled Circuit Reuse</vt:lpstr>
      <vt:lpstr>Practice Problem 4: RSA Authentication</vt:lpstr>
      <vt:lpstr>Practice Problem 5: RSA Overuse</vt:lpstr>
      <vt:lpstr>Cryptography CS 555</vt:lpstr>
      <vt:lpstr>CS 555:Week 15: Zero-Knowledge Proofs</vt:lpstr>
      <vt:lpstr>Zero-Knowledge Proof for all NP</vt:lpstr>
      <vt:lpstr>Zero-Knowledge Proof for all NP</vt:lpstr>
      <vt:lpstr>Zero-Knowledge Proof for all NP</vt:lpstr>
      <vt:lpstr>Soundness and Completeness</vt:lpstr>
      <vt:lpstr>Zero-Knowledge Proof Simulator</vt:lpstr>
      <vt:lpstr>Zero-Knowledge Proof Simulator</vt:lpstr>
      <vt:lpstr>Zero-Knowledge Proof for all NP</vt:lpstr>
      <vt:lpstr>Secure Multiparty Computation (Adversary Models)</vt:lpstr>
      <vt:lpstr>CS 555:Week 15: Hot Topics</vt:lpstr>
      <vt:lpstr>Shor’s Algorithm</vt:lpstr>
      <vt:lpstr>Quantum Resistant Crypto</vt:lpstr>
      <vt:lpstr>Post Quantum Cryptography</vt:lpstr>
      <vt:lpstr>Fully Homomorphic Encryption (FHE)</vt:lpstr>
      <vt:lpstr>Fully Homomorphic Encryption (FHE)</vt:lpstr>
      <vt:lpstr>Partially Homomorphic Encryption</vt:lpstr>
      <vt:lpstr>Partially Homomorphic Encryption</vt:lpstr>
      <vt:lpstr>Partially Homomorphic Encryption</vt:lpstr>
      <vt:lpstr>Partially Homomorphic Encryption</vt:lpstr>
      <vt:lpstr>Bootstrapping (Gentry 2009)</vt:lpstr>
      <vt:lpstr>Fully Homomorphic Encryption Resources</vt:lpstr>
      <vt:lpstr>Program Obfuscation (Theoretical Cryptography)</vt:lpstr>
      <vt:lpstr>Differential Privacy</vt:lpstr>
      <vt:lpstr>Release Aggregate Statistics?</vt:lpstr>
      <vt:lpstr>Differential Privacy: Definition</vt:lpstr>
      <vt:lpstr>Differential Privacy vs Cryptography</vt:lpstr>
      <vt:lpstr>Traditional Differential Privacy Mechanism</vt:lpstr>
      <vt:lpstr>Traditional Differential Privacy Mechanism</vt:lpstr>
      <vt:lpstr>PowerPoint Presentation</vt:lpstr>
      <vt:lpstr>Resources</vt:lpstr>
      <vt:lpstr> Password Storage and Key Derivation Functions</vt:lpstr>
      <vt:lpstr>Offline Attacks: A Common Problem</vt:lpstr>
      <vt:lpstr>Offline Attacks: A Common Problem</vt:lpstr>
      <vt:lpstr>Goal: Moderately Expensive Hash Function</vt:lpstr>
      <vt:lpstr>Attempt 1: Hash Iteration</vt:lpstr>
      <vt:lpstr>The Challenge</vt:lpstr>
      <vt:lpstr>Memory Hard Function (MHF)</vt:lpstr>
      <vt:lpstr>PowerPoint Presentation</vt:lpstr>
      <vt:lpstr>PowerPoint Presentation</vt:lpstr>
      <vt:lpstr>PowerPoint Presentation</vt:lpstr>
      <vt:lpstr>Depth-Robustness: The Key Property</vt:lpstr>
      <vt:lpstr>Question</vt:lpstr>
      <vt:lpstr>Answer: No</vt:lpstr>
      <vt:lpstr>Can we build a secure iMHF?</vt:lpstr>
    </vt:vector>
  </TitlesOfParts>
  <Company>SERVERS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CS 555</dc:title>
  <dc:creator>Blocki, Jeremiah M</dc:creator>
  <cp:lastModifiedBy>Jeremiah Blocki</cp:lastModifiedBy>
  <cp:revision>409</cp:revision>
  <cp:lastPrinted>2017-10-28T19:03:12Z</cp:lastPrinted>
  <dcterms:created xsi:type="dcterms:W3CDTF">2016-12-31T20:38:01Z</dcterms:created>
  <dcterms:modified xsi:type="dcterms:W3CDTF">2018-12-31T21:04:36Z</dcterms:modified>
</cp:coreProperties>
</file>