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771" r:id="rId2"/>
    <p:sldId id="439" r:id="rId3"/>
    <p:sldId id="1051" r:id="rId4"/>
    <p:sldId id="1052" r:id="rId5"/>
    <p:sldId id="1053" r:id="rId6"/>
    <p:sldId id="1054" r:id="rId7"/>
    <p:sldId id="1055" r:id="rId8"/>
    <p:sldId id="1060" r:id="rId9"/>
    <p:sldId id="1061" r:id="rId10"/>
    <p:sldId id="1062" r:id="rId11"/>
    <p:sldId id="1063" r:id="rId12"/>
    <p:sldId id="1064" r:id="rId13"/>
    <p:sldId id="1065" r:id="rId14"/>
    <p:sldId id="1066" r:id="rId15"/>
    <p:sldId id="1067" r:id="rId16"/>
    <p:sldId id="1068" r:id="rId17"/>
    <p:sldId id="1069" r:id="rId18"/>
    <p:sldId id="1070" r:id="rId19"/>
    <p:sldId id="1071" r:id="rId20"/>
    <p:sldId id="1125" r:id="rId21"/>
    <p:sldId id="1075" r:id="rId22"/>
    <p:sldId id="1126" r:id="rId23"/>
    <p:sldId id="1081" r:id="rId24"/>
    <p:sldId id="1076" r:id="rId25"/>
    <p:sldId id="1077" r:id="rId26"/>
    <p:sldId id="1132" r:id="rId27"/>
    <p:sldId id="1082" r:id="rId28"/>
    <p:sldId id="1085" r:id="rId29"/>
    <p:sldId id="1086" r:id="rId30"/>
    <p:sldId id="1087" r:id="rId31"/>
    <p:sldId id="1088" r:id="rId32"/>
    <p:sldId id="1089" r:id="rId33"/>
    <p:sldId id="1090" r:id="rId34"/>
    <p:sldId id="1091" r:id="rId35"/>
    <p:sldId id="1092" r:id="rId36"/>
    <p:sldId id="1093" r:id="rId37"/>
    <p:sldId id="1108" r:id="rId38"/>
    <p:sldId id="1109" r:id="rId39"/>
    <p:sldId id="1111" r:id="rId40"/>
    <p:sldId id="1112" r:id="rId41"/>
    <p:sldId id="1113" r:id="rId42"/>
    <p:sldId id="1114" r:id="rId43"/>
    <p:sldId id="1116" r:id="rId44"/>
    <p:sldId id="1117" r:id="rId45"/>
    <p:sldId id="1118" r:id="rId46"/>
    <p:sldId id="1119" r:id="rId47"/>
    <p:sldId id="1121" r:id="rId48"/>
    <p:sldId id="1124" r:id="rId49"/>
    <p:sldId id="1129" r:id="rId50"/>
    <p:sldId id="1128" r:id="rId51"/>
    <p:sldId id="1130" r:id="rId52"/>
    <p:sldId id="1133" r:id="rId53"/>
    <p:sldId id="1131" r:id="rId54"/>
    <p:sldId id="1127" r:id="rId55"/>
    <p:sldId id="1104" r:id="rId56"/>
    <p:sldId id="1105" r:id="rId57"/>
    <p:sldId id="1106" r:id="rId58"/>
    <p:sldId id="1107" r:id="rId59"/>
    <p:sldId id="1123" r:id="rId60"/>
    <p:sldId id="1134" r:id="rId61"/>
    <p:sldId id="1135" r:id="rId62"/>
    <p:sldId id="1136" r:id="rId63"/>
    <p:sldId id="1137" r:id="rId64"/>
    <p:sldId id="1138" r:id="rId65"/>
    <p:sldId id="1139" r:id="rId66"/>
    <p:sldId id="1140" r:id="rId67"/>
    <p:sldId id="1141" r:id="rId68"/>
    <p:sldId id="1142" r:id="rId69"/>
    <p:sldId id="1143" r:id="rId70"/>
    <p:sldId id="1144" r:id="rId71"/>
    <p:sldId id="1145" r:id="rId72"/>
    <p:sldId id="1146" r:id="rId73"/>
    <p:sldId id="1147" r:id="rId74"/>
    <p:sldId id="1148" r:id="rId75"/>
    <p:sldId id="1149" r:id="rId76"/>
    <p:sldId id="1150" r:id="rId77"/>
    <p:sldId id="1151" r:id="rId78"/>
    <p:sldId id="1152" r:id="rId79"/>
    <p:sldId id="1153" r:id="rId80"/>
    <p:sldId id="1154" r:id="rId81"/>
    <p:sldId id="1155" r:id="rId82"/>
    <p:sldId id="1156" r:id="rId83"/>
    <p:sldId id="1157" r:id="rId84"/>
    <p:sldId id="1158" r:id="rId85"/>
    <p:sldId id="1159" r:id="rId86"/>
    <p:sldId id="1160" r:id="rId87"/>
    <p:sldId id="1161" r:id="rId88"/>
    <p:sldId id="1162" r:id="rId8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1"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926" autoAdjust="0"/>
  </p:normalViewPr>
  <p:slideViewPr>
    <p:cSldViewPr snapToGrid="0">
      <p:cViewPr varScale="1">
        <p:scale>
          <a:sx n="55" d="100"/>
          <a:sy n="55" d="100"/>
        </p:scale>
        <p:origin x="2496" y="78"/>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3C85FA0-1860-435B-9626-CB21D9C53071}" type="datetimeFigureOut">
              <a:rPr lang="en-US" smtClean="0"/>
              <a:t>11/29/2018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bg2"/>
                </a:solidFill>
                <a:latin typeface="Tahoma" panose="020B0604030504040204" pitchFamily="34" charset="0"/>
              </a:defRPr>
            </a:lvl1pPr>
            <a:lvl2pPr marL="742950" indent="-285750" defTabSz="928688">
              <a:defRPr sz="2400">
                <a:solidFill>
                  <a:schemeClr val="bg2"/>
                </a:solidFill>
                <a:latin typeface="Tahoma" panose="020B0604030504040204" pitchFamily="34" charset="0"/>
              </a:defRPr>
            </a:lvl2pPr>
            <a:lvl3pPr marL="1143000" indent="-228600" defTabSz="928688">
              <a:defRPr sz="2400">
                <a:solidFill>
                  <a:schemeClr val="bg2"/>
                </a:solidFill>
                <a:latin typeface="Tahoma" panose="020B0604030504040204" pitchFamily="34" charset="0"/>
              </a:defRPr>
            </a:lvl3pPr>
            <a:lvl4pPr marL="1600200" indent="-228600" defTabSz="928688">
              <a:defRPr sz="2400">
                <a:solidFill>
                  <a:schemeClr val="bg2"/>
                </a:solidFill>
                <a:latin typeface="Tahoma" panose="020B0604030504040204" pitchFamily="34" charset="0"/>
              </a:defRPr>
            </a:lvl4pPr>
            <a:lvl5pPr marL="2057400" indent="-228600" defTabSz="928688">
              <a:defRPr sz="2400">
                <a:solidFill>
                  <a:schemeClr val="bg2"/>
                </a:solidFill>
                <a:latin typeface="Tahoma" panose="020B0604030504040204" pitchFamily="34" charset="0"/>
              </a:defRPr>
            </a:lvl5pPr>
            <a:lvl6pPr marL="25146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fld id="{2D765E99-C9B4-40DC-B3C2-5908F0ABF086}" type="slidenum">
              <a:rPr lang="en-US" altLang="en-US" sz="1200">
                <a:solidFill>
                  <a:schemeClr val="tx1"/>
                </a:solidFill>
                <a:latin typeface="Times New Roman" panose="02020603050405020304" pitchFamily="18" charset="0"/>
              </a:rPr>
              <a:pPr/>
              <a:t>9</a:t>
            </a:fld>
            <a:endParaRPr lang="en-US" altLang="en-US" sz="1200">
              <a:solidFill>
                <a:schemeClr val="tx1"/>
              </a:solidFill>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398463" y="696913"/>
            <a:ext cx="6188075" cy="3481387"/>
          </a:xfrm>
          <a:ln/>
        </p:spPr>
      </p:sp>
      <p:sp>
        <p:nvSpPr>
          <p:cNvPr id="14340" name="Rectangle 3"/>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19941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bg2"/>
                </a:solidFill>
                <a:latin typeface="Tahoma" panose="020B0604030504040204" pitchFamily="34" charset="0"/>
              </a:defRPr>
            </a:lvl1pPr>
            <a:lvl2pPr marL="742950" indent="-285750" defTabSz="928688">
              <a:defRPr sz="2400">
                <a:solidFill>
                  <a:schemeClr val="bg2"/>
                </a:solidFill>
                <a:latin typeface="Tahoma" panose="020B0604030504040204" pitchFamily="34" charset="0"/>
              </a:defRPr>
            </a:lvl2pPr>
            <a:lvl3pPr marL="1143000" indent="-228600" defTabSz="928688">
              <a:defRPr sz="2400">
                <a:solidFill>
                  <a:schemeClr val="bg2"/>
                </a:solidFill>
                <a:latin typeface="Tahoma" panose="020B0604030504040204" pitchFamily="34" charset="0"/>
              </a:defRPr>
            </a:lvl3pPr>
            <a:lvl4pPr marL="1600200" indent="-228600" defTabSz="928688">
              <a:defRPr sz="2400">
                <a:solidFill>
                  <a:schemeClr val="bg2"/>
                </a:solidFill>
                <a:latin typeface="Tahoma" panose="020B0604030504040204" pitchFamily="34" charset="0"/>
              </a:defRPr>
            </a:lvl4pPr>
            <a:lvl5pPr marL="2057400" indent="-228600" defTabSz="928688">
              <a:defRPr sz="2400">
                <a:solidFill>
                  <a:schemeClr val="bg2"/>
                </a:solidFill>
                <a:latin typeface="Tahoma" panose="020B0604030504040204" pitchFamily="34" charset="0"/>
              </a:defRPr>
            </a:lvl5pPr>
            <a:lvl6pPr marL="25146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fld id="{3548B029-2466-4137-8D47-B7DB8998F283}" type="slidenum">
              <a:rPr lang="en-US" altLang="en-US" sz="1200">
                <a:solidFill>
                  <a:schemeClr val="tx1"/>
                </a:solidFill>
                <a:latin typeface="Times New Roman" panose="02020603050405020304" pitchFamily="18" charset="0"/>
              </a:rPr>
              <a:pPr/>
              <a:t>18</a:t>
            </a:fld>
            <a:endParaRPr lang="en-US" altLang="en-US" sz="1200">
              <a:solidFill>
                <a:schemeClr val="tx1"/>
              </a:solidFill>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xfrm>
            <a:off x="398463" y="696913"/>
            <a:ext cx="6188075" cy="3481387"/>
          </a:xfrm>
          <a:ln/>
        </p:spPr>
      </p:sp>
      <p:sp>
        <p:nvSpPr>
          <p:cNvPr id="20484" name="Rectangle 3"/>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96111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bg2"/>
                </a:solidFill>
                <a:latin typeface="Tahoma" panose="020B0604030504040204" pitchFamily="34" charset="0"/>
              </a:defRPr>
            </a:lvl1pPr>
            <a:lvl2pPr marL="742950" indent="-285750" defTabSz="928688">
              <a:defRPr sz="2400">
                <a:solidFill>
                  <a:schemeClr val="bg2"/>
                </a:solidFill>
                <a:latin typeface="Tahoma" panose="020B0604030504040204" pitchFamily="34" charset="0"/>
              </a:defRPr>
            </a:lvl2pPr>
            <a:lvl3pPr marL="1143000" indent="-228600" defTabSz="928688">
              <a:defRPr sz="2400">
                <a:solidFill>
                  <a:schemeClr val="bg2"/>
                </a:solidFill>
                <a:latin typeface="Tahoma" panose="020B0604030504040204" pitchFamily="34" charset="0"/>
              </a:defRPr>
            </a:lvl3pPr>
            <a:lvl4pPr marL="1600200" indent="-228600" defTabSz="928688">
              <a:defRPr sz="2400">
                <a:solidFill>
                  <a:schemeClr val="bg2"/>
                </a:solidFill>
                <a:latin typeface="Tahoma" panose="020B0604030504040204" pitchFamily="34" charset="0"/>
              </a:defRPr>
            </a:lvl4pPr>
            <a:lvl5pPr marL="2057400" indent="-228600" defTabSz="928688">
              <a:defRPr sz="2400">
                <a:solidFill>
                  <a:schemeClr val="bg2"/>
                </a:solidFill>
                <a:latin typeface="Tahoma" panose="020B0604030504040204" pitchFamily="34" charset="0"/>
              </a:defRPr>
            </a:lvl5pPr>
            <a:lvl6pPr marL="25146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fld id="{A8F14589-8B1D-4A38-B6AD-D9F2CAAE6B64}" type="slidenum">
              <a:rPr lang="en-US" altLang="en-US" sz="1200">
                <a:solidFill>
                  <a:schemeClr val="tx1"/>
                </a:solidFill>
                <a:latin typeface="Times New Roman" panose="02020603050405020304" pitchFamily="18" charset="0"/>
              </a:rPr>
              <a:pPr/>
              <a:t>19</a:t>
            </a:fld>
            <a:endParaRPr lang="en-US" altLang="en-US" sz="1200">
              <a:solidFill>
                <a:schemeClr val="tx1"/>
              </a:solidFill>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xfrm>
            <a:off x="398463" y="696913"/>
            <a:ext cx="6188075" cy="3481387"/>
          </a:xfrm>
          <a:ln/>
        </p:spPr>
      </p:sp>
      <p:sp>
        <p:nvSpPr>
          <p:cNvPr id="21508" name="Rectangle 3"/>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28616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75</a:t>
            </a:fld>
            <a:endParaRPr lang="en-US"/>
          </a:p>
        </p:txBody>
      </p:sp>
    </p:spTree>
    <p:extLst>
      <p:ext uri="{BB962C8B-B14F-4D97-AF65-F5344CB8AC3E}">
        <p14:creationId xmlns:p14="http://schemas.microsoft.com/office/powerpoint/2010/main" val="544988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76</a:t>
            </a:fld>
            <a:endParaRPr lang="en-US"/>
          </a:p>
        </p:txBody>
      </p:sp>
    </p:spTree>
    <p:extLst>
      <p:ext uri="{BB962C8B-B14F-4D97-AF65-F5344CB8AC3E}">
        <p14:creationId xmlns:p14="http://schemas.microsoft.com/office/powerpoint/2010/main" val="4207307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77</a:t>
            </a:fld>
            <a:endParaRPr lang="en-US"/>
          </a:p>
        </p:txBody>
      </p:sp>
    </p:spTree>
    <p:extLst>
      <p:ext uri="{BB962C8B-B14F-4D97-AF65-F5344CB8AC3E}">
        <p14:creationId xmlns:p14="http://schemas.microsoft.com/office/powerpoint/2010/main" val="3816539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motivates the need for moderately hard functions. The basic idea is to build a password hash function that is moderately expensive to compute to limit the number of guesses that an adversary would be willing to try</a:t>
            </a:r>
            <a:r>
              <a:rPr lang="en-US" baseline="0" dirty="0" smtClean="0"/>
              <a:t>. An honest server only needs to compute the function once during a typical authentication session. However, the adversary potentially has an advantage in this game. While the honest server must typically evaluate the function on standard hardware, the adversary could use potentially reduce the cost per password guess by developing customized hardware (GPUs, FPGAs, ASICs) to evaluate the password hash function. Thus, we want to ensure that the cost to evaluate this function is equitable across platforms.</a:t>
            </a:r>
            <a:endParaRPr lang="en-US" dirty="0" smtClean="0"/>
          </a:p>
          <a:p>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78</a:t>
            </a:fld>
            <a:endParaRPr lang="en-US"/>
          </a:p>
        </p:txBody>
      </p:sp>
    </p:spTree>
    <p:extLst>
      <p:ext uri="{BB962C8B-B14F-4D97-AF65-F5344CB8AC3E}">
        <p14:creationId xmlns:p14="http://schemas.microsoft.com/office/powerpoint/2010/main" val="3182621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80</a:t>
            </a:fld>
            <a:endParaRPr lang="en-US"/>
          </a:p>
        </p:txBody>
      </p:sp>
    </p:spTree>
    <p:extLst>
      <p:ext uri="{BB962C8B-B14F-4D97-AF65-F5344CB8AC3E}">
        <p14:creationId xmlns:p14="http://schemas.microsoft.com/office/powerpoint/2010/main" val="1683299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81</a:t>
            </a:fld>
            <a:endParaRPr lang="en-US"/>
          </a:p>
        </p:txBody>
      </p:sp>
    </p:spTree>
    <p:extLst>
      <p:ext uri="{BB962C8B-B14F-4D97-AF65-F5344CB8AC3E}">
        <p14:creationId xmlns:p14="http://schemas.microsoft.com/office/powerpoint/2010/main" val="169466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87CE3C-6BF0-43F5-9DF7-A724286DE8BF}" type="slidenum">
              <a:rPr lang="en-US" altLang="en-US"/>
              <a:pPr/>
              <a:t>10</a:t>
            </a:fld>
            <a:endParaRPr lang="en-US" alt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122207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03018F-19B0-43F8-9DAF-04632E2E6E48}" type="slidenum">
              <a:rPr lang="en-US" altLang="en-US"/>
              <a:pPr/>
              <a:t>11</a:t>
            </a:fld>
            <a:endParaRPr lang="en-US" alt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5890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0464B8-6222-4B76-9D52-BD85B055D093}" type="slidenum">
              <a:rPr lang="en-US" altLang="en-US"/>
              <a:pPr/>
              <a:t>12</a:t>
            </a:fld>
            <a:endParaRPr lang="en-US" alt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34179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bg2"/>
                </a:solidFill>
                <a:latin typeface="Tahoma" panose="020B0604030504040204" pitchFamily="34" charset="0"/>
              </a:defRPr>
            </a:lvl1pPr>
            <a:lvl2pPr marL="742950" indent="-285750" defTabSz="928688">
              <a:defRPr sz="2400">
                <a:solidFill>
                  <a:schemeClr val="bg2"/>
                </a:solidFill>
                <a:latin typeface="Tahoma" panose="020B0604030504040204" pitchFamily="34" charset="0"/>
              </a:defRPr>
            </a:lvl2pPr>
            <a:lvl3pPr marL="1143000" indent="-228600" defTabSz="928688">
              <a:defRPr sz="2400">
                <a:solidFill>
                  <a:schemeClr val="bg2"/>
                </a:solidFill>
                <a:latin typeface="Tahoma" panose="020B0604030504040204" pitchFamily="34" charset="0"/>
              </a:defRPr>
            </a:lvl3pPr>
            <a:lvl4pPr marL="1600200" indent="-228600" defTabSz="928688">
              <a:defRPr sz="2400">
                <a:solidFill>
                  <a:schemeClr val="bg2"/>
                </a:solidFill>
                <a:latin typeface="Tahoma" panose="020B0604030504040204" pitchFamily="34" charset="0"/>
              </a:defRPr>
            </a:lvl4pPr>
            <a:lvl5pPr marL="2057400" indent="-228600" defTabSz="928688">
              <a:defRPr sz="2400">
                <a:solidFill>
                  <a:schemeClr val="bg2"/>
                </a:solidFill>
                <a:latin typeface="Tahoma" panose="020B0604030504040204" pitchFamily="34" charset="0"/>
              </a:defRPr>
            </a:lvl5pPr>
            <a:lvl6pPr marL="25146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fld id="{E5ECDB45-C91E-4A5F-8FEB-7A66A50C5B56}" type="slidenum">
              <a:rPr lang="en-US" altLang="en-US" sz="1200">
                <a:solidFill>
                  <a:schemeClr val="tx1"/>
                </a:solidFill>
                <a:latin typeface="Times New Roman" panose="02020603050405020304" pitchFamily="18" charset="0"/>
              </a:rPr>
              <a:pPr/>
              <a:t>13</a:t>
            </a:fld>
            <a:endParaRPr lang="en-US" altLang="en-US" sz="1200">
              <a:solidFill>
                <a:schemeClr val="tx1"/>
              </a:solidFill>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xfrm>
            <a:off x="398463" y="696913"/>
            <a:ext cx="6188075" cy="3481387"/>
          </a:xfrm>
          <a:ln/>
        </p:spPr>
      </p:sp>
      <p:sp>
        <p:nvSpPr>
          <p:cNvPr id="15364" name="Rectangle 3"/>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60970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bg2"/>
                </a:solidFill>
                <a:latin typeface="Tahoma" panose="020B0604030504040204" pitchFamily="34" charset="0"/>
              </a:defRPr>
            </a:lvl1pPr>
            <a:lvl2pPr marL="742950" indent="-285750" defTabSz="928688">
              <a:defRPr sz="2400">
                <a:solidFill>
                  <a:schemeClr val="bg2"/>
                </a:solidFill>
                <a:latin typeface="Tahoma" panose="020B0604030504040204" pitchFamily="34" charset="0"/>
              </a:defRPr>
            </a:lvl2pPr>
            <a:lvl3pPr marL="1143000" indent="-228600" defTabSz="928688">
              <a:defRPr sz="2400">
                <a:solidFill>
                  <a:schemeClr val="bg2"/>
                </a:solidFill>
                <a:latin typeface="Tahoma" panose="020B0604030504040204" pitchFamily="34" charset="0"/>
              </a:defRPr>
            </a:lvl3pPr>
            <a:lvl4pPr marL="1600200" indent="-228600" defTabSz="928688">
              <a:defRPr sz="2400">
                <a:solidFill>
                  <a:schemeClr val="bg2"/>
                </a:solidFill>
                <a:latin typeface="Tahoma" panose="020B0604030504040204" pitchFamily="34" charset="0"/>
              </a:defRPr>
            </a:lvl4pPr>
            <a:lvl5pPr marL="2057400" indent="-228600" defTabSz="928688">
              <a:defRPr sz="2400">
                <a:solidFill>
                  <a:schemeClr val="bg2"/>
                </a:solidFill>
                <a:latin typeface="Tahoma" panose="020B0604030504040204" pitchFamily="34" charset="0"/>
              </a:defRPr>
            </a:lvl5pPr>
            <a:lvl6pPr marL="25146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fld id="{1F10A0E2-9167-4DC5-8395-FD246B145B32}" type="slidenum">
              <a:rPr lang="en-US" altLang="en-US" sz="1200">
                <a:solidFill>
                  <a:schemeClr val="tx1"/>
                </a:solidFill>
                <a:latin typeface="Times New Roman" panose="02020603050405020304" pitchFamily="18" charset="0"/>
              </a:rPr>
              <a:pPr/>
              <a:t>14</a:t>
            </a:fld>
            <a:endParaRPr lang="en-US" altLang="en-US" sz="1200">
              <a:solidFill>
                <a:schemeClr val="tx1"/>
              </a:solidFill>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xfrm>
            <a:off x="398463" y="696913"/>
            <a:ext cx="6188075" cy="3481387"/>
          </a:xfrm>
          <a:ln/>
        </p:spPr>
      </p:sp>
      <p:sp>
        <p:nvSpPr>
          <p:cNvPr id="16388" name="Rectangle 3"/>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04586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bg2"/>
                </a:solidFill>
                <a:latin typeface="Tahoma" panose="020B0604030504040204" pitchFamily="34" charset="0"/>
              </a:defRPr>
            </a:lvl1pPr>
            <a:lvl2pPr marL="742950" indent="-285750" defTabSz="928688">
              <a:defRPr sz="2400">
                <a:solidFill>
                  <a:schemeClr val="bg2"/>
                </a:solidFill>
                <a:latin typeface="Tahoma" panose="020B0604030504040204" pitchFamily="34" charset="0"/>
              </a:defRPr>
            </a:lvl2pPr>
            <a:lvl3pPr marL="1143000" indent="-228600" defTabSz="928688">
              <a:defRPr sz="2400">
                <a:solidFill>
                  <a:schemeClr val="bg2"/>
                </a:solidFill>
                <a:latin typeface="Tahoma" panose="020B0604030504040204" pitchFamily="34" charset="0"/>
              </a:defRPr>
            </a:lvl3pPr>
            <a:lvl4pPr marL="1600200" indent="-228600" defTabSz="928688">
              <a:defRPr sz="2400">
                <a:solidFill>
                  <a:schemeClr val="bg2"/>
                </a:solidFill>
                <a:latin typeface="Tahoma" panose="020B0604030504040204" pitchFamily="34" charset="0"/>
              </a:defRPr>
            </a:lvl4pPr>
            <a:lvl5pPr marL="2057400" indent="-228600" defTabSz="928688">
              <a:defRPr sz="2400">
                <a:solidFill>
                  <a:schemeClr val="bg2"/>
                </a:solidFill>
                <a:latin typeface="Tahoma" panose="020B0604030504040204" pitchFamily="34" charset="0"/>
              </a:defRPr>
            </a:lvl5pPr>
            <a:lvl6pPr marL="25146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fld id="{9E3071B0-7540-4DA8-B522-DB9276F025E5}" type="slidenum">
              <a:rPr lang="en-US" altLang="en-US" sz="1200">
                <a:solidFill>
                  <a:schemeClr val="tx1"/>
                </a:solidFill>
                <a:latin typeface="Times New Roman" panose="02020603050405020304" pitchFamily="18" charset="0"/>
              </a:rPr>
              <a:pPr/>
              <a:t>15</a:t>
            </a:fld>
            <a:endParaRPr lang="en-US" altLang="en-US" sz="1200">
              <a:solidFill>
                <a:schemeClr val="tx1"/>
              </a:solidFill>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xfrm>
            <a:off x="398463" y="696913"/>
            <a:ext cx="6188075" cy="3481387"/>
          </a:xfrm>
          <a:ln/>
        </p:spPr>
      </p:sp>
      <p:sp>
        <p:nvSpPr>
          <p:cNvPr id="17412" name="Rectangle 3"/>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14503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bg2"/>
                </a:solidFill>
                <a:latin typeface="Tahoma" panose="020B0604030504040204" pitchFamily="34" charset="0"/>
              </a:defRPr>
            </a:lvl1pPr>
            <a:lvl2pPr marL="742950" indent="-285750" defTabSz="928688">
              <a:defRPr sz="2400">
                <a:solidFill>
                  <a:schemeClr val="bg2"/>
                </a:solidFill>
                <a:latin typeface="Tahoma" panose="020B0604030504040204" pitchFamily="34" charset="0"/>
              </a:defRPr>
            </a:lvl2pPr>
            <a:lvl3pPr marL="1143000" indent="-228600" defTabSz="928688">
              <a:defRPr sz="2400">
                <a:solidFill>
                  <a:schemeClr val="bg2"/>
                </a:solidFill>
                <a:latin typeface="Tahoma" panose="020B0604030504040204" pitchFamily="34" charset="0"/>
              </a:defRPr>
            </a:lvl3pPr>
            <a:lvl4pPr marL="1600200" indent="-228600" defTabSz="928688">
              <a:defRPr sz="2400">
                <a:solidFill>
                  <a:schemeClr val="bg2"/>
                </a:solidFill>
                <a:latin typeface="Tahoma" panose="020B0604030504040204" pitchFamily="34" charset="0"/>
              </a:defRPr>
            </a:lvl4pPr>
            <a:lvl5pPr marL="2057400" indent="-228600" defTabSz="928688">
              <a:defRPr sz="2400">
                <a:solidFill>
                  <a:schemeClr val="bg2"/>
                </a:solidFill>
                <a:latin typeface="Tahoma" panose="020B0604030504040204" pitchFamily="34" charset="0"/>
              </a:defRPr>
            </a:lvl5pPr>
            <a:lvl6pPr marL="25146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fld id="{EC96203A-964E-49C2-8584-003F91999C2F}" type="slidenum">
              <a:rPr lang="en-US" altLang="en-US" sz="1200">
                <a:solidFill>
                  <a:schemeClr val="tx1"/>
                </a:solidFill>
                <a:latin typeface="Times New Roman" panose="02020603050405020304" pitchFamily="18" charset="0"/>
              </a:rPr>
              <a:pPr/>
              <a:t>16</a:t>
            </a:fld>
            <a:endParaRPr lang="en-US" altLang="en-US" sz="1200">
              <a:solidFill>
                <a:schemeClr val="tx1"/>
              </a:solidFill>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xfrm>
            <a:off x="398463" y="696913"/>
            <a:ext cx="6188075" cy="3481387"/>
          </a:xfrm>
          <a:ln/>
        </p:spPr>
      </p:sp>
      <p:sp>
        <p:nvSpPr>
          <p:cNvPr id="18436" name="Rectangle 3"/>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3181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bg2"/>
                </a:solidFill>
                <a:latin typeface="Tahoma" panose="020B0604030504040204" pitchFamily="34" charset="0"/>
              </a:defRPr>
            </a:lvl1pPr>
            <a:lvl2pPr marL="742950" indent="-285750" defTabSz="928688">
              <a:defRPr sz="2400">
                <a:solidFill>
                  <a:schemeClr val="bg2"/>
                </a:solidFill>
                <a:latin typeface="Tahoma" panose="020B0604030504040204" pitchFamily="34" charset="0"/>
              </a:defRPr>
            </a:lvl2pPr>
            <a:lvl3pPr marL="1143000" indent="-228600" defTabSz="928688">
              <a:defRPr sz="2400">
                <a:solidFill>
                  <a:schemeClr val="bg2"/>
                </a:solidFill>
                <a:latin typeface="Tahoma" panose="020B0604030504040204" pitchFamily="34" charset="0"/>
              </a:defRPr>
            </a:lvl3pPr>
            <a:lvl4pPr marL="1600200" indent="-228600" defTabSz="928688">
              <a:defRPr sz="2400">
                <a:solidFill>
                  <a:schemeClr val="bg2"/>
                </a:solidFill>
                <a:latin typeface="Tahoma" panose="020B0604030504040204" pitchFamily="34" charset="0"/>
              </a:defRPr>
            </a:lvl4pPr>
            <a:lvl5pPr marL="2057400" indent="-228600" defTabSz="928688">
              <a:defRPr sz="2400">
                <a:solidFill>
                  <a:schemeClr val="bg2"/>
                </a:solidFill>
                <a:latin typeface="Tahoma" panose="020B0604030504040204" pitchFamily="34" charset="0"/>
              </a:defRPr>
            </a:lvl5pPr>
            <a:lvl6pPr marL="25146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fld id="{A7080FE9-FC6E-4335-8CED-076CB838FFB5}" type="slidenum">
              <a:rPr lang="en-US" altLang="en-US" sz="1200">
                <a:solidFill>
                  <a:schemeClr val="tx1"/>
                </a:solidFill>
                <a:latin typeface="Times New Roman" panose="02020603050405020304" pitchFamily="18" charset="0"/>
              </a:rPr>
              <a:pPr/>
              <a:t>17</a:t>
            </a:fld>
            <a:endParaRPr lang="en-US" altLang="en-US" sz="1200">
              <a:solidFill>
                <a:schemeClr val="tx1"/>
              </a:solidFill>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xfrm>
            <a:off x="398463" y="696913"/>
            <a:ext cx="6188075" cy="3481387"/>
          </a:xfrm>
          <a:ln/>
        </p:spPr>
      </p:sp>
      <p:sp>
        <p:nvSpPr>
          <p:cNvPr id="19460" name="Rectangle 3"/>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739276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D638-CAC8-4835-93D5-F2F113860AF6}" type="datetime1">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20AD1-AAF5-41BF-8F47-A201BD823CA6}" type="datetime1">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F8B5-C2B9-4688-AF44-FC2F88EF1967}" type="datetime1">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12E03-6634-4506-9456-86EF0B299EA5}" type="datetime1">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268F3-B5D5-4614-A1E8-B062619C91D9}" type="datetime1">
              <a:rPr lang="en-US" smtClean="0"/>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7B2AB-DF7C-4D43-93E6-1F8BFC4B85C5}" type="datetime1">
              <a:rPr lang="en-US" smtClean="0"/>
              <a:t>11/29/2018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1BF2-9F6E-4EE3-AC23-3342D25B434E}" type="datetime1">
              <a:rPr lang="en-US" smtClean="0"/>
              <a:t>11/29/2018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11/29/2018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7E49-C339-4533-BFB4-FADAD6F354D5}" type="datetime1">
              <a:rPr lang="en-US" smtClean="0"/>
              <a:t>11/29/2018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2.gif"/><Relationship Id="rId7" Type="http://schemas.openxmlformats.org/officeDocument/2006/relationships/image" Target="../media/image1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50.png"/></Relationships>
</file>

<file path=ppt/slides/_rels/slide37.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2.gif"/><Relationship Id="rId7" Type="http://schemas.openxmlformats.org/officeDocument/2006/relationships/image" Target="../media/image120.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21.png"/><Relationship Id="rId4" Type="http://schemas.openxmlformats.org/officeDocument/2006/relationships/image" Target="../media/image1.png"/><Relationship Id="rId9" Type="http://schemas.openxmlformats.org/officeDocument/2006/relationships/image" Target="../media/image150.png"/></Relationships>
</file>

<file path=ppt/slides/_rels/slide38.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2.gif"/><Relationship Id="rId7" Type="http://schemas.openxmlformats.org/officeDocument/2006/relationships/image" Target="../media/image120.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21.png"/><Relationship Id="rId4" Type="http://schemas.openxmlformats.org/officeDocument/2006/relationships/image" Target="../media/image1.png"/><Relationship Id="rId9" Type="http://schemas.openxmlformats.org/officeDocument/2006/relationships/image" Target="../media/image150.png"/></Relationships>
</file>

<file path=ppt/slides/_rels/slide39.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2.gif"/><Relationship Id="rId7" Type="http://schemas.openxmlformats.org/officeDocument/2006/relationships/image" Target="../media/image120.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21.png"/><Relationship Id="rId4" Type="http://schemas.openxmlformats.org/officeDocument/2006/relationships/image" Target="../media/image1.png"/><Relationship Id="rId9" Type="http://schemas.openxmlformats.org/officeDocument/2006/relationships/image" Target="../media/image15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0.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0.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2.gif"/><Relationship Id="rId7" Type="http://schemas.openxmlformats.org/officeDocument/2006/relationships/image" Target="../media/image120.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21.png"/><Relationship Id="rId10" Type="http://schemas.openxmlformats.org/officeDocument/2006/relationships/image" Target="../media/image160.png"/><Relationship Id="rId4" Type="http://schemas.openxmlformats.org/officeDocument/2006/relationships/image" Target="../media/image1.png"/><Relationship Id="rId9" Type="http://schemas.openxmlformats.org/officeDocument/2006/relationships/image" Target="../media/image150.png"/></Relationships>
</file>

<file path=ppt/slides/_rels/slide41.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2.gif"/><Relationship Id="rId7" Type="http://schemas.openxmlformats.org/officeDocument/2006/relationships/image" Target="../media/image120.png"/><Relationship Id="rId12" Type="http://schemas.openxmlformats.org/officeDocument/2006/relationships/image" Target="../media/image18.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31.png"/><Relationship Id="rId11" Type="http://schemas.openxmlformats.org/officeDocument/2006/relationships/image" Target="../media/image17.png"/><Relationship Id="rId5" Type="http://schemas.openxmlformats.org/officeDocument/2006/relationships/image" Target="../media/image121.png"/><Relationship Id="rId10" Type="http://schemas.openxmlformats.org/officeDocument/2006/relationships/image" Target="../media/image160.png"/><Relationship Id="rId4" Type="http://schemas.openxmlformats.org/officeDocument/2006/relationships/image" Target="../media/image1.png"/><Relationship Id="rId9" Type="http://schemas.openxmlformats.org/officeDocument/2006/relationships/image" Target="../media/image150.png"/></Relationships>
</file>

<file path=ppt/slides/_rels/slide42.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2.gif"/><Relationship Id="rId7" Type="http://schemas.openxmlformats.org/officeDocument/2006/relationships/image" Target="../media/image120.png"/><Relationship Id="rId12" Type="http://schemas.openxmlformats.org/officeDocument/2006/relationships/image" Target="../media/image20.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31.png"/><Relationship Id="rId11" Type="http://schemas.openxmlformats.org/officeDocument/2006/relationships/image" Target="../media/image19.png"/><Relationship Id="rId5" Type="http://schemas.openxmlformats.org/officeDocument/2006/relationships/image" Target="../media/image121.png"/><Relationship Id="rId10" Type="http://schemas.openxmlformats.org/officeDocument/2006/relationships/image" Target="../media/image160.png"/><Relationship Id="rId4" Type="http://schemas.openxmlformats.org/officeDocument/2006/relationships/image" Target="../media/image1.png"/><Relationship Id="rId9" Type="http://schemas.openxmlformats.org/officeDocument/2006/relationships/image" Target="../media/image150.png"/></Relationships>
</file>

<file path=ppt/slides/_rels/slide43.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2.gif"/><Relationship Id="rId7" Type="http://schemas.openxmlformats.org/officeDocument/2006/relationships/image" Target="../media/image120.png"/><Relationship Id="rId12" Type="http://schemas.openxmlformats.org/officeDocument/2006/relationships/image" Target="../media/image20.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31.png"/><Relationship Id="rId11" Type="http://schemas.openxmlformats.org/officeDocument/2006/relationships/image" Target="../media/image21.png"/><Relationship Id="rId5" Type="http://schemas.openxmlformats.org/officeDocument/2006/relationships/image" Target="../media/image121.png"/><Relationship Id="rId10" Type="http://schemas.openxmlformats.org/officeDocument/2006/relationships/image" Target="../media/image160.png"/><Relationship Id="rId4" Type="http://schemas.openxmlformats.org/officeDocument/2006/relationships/image" Target="../media/image1.png"/><Relationship Id="rId9" Type="http://schemas.openxmlformats.org/officeDocument/2006/relationships/image" Target="../media/image150.png"/></Relationships>
</file>

<file path=ppt/slides/_rels/slide44.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28.png"/><Relationship Id="rId12" Type="http://schemas.openxmlformats.org/officeDocument/2006/relationships/image" Target="../media/image22.jpeg"/><Relationship Id="rId2" Type="http://schemas.openxmlformats.org/officeDocument/2006/relationships/image" Target="../media/image22.png"/><Relationship Id="rId1" Type="http://schemas.openxmlformats.org/officeDocument/2006/relationships/slideLayout" Target="../slideLayouts/slideLayout2.xml"/><Relationship Id="rId11" Type="http://schemas.openxmlformats.org/officeDocument/2006/relationships/image" Target="../media/image1.png"/><Relationship Id="rId5" Type="http://schemas.openxmlformats.org/officeDocument/2006/relationships/image" Target="../media/image29.png"/><Relationship Id="rId10" Type="http://schemas.openxmlformats.org/officeDocument/2006/relationships/image" Target="../media/image31.png"/><Relationship Id="rId4" Type="http://schemas.openxmlformats.org/officeDocument/2006/relationships/image" Target="../media/image131.png"/><Relationship Id="rId9" Type="http://schemas.openxmlformats.org/officeDocument/2006/relationships/image" Target="../media/image30.png"/></Relationships>
</file>

<file path=ppt/slides/_rels/slide45.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28.png"/><Relationship Id="rId12" Type="http://schemas.openxmlformats.org/officeDocument/2006/relationships/image" Target="../media/image22.jpeg"/><Relationship Id="rId2" Type="http://schemas.openxmlformats.org/officeDocument/2006/relationships/image" Target="../media/image22.png"/><Relationship Id="rId1" Type="http://schemas.openxmlformats.org/officeDocument/2006/relationships/slideLayout" Target="../slideLayouts/slideLayout2.xml"/><Relationship Id="rId11" Type="http://schemas.openxmlformats.org/officeDocument/2006/relationships/image" Target="../media/image1.png"/><Relationship Id="rId5" Type="http://schemas.openxmlformats.org/officeDocument/2006/relationships/image" Target="../media/image33.png"/><Relationship Id="rId10" Type="http://schemas.openxmlformats.org/officeDocument/2006/relationships/image" Target="../media/image310.png"/><Relationship Id="rId4" Type="http://schemas.openxmlformats.org/officeDocument/2006/relationships/image" Target="../media/image131.png"/><Relationship Id="rId9" Type="http://schemas.openxmlformats.org/officeDocument/2006/relationships/image" Target="../media/image34.png"/></Relationships>
</file>

<file path=ppt/slides/_rels/slide46.xml.rels><?xml version="1.0" encoding="UTF-8" standalone="yes"?>
<Relationships xmlns="http://schemas.openxmlformats.org/package/2006/relationships"><Relationship Id="rId13" Type="http://schemas.openxmlformats.org/officeDocument/2006/relationships/image" Target="../media/image35.png"/><Relationship Id="rId3" Type="http://schemas.openxmlformats.org/officeDocument/2006/relationships/image" Target="../media/image32.png"/><Relationship Id="rId12" Type="http://schemas.openxmlformats.org/officeDocument/2006/relationships/image" Target="../media/image341.png"/><Relationship Id="rId2" Type="http://schemas.openxmlformats.org/officeDocument/2006/relationships/image" Target="../media/image22.png"/><Relationship Id="rId1" Type="http://schemas.openxmlformats.org/officeDocument/2006/relationships/slideLayout" Target="../slideLayouts/slideLayout2.xml"/><Relationship Id="rId11" Type="http://schemas.openxmlformats.org/officeDocument/2006/relationships/image" Target="../media/image23.jpeg"/><Relationship Id="rId15" Type="http://schemas.openxmlformats.org/officeDocument/2006/relationships/image" Target="../media/image36.png"/><Relationship Id="rId10" Type="http://schemas.openxmlformats.org/officeDocument/2006/relationships/image" Target="../media/image22.jpeg"/><Relationship Id="rId9" Type="http://schemas.openxmlformats.org/officeDocument/2006/relationships/image" Target="../media/image310.png"/><Relationship Id="rId14" Type="http://schemas.openxmlformats.org/officeDocument/2006/relationships/image" Target="../media/image33.png"/></Relationships>
</file>

<file path=ppt/slides/_rels/slide47.xml.rels><?xml version="1.0" encoding="UTF-8" standalone="yes"?>
<Relationships xmlns="http://schemas.openxmlformats.org/package/2006/relationships"><Relationship Id="rId13" Type="http://schemas.openxmlformats.org/officeDocument/2006/relationships/image" Target="../media/image361.png"/><Relationship Id="rId3"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image" Target="../media/image22.png"/><Relationship Id="rId1" Type="http://schemas.openxmlformats.org/officeDocument/2006/relationships/slideLayout" Target="../slideLayouts/slideLayout2.xml"/><Relationship Id="rId11" Type="http://schemas.openxmlformats.org/officeDocument/2006/relationships/image" Target="../media/image341.png"/><Relationship Id="rId5" Type="http://schemas.openxmlformats.org/officeDocument/2006/relationships/image" Target="../media/image23.jpeg"/><Relationship Id="rId4" Type="http://schemas.openxmlformats.org/officeDocument/2006/relationships/image" Target="../media/image22.jpeg"/><Relationship Id="rId14" Type="http://schemas.openxmlformats.org/officeDocument/2006/relationships/image" Target="../media/image37.png"/></Relationships>
</file>

<file path=ppt/slides/_rels/slide48.xml.rels><?xml version="1.0" encoding="UTF-8" standalone="yes"?>
<Relationships xmlns="http://schemas.openxmlformats.org/package/2006/relationships"><Relationship Id="rId13" Type="http://schemas.openxmlformats.org/officeDocument/2006/relationships/image" Target="../media/image37.png"/><Relationship Id="rId3"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image" Target="../media/image22.png"/><Relationship Id="rId1" Type="http://schemas.openxmlformats.org/officeDocument/2006/relationships/slideLayout" Target="../slideLayouts/slideLayout2.xml"/><Relationship Id="rId11" Type="http://schemas.openxmlformats.org/officeDocument/2006/relationships/image" Target="../media/image341.png"/><Relationship Id="rId5" Type="http://schemas.openxmlformats.org/officeDocument/2006/relationships/image" Target="../media/image23.jpeg"/><Relationship Id="rId4" Type="http://schemas.openxmlformats.org/officeDocument/2006/relationships/image" Target="../media/image22.jpeg"/><Relationship Id="rId14" Type="http://schemas.openxmlformats.org/officeDocument/2006/relationships/image" Target="../media/image38.png"/></Relationships>
</file>

<file path=ppt/slides/_rels/slide4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gif"/><Relationship Id="rId7" Type="http://schemas.openxmlformats.org/officeDocument/2006/relationships/image" Target="../media/image12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1.png"/><Relationship Id="rId9" Type="http://schemas.openxmlformats.org/officeDocument/2006/relationships/image" Target="../media/image43.png"/></Relationships>
</file>

<file path=ppt/slides/_rels/slide5.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1.png"/><Relationship Id="rId7" Type="http://schemas.openxmlformats.org/officeDocument/2006/relationships/image" Target="../media/image130.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80.png"/></Relationships>
</file>

<file path=ppt/slides/_rels/slide5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gif"/><Relationship Id="rId7" Type="http://schemas.openxmlformats.org/officeDocument/2006/relationships/image" Target="../media/image12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1.png"/><Relationship Id="rId9" Type="http://schemas.openxmlformats.org/officeDocument/2006/relationships/image" Target="../media/image43.png"/></Relationships>
</file>

<file path=ppt/slides/_rels/slide5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gif"/><Relationship Id="rId7" Type="http://schemas.openxmlformats.org/officeDocument/2006/relationships/image" Target="../media/image12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png"/><Relationship Id="rId9" Type="http://schemas.openxmlformats.org/officeDocument/2006/relationships/image" Target="../media/image46.png"/></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gif"/><Relationship Id="rId7" Type="http://schemas.openxmlformats.org/officeDocument/2006/relationships/image" Target="../media/image5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1.png"/><Relationship Id="rId9" Type="http://schemas.openxmlformats.org/officeDocument/2006/relationships/image" Target="../media/image52.png"/></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340.png"/><Relationship Id="rId4" Type="http://schemas.openxmlformats.org/officeDocument/2006/relationships/image" Target="../media/image360.png"/></Relationships>
</file>

<file path=ppt/slides/_rels/slide57.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1.png"/><Relationship Id="rId7" Type="http://schemas.openxmlformats.org/officeDocument/2006/relationships/image" Target="../media/image130.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80.png"/><Relationship Id="rId9" Type="http://schemas.openxmlformats.org/officeDocument/2006/relationships/image" Target="../media/image30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en.wikipedia.org/wiki/Shor's_algorithm" TargetMode="External"/><Relationship Id="rId2" Type="http://schemas.openxmlformats.org/officeDocument/2006/relationships/hyperlink" Target="https://arxiv.org/pdf/1111.4147.pdf" TargetMode="Externa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62.xml.rels><?xml version="1.0" encoding="UTF-8" standalone="yes"?>
<Relationships xmlns="http://schemas.openxmlformats.org/package/2006/relationships"><Relationship Id="rId3" Type="http://schemas.openxmlformats.org/officeDocument/2006/relationships/hyperlink" Target="https://en.wikipedia.org/wiki/Lattice-based_cryptography" TargetMode="External"/><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security.googleblog.com/2016/07/experimenting-with-post-quantum.html" TargetMode="External"/><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simons.berkeley.edu/talks/shai-halevi-2015-05-18a" TargetMode="External"/><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simons.berkeley.edu/talks/shai-halevi-2015-05-18a" TargetMode="External"/><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en.wikipedia.org/wiki/Paillier_cryptosystem" TargetMode="External"/><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simons.berkeley.edu/talks/amit-sahai-2015-05-19a" TargetMode="External"/><Relationship Id="rId2" Type="http://schemas.openxmlformats.org/officeDocument/2006/relationships/image" Target="../media/image190.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6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g"/></Relationships>
</file>

<file path=ppt/slides/_rels/slide6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1.png"/><Relationship Id="rId7" Type="http://schemas.openxmlformats.org/officeDocument/2006/relationships/image" Target="../media/image130.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80.png"/><Relationship Id="rId9" Type="http://schemas.openxmlformats.org/officeDocument/2006/relationships/image" Target="../media/image23.png"/></Relationships>
</file>

<file path=ppt/slides/_rels/slide7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0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7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s://www.cis.upenn.edu/~aaroth/Papers/privacybook.pdf" TargetMode="External"/><Relationship Id="rId1" Type="http://schemas.openxmlformats.org/officeDocument/2006/relationships/slideLayout" Target="../slideLayouts/slideLayout4.xml"/><Relationship Id="rId5" Type="http://schemas.openxmlformats.org/officeDocument/2006/relationships/image" Target="../media/image70.jpeg"/><Relationship Id="rId4" Type="http://schemas.openxmlformats.org/officeDocument/2006/relationships/image" Target="../media/image69.png"/></Relationships>
</file>

<file path=ppt/slides/_rels/slide7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jpeg"/></Relationships>
</file>

<file path=ppt/slides/_rels/slide76.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image" Target="../media/image88.jpg"/><Relationship Id="rId3" Type="http://schemas.openxmlformats.org/officeDocument/2006/relationships/image" Target="../media/image78.jpeg"/><Relationship Id="rId7" Type="http://schemas.openxmlformats.org/officeDocument/2006/relationships/image" Target="../media/image82.jpeg"/><Relationship Id="rId12" Type="http://schemas.openxmlformats.org/officeDocument/2006/relationships/image" Target="../media/image8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1.jpeg"/><Relationship Id="rId11" Type="http://schemas.openxmlformats.org/officeDocument/2006/relationships/image" Target="../media/image86.jpeg"/><Relationship Id="rId5" Type="http://schemas.openxmlformats.org/officeDocument/2006/relationships/image" Target="../media/image80.jpeg"/><Relationship Id="rId15" Type="http://schemas.openxmlformats.org/officeDocument/2006/relationships/image" Target="../media/image90.png"/><Relationship Id="rId10" Type="http://schemas.openxmlformats.org/officeDocument/2006/relationships/image" Target="../media/image85.png"/><Relationship Id="rId4" Type="http://schemas.openxmlformats.org/officeDocument/2006/relationships/image" Target="../media/image79.jpeg"/><Relationship Id="rId9" Type="http://schemas.openxmlformats.org/officeDocument/2006/relationships/image" Target="../media/image84.jpeg"/><Relationship Id="rId14" Type="http://schemas.openxmlformats.org/officeDocument/2006/relationships/image" Target="../media/image89.png"/></Relationships>
</file>

<file path=ppt/slides/_rels/slide77.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image" Target="../media/image88.jpg"/><Relationship Id="rId3" Type="http://schemas.openxmlformats.org/officeDocument/2006/relationships/image" Target="../media/image78.jpeg"/><Relationship Id="rId7" Type="http://schemas.openxmlformats.org/officeDocument/2006/relationships/image" Target="../media/image82.jpeg"/><Relationship Id="rId12" Type="http://schemas.openxmlformats.org/officeDocument/2006/relationships/image" Target="../media/image87.png"/><Relationship Id="rId2" Type="http://schemas.openxmlformats.org/officeDocument/2006/relationships/notesSlide" Target="../notesSlides/notesSlide14.xml"/><Relationship Id="rId16"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81.jpeg"/><Relationship Id="rId11" Type="http://schemas.openxmlformats.org/officeDocument/2006/relationships/image" Target="../media/image86.jpeg"/><Relationship Id="rId5" Type="http://schemas.openxmlformats.org/officeDocument/2006/relationships/image" Target="../media/image80.jpeg"/><Relationship Id="rId15" Type="http://schemas.openxmlformats.org/officeDocument/2006/relationships/image" Target="../media/image90.png"/><Relationship Id="rId10" Type="http://schemas.openxmlformats.org/officeDocument/2006/relationships/image" Target="../media/image85.png"/><Relationship Id="rId4" Type="http://schemas.openxmlformats.org/officeDocument/2006/relationships/image" Target="../media/image79.jpeg"/><Relationship Id="rId9" Type="http://schemas.openxmlformats.org/officeDocument/2006/relationships/image" Target="../media/image84.jpeg"/><Relationship Id="rId14" Type="http://schemas.openxmlformats.org/officeDocument/2006/relationships/image" Target="../media/image89.png"/></Relationships>
</file>

<file path=ppt/slides/_rels/slide78.xml.rels><?xml version="1.0" encoding="UTF-8" standalone="yes"?>
<Relationships xmlns="http://schemas.openxmlformats.org/package/2006/relationships"><Relationship Id="rId8" Type="http://schemas.openxmlformats.org/officeDocument/2006/relationships/image" Target="../media/image94.jpg"/><Relationship Id="rId3" Type="http://schemas.openxmlformats.org/officeDocument/2006/relationships/image" Target="../media/image76.png"/><Relationship Id="rId7" Type="http://schemas.openxmlformats.org/officeDocument/2006/relationships/image" Target="../media/image9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2.jpeg"/><Relationship Id="rId11" Type="http://schemas.openxmlformats.org/officeDocument/2006/relationships/image" Target="../media/image96.jpeg"/><Relationship Id="rId5" Type="http://schemas.openxmlformats.org/officeDocument/2006/relationships/image" Target="../media/image73.png"/><Relationship Id="rId10" Type="http://schemas.openxmlformats.org/officeDocument/2006/relationships/image" Target="../media/image95.jpg"/><Relationship Id="rId4" Type="http://schemas.openxmlformats.org/officeDocument/2006/relationships/image" Target="../media/image75.png"/><Relationship Id="rId9" Type="http://schemas.openxmlformats.org/officeDocument/2006/relationships/image" Target="../media/image71.png"/></Relationships>
</file>

<file path=ppt/slides/_rels/slide79.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9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7.jpg"/><Relationship Id="rId7" Type="http://schemas.openxmlformats.org/officeDocument/2006/relationships/image" Target="../media/image10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0.jpeg"/><Relationship Id="rId5" Type="http://schemas.openxmlformats.org/officeDocument/2006/relationships/image" Target="../media/image99.jpg"/><Relationship Id="rId4" Type="http://schemas.openxmlformats.org/officeDocument/2006/relationships/image" Target="../media/image98.png"/></Relationships>
</file>

<file path=ppt/slides/_rels/slide8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8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 Id="rId5" Type="http://schemas.openxmlformats.org/officeDocument/2006/relationships/image" Target="../media/image99.jpg"/><Relationship Id="rId4" Type="http://schemas.openxmlformats.org/officeDocument/2006/relationships/image" Target="../media/image103.png"/></Relationships>
</file>

<file path=ppt/slides/_rels/slide8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88.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hyperlink" Target="https://github.com/Practical-Graphs/Argon2-Practical-Graph" TargetMode="External"/><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Business</a:t>
            </a:r>
            <a:endParaRPr lang="en-US" dirty="0"/>
          </a:p>
        </p:txBody>
      </p:sp>
      <p:sp>
        <p:nvSpPr>
          <p:cNvPr id="3" name="Content Placeholder 2"/>
          <p:cNvSpPr>
            <a:spLocks noGrp="1"/>
          </p:cNvSpPr>
          <p:nvPr>
            <p:ph idx="1"/>
          </p:nvPr>
        </p:nvSpPr>
        <p:spPr/>
        <p:txBody>
          <a:bodyPr>
            <a:normAutofit/>
          </a:bodyPr>
          <a:lstStyle/>
          <a:p>
            <a:r>
              <a:rPr lang="en-US" b="1" dirty="0" smtClean="0"/>
              <a:t>Homework 5 Extended</a:t>
            </a:r>
          </a:p>
          <a:p>
            <a:pPr lvl="1"/>
            <a:r>
              <a:rPr lang="en-US" b="1" dirty="0" smtClean="0"/>
              <a:t>Due Saturday </a:t>
            </a:r>
            <a:r>
              <a:rPr lang="en-US" b="1" smtClean="0"/>
              <a:t>@</a:t>
            </a:r>
            <a:r>
              <a:rPr lang="en-US" b="1" smtClean="0"/>
              <a:t>11PM </a:t>
            </a:r>
            <a:r>
              <a:rPr lang="en-US" b="1" dirty="0" smtClean="0"/>
              <a:t>on </a:t>
            </a:r>
            <a:r>
              <a:rPr lang="en-US" b="1" dirty="0" err="1" smtClean="0"/>
              <a:t>Gradescope</a:t>
            </a:r>
            <a:endParaRPr lang="en-US" b="1" dirty="0" smtClean="0"/>
          </a:p>
          <a:p>
            <a:r>
              <a:rPr lang="en-US" dirty="0" smtClean="0"/>
              <a:t>Practice Final Released Next Week</a:t>
            </a:r>
          </a:p>
          <a:p>
            <a:pPr marL="0" indent="0">
              <a:buNone/>
            </a:pPr>
            <a:r>
              <a:rPr lang="en-US" dirty="0" smtClean="0"/>
              <a:t>Homework 4 Statistics</a:t>
            </a:r>
          </a:p>
          <a:p>
            <a:pPr marL="0" indent="0">
              <a:buNone/>
            </a:pPr>
            <a:endParaRPr lang="en-US" dirty="0" smtClean="0"/>
          </a:p>
          <a:p>
            <a:pPr marL="0" indent="0">
              <a:buNone/>
            </a:pPr>
            <a:endParaRPr lang="en-US" b="1" dirty="0"/>
          </a:p>
          <a:p>
            <a:endParaRPr lang="en-US" b="1" dirty="0"/>
          </a:p>
          <a:p>
            <a:endParaRPr lang="en-US" b="1" dirty="0"/>
          </a:p>
          <a:p>
            <a:endParaRPr lang="en-US" b="1" dirty="0" smtClean="0"/>
          </a:p>
          <a:p>
            <a:endParaRPr lang="en-US" b="1" dirty="0"/>
          </a:p>
          <a:p>
            <a:pPr marL="0" indent="0">
              <a:buNone/>
            </a:pPr>
            <a:endParaRPr lang="en-US" b="1" dirty="0" smtClean="0"/>
          </a:p>
          <a:p>
            <a:pPr marL="0" indent="0">
              <a:buNone/>
            </a:pPr>
            <a:endParaRPr lang="en-US" dirty="0" smtClean="0"/>
          </a:p>
          <a:p>
            <a:endParaRPr lang="en-US" dirty="0"/>
          </a:p>
          <a:p>
            <a:endParaRPr lang="en-US" dirty="0" smtClean="0"/>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05779002"/>
              </p:ext>
            </p:extLst>
          </p:nvPr>
        </p:nvGraphicFramePr>
        <p:xfrm>
          <a:off x="1544256" y="3815315"/>
          <a:ext cx="10515600" cy="2743200"/>
        </p:xfrm>
        <a:graphic>
          <a:graphicData uri="http://schemas.openxmlformats.org/drawingml/2006/table">
            <a:tbl>
              <a:tblPr/>
              <a:tblGrid>
                <a:gridCol w="5257800">
                  <a:extLst>
                    <a:ext uri="{9D8B030D-6E8A-4147-A177-3AD203B41FA5}">
                      <a16:colId xmlns:a16="http://schemas.microsoft.com/office/drawing/2014/main" val="28978777"/>
                    </a:ext>
                  </a:extLst>
                </a:gridCol>
                <a:gridCol w="5257800">
                  <a:extLst>
                    <a:ext uri="{9D8B030D-6E8A-4147-A177-3AD203B41FA5}">
                      <a16:colId xmlns:a16="http://schemas.microsoft.com/office/drawing/2014/main" val="3955376321"/>
                    </a:ext>
                  </a:extLst>
                </a:gridCol>
              </a:tblGrid>
              <a:tr h="0">
                <a:tc>
                  <a:txBody>
                    <a:bodyPr/>
                    <a:lstStyle/>
                    <a:p>
                      <a:r>
                        <a:rPr lang="en-US" sz="2400" b="1"/>
                        <a:t>Minimum Value</a:t>
                      </a:r>
                    </a:p>
                  </a:txBody>
                  <a:tcPr anchor="ctr">
                    <a:lnL>
                      <a:noFill/>
                    </a:lnL>
                    <a:lnR>
                      <a:noFill/>
                    </a:lnR>
                    <a:lnT>
                      <a:noFill/>
                    </a:lnT>
                    <a:lnB>
                      <a:noFill/>
                    </a:lnB>
                  </a:tcPr>
                </a:tc>
                <a:tc>
                  <a:txBody>
                    <a:bodyPr/>
                    <a:lstStyle/>
                    <a:p>
                      <a:r>
                        <a:rPr lang="en-US" sz="2400" b="1" dirty="0" smtClean="0"/>
                        <a:t>72.00</a:t>
                      </a:r>
                      <a:endParaRPr lang="en-US" sz="2400" b="1" dirty="0"/>
                    </a:p>
                  </a:txBody>
                  <a:tcPr anchor="ctr">
                    <a:lnL>
                      <a:noFill/>
                    </a:lnL>
                    <a:lnR>
                      <a:noFill/>
                    </a:lnR>
                    <a:lnT>
                      <a:noFill/>
                    </a:lnT>
                    <a:lnB>
                      <a:noFill/>
                    </a:lnB>
                  </a:tcPr>
                </a:tc>
                <a:extLst>
                  <a:ext uri="{0D108BD9-81ED-4DB2-BD59-A6C34878D82A}">
                    <a16:rowId xmlns:a16="http://schemas.microsoft.com/office/drawing/2014/main" val="2491914105"/>
                  </a:ext>
                </a:extLst>
              </a:tr>
              <a:tr h="0">
                <a:tc>
                  <a:txBody>
                    <a:bodyPr/>
                    <a:lstStyle/>
                    <a:p>
                      <a:r>
                        <a:rPr lang="en-US" sz="2400" b="1"/>
                        <a:t>Maximum Value</a:t>
                      </a:r>
                    </a:p>
                  </a:txBody>
                  <a:tcPr anchor="ctr">
                    <a:lnL>
                      <a:noFill/>
                    </a:lnL>
                    <a:lnR>
                      <a:noFill/>
                    </a:lnR>
                    <a:lnT>
                      <a:noFill/>
                    </a:lnT>
                    <a:lnB>
                      <a:noFill/>
                    </a:lnB>
                  </a:tcPr>
                </a:tc>
                <a:tc>
                  <a:txBody>
                    <a:bodyPr/>
                    <a:lstStyle/>
                    <a:p>
                      <a:r>
                        <a:rPr lang="en-US" sz="2400" b="1"/>
                        <a:t>110.00</a:t>
                      </a:r>
                    </a:p>
                  </a:txBody>
                  <a:tcPr anchor="ctr">
                    <a:lnL>
                      <a:noFill/>
                    </a:lnL>
                    <a:lnR>
                      <a:noFill/>
                    </a:lnR>
                    <a:lnT>
                      <a:noFill/>
                    </a:lnT>
                    <a:lnB>
                      <a:noFill/>
                    </a:lnB>
                  </a:tcPr>
                </a:tc>
                <a:extLst>
                  <a:ext uri="{0D108BD9-81ED-4DB2-BD59-A6C34878D82A}">
                    <a16:rowId xmlns:a16="http://schemas.microsoft.com/office/drawing/2014/main" val="1482035695"/>
                  </a:ext>
                </a:extLst>
              </a:tr>
              <a:tr h="0">
                <a:tc>
                  <a:txBody>
                    <a:bodyPr/>
                    <a:lstStyle/>
                    <a:p>
                      <a:r>
                        <a:rPr lang="en-US" sz="2400" b="1"/>
                        <a:t>Range</a:t>
                      </a:r>
                    </a:p>
                  </a:txBody>
                  <a:tcPr anchor="ctr">
                    <a:lnL>
                      <a:noFill/>
                    </a:lnL>
                    <a:lnR>
                      <a:noFill/>
                    </a:lnR>
                    <a:lnT>
                      <a:noFill/>
                    </a:lnT>
                    <a:lnB>
                      <a:noFill/>
                    </a:lnB>
                  </a:tcPr>
                </a:tc>
                <a:tc>
                  <a:txBody>
                    <a:bodyPr/>
                    <a:lstStyle/>
                    <a:p>
                      <a:r>
                        <a:rPr lang="en-US" sz="2400" b="1" dirty="0" smtClean="0"/>
                        <a:t>38.00</a:t>
                      </a:r>
                      <a:endParaRPr lang="en-US" sz="2400" b="1" dirty="0"/>
                    </a:p>
                  </a:txBody>
                  <a:tcPr anchor="ctr">
                    <a:lnL>
                      <a:noFill/>
                    </a:lnL>
                    <a:lnR>
                      <a:noFill/>
                    </a:lnR>
                    <a:lnT>
                      <a:noFill/>
                    </a:lnT>
                    <a:lnB>
                      <a:noFill/>
                    </a:lnB>
                  </a:tcPr>
                </a:tc>
                <a:extLst>
                  <a:ext uri="{0D108BD9-81ED-4DB2-BD59-A6C34878D82A}">
                    <a16:rowId xmlns:a16="http://schemas.microsoft.com/office/drawing/2014/main" val="106012384"/>
                  </a:ext>
                </a:extLst>
              </a:tr>
              <a:tr h="0">
                <a:tc>
                  <a:txBody>
                    <a:bodyPr/>
                    <a:lstStyle/>
                    <a:p>
                      <a:r>
                        <a:rPr lang="en-US" sz="2400" b="1"/>
                        <a:t>Average</a:t>
                      </a:r>
                    </a:p>
                  </a:txBody>
                  <a:tcPr anchor="ctr">
                    <a:lnL>
                      <a:noFill/>
                    </a:lnL>
                    <a:lnR>
                      <a:noFill/>
                    </a:lnR>
                    <a:lnT>
                      <a:noFill/>
                    </a:lnT>
                    <a:lnB>
                      <a:noFill/>
                    </a:lnB>
                  </a:tcPr>
                </a:tc>
                <a:tc>
                  <a:txBody>
                    <a:bodyPr/>
                    <a:lstStyle/>
                    <a:p>
                      <a:r>
                        <a:rPr lang="en-US" sz="2400" b="1" dirty="0" smtClean="0"/>
                        <a:t>94.93</a:t>
                      </a:r>
                      <a:endParaRPr lang="en-US" sz="2400" b="1" dirty="0"/>
                    </a:p>
                  </a:txBody>
                  <a:tcPr anchor="ctr">
                    <a:lnL>
                      <a:noFill/>
                    </a:lnL>
                    <a:lnR>
                      <a:noFill/>
                    </a:lnR>
                    <a:lnT>
                      <a:noFill/>
                    </a:lnT>
                    <a:lnB>
                      <a:noFill/>
                    </a:lnB>
                  </a:tcPr>
                </a:tc>
                <a:extLst>
                  <a:ext uri="{0D108BD9-81ED-4DB2-BD59-A6C34878D82A}">
                    <a16:rowId xmlns:a16="http://schemas.microsoft.com/office/drawing/2014/main" val="2550922785"/>
                  </a:ext>
                </a:extLst>
              </a:tr>
              <a:tr h="0">
                <a:tc>
                  <a:txBody>
                    <a:bodyPr/>
                    <a:lstStyle/>
                    <a:p>
                      <a:r>
                        <a:rPr lang="en-US" sz="2400" b="1"/>
                        <a:t>Median</a:t>
                      </a:r>
                    </a:p>
                  </a:txBody>
                  <a:tcPr anchor="ctr">
                    <a:lnL>
                      <a:noFill/>
                    </a:lnL>
                    <a:lnR>
                      <a:noFill/>
                    </a:lnR>
                    <a:lnT>
                      <a:noFill/>
                    </a:lnT>
                    <a:lnB>
                      <a:noFill/>
                    </a:lnB>
                  </a:tcPr>
                </a:tc>
                <a:tc>
                  <a:txBody>
                    <a:bodyPr/>
                    <a:lstStyle/>
                    <a:p>
                      <a:r>
                        <a:rPr lang="en-US" sz="2400" b="1" dirty="0" smtClean="0"/>
                        <a:t>96.00</a:t>
                      </a:r>
                      <a:endParaRPr lang="en-US" sz="2400" b="1" dirty="0"/>
                    </a:p>
                  </a:txBody>
                  <a:tcPr anchor="ctr">
                    <a:lnL>
                      <a:noFill/>
                    </a:lnL>
                    <a:lnR>
                      <a:noFill/>
                    </a:lnR>
                    <a:lnT>
                      <a:noFill/>
                    </a:lnT>
                    <a:lnB>
                      <a:noFill/>
                    </a:lnB>
                  </a:tcPr>
                </a:tc>
                <a:extLst>
                  <a:ext uri="{0D108BD9-81ED-4DB2-BD59-A6C34878D82A}">
                    <a16:rowId xmlns:a16="http://schemas.microsoft.com/office/drawing/2014/main" val="355274803"/>
                  </a:ext>
                </a:extLst>
              </a:tr>
              <a:tr h="0">
                <a:tc>
                  <a:txBody>
                    <a:bodyPr/>
                    <a:lstStyle/>
                    <a:p>
                      <a:r>
                        <a:rPr lang="en-US" sz="2400" b="1" dirty="0"/>
                        <a:t>Standard Deviation</a:t>
                      </a:r>
                    </a:p>
                  </a:txBody>
                  <a:tcPr anchor="ctr">
                    <a:lnL>
                      <a:noFill/>
                    </a:lnL>
                    <a:lnR>
                      <a:noFill/>
                    </a:lnR>
                    <a:lnT>
                      <a:noFill/>
                    </a:lnT>
                    <a:lnB>
                      <a:noFill/>
                    </a:lnB>
                  </a:tcPr>
                </a:tc>
                <a:tc>
                  <a:txBody>
                    <a:bodyPr/>
                    <a:lstStyle/>
                    <a:p>
                      <a:r>
                        <a:rPr lang="en-US" sz="2400" b="1" dirty="0" smtClean="0"/>
                        <a:t>12.02</a:t>
                      </a:r>
                      <a:endParaRPr lang="en-US" sz="2400" b="1" dirty="0"/>
                    </a:p>
                  </a:txBody>
                  <a:tcPr anchor="ctr">
                    <a:lnL>
                      <a:noFill/>
                    </a:lnL>
                    <a:lnR>
                      <a:noFill/>
                    </a:lnR>
                    <a:lnT>
                      <a:noFill/>
                    </a:lnT>
                    <a:lnB>
                      <a:noFill/>
                    </a:lnB>
                  </a:tcPr>
                </a:tc>
                <a:extLst>
                  <a:ext uri="{0D108BD9-81ED-4DB2-BD59-A6C34878D82A}">
                    <a16:rowId xmlns:a16="http://schemas.microsoft.com/office/drawing/2014/main" val="2066984050"/>
                  </a:ext>
                </a:extLst>
              </a:tr>
            </a:tbl>
          </a:graphicData>
        </a:graphic>
      </p:graphicFrame>
    </p:spTree>
    <p:extLst>
      <p:ext uri="{BB962C8B-B14F-4D97-AF65-F5344CB8AC3E}">
        <p14:creationId xmlns:p14="http://schemas.microsoft.com/office/powerpoint/2010/main" val="653708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3" name="Rectangle 7"/>
          <p:cNvSpPr>
            <a:spLocks noGrp="1" noChangeArrowheads="1"/>
          </p:cNvSpPr>
          <p:nvPr>
            <p:ph type="body" idx="1"/>
          </p:nvPr>
        </p:nvSpPr>
        <p:spPr>
          <a:xfrm>
            <a:off x="1752600" y="1676400"/>
            <a:ext cx="9296400" cy="2819400"/>
          </a:xfrm>
        </p:spPr>
        <p:txBody>
          <a:bodyPr/>
          <a:lstStyle/>
          <a:p>
            <a:pPr marL="609600" indent="-609600">
              <a:buNone/>
            </a:pPr>
            <a:r>
              <a:rPr lang="en-US" altLang="en-US" sz="2400" b="1" dirty="0">
                <a:solidFill>
                  <a:schemeClr val="accent2"/>
                </a:solidFill>
              </a:rPr>
              <a:t>Overview</a:t>
            </a:r>
            <a:r>
              <a:rPr lang="en-US" altLang="en-US" sz="2400" dirty="0">
                <a:solidFill>
                  <a:schemeClr val="accent2"/>
                </a:solidFill>
              </a:rPr>
              <a:t>:</a:t>
            </a:r>
          </a:p>
          <a:p>
            <a:pPr marL="609600" indent="-609600">
              <a:buFontTx/>
              <a:buAutoNum type="arabicPeriod"/>
            </a:pPr>
            <a:r>
              <a:rPr lang="en-US" altLang="en-US" sz="2400" dirty="0"/>
              <a:t>Alice prepares “garbled” version </a:t>
            </a:r>
            <a:r>
              <a:rPr lang="en-US" altLang="en-US" sz="2400" b="1" dirty="0">
                <a:solidFill>
                  <a:srgbClr val="FF0000"/>
                </a:solidFill>
              </a:rPr>
              <a:t>C’</a:t>
            </a:r>
            <a:r>
              <a:rPr lang="en-US" altLang="en-US" sz="2400" dirty="0"/>
              <a:t> of </a:t>
            </a:r>
            <a:r>
              <a:rPr lang="en-US" altLang="en-US" sz="2400" dirty="0">
                <a:solidFill>
                  <a:srgbClr val="0066FF"/>
                </a:solidFill>
              </a:rPr>
              <a:t>C</a:t>
            </a:r>
          </a:p>
          <a:p>
            <a:pPr marL="609600" indent="-609600">
              <a:buFontTx/>
              <a:buAutoNum type="arabicPeriod"/>
            </a:pPr>
            <a:r>
              <a:rPr lang="en-US" altLang="en-US" sz="2400" dirty="0"/>
              <a:t>Sends “encrypted” form </a:t>
            </a:r>
            <a:r>
              <a:rPr lang="en-US" altLang="en-US" sz="2400" b="1" dirty="0">
                <a:solidFill>
                  <a:srgbClr val="FF0000"/>
                </a:solidFill>
              </a:rPr>
              <a:t>x’</a:t>
            </a:r>
            <a:r>
              <a:rPr lang="en-US" altLang="en-US" sz="2400" dirty="0"/>
              <a:t> of her input </a:t>
            </a:r>
            <a:r>
              <a:rPr lang="en-US" altLang="en-US" sz="2400" dirty="0">
                <a:solidFill>
                  <a:srgbClr val="0066FF"/>
                </a:solidFill>
              </a:rPr>
              <a:t>x</a:t>
            </a:r>
          </a:p>
          <a:p>
            <a:pPr marL="609600" indent="-609600">
              <a:buFontTx/>
              <a:buAutoNum type="arabicPeriod"/>
            </a:pPr>
            <a:r>
              <a:rPr lang="en-US" altLang="en-US" sz="2400" dirty="0"/>
              <a:t>Allows </a:t>
            </a:r>
            <a:r>
              <a:rPr lang="en-US" altLang="en-US" sz="2400" dirty="0" smtClean="0"/>
              <a:t>Bob </a:t>
            </a:r>
            <a:r>
              <a:rPr lang="en-US" altLang="en-US" sz="2400" dirty="0"/>
              <a:t>to obtain “encrypted” form </a:t>
            </a:r>
            <a:r>
              <a:rPr lang="en-US" altLang="en-US" sz="2400" b="1" dirty="0">
                <a:solidFill>
                  <a:srgbClr val="FF0000"/>
                </a:solidFill>
              </a:rPr>
              <a:t>y’</a:t>
            </a:r>
            <a:r>
              <a:rPr lang="en-US" altLang="en-US" sz="2400" dirty="0"/>
              <a:t> of his input </a:t>
            </a:r>
            <a:r>
              <a:rPr lang="en-US" altLang="en-US" sz="2400" dirty="0" smtClean="0">
                <a:solidFill>
                  <a:srgbClr val="0066FF"/>
                </a:solidFill>
              </a:rPr>
              <a:t>y </a:t>
            </a:r>
            <a:r>
              <a:rPr lang="en-US" altLang="en-US" sz="2400" dirty="0" smtClean="0"/>
              <a:t>via OT</a:t>
            </a:r>
            <a:endParaRPr lang="en-US" altLang="en-US" sz="2400" dirty="0"/>
          </a:p>
          <a:p>
            <a:pPr marL="609600" indent="-609600">
              <a:buFontTx/>
              <a:buAutoNum type="arabicPeriod"/>
            </a:pPr>
            <a:r>
              <a:rPr lang="en-US" altLang="en-US" sz="2400" dirty="0"/>
              <a:t>Bob can compute from </a:t>
            </a:r>
            <a:r>
              <a:rPr lang="en-US" altLang="en-US" sz="2400" b="1" dirty="0" err="1">
                <a:solidFill>
                  <a:srgbClr val="FF0000"/>
                </a:solidFill>
              </a:rPr>
              <a:t>C’</a:t>
            </a:r>
            <a:r>
              <a:rPr lang="en-US" altLang="en-US" sz="2400" dirty="0" err="1"/>
              <a:t>,</a:t>
            </a:r>
            <a:r>
              <a:rPr lang="en-US" altLang="en-US" sz="2400" b="1" dirty="0" err="1">
                <a:solidFill>
                  <a:srgbClr val="FF0000"/>
                </a:solidFill>
              </a:rPr>
              <a:t>x’</a:t>
            </a:r>
            <a:r>
              <a:rPr lang="en-US" altLang="en-US" sz="2400" dirty="0" err="1"/>
              <a:t>,</a:t>
            </a:r>
            <a:r>
              <a:rPr lang="en-US" altLang="en-US" sz="2400" b="1" dirty="0" err="1">
                <a:solidFill>
                  <a:srgbClr val="FF0000"/>
                </a:solidFill>
              </a:rPr>
              <a:t>y</a:t>
            </a:r>
            <a:r>
              <a:rPr lang="en-US" altLang="en-US" sz="2400" b="1" dirty="0">
                <a:solidFill>
                  <a:srgbClr val="FF0000"/>
                </a:solidFill>
              </a:rPr>
              <a:t>’</a:t>
            </a:r>
            <a:r>
              <a:rPr lang="en-US" altLang="en-US" sz="2400" dirty="0"/>
              <a:t> the “encryption” </a:t>
            </a:r>
            <a:r>
              <a:rPr lang="en-US" altLang="en-US" sz="2400" b="1" dirty="0">
                <a:solidFill>
                  <a:srgbClr val="FF0000"/>
                </a:solidFill>
              </a:rPr>
              <a:t>z’</a:t>
            </a:r>
            <a:r>
              <a:rPr lang="en-US" altLang="en-US" sz="2400" dirty="0"/>
              <a:t> of </a:t>
            </a:r>
            <a:r>
              <a:rPr lang="en-US" altLang="en-US" sz="2400" dirty="0">
                <a:solidFill>
                  <a:srgbClr val="0066FF"/>
                </a:solidFill>
              </a:rPr>
              <a:t>z=C(</a:t>
            </a:r>
            <a:r>
              <a:rPr lang="en-US" altLang="en-US" sz="2400" dirty="0" err="1">
                <a:solidFill>
                  <a:srgbClr val="0066FF"/>
                </a:solidFill>
              </a:rPr>
              <a:t>x,y</a:t>
            </a:r>
            <a:r>
              <a:rPr lang="en-US" altLang="en-US" sz="2400" dirty="0">
                <a:solidFill>
                  <a:srgbClr val="0066FF"/>
                </a:solidFill>
              </a:rPr>
              <a:t>)</a:t>
            </a:r>
          </a:p>
          <a:p>
            <a:pPr marL="609600" indent="-609600">
              <a:buFontTx/>
              <a:buAutoNum type="arabicPeriod"/>
            </a:pPr>
            <a:r>
              <a:rPr lang="en-US" altLang="en-US" sz="2400" dirty="0"/>
              <a:t>Bob sends </a:t>
            </a:r>
            <a:r>
              <a:rPr lang="en-US" altLang="en-US" sz="2400" b="1" dirty="0">
                <a:solidFill>
                  <a:srgbClr val="FF0000"/>
                </a:solidFill>
              </a:rPr>
              <a:t>z’</a:t>
            </a:r>
            <a:r>
              <a:rPr lang="en-US" altLang="en-US" sz="2400" dirty="0"/>
              <a:t> to Alice and she decrypts and reveals to him </a:t>
            </a:r>
            <a:r>
              <a:rPr lang="en-US" altLang="en-US" sz="2400" dirty="0">
                <a:solidFill>
                  <a:srgbClr val="0066FF"/>
                </a:solidFill>
              </a:rPr>
              <a:t>z</a:t>
            </a:r>
          </a:p>
        </p:txBody>
      </p:sp>
      <p:grpSp>
        <p:nvGrpSpPr>
          <p:cNvPr id="60478" name="Group 62"/>
          <p:cNvGrpSpPr>
            <a:grpSpLocks/>
          </p:cNvGrpSpPr>
          <p:nvPr/>
        </p:nvGrpSpPr>
        <p:grpSpPr bwMode="auto">
          <a:xfrm>
            <a:off x="6789738" y="1219200"/>
            <a:ext cx="419100" cy="533400"/>
            <a:chOff x="1349" y="2232"/>
            <a:chExt cx="528" cy="600"/>
          </a:xfrm>
        </p:grpSpPr>
        <p:sp>
          <p:nvSpPr>
            <p:cNvPr id="60479" name="AutoShape 63"/>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Clr>
                  <a:schemeClr val="accent2"/>
                </a:buClr>
              </a:pPr>
              <a:r>
                <a:rPr lang="en-US" altLang="en-US" sz="700">
                  <a:cs typeface="Arial" panose="020B0604020202020204" pitchFamily="34" charset="0"/>
                </a:rPr>
                <a:t>AND</a:t>
              </a:r>
            </a:p>
          </p:txBody>
        </p:sp>
        <p:sp>
          <p:nvSpPr>
            <p:cNvPr id="60480" name="Line 64"/>
            <p:cNvSpPr>
              <a:spLocks noChangeShapeType="1"/>
            </p:cNvSpPr>
            <p:nvPr/>
          </p:nvSpPr>
          <p:spPr bwMode="auto">
            <a:xfrm>
              <a:off x="1445" y="268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481" name="Line 65"/>
            <p:cNvSpPr>
              <a:spLocks noChangeShapeType="1"/>
            </p:cNvSpPr>
            <p:nvPr/>
          </p:nvSpPr>
          <p:spPr bwMode="auto">
            <a:xfrm>
              <a:off x="1781" y="268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482" name="Line 66"/>
            <p:cNvSpPr>
              <a:spLocks noChangeShapeType="1"/>
            </p:cNvSpPr>
            <p:nvPr/>
          </p:nvSpPr>
          <p:spPr bwMode="auto">
            <a:xfrm>
              <a:off x="1613" y="2232"/>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0483" name="Group 67"/>
          <p:cNvGrpSpPr>
            <a:grpSpLocks/>
          </p:cNvGrpSpPr>
          <p:nvPr/>
        </p:nvGrpSpPr>
        <p:grpSpPr bwMode="auto">
          <a:xfrm>
            <a:off x="7391400" y="1219200"/>
            <a:ext cx="419100" cy="533400"/>
            <a:chOff x="1349" y="2232"/>
            <a:chExt cx="528" cy="600"/>
          </a:xfrm>
        </p:grpSpPr>
        <p:sp>
          <p:nvSpPr>
            <p:cNvPr id="60484" name="AutoShape 68"/>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Clr>
                  <a:schemeClr val="accent2"/>
                </a:buClr>
              </a:pPr>
              <a:r>
                <a:rPr lang="en-US" altLang="en-US" sz="700">
                  <a:cs typeface="Arial" panose="020B0604020202020204" pitchFamily="34" charset="0"/>
                </a:rPr>
                <a:t>OR</a:t>
              </a:r>
            </a:p>
          </p:txBody>
        </p:sp>
        <p:sp>
          <p:nvSpPr>
            <p:cNvPr id="60485" name="Line 69"/>
            <p:cNvSpPr>
              <a:spLocks noChangeShapeType="1"/>
            </p:cNvSpPr>
            <p:nvPr/>
          </p:nvSpPr>
          <p:spPr bwMode="auto">
            <a:xfrm>
              <a:off x="1445" y="268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486" name="Line 70"/>
            <p:cNvSpPr>
              <a:spLocks noChangeShapeType="1"/>
            </p:cNvSpPr>
            <p:nvPr/>
          </p:nvSpPr>
          <p:spPr bwMode="auto">
            <a:xfrm>
              <a:off x="1781" y="268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487" name="Line 71"/>
            <p:cNvSpPr>
              <a:spLocks noChangeShapeType="1"/>
            </p:cNvSpPr>
            <p:nvPr/>
          </p:nvSpPr>
          <p:spPr bwMode="auto">
            <a:xfrm>
              <a:off x="1613" y="2232"/>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0488" name="Group 72"/>
          <p:cNvGrpSpPr>
            <a:grpSpLocks/>
          </p:cNvGrpSpPr>
          <p:nvPr/>
        </p:nvGrpSpPr>
        <p:grpSpPr bwMode="auto">
          <a:xfrm>
            <a:off x="7670800" y="152400"/>
            <a:ext cx="419100" cy="533400"/>
            <a:chOff x="1349" y="2232"/>
            <a:chExt cx="528" cy="600"/>
          </a:xfrm>
        </p:grpSpPr>
        <p:sp>
          <p:nvSpPr>
            <p:cNvPr id="60489" name="AutoShape 73"/>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Clr>
                  <a:schemeClr val="accent2"/>
                </a:buClr>
              </a:pPr>
              <a:r>
                <a:rPr lang="en-US" altLang="en-US" sz="700">
                  <a:cs typeface="Arial" panose="020B0604020202020204" pitchFamily="34" charset="0"/>
                </a:rPr>
                <a:t>AND</a:t>
              </a:r>
            </a:p>
          </p:txBody>
        </p:sp>
        <p:sp>
          <p:nvSpPr>
            <p:cNvPr id="60490" name="Line 74"/>
            <p:cNvSpPr>
              <a:spLocks noChangeShapeType="1"/>
            </p:cNvSpPr>
            <p:nvPr/>
          </p:nvSpPr>
          <p:spPr bwMode="auto">
            <a:xfrm>
              <a:off x="1445" y="268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491" name="Line 75"/>
            <p:cNvSpPr>
              <a:spLocks noChangeShapeType="1"/>
            </p:cNvSpPr>
            <p:nvPr/>
          </p:nvSpPr>
          <p:spPr bwMode="auto">
            <a:xfrm>
              <a:off x="1781" y="268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492" name="Line 76"/>
            <p:cNvSpPr>
              <a:spLocks noChangeShapeType="1"/>
            </p:cNvSpPr>
            <p:nvPr/>
          </p:nvSpPr>
          <p:spPr bwMode="auto">
            <a:xfrm>
              <a:off x="1613" y="2232"/>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60493" name="AutoShape 77"/>
          <p:cNvSpPr>
            <a:spLocks noChangeArrowheads="1"/>
          </p:cNvSpPr>
          <p:nvPr/>
        </p:nvSpPr>
        <p:spPr bwMode="auto">
          <a:xfrm>
            <a:off x="8115300" y="920750"/>
            <a:ext cx="419100" cy="298450"/>
          </a:xfrm>
          <a:prstGeom prst="triangle">
            <a:avLst>
              <a:gd name="adj" fmla="val 500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Clr>
                <a:schemeClr val="accent2"/>
              </a:buClr>
            </a:pPr>
            <a:r>
              <a:rPr lang="en-US" altLang="en-US" sz="700">
                <a:cs typeface="Arial" panose="020B0604020202020204" pitchFamily="34" charset="0"/>
              </a:rPr>
              <a:t>NOT</a:t>
            </a:r>
          </a:p>
        </p:txBody>
      </p:sp>
      <p:sp>
        <p:nvSpPr>
          <p:cNvPr id="60494" name="Line 78"/>
          <p:cNvSpPr>
            <a:spLocks noChangeShapeType="1"/>
          </p:cNvSpPr>
          <p:nvPr/>
        </p:nvSpPr>
        <p:spPr bwMode="auto">
          <a:xfrm>
            <a:off x="8324850" y="814389"/>
            <a:ext cx="0" cy="128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0495" name="Group 79"/>
          <p:cNvGrpSpPr>
            <a:grpSpLocks/>
          </p:cNvGrpSpPr>
          <p:nvPr/>
        </p:nvGrpSpPr>
        <p:grpSpPr bwMode="auto">
          <a:xfrm>
            <a:off x="8115300" y="1219200"/>
            <a:ext cx="419100" cy="533400"/>
            <a:chOff x="1349" y="2232"/>
            <a:chExt cx="528" cy="600"/>
          </a:xfrm>
        </p:grpSpPr>
        <p:sp>
          <p:nvSpPr>
            <p:cNvPr id="60496" name="AutoShape 80"/>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Clr>
                  <a:schemeClr val="accent2"/>
                </a:buClr>
              </a:pPr>
              <a:r>
                <a:rPr lang="en-US" altLang="en-US" sz="700">
                  <a:cs typeface="Arial" panose="020B0604020202020204" pitchFamily="34" charset="0"/>
                </a:rPr>
                <a:t>OR</a:t>
              </a:r>
            </a:p>
          </p:txBody>
        </p:sp>
        <p:sp>
          <p:nvSpPr>
            <p:cNvPr id="60497" name="Line 81"/>
            <p:cNvSpPr>
              <a:spLocks noChangeShapeType="1"/>
            </p:cNvSpPr>
            <p:nvPr/>
          </p:nvSpPr>
          <p:spPr bwMode="auto">
            <a:xfrm>
              <a:off x="1445" y="268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498" name="Line 82"/>
            <p:cNvSpPr>
              <a:spLocks noChangeShapeType="1"/>
            </p:cNvSpPr>
            <p:nvPr/>
          </p:nvSpPr>
          <p:spPr bwMode="auto">
            <a:xfrm>
              <a:off x="1781" y="268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499" name="Line 83"/>
            <p:cNvSpPr>
              <a:spLocks noChangeShapeType="1"/>
            </p:cNvSpPr>
            <p:nvPr/>
          </p:nvSpPr>
          <p:spPr bwMode="auto">
            <a:xfrm>
              <a:off x="1613" y="2232"/>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0500" name="Group 84"/>
          <p:cNvGrpSpPr>
            <a:grpSpLocks/>
          </p:cNvGrpSpPr>
          <p:nvPr/>
        </p:nvGrpSpPr>
        <p:grpSpPr bwMode="auto">
          <a:xfrm>
            <a:off x="7124700" y="685800"/>
            <a:ext cx="419100" cy="533400"/>
            <a:chOff x="1349" y="2232"/>
            <a:chExt cx="528" cy="600"/>
          </a:xfrm>
        </p:grpSpPr>
        <p:sp>
          <p:nvSpPr>
            <p:cNvPr id="60501" name="AutoShape 85"/>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Clr>
                  <a:schemeClr val="accent2"/>
                </a:buClr>
              </a:pPr>
              <a:r>
                <a:rPr lang="en-US" altLang="en-US" sz="700">
                  <a:cs typeface="Arial" panose="020B0604020202020204" pitchFamily="34" charset="0"/>
                </a:rPr>
                <a:t>AND</a:t>
              </a:r>
            </a:p>
          </p:txBody>
        </p:sp>
        <p:sp>
          <p:nvSpPr>
            <p:cNvPr id="60502" name="Line 86"/>
            <p:cNvSpPr>
              <a:spLocks noChangeShapeType="1"/>
            </p:cNvSpPr>
            <p:nvPr/>
          </p:nvSpPr>
          <p:spPr bwMode="auto">
            <a:xfrm>
              <a:off x="1445" y="268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03" name="Line 87"/>
            <p:cNvSpPr>
              <a:spLocks noChangeShapeType="1"/>
            </p:cNvSpPr>
            <p:nvPr/>
          </p:nvSpPr>
          <p:spPr bwMode="auto">
            <a:xfrm>
              <a:off x="1781" y="268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04" name="Line 88"/>
            <p:cNvSpPr>
              <a:spLocks noChangeShapeType="1"/>
            </p:cNvSpPr>
            <p:nvPr/>
          </p:nvSpPr>
          <p:spPr bwMode="auto">
            <a:xfrm>
              <a:off x="1613" y="2232"/>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60505" name="Line 89"/>
          <p:cNvSpPr>
            <a:spLocks noChangeShapeType="1"/>
          </p:cNvSpPr>
          <p:nvPr/>
        </p:nvSpPr>
        <p:spPr bwMode="auto">
          <a:xfrm>
            <a:off x="8013700" y="692151"/>
            <a:ext cx="311150" cy="123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06" name="Line 90"/>
          <p:cNvSpPr>
            <a:spLocks noChangeShapeType="1"/>
          </p:cNvSpPr>
          <p:nvPr/>
        </p:nvSpPr>
        <p:spPr bwMode="auto">
          <a:xfrm>
            <a:off x="7334250" y="692150"/>
            <a:ext cx="4127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07" name="Line 91"/>
          <p:cNvSpPr>
            <a:spLocks noChangeShapeType="1"/>
          </p:cNvSpPr>
          <p:nvPr/>
        </p:nvSpPr>
        <p:spPr bwMode="auto">
          <a:xfrm>
            <a:off x="6992938" y="1219200"/>
            <a:ext cx="20796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08" name="Line 92"/>
          <p:cNvSpPr>
            <a:spLocks noChangeShapeType="1"/>
          </p:cNvSpPr>
          <p:nvPr/>
        </p:nvSpPr>
        <p:spPr bwMode="auto">
          <a:xfrm>
            <a:off x="7467601" y="1219200"/>
            <a:ext cx="1508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09" name="Text Box 93"/>
          <p:cNvSpPr txBox="1">
            <a:spLocks noChangeArrowheads="1"/>
          </p:cNvSpPr>
          <p:nvPr/>
        </p:nvSpPr>
        <p:spPr bwMode="auto">
          <a:xfrm>
            <a:off x="5075239" y="963613"/>
            <a:ext cx="15476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spcBef>
                <a:spcPct val="20000"/>
              </a:spcBef>
              <a:buClr>
                <a:schemeClr val="accent2"/>
              </a:buClr>
            </a:pPr>
            <a:r>
              <a:rPr lang="en-US" altLang="en-US" sz="2000">
                <a:cs typeface="Arial" panose="020B0604020202020204" pitchFamily="34" charset="0"/>
              </a:rPr>
              <a:t>Alice’s inputs</a:t>
            </a:r>
          </a:p>
        </p:txBody>
      </p:sp>
      <p:sp>
        <p:nvSpPr>
          <p:cNvPr id="60510" name="Line 94"/>
          <p:cNvSpPr>
            <a:spLocks noChangeShapeType="1"/>
          </p:cNvSpPr>
          <p:nvPr/>
        </p:nvSpPr>
        <p:spPr bwMode="auto">
          <a:xfrm>
            <a:off x="5943600" y="1371600"/>
            <a:ext cx="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11" name="Line 95"/>
          <p:cNvSpPr>
            <a:spLocks noChangeShapeType="1"/>
          </p:cNvSpPr>
          <p:nvPr/>
        </p:nvSpPr>
        <p:spPr bwMode="auto">
          <a:xfrm>
            <a:off x="5943600" y="1752600"/>
            <a:ext cx="9223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12" name="Line 96"/>
          <p:cNvSpPr>
            <a:spLocks noChangeShapeType="1"/>
          </p:cNvSpPr>
          <p:nvPr/>
        </p:nvSpPr>
        <p:spPr bwMode="auto">
          <a:xfrm>
            <a:off x="5867400" y="13716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13" name="Line 97"/>
          <p:cNvSpPr>
            <a:spLocks noChangeShapeType="1"/>
          </p:cNvSpPr>
          <p:nvPr/>
        </p:nvSpPr>
        <p:spPr bwMode="auto">
          <a:xfrm>
            <a:off x="5867400" y="1828800"/>
            <a:ext cx="1600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14" name="Line 98"/>
          <p:cNvSpPr>
            <a:spLocks noChangeShapeType="1"/>
          </p:cNvSpPr>
          <p:nvPr/>
        </p:nvSpPr>
        <p:spPr bwMode="auto">
          <a:xfrm>
            <a:off x="7467600" y="1752600"/>
            <a:ext cx="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15" name="Line 99"/>
          <p:cNvSpPr>
            <a:spLocks noChangeShapeType="1"/>
          </p:cNvSpPr>
          <p:nvPr/>
        </p:nvSpPr>
        <p:spPr bwMode="auto">
          <a:xfrm>
            <a:off x="5791200" y="1371600"/>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16" name="Line 100"/>
          <p:cNvSpPr>
            <a:spLocks noChangeShapeType="1"/>
          </p:cNvSpPr>
          <p:nvPr/>
        </p:nvSpPr>
        <p:spPr bwMode="auto">
          <a:xfrm>
            <a:off x="5791200" y="1905000"/>
            <a:ext cx="2400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17" name="Line 101"/>
          <p:cNvSpPr>
            <a:spLocks noChangeShapeType="1"/>
          </p:cNvSpPr>
          <p:nvPr/>
        </p:nvSpPr>
        <p:spPr bwMode="auto">
          <a:xfrm flipH="1">
            <a:off x="8191500" y="1752600"/>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18" name="Line 102"/>
          <p:cNvSpPr>
            <a:spLocks noChangeShapeType="1"/>
          </p:cNvSpPr>
          <p:nvPr/>
        </p:nvSpPr>
        <p:spPr bwMode="auto">
          <a:xfrm>
            <a:off x="9380538" y="1371600"/>
            <a:ext cx="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19" name="Line 103"/>
          <p:cNvSpPr>
            <a:spLocks noChangeShapeType="1"/>
          </p:cNvSpPr>
          <p:nvPr/>
        </p:nvSpPr>
        <p:spPr bwMode="auto">
          <a:xfrm>
            <a:off x="8458200" y="1752600"/>
            <a:ext cx="9223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20" name="Line 104"/>
          <p:cNvSpPr>
            <a:spLocks noChangeShapeType="1"/>
          </p:cNvSpPr>
          <p:nvPr/>
        </p:nvSpPr>
        <p:spPr bwMode="auto">
          <a:xfrm>
            <a:off x="9525000" y="1371600"/>
            <a:ext cx="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22" name="Line 106"/>
          <p:cNvSpPr>
            <a:spLocks noChangeShapeType="1"/>
          </p:cNvSpPr>
          <p:nvPr/>
        </p:nvSpPr>
        <p:spPr bwMode="auto">
          <a:xfrm>
            <a:off x="7734300" y="1752600"/>
            <a:ext cx="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23" name="Line 107"/>
          <p:cNvSpPr>
            <a:spLocks noChangeShapeType="1"/>
          </p:cNvSpPr>
          <p:nvPr/>
        </p:nvSpPr>
        <p:spPr bwMode="auto">
          <a:xfrm>
            <a:off x="9448800" y="13716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24" name="Line 108"/>
          <p:cNvSpPr>
            <a:spLocks noChangeShapeType="1"/>
          </p:cNvSpPr>
          <p:nvPr/>
        </p:nvSpPr>
        <p:spPr bwMode="auto">
          <a:xfrm>
            <a:off x="7734300" y="1828800"/>
            <a:ext cx="1714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25" name="Line 109"/>
          <p:cNvSpPr>
            <a:spLocks noChangeShapeType="1"/>
          </p:cNvSpPr>
          <p:nvPr/>
        </p:nvSpPr>
        <p:spPr bwMode="auto">
          <a:xfrm>
            <a:off x="7132638" y="17526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526" name="Text Box 110"/>
          <p:cNvSpPr txBox="1">
            <a:spLocks noChangeArrowheads="1"/>
          </p:cNvSpPr>
          <p:nvPr/>
        </p:nvSpPr>
        <p:spPr bwMode="auto">
          <a:xfrm>
            <a:off x="8750301" y="974725"/>
            <a:ext cx="14514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spcBef>
                <a:spcPct val="20000"/>
              </a:spcBef>
              <a:buClr>
                <a:schemeClr val="accent2"/>
              </a:buClr>
            </a:pPr>
            <a:r>
              <a:rPr lang="en-US" altLang="en-US" sz="2000">
                <a:cs typeface="Arial" panose="020B0604020202020204" pitchFamily="34" charset="0"/>
              </a:rPr>
              <a:t>Bob’s inputs</a:t>
            </a:r>
          </a:p>
        </p:txBody>
      </p:sp>
      <p:sp>
        <p:nvSpPr>
          <p:cNvPr id="60528" name="Rectangle 112"/>
          <p:cNvSpPr>
            <a:spLocks noChangeArrowheads="1"/>
          </p:cNvSpPr>
          <p:nvPr/>
        </p:nvSpPr>
        <p:spPr bwMode="auto">
          <a:xfrm>
            <a:off x="1676400" y="4648200"/>
            <a:ext cx="9296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Tahoma" panose="020B0604030504040204" pitchFamily="34" charset="0"/>
                <a:cs typeface="Tahoma" panose="020B0604030504040204" pitchFamily="34" charset="0"/>
              </a:defRPr>
            </a:lvl1pPr>
            <a:lvl2pPr marL="990600" indent="-533400">
              <a:spcBef>
                <a:spcPct val="20000"/>
              </a:spcBef>
              <a:buChar char="–"/>
              <a:defRPr sz="2800">
                <a:solidFill>
                  <a:schemeClr val="tx1"/>
                </a:solidFill>
                <a:latin typeface="Tahoma" panose="020B0604030504040204" pitchFamily="34" charset="0"/>
                <a:cs typeface="Tahoma" panose="020B0604030504040204" pitchFamily="34" charset="0"/>
              </a:defRPr>
            </a:lvl2pPr>
            <a:lvl3pPr marL="1371600" indent="-457200">
              <a:spcBef>
                <a:spcPct val="20000"/>
              </a:spcBef>
              <a:buChar char="•"/>
              <a:defRPr sz="2400">
                <a:solidFill>
                  <a:schemeClr val="tx1"/>
                </a:solidFill>
                <a:latin typeface="Tahoma" panose="020B0604030504040204" pitchFamily="34" charset="0"/>
                <a:cs typeface="Tahoma" panose="020B0604030504040204" pitchFamily="34" charset="0"/>
              </a:defRPr>
            </a:lvl3pPr>
            <a:lvl4pPr marL="1752600" indent="-381000">
              <a:spcBef>
                <a:spcPct val="20000"/>
              </a:spcBef>
              <a:buChar char="–"/>
              <a:defRPr sz="2000">
                <a:solidFill>
                  <a:schemeClr val="tx1"/>
                </a:solidFill>
                <a:latin typeface="Tahoma" panose="020B0604030504040204" pitchFamily="34" charset="0"/>
                <a:cs typeface="Tahoma" panose="020B0604030504040204" pitchFamily="34" charset="0"/>
              </a:defRPr>
            </a:lvl4pPr>
            <a:lvl5pPr marL="2209800" indent="-381000">
              <a:spcBef>
                <a:spcPct val="20000"/>
              </a:spcBef>
              <a:buChar char="»"/>
              <a:defRPr sz="2000">
                <a:solidFill>
                  <a:schemeClr val="tx1"/>
                </a:solidFill>
                <a:latin typeface="Tahoma" panose="020B0604030504040204" pitchFamily="34" charset="0"/>
                <a:cs typeface="Tahoma" panose="020B0604030504040204" pitchFamily="34" charset="0"/>
              </a:defRPr>
            </a:lvl5pPr>
            <a:lvl6pPr marL="2667000" indent="-381000" fontAlgn="base">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3124200" indent="-381000" fontAlgn="base">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581400" indent="-381000" fontAlgn="base">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4038600" indent="-381000" fontAlgn="base">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buFontTx/>
              <a:buNone/>
            </a:pPr>
            <a:r>
              <a:rPr lang="en-US" altLang="en-US" sz="2400" b="1" dirty="0">
                <a:solidFill>
                  <a:schemeClr val="accent2"/>
                </a:solidFill>
              </a:rPr>
              <a:t>Crucial properties</a:t>
            </a:r>
            <a:r>
              <a:rPr lang="en-US" altLang="en-US" sz="2400" dirty="0"/>
              <a:t>:</a:t>
            </a:r>
          </a:p>
          <a:p>
            <a:pPr>
              <a:buFontTx/>
              <a:buAutoNum type="arabicPeriod"/>
            </a:pPr>
            <a:r>
              <a:rPr lang="en-US" altLang="en-US" sz="2400" dirty="0"/>
              <a:t>Bob never sees Alice’s input x in unencrypted form.</a:t>
            </a:r>
          </a:p>
          <a:p>
            <a:pPr>
              <a:buFontTx/>
              <a:buAutoNum type="arabicPeriod"/>
            </a:pPr>
            <a:r>
              <a:rPr lang="en-US" altLang="en-US" sz="2400" dirty="0"/>
              <a:t>Bob can obtain encryption of y without Alice learning y.</a:t>
            </a:r>
          </a:p>
          <a:p>
            <a:pPr>
              <a:buFontTx/>
              <a:buAutoNum type="arabicPeriod"/>
            </a:pPr>
            <a:r>
              <a:rPr lang="en-US" altLang="en-US" sz="2400" dirty="0"/>
              <a:t>Neither party learns intermediate values.</a:t>
            </a:r>
          </a:p>
          <a:p>
            <a:pPr>
              <a:buFontTx/>
              <a:buAutoNum type="arabicPeriod"/>
            </a:pPr>
            <a:r>
              <a:rPr lang="en-US" altLang="en-US" sz="2400" dirty="0"/>
              <a:t>Remains secure even if parties try to cheat. </a:t>
            </a:r>
          </a:p>
        </p:txBody>
      </p:sp>
    </p:spTree>
    <p:extLst>
      <p:ext uri="{BB962C8B-B14F-4D97-AF65-F5344CB8AC3E}">
        <p14:creationId xmlns:p14="http://schemas.microsoft.com/office/powerpoint/2010/main" val="295208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42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60528"/>
                                        </p:tgtEl>
                                        <p:attrNameLst>
                                          <p:attrName>style.visibility</p:attrName>
                                        </p:attrNameLst>
                                      </p:cBhvr>
                                      <p:to>
                                        <p:strVal val="visible"/>
                                      </p:to>
                                    </p:set>
                                    <p:anim calcmode="lin" valueType="num">
                                      <p:cBhvr>
                                        <p:cTn id="31" dur="1000" fill="hold"/>
                                        <p:tgtEl>
                                          <p:spTgt spid="60528"/>
                                        </p:tgtEl>
                                        <p:attrNameLst>
                                          <p:attrName>ppt_w</p:attrName>
                                        </p:attrNameLst>
                                      </p:cBhvr>
                                      <p:tavLst>
                                        <p:tav tm="0">
                                          <p:val>
                                            <p:strVal val="#ppt_w*0.70"/>
                                          </p:val>
                                        </p:tav>
                                        <p:tav tm="100000">
                                          <p:val>
                                            <p:strVal val="#ppt_w"/>
                                          </p:val>
                                        </p:tav>
                                      </p:tavLst>
                                    </p:anim>
                                    <p:anim calcmode="lin" valueType="num">
                                      <p:cBhvr>
                                        <p:cTn id="32" dur="1000" fill="hold"/>
                                        <p:tgtEl>
                                          <p:spTgt spid="60528"/>
                                        </p:tgtEl>
                                        <p:attrNameLst>
                                          <p:attrName>ppt_h</p:attrName>
                                        </p:attrNameLst>
                                      </p:cBhvr>
                                      <p:tavLst>
                                        <p:tav tm="0">
                                          <p:val>
                                            <p:strVal val="#ppt_h"/>
                                          </p:val>
                                        </p:tav>
                                        <p:tav tm="100000">
                                          <p:val>
                                            <p:strVal val="#ppt_h"/>
                                          </p:val>
                                        </p:tav>
                                      </p:tavLst>
                                    </p:anim>
                                    <p:animEffect transition="in" filter="fade">
                                      <p:cBhvr>
                                        <p:cTn id="33" dur="1000"/>
                                        <p:tgtEl>
                                          <p:spTgt spid="60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uiExpand="1" build="p"/>
      <p:bldP spid="605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38" name="Group 26"/>
          <p:cNvGrpSpPr>
            <a:grpSpLocks/>
          </p:cNvGrpSpPr>
          <p:nvPr/>
        </p:nvGrpSpPr>
        <p:grpSpPr bwMode="auto">
          <a:xfrm>
            <a:off x="5715000" y="5424488"/>
            <a:ext cx="1143000" cy="1281112"/>
            <a:chOff x="1344" y="2448"/>
            <a:chExt cx="720" cy="807"/>
          </a:xfrm>
        </p:grpSpPr>
        <p:pic>
          <p:nvPicPr>
            <p:cNvPr id="64531" name="Picture 1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4536" name="Group 24"/>
            <p:cNvGrpSpPr>
              <a:grpSpLocks/>
            </p:cNvGrpSpPr>
            <p:nvPr/>
          </p:nvGrpSpPr>
          <p:grpSpPr bwMode="auto">
            <a:xfrm>
              <a:off x="1344" y="2736"/>
              <a:ext cx="528" cy="519"/>
              <a:chOff x="1584" y="2784"/>
              <a:chExt cx="528" cy="519"/>
            </a:xfrm>
          </p:grpSpPr>
          <p:pic>
            <p:nvPicPr>
              <p:cNvPr id="64532" name="Picture 2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4533" name="Text Box 21"/>
              <p:cNvSpPr txBox="1">
                <a:spLocks noChangeArrowheads="1"/>
              </p:cNvSpPr>
              <p:nvPr/>
            </p:nvSpPr>
            <p:spPr bwMode="auto">
              <a:xfrm>
                <a:off x="1728" y="307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sp>
          <p:nvSpPr>
            <p:cNvPr id="64537" name="Text Box 25"/>
            <p:cNvSpPr txBox="1">
              <a:spLocks noChangeArrowheads="1"/>
            </p:cNvSpPr>
            <p:nvPr/>
          </p:nvSpPr>
          <p:spPr bwMode="auto">
            <a:xfrm>
              <a:off x="1536" y="264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grpSp>
        <p:nvGrpSpPr>
          <p:cNvPr id="64575" name="Group 63"/>
          <p:cNvGrpSpPr>
            <a:grpSpLocks/>
          </p:cNvGrpSpPr>
          <p:nvPr/>
        </p:nvGrpSpPr>
        <p:grpSpPr bwMode="auto">
          <a:xfrm>
            <a:off x="6781800" y="5424488"/>
            <a:ext cx="1143000" cy="1281112"/>
            <a:chOff x="1344" y="2448"/>
            <a:chExt cx="720" cy="807"/>
          </a:xfrm>
        </p:grpSpPr>
        <p:pic>
          <p:nvPicPr>
            <p:cNvPr id="64576" name="Picture 6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4577" name="Group 65"/>
            <p:cNvGrpSpPr>
              <a:grpSpLocks/>
            </p:cNvGrpSpPr>
            <p:nvPr/>
          </p:nvGrpSpPr>
          <p:grpSpPr bwMode="auto">
            <a:xfrm>
              <a:off x="1344" y="2736"/>
              <a:ext cx="528" cy="519"/>
              <a:chOff x="1584" y="2784"/>
              <a:chExt cx="528" cy="519"/>
            </a:xfrm>
          </p:grpSpPr>
          <p:pic>
            <p:nvPicPr>
              <p:cNvPr id="64578" name="Picture 6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4579" name="Text Box 67"/>
              <p:cNvSpPr txBox="1">
                <a:spLocks noChangeArrowheads="1"/>
              </p:cNvSpPr>
              <p:nvPr/>
            </p:nvSpPr>
            <p:spPr bwMode="auto">
              <a:xfrm>
                <a:off x="1728" y="307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sp>
          <p:nvSpPr>
            <p:cNvPr id="64580" name="Text Box 68"/>
            <p:cNvSpPr txBox="1">
              <a:spLocks noChangeArrowheads="1"/>
            </p:cNvSpPr>
            <p:nvPr/>
          </p:nvSpPr>
          <p:spPr bwMode="auto">
            <a:xfrm>
              <a:off x="1536" y="264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grpSp>
        <p:nvGrpSpPr>
          <p:cNvPr id="64581" name="Group 69"/>
          <p:cNvGrpSpPr>
            <a:grpSpLocks/>
          </p:cNvGrpSpPr>
          <p:nvPr/>
        </p:nvGrpSpPr>
        <p:grpSpPr bwMode="auto">
          <a:xfrm>
            <a:off x="8534400" y="5348288"/>
            <a:ext cx="1143000" cy="1281112"/>
            <a:chOff x="1344" y="2448"/>
            <a:chExt cx="720" cy="807"/>
          </a:xfrm>
        </p:grpSpPr>
        <p:pic>
          <p:nvPicPr>
            <p:cNvPr id="64582" name="Picture 70"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4583" name="Group 71"/>
            <p:cNvGrpSpPr>
              <a:grpSpLocks/>
            </p:cNvGrpSpPr>
            <p:nvPr/>
          </p:nvGrpSpPr>
          <p:grpSpPr bwMode="auto">
            <a:xfrm>
              <a:off x="1344" y="2736"/>
              <a:ext cx="528" cy="519"/>
              <a:chOff x="1584" y="2784"/>
              <a:chExt cx="528" cy="519"/>
            </a:xfrm>
          </p:grpSpPr>
          <p:pic>
            <p:nvPicPr>
              <p:cNvPr id="64584" name="Picture 72"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4585" name="Text Box 73"/>
              <p:cNvSpPr txBox="1">
                <a:spLocks noChangeArrowheads="1"/>
              </p:cNvSpPr>
              <p:nvPr/>
            </p:nvSpPr>
            <p:spPr bwMode="auto">
              <a:xfrm>
                <a:off x="1728" y="307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sp>
          <p:nvSpPr>
            <p:cNvPr id="64586" name="Text Box 74"/>
            <p:cNvSpPr txBox="1">
              <a:spLocks noChangeArrowheads="1"/>
            </p:cNvSpPr>
            <p:nvPr/>
          </p:nvSpPr>
          <p:spPr bwMode="auto">
            <a:xfrm>
              <a:off x="1536" y="264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grpSp>
        <p:nvGrpSpPr>
          <p:cNvPr id="64587" name="Group 75"/>
          <p:cNvGrpSpPr>
            <a:grpSpLocks/>
          </p:cNvGrpSpPr>
          <p:nvPr/>
        </p:nvGrpSpPr>
        <p:grpSpPr bwMode="auto">
          <a:xfrm>
            <a:off x="9601200" y="5348288"/>
            <a:ext cx="1143000" cy="1281112"/>
            <a:chOff x="1344" y="2448"/>
            <a:chExt cx="720" cy="807"/>
          </a:xfrm>
        </p:grpSpPr>
        <p:pic>
          <p:nvPicPr>
            <p:cNvPr id="64588" name="Picture 76"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4589" name="Group 77"/>
            <p:cNvGrpSpPr>
              <a:grpSpLocks/>
            </p:cNvGrpSpPr>
            <p:nvPr/>
          </p:nvGrpSpPr>
          <p:grpSpPr bwMode="auto">
            <a:xfrm>
              <a:off x="1344" y="2736"/>
              <a:ext cx="528" cy="519"/>
              <a:chOff x="1584" y="2784"/>
              <a:chExt cx="528" cy="519"/>
            </a:xfrm>
          </p:grpSpPr>
          <p:pic>
            <p:nvPicPr>
              <p:cNvPr id="64590" name="Picture 78"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4591" name="Text Box 79"/>
              <p:cNvSpPr txBox="1">
                <a:spLocks noChangeArrowheads="1"/>
              </p:cNvSpPr>
              <p:nvPr/>
            </p:nvSpPr>
            <p:spPr bwMode="auto">
              <a:xfrm>
                <a:off x="1728" y="307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sp>
          <p:nvSpPr>
            <p:cNvPr id="64592" name="Text Box 80"/>
            <p:cNvSpPr txBox="1">
              <a:spLocks noChangeArrowheads="1"/>
            </p:cNvSpPr>
            <p:nvPr/>
          </p:nvSpPr>
          <p:spPr bwMode="auto">
            <a:xfrm>
              <a:off x="1536" y="264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grpSp>
        <p:nvGrpSpPr>
          <p:cNvPr id="64593" name="Group 81"/>
          <p:cNvGrpSpPr>
            <a:grpSpLocks/>
          </p:cNvGrpSpPr>
          <p:nvPr/>
        </p:nvGrpSpPr>
        <p:grpSpPr bwMode="auto">
          <a:xfrm>
            <a:off x="8534400" y="3609976"/>
            <a:ext cx="1143000" cy="1281113"/>
            <a:chOff x="1344" y="2448"/>
            <a:chExt cx="720" cy="807"/>
          </a:xfrm>
        </p:grpSpPr>
        <p:pic>
          <p:nvPicPr>
            <p:cNvPr id="64594" name="Picture 82"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4595" name="Group 83"/>
            <p:cNvGrpSpPr>
              <a:grpSpLocks/>
            </p:cNvGrpSpPr>
            <p:nvPr/>
          </p:nvGrpSpPr>
          <p:grpSpPr bwMode="auto">
            <a:xfrm>
              <a:off x="1344" y="2736"/>
              <a:ext cx="528" cy="519"/>
              <a:chOff x="1584" y="2784"/>
              <a:chExt cx="528" cy="519"/>
            </a:xfrm>
          </p:grpSpPr>
          <p:pic>
            <p:nvPicPr>
              <p:cNvPr id="64596" name="Picture 84"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4597" name="Text Box 85"/>
              <p:cNvSpPr txBox="1">
                <a:spLocks noChangeArrowheads="1"/>
              </p:cNvSpPr>
              <p:nvPr/>
            </p:nvSpPr>
            <p:spPr bwMode="auto">
              <a:xfrm>
                <a:off x="1728" y="307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sp>
          <p:nvSpPr>
            <p:cNvPr id="64598" name="Text Box 86"/>
            <p:cNvSpPr txBox="1">
              <a:spLocks noChangeArrowheads="1"/>
            </p:cNvSpPr>
            <p:nvPr/>
          </p:nvSpPr>
          <p:spPr bwMode="auto">
            <a:xfrm>
              <a:off x="1536" y="264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grpSp>
        <p:nvGrpSpPr>
          <p:cNvPr id="64599" name="Group 87"/>
          <p:cNvGrpSpPr>
            <a:grpSpLocks/>
          </p:cNvGrpSpPr>
          <p:nvPr/>
        </p:nvGrpSpPr>
        <p:grpSpPr bwMode="auto">
          <a:xfrm>
            <a:off x="6705600" y="3519488"/>
            <a:ext cx="1143000" cy="1281112"/>
            <a:chOff x="1344" y="2448"/>
            <a:chExt cx="720" cy="807"/>
          </a:xfrm>
        </p:grpSpPr>
        <p:pic>
          <p:nvPicPr>
            <p:cNvPr id="64600" name="Picture 88"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4601" name="Group 89"/>
            <p:cNvGrpSpPr>
              <a:grpSpLocks/>
            </p:cNvGrpSpPr>
            <p:nvPr/>
          </p:nvGrpSpPr>
          <p:grpSpPr bwMode="auto">
            <a:xfrm>
              <a:off x="1344" y="2736"/>
              <a:ext cx="528" cy="519"/>
              <a:chOff x="1584" y="2784"/>
              <a:chExt cx="528" cy="519"/>
            </a:xfrm>
          </p:grpSpPr>
          <p:pic>
            <p:nvPicPr>
              <p:cNvPr id="64602" name="Picture 90"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4603" name="Text Box 91"/>
              <p:cNvSpPr txBox="1">
                <a:spLocks noChangeArrowheads="1"/>
              </p:cNvSpPr>
              <p:nvPr/>
            </p:nvSpPr>
            <p:spPr bwMode="auto">
              <a:xfrm>
                <a:off x="1728" y="307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sp>
          <p:nvSpPr>
            <p:cNvPr id="64604" name="Text Box 92"/>
            <p:cNvSpPr txBox="1">
              <a:spLocks noChangeArrowheads="1"/>
            </p:cNvSpPr>
            <p:nvPr/>
          </p:nvSpPr>
          <p:spPr bwMode="auto">
            <a:xfrm>
              <a:off x="1536" y="264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grpSp>
        <p:nvGrpSpPr>
          <p:cNvPr id="64605" name="Group 93"/>
          <p:cNvGrpSpPr>
            <a:grpSpLocks/>
          </p:cNvGrpSpPr>
          <p:nvPr/>
        </p:nvGrpSpPr>
        <p:grpSpPr bwMode="auto">
          <a:xfrm>
            <a:off x="7696200" y="1628776"/>
            <a:ext cx="1143000" cy="1281113"/>
            <a:chOff x="1344" y="2448"/>
            <a:chExt cx="720" cy="807"/>
          </a:xfrm>
        </p:grpSpPr>
        <p:pic>
          <p:nvPicPr>
            <p:cNvPr id="64606" name="Picture 94"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4607" name="Group 95"/>
            <p:cNvGrpSpPr>
              <a:grpSpLocks/>
            </p:cNvGrpSpPr>
            <p:nvPr/>
          </p:nvGrpSpPr>
          <p:grpSpPr bwMode="auto">
            <a:xfrm>
              <a:off x="1344" y="2736"/>
              <a:ext cx="528" cy="519"/>
              <a:chOff x="1584" y="2784"/>
              <a:chExt cx="528" cy="519"/>
            </a:xfrm>
          </p:grpSpPr>
          <p:pic>
            <p:nvPicPr>
              <p:cNvPr id="64608" name="Picture 96"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4609" name="Text Box 97"/>
              <p:cNvSpPr txBox="1">
                <a:spLocks noChangeArrowheads="1"/>
              </p:cNvSpPr>
              <p:nvPr/>
            </p:nvSpPr>
            <p:spPr bwMode="auto">
              <a:xfrm>
                <a:off x="1728" y="307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sp>
          <p:nvSpPr>
            <p:cNvPr id="64610" name="Text Box 98"/>
            <p:cNvSpPr txBox="1">
              <a:spLocks noChangeArrowheads="1"/>
            </p:cNvSpPr>
            <p:nvPr/>
          </p:nvSpPr>
          <p:spPr bwMode="auto">
            <a:xfrm>
              <a:off x="1536" y="264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grpSp>
        <p:nvGrpSpPr>
          <p:cNvPr id="64530" name="Group 18"/>
          <p:cNvGrpSpPr>
            <a:grpSpLocks/>
          </p:cNvGrpSpPr>
          <p:nvPr/>
        </p:nvGrpSpPr>
        <p:grpSpPr bwMode="auto">
          <a:xfrm>
            <a:off x="5943600" y="2224088"/>
            <a:ext cx="4495800" cy="4114800"/>
            <a:chOff x="1968" y="672"/>
            <a:chExt cx="1344" cy="1728"/>
          </a:xfrm>
        </p:grpSpPr>
        <p:sp>
          <p:nvSpPr>
            <p:cNvPr id="64516" name="AutoShape 4"/>
            <p:cNvSpPr>
              <a:spLocks noChangeArrowheads="1"/>
            </p:cNvSpPr>
            <p:nvPr/>
          </p:nvSpPr>
          <p:spPr bwMode="auto">
            <a:xfrm>
              <a:off x="2352" y="91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Clr>
                  <a:schemeClr val="accent2"/>
                </a:buClr>
              </a:pPr>
              <a:endParaRPr lang="en-US" altLang="en-US" sz="1400">
                <a:cs typeface="Arial" panose="020B0604020202020204" pitchFamily="34" charset="0"/>
              </a:endParaRPr>
            </a:p>
          </p:txBody>
        </p:sp>
        <p:sp>
          <p:nvSpPr>
            <p:cNvPr id="64517" name="Line 5"/>
            <p:cNvSpPr>
              <a:spLocks noChangeShapeType="1"/>
            </p:cNvSpPr>
            <p:nvPr/>
          </p:nvSpPr>
          <p:spPr bwMode="auto">
            <a:xfrm flipH="1">
              <a:off x="2256" y="1248"/>
              <a:ext cx="19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4518" name="Line 6"/>
            <p:cNvSpPr>
              <a:spLocks noChangeShapeType="1"/>
            </p:cNvSpPr>
            <p:nvPr/>
          </p:nvSpPr>
          <p:spPr bwMode="auto">
            <a:xfrm>
              <a:off x="2784" y="1248"/>
              <a:ext cx="24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4519" name="Line 7"/>
            <p:cNvSpPr>
              <a:spLocks noChangeShapeType="1"/>
            </p:cNvSpPr>
            <p:nvPr/>
          </p:nvSpPr>
          <p:spPr bwMode="auto">
            <a:xfrm>
              <a:off x="2616" y="672"/>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4522" name="AutoShape 10"/>
            <p:cNvSpPr>
              <a:spLocks noChangeArrowheads="1"/>
            </p:cNvSpPr>
            <p:nvPr/>
          </p:nvSpPr>
          <p:spPr bwMode="auto">
            <a:xfrm>
              <a:off x="1968"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Clr>
                  <a:schemeClr val="accent2"/>
                </a:buClr>
              </a:pPr>
              <a:endParaRPr lang="en-US" altLang="en-US" sz="1400">
                <a:cs typeface="Arial" panose="020B0604020202020204" pitchFamily="34" charset="0"/>
              </a:endParaRPr>
            </a:p>
          </p:txBody>
        </p:sp>
        <p:sp>
          <p:nvSpPr>
            <p:cNvPr id="64523" name="AutoShape 11"/>
            <p:cNvSpPr>
              <a:spLocks noChangeArrowheads="1"/>
            </p:cNvSpPr>
            <p:nvPr/>
          </p:nvSpPr>
          <p:spPr bwMode="auto">
            <a:xfrm>
              <a:off x="2784" y="1632"/>
              <a:ext cx="528" cy="336"/>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Clr>
                  <a:schemeClr val="accent2"/>
                </a:buClr>
              </a:pPr>
              <a:endParaRPr lang="en-US" altLang="en-US" sz="1400">
                <a:cs typeface="Arial" panose="020B0604020202020204" pitchFamily="34" charset="0"/>
              </a:endParaRPr>
            </a:p>
          </p:txBody>
        </p:sp>
        <p:sp>
          <p:nvSpPr>
            <p:cNvPr id="64524" name="Line 12"/>
            <p:cNvSpPr>
              <a:spLocks noChangeShapeType="1"/>
            </p:cNvSpPr>
            <p:nvPr/>
          </p:nvSpPr>
          <p:spPr bwMode="auto">
            <a:xfrm>
              <a:off x="2074"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4525" name="Line 13"/>
            <p:cNvSpPr>
              <a:spLocks noChangeShapeType="1"/>
            </p:cNvSpPr>
            <p:nvPr/>
          </p:nvSpPr>
          <p:spPr bwMode="auto">
            <a:xfrm>
              <a:off x="2362"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4526" name="Line 14"/>
            <p:cNvSpPr>
              <a:spLocks noChangeShapeType="1"/>
            </p:cNvSpPr>
            <p:nvPr/>
          </p:nvSpPr>
          <p:spPr bwMode="auto">
            <a:xfrm>
              <a:off x="2880"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4527" name="Line 15"/>
            <p:cNvSpPr>
              <a:spLocks noChangeShapeType="1"/>
            </p:cNvSpPr>
            <p:nvPr/>
          </p:nvSpPr>
          <p:spPr bwMode="auto">
            <a:xfrm>
              <a:off x="3216" y="196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64514" name="Rectangle 2"/>
          <p:cNvSpPr>
            <a:spLocks noGrp="1" noChangeArrowheads="1"/>
          </p:cNvSpPr>
          <p:nvPr>
            <p:ph type="title"/>
          </p:nvPr>
        </p:nvSpPr>
        <p:spPr>
          <a:xfrm>
            <a:off x="2286000" y="0"/>
            <a:ext cx="7543800" cy="762000"/>
          </a:xfrm>
        </p:spPr>
        <p:txBody>
          <a:bodyPr/>
          <a:lstStyle/>
          <a:p>
            <a:r>
              <a:rPr lang="en-US" altLang="en-US"/>
              <a:t>Intuition</a:t>
            </a:r>
          </a:p>
        </p:txBody>
      </p:sp>
      <p:sp>
        <p:nvSpPr>
          <p:cNvPr id="64612" name="Text Box 100"/>
          <p:cNvSpPr txBox="1">
            <a:spLocks noChangeArrowheads="1"/>
          </p:cNvSpPr>
          <p:nvPr/>
        </p:nvSpPr>
        <p:spPr bwMode="auto">
          <a:xfrm>
            <a:off x="6248400" y="594360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a:t>
            </a:r>
          </a:p>
        </p:txBody>
      </p:sp>
      <p:sp>
        <p:nvSpPr>
          <p:cNvPr id="64613" name="Text Box 101"/>
          <p:cNvSpPr txBox="1">
            <a:spLocks noChangeArrowheads="1"/>
          </p:cNvSpPr>
          <p:nvPr/>
        </p:nvSpPr>
        <p:spPr bwMode="auto">
          <a:xfrm>
            <a:off x="7239000" y="594360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a:t>
            </a:r>
          </a:p>
        </p:txBody>
      </p:sp>
      <p:sp>
        <p:nvSpPr>
          <p:cNvPr id="64614" name="Text Box 102"/>
          <p:cNvSpPr txBox="1">
            <a:spLocks noChangeArrowheads="1"/>
          </p:cNvSpPr>
          <p:nvPr/>
        </p:nvSpPr>
        <p:spPr bwMode="auto">
          <a:xfrm>
            <a:off x="6400800" y="388620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a:t>
            </a:r>
          </a:p>
        </p:txBody>
      </p:sp>
      <p:sp>
        <p:nvSpPr>
          <p:cNvPr id="64615" name="Text Box 103"/>
          <p:cNvSpPr txBox="1">
            <a:spLocks noChangeArrowheads="1"/>
          </p:cNvSpPr>
          <p:nvPr/>
        </p:nvSpPr>
        <p:spPr bwMode="auto">
          <a:xfrm>
            <a:off x="6477000" y="4800601"/>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AND</a:t>
            </a:r>
          </a:p>
        </p:txBody>
      </p:sp>
      <p:sp>
        <p:nvSpPr>
          <p:cNvPr id="64617" name="Rectangle 105"/>
          <p:cNvSpPr>
            <a:spLocks noChangeArrowheads="1"/>
          </p:cNvSpPr>
          <p:nvPr/>
        </p:nvSpPr>
        <p:spPr bwMode="auto">
          <a:xfrm>
            <a:off x="5105400" y="3124200"/>
            <a:ext cx="2819400" cy="3581400"/>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06972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605"/>
                                        </p:tgtEl>
                                        <p:attrNameLst>
                                          <p:attrName>style.visibility</p:attrName>
                                        </p:attrNameLst>
                                      </p:cBhvr>
                                      <p:to>
                                        <p:strVal val="visible"/>
                                      </p:to>
                                    </p:set>
                                    <p:animEffect transition="in" filter="fade">
                                      <p:cBhvr>
                                        <p:cTn id="7" dur="1000"/>
                                        <p:tgtEl>
                                          <p:spTgt spid="64605"/>
                                        </p:tgtEl>
                                      </p:cBhvr>
                                    </p:animEffect>
                                  </p:childTnLst>
                                </p:cTn>
                              </p:par>
                              <p:par>
                                <p:cTn id="8" presetID="10" presetClass="entr" presetSubtype="0" fill="hold" nodeType="withEffect">
                                  <p:stCondLst>
                                    <p:cond delay="0"/>
                                  </p:stCondLst>
                                  <p:childTnLst>
                                    <p:set>
                                      <p:cBhvr>
                                        <p:cTn id="9" dur="1" fill="hold">
                                          <p:stCondLst>
                                            <p:cond delay="0"/>
                                          </p:stCondLst>
                                        </p:cTn>
                                        <p:tgtEl>
                                          <p:spTgt spid="64599"/>
                                        </p:tgtEl>
                                        <p:attrNameLst>
                                          <p:attrName>style.visibility</p:attrName>
                                        </p:attrNameLst>
                                      </p:cBhvr>
                                      <p:to>
                                        <p:strVal val="visible"/>
                                      </p:to>
                                    </p:set>
                                    <p:animEffect transition="in" filter="fade">
                                      <p:cBhvr>
                                        <p:cTn id="10" dur="1000"/>
                                        <p:tgtEl>
                                          <p:spTgt spid="64599"/>
                                        </p:tgtEl>
                                      </p:cBhvr>
                                    </p:animEffect>
                                  </p:childTnLst>
                                </p:cTn>
                              </p:par>
                              <p:par>
                                <p:cTn id="11" presetID="10" presetClass="entr" presetSubtype="0" fill="hold" nodeType="withEffect">
                                  <p:stCondLst>
                                    <p:cond delay="0"/>
                                  </p:stCondLst>
                                  <p:childTnLst>
                                    <p:set>
                                      <p:cBhvr>
                                        <p:cTn id="12" dur="1" fill="hold">
                                          <p:stCondLst>
                                            <p:cond delay="0"/>
                                          </p:stCondLst>
                                        </p:cTn>
                                        <p:tgtEl>
                                          <p:spTgt spid="64538"/>
                                        </p:tgtEl>
                                        <p:attrNameLst>
                                          <p:attrName>style.visibility</p:attrName>
                                        </p:attrNameLst>
                                      </p:cBhvr>
                                      <p:to>
                                        <p:strVal val="visible"/>
                                      </p:to>
                                    </p:set>
                                    <p:animEffect transition="in" filter="fade">
                                      <p:cBhvr>
                                        <p:cTn id="13" dur="1000"/>
                                        <p:tgtEl>
                                          <p:spTgt spid="64538"/>
                                        </p:tgtEl>
                                      </p:cBhvr>
                                    </p:animEffect>
                                  </p:childTnLst>
                                </p:cTn>
                              </p:par>
                              <p:par>
                                <p:cTn id="14" presetID="10" presetClass="entr" presetSubtype="0" fill="hold" nodeType="withEffect">
                                  <p:stCondLst>
                                    <p:cond delay="0"/>
                                  </p:stCondLst>
                                  <p:childTnLst>
                                    <p:set>
                                      <p:cBhvr>
                                        <p:cTn id="15" dur="1" fill="hold">
                                          <p:stCondLst>
                                            <p:cond delay="0"/>
                                          </p:stCondLst>
                                        </p:cTn>
                                        <p:tgtEl>
                                          <p:spTgt spid="64575"/>
                                        </p:tgtEl>
                                        <p:attrNameLst>
                                          <p:attrName>style.visibility</p:attrName>
                                        </p:attrNameLst>
                                      </p:cBhvr>
                                      <p:to>
                                        <p:strVal val="visible"/>
                                      </p:to>
                                    </p:set>
                                    <p:animEffect transition="in" filter="fade">
                                      <p:cBhvr>
                                        <p:cTn id="16" dur="1000"/>
                                        <p:tgtEl>
                                          <p:spTgt spid="64575"/>
                                        </p:tgtEl>
                                      </p:cBhvr>
                                    </p:animEffect>
                                  </p:childTnLst>
                                </p:cTn>
                              </p:par>
                              <p:par>
                                <p:cTn id="17" presetID="10" presetClass="entr" presetSubtype="0" fill="hold" nodeType="withEffect">
                                  <p:stCondLst>
                                    <p:cond delay="0"/>
                                  </p:stCondLst>
                                  <p:childTnLst>
                                    <p:set>
                                      <p:cBhvr>
                                        <p:cTn id="18" dur="1" fill="hold">
                                          <p:stCondLst>
                                            <p:cond delay="0"/>
                                          </p:stCondLst>
                                        </p:cTn>
                                        <p:tgtEl>
                                          <p:spTgt spid="64587"/>
                                        </p:tgtEl>
                                        <p:attrNameLst>
                                          <p:attrName>style.visibility</p:attrName>
                                        </p:attrNameLst>
                                      </p:cBhvr>
                                      <p:to>
                                        <p:strVal val="visible"/>
                                      </p:to>
                                    </p:set>
                                    <p:animEffect transition="in" filter="fade">
                                      <p:cBhvr>
                                        <p:cTn id="19" dur="1000"/>
                                        <p:tgtEl>
                                          <p:spTgt spid="64587"/>
                                        </p:tgtEl>
                                      </p:cBhvr>
                                    </p:animEffect>
                                  </p:childTnLst>
                                </p:cTn>
                              </p:par>
                              <p:par>
                                <p:cTn id="20" presetID="10" presetClass="entr" presetSubtype="0" fill="hold" nodeType="withEffect">
                                  <p:stCondLst>
                                    <p:cond delay="0"/>
                                  </p:stCondLst>
                                  <p:childTnLst>
                                    <p:set>
                                      <p:cBhvr>
                                        <p:cTn id="21" dur="1" fill="hold">
                                          <p:stCondLst>
                                            <p:cond delay="0"/>
                                          </p:stCondLst>
                                        </p:cTn>
                                        <p:tgtEl>
                                          <p:spTgt spid="64593"/>
                                        </p:tgtEl>
                                        <p:attrNameLst>
                                          <p:attrName>style.visibility</p:attrName>
                                        </p:attrNameLst>
                                      </p:cBhvr>
                                      <p:to>
                                        <p:strVal val="visible"/>
                                      </p:to>
                                    </p:set>
                                    <p:animEffect transition="in" filter="fade">
                                      <p:cBhvr>
                                        <p:cTn id="22" dur="1000"/>
                                        <p:tgtEl>
                                          <p:spTgt spid="64593"/>
                                        </p:tgtEl>
                                      </p:cBhvr>
                                    </p:animEffect>
                                  </p:childTnLst>
                                </p:cTn>
                              </p:par>
                              <p:par>
                                <p:cTn id="23" presetID="10" presetClass="entr" presetSubtype="0" fill="hold" nodeType="withEffect">
                                  <p:stCondLst>
                                    <p:cond delay="0"/>
                                  </p:stCondLst>
                                  <p:childTnLst>
                                    <p:set>
                                      <p:cBhvr>
                                        <p:cTn id="24" dur="1" fill="hold">
                                          <p:stCondLst>
                                            <p:cond delay="0"/>
                                          </p:stCondLst>
                                        </p:cTn>
                                        <p:tgtEl>
                                          <p:spTgt spid="64581"/>
                                        </p:tgtEl>
                                        <p:attrNameLst>
                                          <p:attrName>style.visibility</p:attrName>
                                        </p:attrNameLst>
                                      </p:cBhvr>
                                      <p:to>
                                        <p:strVal val="visible"/>
                                      </p:to>
                                    </p:set>
                                    <p:animEffect transition="in" filter="fade">
                                      <p:cBhvr>
                                        <p:cTn id="25" dur="1000"/>
                                        <p:tgtEl>
                                          <p:spTgt spid="6458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4614"/>
                                        </p:tgtEl>
                                        <p:attrNameLst>
                                          <p:attrName>style.visibility</p:attrName>
                                        </p:attrNameLst>
                                      </p:cBhvr>
                                      <p:to>
                                        <p:strVal val="visible"/>
                                      </p:to>
                                    </p:set>
                                    <p:animEffect transition="in" filter="fade">
                                      <p:cBhvr>
                                        <p:cTn id="30" dur="1000"/>
                                        <p:tgtEl>
                                          <p:spTgt spid="646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615"/>
                                        </p:tgtEl>
                                        <p:attrNameLst>
                                          <p:attrName>style.visibility</p:attrName>
                                        </p:attrNameLst>
                                      </p:cBhvr>
                                      <p:to>
                                        <p:strVal val="visible"/>
                                      </p:to>
                                    </p:set>
                                    <p:animEffect transition="in" filter="fade">
                                      <p:cBhvr>
                                        <p:cTn id="33" dur="1000"/>
                                        <p:tgtEl>
                                          <p:spTgt spid="646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4612"/>
                                        </p:tgtEl>
                                        <p:attrNameLst>
                                          <p:attrName>style.visibility</p:attrName>
                                        </p:attrNameLst>
                                      </p:cBhvr>
                                      <p:to>
                                        <p:strVal val="visible"/>
                                      </p:to>
                                    </p:set>
                                    <p:animEffect transition="in" filter="fade">
                                      <p:cBhvr>
                                        <p:cTn id="36" dur="1000"/>
                                        <p:tgtEl>
                                          <p:spTgt spid="646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4613"/>
                                        </p:tgtEl>
                                        <p:attrNameLst>
                                          <p:attrName>style.visibility</p:attrName>
                                        </p:attrNameLst>
                                      </p:cBhvr>
                                      <p:to>
                                        <p:strVal val="visible"/>
                                      </p:to>
                                    </p:set>
                                    <p:animEffect transition="in" filter="fade">
                                      <p:cBhvr>
                                        <p:cTn id="39" dur="1000"/>
                                        <p:tgtEl>
                                          <p:spTgt spid="64613"/>
                                        </p:tgtEl>
                                      </p:cBhvr>
                                    </p:animEffect>
                                  </p:childTnLst>
                                </p:cTn>
                              </p:par>
                              <p:par>
                                <p:cTn id="40" presetID="55" presetClass="entr" presetSubtype="0" fill="hold" nodeType="withEffect">
                                  <p:stCondLst>
                                    <p:cond delay="0"/>
                                  </p:stCondLst>
                                  <p:childTnLst>
                                    <p:set>
                                      <p:cBhvr>
                                        <p:cTn id="41" dur="1" fill="hold">
                                          <p:stCondLst>
                                            <p:cond delay="0"/>
                                          </p:stCondLst>
                                        </p:cTn>
                                        <p:tgtEl>
                                          <p:spTgt spid="64617"/>
                                        </p:tgtEl>
                                        <p:attrNameLst>
                                          <p:attrName>style.visibility</p:attrName>
                                        </p:attrNameLst>
                                      </p:cBhvr>
                                      <p:to>
                                        <p:strVal val="visible"/>
                                      </p:to>
                                    </p:set>
                                    <p:anim calcmode="lin" valueType="num">
                                      <p:cBhvr>
                                        <p:cTn id="42" dur="1000" fill="hold"/>
                                        <p:tgtEl>
                                          <p:spTgt spid="64617"/>
                                        </p:tgtEl>
                                        <p:attrNameLst>
                                          <p:attrName>ppt_w</p:attrName>
                                        </p:attrNameLst>
                                      </p:cBhvr>
                                      <p:tavLst>
                                        <p:tav tm="0">
                                          <p:val>
                                            <p:strVal val="#ppt_w*0.70"/>
                                          </p:val>
                                        </p:tav>
                                        <p:tav tm="100000">
                                          <p:val>
                                            <p:strVal val="#ppt_w"/>
                                          </p:val>
                                        </p:tav>
                                      </p:tavLst>
                                    </p:anim>
                                    <p:anim calcmode="lin" valueType="num">
                                      <p:cBhvr>
                                        <p:cTn id="43" dur="1000" fill="hold"/>
                                        <p:tgtEl>
                                          <p:spTgt spid="64617"/>
                                        </p:tgtEl>
                                        <p:attrNameLst>
                                          <p:attrName>ppt_h</p:attrName>
                                        </p:attrNameLst>
                                      </p:cBhvr>
                                      <p:tavLst>
                                        <p:tav tm="0">
                                          <p:val>
                                            <p:strVal val="#ppt_h"/>
                                          </p:val>
                                        </p:tav>
                                        <p:tav tm="100000">
                                          <p:val>
                                            <p:strVal val="#ppt_h"/>
                                          </p:val>
                                        </p:tav>
                                      </p:tavLst>
                                    </p:anim>
                                    <p:animEffect transition="in" filter="fade">
                                      <p:cBhvr>
                                        <p:cTn id="44" dur="1000"/>
                                        <p:tgtEl>
                                          <p:spTgt spid="64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2" grpId="0"/>
      <p:bldP spid="64613" grpId="0"/>
      <p:bldP spid="64614" grpId="0"/>
      <p:bldP spid="646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2"/>
          <p:cNvGrpSpPr>
            <a:grpSpLocks/>
          </p:cNvGrpSpPr>
          <p:nvPr/>
        </p:nvGrpSpPr>
        <p:grpSpPr bwMode="auto">
          <a:xfrm>
            <a:off x="5791200" y="5500688"/>
            <a:ext cx="1143000" cy="1281112"/>
            <a:chOff x="1344" y="2448"/>
            <a:chExt cx="720" cy="807"/>
          </a:xfrm>
        </p:grpSpPr>
        <p:pic>
          <p:nvPicPr>
            <p:cNvPr id="68611" name="Picture 3"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8612" name="Group 4"/>
            <p:cNvGrpSpPr>
              <a:grpSpLocks/>
            </p:cNvGrpSpPr>
            <p:nvPr/>
          </p:nvGrpSpPr>
          <p:grpSpPr bwMode="auto">
            <a:xfrm>
              <a:off x="1344" y="2736"/>
              <a:ext cx="528" cy="519"/>
              <a:chOff x="1584" y="2784"/>
              <a:chExt cx="528" cy="519"/>
            </a:xfrm>
          </p:grpSpPr>
          <p:pic>
            <p:nvPicPr>
              <p:cNvPr id="68613" name="Picture 5"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8614" name="Text Box 6"/>
              <p:cNvSpPr txBox="1">
                <a:spLocks noChangeArrowheads="1"/>
              </p:cNvSpPr>
              <p:nvPr/>
            </p:nvSpPr>
            <p:spPr bwMode="auto">
              <a:xfrm>
                <a:off x="1728" y="307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sp>
          <p:nvSpPr>
            <p:cNvPr id="68615" name="Text Box 7"/>
            <p:cNvSpPr txBox="1">
              <a:spLocks noChangeArrowheads="1"/>
            </p:cNvSpPr>
            <p:nvPr/>
          </p:nvSpPr>
          <p:spPr bwMode="auto">
            <a:xfrm>
              <a:off x="1536" y="264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grpSp>
        <p:nvGrpSpPr>
          <p:cNvPr id="68616" name="Group 8"/>
          <p:cNvGrpSpPr>
            <a:grpSpLocks/>
          </p:cNvGrpSpPr>
          <p:nvPr/>
        </p:nvGrpSpPr>
        <p:grpSpPr bwMode="auto">
          <a:xfrm>
            <a:off x="6858000" y="5500688"/>
            <a:ext cx="1143000" cy="1281112"/>
            <a:chOff x="1344" y="2448"/>
            <a:chExt cx="720" cy="807"/>
          </a:xfrm>
        </p:grpSpPr>
        <p:pic>
          <p:nvPicPr>
            <p:cNvPr id="68617" name="Picture 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8618" name="Group 10"/>
            <p:cNvGrpSpPr>
              <a:grpSpLocks/>
            </p:cNvGrpSpPr>
            <p:nvPr/>
          </p:nvGrpSpPr>
          <p:grpSpPr bwMode="auto">
            <a:xfrm>
              <a:off x="1344" y="2736"/>
              <a:ext cx="528" cy="519"/>
              <a:chOff x="1584" y="2784"/>
              <a:chExt cx="528" cy="519"/>
            </a:xfrm>
          </p:grpSpPr>
          <p:pic>
            <p:nvPicPr>
              <p:cNvPr id="68619" name="Picture 11"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8620" name="Text Box 12"/>
              <p:cNvSpPr txBox="1">
                <a:spLocks noChangeArrowheads="1"/>
              </p:cNvSpPr>
              <p:nvPr/>
            </p:nvSpPr>
            <p:spPr bwMode="auto">
              <a:xfrm>
                <a:off x="1728" y="307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sp>
          <p:nvSpPr>
            <p:cNvPr id="68621" name="Text Box 13"/>
            <p:cNvSpPr txBox="1">
              <a:spLocks noChangeArrowheads="1"/>
            </p:cNvSpPr>
            <p:nvPr/>
          </p:nvSpPr>
          <p:spPr bwMode="auto">
            <a:xfrm>
              <a:off x="1536" y="264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grpSp>
        <p:nvGrpSpPr>
          <p:cNvPr id="68622" name="Group 14"/>
          <p:cNvGrpSpPr>
            <a:grpSpLocks/>
          </p:cNvGrpSpPr>
          <p:nvPr/>
        </p:nvGrpSpPr>
        <p:grpSpPr bwMode="auto">
          <a:xfrm>
            <a:off x="8610600" y="5424488"/>
            <a:ext cx="1143000" cy="1281112"/>
            <a:chOff x="1344" y="2448"/>
            <a:chExt cx="720" cy="807"/>
          </a:xfrm>
        </p:grpSpPr>
        <p:pic>
          <p:nvPicPr>
            <p:cNvPr id="68623" name="Picture 15"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8624" name="Group 16"/>
            <p:cNvGrpSpPr>
              <a:grpSpLocks/>
            </p:cNvGrpSpPr>
            <p:nvPr/>
          </p:nvGrpSpPr>
          <p:grpSpPr bwMode="auto">
            <a:xfrm>
              <a:off x="1344" y="2736"/>
              <a:ext cx="528" cy="519"/>
              <a:chOff x="1584" y="2784"/>
              <a:chExt cx="528" cy="519"/>
            </a:xfrm>
          </p:grpSpPr>
          <p:pic>
            <p:nvPicPr>
              <p:cNvPr id="68625" name="Picture 17"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8626" name="Text Box 18"/>
              <p:cNvSpPr txBox="1">
                <a:spLocks noChangeArrowheads="1"/>
              </p:cNvSpPr>
              <p:nvPr/>
            </p:nvSpPr>
            <p:spPr bwMode="auto">
              <a:xfrm>
                <a:off x="1728" y="307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sp>
          <p:nvSpPr>
            <p:cNvPr id="68627" name="Text Box 19"/>
            <p:cNvSpPr txBox="1">
              <a:spLocks noChangeArrowheads="1"/>
            </p:cNvSpPr>
            <p:nvPr/>
          </p:nvSpPr>
          <p:spPr bwMode="auto">
            <a:xfrm>
              <a:off x="1536" y="264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grpSp>
        <p:nvGrpSpPr>
          <p:cNvPr id="68628" name="Group 20"/>
          <p:cNvGrpSpPr>
            <a:grpSpLocks/>
          </p:cNvGrpSpPr>
          <p:nvPr/>
        </p:nvGrpSpPr>
        <p:grpSpPr bwMode="auto">
          <a:xfrm>
            <a:off x="9677400" y="5424488"/>
            <a:ext cx="1143000" cy="1281112"/>
            <a:chOff x="1344" y="2448"/>
            <a:chExt cx="720" cy="807"/>
          </a:xfrm>
        </p:grpSpPr>
        <p:pic>
          <p:nvPicPr>
            <p:cNvPr id="68629" name="Picture 21"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8630" name="Group 22"/>
            <p:cNvGrpSpPr>
              <a:grpSpLocks/>
            </p:cNvGrpSpPr>
            <p:nvPr/>
          </p:nvGrpSpPr>
          <p:grpSpPr bwMode="auto">
            <a:xfrm>
              <a:off x="1344" y="2736"/>
              <a:ext cx="528" cy="519"/>
              <a:chOff x="1584" y="2784"/>
              <a:chExt cx="528" cy="519"/>
            </a:xfrm>
          </p:grpSpPr>
          <p:pic>
            <p:nvPicPr>
              <p:cNvPr id="68631" name="Picture 23"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8632" name="Text Box 24"/>
              <p:cNvSpPr txBox="1">
                <a:spLocks noChangeArrowheads="1"/>
              </p:cNvSpPr>
              <p:nvPr/>
            </p:nvSpPr>
            <p:spPr bwMode="auto">
              <a:xfrm>
                <a:off x="1728" y="307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sp>
          <p:nvSpPr>
            <p:cNvPr id="68633" name="Text Box 25"/>
            <p:cNvSpPr txBox="1">
              <a:spLocks noChangeArrowheads="1"/>
            </p:cNvSpPr>
            <p:nvPr/>
          </p:nvSpPr>
          <p:spPr bwMode="auto">
            <a:xfrm>
              <a:off x="1536" y="264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grpSp>
        <p:nvGrpSpPr>
          <p:cNvPr id="68634" name="Group 26"/>
          <p:cNvGrpSpPr>
            <a:grpSpLocks/>
          </p:cNvGrpSpPr>
          <p:nvPr/>
        </p:nvGrpSpPr>
        <p:grpSpPr bwMode="auto">
          <a:xfrm>
            <a:off x="8610600" y="3686176"/>
            <a:ext cx="1143000" cy="1281113"/>
            <a:chOff x="1344" y="2448"/>
            <a:chExt cx="720" cy="807"/>
          </a:xfrm>
        </p:grpSpPr>
        <p:pic>
          <p:nvPicPr>
            <p:cNvPr id="68635" name="Picture 27"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8636" name="Group 28"/>
            <p:cNvGrpSpPr>
              <a:grpSpLocks/>
            </p:cNvGrpSpPr>
            <p:nvPr/>
          </p:nvGrpSpPr>
          <p:grpSpPr bwMode="auto">
            <a:xfrm>
              <a:off x="1344" y="2736"/>
              <a:ext cx="528" cy="519"/>
              <a:chOff x="1584" y="2784"/>
              <a:chExt cx="528" cy="519"/>
            </a:xfrm>
          </p:grpSpPr>
          <p:pic>
            <p:nvPicPr>
              <p:cNvPr id="68637" name="Picture 29"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8638" name="Text Box 30"/>
              <p:cNvSpPr txBox="1">
                <a:spLocks noChangeArrowheads="1"/>
              </p:cNvSpPr>
              <p:nvPr/>
            </p:nvSpPr>
            <p:spPr bwMode="auto">
              <a:xfrm>
                <a:off x="1728" y="307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sp>
          <p:nvSpPr>
            <p:cNvPr id="68639" name="Text Box 31"/>
            <p:cNvSpPr txBox="1">
              <a:spLocks noChangeArrowheads="1"/>
            </p:cNvSpPr>
            <p:nvPr/>
          </p:nvSpPr>
          <p:spPr bwMode="auto">
            <a:xfrm>
              <a:off x="1536" y="264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grpSp>
        <p:nvGrpSpPr>
          <p:cNvPr id="68640" name="Group 32"/>
          <p:cNvGrpSpPr>
            <a:grpSpLocks/>
          </p:cNvGrpSpPr>
          <p:nvPr/>
        </p:nvGrpSpPr>
        <p:grpSpPr bwMode="auto">
          <a:xfrm>
            <a:off x="6781800" y="3595688"/>
            <a:ext cx="1143000" cy="1281112"/>
            <a:chOff x="1344" y="2448"/>
            <a:chExt cx="720" cy="807"/>
          </a:xfrm>
        </p:grpSpPr>
        <p:pic>
          <p:nvPicPr>
            <p:cNvPr id="68641" name="Picture 33"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8642" name="Group 34"/>
            <p:cNvGrpSpPr>
              <a:grpSpLocks/>
            </p:cNvGrpSpPr>
            <p:nvPr/>
          </p:nvGrpSpPr>
          <p:grpSpPr bwMode="auto">
            <a:xfrm>
              <a:off x="1344" y="2736"/>
              <a:ext cx="528" cy="519"/>
              <a:chOff x="1584" y="2784"/>
              <a:chExt cx="528" cy="519"/>
            </a:xfrm>
          </p:grpSpPr>
          <p:pic>
            <p:nvPicPr>
              <p:cNvPr id="68643" name="Picture 35"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8644" name="Text Box 36"/>
              <p:cNvSpPr txBox="1">
                <a:spLocks noChangeArrowheads="1"/>
              </p:cNvSpPr>
              <p:nvPr/>
            </p:nvSpPr>
            <p:spPr bwMode="auto">
              <a:xfrm>
                <a:off x="1728" y="307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sp>
          <p:nvSpPr>
            <p:cNvPr id="68645" name="Text Box 37"/>
            <p:cNvSpPr txBox="1">
              <a:spLocks noChangeArrowheads="1"/>
            </p:cNvSpPr>
            <p:nvPr/>
          </p:nvSpPr>
          <p:spPr bwMode="auto">
            <a:xfrm>
              <a:off x="1536" y="264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grpSp>
        <p:nvGrpSpPr>
          <p:cNvPr id="68646" name="Group 38"/>
          <p:cNvGrpSpPr>
            <a:grpSpLocks/>
          </p:cNvGrpSpPr>
          <p:nvPr/>
        </p:nvGrpSpPr>
        <p:grpSpPr bwMode="auto">
          <a:xfrm>
            <a:off x="7772400" y="1704976"/>
            <a:ext cx="1143000" cy="1281113"/>
            <a:chOff x="1344" y="2448"/>
            <a:chExt cx="720" cy="807"/>
          </a:xfrm>
        </p:grpSpPr>
        <p:pic>
          <p:nvPicPr>
            <p:cNvPr id="68647" name="Picture 39"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2448"/>
              <a:ext cx="720" cy="533"/>
            </a:xfrm>
            <a:prstGeom prst="rect">
              <a:avLst/>
            </a:prstGeom>
            <a:noFill/>
            <a:extLst>
              <a:ext uri="{909E8E84-426E-40DD-AFC4-6F175D3DCCD1}">
                <a14:hiddenFill xmlns:a14="http://schemas.microsoft.com/office/drawing/2010/main">
                  <a:solidFill>
                    <a:srgbClr val="FFFFFF"/>
                  </a:solidFill>
                </a14:hiddenFill>
              </a:ext>
            </a:extLst>
          </p:spPr>
        </p:pic>
        <p:grpSp>
          <p:nvGrpSpPr>
            <p:cNvPr id="68648" name="Group 40"/>
            <p:cNvGrpSpPr>
              <a:grpSpLocks/>
            </p:cNvGrpSpPr>
            <p:nvPr/>
          </p:nvGrpSpPr>
          <p:grpSpPr bwMode="auto">
            <a:xfrm>
              <a:off x="1344" y="2736"/>
              <a:ext cx="528" cy="519"/>
              <a:chOff x="1584" y="2784"/>
              <a:chExt cx="528" cy="519"/>
            </a:xfrm>
          </p:grpSpPr>
          <p:pic>
            <p:nvPicPr>
              <p:cNvPr id="68649" name="Picture 41"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 y="278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8650" name="Text Box 42"/>
              <p:cNvSpPr txBox="1">
                <a:spLocks noChangeArrowheads="1"/>
              </p:cNvSpPr>
              <p:nvPr/>
            </p:nvSpPr>
            <p:spPr bwMode="auto">
              <a:xfrm>
                <a:off x="1728" y="307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sp>
          <p:nvSpPr>
            <p:cNvPr id="68651" name="Text Box 43"/>
            <p:cNvSpPr txBox="1">
              <a:spLocks noChangeArrowheads="1"/>
            </p:cNvSpPr>
            <p:nvPr/>
          </p:nvSpPr>
          <p:spPr bwMode="auto">
            <a:xfrm>
              <a:off x="1536" y="264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p>
          </p:txBody>
        </p:sp>
      </p:grpSp>
      <p:sp>
        <p:nvSpPr>
          <p:cNvPr id="68653" name="AutoShape 45"/>
          <p:cNvSpPr>
            <a:spLocks noChangeArrowheads="1"/>
          </p:cNvSpPr>
          <p:nvPr/>
        </p:nvSpPr>
        <p:spPr bwMode="auto">
          <a:xfrm>
            <a:off x="7304089" y="2871788"/>
            <a:ext cx="1766887" cy="800100"/>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Clr>
                <a:schemeClr val="accent2"/>
              </a:buClr>
            </a:pPr>
            <a:endParaRPr lang="en-US" altLang="en-US" sz="1400">
              <a:cs typeface="Arial" panose="020B0604020202020204" pitchFamily="34" charset="0"/>
            </a:endParaRPr>
          </a:p>
        </p:txBody>
      </p:sp>
      <p:sp>
        <p:nvSpPr>
          <p:cNvPr id="68654" name="Line 46"/>
          <p:cNvSpPr>
            <a:spLocks noChangeShapeType="1"/>
          </p:cNvSpPr>
          <p:nvPr/>
        </p:nvSpPr>
        <p:spPr bwMode="auto">
          <a:xfrm flipH="1">
            <a:off x="6983413" y="3671888"/>
            <a:ext cx="641350" cy="914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55" name="Line 47"/>
          <p:cNvSpPr>
            <a:spLocks noChangeShapeType="1"/>
          </p:cNvSpPr>
          <p:nvPr/>
        </p:nvSpPr>
        <p:spPr bwMode="auto">
          <a:xfrm>
            <a:off x="8748714" y="3671888"/>
            <a:ext cx="803275" cy="914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56" name="Line 48"/>
          <p:cNvSpPr>
            <a:spLocks noChangeShapeType="1"/>
          </p:cNvSpPr>
          <p:nvPr/>
        </p:nvSpPr>
        <p:spPr bwMode="auto">
          <a:xfrm>
            <a:off x="8186738" y="2300288"/>
            <a:ext cx="0" cy="6286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57" name="AutoShape 49"/>
          <p:cNvSpPr>
            <a:spLocks noChangeArrowheads="1"/>
          </p:cNvSpPr>
          <p:nvPr/>
        </p:nvSpPr>
        <p:spPr bwMode="auto">
          <a:xfrm>
            <a:off x="6019800" y="4586288"/>
            <a:ext cx="1766888" cy="800100"/>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Clr>
                <a:schemeClr val="accent2"/>
              </a:buClr>
            </a:pPr>
            <a:endParaRPr lang="en-US" altLang="en-US" sz="1400">
              <a:cs typeface="Arial" panose="020B0604020202020204" pitchFamily="34" charset="0"/>
            </a:endParaRPr>
          </a:p>
        </p:txBody>
      </p:sp>
      <p:sp>
        <p:nvSpPr>
          <p:cNvPr id="68658" name="AutoShape 50"/>
          <p:cNvSpPr>
            <a:spLocks noChangeArrowheads="1"/>
          </p:cNvSpPr>
          <p:nvPr/>
        </p:nvSpPr>
        <p:spPr bwMode="auto">
          <a:xfrm>
            <a:off x="8748714" y="4586288"/>
            <a:ext cx="1766887" cy="800100"/>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Clr>
                <a:schemeClr val="accent2"/>
              </a:buClr>
            </a:pPr>
            <a:endParaRPr lang="en-US" altLang="en-US" sz="1400">
              <a:cs typeface="Arial" panose="020B0604020202020204" pitchFamily="34" charset="0"/>
            </a:endParaRPr>
          </a:p>
        </p:txBody>
      </p:sp>
      <p:sp>
        <p:nvSpPr>
          <p:cNvPr id="68659" name="Line 51"/>
          <p:cNvSpPr>
            <a:spLocks noChangeShapeType="1"/>
          </p:cNvSpPr>
          <p:nvPr/>
        </p:nvSpPr>
        <p:spPr bwMode="auto">
          <a:xfrm>
            <a:off x="6373813" y="5386388"/>
            <a:ext cx="0" cy="1028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60" name="Line 52"/>
          <p:cNvSpPr>
            <a:spLocks noChangeShapeType="1"/>
          </p:cNvSpPr>
          <p:nvPr/>
        </p:nvSpPr>
        <p:spPr bwMode="auto">
          <a:xfrm>
            <a:off x="7337425" y="5386388"/>
            <a:ext cx="0" cy="1028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61" name="Line 53"/>
          <p:cNvSpPr>
            <a:spLocks noChangeShapeType="1"/>
          </p:cNvSpPr>
          <p:nvPr/>
        </p:nvSpPr>
        <p:spPr bwMode="auto">
          <a:xfrm>
            <a:off x="9070975" y="5386388"/>
            <a:ext cx="0" cy="1028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62" name="Line 54"/>
          <p:cNvSpPr>
            <a:spLocks noChangeShapeType="1"/>
          </p:cNvSpPr>
          <p:nvPr/>
        </p:nvSpPr>
        <p:spPr bwMode="auto">
          <a:xfrm>
            <a:off x="10194925" y="5386388"/>
            <a:ext cx="0" cy="1028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63" name="Rectangle 55"/>
          <p:cNvSpPr>
            <a:spLocks noGrp="1" noChangeArrowheads="1"/>
          </p:cNvSpPr>
          <p:nvPr>
            <p:ph type="title"/>
          </p:nvPr>
        </p:nvSpPr>
        <p:spPr>
          <a:xfrm>
            <a:off x="2286000" y="0"/>
            <a:ext cx="7543800" cy="762000"/>
          </a:xfrm>
        </p:spPr>
        <p:txBody>
          <a:bodyPr/>
          <a:lstStyle/>
          <a:p>
            <a:r>
              <a:rPr lang="en-US" altLang="en-US"/>
              <a:t>Intuition</a:t>
            </a:r>
          </a:p>
        </p:txBody>
      </p:sp>
      <p:sp>
        <p:nvSpPr>
          <p:cNvPr id="68664" name="Text Box 56"/>
          <p:cNvSpPr txBox="1">
            <a:spLocks noChangeArrowheads="1"/>
          </p:cNvSpPr>
          <p:nvPr/>
        </p:nvSpPr>
        <p:spPr bwMode="auto">
          <a:xfrm>
            <a:off x="6324600" y="601980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a:t>
            </a:r>
          </a:p>
        </p:txBody>
      </p:sp>
      <p:sp>
        <p:nvSpPr>
          <p:cNvPr id="68665" name="Text Box 57"/>
          <p:cNvSpPr txBox="1">
            <a:spLocks noChangeArrowheads="1"/>
          </p:cNvSpPr>
          <p:nvPr/>
        </p:nvSpPr>
        <p:spPr bwMode="auto">
          <a:xfrm>
            <a:off x="7315200" y="601980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a:t>
            </a:r>
          </a:p>
        </p:txBody>
      </p:sp>
      <p:sp>
        <p:nvSpPr>
          <p:cNvPr id="68666" name="Text Box 58"/>
          <p:cNvSpPr txBox="1">
            <a:spLocks noChangeArrowheads="1"/>
          </p:cNvSpPr>
          <p:nvPr/>
        </p:nvSpPr>
        <p:spPr bwMode="auto">
          <a:xfrm>
            <a:off x="6477000" y="396240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a:t>
            </a:r>
          </a:p>
        </p:txBody>
      </p:sp>
      <p:sp>
        <p:nvSpPr>
          <p:cNvPr id="68667" name="Text Box 59"/>
          <p:cNvSpPr txBox="1">
            <a:spLocks noChangeArrowheads="1"/>
          </p:cNvSpPr>
          <p:nvPr/>
        </p:nvSpPr>
        <p:spPr bwMode="auto">
          <a:xfrm>
            <a:off x="6553200" y="4876801"/>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AND</a:t>
            </a:r>
          </a:p>
        </p:txBody>
      </p:sp>
      <p:grpSp>
        <p:nvGrpSpPr>
          <p:cNvPr id="68755" name="Group 147"/>
          <p:cNvGrpSpPr>
            <a:grpSpLocks/>
          </p:cNvGrpSpPr>
          <p:nvPr/>
        </p:nvGrpSpPr>
        <p:grpSpPr bwMode="auto">
          <a:xfrm>
            <a:off x="3463926" y="2362200"/>
            <a:ext cx="1641475" cy="4191000"/>
            <a:chOff x="1222" y="1488"/>
            <a:chExt cx="1034" cy="2640"/>
          </a:xfrm>
        </p:grpSpPr>
        <p:pic>
          <p:nvPicPr>
            <p:cNvPr id="68695" name="Picture 87" descr="ch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 y="1488"/>
              <a:ext cx="986" cy="768"/>
            </a:xfrm>
            <a:prstGeom prst="rect">
              <a:avLst/>
            </a:prstGeom>
            <a:noFill/>
            <a:extLst>
              <a:ext uri="{909E8E84-426E-40DD-AFC4-6F175D3DCCD1}">
                <a14:hiddenFill xmlns:a14="http://schemas.microsoft.com/office/drawing/2010/main">
                  <a:solidFill>
                    <a:srgbClr val="FFFFFF"/>
                  </a:solidFill>
                </a14:hiddenFill>
              </a:ext>
            </a:extLst>
          </p:spPr>
        </p:pic>
        <p:pic>
          <p:nvPicPr>
            <p:cNvPr id="68668" name="Picture 60" descr="ch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 y="3360"/>
              <a:ext cx="986" cy="768"/>
            </a:xfrm>
            <a:prstGeom prst="rect">
              <a:avLst/>
            </a:prstGeom>
            <a:noFill/>
            <a:extLst>
              <a:ext uri="{909E8E84-426E-40DD-AFC4-6F175D3DCCD1}">
                <a14:hiddenFill xmlns:a14="http://schemas.microsoft.com/office/drawing/2010/main">
                  <a:solidFill>
                    <a:srgbClr val="FFFFFF"/>
                  </a:solidFill>
                </a14:hiddenFill>
              </a:ext>
            </a:extLst>
          </p:spPr>
        </p:pic>
        <p:pic>
          <p:nvPicPr>
            <p:cNvPr id="68696" name="Picture 88" descr="ch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 y="2736"/>
              <a:ext cx="986" cy="768"/>
            </a:xfrm>
            <a:prstGeom prst="rect">
              <a:avLst/>
            </a:prstGeom>
            <a:noFill/>
            <a:extLst>
              <a:ext uri="{909E8E84-426E-40DD-AFC4-6F175D3DCCD1}">
                <a14:hiddenFill xmlns:a14="http://schemas.microsoft.com/office/drawing/2010/main">
                  <a:solidFill>
                    <a:srgbClr val="FFFFFF"/>
                  </a:solidFill>
                </a14:hiddenFill>
              </a:ext>
            </a:extLst>
          </p:spPr>
        </p:pic>
        <p:pic>
          <p:nvPicPr>
            <p:cNvPr id="68697" name="Picture 89" descr="ch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 y="2112"/>
              <a:ext cx="986" cy="768"/>
            </a:xfrm>
            <a:prstGeom prst="rect">
              <a:avLst/>
            </a:prstGeom>
            <a:noFill/>
            <a:extLst>
              <a:ext uri="{909E8E84-426E-40DD-AFC4-6F175D3DCCD1}">
                <a14:hiddenFill xmlns:a14="http://schemas.microsoft.com/office/drawing/2010/main">
                  <a:solidFill>
                    <a:srgbClr val="FFFFFF"/>
                  </a:solidFill>
                </a14:hiddenFill>
              </a:ext>
            </a:extLst>
          </p:spPr>
        </p:pic>
        <p:pic>
          <p:nvPicPr>
            <p:cNvPr id="68701" name="Picture 93" descr="blue_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6" y="1776"/>
              <a:ext cx="288" cy="213"/>
            </a:xfrm>
            <a:prstGeom prst="rect">
              <a:avLst/>
            </a:prstGeom>
            <a:noFill/>
            <a:extLst>
              <a:ext uri="{909E8E84-426E-40DD-AFC4-6F175D3DCCD1}">
                <a14:hiddenFill xmlns:a14="http://schemas.microsoft.com/office/drawing/2010/main">
                  <a:solidFill>
                    <a:srgbClr val="FFFFFF"/>
                  </a:solidFill>
                </a14:hiddenFill>
              </a:ext>
            </a:extLst>
          </p:spPr>
        </p:pic>
        <p:pic>
          <p:nvPicPr>
            <p:cNvPr id="68703" name="Picture 95" descr="red_ke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8" y="3618"/>
              <a:ext cx="288" cy="240"/>
            </a:xfrm>
            <a:prstGeom prst="rect">
              <a:avLst/>
            </a:prstGeom>
            <a:noFill/>
            <a:extLst>
              <a:ext uri="{909E8E84-426E-40DD-AFC4-6F175D3DCCD1}">
                <a14:hiddenFill xmlns:a14="http://schemas.microsoft.com/office/drawing/2010/main">
                  <a:solidFill>
                    <a:srgbClr val="FFFFFF"/>
                  </a:solidFill>
                </a14:hiddenFill>
              </a:ext>
            </a:extLst>
          </p:spPr>
        </p:pic>
        <p:pic>
          <p:nvPicPr>
            <p:cNvPr id="68712" name="Picture 104" descr="blue_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6" y="2400"/>
              <a:ext cx="288" cy="213"/>
            </a:xfrm>
            <a:prstGeom prst="rect">
              <a:avLst/>
            </a:prstGeom>
            <a:noFill/>
            <a:extLst>
              <a:ext uri="{909E8E84-426E-40DD-AFC4-6F175D3DCCD1}">
                <a14:hiddenFill xmlns:a14="http://schemas.microsoft.com/office/drawing/2010/main">
                  <a:solidFill>
                    <a:srgbClr val="FFFFFF"/>
                  </a:solidFill>
                </a14:hiddenFill>
              </a:ext>
            </a:extLst>
          </p:spPr>
        </p:pic>
      </p:grpSp>
      <p:pic>
        <p:nvPicPr>
          <p:cNvPr id="68713" name="Picture 105" descr="blue_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3525" y="4800600"/>
            <a:ext cx="457200" cy="338138"/>
          </a:xfrm>
          <a:prstGeom prst="rect">
            <a:avLst/>
          </a:prstGeom>
          <a:noFill/>
          <a:extLst>
            <a:ext uri="{909E8E84-426E-40DD-AFC4-6F175D3DCCD1}">
              <a14:hiddenFill xmlns:a14="http://schemas.microsoft.com/office/drawing/2010/main">
                <a:solidFill>
                  <a:srgbClr val="FFFFFF"/>
                </a:solidFill>
              </a14:hiddenFill>
            </a:ext>
          </a:extLst>
        </p:spPr>
      </p:pic>
      <p:grpSp>
        <p:nvGrpSpPr>
          <p:cNvPr id="68752" name="Group 144"/>
          <p:cNvGrpSpPr>
            <a:grpSpLocks/>
          </p:cNvGrpSpPr>
          <p:nvPr/>
        </p:nvGrpSpPr>
        <p:grpSpPr bwMode="auto">
          <a:xfrm>
            <a:off x="2514600" y="2057400"/>
            <a:ext cx="1212850" cy="3886200"/>
            <a:chOff x="624" y="1296"/>
            <a:chExt cx="764" cy="2448"/>
          </a:xfrm>
        </p:grpSpPr>
        <p:grpSp>
          <p:nvGrpSpPr>
            <p:cNvPr id="68720" name="Group 112"/>
            <p:cNvGrpSpPr>
              <a:grpSpLocks/>
            </p:cNvGrpSpPr>
            <p:nvPr/>
          </p:nvGrpSpPr>
          <p:grpSpPr bwMode="auto">
            <a:xfrm>
              <a:off x="816" y="1296"/>
              <a:ext cx="284" cy="432"/>
              <a:chOff x="688" y="3744"/>
              <a:chExt cx="284" cy="432"/>
            </a:xfrm>
          </p:grpSpPr>
          <p:pic>
            <p:nvPicPr>
              <p:cNvPr id="68715" name="Picture 107" descr="blue_lo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 y="3744"/>
                <a:ext cx="276" cy="432"/>
              </a:xfrm>
              <a:prstGeom prst="rect">
                <a:avLst/>
              </a:prstGeom>
              <a:noFill/>
              <a:extLst>
                <a:ext uri="{909E8E84-426E-40DD-AFC4-6F175D3DCCD1}">
                  <a14:hiddenFill xmlns:a14="http://schemas.microsoft.com/office/drawing/2010/main">
                    <a:solidFill>
                      <a:srgbClr val="FFFFFF"/>
                    </a:solidFill>
                  </a14:hiddenFill>
                </a:ext>
              </a:extLst>
            </p:spPr>
          </p:pic>
          <p:sp>
            <p:nvSpPr>
              <p:cNvPr id="68716" name="Text Box 108"/>
              <p:cNvSpPr txBox="1">
                <a:spLocks noChangeArrowheads="1"/>
              </p:cNvSpPr>
              <p:nvPr/>
            </p:nvSpPr>
            <p:spPr bwMode="auto">
              <a:xfrm>
                <a:off x="732" y="387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a</a:t>
                </a:r>
              </a:p>
            </p:txBody>
          </p:sp>
        </p:grpSp>
        <p:grpSp>
          <p:nvGrpSpPr>
            <p:cNvPr id="68721" name="Group 113"/>
            <p:cNvGrpSpPr>
              <a:grpSpLocks/>
            </p:cNvGrpSpPr>
            <p:nvPr/>
          </p:nvGrpSpPr>
          <p:grpSpPr bwMode="auto">
            <a:xfrm>
              <a:off x="624" y="3312"/>
              <a:ext cx="352" cy="432"/>
              <a:chOff x="1056" y="3696"/>
              <a:chExt cx="352" cy="432"/>
            </a:xfrm>
          </p:grpSpPr>
          <p:pic>
            <p:nvPicPr>
              <p:cNvPr id="68714" name="Picture 106" descr="red_lo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6" y="3696"/>
                <a:ext cx="352" cy="432"/>
              </a:xfrm>
              <a:prstGeom prst="rect">
                <a:avLst/>
              </a:prstGeom>
              <a:noFill/>
              <a:extLst>
                <a:ext uri="{909E8E84-426E-40DD-AFC4-6F175D3DCCD1}">
                  <a14:hiddenFill xmlns:a14="http://schemas.microsoft.com/office/drawing/2010/main">
                    <a:solidFill>
                      <a:srgbClr val="FFFFFF"/>
                    </a:solidFill>
                  </a14:hiddenFill>
                </a:ext>
              </a:extLst>
            </p:spPr>
          </p:pic>
          <p:sp>
            <p:nvSpPr>
              <p:cNvPr id="68718" name="Text Box 110"/>
              <p:cNvSpPr txBox="1">
                <a:spLocks noChangeArrowheads="1"/>
              </p:cNvSpPr>
              <p:nvPr/>
            </p:nvSpPr>
            <p:spPr bwMode="auto">
              <a:xfrm>
                <a:off x="1128" y="3870"/>
                <a:ext cx="2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a</a:t>
                </a:r>
              </a:p>
            </p:txBody>
          </p:sp>
        </p:grpSp>
        <p:grpSp>
          <p:nvGrpSpPr>
            <p:cNvPr id="68722" name="Group 114"/>
            <p:cNvGrpSpPr>
              <a:grpSpLocks/>
            </p:cNvGrpSpPr>
            <p:nvPr/>
          </p:nvGrpSpPr>
          <p:grpSpPr bwMode="auto">
            <a:xfrm>
              <a:off x="1104" y="1296"/>
              <a:ext cx="284" cy="432"/>
              <a:chOff x="688" y="3744"/>
              <a:chExt cx="284" cy="432"/>
            </a:xfrm>
          </p:grpSpPr>
          <p:pic>
            <p:nvPicPr>
              <p:cNvPr id="68723" name="Picture 115" descr="blue_lo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 y="3744"/>
                <a:ext cx="276" cy="432"/>
              </a:xfrm>
              <a:prstGeom prst="rect">
                <a:avLst/>
              </a:prstGeom>
              <a:noFill/>
              <a:extLst>
                <a:ext uri="{909E8E84-426E-40DD-AFC4-6F175D3DCCD1}">
                  <a14:hiddenFill xmlns:a14="http://schemas.microsoft.com/office/drawing/2010/main">
                    <a:solidFill>
                      <a:srgbClr val="FFFFFF"/>
                    </a:solidFill>
                  </a14:hiddenFill>
                </a:ext>
              </a:extLst>
            </p:spPr>
          </p:pic>
          <p:sp>
            <p:nvSpPr>
              <p:cNvPr id="68724" name="Text Box 116"/>
              <p:cNvSpPr txBox="1">
                <a:spLocks noChangeArrowheads="1"/>
              </p:cNvSpPr>
              <p:nvPr/>
            </p:nvSpPr>
            <p:spPr bwMode="auto">
              <a:xfrm>
                <a:off x="732" y="387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b</a:t>
                </a:r>
              </a:p>
            </p:txBody>
          </p:sp>
        </p:grpSp>
        <p:grpSp>
          <p:nvGrpSpPr>
            <p:cNvPr id="68725" name="Group 117"/>
            <p:cNvGrpSpPr>
              <a:grpSpLocks/>
            </p:cNvGrpSpPr>
            <p:nvPr/>
          </p:nvGrpSpPr>
          <p:grpSpPr bwMode="auto">
            <a:xfrm>
              <a:off x="912" y="3312"/>
              <a:ext cx="352" cy="432"/>
              <a:chOff x="1056" y="3696"/>
              <a:chExt cx="352" cy="432"/>
            </a:xfrm>
          </p:grpSpPr>
          <p:pic>
            <p:nvPicPr>
              <p:cNvPr id="68726" name="Picture 118" descr="red_lo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6" y="3696"/>
                <a:ext cx="352" cy="432"/>
              </a:xfrm>
              <a:prstGeom prst="rect">
                <a:avLst/>
              </a:prstGeom>
              <a:noFill/>
              <a:extLst>
                <a:ext uri="{909E8E84-426E-40DD-AFC4-6F175D3DCCD1}">
                  <a14:hiddenFill xmlns:a14="http://schemas.microsoft.com/office/drawing/2010/main">
                    <a:solidFill>
                      <a:srgbClr val="FFFFFF"/>
                    </a:solidFill>
                  </a14:hiddenFill>
                </a:ext>
              </a:extLst>
            </p:spPr>
          </p:pic>
          <p:sp>
            <p:nvSpPr>
              <p:cNvPr id="68727" name="Text Box 119"/>
              <p:cNvSpPr txBox="1">
                <a:spLocks noChangeArrowheads="1"/>
              </p:cNvSpPr>
              <p:nvPr/>
            </p:nvSpPr>
            <p:spPr bwMode="auto">
              <a:xfrm>
                <a:off x="1128" y="3870"/>
                <a:ext cx="2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b</a:t>
                </a:r>
              </a:p>
            </p:txBody>
          </p:sp>
        </p:grpSp>
        <p:grpSp>
          <p:nvGrpSpPr>
            <p:cNvPr id="68728" name="Group 120"/>
            <p:cNvGrpSpPr>
              <a:grpSpLocks/>
            </p:cNvGrpSpPr>
            <p:nvPr/>
          </p:nvGrpSpPr>
          <p:grpSpPr bwMode="auto">
            <a:xfrm>
              <a:off x="720" y="2112"/>
              <a:ext cx="284" cy="432"/>
              <a:chOff x="688" y="3744"/>
              <a:chExt cx="284" cy="432"/>
            </a:xfrm>
          </p:grpSpPr>
          <p:pic>
            <p:nvPicPr>
              <p:cNvPr id="68729" name="Picture 121" descr="blue_lo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 y="3744"/>
                <a:ext cx="276" cy="432"/>
              </a:xfrm>
              <a:prstGeom prst="rect">
                <a:avLst/>
              </a:prstGeom>
              <a:noFill/>
              <a:extLst>
                <a:ext uri="{909E8E84-426E-40DD-AFC4-6F175D3DCCD1}">
                  <a14:hiddenFill xmlns:a14="http://schemas.microsoft.com/office/drawing/2010/main">
                    <a:solidFill>
                      <a:srgbClr val="FFFFFF"/>
                    </a:solidFill>
                  </a14:hiddenFill>
                </a:ext>
              </a:extLst>
            </p:spPr>
          </p:pic>
          <p:sp>
            <p:nvSpPr>
              <p:cNvPr id="68730" name="Text Box 122"/>
              <p:cNvSpPr txBox="1">
                <a:spLocks noChangeArrowheads="1"/>
              </p:cNvSpPr>
              <p:nvPr/>
            </p:nvSpPr>
            <p:spPr bwMode="auto">
              <a:xfrm>
                <a:off x="732" y="387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a</a:t>
                </a:r>
              </a:p>
            </p:txBody>
          </p:sp>
        </p:grpSp>
        <p:grpSp>
          <p:nvGrpSpPr>
            <p:cNvPr id="68731" name="Group 123"/>
            <p:cNvGrpSpPr>
              <a:grpSpLocks/>
            </p:cNvGrpSpPr>
            <p:nvPr/>
          </p:nvGrpSpPr>
          <p:grpSpPr bwMode="auto">
            <a:xfrm>
              <a:off x="992" y="2073"/>
              <a:ext cx="352" cy="432"/>
              <a:chOff x="1056" y="3696"/>
              <a:chExt cx="352" cy="432"/>
            </a:xfrm>
          </p:grpSpPr>
          <p:pic>
            <p:nvPicPr>
              <p:cNvPr id="68732" name="Picture 124" descr="red_lo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6" y="3696"/>
                <a:ext cx="352" cy="432"/>
              </a:xfrm>
              <a:prstGeom prst="rect">
                <a:avLst/>
              </a:prstGeom>
              <a:noFill/>
              <a:extLst>
                <a:ext uri="{909E8E84-426E-40DD-AFC4-6F175D3DCCD1}">
                  <a14:hiddenFill xmlns:a14="http://schemas.microsoft.com/office/drawing/2010/main">
                    <a:solidFill>
                      <a:srgbClr val="FFFFFF"/>
                    </a:solidFill>
                  </a14:hiddenFill>
                </a:ext>
              </a:extLst>
            </p:spPr>
          </p:pic>
          <p:sp>
            <p:nvSpPr>
              <p:cNvPr id="68733" name="Text Box 125"/>
              <p:cNvSpPr txBox="1">
                <a:spLocks noChangeArrowheads="1"/>
              </p:cNvSpPr>
              <p:nvPr/>
            </p:nvSpPr>
            <p:spPr bwMode="auto">
              <a:xfrm>
                <a:off x="1128" y="3870"/>
                <a:ext cx="2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b</a:t>
                </a:r>
              </a:p>
            </p:txBody>
          </p:sp>
        </p:grpSp>
        <p:grpSp>
          <p:nvGrpSpPr>
            <p:cNvPr id="68734" name="Group 126"/>
            <p:cNvGrpSpPr>
              <a:grpSpLocks/>
            </p:cNvGrpSpPr>
            <p:nvPr/>
          </p:nvGrpSpPr>
          <p:grpSpPr bwMode="auto">
            <a:xfrm>
              <a:off x="1104" y="2736"/>
              <a:ext cx="284" cy="432"/>
              <a:chOff x="688" y="3744"/>
              <a:chExt cx="284" cy="432"/>
            </a:xfrm>
          </p:grpSpPr>
          <p:pic>
            <p:nvPicPr>
              <p:cNvPr id="68735" name="Picture 127" descr="blue_lo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 y="3744"/>
                <a:ext cx="276" cy="432"/>
              </a:xfrm>
              <a:prstGeom prst="rect">
                <a:avLst/>
              </a:prstGeom>
              <a:noFill/>
              <a:extLst>
                <a:ext uri="{909E8E84-426E-40DD-AFC4-6F175D3DCCD1}">
                  <a14:hiddenFill xmlns:a14="http://schemas.microsoft.com/office/drawing/2010/main">
                    <a:solidFill>
                      <a:srgbClr val="FFFFFF"/>
                    </a:solidFill>
                  </a14:hiddenFill>
                </a:ext>
              </a:extLst>
            </p:spPr>
          </p:pic>
          <p:sp>
            <p:nvSpPr>
              <p:cNvPr id="68736" name="Text Box 128"/>
              <p:cNvSpPr txBox="1">
                <a:spLocks noChangeArrowheads="1"/>
              </p:cNvSpPr>
              <p:nvPr/>
            </p:nvSpPr>
            <p:spPr bwMode="auto">
              <a:xfrm>
                <a:off x="732" y="387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b</a:t>
                </a:r>
              </a:p>
            </p:txBody>
          </p:sp>
        </p:grpSp>
        <p:grpSp>
          <p:nvGrpSpPr>
            <p:cNvPr id="68737" name="Group 129"/>
            <p:cNvGrpSpPr>
              <a:grpSpLocks/>
            </p:cNvGrpSpPr>
            <p:nvPr/>
          </p:nvGrpSpPr>
          <p:grpSpPr bwMode="auto">
            <a:xfrm>
              <a:off x="720" y="2688"/>
              <a:ext cx="352" cy="432"/>
              <a:chOff x="1056" y="3696"/>
              <a:chExt cx="352" cy="432"/>
            </a:xfrm>
          </p:grpSpPr>
          <p:pic>
            <p:nvPicPr>
              <p:cNvPr id="68738" name="Picture 130" descr="red_lo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6" y="3696"/>
                <a:ext cx="352" cy="432"/>
              </a:xfrm>
              <a:prstGeom prst="rect">
                <a:avLst/>
              </a:prstGeom>
              <a:noFill/>
              <a:extLst>
                <a:ext uri="{909E8E84-426E-40DD-AFC4-6F175D3DCCD1}">
                  <a14:hiddenFill xmlns:a14="http://schemas.microsoft.com/office/drawing/2010/main">
                    <a:solidFill>
                      <a:srgbClr val="FFFFFF"/>
                    </a:solidFill>
                  </a14:hiddenFill>
                </a:ext>
              </a:extLst>
            </p:spPr>
          </p:pic>
          <p:sp>
            <p:nvSpPr>
              <p:cNvPr id="68739" name="Text Box 131"/>
              <p:cNvSpPr txBox="1">
                <a:spLocks noChangeArrowheads="1"/>
              </p:cNvSpPr>
              <p:nvPr/>
            </p:nvSpPr>
            <p:spPr bwMode="auto">
              <a:xfrm>
                <a:off x="1128" y="3870"/>
                <a:ext cx="2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a</a:t>
                </a:r>
              </a:p>
            </p:txBody>
          </p:sp>
        </p:grpSp>
      </p:grpSp>
      <p:grpSp>
        <p:nvGrpSpPr>
          <p:cNvPr id="68754" name="Group 146"/>
          <p:cNvGrpSpPr>
            <a:grpSpLocks/>
          </p:cNvGrpSpPr>
          <p:nvPr/>
        </p:nvGrpSpPr>
        <p:grpSpPr bwMode="auto">
          <a:xfrm>
            <a:off x="5791200" y="5943601"/>
            <a:ext cx="838200" cy="747713"/>
            <a:chOff x="96" y="144"/>
            <a:chExt cx="528" cy="471"/>
          </a:xfrm>
        </p:grpSpPr>
        <p:pic>
          <p:nvPicPr>
            <p:cNvPr id="68743" name="Picture 135" descr="red_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 y="144"/>
              <a:ext cx="528" cy="440"/>
            </a:xfrm>
            <a:prstGeom prst="rect">
              <a:avLst/>
            </a:prstGeom>
            <a:noFill/>
            <a:extLst>
              <a:ext uri="{909E8E84-426E-40DD-AFC4-6F175D3DCCD1}">
                <a14:hiddenFill xmlns:a14="http://schemas.microsoft.com/office/drawing/2010/main">
                  <a:solidFill>
                    <a:srgbClr val="FFFFFF"/>
                  </a:solidFill>
                </a14:hiddenFill>
              </a:ext>
            </a:extLst>
          </p:spPr>
        </p:pic>
        <p:sp>
          <p:nvSpPr>
            <p:cNvPr id="68746" name="Text Box 138"/>
            <p:cNvSpPr txBox="1">
              <a:spLocks noChangeArrowheads="1"/>
            </p:cNvSpPr>
            <p:nvPr/>
          </p:nvSpPr>
          <p:spPr bwMode="auto">
            <a:xfrm>
              <a:off x="96" y="384"/>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a:t>
              </a:r>
            </a:p>
          </p:txBody>
        </p:sp>
      </p:grpSp>
      <p:grpSp>
        <p:nvGrpSpPr>
          <p:cNvPr id="68753" name="Group 145"/>
          <p:cNvGrpSpPr>
            <a:grpSpLocks/>
          </p:cNvGrpSpPr>
          <p:nvPr/>
        </p:nvGrpSpPr>
        <p:grpSpPr bwMode="auto">
          <a:xfrm>
            <a:off x="6858000" y="5410200"/>
            <a:ext cx="1143000" cy="846138"/>
            <a:chOff x="672" y="96"/>
            <a:chExt cx="720" cy="533"/>
          </a:xfrm>
        </p:grpSpPr>
        <p:pic>
          <p:nvPicPr>
            <p:cNvPr id="68741" name="Picture 133" descr="blue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 y="96"/>
              <a:ext cx="720" cy="533"/>
            </a:xfrm>
            <a:prstGeom prst="rect">
              <a:avLst/>
            </a:prstGeom>
            <a:noFill/>
            <a:extLst>
              <a:ext uri="{909E8E84-426E-40DD-AFC4-6F175D3DCCD1}">
                <a14:hiddenFill xmlns:a14="http://schemas.microsoft.com/office/drawing/2010/main">
                  <a:solidFill>
                    <a:srgbClr val="FFFFFF"/>
                  </a:solidFill>
                </a14:hiddenFill>
              </a:ext>
            </a:extLst>
          </p:spPr>
        </p:pic>
        <p:sp>
          <p:nvSpPr>
            <p:cNvPr id="68747" name="Text Box 139"/>
            <p:cNvSpPr txBox="1">
              <a:spLocks noChangeArrowheads="1"/>
            </p:cNvSpPr>
            <p:nvPr/>
          </p:nvSpPr>
          <p:spPr bwMode="auto">
            <a:xfrm>
              <a:off x="864" y="33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a:t>
              </a:r>
            </a:p>
          </p:txBody>
        </p:sp>
      </p:grpSp>
      <p:sp>
        <p:nvSpPr>
          <p:cNvPr id="68748" name="Oval 140"/>
          <p:cNvSpPr>
            <a:spLocks noChangeArrowheads="1"/>
          </p:cNvSpPr>
          <p:nvPr/>
        </p:nvSpPr>
        <p:spPr bwMode="auto">
          <a:xfrm>
            <a:off x="5486400" y="5867400"/>
            <a:ext cx="1295400" cy="914400"/>
          </a:xfrm>
          <a:prstGeom prst="ellipse">
            <a:avLst/>
          </a:prstGeom>
          <a:noFill/>
          <a:ln w="349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49" name="Oval 141"/>
          <p:cNvSpPr>
            <a:spLocks noChangeArrowheads="1"/>
          </p:cNvSpPr>
          <p:nvPr/>
        </p:nvSpPr>
        <p:spPr bwMode="auto">
          <a:xfrm>
            <a:off x="6781800" y="5257800"/>
            <a:ext cx="1295400" cy="914400"/>
          </a:xfrm>
          <a:prstGeom prst="ellipse">
            <a:avLst/>
          </a:prstGeom>
          <a:noFill/>
          <a:ln w="349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50" name="Oval 142"/>
          <p:cNvSpPr>
            <a:spLocks noChangeArrowheads="1"/>
          </p:cNvSpPr>
          <p:nvPr/>
        </p:nvSpPr>
        <p:spPr bwMode="auto">
          <a:xfrm>
            <a:off x="6705600" y="3352800"/>
            <a:ext cx="1295400" cy="914400"/>
          </a:xfrm>
          <a:prstGeom prst="ellipse">
            <a:avLst/>
          </a:prstGeom>
          <a:noFill/>
          <a:ln w="349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520744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8713"/>
                                        </p:tgtEl>
                                        <p:attrNameLst>
                                          <p:attrName>style.visibility</p:attrName>
                                        </p:attrNameLst>
                                      </p:cBhvr>
                                      <p:to>
                                        <p:strVal val="visible"/>
                                      </p:to>
                                    </p:set>
                                    <p:animEffect transition="in" filter="fade">
                                      <p:cBhvr>
                                        <p:cTn id="7" dur="1000"/>
                                        <p:tgtEl>
                                          <p:spTgt spid="68713"/>
                                        </p:tgtEl>
                                      </p:cBhvr>
                                    </p:animEffect>
                                  </p:childTnLst>
                                </p:cTn>
                              </p:par>
                              <p:par>
                                <p:cTn id="8" presetID="10" presetClass="entr" presetSubtype="0" fill="hold" nodeType="withEffect">
                                  <p:stCondLst>
                                    <p:cond delay="0"/>
                                  </p:stCondLst>
                                  <p:childTnLst>
                                    <p:set>
                                      <p:cBhvr>
                                        <p:cTn id="9" dur="1" fill="hold">
                                          <p:stCondLst>
                                            <p:cond delay="0"/>
                                          </p:stCondLst>
                                        </p:cTn>
                                        <p:tgtEl>
                                          <p:spTgt spid="68755"/>
                                        </p:tgtEl>
                                        <p:attrNameLst>
                                          <p:attrName>style.visibility</p:attrName>
                                        </p:attrNameLst>
                                      </p:cBhvr>
                                      <p:to>
                                        <p:strVal val="visible"/>
                                      </p:to>
                                    </p:set>
                                    <p:animEffect transition="in" filter="fade">
                                      <p:cBhvr>
                                        <p:cTn id="10" dur="1000"/>
                                        <p:tgtEl>
                                          <p:spTgt spid="687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8752"/>
                                        </p:tgtEl>
                                        <p:attrNameLst>
                                          <p:attrName>style.visibility</p:attrName>
                                        </p:attrNameLst>
                                      </p:cBhvr>
                                      <p:to>
                                        <p:strVal val="visible"/>
                                      </p:to>
                                    </p:set>
                                    <p:animEffect transition="in" filter="fade">
                                      <p:cBhvr>
                                        <p:cTn id="15" dur="1000"/>
                                        <p:tgtEl>
                                          <p:spTgt spid="6875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68748"/>
                                        </p:tgtEl>
                                        <p:attrNameLst>
                                          <p:attrName>style.visibility</p:attrName>
                                        </p:attrNameLst>
                                      </p:cBhvr>
                                      <p:to>
                                        <p:strVal val="visible"/>
                                      </p:to>
                                    </p:set>
                                    <p:anim calcmode="lin" valueType="num">
                                      <p:cBhvr>
                                        <p:cTn id="20" dur="1000" fill="hold"/>
                                        <p:tgtEl>
                                          <p:spTgt spid="68748"/>
                                        </p:tgtEl>
                                        <p:attrNameLst>
                                          <p:attrName>ppt_w</p:attrName>
                                        </p:attrNameLst>
                                      </p:cBhvr>
                                      <p:tavLst>
                                        <p:tav tm="0">
                                          <p:val>
                                            <p:strVal val="#ppt_w*0.70"/>
                                          </p:val>
                                        </p:tav>
                                        <p:tav tm="100000">
                                          <p:val>
                                            <p:strVal val="#ppt_w"/>
                                          </p:val>
                                        </p:tav>
                                      </p:tavLst>
                                    </p:anim>
                                    <p:anim calcmode="lin" valueType="num">
                                      <p:cBhvr>
                                        <p:cTn id="21" dur="1000" fill="hold"/>
                                        <p:tgtEl>
                                          <p:spTgt spid="68748"/>
                                        </p:tgtEl>
                                        <p:attrNameLst>
                                          <p:attrName>ppt_h</p:attrName>
                                        </p:attrNameLst>
                                      </p:cBhvr>
                                      <p:tavLst>
                                        <p:tav tm="0">
                                          <p:val>
                                            <p:strVal val="#ppt_h"/>
                                          </p:val>
                                        </p:tav>
                                        <p:tav tm="100000">
                                          <p:val>
                                            <p:strVal val="#ppt_h"/>
                                          </p:val>
                                        </p:tav>
                                      </p:tavLst>
                                    </p:anim>
                                    <p:animEffect transition="in" filter="fade">
                                      <p:cBhvr>
                                        <p:cTn id="22" dur="1000"/>
                                        <p:tgtEl>
                                          <p:spTgt spid="68748"/>
                                        </p:tgtEl>
                                      </p:cBhvr>
                                    </p:animEffect>
                                  </p:childTnLst>
                                </p:cTn>
                              </p:par>
                              <p:par>
                                <p:cTn id="23" presetID="55" presetClass="entr" presetSubtype="0" fill="hold" nodeType="withEffect">
                                  <p:stCondLst>
                                    <p:cond delay="0"/>
                                  </p:stCondLst>
                                  <p:childTnLst>
                                    <p:set>
                                      <p:cBhvr>
                                        <p:cTn id="24" dur="1" fill="hold">
                                          <p:stCondLst>
                                            <p:cond delay="0"/>
                                          </p:stCondLst>
                                        </p:cTn>
                                        <p:tgtEl>
                                          <p:spTgt spid="68749"/>
                                        </p:tgtEl>
                                        <p:attrNameLst>
                                          <p:attrName>style.visibility</p:attrName>
                                        </p:attrNameLst>
                                      </p:cBhvr>
                                      <p:to>
                                        <p:strVal val="visible"/>
                                      </p:to>
                                    </p:set>
                                    <p:anim calcmode="lin" valueType="num">
                                      <p:cBhvr>
                                        <p:cTn id="25" dur="1000" fill="hold"/>
                                        <p:tgtEl>
                                          <p:spTgt spid="68749"/>
                                        </p:tgtEl>
                                        <p:attrNameLst>
                                          <p:attrName>ppt_w</p:attrName>
                                        </p:attrNameLst>
                                      </p:cBhvr>
                                      <p:tavLst>
                                        <p:tav tm="0">
                                          <p:val>
                                            <p:strVal val="#ppt_w*0.70"/>
                                          </p:val>
                                        </p:tav>
                                        <p:tav tm="100000">
                                          <p:val>
                                            <p:strVal val="#ppt_w"/>
                                          </p:val>
                                        </p:tav>
                                      </p:tavLst>
                                    </p:anim>
                                    <p:anim calcmode="lin" valueType="num">
                                      <p:cBhvr>
                                        <p:cTn id="26" dur="1000" fill="hold"/>
                                        <p:tgtEl>
                                          <p:spTgt spid="68749"/>
                                        </p:tgtEl>
                                        <p:attrNameLst>
                                          <p:attrName>ppt_h</p:attrName>
                                        </p:attrNameLst>
                                      </p:cBhvr>
                                      <p:tavLst>
                                        <p:tav tm="0">
                                          <p:val>
                                            <p:strVal val="#ppt_h"/>
                                          </p:val>
                                        </p:tav>
                                        <p:tav tm="100000">
                                          <p:val>
                                            <p:strVal val="#ppt_h"/>
                                          </p:val>
                                        </p:tav>
                                      </p:tavLst>
                                    </p:anim>
                                    <p:animEffect transition="in" filter="fade">
                                      <p:cBhvr>
                                        <p:cTn id="27" dur="1000"/>
                                        <p:tgtEl>
                                          <p:spTgt spid="687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6875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8754"/>
                                        </p:tgtEl>
                                        <p:attrNameLst>
                                          <p:attrName>style.visibility</p:attrName>
                                        </p:attrNameLst>
                                      </p:cBhvr>
                                      <p:to>
                                        <p:strVal val="visible"/>
                                      </p:to>
                                    </p:set>
                                  </p:childTnLst>
                                </p:cTn>
                              </p:par>
                              <p:par>
                                <p:cTn id="34" presetID="0" presetClass="path" presetSubtype="0" accel="50000" decel="50000" fill="hold" nodeType="withEffect">
                                  <p:stCondLst>
                                    <p:cond delay="0"/>
                                  </p:stCondLst>
                                  <p:childTnLst>
                                    <p:animMotion origin="layout" path="M 1.38889E-6 0.00024 C -0.01771 -0.22222 -0.03524 -0.4449 -0.1033 -0.55717 C -0.17135 -0.66944 -0.33472 -0.66574 -0.40833 -0.67268 C -0.48194 -0.67962 -0.52326 -0.66134 -0.54496 -0.59953 C -0.56666 -0.53773 -0.55868 -0.37199 -0.53837 -0.30161 C -0.51805 -0.23124 -0.47066 -0.20439 -0.42326 -0.17731 " pathEditMode="relative" ptsTypes="aaaaaA">
                                      <p:cBhvr>
                                        <p:cTn id="35" dur="2000" fill="hold"/>
                                        <p:tgtEl>
                                          <p:spTgt spid="68753"/>
                                        </p:tgtEl>
                                        <p:attrNameLst>
                                          <p:attrName>ppt_x</p:attrName>
                                          <p:attrName>ppt_y</p:attrName>
                                        </p:attrNameLst>
                                      </p:cBhvr>
                                    </p:animMotion>
                                  </p:childTnLst>
                                </p:cTn>
                              </p:par>
                              <p:par>
                                <p:cTn id="36" presetID="0" presetClass="path" presetSubtype="0" accel="50000" decel="50000" fill="hold" nodeType="withEffect">
                                  <p:stCondLst>
                                    <p:cond delay="0"/>
                                  </p:stCondLst>
                                  <p:childTnLst>
                                    <p:animMotion origin="layout" path="M 2.77778E-6 5.55556E-6 C 0.00521 -0.18286 0.01059 -0.3655 -0.00157 -0.47545 C -0.01372 -0.58541 -0.02604 -0.60624 -0.07327 -0.65994 C -0.12049 -0.71365 -0.21979 -0.79143 -0.2849 -0.79768 C -0.35018 -0.80393 -0.43594 -0.77406 -0.46493 -0.69768 C -0.49393 -0.62129 -0.47466 -0.41735 -0.45834 -0.34004 C -0.44202 -0.26272 -0.38334 -0.25231 -0.36684 -0.23332 " pathEditMode="relative" ptsTypes="aaaaaaA">
                                      <p:cBhvr>
                                        <p:cTn id="37" dur="2000" fill="hold"/>
                                        <p:tgtEl>
                                          <p:spTgt spid="68754"/>
                                        </p:tgtEl>
                                        <p:attrNameLst>
                                          <p:attrName>ppt_x</p:attrName>
                                          <p:attrName>ppt_y</p:attrName>
                                        </p:attrNameLst>
                                      </p:cBhvr>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0" presetClass="path" presetSubtype="0" accel="50000" decel="50000" fill="hold" nodeType="clickEffect">
                                  <p:stCondLst>
                                    <p:cond delay="0"/>
                                  </p:stCondLst>
                                  <p:childTnLst>
                                    <p:animMotion origin="layout" path="M -4.44444E-6 -5.18519E-6 C 0.03768 -0.07871 0.07552 -0.15742 0.11337 -0.20672 C 0.15122 -0.25603 0.19011 -0.30163 0.22674 -0.29561 C 0.26337 -0.28959 0.29827 -0.23033 0.33334 -0.17107 " pathEditMode="relative" ptsTypes="aaaA">
                                      <p:cBhvr>
                                        <p:cTn id="41" dur="1000" fill="hold"/>
                                        <p:tgtEl>
                                          <p:spTgt spid="68713"/>
                                        </p:tgtEl>
                                        <p:attrNameLst>
                                          <p:attrName>ppt_x</p:attrName>
                                          <p:attrName>ppt_y</p:attrName>
                                        </p:attrNameLst>
                                      </p:cBhvr>
                                    </p:animMotion>
                                  </p:childTnLst>
                                </p:cTn>
                              </p:par>
                            </p:childTnLst>
                          </p:cTn>
                        </p:par>
                        <p:par>
                          <p:cTn id="42" fill="hold" nodeType="afterGroup">
                            <p:stCondLst>
                              <p:cond delay="1000"/>
                            </p:stCondLst>
                            <p:childTnLst>
                              <p:par>
                                <p:cTn id="43" presetID="55" presetClass="entr" presetSubtype="0" fill="hold" nodeType="afterEffect">
                                  <p:stCondLst>
                                    <p:cond delay="0"/>
                                  </p:stCondLst>
                                  <p:childTnLst>
                                    <p:set>
                                      <p:cBhvr>
                                        <p:cTn id="44" dur="1" fill="hold">
                                          <p:stCondLst>
                                            <p:cond delay="0"/>
                                          </p:stCondLst>
                                        </p:cTn>
                                        <p:tgtEl>
                                          <p:spTgt spid="68750"/>
                                        </p:tgtEl>
                                        <p:attrNameLst>
                                          <p:attrName>style.visibility</p:attrName>
                                        </p:attrNameLst>
                                      </p:cBhvr>
                                      <p:to>
                                        <p:strVal val="visible"/>
                                      </p:to>
                                    </p:set>
                                    <p:anim calcmode="lin" valueType="num">
                                      <p:cBhvr>
                                        <p:cTn id="45" dur="1000" fill="hold"/>
                                        <p:tgtEl>
                                          <p:spTgt spid="68750"/>
                                        </p:tgtEl>
                                        <p:attrNameLst>
                                          <p:attrName>ppt_w</p:attrName>
                                        </p:attrNameLst>
                                      </p:cBhvr>
                                      <p:tavLst>
                                        <p:tav tm="0">
                                          <p:val>
                                            <p:strVal val="#ppt_w*0.70"/>
                                          </p:val>
                                        </p:tav>
                                        <p:tav tm="100000">
                                          <p:val>
                                            <p:strVal val="#ppt_w"/>
                                          </p:val>
                                        </p:tav>
                                      </p:tavLst>
                                    </p:anim>
                                    <p:anim calcmode="lin" valueType="num">
                                      <p:cBhvr>
                                        <p:cTn id="46" dur="1000" fill="hold"/>
                                        <p:tgtEl>
                                          <p:spTgt spid="68750"/>
                                        </p:tgtEl>
                                        <p:attrNameLst>
                                          <p:attrName>ppt_h</p:attrName>
                                        </p:attrNameLst>
                                      </p:cBhvr>
                                      <p:tavLst>
                                        <p:tav tm="0">
                                          <p:val>
                                            <p:strVal val="#ppt_h"/>
                                          </p:val>
                                        </p:tav>
                                        <p:tav tm="100000">
                                          <p:val>
                                            <p:strVal val="#ppt_h"/>
                                          </p:val>
                                        </p:tav>
                                      </p:tavLst>
                                    </p:anim>
                                    <p:animEffect transition="in" filter="fade">
                                      <p:cBhvr>
                                        <p:cTn id="47" dur="1000"/>
                                        <p:tgtEl>
                                          <p:spTgt spid="68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r>
              <a:rPr lang="en-US" altLang="en-US" sz="1200">
                <a:latin typeface="Arial" panose="020B0604020202020204" pitchFamily="34" charset="0"/>
              </a:rPr>
              <a:t>slide </a:t>
            </a:r>
            <a:fld id="{83A29C89-9DD4-42C6-8052-BA9858271C1B}" type="slidenum">
              <a:rPr lang="en-US" altLang="en-US" sz="1200">
                <a:latin typeface="Arial" panose="020B0604020202020204" pitchFamily="34" charset="0"/>
              </a:rPr>
              <a:pPr/>
              <a:t>13</a:t>
            </a:fld>
            <a:endParaRPr lang="en-US" altLang="en-US" sz="1200">
              <a:latin typeface="Arial" panose="020B0604020202020204" pitchFamily="34" charset="0"/>
            </a:endParaRPr>
          </a:p>
        </p:txBody>
      </p:sp>
      <p:sp>
        <p:nvSpPr>
          <p:cNvPr id="5123" name="Rectangle 2"/>
          <p:cNvSpPr>
            <a:spLocks noGrp="1" noChangeArrowheads="1"/>
          </p:cNvSpPr>
          <p:nvPr>
            <p:ph type="title"/>
          </p:nvPr>
        </p:nvSpPr>
        <p:spPr>
          <a:xfrm>
            <a:off x="1930400" y="228600"/>
            <a:ext cx="8432800" cy="914400"/>
          </a:xfrm>
        </p:spPr>
        <p:txBody>
          <a:bodyPr/>
          <a:lstStyle/>
          <a:p>
            <a:r>
              <a:rPr lang="en-US" altLang="en-US" smtClean="0"/>
              <a:t>1: Pick Random Keys For Each Wire</a:t>
            </a:r>
          </a:p>
        </p:txBody>
      </p:sp>
      <p:sp>
        <p:nvSpPr>
          <p:cNvPr id="5124" name="Rectangle 3"/>
          <p:cNvSpPr>
            <a:spLocks noGrp="1" noChangeArrowheads="1"/>
          </p:cNvSpPr>
          <p:nvPr>
            <p:ph type="body" idx="1"/>
          </p:nvPr>
        </p:nvSpPr>
        <p:spPr>
          <a:xfrm>
            <a:off x="1981200" y="1600200"/>
            <a:ext cx="8382000" cy="5029200"/>
          </a:xfrm>
        </p:spPr>
        <p:txBody>
          <a:bodyPr/>
          <a:lstStyle/>
          <a:p>
            <a:r>
              <a:rPr lang="en-US" altLang="en-US" smtClean="0"/>
              <a:t>Next, evaluate </a:t>
            </a:r>
            <a:r>
              <a:rPr lang="en-US" altLang="en-US" u="sng" smtClean="0"/>
              <a:t>one gate</a:t>
            </a:r>
            <a:r>
              <a:rPr lang="en-US" altLang="en-US" smtClean="0"/>
              <a:t> securely</a:t>
            </a:r>
          </a:p>
          <a:p>
            <a:pPr lvl="1"/>
            <a:r>
              <a:rPr lang="en-US" altLang="en-US" smtClean="0"/>
              <a:t>Later, generalize to the entire circuit </a:t>
            </a:r>
          </a:p>
          <a:p>
            <a:r>
              <a:rPr lang="en-US" altLang="en-US" smtClean="0"/>
              <a:t>Alice picks two </a:t>
            </a:r>
            <a:r>
              <a:rPr lang="en-US" altLang="en-US" smtClean="0">
                <a:solidFill>
                  <a:schemeClr val="hlink"/>
                </a:solidFill>
              </a:rPr>
              <a:t>random keys</a:t>
            </a:r>
            <a:r>
              <a:rPr lang="en-US" altLang="en-US" smtClean="0"/>
              <a:t> for each wire</a:t>
            </a:r>
          </a:p>
          <a:p>
            <a:pPr lvl="1"/>
            <a:r>
              <a:rPr lang="en-US" altLang="en-US" smtClean="0"/>
              <a:t>One key corresponds to “0”, the other to “1”</a:t>
            </a:r>
          </a:p>
          <a:p>
            <a:pPr lvl="1"/>
            <a:r>
              <a:rPr lang="en-US" altLang="en-US" smtClean="0"/>
              <a:t>6 keys in total for a gate with 2 input wires</a:t>
            </a:r>
          </a:p>
        </p:txBody>
      </p:sp>
      <p:sp>
        <p:nvSpPr>
          <p:cNvPr id="5125" name="AutoShape 4"/>
          <p:cNvSpPr>
            <a:spLocks noChangeArrowheads="1"/>
          </p:cNvSpPr>
          <p:nvPr/>
        </p:nvSpPr>
        <p:spPr bwMode="auto">
          <a:xfrm>
            <a:off x="4960938" y="4805363"/>
            <a:ext cx="838200" cy="533400"/>
          </a:xfrm>
          <a:prstGeom prst="triangle">
            <a:avLst>
              <a:gd name="adj" fmla="val 50000"/>
            </a:avLst>
          </a:prstGeom>
          <a:solidFill>
            <a:schemeClr val="accent1"/>
          </a:solidFill>
          <a:ln w="28575">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1400">
                <a:solidFill>
                  <a:schemeClr val="tx1"/>
                </a:solidFill>
              </a:rPr>
              <a:t>AND</a:t>
            </a:r>
          </a:p>
        </p:txBody>
      </p:sp>
      <p:sp>
        <p:nvSpPr>
          <p:cNvPr id="5126" name="Line 5"/>
          <p:cNvSpPr>
            <a:spLocks noChangeShapeType="1"/>
          </p:cNvSpPr>
          <p:nvPr/>
        </p:nvSpPr>
        <p:spPr bwMode="auto">
          <a:xfrm>
            <a:off x="5113338" y="5338763"/>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7" name="Line 6"/>
          <p:cNvSpPr>
            <a:spLocks noChangeShapeType="1"/>
          </p:cNvSpPr>
          <p:nvPr/>
        </p:nvSpPr>
        <p:spPr bwMode="auto">
          <a:xfrm>
            <a:off x="5646738" y="5338763"/>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 name="Line 7"/>
          <p:cNvSpPr>
            <a:spLocks noChangeShapeType="1"/>
          </p:cNvSpPr>
          <p:nvPr/>
        </p:nvSpPr>
        <p:spPr bwMode="auto">
          <a:xfrm>
            <a:off x="5380038" y="4614863"/>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9" name="Text Box 8"/>
          <p:cNvSpPr txBox="1">
            <a:spLocks noChangeArrowheads="1"/>
          </p:cNvSpPr>
          <p:nvPr/>
        </p:nvSpPr>
        <p:spPr bwMode="auto">
          <a:xfrm>
            <a:off x="4808538" y="5262563"/>
            <a:ext cx="296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x</a:t>
            </a:r>
          </a:p>
        </p:txBody>
      </p:sp>
      <p:sp>
        <p:nvSpPr>
          <p:cNvPr id="5130" name="Text Box 9"/>
          <p:cNvSpPr txBox="1">
            <a:spLocks noChangeArrowheads="1"/>
          </p:cNvSpPr>
          <p:nvPr/>
        </p:nvSpPr>
        <p:spPr bwMode="auto">
          <a:xfrm>
            <a:off x="5341938" y="5248275"/>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y</a:t>
            </a:r>
          </a:p>
        </p:txBody>
      </p:sp>
      <p:sp>
        <p:nvSpPr>
          <p:cNvPr id="5131" name="Text Box 10"/>
          <p:cNvSpPr txBox="1">
            <a:spLocks noChangeArrowheads="1"/>
          </p:cNvSpPr>
          <p:nvPr/>
        </p:nvSpPr>
        <p:spPr bwMode="auto">
          <a:xfrm>
            <a:off x="5265738" y="4271963"/>
            <a:ext cx="28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z</a:t>
            </a:r>
          </a:p>
        </p:txBody>
      </p:sp>
      <p:sp>
        <p:nvSpPr>
          <p:cNvPr id="5132" name="Text Box 11"/>
          <p:cNvSpPr txBox="1">
            <a:spLocks noChangeArrowheads="1"/>
          </p:cNvSpPr>
          <p:nvPr/>
        </p:nvSpPr>
        <p:spPr bwMode="auto">
          <a:xfrm>
            <a:off x="3565525" y="4267200"/>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folHlink"/>
                </a:solidFill>
              </a:rPr>
              <a:t>k</a:t>
            </a:r>
            <a:r>
              <a:rPr lang="en-US" altLang="en-US" baseline="-25000">
                <a:solidFill>
                  <a:schemeClr val="folHlink"/>
                </a:solidFill>
              </a:rPr>
              <a:t>0z</a:t>
            </a:r>
            <a:r>
              <a:rPr lang="en-US" altLang="en-US">
                <a:solidFill>
                  <a:schemeClr val="folHlink"/>
                </a:solidFill>
              </a:rPr>
              <a:t>, k</a:t>
            </a:r>
            <a:r>
              <a:rPr lang="en-US" altLang="en-US" baseline="-25000">
                <a:solidFill>
                  <a:schemeClr val="folHlink"/>
                </a:solidFill>
              </a:rPr>
              <a:t>1z</a:t>
            </a:r>
          </a:p>
        </p:txBody>
      </p:sp>
      <p:sp>
        <p:nvSpPr>
          <p:cNvPr id="5133" name="Line 12"/>
          <p:cNvSpPr>
            <a:spLocks noChangeShapeType="1"/>
          </p:cNvSpPr>
          <p:nvPr/>
        </p:nvSpPr>
        <p:spPr bwMode="auto">
          <a:xfrm flipH="1">
            <a:off x="3565526" y="5567363"/>
            <a:ext cx="15398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4" name="Text Box 13"/>
          <p:cNvSpPr txBox="1">
            <a:spLocks noChangeArrowheads="1"/>
          </p:cNvSpPr>
          <p:nvPr/>
        </p:nvSpPr>
        <p:spPr bwMode="auto">
          <a:xfrm>
            <a:off x="2697164" y="5281613"/>
            <a:ext cx="808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tx1"/>
                </a:solidFill>
              </a:rPr>
              <a:t>Alice</a:t>
            </a:r>
          </a:p>
        </p:txBody>
      </p:sp>
      <p:sp>
        <p:nvSpPr>
          <p:cNvPr id="5135" name="Text Box 14"/>
          <p:cNvSpPr txBox="1">
            <a:spLocks noChangeArrowheads="1"/>
          </p:cNvSpPr>
          <p:nvPr/>
        </p:nvSpPr>
        <p:spPr bwMode="auto">
          <a:xfrm>
            <a:off x="7227889" y="5324476"/>
            <a:ext cx="703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tx1"/>
                </a:solidFill>
              </a:rPr>
              <a:t>Bob</a:t>
            </a:r>
          </a:p>
        </p:txBody>
      </p:sp>
      <p:sp>
        <p:nvSpPr>
          <p:cNvPr id="5136" name="Line 15"/>
          <p:cNvSpPr>
            <a:spLocks noChangeShapeType="1"/>
          </p:cNvSpPr>
          <p:nvPr/>
        </p:nvSpPr>
        <p:spPr bwMode="auto">
          <a:xfrm flipH="1">
            <a:off x="5638801" y="5553075"/>
            <a:ext cx="15398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7" name="Line 16"/>
          <p:cNvSpPr>
            <a:spLocks noChangeShapeType="1"/>
          </p:cNvSpPr>
          <p:nvPr/>
        </p:nvSpPr>
        <p:spPr bwMode="auto">
          <a:xfrm>
            <a:off x="4645026" y="4614864"/>
            <a:ext cx="735013" cy="109537"/>
          </a:xfrm>
          <a:prstGeom prst="line">
            <a:avLst/>
          </a:prstGeom>
          <a:noFill/>
          <a:ln w="28575">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5138" name="Text Box 17"/>
          <p:cNvSpPr txBox="1">
            <a:spLocks noChangeArrowheads="1"/>
          </p:cNvSpPr>
          <p:nvPr/>
        </p:nvSpPr>
        <p:spPr bwMode="auto">
          <a:xfrm>
            <a:off x="3595688" y="5705475"/>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folHlink"/>
                </a:solidFill>
              </a:rPr>
              <a:t>k</a:t>
            </a:r>
            <a:r>
              <a:rPr lang="en-US" altLang="en-US" baseline="-25000">
                <a:solidFill>
                  <a:schemeClr val="folHlink"/>
                </a:solidFill>
              </a:rPr>
              <a:t>0x</a:t>
            </a:r>
            <a:r>
              <a:rPr lang="en-US" altLang="en-US">
                <a:solidFill>
                  <a:schemeClr val="folHlink"/>
                </a:solidFill>
              </a:rPr>
              <a:t>, k</a:t>
            </a:r>
            <a:r>
              <a:rPr lang="en-US" altLang="en-US" baseline="-25000">
                <a:solidFill>
                  <a:schemeClr val="folHlink"/>
                </a:solidFill>
              </a:rPr>
              <a:t>1x</a:t>
            </a:r>
          </a:p>
        </p:txBody>
      </p:sp>
      <p:sp>
        <p:nvSpPr>
          <p:cNvPr id="5139" name="Line 18"/>
          <p:cNvSpPr>
            <a:spLocks noChangeShapeType="1"/>
          </p:cNvSpPr>
          <p:nvPr/>
        </p:nvSpPr>
        <p:spPr bwMode="auto">
          <a:xfrm flipV="1">
            <a:off x="4675188" y="5553076"/>
            <a:ext cx="285750" cy="500063"/>
          </a:xfrm>
          <a:prstGeom prst="line">
            <a:avLst/>
          </a:prstGeom>
          <a:noFill/>
          <a:ln w="28575">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5140" name="Text Box 19"/>
          <p:cNvSpPr txBox="1">
            <a:spLocks noChangeArrowheads="1"/>
          </p:cNvSpPr>
          <p:nvPr/>
        </p:nvSpPr>
        <p:spPr bwMode="auto">
          <a:xfrm>
            <a:off x="3581401" y="6086475"/>
            <a:ext cx="110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folHlink"/>
                </a:solidFill>
              </a:rPr>
              <a:t>k</a:t>
            </a:r>
            <a:r>
              <a:rPr lang="en-US" altLang="en-US" baseline="-25000">
                <a:solidFill>
                  <a:schemeClr val="folHlink"/>
                </a:solidFill>
              </a:rPr>
              <a:t>0y</a:t>
            </a:r>
            <a:r>
              <a:rPr lang="en-US" altLang="en-US">
                <a:solidFill>
                  <a:schemeClr val="folHlink"/>
                </a:solidFill>
              </a:rPr>
              <a:t>, k</a:t>
            </a:r>
            <a:r>
              <a:rPr lang="en-US" altLang="en-US" baseline="-25000">
                <a:solidFill>
                  <a:schemeClr val="folHlink"/>
                </a:solidFill>
              </a:rPr>
              <a:t>1y</a:t>
            </a:r>
          </a:p>
        </p:txBody>
      </p:sp>
      <p:sp>
        <p:nvSpPr>
          <p:cNvPr id="5141" name="Line 20"/>
          <p:cNvSpPr>
            <a:spLocks noChangeShapeType="1"/>
          </p:cNvSpPr>
          <p:nvPr/>
        </p:nvSpPr>
        <p:spPr bwMode="auto">
          <a:xfrm flipV="1">
            <a:off x="4660900" y="5567364"/>
            <a:ext cx="1358900" cy="866775"/>
          </a:xfrm>
          <a:prstGeom prst="line">
            <a:avLst/>
          </a:prstGeom>
          <a:noFill/>
          <a:ln w="28575">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819987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r>
              <a:rPr lang="en-US" altLang="en-US" sz="1200">
                <a:latin typeface="Arial" panose="020B0604020202020204" pitchFamily="34" charset="0"/>
              </a:rPr>
              <a:t>slide </a:t>
            </a:r>
            <a:fld id="{26345F69-7CB7-4388-8917-39A131D7C509}" type="slidenum">
              <a:rPr lang="en-US" altLang="en-US" sz="1200">
                <a:latin typeface="Arial" panose="020B0604020202020204" pitchFamily="34" charset="0"/>
              </a:rPr>
              <a:pPr/>
              <a:t>14</a:t>
            </a:fld>
            <a:endParaRPr lang="en-US" altLang="en-US" sz="1200">
              <a:latin typeface="Arial" panose="020B0604020202020204" pitchFamily="34" charset="0"/>
            </a:endParaRPr>
          </a:p>
        </p:txBody>
      </p:sp>
      <p:sp>
        <p:nvSpPr>
          <p:cNvPr id="6147" name="Rectangle 2"/>
          <p:cNvSpPr>
            <a:spLocks noGrp="1" noChangeArrowheads="1"/>
          </p:cNvSpPr>
          <p:nvPr>
            <p:ph type="title"/>
          </p:nvPr>
        </p:nvSpPr>
        <p:spPr>
          <a:xfrm>
            <a:off x="1930400" y="228600"/>
            <a:ext cx="8432800" cy="914400"/>
          </a:xfrm>
        </p:spPr>
        <p:txBody>
          <a:bodyPr/>
          <a:lstStyle/>
          <a:p>
            <a:r>
              <a:rPr lang="en-US" altLang="en-US" smtClean="0"/>
              <a:t>2: Encrypt Truth Table</a:t>
            </a:r>
          </a:p>
        </p:txBody>
      </p:sp>
      <p:sp>
        <p:nvSpPr>
          <p:cNvPr id="6148" name="Rectangle 3"/>
          <p:cNvSpPr>
            <a:spLocks noGrp="1" noChangeArrowheads="1"/>
          </p:cNvSpPr>
          <p:nvPr>
            <p:ph type="body" idx="1"/>
          </p:nvPr>
        </p:nvSpPr>
        <p:spPr>
          <a:xfrm>
            <a:off x="1981200" y="1600200"/>
            <a:ext cx="8382000" cy="5029200"/>
          </a:xfrm>
        </p:spPr>
        <p:txBody>
          <a:bodyPr/>
          <a:lstStyle/>
          <a:p>
            <a:r>
              <a:rPr lang="en-US" altLang="en-US" smtClean="0"/>
              <a:t>Alice encrypts each row of the truth table by encrypting the output-wire key with the corresponding pair of input-wire keys </a:t>
            </a:r>
          </a:p>
        </p:txBody>
      </p:sp>
      <p:sp>
        <p:nvSpPr>
          <p:cNvPr id="6149" name="AutoShape 4"/>
          <p:cNvSpPr>
            <a:spLocks noChangeArrowheads="1"/>
          </p:cNvSpPr>
          <p:nvPr/>
        </p:nvSpPr>
        <p:spPr bwMode="auto">
          <a:xfrm>
            <a:off x="4960938" y="3505200"/>
            <a:ext cx="838200" cy="533400"/>
          </a:xfrm>
          <a:prstGeom prst="triangle">
            <a:avLst>
              <a:gd name="adj" fmla="val 50000"/>
            </a:avLst>
          </a:prstGeom>
          <a:solidFill>
            <a:schemeClr val="accent1"/>
          </a:solidFill>
          <a:ln w="28575">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1400">
                <a:solidFill>
                  <a:schemeClr val="tx1"/>
                </a:solidFill>
              </a:rPr>
              <a:t>AND</a:t>
            </a:r>
          </a:p>
        </p:txBody>
      </p:sp>
      <p:sp>
        <p:nvSpPr>
          <p:cNvPr id="6150" name="Line 5"/>
          <p:cNvSpPr>
            <a:spLocks noChangeShapeType="1"/>
          </p:cNvSpPr>
          <p:nvPr/>
        </p:nvSpPr>
        <p:spPr bwMode="auto">
          <a:xfrm>
            <a:off x="5113338" y="4038600"/>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1" name="Line 6"/>
          <p:cNvSpPr>
            <a:spLocks noChangeShapeType="1"/>
          </p:cNvSpPr>
          <p:nvPr/>
        </p:nvSpPr>
        <p:spPr bwMode="auto">
          <a:xfrm>
            <a:off x="5646738" y="4038600"/>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2" name="Line 7"/>
          <p:cNvSpPr>
            <a:spLocks noChangeShapeType="1"/>
          </p:cNvSpPr>
          <p:nvPr/>
        </p:nvSpPr>
        <p:spPr bwMode="auto">
          <a:xfrm>
            <a:off x="5380038" y="3314700"/>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3" name="Text Box 8"/>
          <p:cNvSpPr txBox="1">
            <a:spLocks noChangeArrowheads="1"/>
          </p:cNvSpPr>
          <p:nvPr/>
        </p:nvSpPr>
        <p:spPr bwMode="auto">
          <a:xfrm>
            <a:off x="4808538" y="3962401"/>
            <a:ext cx="296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x</a:t>
            </a:r>
          </a:p>
        </p:txBody>
      </p:sp>
      <p:sp>
        <p:nvSpPr>
          <p:cNvPr id="6154" name="Text Box 9"/>
          <p:cNvSpPr txBox="1">
            <a:spLocks noChangeArrowheads="1"/>
          </p:cNvSpPr>
          <p:nvPr/>
        </p:nvSpPr>
        <p:spPr bwMode="auto">
          <a:xfrm>
            <a:off x="5341938" y="3948113"/>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y</a:t>
            </a:r>
          </a:p>
        </p:txBody>
      </p:sp>
      <p:sp>
        <p:nvSpPr>
          <p:cNvPr id="6155" name="Text Box 10"/>
          <p:cNvSpPr txBox="1">
            <a:spLocks noChangeArrowheads="1"/>
          </p:cNvSpPr>
          <p:nvPr/>
        </p:nvSpPr>
        <p:spPr bwMode="auto">
          <a:xfrm>
            <a:off x="5265738" y="2971801"/>
            <a:ext cx="28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z</a:t>
            </a:r>
          </a:p>
        </p:txBody>
      </p:sp>
      <p:sp>
        <p:nvSpPr>
          <p:cNvPr id="6156" name="Text Box 11"/>
          <p:cNvSpPr txBox="1">
            <a:spLocks noChangeArrowheads="1"/>
          </p:cNvSpPr>
          <p:nvPr/>
        </p:nvSpPr>
        <p:spPr bwMode="auto">
          <a:xfrm>
            <a:off x="3565525" y="3338513"/>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folHlink"/>
                </a:solidFill>
              </a:rPr>
              <a:t>k</a:t>
            </a:r>
            <a:r>
              <a:rPr lang="en-US" altLang="en-US" baseline="-25000">
                <a:solidFill>
                  <a:schemeClr val="folHlink"/>
                </a:solidFill>
              </a:rPr>
              <a:t>0z</a:t>
            </a:r>
            <a:r>
              <a:rPr lang="en-US" altLang="en-US">
                <a:solidFill>
                  <a:schemeClr val="folHlink"/>
                </a:solidFill>
              </a:rPr>
              <a:t>, k</a:t>
            </a:r>
            <a:r>
              <a:rPr lang="en-US" altLang="en-US" baseline="-25000">
                <a:solidFill>
                  <a:schemeClr val="folHlink"/>
                </a:solidFill>
              </a:rPr>
              <a:t>1z</a:t>
            </a:r>
          </a:p>
        </p:txBody>
      </p:sp>
      <p:sp>
        <p:nvSpPr>
          <p:cNvPr id="6157" name="Line 12"/>
          <p:cNvSpPr>
            <a:spLocks noChangeShapeType="1"/>
          </p:cNvSpPr>
          <p:nvPr/>
        </p:nvSpPr>
        <p:spPr bwMode="auto">
          <a:xfrm flipH="1">
            <a:off x="3565526" y="4267200"/>
            <a:ext cx="15398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8" name="Text Box 13"/>
          <p:cNvSpPr txBox="1">
            <a:spLocks noChangeArrowheads="1"/>
          </p:cNvSpPr>
          <p:nvPr/>
        </p:nvSpPr>
        <p:spPr bwMode="auto">
          <a:xfrm>
            <a:off x="2697164" y="3981450"/>
            <a:ext cx="808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tx1"/>
                </a:solidFill>
              </a:rPr>
              <a:t>Alice</a:t>
            </a:r>
          </a:p>
        </p:txBody>
      </p:sp>
      <p:sp>
        <p:nvSpPr>
          <p:cNvPr id="6159" name="Text Box 14"/>
          <p:cNvSpPr txBox="1">
            <a:spLocks noChangeArrowheads="1"/>
          </p:cNvSpPr>
          <p:nvPr/>
        </p:nvSpPr>
        <p:spPr bwMode="auto">
          <a:xfrm>
            <a:off x="7227889" y="4024314"/>
            <a:ext cx="703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tx1"/>
                </a:solidFill>
              </a:rPr>
              <a:t>Bob</a:t>
            </a:r>
          </a:p>
        </p:txBody>
      </p:sp>
      <p:sp>
        <p:nvSpPr>
          <p:cNvPr id="6160" name="Line 15"/>
          <p:cNvSpPr>
            <a:spLocks noChangeShapeType="1"/>
          </p:cNvSpPr>
          <p:nvPr/>
        </p:nvSpPr>
        <p:spPr bwMode="auto">
          <a:xfrm flipH="1">
            <a:off x="5638801" y="4252913"/>
            <a:ext cx="15398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1" name="Line 16"/>
          <p:cNvSpPr>
            <a:spLocks noChangeShapeType="1"/>
          </p:cNvSpPr>
          <p:nvPr/>
        </p:nvSpPr>
        <p:spPr bwMode="auto">
          <a:xfrm flipV="1">
            <a:off x="4645026" y="3424238"/>
            <a:ext cx="735013" cy="119062"/>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6162" name="Text Box 17"/>
          <p:cNvSpPr txBox="1">
            <a:spLocks noChangeArrowheads="1"/>
          </p:cNvSpPr>
          <p:nvPr/>
        </p:nvSpPr>
        <p:spPr bwMode="auto">
          <a:xfrm>
            <a:off x="3595688" y="4405313"/>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folHlink"/>
                </a:solidFill>
              </a:rPr>
              <a:t>k</a:t>
            </a:r>
            <a:r>
              <a:rPr lang="en-US" altLang="en-US" baseline="-25000">
                <a:solidFill>
                  <a:schemeClr val="folHlink"/>
                </a:solidFill>
              </a:rPr>
              <a:t>0x</a:t>
            </a:r>
            <a:r>
              <a:rPr lang="en-US" altLang="en-US">
                <a:solidFill>
                  <a:schemeClr val="folHlink"/>
                </a:solidFill>
              </a:rPr>
              <a:t>, k</a:t>
            </a:r>
            <a:r>
              <a:rPr lang="en-US" altLang="en-US" baseline="-25000">
                <a:solidFill>
                  <a:schemeClr val="folHlink"/>
                </a:solidFill>
              </a:rPr>
              <a:t>1x</a:t>
            </a:r>
          </a:p>
        </p:txBody>
      </p:sp>
      <p:sp>
        <p:nvSpPr>
          <p:cNvPr id="6163" name="Line 18"/>
          <p:cNvSpPr>
            <a:spLocks noChangeShapeType="1"/>
          </p:cNvSpPr>
          <p:nvPr/>
        </p:nvSpPr>
        <p:spPr bwMode="auto">
          <a:xfrm flipV="1">
            <a:off x="4675188" y="4252913"/>
            <a:ext cx="285750" cy="500062"/>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6164" name="Text Box 19"/>
          <p:cNvSpPr txBox="1">
            <a:spLocks noChangeArrowheads="1"/>
          </p:cNvSpPr>
          <p:nvPr/>
        </p:nvSpPr>
        <p:spPr bwMode="auto">
          <a:xfrm>
            <a:off x="3581401" y="4786313"/>
            <a:ext cx="110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folHlink"/>
                </a:solidFill>
              </a:rPr>
              <a:t>k</a:t>
            </a:r>
            <a:r>
              <a:rPr lang="en-US" altLang="en-US" baseline="-25000">
                <a:solidFill>
                  <a:schemeClr val="folHlink"/>
                </a:solidFill>
              </a:rPr>
              <a:t>0y</a:t>
            </a:r>
            <a:r>
              <a:rPr lang="en-US" altLang="en-US">
                <a:solidFill>
                  <a:schemeClr val="folHlink"/>
                </a:solidFill>
              </a:rPr>
              <a:t>, k</a:t>
            </a:r>
            <a:r>
              <a:rPr lang="en-US" altLang="en-US" baseline="-25000">
                <a:solidFill>
                  <a:schemeClr val="folHlink"/>
                </a:solidFill>
              </a:rPr>
              <a:t>1y</a:t>
            </a:r>
          </a:p>
        </p:txBody>
      </p:sp>
      <p:sp>
        <p:nvSpPr>
          <p:cNvPr id="6165" name="Line 20"/>
          <p:cNvSpPr>
            <a:spLocks noChangeShapeType="1"/>
          </p:cNvSpPr>
          <p:nvPr/>
        </p:nvSpPr>
        <p:spPr bwMode="auto">
          <a:xfrm flipV="1">
            <a:off x="4660900" y="4267201"/>
            <a:ext cx="1358900" cy="866775"/>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6166" name="Text Box 21"/>
          <p:cNvSpPr txBox="1">
            <a:spLocks noChangeArrowheads="1"/>
          </p:cNvSpPr>
          <p:nvPr/>
        </p:nvSpPr>
        <p:spPr bwMode="auto">
          <a:xfrm>
            <a:off x="3957638" y="6132514"/>
            <a:ext cx="26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1</a:t>
            </a:r>
          </a:p>
        </p:txBody>
      </p:sp>
      <p:sp>
        <p:nvSpPr>
          <p:cNvPr id="6167" name="Text Box 22"/>
          <p:cNvSpPr txBox="1">
            <a:spLocks noChangeArrowheads="1"/>
          </p:cNvSpPr>
          <p:nvPr/>
        </p:nvSpPr>
        <p:spPr bwMode="auto">
          <a:xfrm>
            <a:off x="4567238" y="55530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0</a:t>
            </a:r>
          </a:p>
        </p:txBody>
      </p:sp>
      <p:sp>
        <p:nvSpPr>
          <p:cNvPr id="6168" name="Text Box 23"/>
          <p:cNvSpPr txBox="1">
            <a:spLocks noChangeArrowheads="1"/>
          </p:cNvSpPr>
          <p:nvPr/>
        </p:nvSpPr>
        <p:spPr bwMode="auto">
          <a:xfrm>
            <a:off x="4262438" y="55530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0</a:t>
            </a:r>
          </a:p>
        </p:txBody>
      </p:sp>
      <p:sp>
        <p:nvSpPr>
          <p:cNvPr id="6169" name="Text Box 24"/>
          <p:cNvSpPr txBox="1">
            <a:spLocks noChangeArrowheads="1"/>
          </p:cNvSpPr>
          <p:nvPr/>
        </p:nvSpPr>
        <p:spPr bwMode="auto">
          <a:xfrm>
            <a:off x="3957638" y="5548314"/>
            <a:ext cx="26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0</a:t>
            </a:r>
          </a:p>
        </p:txBody>
      </p:sp>
      <p:sp>
        <p:nvSpPr>
          <p:cNvPr id="6170" name="Text Box 25"/>
          <p:cNvSpPr txBox="1">
            <a:spLocks noChangeArrowheads="1"/>
          </p:cNvSpPr>
          <p:nvPr/>
        </p:nvSpPr>
        <p:spPr bwMode="auto">
          <a:xfrm>
            <a:off x="1739901" y="5740401"/>
            <a:ext cx="2170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Original truth table:</a:t>
            </a:r>
          </a:p>
        </p:txBody>
      </p:sp>
      <p:sp>
        <p:nvSpPr>
          <p:cNvPr id="6171" name="Rectangle 26"/>
          <p:cNvSpPr>
            <a:spLocks noChangeArrowheads="1"/>
          </p:cNvSpPr>
          <p:nvPr/>
        </p:nvSpPr>
        <p:spPr bwMode="auto">
          <a:xfrm>
            <a:off x="3957638" y="5599113"/>
            <a:ext cx="3048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endParaRPr lang="en-US" altLang="en-US"/>
          </a:p>
        </p:txBody>
      </p:sp>
      <p:sp>
        <p:nvSpPr>
          <p:cNvPr id="6172" name="Rectangle 27"/>
          <p:cNvSpPr>
            <a:spLocks noChangeArrowheads="1"/>
          </p:cNvSpPr>
          <p:nvPr/>
        </p:nvSpPr>
        <p:spPr bwMode="auto">
          <a:xfrm>
            <a:off x="4262438" y="5599113"/>
            <a:ext cx="3048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endParaRPr lang="en-US" altLang="en-US"/>
          </a:p>
        </p:txBody>
      </p:sp>
      <p:sp>
        <p:nvSpPr>
          <p:cNvPr id="6173" name="Rectangle 28"/>
          <p:cNvSpPr>
            <a:spLocks noChangeArrowheads="1"/>
          </p:cNvSpPr>
          <p:nvPr/>
        </p:nvSpPr>
        <p:spPr bwMode="auto">
          <a:xfrm>
            <a:off x="4567238" y="5599113"/>
            <a:ext cx="3048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endParaRPr lang="en-US" altLang="en-US"/>
          </a:p>
        </p:txBody>
      </p:sp>
      <p:sp>
        <p:nvSpPr>
          <p:cNvPr id="6174" name="Line 29"/>
          <p:cNvSpPr>
            <a:spLocks noChangeShapeType="1"/>
          </p:cNvSpPr>
          <p:nvPr/>
        </p:nvSpPr>
        <p:spPr bwMode="auto">
          <a:xfrm>
            <a:off x="3957638" y="5789613"/>
            <a:ext cx="914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5" name="Line 30"/>
          <p:cNvSpPr>
            <a:spLocks noChangeShapeType="1"/>
          </p:cNvSpPr>
          <p:nvPr/>
        </p:nvSpPr>
        <p:spPr bwMode="auto">
          <a:xfrm>
            <a:off x="3957638" y="5980113"/>
            <a:ext cx="914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6" name="Line 31"/>
          <p:cNvSpPr>
            <a:spLocks noChangeShapeType="1"/>
          </p:cNvSpPr>
          <p:nvPr/>
        </p:nvSpPr>
        <p:spPr bwMode="auto">
          <a:xfrm>
            <a:off x="3957638" y="6173788"/>
            <a:ext cx="914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7" name="Text Box 32"/>
          <p:cNvSpPr txBox="1">
            <a:spLocks noChangeArrowheads="1"/>
          </p:cNvSpPr>
          <p:nvPr/>
        </p:nvSpPr>
        <p:spPr bwMode="auto">
          <a:xfrm>
            <a:off x="3989388" y="5257801"/>
            <a:ext cx="296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x</a:t>
            </a:r>
          </a:p>
        </p:txBody>
      </p:sp>
      <p:sp>
        <p:nvSpPr>
          <p:cNvPr id="6178" name="Text Box 33"/>
          <p:cNvSpPr txBox="1">
            <a:spLocks noChangeArrowheads="1"/>
          </p:cNvSpPr>
          <p:nvPr/>
        </p:nvSpPr>
        <p:spPr bwMode="auto">
          <a:xfrm>
            <a:off x="4294188" y="525780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y</a:t>
            </a:r>
          </a:p>
        </p:txBody>
      </p:sp>
      <p:sp>
        <p:nvSpPr>
          <p:cNvPr id="6179" name="Text Box 34"/>
          <p:cNvSpPr txBox="1">
            <a:spLocks noChangeArrowheads="1"/>
          </p:cNvSpPr>
          <p:nvPr/>
        </p:nvSpPr>
        <p:spPr bwMode="auto">
          <a:xfrm>
            <a:off x="4591050" y="5257801"/>
            <a:ext cx="28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z</a:t>
            </a:r>
          </a:p>
        </p:txBody>
      </p:sp>
      <p:sp>
        <p:nvSpPr>
          <p:cNvPr id="6180" name="Text Box 35"/>
          <p:cNvSpPr txBox="1">
            <a:spLocks noChangeArrowheads="1"/>
          </p:cNvSpPr>
          <p:nvPr/>
        </p:nvSpPr>
        <p:spPr bwMode="auto">
          <a:xfrm>
            <a:off x="3957638" y="5751514"/>
            <a:ext cx="26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0</a:t>
            </a:r>
          </a:p>
        </p:txBody>
      </p:sp>
      <p:sp>
        <p:nvSpPr>
          <p:cNvPr id="6181" name="Text Box 36"/>
          <p:cNvSpPr txBox="1">
            <a:spLocks noChangeArrowheads="1"/>
          </p:cNvSpPr>
          <p:nvPr/>
        </p:nvSpPr>
        <p:spPr bwMode="auto">
          <a:xfrm>
            <a:off x="4262438" y="57562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1</a:t>
            </a:r>
          </a:p>
        </p:txBody>
      </p:sp>
      <p:sp>
        <p:nvSpPr>
          <p:cNvPr id="6182" name="Text Box 37"/>
          <p:cNvSpPr txBox="1">
            <a:spLocks noChangeArrowheads="1"/>
          </p:cNvSpPr>
          <p:nvPr/>
        </p:nvSpPr>
        <p:spPr bwMode="auto">
          <a:xfrm>
            <a:off x="4567238" y="57562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0</a:t>
            </a:r>
          </a:p>
        </p:txBody>
      </p:sp>
      <p:sp>
        <p:nvSpPr>
          <p:cNvPr id="6183" name="Text Box 38"/>
          <p:cNvSpPr txBox="1">
            <a:spLocks noChangeArrowheads="1"/>
          </p:cNvSpPr>
          <p:nvPr/>
        </p:nvSpPr>
        <p:spPr bwMode="auto">
          <a:xfrm>
            <a:off x="3957638" y="5929314"/>
            <a:ext cx="26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1</a:t>
            </a:r>
          </a:p>
        </p:txBody>
      </p:sp>
      <p:sp>
        <p:nvSpPr>
          <p:cNvPr id="6184" name="Text Box 39"/>
          <p:cNvSpPr txBox="1">
            <a:spLocks noChangeArrowheads="1"/>
          </p:cNvSpPr>
          <p:nvPr/>
        </p:nvSpPr>
        <p:spPr bwMode="auto">
          <a:xfrm>
            <a:off x="4262438" y="59340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0</a:t>
            </a:r>
          </a:p>
        </p:txBody>
      </p:sp>
      <p:sp>
        <p:nvSpPr>
          <p:cNvPr id="6185" name="Text Box 40"/>
          <p:cNvSpPr txBox="1">
            <a:spLocks noChangeArrowheads="1"/>
          </p:cNvSpPr>
          <p:nvPr/>
        </p:nvSpPr>
        <p:spPr bwMode="auto">
          <a:xfrm>
            <a:off x="4567238" y="59340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0</a:t>
            </a:r>
          </a:p>
        </p:txBody>
      </p:sp>
      <p:sp>
        <p:nvSpPr>
          <p:cNvPr id="6186" name="Text Box 41"/>
          <p:cNvSpPr txBox="1">
            <a:spLocks noChangeArrowheads="1"/>
          </p:cNvSpPr>
          <p:nvPr/>
        </p:nvSpPr>
        <p:spPr bwMode="auto">
          <a:xfrm>
            <a:off x="4262438" y="61372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1</a:t>
            </a:r>
          </a:p>
        </p:txBody>
      </p:sp>
      <p:sp>
        <p:nvSpPr>
          <p:cNvPr id="6187" name="Text Box 42"/>
          <p:cNvSpPr txBox="1">
            <a:spLocks noChangeArrowheads="1"/>
          </p:cNvSpPr>
          <p:nvPr/>
        </p:nvSpPr>
        <p:spPr bwMode="auto">
          <a:xfrm>
            <a:off x="4567238" y="61372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1</a:t>
            </a:r>
          </a:p>
        </p:txBody>
      </p:sp>
      <p:sp>
        <p:nvSpPr>
          <p:cNvPr id="6188" name="Text Box 43"/>
          <p:cNvSpPr txBox="1">
            <a:spLocks noChangeArrowheads="1"/>
          </p:cNvSpPr>
          <p:nvPr/>
        </p:nvSpPr>
        <p:spPr bwMode="auto">
          <a:xfrm>
            <a:off x="5146675" y="5562601"/>
            <a:ext cx="2649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2000">
                <a:solidFill>
                  <a:schemeClr val="folHlink"/>
                </a:solidFill>
              </a:rPr>
              <a:t>Encrypted truth table:</a:t>
            </a:r>
          </a:p>
        </p:txBody>
      </p:sp>
      <p:sp>
        <p:nvSpPr>
          <p:cNvPr id="6189" name="Text Box 44"/>
          <p:cNvSpPr txBox="1">
            <a:spLocks noChangeArrowheads="1"/>
          </p:cNvSpPr>
          <p:nvPr/>
        </p:nvSpPr>
        <p:spPr bwMode="auto">
          <a:xfrm>
            <a:off x="7851776" y="4960938"/>
            <a:ext cx="197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folHlink"/>
                </a:solidFill>
              </a:rPr>
              <a:t>E</a:t>
            </a:r>
            <a:r>
              <a:rPr lang="en-US" altLang="en-US" baseline="-25000">
                <a:solidFill>
                  <a:schemeClr val="folHlink"/>
                </a:solidFill>
              </a:rPr>
              <a:t>k</a:t>
            </a:r>
            <a:r>
              <a:rPr lang="en-US" altLang="en-US" baseline="-40000">
                <a:solidFill>
                  <a:schemeClr val="folHlink"/>
                </a:solidFill>
              </a:rPr>
              <a:t>0x</a:t>
            </a:r>
            <a:r>
              <a:rPr lang="en-US" altLang="en-US">
                <a:solidFill>
                  <a:schemeClr val="folHlink"/>
                </a:solidFill>
              </a:rPr>
              <a:t>(E</a:t>
            </a:r>
            <a:r>
              <a:rPr lang="en-US" altLang="en-US" baseline="-25000">
                <a:solidFill>
                  <a:schemeClr val="folHlink"/>
                </a:solidFill>
              </a:rPr>
              <a:t>k</a:t>
            </a:r>
            <a:r>
              <a:rPr lang="en-US" altLang="en-US" baseline="-40000">
                <a:solidFill>
                  <a:schemeClr val="folHlink"/>
                </a:solidFill>
              </a:rPr>
              <a:t>0y</a:t>
            </a:r>
            <a:r>
              <a:rPr lang="en-US" altLang="en-US">
                <a:solidFill>
                  <a:schemeClr val="folHlink"/>
                </a:solidFill>
              </a:rPr>
              <a:t>(k</a:t>
            </a:r>
            <a:r>
              <a:rPr lang="en-US" altLang="en-US" baseline="-25000">
                <a:solidFill>
                  <a:schemeClr val="folHlink"/>
                </a:solidFill>
              </a:rPr>
              <a:t>0z</a:t>
            </a:r>
            <a:r>
              <a:rPr lang="en-US" altLang="en-US">
                <a:solidFill>
                  <a:schemeClr val="folHlink"/>
                </a:solidFill>
              </a:rPr>
              <a:t>))</a:t>
            </a:r>
          </a:p>
        </p:txBody>
      </p:sp>
      <p:sp>
        <p:nvSpPr>
          <p:cNvPr id="6190" name="Text Box 45"/>
          <p:cNvSpPr txBox="1">
            <a:spLocks noChangeArrowheads="1"/>
          </p:cNvSpPr>
          <p:nvPr/>
        </p:nvSpPr>
        <p:spPr bwMode="auto">
          <a:xfrm>
            <a:off x="7851776" y="5340350"/>
            <a:ext cx="197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folHlink"/>
                </a:solidFill>
              </a:rPr>
              <a:t>E</a:t>
            </a:r>
            <a:r>
              <a:rPr lang="en-US" altLang="en-US" baseline="-25000">
                <a:solidFill>
                  <a:schemeClr val="folHlink"/>
                </a:solidFill>
              </a:rPr>
              <a:t>k</a:t>
            </a:r>
            <a:r>
              <a:rPr lang="en-US" altLang="en-US" baseline="-40000">
                <a:solidFill>
                  <a:schemeClr val="folHlink"/>
                </a:solidFill>
              </a:rPr>
              <a:t>0x</a:t>
            </a:r>
            <a:r>
              <a:rPr lang="en-US" altLang="en-US">
                <a:solidFill>
                  <a:schemeClr val="folHlink"/>
                </a:solidFill>
              </a:rPr>
              <a:t>(E</a:t>
            </a:r>
            <a:r>
              <a:rPr lang="en-US" altLang="en-US" baseline="-25000">
                <a:solidFill>
                  <a:schemeClr val="folHlink"/>
                </a:solidFill>
              </a:rPr>
              <a:t>k</a:t>
            </a:r>
            <a:r>
              <a:rPr lang="en-US" altLang="en-US" baseline="-40000">
                <a:solidFill>
                  <a:schemeClr val="folHlink"/>
                </a:solidFill>
              </a:rPr>
              <a:t>1y</a:t>
            </a:r>
            <a:r>
              <a:rPr lang="en-US" altLang="en-US">
                <a:solidFill>
                  <a:schemeClr val="folHlink"/>
                </a:solidFill>
              </a:rPr>
              <a:t>(k</a:t>
            </a:r>
            <a:r>
              <a:rPr lang="en-US" altLang="en-US" baseline="-25000">
                <a:solidFill>
                  <a:schemeClr val="folHlink"/>
                </a:solidFill>
              </a:rPr>
              <a:t>0z</a:t>
            </a:r>
            <a:r>
              <a:rPr lang="en-US" altLang="en-US">
                <a:solidFill>
                  <a:schemeClr val="folHlink"/>
                </a:solidFill>
              </a:rPr>
              <a:t>))</a:t>
            </a:r>
          </a:p>
        </p:txBody>
      </p:sp>
      <p:sp>
        <p:nvSpPr>
          <p:cNvPr id="6191" name="Text Box 46"/>
          <p:cNvSpPr txBox="1">
            <a:spLocks noChangeArrowheads="1"/>
          </p:cNvSpPr>
          <p:nvPr/>
        </p:nvSpPr>
        <p:spPr bwMode="auto">
          <a:xfrm>
            <a:off x="7851776" y="5718175"/>
            <a:ext cx="197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folHlink"/>
                </a:solidFill>
              </a:rPr>
              <a:t>E</a:t>
            </a:r>
            <a:r>
              <a:rPr lang="en-US" altLang="en-US" baseline="-25000">
                <a:solidFill>
                  <a:schemeClr val="folHlink"/>
                </a:solidFill>
              </a:rPr>
              <a:t>k</a:t>
            </a:r>
            <a:r>
              <a:rPr lang="en-US" altLang="en-US" baseline="-40000">
                <a:solidFill>
                  <a:schemeClr val="folHlink"/>
                </a:solidFill>
              </a:rPr>
              <a:t>1x</a:t>
            </a:r>
            <a:r>
              <a:rPr lang="en-US" altLang="en-US">
                <a:solidFill>
                  <a:schemeClr val="folHlink"/>
                </a:solidFill>
              </a:rPr>
              <a:t>(E</a:t>
            </a:r>
            <a:r>
              <a:rPr lang="en-US" altLang="en-US" baseline="-25000">
                <a:solidFill>
                  <a:schemeClr val="folHlink"/>
                </a:solidFill>
              </a:rPr>
              <a:t>k</a:t>
            </a:r>
            <a:r>
              <a:rPr lang="en-US" altLang="en-US" baseline="-40000">
                <a:solidFill>
                  <a:schemeClr val="folHlink"/>
                </a:solidFill>
              </a:rPr>
              <a:t>0y</a:t>
            </a:r>
            <a:r>
              <a:rPr lang="en-US" altLang="en-US">
                <a:solidFill>
                  <a:schemeClr val="folHlink"/>
                </a:solidFill>
              </a:rPr>
              <a:t>(k</a:t>
            </a:r>
            <a:r>
              <a:rPr lang="en-US" altLang="en-US" baseline="-25000">
                <a:solidFill>
                  <a:schemeClr val="folHlink"/>
                </a:solidFill>
              </a:rPr>
              <a:t>0z</a:t>
            </a:r>
            <a:r>
              <a:rPr lang="en-US" altLang="en-US">
                <a:solidFill>
                  <a:schemeClr val="folHlink"/>
                </a:solidFill>
              </a:rPr>
              <a:t>))</a:t>
            </a:r>
          </a:p>
        </p:txBody>
      </p:sp>
      <p:sp>
        <p:nvSpPr>
          <p:cNvPr id="6192" name="Text Box 47"/>
          <p:cNvSpPr txBox="1">
            <a:spLocks noChangeArrowheads="1"/>
          </p:cNvSpPr>
          <p:nvPr/>
        </p:nvSpPr>
        <p:spPr bwMode="auto">
          <a:xfrm>
            <a:off x="7851776" y="6096000"/>
            <a:ext cx="197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folHlink"/>
                </a:solidFill>
              </a:rPr>
              <a:t>E</a:t>
            </a:r>
            <a:r>
              <a:rPr lang="en-US" altLang="en-US" baseline="-25000">
                <a:solidFill>
                  <a:schemeClr val="folHlink"/>
                </a:solidFill>
              </a:rPr>
              <a:t>k</a:t>
            </a:r>
            <a:r>
              <a:rPr lang="en-US" altLang="en-US" baseline="-40000">
                <a:solidFill>
                  <a:schemeClr val="folHlink"/>
                </a:solidFill>
              </a:rPr>
              <a:t>1x</a:t>
            </a:r>
            <a:r>
              <a:rPr lang="en-US" altLang="en-US">
                <a:solidFill>
                  <a:schemeClr val="folHlink"/>
                </a:solidFill>
              </a:rPr>
              <a:t>(E</a:t>
            </a:r>
            <a:r>
              <a:rPr lang="en-US" altLang="en-US" baseline="-25000">
                <a:solidFill>
                  <a:schemeClr val="folHlink"/>
                </a:solidFill>
              </a:rPr>
              <a:t>k</a:t>
            </a:r>
            <a:r>
              <a:rPr lang="en-US" altLang="en-US" baseline="-40000">
                <a:solidFill>
                  <a:schemeClr val="folHlink"/>
                </a:solidFill>
              </a:rPr>
              <a:t>1y</a:t>
            </a:r>
            <a:r>
              <a:rPr lang="en-US" altLang="en-US">
                <a:solidFill>
                  <a:schemeClr val="folHlink"/>
                </a:solidFill>
              </a:rPr>
              <a:t>(k</a:t>
            </a:r>
            <a:r>
              <a:rPr lang="en-US" altLang="en-US" baseline="-25000">
                <a:solidFill>
                  <a:schemeClr val="folHlink"/>
                </a:solidFill>
              </a:rPr>
              <a:t>1z</a:t>
            </a:r>
            <a:r>
              <a:rPr lang="en-US" altLang="en-US">
                <a:solidFill>
                  <a:schemeClr val="folHlink"/>
                </a:solidFill>
              </a:rPr>
              <a:t>))</a:t>
            </a:r>
          </a:p>
        </p:txBody>
      </p:sp>
    </p:spTree>
    <p:extLst>
      <p:ext uri="{BB962C8B-B14F-4D97-AF65-F5344CB8AC3E}">
        <p14:creationId xmlns:p14="http://schemas.microsoft.com/office/powerpoint/2010/main" val="1971578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r>
              <a:rPr lang="en-US" altLang="en-US" sz="1200">
                <a:latin typeface="Arial" panose="020B0604020202020204" pitchFamily="34" charset="0"/>
              </a:rPr>
              <a:t>slide </a:t>
            </a:r>
            <a:fld id="{53D5C0CB-98C2-4F41-A718-13305DAE76FA}" type="slidenum">
              <a:rPr lang="en-US" altLang="en-US" sz="1200">
                <a:latin typeface="Arial" panose="020B0604020202020204" pitchFamily="34" charset="0"/>
              </a:rPr>
              <a:pPr/>
              <a:t>15</a:t>
            </a:fld>
            <a:endParaRPr lang="en-US" altLang="en-US" sz="1200">
              <a:latin typeface="Arial" panose="020B0604020202020204" pitchFamily="34" charset="0"/>
            </a:endParaRPr>
          </a:p>
        </p:txBody>
      </p:sp>
      <p:sp>
        <p:nvSpPr>
          <p:cNvPr id="7171" name="Rectangle 2"/>
          <p:cNvSpPr>
            <a:spLocks noGrp="1" noChangeArrowheads="1"/>
          </p:cNvSpPr>
          <p:nvPr>
            <p:ph type="title"/>
          </p:nvPr>
        </p:nvSpPr>
        <p:spPr>
          <a:xfrm>
            <a:off x="1930400" y="228600"/>
            <a:ext cx="8432800" cy="914400"/>
          </a:xfrm>
        </p:spPr>
        <p:txBody>
          <a:bodyPr/>
          <a:lstStyle/>
          <a:p>
            <a:r>
              <a:rPr lang="en-US" altLang="en-US" smtClean="0"/>
              <a:t>3: Send Garbled Truth Table</a:t>
            </a:r>
          </a:p>
        </p:txBody>
      </p:sp>
      <p:sp>
        <p:nvSpPr>
          <p:cNvPr id="7172" name="Rectangle 3"/>
          <p:cNvSpPr>
            <a:spLocks noGrp="1" noChangeArrowheads="1"/>
          </p:cNvSpPr>
          <p:nvPr>
            <p:ph type="body" idx="1"/>
          </p:nvPr>
        </p:nvSpPr>
        <p:spPr>
          <a:xfrm>
            <a:off x="1981200" y="1600200"/>
            <a:ext cx="8382000" cy="5029200"/>
          </a:xfrm>
        </p:spPr>
        <p:txBody>
          <a:bodyPr/>
          <a:lstStyle/>
          <a:p>
            <a:r>
              <a:rPr lang="en-US" altLang="en-US" smtClean="0"/>
              <a:t>Alice randomly permutes (“garbles”) encrypted truth table and sends it to Bob </a:t>
            </a:r>
          </a:p>
        </p:txBody>
      </p:sp>
      <p:sp>
        <p:nvSpPr>
          <p:cNvPr id="7173" name="AutoShape 4"/>
          <p:cNvSpPr>
            <a:spLocks noChangeArrowheads="1"/>
          </p:cNvSpPr>
          <p:nvPr/>
        </p:nvSpPr>
        <p:spPr bwMode="auto">
          <a:xfrm>
            <a:off x="4960938" y="3290888"/>
            <a:ext cx="838200" cy="533400"/>
          </a:xfrm>
          <a:prstGeom prst="triangle">
            <a:avLst>
              <a:gd name="adj" fmla="val 50000"/>
            </a:avLst>
          </a:prstGeom>
          <a:solidFill>
            <a:schemeClr val="accent1"/>
          </a:solidFill>
          <a:ln w="28575">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1400">
                <a:solidFill>
                  <a:schemeClr val="tx1"/>
                </a:solidFill>
              </a:rPr>
              <a:t>AND</a:t>
            </a:r>
          </a:p>
        </p:txBody>
      </p:sp>
      <p:sp>
        <p:nvSpPr>
          <p:cNvPr id="7174" name="Line 5"/>
          <p:cNvSpPr>
            <a:spLocks noChangeShapeType="1"/>
          </p:cNvSpPr>
          <p:nvPr/>
        </p:nvSpPr>
        <p:spPr bwMode="auto">
          <a:xfrm>
            <a:off x="5113338" y="3824288"/>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5" name="Line 6"/>
          <p:cNvSpPr>
            <a:spLocks noChangeShapeType="1"/>
          </p:cNvSpPr>
          <p:nvPr/>
        </p:nvSpPr>
        <p:spPr bwMode="auto">
          <a:xfrm>
            <a:off x="5646738" y="3824288"/>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 name="Line 7"/>
          <p:cNvSpPr>
            <a:spLocks noChangeShapeType="1"/>
          </p:cNvSpPr>
          <p:nvPr/>
        </p:nvSpPr>
        <p:spPr bwMode="auto">
          <a:xfrm>
            <a:off x="5380038" y="3100388"/>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7" name="Text Box 8"/>
          <p:cNvSpPr txBox="1">
            <a:spLocks noChangeArrowheads="1"/>
          </p:cNvSpPr>
          <p:nvPr/>
        </p:nvSpPr>
        <p:spPr bwMode="auto">
          <a:xfrm>
            <a:off x="4808538" y="3748088"/>
            <a:ext cx="296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x</a:t>
            </a:r>
          </a:p>
        </p:txBody>
      </p:sp>
      <p:sp>
        <p:nvSpPr>
          <p:cNvPr id="7178" name="Text Box 9"/>
          <p:cNvSpPr txBox="1">
            <a:spLocks noChangeArrowheads="1"/>
          </p:cNvSpPr>
          <p:nvPr/>
        </p:nvSpPr>
        <p:spPr bwMode="auto">
          <a:xfrm>
            <a:off x="5341938" y="373380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y</a:t>
            </a:r>
          </a:p>
        </p:txBody>
      </p:sp>
      <p:sp>
        <p:nvSpPr>
          <p:cNvPr id="7179" name="Text Box 10"/>
          <p:cNvSpPr txBox="1">
            <a:spLocks noChangeArrowheads="1"/>
          </p:cNvSpPr>
          <p:nvPr/>
        </p:nvSpPr>
        <p:spPr bwMode="auto">
          <a:xfrm>
            <a:off x="5265738" y="2757488"/>
            <a:ext cx="28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z</a:t>
            </a:r>
          </a:p>
        </p:txBody>
      </p:sp>
      <p:sp>
        <p:nvSpPr>
          <p:cNvPr id="7180" name="Text Box 11"/>
          <p:cNvSpPr txBox="1">
            <a:spLocks noChangeArrowheads="1"/>
          </p:cNvSpPr>
          <p:nvPr/>
        </p:nvSpPr>
        <p:spPr bwMode="auto">
          <a:xfrm>
            <a:off x="3565525" y="3124200"/>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folHlink"/>
                </a:solidFill>
              </a:rPr>
              <a:t>k</a:t>
            </a:r>
            <a:r>
              <a:rPr lang="en-US" altLang="en-US" baseline="-25000">
                <a:solidFill>
                  <a:schemeClr val="folHlink"/>
                </a:solidFill>
              </a:rPr>
              <a:t>0z</a:t>
            </a:r>
            <a:r>
              <a:rPr lang="en-US" altLang="en-US">
                <a:solidFill>
                  <a:schemeClr val="folHlink"/>
                </a:solidFill>
              </a:rPr>
              <a:t>, k</a:t>
            </a:r>
            <a:r>
              <a:rPr lang="en-US" altLang="en-US" baseline="-25000">
                <a:solidFill>
                  <a:schemeClr val="folHlink"/>
                </a:solidFill>
              </a:rPr>
              <a:t>1z</a:t>
            </a:r>
          </a:p>
        </p:txBody>
      </p:sp>
      <p:sp>
        <p:nvSpPr>
          <p:cNvPr id="7181" name="Line 12"/>
          <p:cNvSpPr>
            <a:spLocks noChangeShapeType="1"/>
          </p:cNvSpPr>
          <p:nvPr/>
        </p:nvSpPr>
        <p:spPr bwMode="auto">
          <a:xfrm flipH="1">
            <a:off x="3565526" y="4052888"/>
            <a:ext cx="15398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 name="Text Box 13"/>
          <p:cNvSpPr txBox="1">
            <a:spLocks noChangeArrowheads="1"/>
          </p:cNvSpPr>
          <p:nvPr/>
        </p:nvSpPr>
        <p:spPr bwMode="auto">
          <a:xfrm>
            <a:off x="2697164" y="3767138"/>
            <a:ext cx="808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tx1"/>
                </a:solidFill>
              </a:rPr>
              <a:t>Alice</a:t>
            </a:r>
          </a:p>
        </p:txBody>
      </p:sp>
      <p:sp>
        <p:nvSpPr>
          <p:cNvPr id="7183" name="Text Box 14"/>
          <p:cNvSpPr txBox="1">
            <a:spLocks noChangeArrowheads="1"/>
          </p:cNvSpPr>
          <p:nvPr/>
        </p:nvSpPr>
        <p:spPr bwMode="auto">
          <a:xfrm>
            <a:off x="7227889" y="3810001"/>
            <a:ext cx="703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tx1"/>
                </a:solidFill>
              </a:rPr>
              <a:t>Bob</a:t>
            </a:r>
          </a:p>
        </p:txBody>
      </p:sp>
      <p:sp>
        <p:nvSpPr>
          <p:cNvPr id="7184" name="Line 15"/>
          <p:cNvSpPr>
            <a:spLocks noChangeShapeType="1"/>
          </p:cNvSpPr>
          <p:nvPr/>
        </p:nvSpPr>
        <p:spPr bwMode="auto">
          <a:xfrm flipH="1">
            <a:off x="5638801" y="4038600"/>
            <a:ext cx="15398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 name="Line 16"/>
          <p:cNvSpPr>
            <a:spLocks noChangeShapeType="1"/>
          </p:cNvSpPr>
          <p:nvPr/>
        </p:nvSpPr>
        <p:spPr bwMode="auto">
          <a:xfrm flipV="1">
            <a:off x="4645026" y="3209926"/>
            <a:ext cx="735013" cy="119063"/>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7186" name="Text Box 17"/>
          <p:cNvSpPr txBox="1">
            <a:spLocks noChangeArrowheads="1"/>
          </p:cNvSpPr>
          <p:nvPr/>
        </p:nvSpPr>
        <p:spPr bwMode="auto">
          <a:xfrm>
            <a:off x="3595688" y="4191000"/>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folHlink"/>
                </a:solidFill>
              </a:rPr>
              <a:t>k</a:t>
            </a:r>
            <a:r>
              <a:rPr lang="en-US" altLang="en-US" baseline="-25000">
                <a:solidFill>
                  <a:schemeClr val="folHlink"/>
                </a:solidFill>
              </a:rPr>
              <a:t>0x</a:t>
            </a:r>
            <a:r>
              <a:rPr lang="en-US" altLang="en-US">
                <a:solidFill>
                  <a:schemeClr val="folHlink"/>
                </a:solidFill>
              </a:rPr>
              <a:t>, k</a:t>
            </a:r>
            <a:r>
              <a:rPr lang="en-US" altLang="en-US" baseline="-25000">
                <a:solidFill>
                  <a:schemeClr val="folHlink"/>
                </a:solidFill>
              </a:rPr>
              <a:t>1x</a:t>
            </a:r>
          </a:p>
        </p:txBody>
      </p:sp>
      <p:sp>
        <p:nvSpPr>
          <p:cNvPr id="7187" name="Line 18"/>
          <p:cNvSpPr>
            <a:spLocks noChangeShapeType="1"/>
          </p:cNvSpPr>
          <p:nvPr/>
        </p:nvSpPr>
        <p:spPr bwMode="auto">
          <a:xfrm flipV="1">
            <a:off x="4675188" y="4038601"/>
            <a:ext cx="285750" cy="500063"/>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7188" name="Text Box 19"/>
          <p:cNvSpPr txBox="1">
            <a:spLocks noChangeArrowheads="1"/>
          </p:cNvSpPr>
          <p:nvPr/>
        </p:nvSpPr>
        <p:spPr bwMode="auto">
          <a:xfrm>
            <a:off x="3581401" y="4572000"/>
            <a:ext cx="110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folHlink"/>
                </a:solidFill>
              </a:rPr>
              <a:t>k</a:t>
            </a:r>
            <a:r>
              <a:rPr lang="en-US" altLang="en-US" baseline="-25000">
                <a:solidFill>
                  <a:schemeClr val="folHlink"/>
                </a:solidFill>
              </a:rPr>
              <a:t>0y</a:t>
            </a:r>
            <a:r>
              <a:rPr lang="en-US" altLang="en-US">
                <a:solidFill>
                  <a:schemeClr val="folHlink"/>
                </a:solidFill>
              </a:rPr>
              <a:t>, k</a:t>
            </a:r>
            <a:r>
              <a:rPr lang="en-US" altLang="en-US" baseline="-25000">
                <a:solidFill>
                  <a:schemeClr val="folHlink"/>
                </a:solidFill>
              </a:rPr>
              <a:t>1y</a:t>
            </a:r>
          </a:p>
        </p:txBody>
      </p:sp>
      <p:sp>
        <p:nvSpPr>
          <p:cNvPr id="7189" name="Line 20"/>
          <p:cNvSpPr>
            <a:spLocks noChangeShapeType="1"/>
          </p:cNvSpPr>
          <p:nvPr/>
        </p:nvSpPr>
        <p:spPr bwMode="auto">
          <a:xfrm flipV="1">
            <a:off x="4660900" y="4052889"/>
            <a:ext cx="1358900" cy="866775"/>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7190" name="Text Box 21"/>
          <p:cNvSpPr txBox="1">
            <a:spLocks noChangeArrowheads="1"/>
          </p:cNvSpPr>
          <p:nvPr/>
        </p:nvSpPr>
        <p:spPr bwMode="auto">
          <a:xfrm>
            <a:off x="4765676" y="5562601"/>
            <a:ext cx="2397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2000">
                <a:solidFill>
                  <a:srgbClr val="FF0000"/>
                </a:solidFill>
              </a:rPr>
              <a:t>Garbled truth table:</a:t>
            </a:r>
          </a:p>
        </p:txBody>
      </p:sp>
      <p:sp>
        <p:nvSpPr>
          <p:cNvPr id="7191" name="Text Box 22"/>
          <p:cNvSpPr txBox="1">
            <a:spLocks noChangeArrowheads="1"/>
          </p:cNvSpPr>
          <p:nvPr/>
        </p:nvSpPr>
        <p:spPr bwMode="auto">
          <a:xfrm>
            <a:off x="2055814" y="5035551"/>
            <a:ext cx="1525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0x</a:t>
            </a: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0y</a:t>
            </a:r>
            <a:r>
              <a:rPr lang="en-US" altLang="en-US" sz="1800">
                <a:solidFill>
                  <a:schemeClr val="folHlink"/>
                </a:solidFill>
              </a:rPr>
              <a:t>(k</a:t>
            </a:r>
            <a:r>
              <a:rPr lang="en-US" altLang="en-US" sz="1800" baseline="-25000">
                <a:solidFill>
                  <a:schemeClr val="folHlink"/>
                </a:solidFill>
              </a:rPr>
              <a:t>0z</a:t>
            </a:r>
            <a:r>
              <a:rPr lang="en-US" altLang="en-US" sz="1800">
                <a:solidFill>
                  <a:schemeClr val="folHlink"/>
                </a:solidFill>
              </a:rPr>
              <a:t>))</a:t>
            </a:r>
          </a:p>
        </p:txBody>
      </p:sp>
      <p:sp>
        <p:nvSpPr>
          <p:cNvPr id="7192" name="Text Box 23"/>
          <p:cNvSpPr txBox="1">
            <a:spLocks noChangeArrowheads="1"/>
          </p:cNvSpPr>
          <p:nvPr/>
        </p:nvSpPr>
        <p:spPr bwMode="auto">
          <a:xfrm>
            <a:off x="2055814" y="5414963"/>
            <a:ext cx="1525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0x</a:t>
            </a: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1y</a:t>
            </a:r>
            <a:r>
              <a:rPr lang="en-US" altLang="en-US" sz="1800">
                <a:solidFill>
                  <a:schemeClr val="folHlink"/>
                </a:solidFill>
              </a:rPr>
              <a:t>(k</a:t>
            </a:r>
            <a:r>
              <a:rPr lang="en-US" altLang="en-US" sz="1800" baseline="-25000">
                <a:solidFill>
                  <a:schemeClr val="folHlink"/>
                </a:solidFill>
              </a:rPr>
              <a:t>0z</a:t>
            </a:r>
            <a:r>
              <a:rPr lang="en-US" altLang="en-US" sz="1800">
                <a:solidFill>
                  <a:schemeClr val="folHlink"/>
                </a:solidFill>
              </a:rPr>
              <a:t>))</a:t>
            </a:r>
          </a:p>
        </p:txBody>
      </p:sp>
      <p:sp>
        <p:nvSpPr>
          <p:cNvPr id="7193" name="Text Box 24"/>
          <p:cNvSpPr txBox="1">
            <a:spLocks noChangeArrowheads="1"/>
          </p:cNvSpPr>
          <p:nvPr/>
        </p:nvSpPr>
        <p:spPr bwMode="auto">
          <a:xfrm>
            <a:off x="2055814" y="5792788"/>
            <a:ext cx="1525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1x</a:t>
            </a: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0y</a:t>
            </a:r>
            <a:r>
              <a:rPr lang="en-US" altLang="en-US" sz="1800">
                <a:solidFill>
                  <a:schemeClr val="folHlink"/>
                </a:solidFill>
              </a:rPr>
              <a:t>(k</a:t>
            </a:r>
            <a:r>
              <a:rPr lang="en-US" altLang="en-US" sz="1800" baseline="-25000">
                <a:solidFill>
                  <a:schemeClr val="folHlink"/>
                </a:solidFill>
              </a:rPr>
              <a:t>0z</a:t>
            </a:r>
            <a:r>
              <a:rPr lang="en-US" altLang="en-US" sz="1800">
                <a:solidFill>
                  <a:schemeClr val="folHlink"/>
                </a:solidFill>
              </a:rPr>
              <a:t>))</a:t>
            </a:r>
          </a:p>
        </p:txBody>
      </p:sp>
      <p:sp>
        <p:nvSpPr>
          <p:cNvPr id="7194" name="Text Box 25"/>
          <p:cNvSpPr txBox="1">
            <a:spLocks noChangeArrowheads="1"/>
          </p:cNvSpPr>
          <p:nvPr/>
        </p:nvSpPr>
        <p:spPr bwMode="auto">
          <a:xfrm>
            <a:off x="2055814" y="6170613"/>
            <a:ext cx="1525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1x</a:t>
            </a: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1y</a:t>
            </a:r>
            <a:r>
              <a:rPr lang="en-US" altLang="en-US" sz="1800">
                <a:solidFill>
                  <a:schemeClr val="folHlink"/>
                </a:solidFill>
              </a:rPr>
              <a:t>(k</a:t>
            </a:r>
            <a:r>
              <a:rPr lang="en-US" altLang="en-US" sz="1800" baseline="-25000">
                <a:solidFill>
                  <a:schemeClr val="folHlink"/>
                </a:solidFill>
              </a:rPr>
              <a:t>1z</a:t>
            </a:r>
            <a:r>
              <a:rPr lang="en-US" altLang="en-US" sz="1800">
                <a:solidFill>
                  <a:schemeClr val="folHlink"/>
                </a:solidFill>
              </a:rPr>
              <a:t>))</a:t>
            </a:r>
          </a:p>
        </p:txBody>
      </p:sp>
      <p:sp>
        <p:nvSpPr>
          <p:cNvPr id="7195" name="Text Box 26"/>
          <p:cNvSpPr txBox="1">
            <a:spLocks noChangeArrowheads="1"/>
          </p:cNvSpPr>
          <p:nvPr/>
        </p:nvSpPr>
        <p:spPr bwMode="auto">
          <a:xfrm>
            <a:off x="7162801" y="6172200"/>
            <a:ext cx="197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rgbClr val="FF0000"/>
                </a:solidFill>
              </a:rPr>
              <a:t>E</a:t>
            </a:r>
            <a:r>
              <a:rPr lang="en-US" altLang="en-US" baseline="-25000">
                <a:solidFill>
                  <a:srgbClr val="FF0000"/>
                </a:solidFill>
              </a:rPr>
              <a:t>k</a:t>
            </a:r>
            <a:r>
              <a:rPr lang="en-US" altLang="en-US" baseline="-40000">
                <a:solidFill>
                  <a:srgbClr val="FF0000"/>
                </a:solidFill>
              </a:rPr>
              <a:t>0x</a:t>
            </a:r>
            <a:r>
              <a:rPr lang="en-US" altLang="en-US">
                <a:solidFill>
                  <a:srgbClr val="FF0000"/>
                </a:solidFill>
              </a:rPr>
              <a:t>(E</a:t>
            </a:r>
            <a:r>
              <a:rPr lang="en-US" altLang="en-US" baseline="-25000">
                <a:solidFill>
                  <a:srgbClr val="FF0000"/>
                </a:solidFill>
              </a:rPr>
              <a:t>k</a:t>
            </a:r>
            <a:r>
              <a:rPr lang="en-US" altLang="en-US" baseline="-40000">
                <a:solidFill>
                  <a:srgbClr val="FF0000"/>
                </a:solidFill>
              </a:rPr>
              <a:t>0y</a:t>
            </a:r>
            <a:r>
              <a:rPr lang="en-US" altLang="en-US">
                <a:solidFill>
                  <a:srgbClr val="FF0000"/>
                </a:solidFill>
              </a:rPr>
              <a:t>(k</a:t>
            </a:r>
            <a:r>
              <a:rPr lang="en-US" altLang="en-US" baseline="-25000">
                <a:solidFill>
                  <a:srgbClr val="FF0000"/>
                </a:solidFill>
              </a:rPr>
              <a:t>0z</a:t>
            </a:r>
            <a:r>
              <a:rPr lang="en-US" altLang="en-US">
                <a:solidFill>
                  <a:srgbClr val="FF0000"/>
                </a:solidFill>
              </a:rPr>
              <a:t>))</a:t>
            </a:r>
          </a:p>
        </p:txBody>
      </p:sp>
      <p:sp>
        <p:nvSpPr>
          <p:cNvPr id="7196" name="Text Box 27"/>
          <p:cNvSpPr txBox="1">
            <a:spLocks noChangeArrowheads="1"/>
          </p:cNvSpPr>
          <p:nvPr/>
        </p:nvSpPr>
        <p:spPr bwMode="auto">
          <a:xfrm>
            <a:off x="7162801" y="5308600"/>
            <a:ext cx="197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rgbClr val="FF0000"/>
                </a:solidFill>
              </a:rPr>
              <a:t>E</a:t>
            </a:r>
            <a:r>
              <a:rPr lang="en-US" altLang="en-US" baseline="-25000">
                <a:solidFill>
                  <a:srgbClr val="FF0000"/>
                </a:solidFill>
              </a:rPr>
              <a:t>k</a:t>
            </a:r>
            <a:r>
              <a:rPr lang="en-US" altLang="en-US" baseline="-40000">
                <a:solidFill>
                  <a:srgbClr val="FF0000"/>
                </a:solidFill>
              </a:rPr>
              <a:t>0x</a:t>
            </a:r>
            <a:r>
              <a:rPr lang="en-US" altLang="en-US">
                <a:solidFill>
                  <a:srgbClr val="FF0000"/>
                </a:solidFill>
              </a:rPr>
              <a:t>(E</a:t>
            </a:r>
            <a:r>
              <a:rPr lang="en-US" altLang="en-US" baseline="-25000">
                <a:solidFill>
                  <a:srgbClr val="FF0000"/>
                </a:solidFill>
              </a:rPr>
              <a:t>k</a:t>
            </a:r>
            <a:r>
              <a:rPr lang="en-US" altLang="en-US" baseline="-40000">
                <a:solidFill>
                  <a:srgbClr val="FF0000"/>
                </a:solidFill>
              </a:rPr>
              <a:t>1y</a:t>
            </a:r>
            <a:r>
              <a:rPr lang="en-US" altLang="en-US">
                <a:solidFill>
                  <a:srgbClr val="FF0000"/>
                </a:solidFill>
              </a:rPr>
              <a:t>(k</a:t>
            </a:r>
            <a:r>
              <a:rPr lang="en-US" altLang="en-US" baseline="-25000">
                <a:solidFill>
                  <a:srgbClr val="FF0000"/>
                </a:solidFill>
              </a:rPr>
              <a:t>0z</a:t>
            </a:r>
            <a:r>
              <a:rPr lang="en-US" altLang="en-US">
                <a:solidFill>
                  <a:srgbClr val="FF0000"/>
                </a:solidFill>
              </a:rPr>
              <a:t>))</a:t>
            </a:r>
          </a:p>
        </p:txBody>
      </p:sp>
      <p:sp>
        <p:nvSpPr>
          <p:cNvPr id="7197" name="Text Box 28"/>
          <p:cNvSpPr txBox="1">
            <a:spLocks noChangeArrowheads="1"/>
          </p:cNvSpPr>
          <p:nvPr/>
        </p:nvSpPr>
        <p:spPr bwMode="auto">
          <a:xfrm>
            <a:off x="7162801" y="4876800"/>
            <a:ext cx="197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rgbClr val="FF0000"/>
                </a:solidFill>
              </a:rPr>
              <a:t>E</a:t>
            </a:r>
            <a:r>
              <a:rPr lang="en-US" altLang="en-US" baseline="-25000">
                <a:solidFill>
                  <a:srgbClr val="FF0000"/>
                </a:solidFill>
              </a:rPr>
              <a:t>k</a:t>
            </a:r>
            <a:r>
              <a:rPr lang="en-US" altLang="en-US" baseline="-40000">
                <a:solidFill>
                  <a:srgbClr val="FF0000"/>
                </a:solidFill>
              </a:rPr>
              <a:t>1x</a:t>
            </a:r>
            <a:r>
              <a:rPr lang="en-US" altLang="en-US">
                <a:solidFill>
                  <a:srgbClr val="FF0000"/>
                </a:solidFill>
              </a:rPr>
              <a:t>(E</a:t>
            </a:r>
            <a:r>
              <a:rPr lang="en-US" altLang="en-US" baseline="-25000">
                <a:solidFill>
                  <a:srgbClr val="FF0000"/>
                </a:solidFill>
              </a:rPr>
              <a:t>k</a:t>
            </a:r>
            <a:r>
              <a:rPr lang="en-US" altLang="en-US" baseline="-40000">
                <a:solidFill>
                  <a:srgbClr val="FF0000"/>
                </a:solidFill>
              </a:rPr>
              <a:t>0y</a:t>
            </a:r>
            <a:r>
              <a:rPr lang="en-US" altLang="en-US">
                <a:solidFill>
                  <a:srgbClr val="FF0000"/>
                </a:solidFill>
              </a:rPr>
              <a:t>(k</a:t>
            </a:r>
            <a:r>
              <a:rPr lang="en-US" altLang="en-US" baseline="-25000">
                <a:solidFill>
                  <a:srgbClr val="FF0000"/>
                </a:solidFill>
              </a:rPr>
              <a:t>0z</a:t>
            </a:r>
            <a:r>
              <a:rPr lang="en-US" altLang="en-US">
                <a:solidFill>
                  <a:srgbClr val="FF0000"/>
                </a:solidFill>
              </a:rPr>
              <a:t>))</a:t>
            </a:r>
          </a:p>
        </p:txBody>
      </p:sp>
      <p:sp>
        <p:nvSpPr>
          <p:cNvPr id="7198" name="Text Box 29"/>
          <p:cNvSpPr txBox="1">
            <a:spLocks noChangeArrowheads="1"/>
          </p:cNvSpPr>
          <p:nvPr/>
        </p:nvSpPr>
        <p:spPr bwMode="auto">
          <a:xfrm>
            <a:off x="7162801" y="5740400"/>
            <a:ext cx="197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rgbClr val="FF0000"/>
                </a:solidFill>
              </a:rPr>
              <a:t>E</a:t>
            </a:r>
            <a:r>
              <a:rPr lang="en-US" altLang="en-US" baseline="-25000">
                <a:solidFill>
                  <a:srgbClr val="FF0000"/>
                </a:solidFill>
              </a:rPr>
              <a:t>k</a:t>
            </a:r>
            <a:r>
              <a:rPr lang="en-US" altLang="en-US" baseline="-40000">
                <a:solidFill>
                  <a:srgbClr val="FF0000"/>
                </a:solidFill>
              </a:rPr>
              <a:t>1x</a:t>
            </a:r>
            <a:r>
              <a:rPr lang="en-US" altLang="en-US">
                <a:solidFill>
                  <a:srgbClr val="FF0000"/>
                </a:solidFill>
              </a:rPr>
              <a:t>(E</a:t>
            </a:r>
            <a:r>
              <a:rPr lang="en-US" altLang="en-US" baseline="-25000">
                <a:solidFill>
                  <a:srgbClr val="FF0000"/>
                </a:solidFill>
              </a:rPr>
              <a:t>k</a:t>
            </a:r>
            <a:r>
              <a:rPr lang="en-US" altLang="en-US" baseline="-40000">
                <a:solidFill>
                  <a:srgbClr val="FF0000"/>
                </a:solidFill>
              </a:rPr>
              <a:t>1y</a:t>
            </a:r>
            <a:r>
              <a:rPr lang="en-US" altLang="en-US">
                <a:solidFill>
                  <a:srgbClr val="FF0000"/>
                </a:solidFill>
              </a:rPr>
              <a:t>(k</a:t>
            </a:r>
            <a:r>
              <a:rPr lang="en-US" altLang="en-US" baseline="-25000">
                <a:solidFill>
                  <a:srgbClr val="FF0000"/>
                </a:solidFill>
              </a:rPr>
              <a:t>1z</a:t>
            </a:r>
            <a:r>
              <a:rPr lang="en-US" altLang="en-US">
                <a:solidFill>
                  <a:srgbClr val="FF0000"/>
                </a:solidFill>
              </a:rPr>
              <a:t>))</a:t>
            </a:r>
          </a:p>
        </p:txBody>
      </p:sp>
      <p:sp>
        <p:nvSpPr>
          <p:cNvPr id="7199" name="Freeform 30"/>
          <p:cNvSpPr>
            <a:spLocks/>
          </p:cNvSpPr>
          <p:nvPr/>
        </p:nvSpPr>
        <p:spPr bwMode="auto">
          <a:xfrm>
            <a:off x="3019425" y="4286250"/>
            <a:ext cx="4514850" cy="1238250"/>
          </a:xfrm>
          <a:custGeom>
            <a:avLst/>
            <a:gdLst>
              <a:gd name="T0" fmla="*/ 0 w 2844"/>
              <a:gd name="T1" fmla="*/ 0 h 780"/>
              <a:gd name="T2" fmla="*/ 426 w 2844"/>
              <a:gd name="T3" fmla="*/ 474 h 780"/>
              <a:gd name="T4" fmla="*/ 1848 w 2844"/>
              <a:gd name="T5" fmla="*/ 702 h 780"/>
              <a:gd name="T6" fmla="*/ 2844 w 2844"/>
              <a:gd name="T7" fmla="*/ 6 h 780"/>
              <a:gd name="T8" fmla="*/ 0 60000 65536"/>
              <a:gd name="T9" fmla="*/ 0 60000 65536"/>
              <a:gd name="T10" fmla="*/ 0 60000 65536"/>
              <a:gd name="T11" fmla="*/ 0 60000 65536"/>
              <a:gd name="T12" fmla="*/ 0 w 2844"/>
              <a:gd name="T13" fmla="*/ 0 h 780"/>
              <a:gd name="T14" fmla="*/ 2844 w 2844"/>
              <a:gd name="T15" fmla="*/ 780 h 780"/>
            </a:gdLst>
            <a:ahLst/>
            <a:cxnLst>
              <a:cxn ang="T8">
                <a:pos x="T0" y="T1"/>
              </a:cxn>
              <a:cxn ang="T9">
                <a:pos x="T2" y="T3"/>
              </a:cxn>
              <a:cxn ang="T10">
                <a:pos x="T4" y="T5"/>
              </a:cxn>
              <a:cxn ang="T11">
                <a:pos x="T6" y="T7"/>
              </a:cxn>
            </a:cxnLst>
            <a:rect l="T12" t="T13" r="T14" b="T15"/>
            <a:pathLst>
              <a:path w="2844" h="780">
                <a:moveTo>
                  <a:pt x="0" y="0"/>
                </a:moveTo>
                <a:cubicBezTo>
                  <a:pt x="71" y="79"/>
                  <a:pt x="118" y="357"/>
                  <a:pt x="426" y="474"/>
                </a:cubicBezTo>
                <a:cubicBezTo>
                  <a:pt x="734" y="591"/>
                  <a:pt x="1445" y="780"/>
                  <a:pt x="1848" y="702"/>
                </a:cubicBezTo>
                <a:cubicBezTo>
                  <a:pt x="2251" y="624"/>
                  <a:pt x="2637" y="151"/>
                  <a:pt x="2844" y="6"/>
                </a:cubicBezTo>
              </a:path>
            </a:pathLst>
          </a:custGeom>
          <a:noFill/>
          <a:ln w="28575">
            <a:solidFill>
              <a:srgbClr val="FF0000"/>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endParaRPr lang="en-US" altLang="en-US"/>
          </a:p>
        </p:txBody>
      </p:sp>
      <p:sp>
        <p:nvSpPr>
          <p:cNvPr id="1680415" name="AutoShape 31"/>
          <p:cNvSpPr>
            <a:spLocks noChangeArrowheads="1"/>
          </p:cNvSpPr>
          <p:nvPr/>
        </p:nvSpPr>
        <p:spPr bwMode="auto">
          <a:xfrm>
            <a:off x="7391400" y="2590800"/>
            <a:ext cx="2971800" cy="838200"/>
          </a:xfrm>
          <a:prstGeom prst="wedgeRectCallout">
            <a:avLst>
              <a:gd name="adj1" fmla="val -40704"/>
              <a:gd name="adj2" fmla="val 95833"/>
            </a:avLst>
          </a:prstGeom>
          <a:solidFill>
            <a:srgbClr val="DDDDDD"/>
          </a:solidFill>
          <a:ln w="28575">
            <a:solidFill>
              <a:schemeClr val="tx1"/>
            </a:solidFill>
            <a:miter lim="800000"/>
            <a:headEnd/>
            <a:tailEnd/>
          </a:ln>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1600">
                <a:solidFill>
                  <a:schemeClr val="tx1"/>
                </a:solidFill>
              </a:rPr>
              <a:t>Does </a:t>
            </a:r>
            <a:r>
              <a:rPr lang="en-US" altLang="en-US" sz="1600" u="sng">
                <a:solidFill>
                  <a:schemeClr val="tx1"/>
                </a:solidFill>
              </a:rPr>
              <a:t>not</a:t>
            </a:r>
            <a:r>
              <a:rPr lang="en-US" altLang="en-US" sz="1600">
                <a:solidFill>
                  <a:schemeClr val="tx1"/>
                </a:solidFill>
              </a:rPr>
              <a:t> know which row of garbled table corresponds to which row of original table</a:t>
            </a:r>
          </a:p>
        </p:txBody>
      </p:sp>
    </p:spTree>
    <p:extLst>
      <p:ext uri="{BB962C8B-B14F-4D97-AF65-F5344CB8AC3E}">
        <p14:creationId xmlns:p14="http://schemas.microsoft.com/office/powerpoint/2010/main" val="1517021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0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04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r>
              <a:rPr lang="en-US" altLang="en-US" sz="1200">
                <a:latin typeface="Arial" panose="020B0604020202020204" pitchFamily="34" charset="0"/>
              </a:rPr>
              <a:t>slide </a:t>
            </a:r>
            <a:fld id="{31E005A7-3DAE-41AA-8BBA-12A9A2E8F883}" type="slidenum">
              <a:rPr lang="en-US" altLang="en-US" sz="1200">
                <a:latin typeface="Arial" panose="020B0604020202020204" pitchFamily="34" charset="0"/>
              </a:rPr>
              <a:pPr/>
              <a:t>16</a:t>
            </a:fld>
            <a:endParaRPr lang="en-US" altLang="en-US" sz="1200">
              <a:latin typeface="Arial" panose="020B0604020202020204" pitchFamily="34" charset="0"/>
            </a:endParaRPr>
          </a:p>
        </p:txBody>
      </p:sp>
      <p:sp>
        <p:nvSpPr>
          <p:cNvPr id="8195" name="Rectangle 2"/>
          <p:cNvSpPr>
            <a:spLocks noGrp="1" noChangeArrowheads="1"/>
          </p:cNvSpPr>
          <p:nvPr>
            <p:ph type="title"/>
          </p:nvPr>
        </p:nvSpPr>
        <p:spPr>
          <a:xfrm>
            <a:off x="1930400" y="228600"/>
            <a:ext cx="8432800" cy="914400"/>
          </a:xfrm>
        </p:spPr>
        <p:txBody>
          <a:bodyPr/>
          <a:lstStyle/>
          <a:p>
            <a:r>
              <a:rPr lang="en-US" altLang="en-US" smtClean="0"/>
              <a:t>4: Send Keys For Alice’s Inputs </a:t>
            </a:r>
          </a:p>
        </p:txBody>
      </p:sp>
      <p:sp>
        <p:nvSpPr>
          <p:cNvPr id="8196" name="Rectangle 3"/>
          <p:cNvSpPr>
            <a:spLocks noGrp="1" noChangeArrowheads="1"/>
          </p:cNvSpPr>
          <p:nvPr>
            <p:ph type="body" idx="1"/>
          </p:nvPr>
        </p:nvSpPr>
        <p:spPr>
          <a:xfrm>
            <a:off x="1981200" y="1600200"/>
            <a:ext cx="8534400" cy="5029200"/>
          </a:xfrm>
        </p:spPr>
        <p:txBody>
          <a:bodyPr/>
          <a:lstStyle/>
          <a:p>
            <a:r>
              <a:rPr lang="en-US" altLang="en-US" smtClean="0"/>
              <a:t>Alice sends the key corresponding to her input bit</a:t>
            </a:r>
          </a:p>
          <a:p>
            <a:pPr lvl="1"/>
            <a:r>
              <a:rPr lang="en-US" altLang="en-US" smtClean="0"/>
              <a:t>Keys are random, so Bob does not learn what this bit is</a:t>
            </a:r>
          </a:p>
        </p:txBody>
      </p:sp>
      <p:sp>
        <p:nvSpPr>
          <p:cNvPr id="8197" name="AutoShape 4"/>
          <p:cNvSpPr>
            <a:spLocks noChangeArrowheads="1"/>
          </p:cNvSpPr>
          <p:nvPr/>
        </p:nvSpPr>
        <p:spPr bwMode="auto">
          <a:xfrm>
            <a:off x="4960938" y="3290888"/>
            <a:ext cx="838200" cy="533400"/>
          </a:xfrm>
          <a:prstGeom prst="triangle">
            <a:avLst>
              <a:gd name="adj" fmla="val 50000"/>
            </a:avLst>
          </a:prstGeom>
          <a:solidFill>
            <a:schemeClr val="accent1"/>
          </a:solidFill>
          <a:ln w="28575">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1400">
                <a:solidFill>
                  <a:schemeClr val="tx1"/>
                </a:solidFill>
              </a:rPr>
              <a:t>AND</a:t>
            </a:r>
          </a:p>
        </p:txBody>
      </p:sp>
      <p:sp>
        <p:nvSpPr>
          <p:cNvPr id="8198" name="Line 5"/>
          <p:cNvSpPr>
            <a:spLocks noChangeShapeType="1"/>
          </p:cNvSpPr>
          <p:nvPr/>
        </p:nvSpPr>
        <p:spPr bwMode="auto">
          <a:xfrm>
            <a:off x="5113338" y="3824288"/>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9" name="Line 6"/>
          <p:cNvSpPr>
            <a:spLocks noChangeShapeType="1"/>
          </p:cNvSpPr>
          <p:nvPr/>
        </p:nvSpPr>
        <p:spPr bwMode="auto">
          <a:xfrm>
            <a:off x="5646738" y="3824288"/>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0" name="Line 7"/>
          <p:cNvSpPr>
            <a:spLocks noChangeShapeType="1"/>
          </p:cNvSpPr>
          <p:nvPr/>
        </p:nvSpPr>
        <p:spPr bwMode="auto">
          <a:xfrm>
            <a:off x="5380038" y="3100388"/>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1" name="Text Box 8"/>
          <p:cNvSpPr txBox="1">
            <a:spLocks noChangeArrowheads="1"/>
          </p:cNvSpPr>
          <p:nvPr/>
        </p:nvSpPr>
        <p:spPr bwMode="auto">
          <a:xfrm>
            <a:off x="4808538" y="3748088"/>
            <a:ext cx="296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x</a:t>
            </a:r>
          </a:p>
        </p:txBody>
      </p:sp>
      <p:sp>
        <p:nvSpPr>
          <p:cNvPr id="8202" name="Text Box 9"/>
          <p:cNvSpPr txBox="1">
            <a:spLocks noChangeArrowheads="1"/>
          </p:cNvSpPr>
          <p:nvPr/>
        </p:nvSpPr>
        <p:spPr bwMode="auto">
          <a:xfrm>
            <a:off x="5341938" y="373380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y</a:t>
            </a:r>
          </a:p>
        </p:txBody>
      </p:sp>
      <p:sp>
        <p:nvSpPr>
          <p:cNvPr id="8203" name="Text Box 10"/>
          <p:cNvSpPr txBox="1">
            <a:spLocks noChangeArrowheads="1"/>
          </p:cNvSpPr>
          <p:nvPr/>
        </p:nvSpPr>
        <p:spPr bwMode="auto">
          <a:xfrm>
            <a:off x="5265738" y="2757488"/>
            <a:ext cx="28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z</a:t>
            </a:r>
          </a:p>
        </p:txBody>
      </p:sp>
      <p:sp>
        <p:nvSpPr>
          <p:cNvPr id="8204" name="Text Box 11"/>
          <p:cNvSpPr txBox="1">
            <a:spLocks noChangeArrowheads="1"/>
          </p:cNvSpPr>
          <p:nvPr/>
        </p:nvSpPr>
        <p:spPr bwMode="auto">
          <a:xfrm>
            <a:off x="3565525" y="2752725"/>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folHlink"/>
                </a:solidFill>
              </a:rPr>
              <a:t>k</a:t>
            </a:r>
            <a:r>
              <a:rPr lang="en-US" altLang="en-US" baseline="-25000">
                <a:solidFill>
                  <a:schemeClr val="folHlink"/>
                </a:solidFill>
              </a:rPr>
              <a:t>0z</a:t>
            </a:r>
            <a:r>
              <a:rPr lang="en-US" altLang="en-US">
                <a:solidFill>
                  <a:schemeClr val="folHlink"/>
                </a:solidFill>
              </a:rPr>
              <a:t>, k</a:t>
            </a:r>
            <a:r>
              <a:rPr lang="en-US" altLang="en-US" baseline="-25000">
                <a:solidFill>
                  <a:schemeClr val="folHlink"/>
                </a:solidFill>
              </a:rPr>
              <a:t>1z</a:t>
            </a:r>
          </a:p>
        </p:txBody>
      </p:sp>
      <p:sp>
        <p:nvSpPr>
          <p:cNvPr id="8205" name="Line 12"/>
          <p:cNvSpPr>
            <a:spLocks noChangeShapeType="1"/>
          </p:cNvSpPr>
          <p:nvPr/>
        </p:nvSpPr>
        <p:spPr bwMode="auto">
          <a:xfrm flipH="1">
            <a:off x="3565526" y="4052888"/>
            <a:ext cx="15398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6" name="Text Box 13"/>
          <p:cNvSpPr txBox="1">
            <a:spLocks noChangeArrowheads="1"/>
          </p:cNvSpPr>
          <p:nvPr/>
        </p:nvSpPr>
        <p:spPr bwMode="auto">
          <a:xfrm>
            <a:off x="2697164" y="3767138"/>
            <a:ext cx="808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tx1"/>
                </a:solidFill>
              </a:rPr>
              <a:t>Alice</a:t>
            </a:r>
          </a:p>
        </p:txBody>
      </p:sp>
      <p:sp>
        <p:nvSpPr>
          <p:cNvPr id="8207" name="Text Box 14"/>
          <p:cNvSpPr txBox="1">
            <a:spLocks noChangeArrowheads="1"/>
          </p:cNvSpPr>
          <p:nvPr/>
        </p:nvSpPr>
        <p:spPr bwMode="auto">
          <a:xfrm>
            <a:off x="7227889" y="3810001"/>
            <a:ext cx="703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tx1"/>
                </a:solidFill>
              </a:rPr>
              <a:t>Bob</a:t>
            </a:r>
          </a:p>
        </p:txBody>
      </p:sp>
      <p:sp>
        <p:nvSpPr>
          <p:cNvPr id="8208" name="Line 15"/>
          <p:cNvSpPr>
            <a:spLocks noChangeShapeType="1"/>
          </p:cNvSpPr>
          <p:nvPr/>
        </p:nvSpPr>
        <p:spPr bwMode="auto">
          <a:xfrm flipH="1">
            <a:off x="5638801" y="4038600"/>
            <a:ext cx="15398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9" name="Line 16"/>
          <p:cNvSpPr>
            <a:spLocks noChangeShapeType="1"/>
          </p:cNvSpPr>
          <p:nvPr/>
        </p:nvSpPr>
        <p:spPr bwMode="auto">
          <a:xfrm>
            <a:off x="4645026" y="3100389"/>
            <a:ext cx="735013" cy="109537"/>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8210" name="Text Box 17"/>
          <p:cNvSpPr txBox="1">
            <a:spLocks noChangeArrowheads="1"/>
          </p:cNvSpPr>
          <p:nvPr/>
        </p:nvSpPr>
        <p:spPr bwMode="auto">
          <a:xfrm>
            <a:off x="3595688" y="4191000"/>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folHlink"/>
                </a:solidFill>
              </a:rPr>
              <a:t>k</a:t>
            </a:r>
            <a:r>
              <a:rPr lang="en-US" altLang="en-US" baseline="-25000">
                <a:solidFill>
                  <a:schemeClr val="folHlink"/>
                </a:solidFill>
              </a:rPr>
              <a:t>0x</a:t>
            </a:r>
            <a:r>
              <a:rPr lang="en-US" altLang="en-US">
                <a:solidFill>
                  <a:schemeClr val="folHlink"/>
                </a:solidFill>
              </a:rPr>
              <a:t>, </a:t>
            </a:r>
            <a:r>
              <a:rPr lang="en-US" altLang="en-US">
                <a:solidFill>
                  <a:srgbClr val="FF0000"/>
                </a:solidFill>
              </a:rPr>
              <a:t>k</a:t>
            </a:r>
            <a:r>
              <a:rPr lang="en-US" altLang="en-US" baseline="-25000">
                <a:solidFill>
                  <a:srgbClr val="FF0000"/>
                </a:solidFill>
              </a:rPr>
              <a:t>1x</a:t>
            </a:r>
          </a:p>
        </p:txBody>
      </p:sp>
      <p:sp>
        <p:nvSpPr>
          <p:cNvPr id="8211" name="Line 18"/>
          <p:cNvSpPr>
            <a:spLocks noChangeShapeType="1"/>
          </p:cNvSpPr>
          <p:nvPr/>
        </p:nvSpPr>
        <p:spPr bwMode="auto">
          <a:xfrm flipV="1">
            <a:off x="4675188" y="4038601"/>
            <a:ext cx="285750" cy="500063"/>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8212" name="Text Box 19"/>
          <p:cNvSpPr txBox="1">
            <a:spLocks noChangeArrowheads="1"/>
          </p:cNvSpPr>
          <p:nvPr/>
        </p:nvSpPr>
        <p:spPr bwMode="auto">
          <a:xfrm>
            <a:off x="3581401" y="4572000"/>
            <a:ext cx="110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folHlink"/>
                </a:solidFill>
              </a:rPr>
              <a:t>k</a:t>
            </a:r>
            <a:r>
              <a:rPr lang="en-US" altLang="en-US" baseline="-25000">
                <a:solidFill>
                  <a:schemeClr val="folHlink"/>
                </a:solidFill>
              </a:rPr>
              <a:t>0y</a:t>
            </a:r>
            <a:r>
              <a:rPr lang="en-US" altLang="en-US">
                <a:solidFill>
                  <a:schemeClr val="folHlink"/>
                </a:solidFill>
              </a:rPr>
              <a:t>, k</a:t>
            </a:r>
            <a:r>
              <a:rPr lang="en-US" altLang="en-US" baseline="-25000">
                <a:solidFill>
                  <a:schemeClr val="folHlink"/>
                </a:solidFill>
              </a:rPr>
              <a:t>1y</a:t>
            </a:r>
          </a:p>
        </p:txBody>
      </p:sp>
      <p:sp>
        <p:nvSpPr>
          <p:cNvPr id="8213" name="Line 20"/>
          <p:cNvSpPr>
            <a:spLocks noChangeShapeType="1"/>
          </p:cNvSpPr>
          <p:nvPr/>
        </p:nvSpPr>
        <p:spPr bwMode="auto">
          <a:xfrm flipV="1">
            <a:off x="4660900" y="4052889"/>
            <a:ext cx="1358900" cy="866775"/>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8214" name="Freeform 21"/>
          <p:cNvSpPr>
            <a:spLocks/>
          </p:cNvSpPr>
          <p:nvPr/>
        </p:nvSpPr>
        <p:spPr bwMode="auto">
          <a:xfrm>
            <a:off x="4572000" y="4267200"/>
            <a:ext cx="2819400" cy="482600"/>
          </a:xfrm>
          <a:custGeom>
            <a:avLst/>
            <a:gdLst>
              <a:gd name="T0" fmla="*/ 0 w 1776"/>
              <a:gd name="T1" fmla="*/ 96 h 304"/>
              <a:gd name="T2" fmla="*/ 912 w 1776"/>
              <a:gd name="T3" fmla="*/ 288 h 304"/>
              <a:gd name="T4" fmla="*/ 1776 w 1776"/>
              <a:gd name="T5" fmla="*/ 0 h 304"/>
              <a:gd name="T6" fmla="*/ 0 60000 65536"/>
              <a:gd name="T7" fmla="*/ 0 60000 65536"/>
              <a:gd name="T8" fmla="*/ 0 60000 65536"/>
              <a:gd name="T9" fmla="*/ 0 w 1776"/>
              <a:gd name="T10" fmla="*/ 0 h 304"/>
              <a:gd name="T11" fmla="*/ 1776 w 1776"/>
              <a:gd name="T12" fmla="*/ 304 h 304"/>
            </a:gdLst>
            <a:ahLst/>
            <a:cxnLst>
              <a:cxn ang="T6">
                <a:pos x="T0" y="T1"/>
              </a:cxn>
              <a:cxn ang="T7">
                <a:pos x="T2" y="T3"/>
              </a:cxn>
              <a:cxn ang="T8">
                <a:pos x="T4" y="T5"/>
              </a:cxn>
            </a:cxnLst>
            <a:rect l="T9" t="T10" r="T11" b="T12"/>
            <a:pathLst>
              <a:path w="1776" h="304">
                <a:moveTo>
                  <a:pt x="0" y="96"/>
                </a:moveTo>
                <a:cubicBezTo>
                  <a:pt x="308" y="200"/>
                  <a:pt x="616" y="304"/>
                  <a:pt x="912" y="288"/>
                </a:cubicBezTo>
                <a:cubicBezTo>
                  <a:pt x="1208" y="272"/>
                  <a:pt x="1492" y="136"/>
                  <a:pt x="1776" y="0"/>
                </a:cubicBezTo>
              </a:path>
            </a:pathLst>
          </a:custGeom>
          <a:noFill/>
          <a:ln w="28575">
            <a:solidFill>
              <a:srgbClr val="FF0000"/>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endParaRPr lang="en-US" altLang="en-US"/>
          </a:p>
        </p:txBody>
      </p:sp>
      <p:sp>
        <p:nvSpPr>
          <p:cNvPr id="8215" name="Text Box 22"/>
          <p:cNvSpPr txBox="1">
            <a:spLocks noChangeArrowheads="1"/>
          </p:cNvSpPr>
          <p:nvPr/>
        </p:nvSpPr>
        <p:spPr bwMode="auto">
          <a:xfrm>
            <a:off x="6918325" y="4376739"/>
            <a:ext cx="34739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rgbClr val="FF0000"/>
                </a:solidFill>
              </a:rPr>
              <a:t>If Alice’s bit is 1, she</a:t>
            </a:r>
          </a:p>
          <a:p>
            <a:pPr>
              <a:lnSpc>
                <a:spcPct val="70000"/>
              </a:lnSpc>
              <a:buFontTx/>
              <a:buNone/>
            </a:pPr>
            <a:r>
              <a:rPr lang="en-US" altLang="en-US">
                <a:solidFill>
                  <a:srgbClr val="FF0000"/>
                </a:solidFill>
              </a:rPr>
              <a:t>simply sends k</a:t>
            </a:r>
            <a:r>
              <a:rPr lang="en-US" altLang="en-US" baseline="-25000">
                <a:solidFill>
                  <a:srgbClr val="FF0000"/>
                </a:solidFill>
              </a:rPr>
              <a:t>1x</a:t>
            </a:r>
            <a:r>
              <a:rPr lang="en-US" altLang="en-US">
                <a:solidFill>
                  <a:srgbClr val="FF0000"/>
                </a:solidFill>
              </a:rPr>
              <a:t> to Bob;</a:t>
            </a:r>
          </a:p>
          <a:p>
            <a:pPr>
              <a:lnSpc>
                <a:spcPct val="70000"/>
              </a:lnSpc>
              <a:buFontTx/>
              <a:buNone/>
            </a:pPr>
            <a:r>
              <a:rPr lang="en-US" altLang="en-US">
                <a:solidFill>
                  <a:srgbClr val="FF0000"/>
                </a:solidFill>
              </a:rPr>
              <a:t>if 0, she sends k</a:t>
            </a:r>
            <a:r>
              <a:rPr lang="en-US" altLang="en-US" baseline="-25000">
                <a:solidFill>
                  <a:srgbClr val="FF0000"/>
                </a:solidFill>
              </a:rPr>
              <a:t>0x</a:t>
            </a:r>
          </a:p>
        </p:txBody>
      </p:sp>
      <p:sp>
        <p:nvSpPr>
          <p:cNvPr id="1682455" name="AutoShape 23"/>
          <p:cNvSpPr>
            <a:spLocks noChangeArrowheads="1"/>
          </p:cNvSpPr>
          <p:nvPr/>
        </p:nvSpPr>
        <p:spPr bwMode="auto">
          <a:xfrm>
            <a:off x="7620000" y="2752726"/>
            <a:ext cx="2057400" cy="828675"/>
          </a:xfrm>
          <a:prstGeom prst="wedgeRectCallout">
            <a:avLst>
              <a:gd name="adj1" fmla="val -45370"/>
              <a:gd name="adj2" fmla="val 82565"/>
            </a:avLst>
          </a:prstGeom>
          <a:solidFill>
            <a:srgbClr val="DDDDDD"/>
          </a:solidFill>
          <a:ln w="28575">
            <a:solidFill>
              <a:schemeClr val="tx1"/>
            </a:solidFill>
            <a:miter lim="800000"/>
            <a:headEnd/>
            <a:tailEnd/>
          </a:ln>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1600">
                <a:solidFill>
                  <a:schemeClr val="tx1"/>
                </a:solidFill>
              </a:rPr>
              <a:t>Learns K</a:t>
            </a:r>
            <a:r>
              <a:rPr lang="en-US" altLang="en-US" sz="1600" baseline="-25000">
                <a:solidFill>
                  <a:schemeClr val="tx1"/>
                </a:solidFill>
              </a:rPr>
              <a:t>b’x</a:t>
            </a:r>
            <a:r>
              <a:rPr lang="en-US" altLang="en-US" sz="1600">
                <a:solidFill>
                  <a:schemeClr val="tx1"/>
                </a:solidFill>
              </a:rPr>
              <a:t> where b’ is Alice’s input bit, but not b’ </a:t>
            </a:r>
            <a:r>
              <a:rPr lang="en-US" altLang="en-US" sz="1600">
                <a:solidFill>
                  <a:schemeClr val="hlink"/>
                </a:solidFill>
              </a:rPr>
              <a:t>(why?)</a:t>
            </a:r>
          </a:p>
        </p:txBody>
      </p:sp>
      <p:sp>
        <p:nvSpPr>
          <p:cNvPr id="8217" name="Text Box 24"/>
          <p:cNvSpPr txBox="1">
            <a:spLocks noChangeArrowheads="1"/>
          </p:cNvSpPr>
          <p:nvPr/>
        </p:nvSpPr>
        <p:spPr bwMode="auto">
          <a:xfrm>
            <a:off x="2698750" y="5611813"/>
            <a:ext cx="1949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600">
                <a:solidFill>
                  <a:schemeClr val="folHlink"/>
                </a:solidFill>
              </a:rPr>
              <a:t>Garbled truth table:</a:t>
            </a:r>
          </a:p>
        </p:txBody>
      </p:sp>
      <p:sp>
        <p:nvSpPr>
          <p:cNvPr id="8218" name="Text Box 25"/>
          <p:cNvSpPr txBox="1">
            <a:spLocks noChangeArrowheads="1"/>
          </p:cNvSpPr>
          <p:nvPr/>
        </p:nvSpPr>
        <p:spPr bwMode="auto">
          <a:xfrm>
            <a:off x="4651375" y="6081713"/>
            <a:ext cx="1525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0x</a:t>
            </a: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0y</a:t>
            </a:r>
            <a:r>
              <a:rPr lang="en-US" altLang="en-US" sz="1800">
                <a:solidFill>
                  <a:schemeClr val="folHlink"/>
                </a:solidFill>
              </a:rPr>
              <a:t>(k</a:t>
            </a:r>
            <a:r>
              <a:rPr lang="en-US" altLang="en-US" sz="1800" baseline="-25000">
                <a:solidFill>
                  <a:schemeClr val="folHlink"/>
                </a:solidFill>
              </a:rPr>
              <a:t>0z</a:t>
            </a:r>
            <a:r>
              <a:rPr lang="en-US" altLang="en-US" sz="1800">
                <a:solidFill>
                  <a:schemeClr val="folHlink"/>
                </a:solidFill>
              </a:rPr>
              <a:t>))</a:t>
            </a:r>
          </a:p>
        </p:txBody>
      </p:sp>
      <p:sp>
        <p:nvSpPr>
          <p:cNvPr id="8219" name="Text Box 26"/>
          <p:cNvSpPr txBox="1">
            <a:spLocks noChangeArrowheads="1"/>
          </p:cNvSpPr>
          <p:nvPr/>
        </p:nvSpPr>
        <p:spPr bwMode="auto">
          <a:xfrm>
            <a:off x="4651375" y="5532438"/>
            <a:ext cx="1525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0x</a:t>
            </a: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1y</a:t>
            </a:r>
            <a:r>
              <a:rPr lang="en-US" altLang="en-US" sz="1800">
                <a:solidFill>
                  <a:schemeClr val="folHlink"/>
                </a:solidFill>
              </a:rPr>
              <a:t>(k</a:t>
            </a:r>
            <a:r>
              <a:rPr lang="en-US" altLang="en-US" sz="1800" baseline="-25000">
                <a:solidFill>
                  <a:schemeClr val="folHlink"/>
                </a:solidFill>
              </a:rPr>
              <a:t>0z</a:t>
            </a:r>
            <a:r>
              <a:rPr lang="en-US" altLang="en-US" sz="1800">
                <a:solidFill>
                  <a:schemeClr val="folHlink"/>
                </a:solidFill>
              </a:rPr>
              <a:t>))</a:t>
            </a:r>
          </a:p>
        </p:txBody>
      </p:sp>
      <p:sp>
        <p:nvSpPr>
          <p:cNvPr id="8220" name="Text Box 27"/>
          <p:cNvSpPr txBox="1">
            <a:spLocks noChangeArrowheads="1"/>
          </p:cNvSpPr>
          <p:nvPr/>
        </p:nvSpPr>
        <p:spPr bwMode="auto">
          <a:xfrm>
            <a:off x="4651375" y="5257801"/>
            <a:ext cx="1525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1x</a:t>
            </a: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0y</a:t>
            </a:r>
            <a:r>
              <a:rPr lang="en-US" altLang="en-US" sz="1800">
                <a:solidFill>
                  <a:schemeClr val="folHlink"/>
                </a:solidFill>
              </a:rPr>
              <a:t>(k</a:t>
            </a:r>
            <a:r>
              <a:rPr lang="en-US" altLang="en-US" sz="1800" baseline="-25000">
                <a:solidFill>
                  <a:schemeClr val="folHlink"/>
                </a:solidFill>
              </a:rPr>
              <a:t>0z</a:t>
            </a:r>
            <a:r>
              <a:rPr lang="en-US" altLang="en-US" sz="1800">
                <a:solidFill>
                  <a:schemeClr val="folHlink"/>
                </a:solidFill>
              </a:rPr>
              <a:t>))</a:t>
            </a:r>
          </a:p>
        </p:txBody>
      </p:sp>
      <p:sp>
        <p:nvSpPr>
          <p:cNvPr id="8221" name="Text Box 28"/>
          <p:cNvSpPr txBox="1">
            <a:spLocks noChangeArrowheads="1"/>
          </p:cNvSpPr>
          <p:nvPr/>
        </p:nvSpPr>
        <p:spPr bwMode="auto">
          <a:xfrm>
            <a:off x="4651375" y="5807076"/>
            <a:ext cx="1525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1x</a:t>
            </a: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1y</a:t>
            </a:r>
            <a:r>
              <a:rPr lang="en-US" altLang="en-US" sz="1800">
                <a:solidFill>
                  <a:schemeClr val="folHlink"/>
                </a:solidFill>
              </a:rPr>
              <a:t>(k</a:t>
            </a:r>
            <a:r>
              <a:rPr lang="en-US" altLang="en-US" sz="1800" baseline="-25000">
                <a:solidFill>
                  <a:schemeClr val="folHlink"/>
                </a:solidFill>
              </a:rPr>
              <a:t>1z</a:t>
            </a:r>
            <a:r>
              <a:rPr lang="en-US" altLang="en-US" sz="1800">
                <a:solidFill>
                  <a:schemeClr val="folHlink"/>
                </a:solidFill>
              </a:rPr>
              <a:t>))</a:t>
            </a:r>
          </a:p>
        </p:txBody>
      </p:sp>
    </p:spTree>
    <p:extLst>
      <p:ext uri="{BB962C8B-B14F-4D97-AF65-F5344CB8AC3E}">
        <p14:creationId xmlns:p14="http://schemas.microsoft.com/office/powerpoint/2010/main" val="2976720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2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24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r>
              <a:rPr lang="en-US" altLang="en-US" sz="1200">
                <a:latin typeface="Arial" panose="020B0604020202020204" pitchFamily="34" charset="0"/>
              </a:rPr>
              <a:t>slide </a:t>
            </a:r>
            <a:fld id="{6E63C259-98EE-47D1-963E-4619DD09F9B1}" type="slidenum">
              <a:rPr lang="en-US" altLang="en-US" sz="1200">
                <a:latin typeface="Arial" panose="020B0604020202020204" pitchFamily="34" charset="0"/>
              </a:rPr>
              <a:pPr/>
              <a:t>17</a:t>
            </a:fld>
            <a:endParaRPr lang="en-US" altLang="en-US" sz="1200">
              <a:latin typeface="Arial" panose="020B0604020202020204" pitchFamily="34" charset="0"/>
            </a:endParaRPr>
          </a:p>
        </p:txBody>
      </p:sp>
      <p:sp>
        <p:nvSpPr>
          <p:cNvPr id="9219" name="Rectangle 2"/>
          <p:cNvSpPr>
            <a:spLocks noGrp="1" noChangeArrowheads="1"/>
          </p:cNvSpPr>
          <p:nvPr>
            <p:ph type="title"/>
          </p:nvPr>
        </p:nvSpPr>
        <p:spPr>
          <a:xfrm>
            <a:off x="1930400" y="228600"/>
            <a:ext cx="8432800" cy="914400"/>
          </a:xfrm>
        </p:spPr>
        <p:txBody>
          <a:bodyPr/>
          <a:lstStyle/>
          <a:p>
            <a:r>
              <a:rPr lang="en-US" altLang="en-US" smtClean="0"/>
              <a:t>5: Use OT on Keys for Bob’s Input </a:t>
            </a:r>
          </a:p>
        </p:txBody>
      </p:sp>
      <p:sp>
        <p:nvSpPr>
          <p:cNvPr id="9220" name="Rectangle 3"/>
          <p:cNvSpPr>
            <a:spLocks noGrp="1" noChangeArrowheads="1"/>
          </p:cNvSpPr>
          <p:nvPr>
            <p:ph type="body" idx="1"/>
          </p:nvPr>
        </p:nvSpPr>
        <p:spPr>
          <a:xfrm>
            <a:off x="1981200" y="1600200"/>
            <a:ext cx="8534400" cy="5029200"/>
          </a:xfrm>
        </p:spPr>
        <p:txBody>
          <a:bodyPr/>
          <a:lstStyle/>
          <a:p>
            <a:r>
              <a:rPr lang="en-US" altLang="en-US" smtClean="0"/>
              <a:t>Alice and Bob run oblivious transfer protocol</a:t>
            </a:r>
          </a:p>
          <a:p>
            <a:pPr lvl="1"/>
            <a:r>
              <a:rPr lang="en-US" altLang="en-US" smtClean="0"/>
              <a:t>Alice’s input is the two keys corresponding to Bob’s wire</a:t>
            </a:r>
          </a:p>
          <a:p>
            <a:pPr lvl="1"/>
            <a:r>
              <a:rPr lang="en-US" altLang="en-US" smtClean="0"/>
              <a:t>Bob’s input into OT is simply his 1-bit input on that wire</a:t>
            </a:r>
          </a:p>
        </p:txBody>
      </p:sp>
      <p:sp>
        <p:nvSpPr>
          <p:cNvPr id="9221" name="AutoShape 4"/>
          <p:cNvSpPr>
            <a:spLocks noChangeArrowheads="1"/>
          </p:cNvSpPr>
          <p:nvPr/>
        </p:nvSpPr>
        <p:spPr bwMode="auto">
          <a:xfrm>
            <a:off x="4813300" y="3514725"/>
            <a:ext cx="838200" cy="533400"/>
          </a:xfrm>
          <a:prstGeom prst="triangle">
            <a:avLst>
              <a:gd name="adj" fmla="val 50000"/>
            </a:avLst>
          </a:prstGeom>
          <a:solidFill>
            <a:schemeClr val="accent1"/>
          </a:solidFill>
          <a:ln w="28575">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1400">
                <a:solidFill>
                  <a:schemeClr val="tx1"/>
                </a:solidFill>
              </a:rPr>
              <a:t>AND</a:t>
            </a:r>
          </a:p>
        </p:txBody>
      </p:sp>
      <p:sp>
        <p:nvSpPr>
          <p:cNvPr id="9222" name="Line 5"/>
          <p:cNvSpPr>
            <a:spLocks noChangeShapeType="1"/>
          </p:cNvSpPr>
          <p:nvPr/>
        </p:nvSpPr>
        <p:spPr bwMode="auto">
          <a:xfrm>
            <a:off x="4965700" y="4048125"/>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 name="Line 6"/>
          <p:cNvSpPr>
            <a:spLocks noChangeShapeType="1"/>
          </p:cNvSpPr>
          <p:nvPr/>
        </p:nvSpPr>
        <p:spPr bwMode="auto">
          <a:xfrm>
            <a:off x="5499100" y="4048125"/>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 name="Line 7"/>
          <p:cNvSpPr>
            <a:spLocks noChangeShapeType="1"/>
          </p:cNvSpPr>
          <p:nvPr/>
        </p:nvSpPr>
        <p:spPr bwMode="auto">
          <a:xfrm>
            <a:off x="5232400" y="3324225"/>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 name="Text Box 8"/>
          <p:cNvSpPr txBox="1">
            <a:spLocks noChangeArrowheads="1"/>
          </p:cNvSpPr>
          <p:nvPr/>
        </p:nvSpPr>
        <p:spPr bwMode="auto">
          <a:xfrm>
            <a:off x="4660901" y="3971926"/>
            <a:ext cx="296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x</a:t>
            </a:r>
          </a:p>
        </p:txBody>
      </p:sp>
      <p:sp>
        <p:nvSpPr>
          <p:cNvPr id="9226" name="Text Box 9"/>
          <p:cNvSpPr txBox="1">
            <a:spLocks noChangeArrowheads="1"/>
          </p:cNvSpPr>
          <p:nvPr/>
        </p:nvSpPr>
        <p:spPr bwMode="auto">
          <a:xfrm>
            <a:off x="5194300" y="395763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y</a:t>
            </a:r>
          </a:p>
        </p:txBody>
      </p:sp>
      <p:sp>
        <p:nvSpPr>
          <p:cNvPr id="9227" name="Text Box 10"/>
          <p:cNvSpPr txBox="1">
            <a:spLocks noChangeArrowheads="1"/>
          </p:cNvSpPr>
          <p:nvPr/>
        </p:nvSpPr>
        <p:spPr bwMode="auto">
          <a:xfrm>
            <a:off x="5118100" y="2981326"/>
            <a:ext cx="28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z</a:t>
            </a:r>
          </a:p>
        </p:txBody>
      </p:sp>
      <p:sp>
        <p:nvSpPr>
          <p:cNvPr id="9228" name="Text Box 11"/>
          <p:cNvSpPr txBox="1">
            <a:spLocks noChangeArrowheads="1"/>
          </p:cNvSpPr>
          <p:nvPr/>
        </p:nvSpPr>
        <p:spPr bwMode="auto">
          <a:xfrm>
            <a:off x="3417888" y="3348038"/>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folHlink"/>
                </a:solidFill>
              </a:rPr>
              <a:t>k</a:t>
            </a:r>
            <a:r>
              <a:rPr lang="en-US" altLang="en-US" baseline="-25000">
                <a:solidFill>
                  <a:schemeClr val="folHlink"/>
                </a:solidFill>
              </a:rPr>
              <a:t>0z</a:t>
            </a:r>
            <a:r>
              <a:rPr lang="en-US" altLang="en-US">
                <a:solidFill>
                  <a:schemeClr val="folHlink"/>
                </a:solidFill>
              </a:rPr>
              <a:t>, k</a:t>
            </a:r>
            <a:r>
              <a:rPr lang="en-US" altLang="en-US" baseline="-25000">
                <a:solidFill>
                  <a:schemeClr val="folHlink"/>
                </a:solidFill>
              </a:rPr>
              <a:t>1z</a:t>
            </a:r>
          </a:p>
        </p:txBody>
      </p:sp>
      <p:sp>
        <p:nvSpPr>
          <p:cNvPr id="9229" name="Line 12"/>
          <p:cNvSpPr>
            <a:spLocks noChangeShapeType="1"/>
          </p:cNvSpPr>
          <p:nvPr/>
        </p:nvSpPr>
        <p:spPr bwMode="auto">
          <a:xfrm flipH="1">
            <a:off x="3417889" y="4276725"/>
            <a:ext cx="15398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0" name="Text Box 13"/>
          <p:cNvSpPr txBox="1">
            <a:spLocks noChangeArrowheads="1"/>
          </p:cNvSpPr>
          <p:nvPr/>
        </p:nvSpPr>
        <p:spPr bwMode="auto">
          <a:xfrm>
            <a:off x="2549525" y="3990975"/>
            <a:ext cx="808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tx1"/>
                </a:solidFill>
              </a:rPr>
              <a:t>Alice</a:t>
            </a:r>
          </a:p>
        </p:txBody>
      </p:sp>
      <p:sp>
        <p:nvSpPr>
          <p:cNvPr id="9231" name="Text Box 14"/>
          <p:cNvSpPr txBox="1">
            <a:spLocks noChangeArrowheads="1"/>
          </p:cNvSpPr>
          <p:nvPr/>
        </p:nvSpPr>
        <p:spPr bwMode="auto">
          <a:xfrm>
            <a:off x="7080251" y="4033839"/>
            <a:ext cx="703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tx1"/>
                </a:solidFill>
              </a:rPr>
              <a:t>Bob</a:t>
            </a:r>
          </a:p>
        </p:txBody>
      </p:sp>
      <p:sp>
        <p:nvSpPr>
          <p:cNvPr id="9232" name="Line 15"/>
          <p:cNvSpPr>
            <a:spLocks noChangeShapeType="1"/>
          </p:cNvSpPr>
          <p:nvPr/>
        </p:nvSpPr>
        <p:spPr bwMode="auto">
          <a:xfrm flipH="1">
            <a:off x="5491164" y="4262438"/>
            <a:ext cx="15398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3" name="Line 16"/>
          <p:cNvSpPr>
            <a:spLocks noChangeShapeType="1"/>
          </p:cNvSpPr>
          <p:nvPr/>
        </p:nvSpPr>
        <p:spPr bwMode="auto">
          <a:xfrm flipV="1">
            <a:off x="4424364" y="3433764"/>
            <a:ext cx="808037" cy="142875"/>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9234" name="Text Box 17"/>
          <p:cNvSpPr txBox="1">
            <a:spLocks noChangeArrowheads="1"/>
          </p:cNvSpPr>
          <p:nvPr/>
        </p:nvSpPr>
        <p:spPr bwMode="auto">
          <a:xfrm>
            <a:off x="3448050" y="4414838"/>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folHlink"/>
                </a:solidFill>
              </a:rPr>
              <a:t>k</a:t>
            </a:r>
            <a:r>
              <a:rPr lang="en-US" altLang="en-US" baseline="-25000">
                <a:solidFill>
                  <a:schemeClr val="folHlink"/>
                </a:solidFill>
              </a:rPr>
              <a:t>0x</a:t>
            </a:r>
            <a:r>
              <a:rPr lang="en-US" altLang="en-US">
                <a:solidFill>
                  <a:schemeClr val="folHlink"/>
                </a:solidFill>
              </a:rPr>
              <a:t>, k</a:t>
            </a:r>
            <a:r>
              <a:rPr lang="en-US" altLang="en-US" baseline="-25000">
                <a:solidFill>
                  <a:schemeClr val="folHlink"/>
                </a:solidFill>
              </a:rPr>
              <a:t>1x</a:t>
            </a:r>
          </a:p>
        </p:txBody>
      </p:sp>
      <p:sp>
        <p:nvSpPr>
          <p:cNvPr id="9235" name="Line 18"/>
          <p:cNvSpPr>
            <a:spLocks noChangeShapeType="1"/>
          </p:cNvSpPr>
          <p:nvPr/>
        </p:nvSpPr>
        <p:spPr bwMode="auto">
          <a:xfrm flipV="1">
            <a:off x="4527550" y="4262438"/>
            <a:ext cx="285750" cy="500062"/>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9236" name="Text Box 19"/>
          <p:cNvSpPr txBox="1">
            <a:spLocks noChangeArrowheads="1"/>
          </p:cNvSpPr>
          <p:nvPr/>
        </p:nvSpPr>
        <p:spPr bwMode="auto">
          <a:xfrm>
            <a:off x="3433764" y="4795838"/>
            <a:ext cx="110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rgbClr val="FF0000"/>
                </a:solidFill>
              </a:rPr>
              <a:t>k</a:t>
            </a:r>
            <a:r>
              <a:rPr lang="en-US" altLang="en-US" baseline="-25000">
                <a:solidFill>
                  <a:srgbClr val="FF0000"/>
                </a:solidFill>
              </a:rPr>
              <a:t>0y</a:t>
            </a:r>
            <a:r>
              <a:rPr lang="en-US" altLang="en-US">
                <a:solidFill>
                  <a:srgbClr val="FF0000"/>
                </a:solidFill>
              </a:rPr>
              <a:t>, k</a:t>
            </a:r>
            <a:r>
              <a:rPr lang="en-US" altLang="en-US" baseline="-25000">
                <a:solidFill>
                  <a:srgbClr val="FF0000"/>
                </a:solidFill>
              </a:rPr>
              <a:t>1y</a:t>
            </a:r>
          </a:p>
        </p:txBody>
      </p:sp>
      <p:sp>
        <p:nvSpPr>
          <p:cNvPr id="9237" name="Line 20"/>
          <p:cNvSpPr>
            <a:spLocks noChangeShapeType="1"/>
          </p:cNvSpPr>
          <p:nvPr/>
        </p:nvSpPr>
        <p:spPr bwMode="auto">
          <a:xfrm flipV="1">
            <a:off x="4513263" y="4276726"/>
            <a:ext cx="1358900" cy="866775"/>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9238" name="Freeform 21"/>
          <p:cNvSpPr>
            <a:spLocks/>
          </p:cNvSpPr>
          <p:nvPr/>
        </p:nvSpPr>
        <p:spPr bwMode="auto">
          <a:xfrm>
            <a:off x="4491039" y="4491039"/>
            <a:ext cx="2752725" cy="542925"/>
          </a:xfrm>
          <a:custGeom>
            <a:avLst/>
            <a:gdLst>
              <a:gd name="T0" fmla="*/ 0 w 1734"/>
              <a:gd name="T1" fmla="*/ 324 h 342"/>
              <a:gd name="T2" fmla="*/ 870 w 1734"/>
              <a:gd name="T3" fmla="*/ 288 h 342"/>
              <a:gd name="T4" fmla="*/ 1734 w 1734"/>
              <a:gd name="T5" fmla="*/ 0 h 342"/>
              <a:gd name="T6" fmla="*/ 0 60000 65536"/>
              <a:gd name="T7" fmla="*/ 0 60000 65536"/>
              <a:gd name="T8" fmla="*/ 0 60000 65536"/>
              <a:gd name="T9" fmla="*/ 0 w 1734"/>
              <a:gd name="T10" fmla="*/ 0 h 342"/>
              <a:gd name="T11" fmla="*/ 1734 w 1734"/>
              <a:gd name="T12" fmla="*/ 342 h 342"/>
            </a:gdLst>
            <a:ahLst/>
            <a:cxnLst>
              <a:cxn ang="T6">
                <a:pos x="T0" y="T1"/>
              </a:cxn>
              <a:cxn ang="T7">
                <a:pos x="T2" y="T3"/>
              </a:cxn>
              <a:cxn ang="T8">
                <a:pos x="T4" y="T5"/>
              </a:cxn>
            </a:cxnLst>
            <a:rect l="T9" t="T10" r="T11" b="T12"/>
            <a:pathLst>
              <a:path w="1734" h="342">
                <a:moveTo>
                  <a:pt x="0" y="324"/>
                </a:moveTo>
                <a:cubicBezTo>
                  <a:pt x="145" y="319"/>
                  <a:pt x="581" y="342"/>
                  <a:pt x="870" y="288"/>
                </a:cubicBezTo>
                <a:cubicBezTo>
                  <a:pt x="1159" y="234"/>
                  <a:pt x="1450" y="136"/>
                  <a:pt x="1734" y="0"/>
                </a:cubicBezTo>
              </a:path>
            </a:pathLst>
          </a:custGeom>
          <a:noFill/>
          <a:ln w="28575">
            <a:solidFill>
              <a:srgbClr val="FF0000"/>
            </a:solidFill>
            <a:round/>
            <a:headEnd type="stealth" w="lg" len="lg"/>
            <a:tailEnd type="stealth" w="lg" len="lg"/>
          </a:ln>
          <a:extLst>
            <a:ext uri="{909E8E84-426E-40DD-AFC4-6F175D3DCCD1}">
              <a14:hiddenFill xmlns:a14="http://schemas.microsoft.com/office/drawing/2010/main">
                <a:solidFill>
                  <a:srgbClr val="FFFFFF"/>
                </a:solidFill>
              </a14:hiddenFill>
            </a:ext>
          </a:extLst>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endParaRPr lang="en-US" altLang="en-US"/>
          </a:p>
        </p:txBody>
      </p:sp>
      <p:sp>
        <p:nvSpPr>
          <p:cNvPr id="9239" name="Text Box 22"/>
          <p:cNvSpPr txBox="1">
            <a:spLocks noChangeArrowheads="1"/>
          </p:cNvSpPr>
          <p:nvPr/>
        </p:nvSpPr>
        <p:spPr bwMode="auto">
          <a:xfrm>
            <a:off x="6770689" y="4600575"/>
            <a:ext cx="3134063" cy="179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rgbClr val="FF0000"/>
                </a:solidFill>
              </a:rPr>
              <a:t>Run oblivious transfer</a:t>
            </a:r>
          </a:p>
          <a:p>
            <a:pPr>
              <a:lnSpc>
                <a:spcPct val="90000"/>
              </a:lnSpc>
              <a:buFontTx/>
              <a:buNone/>
            </a:pPr>
            <a:r>
              <a:rPr lang="en-US" altLang="en-US">
                <a:solidFill>
                  <a:srgbClr val="FF0000"/>
                </a:solidFill>
              </a:rPr>
              <a:t>Alice’s input: k</a:t>
            </a:r>
            <a:r>
              <a:rPr lang="en-US" altLang="en-US" baseline="-25000">
                <a:solidFill>
                  <a:srgbClr val="FF0000"/>
                </a:solidFill>
              </a:rPr>
              <a:t>0y</a:t>
            </a:r>
            <a:r>
              <a:rPr lang="en-US" altLang="en-US">
                <a:solidFill>
                  <a:srgbClr val="FF0000"/>
                </a:solidFill>
              </a:rPr>
              <a:t>, k</a:t>
            </a:r>
            <a:r>
              <a:rPr lang="en-US" altLang="en-US" baseline="-25000">
                <a:solidFill>
                  <a:srgbClr val="FF0000"/>
                </a:solidFill>
              </a:rPr>
              <a:t>1y</a:t>
            </a:r>
            <a:endParaRPr lang="en-US" altLang="en-US">
              <a:solidFill>
                <a:srgbClr val="FF0000"/>
              </a:solidFill>
            </a:endParaRPr>
          </a:p>
          <a:p>
            <a:pPr>
              <a:lnSpc>
                <a:spcPct val="90000"/>
              </a:lnSpc>
              <a:buFontTx/>
              <a:buNone/>
            </a:pPr>
            <a:r>
              <a:rPr lang="en-US" altLang="en-US">
                <a:solidFill>
                  <a:srgbClr val="FF0000"/>
                </a:solidFill>
              </a:rPr>
              <a:t>Bob’s input: his bit b</a:t>
            </a:r>
          </a:p>
          <a:p>
            <a:pPr>
              <a:lnSpc>
                <a:spcPct val="90000"/>
              </a:lnSpc>
              <a:buFontTx/>
              <a:buNone/>
            </a:pPr>
            <a:r>
              <a:rPr lang="en-US" altLang="en-US">
                <a:solidFill>
                  <a:srgbClr val="FF0000"/>
                </a:solidFill>
              </a:rPr>
              <a:t>Bob learns k</a:t>
            </a:r>
            <a:r>
              <a:rPr lang="en-US" altLang="en-US" baseline="-25000">
                <a:solidFill>
                  <a:srgbClr val="FF0000"/>
                </a:solidFill>
              </a:rPr>
              <a:t>by</a:t>
            </a:r>
            <a:endParaRPr lang="en-US" altLang="en-US">
              <a:solidFill>
                <a:srgbClr val="FF0000"/>
              </a:solidFill>
            </a:endParaRPr>
          </a:p>
          <a:p>
            <a:pPr>
              <a:lnSpc>
                <a:spcPct val="90000"/>
              </a:lnSpc>
              <a:buFontTx/>
              <a:buNone/>
            </a:pPr>
            <a:r>
              <a:rPr lang="en-US" altLang="en-US" sz="1800">
                <a:solidFill>
                  <a:schemeClr val="hlink"/>
                </a:solidFill>
              </a:rPr>
              <a:t>What does Alice learn?</a:t>
            </a:r>
            <a:r>
              <a:rPr lang="en-US" altLang="en-US">
                <a:solidFill>
                  <a:srgbClr val="FF0000"/>
                </a:solidFill>
              </a:rPr>
              <a:t> </a:t>
            </a:r>
            <a:endParaRPr lang="en-US" altLang="en-US" baseline="-25000">
              <a:solidFill>
                <a:srgbClr val="FF0000"/>
              </a:solidFill>
            </a:endParaRPr>
          </a:p>
        </p:txBody>
      </p:sp>
      <p:sp>
        <p:nvSpPr>
          <p:cNvPr id="1684503" name="AutoShape 23"/>
          <p:cNvSpPr>
            <a:spLocks noChangeArrowheads="1"/>
          </p:cNvSpPr>
          <p:nvPr/>
        </p:nvSpPr>
        <p:spPr bwMode="auto">
          <a:xfrm>
            <a:off x="7620000" y="3124200"/>
            <a:ext cx="2743200" cy="833438"/>
          </a:xfrm>
          <a:prstGeom prst="wedgeRectCallout">
            <a:avLst>
              <a:gd name="adj1" fmla="val -45486"/>
              <a:gd name="adj2" fmla="val 82954"/>
            </a:avLst>
          </a:prstGeom>
          <a:solidFill>
            <a:srgbClr val="DDDDDD"/>
          </a:solidFill>
          <a:ln w="28575">
            <a:solidFill>
              <a:schemeClr val="tx1"/>
            </a:solidFill>
            <a:miter lim="800000"/>
            <a:headEnd/>
            <a:tailEnd/>
          </a:ln>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1600">
                <a:solidFill>
                  <a:schemeClr val="tx1"/>
                </a:solidFill>
              </a:rPr>
              <a:t>Knows K</a:t>
            </a:r>
            <a:r>
              <a:rPr lang="en-US" altLang="en-US" sz="1600" baseline="-25000">
                <a:solidFill>
                  <a:schemeClr val="tx1"/>
                </a:solidFill>
              </a:rPr>
              <a:t>b’x</a:t>
            </a:r>
            <a:r>
              <a:rPr lang="en-US" altLang="en-US" sz="1600">
                <a:solidFill>
                  <a:schemeClr val="tx1"/>
                </a:solidFill>
              </a:rPr>
              <a:t> where b’ is Alice’s input bit and K</a:t>
            </a:r>
            <a:r>
              <a:rPr lang="en-US" altLang="en-US" sz="1600" baseline="-25000">
                <a:solidFill>
                  <a:schemeClr val="tx1"/>
                </a:solidFill>
              </a:rPr>
              <a:t>by</a:t>
            </a:r>
            <a:r>
              <a:rPr lang="en-US" altLang="en-US" sz="1600">
                <a:solidFill>
                  <a:schemeClr val="tx1"/>
                </a:solidFill>
              </a:rPr>
              <a:t> where b is his own input bit</a:t>
            </a:r>
          </a:p>
        </p:txBody>
      </p:sp>
      <p:sp>
        <p:nvSpPr>
          <p:cNvPr id="9241" name="Text Box 24"/>
          <p:cNvSpPr txBox="1">
            <a:spLocks noChangeArrowheads="1"/>
          </p:cNvSpPr>
          <p:nvPr/>
        </p:nvSpPr>
        <p:spPr bwMode="auto">
          <a:xfrm>
            <a:off x="2698750" y="5611813"/>
            <a:ext cx="1949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600">
                <a:solidFill>
                  <a:schemeClr val="folHlink"/>
                </a:solidFill>
              </a:rPr>
              <a:t>Garbled truth table:</a:t>
            </a:r>
          </a:p>
        </p:txBody>
      </p:sp>
      <p:sp>
        <p:nvSpPr>
          <p:cNvPr id="9242" name="Text Box 25"/>
          <p:cNvSpPr txBox="1">
            <a:spLocks noChangeArrowheads="1"/>
          </p:cNvSpPr>
          <p:nvPr/>
        </p:nvSpPr>
        <p:spPr bwMode="auto">
          <a:xfrm>
            <a:off x="4651375" y="6081713"/>
            <a:ext cx="1525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0x</a:t>
            </a: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0y</a:t>
            </a:r>
            <a:r>
              <a:rPr lang="en-US" altLang="en-US" sz="1800">
                <a:solidFill>
                  <a:schemeClr val="folHlink"/>
                </a:solidFill>
              </a:rPr>
              <a:t>(k</a:t>
            </a:r>
            <a:r>
              <a:rPr lang="en-US" altLang="en-US" sz="1800" baseline="-25000">
                <a:solidFill>
                  <a:schemeClr val="folHlink"/>
                </a:solidFill>
              </a:rPr>
              <a:t>0z</a:t>
            </a:r>
            <a:r>
              <a:rPr lang="en-US" altLang="en-US" sz="1800">
                <a:solidFill>
                  <a:schemeClr val="folHlink"/>
                </a:solidFill>
              </a:rPr>
              <a:t>))</a:t>
            </a:r>
          </a:p>
        </p:txBody>
      </p:sp>
      <p:sp>
        <p:nvSpPr>
          <p:cNvPr id="9243" name="Text Box 26"/>
          <p:cNvSpPr txBox="1">
            <a:spLocks noChangeArrowheads="1"/>
          </p:cNvSpPr>
          <p:nvPr/>
        </p:nvSpPr>
        <p:spPr bwMode="auto">
          <a:xfrm>
            <a:off x="4651375" y="5532438"/>
            <a:ext cx="1525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0x</a:t>
            </a: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1y</a:t>
            </a:r>
            <a:r>
              <a:rPr lang="en-US" altLang="en-US" sz="1800">
                <a:solidFill>
                  <a:schemeClr val="folHlink"/>
                </a:solidFill>
              </a:rPr>
              <a:t>(k</a:t>
            </a:r>
            <a:r>
              <a:rPr lang="en-US" altLang="en-US" sz="1800" baseline="-25000">
                <a:solidFill>
                  <a:schemeClr val="folHlink"/>
                </a:solidFill>
              </a:rPr>
              <a:t>0z</a:t>
            </a:r>
            <a:r>
              <a:rPr lang="en-US" altLang="en-US" sz="1800">
                <a:solidFill>
                  <a:schemeClr val="folHlink"/>
                </a:solidFill>
              </a:rPr>
              <a:t>))</a:t>
            </a:r>
          </a:p>
        </p:txBody>
      </p:sp>
      <p:sp>
        <p:nvSpPr>
          <p:cNvPr id="9244" name="Text Box 27"/>
          <p:cNvSpPr txBox="1">
            <a:spLocks noChangeArrowheads="1"/>
          </p:cNvSpPr>
          <p:nvPr/>
        </p:nvSpPr>
        <p:spPr bwMode="auto">
          <a:xfrm>
            <a:off x="4651375" y="5257801"/>
            <a:ext cx="1525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1x</a:t>
            </a: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0y</a:t>
            </a:r>
            <a:r>
              <a:rPr lang="en-US" altLang="en-US" sz="1800">
                <a:solidFill>
                  <a:schemeClr val="folHlink"/>
                </a:solidFill>
              </a:rPr>
              <a:t>(k</a:t>
            </a:r>
            <a:r>
              <a:rPr lang="en-US" altLang="en-US" sz="1800" baseline="-25000">
                <a:solidFill>
                  <a:schemeClr val="folHlink"/>
                </a:solidFill>
              </a:rPr>
              <a:t>0z</a:t>
            </a:r>
            <a:r>
              <a:rPr lang="en-US" altLang="en-US" sz="1800">
                <a:solidFill>
                  <a:schemeClr val="folHlink"/>
                </a:solidFill>
              </a:rPr>
              <a:t>))</a:t>
            </a:r>
          </a:p>
        </p:txBody>
      </p:sp>
      <p:sp>
        <p:nvSpPr>
          <p:cNvPr id="9245" name="Text Box 28"/>
          <p:cNvSpPr txBox="1">
            <a:spLocks noChangeArrowheads="1"/>
          </p:cNvSpPr>
          <p:nvPr/>
        </p:nvSpPr>
        <p:spPr bwMode="auto">
          <a:xfrm>
            <a:off x="4651375" y="5807076"/>
            <a:ext cx="1525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1x</a:t>
            </a: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1y</a:t>
            </a:r>
            <a:r>
              <a:rPr lang="en-US" altLang="en-US" sz="1800">
                <a:solidFill>
                  <a:schemeClr val="folHlink"/>
                </a:solidFill>
              </a:rPr>
              <a:t>(k</a:t>
            </a:r>
            <a:r>
              <a:rPr lang="en-US" altLang="en-US" sz="1800" baseline="-25000">
                <a:solidFill>
                  <a:schemeClr val="folHlink"/>
                </a:solidFill>
              </a:rPr>
              <a:t>1z</a:t>
            </a:r>
            <a:r>
              <a:rPr lang="en-US" altLang="en-US" sz="1800">
                <a:solidFill>
                  <a:schemeClr val="folHlink"/>
                </a:solidFill>
              </a:rPr>
              <a:t>))</a:t>
            </a:r>
          </a:p>
        </p:txBody>
      </p:sp>
    </p:spTree>
    <p:extLst>
      <p:ext uri="{BB962C8B-B14F-4D97-AF65-F5344CB8AC3E}">
        <p14:creationId xmlns:p14="http://schemas.microsoft.com/office/powerpoint/2010/main" val="2591977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4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450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r>
              <a:rPr lang="en-US" altLang="en-US" sz="1200">
                <a:latin typeface="Arial" panose="020B0604020202020204" pitchFamily="34" charset="0"/>
              </a:rPr>
              <a:t>slide </a:t>
            </a:r>
            <a:fld id="{CE823FB5-5492-4059-BB46-BBF2437BB711}" type="slidenum">
              <a:rPr lang="en-US" altLang="en-US" sz="1200">
                <a:latin typeface="Arial" panose="020B0604020202020204" pitchFamily="34" charset="0"/>
              </a:rPr>
              <a:pPr/>
              <a:t>18</a:t>
            </a:fld>
            <a:endParaRPr lang="en-US" altLang="en-US" sz="1200">
              <a:latin typeface="Arial" panose="020B0604020202020204" pitchFamily="34" charset="0"/>
            </a:endParaRPr>
          </a:p>
        </p:txBody>
      </p:sp>
      <p:sp>
        <p:nvSpPr>
          <p:cNvPr id="10243" name="Rectangle 2"/>
          <p:cNvSpPr>
            <a:spLocks noGrp="1" noChangeArrowheads="1"/>
          </p:cNvSpPr>
          <p:nvPr>
            <p:ph type="title"/>
          </p:nvPr>
        </p:nvSpPr>
        <p:spPr>
          <a:xfrm>
            <a:off x="1930400" y="228600"/>
            <a:ext cx="8432800" cy="914400"/>
          </a:xfrm>
        </p:spPr>
        <p:txBody>
          <a:bodyPr/>
          <a:lstStyle/>
          <a:p>
            <a:r>
              <a:rPr lang="en-US" altLang="en-US" smtClean="0"/>
              <a:t>6: Evaluate Garbled Gate </a:t>
            </a:r>
          </a:p>
        </p:txBody>
      </p:sp>
      <p:sp>
        <p:nvSpPr>
          <p:cNvPr id="10244" name="Rectangle 3"/>
          <p:cNvSpPr>
            <a:spLocks noGrp="1" noChangeArrowheads="1"/>
          </p:cNvSpPr>
          <p:nvPr>
            <p:ph type="body" idx="1"/>
          </p:nvPr>
        </p:nvSpPr>
        <p:spPr>
          <a:xfrm>
            <a:off x="1981200" y="1600200"/>
            <a:ext cx="8534400" cy="5029200"/>
          </a:xfrm>
        </p:spPr>
        <p:txBody>
          <a:bodyPr/>
          <a:lstStyle/>
          <a:p>
            <a:r>
              <a:rPr lang="en-US" altLang="en-US" smtClean="0"/>
              <a:t>Using the two keys that he learned, Bob decrypts exactly one of the output-wire keys</a:t>
            </a:r>
          </a:p>
          <a:p>
            <a:pPr lvl="1"/>
            <a:r>
              <a:rPr lang="en-US" altLang="en-US" smtClean="0"/>
              <a:t>Bob does not learn if this key corresponds to 0 or 1</a:t>
            </a:r>
          </a:p>
          <a:p>
            <a:pPr lvl="2"/>
            <a:r>
              <a:rPr lang="en-US" altLang="en-US" smtClean="0"/>
              <a:t>Why is this important?</a:t>
            </a:r>
          </a:p>
        </p:txBody>
      </p:sp>
      <p:sp>
        <p:nvSpPr>
          <p:cNvPr id="10245" name="AutoShape 4"/>
          <p:cNvSpPr>
            <a:spLocks noChangeArrowheads="1"/>
          </p:cNvSpPr>
          <p:nvPr/>
        </p:nvSpPr>
        <p:spPr bwMode="auto">
          <a:xfrm>
            <a:off x="4584700" y="4076700"/>
            <a:ext cx="838200" cy="533400"/>
          </a:xfrm>
          <a:prstGeom prst="triangle">
            <a:avLst>
              <a:gd name="adj" fmla="val 50000"/>
            </a:avLst>
          </a:prstGeom>
          <a:solidFill>
            <a:schemeClr val="accent1"/>
          </a:solidFill>
          <a:ln w="28575">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1400">
                <a:solidFill>
                  <a:schemeClr val="tx1"/>
                </a:solidFill>
              </a:rPr>
              <a:t>AND</a:t>
            </a:r>
          </a:p>
        </p:txBody>
      </p:sp>
      <p:sp>
        <p:nvSpPr>
          <p:cNvPr id="10246" name="Line 5"/>
          <p:cNvSpPr>
            <a:spLocks noChangeShapeType="1"/>
          </p:cNvSpPr>
          <p:nvPr/>
        </p:nvSpPr>
        <p:spPr bwMode="auto">
          <a:xfrm>
            <a:off x="4737100" y="4610100"/>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 name="Line 6"/>
          <p:cNvSpPr>
            <a:spLocks noChangeShapeType="1"/>
          </p:cNvSpPr>
          <p:nvPr/>
        </p:nvSpPr>
        <p:spPr bwMode="auto">
          <a:xfrm>
            <a:off x="5270500" y="4610100"/>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 name="Line 7"/>
          <p:cNvSpPr>
            <a:spLocks noChangeShapeType="1"/>
          </p:cNvSpPr>
          <p:nvPr/>
        </p:nvSpPr>
        <p:spPr bwMode="auto">
          <a:xfrm>
            <a:off x="5003800" y="3886200"/>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 name="Text Box 8"/>
          <p:cNvSpPr txBox="1">
            <a:spLocks noChangeArrowheads="1"/>
          </p:cNvSpPr>
          <p:nvPr/>
        </p:nvSpPr>
        <p:spPr bwMode="auto">
          <a:xfrm>
            <a:off x="4432301" y="4533901"/>
            <a:ext cx="296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x</a:t>
            </a:r>
          </a:p>
        </p:txBody>
      </p:sp>
      <p:sp>
        <p:nvSpPr>
          <p:cNvPr id="10250" name="Text Box 9"/>
          <p:cNvSpPr txBox="1">
            <a:spLocks noChangeArrowheads="1"/>
          </p:cNvSpPr>
          <p:nvPr/>
        </p:nvSpPr>
        <p:spPr bwMode="auto">
          <a:xfrm>
            <a:off x="4965700" y="4519613"/>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y</a:t>
            </a:r>
          </a:p>
        </p:txBody>
      </p:sp>
      <p:sp>
        <p:nvSpPr>
          <p:cNvPr id="10251" name="Text Box 10"/>
          <p:cNvSpPr txBox="1">
            <a:spLocks noChangeArrowheads="1"/>
          </p:cNvSpPr>
          <p:nvPr/>
        </p:nvSpPr>
        <p:spPr bwMode="auto">
          <a:xfrm>
            <a:off x="4889500" y="3543301"/>
            <a:ext cx="28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z</a:t>
            </a:r>
          </a:p>
        </p:txBody>
      </p:sp>
      <p:sp>
        <p:nvSpPr>
          <p:cNvPr id="10252" name="Text Box 11"/>
          <p:cNvSpPr txBox="1">
            <a:spLocks noChangeArrowheads="1"/>
          </p:cNvSpPr>
          <p:nvPr/>
        </p:nvSpPr>
        <p:spPr bwMode="auto">
          <a:xfrm>
            <a:off x="3189288" y="3910013"/>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folHlink"/>
                </a:solidFill>
              </a:rPr>
              <a:t>k</a:t>
            </a:r>
            <a:r>
              <a:rPr lang="en-US" altLang="en-US" baseline="-25000">
                <a:solidFill>
                  <a:schemeClr val="folHlink"/>
                </a:solidFill>
              </a:rPr>
              <a:t>0z</a:t>
            </a:r>
            <a:r>
              <a:rPr lang="en-US" altLang="en-US">
                <a:solidFill>
                  <a:schemeClr val="folHlink"/>
                </a:solidFill>
              </a:rPr>
              <a:t>, k</a:t>
            </a:r>
            <a:r>
              <a:rPr lang="en-US" altLang="en-US" baseline="-25000">
                <a:solidFill>
                  <a:schemeClr val="folHlink"/>
                </a:solidFill>
              </a:rPr>
              <a:t>1z</a:t>
            </a:r>
          </a:p>
        </p:txBody>
      </p:sp>
      <p:sp>
        <p:nvSpPr>
          <p:cNvPr id="10253" name="Line 12"/>
          <p:cNvSpPr>
            <a:spLocks noChangeShapeType="1"/>
          </p:cNvSpPr>
          <p:nvPr/>
        </p:nvSpPr>
        <p:spPr bwMode="auto">
          <a:xfrm flipH="1">
            <a:off x="3189289" y="4838700"/>
            <a:ext cx="15398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 name="Text Box 13"/>
          <p:cNvSpPr txBox="1">
            <a:spLocks noChangeArrowheads="1"/>
          </p:cNvSpPr>
          <p:nvPr/>
        </p:nvSpPr>
        <p:spPr bwMode="auto">
          <a:xfrm>
            <a:off x="2320925" y="4552950"/>
            <a:ext cx="808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tx1"/>
                </a:solidFill>
              </a:rPr>
              <a:t>Alice</a:t>
            </a:r>
          </a:p>
        </p:txBody>
      </p:sp>
      <p:sp>
        <p:nvSpPr>
          <p:cNvPr id="10255" name="Text Box 14"/>
          <p:cNvSpPr txBox="1">
            <a:spLocks noChangeArrowheads="1"/>
          </p:cNvSpPr>
          <p:nvPr/>
        </p:nvSpPr>
        <p:spPr bwMode="auto">
          <a:xfrm>
            <a:off x="6851651" y="4595814"/>
            <a:ext cx="703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tx1"/>
                </a:solidFill>
              </a:rPr>
              <a:t>Bob</a:t>
            </a:r>
          </a:p>
        </p:txBody>
      </p:sp>
      <p:sp>
        <p:nvSpPr>
          <p:cNvPr id="10256" name="Line 15"/>
          <p:cNvSpPr>
            <a:spLocks noChangeShapeType="1"/>
          </p:cNvSpPr>
          <p:nvPr/>
        </p:nvSpPr>
        <p:spPr bwMode="auto">
          <a:xfrm flipH="1">
            <a:off x="5262564" y="4824413"/>
            <a:ext cx="15398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 name="Line 16"/>
          <p:cNvSpPr>
            <a:spLocks noChangeShapeType="1"/>
          </p:cNvSpPr>
          <p:nvPr/>
        </p:nvSpPr>
        <p:spPr bwMode="auto">
          <a:xfrm flipV="1">
            <a:off x="4195764" y="3995739"/>
            <a:ext cx="808037" cy="142875"/>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0258" name="Text Box 17"/>
          <p:cNvSpPr txBox="1">
            <a:spLocks noChangeArrowheads="1"/>
          </p:cNvSpPr>
          <p:nvPr/>
        </p:nvSpPr>
        <p:spPr bwMode="auto">
          <a:xfrm>
            <a:off x="3219450" y="4976813"/>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rgbClr val="FF0000"/>
                </a:solidFill>
              </a:rPr>
              <a:t>k</a:t>
            </a:r>
            <a:r>
              <a:rPr lang="en-US" altLang="en-US" baseline="-25000">
                <a:solidFill>
                  <a:srgbClr val="FF0000"/>
                </a:solidFill>
              </a:rPr>
              <a:t>0x</a:t>
            </a:r>
            <a:r>
              <a:rPr lang="en-US" altLang="en-US">
                <a:solidFill>
                  <a:schemeClr val="folHlink"/>
                </a:solidFill>
              </a:rPr>
              <a:t>, k</a:t>
            </a:r>
            <a:r>
              <a:rPr lang="en-US" altLang="en-US" baseline="-25000">
                <a:solidFill>
                  <a:schemeClr val="folHlink"/>
                </a:solidFill>
              </a:rPr>
              <a:t>1x</a:t>
            </a:r>
          </a:p>
        </p:txBody>
      </p:sp>
      <p:sp>
        <p:nvSpPr>
          <p:cNvPr id="10259" name="Line 18"/>
          <p:cNvSpPr>
            <a:spLocks noChangeShapeType="1"/>
          </p:cNvSpPr>
          <p:nvPr/>
        </p:nvSpPr>
        <p:spPr bwMode="auto">
          <a:xfrm flipV="1">
            <a:off x="4298950" y="4824413"/>
            <a:ext cx="285750" cy="500062"/>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0260" name="Text Box 19"/>
          <p:cNvSpPr txBox="1">
            <a:spLocks noChangeArrowheads="1"/>
          </p:cNvSpPr>
          <p:nvPr/>
        </p:nvSpPr>
        <p:spPr bwMode="auto">
          <a:xfrm>
            <a:off x="3205164" y="5357813"/>
            <a:ext cx="110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a:solidFill>
                  <a:schemeClr val="folHlink"/>
                </a:solidFill>
              </a:rPr>
              <a:t>k</a:t>
            </a:r>
            <a:r>
              <a:rPr lang="en-US" altLang="en-US" baseline="-25000">
                <a:solidFill>
                  <a:schemeClr val="folHlink"/>
                </a:solidFill>
              </a:rPr>
              <a:t>0y</a:t>
            </a:r>
            <a:r>
              <a:rPr lang="en-US" altLang="en-US">
                <a:solidFill>
                  <a:schemeClr val="folHlink"/>
                </a:solidFill>
              </a:rPr>
              <a:t>, </a:t>
            </a:r>
            <a:r>
              <a:rPr lang="en-US" altLang="en-US">
                <a:solidFill>
                  <a:srgbClr val="FF0000"/>
                </a:solidFill>
              </a:rPr>
              <a:t>k</a:t>
            </a:r>
            <a:r>
              <a:rPr lang="en-US" altLang="en-US" baseline="-25000">
                <a:solidFill>
                  <a:srgbClr val="FF0000"/>
                </a:solidFill>
              </a:rPr>
              <a:t>1y</a:t>
            </a:r>
          </a:p>
        </p:txBody>
      </p:sp>
      <p:sp>
        <p:nvSpPr>
          <p:cNvPr id="10261" name="Line 20"/>
          <p:cNvSpPr>
            <a:spLocks noChangeShapeType="1"/>
          </p:cNvSpPr>
          <p:nvPr/>
        </p:nvSpPr>
        <p:spPr bwMode="auto">
          <a:xfrm flipV="1">
            <a:off x="4284663" y="4838701"/>
            <a:ext cx="1358900" cy="866775"/>
          </a:xfrm>
          <a:prstGeom prst="line">
            <a:avLst/>
          </a:prstGeom>
          <a:noFill/>
          <a:ln w="12700">
            <a:solidFill>
              <a:schemeClr val="folHlink"/>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0262" name="AutoShape 21"/>
          <p:cNvSpPr>
            <a:spLocks noChangeArrowheads="1"/>
          </p:cNvSpPr>
          <p:nvPr/>
        </p:nvSpPr>
        <p:spPr bwMode="auto">
          <a:xfrm>
            <a:off x="7391400" y="3686175"/>
            <a:ext cx="2743200" cy="833438"/>
          </a:xfrm>
          <a:prstGeom prst="wedgeRectCallout">
            <a:avLst>
              <a:gd name="adj1" fmla="val -45486"/>
              <a:gd name="adj2" fmla="val 82954"/>
            </a:avLst>
          </a:prstGeom>
          <a:solidFill>
            <a:srgbClr val="DDDDDD"/>
          </a:solidFill>
          <a:ln w="28575">
            <a:solidFill>
              <a:schemeClr val="tx1"/>
            </a:solidFill>
            <a:miter lim="800000"/>
            <a:headEnd/>
            <a:tailEnd/>
          </a:ln>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1600">
                <a:solidFill>
                  <a:schemeClr val="tx1"/>
                </a:solidFill>
              </a:rPr>
              <a:t>Knows K</a:t>
            </a:r>
            <a:r>
              <a:rPr lang="en-US" altLang="en-US" sz="1600" baseline="-25000">
                <a:solidFill>
                  <a:schemeClr val="tx1"/>
                </a:solidFill>
              </a:rPr>
              <a:t>b’x</a:t>
            </a:r>
            <a:r>
              <a:rPr lang="en-US" altLang="en-US" sz="1600">
                <a:solidFill>
                  <a:schemeClr val="tx1"/>
                </a:solidFill>
              </a:rPr>
              <a:t> where b’ is Alice’s input bit and K</a:t>
            </a:r>
            <a:r>
              <a:rPr lang="en-US" altLang="en-US" sz="1600" baseline="-25000">
                <a:solidFill>
                  <a:schemeClr val="tx1"/>
                </a:solidFill>
              </a:rPr>
              <a:t>by</a:t>
            </a:r>
            <a:r>
              <a:rPr lang="en-US" altLang="en-US" sz="1600">
                <a:solidFill>
                  <a:schemeClr val="tx1"/>
                </a:solidFill>
              </a:rPr>
              <a:t> where b is his own input bit</a:t>
            </a:r>
          </a:p>
        </p:txBody>
      </p:sp>
      <p:sp>
        <p:nvSpPr>
          <p:cNvPr id="10263" name="Text Box 22"/>
          <p:cNvSpPr txBox="1">
            <a:spLocks noChangeArrowheads="1"/>
          </p:cNvSpPr>
          <p:nvPr/>
        </p:nvSpPr>
        <p:spPr bwMode="auto">
          <a:xfrm>
            <a:off x="4800600" y="5640388"/>
            <a:ext cx="1949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600">
                <a:solidFill>
                  <a:schemeClr val="folHlink"/>
                </a:solidFill>
              </a:rPr>
              <a:t>Garbled truth table:</a:t>
            </a:r>
          </a:p>
        </p:txBody>
      </p:sp>
      <p:sp>
        <p:nvSpPr>
          <p:cNvPr id="10264" name="Text Box 23"/>
          <p:cNvSpPr txBox="1">
            <a:spLocks noChangeArrowheads="1"/>
          </p:cNvSpPr>
          <p:nvPr/>
        </p:nvSpPr>
        <p:spPr bwMode="auto">
          <a:xfrm>
            <a:off x="6753225" y="6110288"/>
            <a:ext cx="1525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folHlink"/>
                </a:solidFill>
              </a:rPr>
              <a:t>E</a:t>
            </a:r>
            <a:r>
              <a:rPr lang="en-US" altLang="en-US" sz="1800" baseline="-25000">
                <a:solidFill>
                  <a:srgbClr val="FF0000"/>
                </a:solidFill>
              </a:rPr>
              <a:t>k</a:t>
            </a:r>
            <a:r>
              <a:rPr lang="en-US" altLang="en-US" sz="1800" baseline="-40000">
                <a:solidFill>
                  <a:srgbClr val="FF0000"/>
                </a:solidFill>
              </a:rPr>
              <a:t>0x</a:t>
            </a: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0y</a:t>
            </a:r>
            <a:r>
              <a:rPr lang="en-US" altLang="en-US" sz="1800">
                <a:solidFill>
                  <a:schemeClr val="folHlink"/>
                </a:solidFill>
              </a:rPr>
              <a:t>(k</a:t>
            </a:r>
            <a:r>
              <a:rPr lang="en-US" altLang="en-US" sz="1800" baseline="-25000">
                <a:solidFill>
                  <a:schemeClr val="folHlink"/>
                </a:solidFill>
              </a:rPr>
              <a:t>0z</a:t>
            </a:r>
            <a:r>
              <a:rPr lang="en-US" altLang="en-US" sz="1800">
                <a:solidFill>
                  <a:schemeClr val="folHlink"/>
                </a:solidFill>
              </a:rPr>
              <a:t>))</a:t>
            </a:r>
          </a:p>
        </p:txBody>
      </p:sp>
      <p:sp>
        <p:nvSpPr>
          <p:cNvPr id="10265" name="Text Box 24"/>
          <p:cNvSpPr txBox="1">
            <a:spLocks noChangeArrowheads="1"/>
          </p:cNvSpPr>
          <p:nvPr/>
        </p:nvSpPr>
        <p:spPr bwMode="auto">
          <a:xfrm>
            <a:off x="6753225" y="5561013"/>
            <a:ext cx="1525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folHlink"/>
                </a:solidFill>
              </a:rPr>
              <a:t>E</a:t>
            </a:r>
            <a:r>
              <a:rPr lang="en-US" altLang="en-US" sz="1800" baseline="-25000">
                <a:solidFill>
                  <a:srgbClr val="FF0000"/>
                </a:solidFill>
              </a:rPr>
              <a:t>k</a:t>
            </a:r>
            <a:r>
              <a:rPr lang="en-US" altLang="en-US" sz="1800" baseline="-40000">
                <a:solidFill>
                  <a:srgbClr val="FF0000"/>
                </a:solidFill>
              </a:rPr>
              <a:t>0x</a:t>
            </a:r>
            <a:r>
              <a:rPr lang="en-US" altLang="en-US" sz="1800">
                <a:solidFill>
                  <a:schemeClr val="folHlink"/>
                </a:solidFill>
              </a:rPr>
              <a:t>(E</a:t>
            </a:r>
            <a:r>
              <a:rPr lang="en-US" altLang="en-US" sz="1800" baseline="-25000">
                <a:solidFill>
                  <a:srgbClr val="FF0000"/>
                </a:solidFill>
              </a:rPr>
              <a:t>k</a:t>
            </a:r>
            <a:r>
              <a:rPr lang="en-US" altLang="en-US" sz="1800" baseline="-40000">
                <a:solidFill>
                  <a:srgbClr val="FF0000"/>
                </a:solidFill>
              </a:rPr>
              <a:t>1y</a:t>
            </a:r>
            <a:r>
              <a:rPr lang="en-US" altLang="en-US" sz="1800">
                <a:solidFill>
                  <a:schemeClr val="folHlink"/>
                </a:solidFill>
              </a:rPr>
              <a:t>(k</a:t>
            </a:r>
            <a:r>
              <a:rPr lang="en-US" altLang="en-US" sz="1800" baseline="-25000">
                <a:solidFill>
                  <a:schemeClr val="folHlink"/>
                </a:solidFill>
              </a:rPr>
              <a:t>0z</a:t>
            </a:r>
            <a:r>
              <a:rPr lang="en-US" altLang="en-US" sz="1800">
                <a:solidFill>
                  <a:schemeClr val="folHlink"/>
                </a:solidFill>
              </a:rPr>
              <a:t>))</a:t>
            </a:r>
          </a:p>
        </p:txBody>
      </p:sp>
      <p:sp>
        <p:nvSpPr>
          <p:cNvPr id="10266" name="Text Box 25"/>
          <p:cNvSpPr txBox="1">
            <a:spLocks noChangeArrowheads="1"/>
          </p:cNvSpPr>
          <p:nvPr/>
        </p:nvSpPr>
        <p:spPr bwMode="auto">
          <a:xfrm>
            <a:off x="6753225" y="5286376"/>
            <a:ext cx="1525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1x</a:t>
            </a: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0y</a:t>
            </a:r>
            <a:r>
              <a:rPr lang="en-US" altLang="en-US" sz="1800">
                <a:solidFill>
                  <a:schemeClr val="folHlink"/>
                </a:solidFill>
              </a:rPr>
              <a:t>(k</a:t>
            </a:r>
            <a:r>
              <a:rPr lang="en-US" altLang="en-US" sz="1800" baseline="-25000">
                <a:solidFill>
                  <a:schemeClr val="folHlink"/>
                </a:solidFill>
              </a:rPr>
              <a:t>0z</a:t>
            </a:r>
            <a:r>
              <a:rPr lang="en-US" altLang="en-US" sz="1800">
                <a:solidFill>
                  <a:schemeClr val="folHlink"/>
                </a:solidFill>
              </a:rPr>
              <a:t>))</a:t>
            </a:r>
          </a:p>
        </p:txBody>
      </p:sp>
      <p:sp>
        <p:nvSpPr>
          <p:cNvPr id="10267" name="Text Box 26"/>
          <p:cNvSpPr txBox="1">
            <a:spLocks noChangeArrowheads="1"/>
          </p:cNvSpPr>
          <p:nvPr/>
        </p:nvSpPr>
        <p:spPr bwMode="auto">
          <a:xfrm>
            <a:off x="6753225" y="5835651"/>
            <a:ext cx="1525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folHlink"/>
                </a:solidFill>
              </a:rPr>
              <a:t>E</a:t>
            </a:r>
            <a:r>
              <a:rPr lang="en-US" altLang="en-US" sz="1800" baseline="-25000">
                <a:solidFill>
                  <a:schemeClr val="folHlink"/>
                </a:solidFill>
              </a:rPr>
              <a:t>k</a:t>
            </a:r>
            <a:r>
              <a:rPr lang="en-US" altLang="en-US" sz="1800" baseline="-40000">
                <a:solidFill>
                  <a:schemeClr val="folHlink"/>
                </a:solidFill>
              </a:rPr>
              <a:t>1x</a:t>
            </a:r>
            <a:r>
              <a:rPr lang="en-US" altLang="en-US" sz="1800">
                <a:solidFill>
                  <a:schemeClr val="folHlink"/>
                </a:solidFill>
              </a:rPr>
              <a:t>(E</a:t>
            </a:r>
            <a:r>
              <a:rPr lang="en-US" altLang="en-US" sz="1800" baseline="-25000">
                <a:solidFill>
                  <a:srgbClr val="FF0000"/>
                </a:solidFill>
              </a:rPr>
              <a:t>k</a:t>
            </a:r>
            <a:r>
              <a:rPr lang="en-US" altLang="en-US" sz="1800" baseline="-40000">
                <a:solidFill>
                  <a:srgbClr val="FF0000"/>
                </a:solidFill>
              </a:rPr>
              <a:t>1y</a:t>
            </a:r>
            <a:r>
              <a:rPr lang="en-US" altLang="en-US" sz="1800">
                <a:solidFill>
                  <a:schemeClr val="folHlink"/>
                </a:solidFill>
              </a:rPr>
              <a:t>(k</a:t>
            </a:r>
            <a:r>
              <a:rPr lang="en-US" altLang="en-US" sz="1800" baseline="-25000">
                <a:solidFill>
                  <a:schemeClr val="folHlink"/>
                </a:solidFill>
              </a:rPr>
              <a:t>1z</a:t>
            </a:r>
            <a:r>
              <a:rPr lang="en-US" altLang="en-US" sz="1800">
                <a:solidFill>
                  <a:schemeClr val="folHlink"/>
                </a:solidFill>
              </a:rPr>
              <a:t>))</a:t>
            </a:r>
          </a:p>
        </p:txBody>
      </p:sp>
      <p:sp>
        <p:nvSpPr>
          <p:cNvPr id="10268" name="Text Box 27"/>
          <p:cNvSpPr txBox="1">
            <a:spLocks noChangeArrowheads="1"/>
          </p:cNvSpPr>
          <p:nvPr/>
        </p:nvSpPr>
        <p:spPr bwMode="auto">
          <a:xfrm>
            <a:off x="8229600" y="4921250"/>
            <a:ext cx="191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600">
                <a:solidFill>
                  <a:srgbClr val="FF0000"/>
                </a:solidFill>
              </a:rPr>
              <a:t>Suppose b’=0, b=1</a:t>
            </a:r>
          </a:p>
        </p:txBody>
      </p:sp>
      <p:sp>
        <p:nvSpPr>
          <p:cNvPr id="1686556" name="Oval 28"/>
          <p:cNvSpPr>
            <a:spLocks noChangeArrowheads="1"/>
          </p:cNvSpPr>
          <p:nvPr/>
        </p:nvSpPr>
        <p:spPr bwMode="auto">
          <a:xfrm>
            <a:off x="6629400" y="5561014"/>
            <a:ext cx="1752600" cy="4159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endParaRPr lang="en-US" altLang="en-US"/>
          </a:p>
        </p:txBody>
      </p:sp>
      <p:sp>
        <p:nvSpPr>
          <p:cNvPr id="1686557" name="Text Box 29"/>
          <p:cNvSpPr txBox="1">
            <a:spLocks noChangeArrowheads="1"/>
          </p:cNvSpPr>
          <p:nvPr/>
        </p:nvSpPr>
        <p:spPr bwMode="auto">
          <a:xfrm>
            <a:off x="8458201" y="5424488"/>
            <a:ext cx="201747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nSpc>
                <a:spcPct val="90000"/>
              </a:lnSpc>
              <a:buFontTx/>
              <a:buNone/>
            </a:pPr>
            <a:r>
              <a:rPr lang="en-US" altLang="en-US" sz="1600">
                <a:solidFill>
                  <a:srgbClr val="FF0000"/>
                </a:solidFill>
              </a:rPr>
              <a:t>This is the only row </a:t>
            </a:r>
          </a:p>
          <a:p>
            <a:pPr>
              <a:lnSpc>
                <a:spcPct val="90000"/>
              </a:lnSpc>
              <a:buFontTx/>
              <a:buNone/>
            </a:pPr>
            <a:r>
              <a:rPr lang="en-US" altLang="en-US" sz="1600">
                <a:solidFill>
                  <a:srgbClr val="FF0000"/>
                </a:solidFill>
              </a:rPr>
              <a:t>Bob can decrypt.</a:t>
            </a:r>
          </a:p>
          <a:p>
            <a:pPr>
              <a:lnSpc>
                <a:spcPct val="90000"/>
              </a:lnSpc>
              <a:buFontTx/>
              <a:buNone/>
            </a:pPr>
            <a:r>
              <a:rPr lang="en-US" altLang="en-US" sz="1600">
                <a:solidFill>
                  <a:srgbClr val="FF0000"/>
                </a:solidFill>
              </a:rPr>
              <a:t>He learns K</a:t>
            </a:r>
            <a:r>
              <a:rPr lang="en-US" altLang="en-US" sz="1600" baseline="-25000">
                <a:solidFill>
                  <a:srgbClr val="FF0000"/>
                </a:solidFill>
              </a:rPr>
              <a:t>0z</a:t>
            </a:r>
          </a:p>
        </p:txBody>
      </p:sp>
    </p:spTree>
    <p:extLst>
      <p:ext uri="{BB962C8B-B14F-4D97-AF65-F5344CB8AC3E}">
        <p14:creationId xmlns:p14="http://schemas.microsoft.com/office/powerpoint/2010/main" val="2002307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65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86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6556" grpId="0" animBg="1"/>
      <p:bldP spid="16865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r>
              <a:rPr lang="en-US" altLang="en-US" sz="1200">
                <a:latin typeface="Arial" panose="020B0604020202020204" pitchFamily="34" charset="0"/>
              </a:rPr>
              <a:t>slide </a:t>
            </a:r>
            <a:fld id="{C07A205B-5B1A-43E1-A32E-8BBB926C5666}" type="slidenum">
              <a:rPr lang="en-US" altLang="en-US" sz="1200">
                <a:latin typeface="Arial" panose="020B0604020202020204" pitchFamily="34" charset="0"/>
              </a:rPr>
              <a:pPr/>
              <a:t>19</a:t>
            </a:fld>
            <a:endParaRPr lang="en-US" altLang="en-US" sz="1200">
              <a:latin typeface="Arial" panose="020B0604020202020204" pitchFamily="34" charset="0"/>
            </a:endParaRPr>
          </a:p>
        </p:txBody>
      </p:sp>
      <p:sp>
        <p:nvSpPr>
          <p:cNvPr id="11267" name="Rectangle 2"/>
          <p:cNvSpPr>
            <a:spLocks noGrp="1" noChangeArrowheads="1"/>
          </p:cNvSpPr>
          <p:nvPr>
            <p:ph type="body" idx="1"/>
          </p:nvPr>
        </p:nvSpPr>
        <p:spPr>
          <a:xfrm>
            <a:off x="1981200" y="1600200"/>
            <a:ext cx="8534400" cy="5029200"/>
          </a:xfrm>
        </p:spPr>
        <p:txBody>
          <a:bodyPr/>
          <a:lstStyle/>
          <a:p>
            <a:r>
              <a:rPr lang="en-US" altLang="en-US" smtClean="0"/>
              <a:t>In this way, Bob evaluates entire garbled circuit</a:t>
            </a:r>
          </a:p>
          <a:p>
            <a:pPr lvl="1"/>
            <a:r>
              <a:rPr lang="en-US" altLang="en-US" smtClean="0"/>
              <a:t>For each wire in the circuit, Bob learns only one key</a:t>
            </a:r>
          </a:p>
          <a:p>
            <a:pPr lvl="1"/>
            <a:r>
              <a:rPr lang="en-US" altLang="en-US" smtClean="0"/>
              <a:t>It corresponds to 0 or 1 (Bob does not know which)</a:t>
            </a:r>
          </a:p>
          <a:p>
            <a:pPr lvl="2"/>
            <a:r>
              <a:rPr lang="en-US" altLang="en-US" smtClean="0"/>
              <a:t>Therefore, Bob does not learn intermediate values </a:t>
            </a:r>
            <a:r>
              <a:rPr lang="en-US" altLang="en-US" smtClean="0">
                <a:solidFill>
                  <a:schemeClr val="hlink"/>
                </a:solidFill>
              </a:rPr>
              <a:t>(why?)</a:t>
            </a:r>
          </a:p>
          <a:p>
            <a:pPr lvl="2">
              <a:buFontTx/>
              <a:buNone/>
            </a:pPr>
            <a:endParaRPr lang="en-US" altLang="en-US" smtClean="0">
              <a:solidFill>
                <a:schemeClr val="hlink"/>
              </a:solidFill>
            </a:endParaRPr>
          </a:p>
          <a:p>
            <a:pPr lvl="2"/>
            <a:endParaRPr lang="en-US" altLang="en-US" smtClean="0"/>
          </a:p>
          <a:p>
            <a:pPr lvl="2"/>
            <a:endParaRPr lang="en-US" altLang="en-US" smtClean="0"/>
          </a:p>
          <a:p>
            <a:pPr lvl="2">
              <a:buFontTx/>
              <a:buNone/>
            </a:pPr>
            <a:endParaRPr lang="en-US" altLang="en-US" smtClean="0"/>
          </a:p>
          <a:p>
            <a:pPr lvl="2">
              <a:buFontTx/>
              <a:buNone/>
            </a:pPr>
            <a:endParaRPr lang="en-US" altLang="en-US" smtClean="0"/>
          </a:p>
          <a:p>
            <a:r>
              <a:rPr lang="en-US" altLang="en-US" smtClean="0"/>
              <a:t>Bob tells Alice the key for the final output wire and she tells him if it corresponds to 0 or 1</a:t>
            </a:r>
          </a:p>
          <a:p>
            <a:pPr lvl="1"/>
            <a:r>
              <a:rPr lang="en-US" altLang="en-US" smtClean="0"/>
              <a:t>Bob does </a:t>
            </a:r>
            <a:r>
              <a:rPr lang="en-US" altLang="en-US" u="sng" smtClean="0"/>
              <a:t>not</a:t>
            </a:r>
            <a:r>
              <a:rPr lang="en-US" altLang="en-US" smtClean="0"/>
              <a:t> tell her intermediate wire keys </a:t>
            </a:r>
            <a:r>
              <a:rPr lang="en-US" altLang="en-US" smtClean="0">
                <a:solidFill>
                  <a:schemeClr val="hlink"/>
                </a:solidFill>
              </a:rPr>
              <a:t>(why?)</a:t>
            </a:r>
            <a:r>
              <a:rPr lang="en-US" altLang="en-US" smtClean="0"/>
              <a:t> </a:t>
            </a:r>
          </a:p>
        </p:txBody>
      </p:sp>
      <p:sp>
        <p:nvSpPr>
          <p:cNvPr id="11268" name="Rectangle 3"/>
          <p:cNvSpPr>
            <a:spLocks noGrp="1" noChangeArrowheads="1"/>
          </p:cNvSpPr>
          <p:nvPr>
            <p:ph type="title"/>
          </p:nvPr>
        </p:nvSpPr>
        <p:spPr/>
        <p:txBody>
          <a:bodyPr/>
          <a:lstStyle/>
          <a:p>
            <a:r>
              <a:rPr lang="en-US" altLang="en-US" smtClean="0"/>
              <a:t>7: Evaluate Entire Circuit</a:t>
            </a:r>
          </a:p>
        </p:txBody>
      </p:sp>
      <p:grpSp>
        <p:nvGrpSpPr>
          <p:cNvPr id="11269" name="Group 4"/>
          <p:cNvGrpSpPr>
            <a:grpSpLocks/>
          </p:cNvGrpSpPr>
          <p:nvPr/>
        </p:nvGrpSpPr>
        <p:grpSpPr bwMode="auto">
          <a:xfrm>
            <a:off x="3254376" y="3405188"/>
            <a:ext cx="4975225" cy="1700212"/>
            <a:chOff x="1008" y="2112"/>
            <a:chExt cx="3349" cy="1152"/>
          </a:xfrm>
        </p:grpSpPr>
        <p:grpSp>
          <p:nvGrpSpPr>
            <p:cNvPr id="11270" name="Group 5"/>
            <p:cNvGrpSpPr>
              <a:grpSpLocks/>
            </p:cNvGrpSpPr>
            <p:nvPr/>
          </p:nvGrpSpPr>
          <p:grpSpPr bwMode="auto">
            <a:xfrm>
              <a:off x="2088" y="2784"/>
              <a:ext cx="264" cy="336"/>
              <a:chOff x="1349" y="2232"/>
              <a:chExt cx="528" cy="600"/>
            </a:xfrm>
          </p:grpSpPr>
          <p:sp>
            <p:nvSpPr>
              <p:cNvPr id="11315" name="AutoShape 6"/>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700">
                    <a:solidFill>
                      <a:schemeClr val="tx1"/>
                    </a:solidFill>
                  </a:rPr>
                  <a:t>AND</a:t>
                </a:r>
              </a:p>
            </p:txBody>
          </p:sp>
          <p:sp>
            <p:nvSpPr>
              <p:cNvPr id="11316" name="Line 7"/>
              <p:cNvSpPr>
                <a:spLocks noChangeShapeType="1"/>
              </p:cNvSpPr>
              <p:nvPr/>
            </p:nvSpPr>
            <p:spPr bwMode="auto">
              <a:xfrm>
                <a:off x="1445"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7" name="Line 8"/>
              <p:cNvSpPr>
                <a:spLocks noChangeShapeType="1"/>
              </p:cNvSpPr>
              <p:nvPr/>
            </p:nvSpPr>
            <p:spPr bwMode="auto">
              <a:xfrm>
                <a:off x="1781"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8" name="Line 9"/>
              <p:cNvSpPr>
                <a:spLocks noChangeShapeType="1"/>
              </p:cNvSpPr>
              <p:nvPr/>
            </p:nvSpPr>
            <p:spPr bwMode="auto">
              <a:xfrm>
                <a:off x="1613" y="223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71" name="Group 10"/>
            <p:cNvGrpSpPr>
              <a:grpSpLocks/>
            </p:cNvGrpSpPr>
            <p:nvPr/>
          </p:nvGrpSpPr>
          <p:grpSpPr bwMode="auto">
            <a:xfrm>
              <a:off x="2467" y="2784"/>
              <a:ext cx="264" cy="336"/>
              <a:chOff x="1349" y="2232"/>
              <a:chExt cx="528" cy="600"/>
            </a:xfrm>
          </p:grpSpPr>
          <p:sp>
            <p:nvSpPr>
              <p:cNvPr id="11311" name="AutoShape 11"/>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700">
                    <a:solidFill>
                      <a:schemeClr val="tx1"/>
                    </a:solidFill>
                  </a:rPr>
                  <a:t>OR</a:t>
                </a:r>
              </a:p>
            </p:txBody>
          </p:sp>
          <p:sp>
            <p:nvSpPr>
              <p:cNvPr id="11312" name="Line 12"/>
              <p:cNvSpPr>
                <a:spLocks noChangeShapeType="1"/>
              </p:cNvSpPr>
              <p:nvPr/>
            </p:nvSpPr>
            <p:spPr bwMode="auto">
              <a:xfrm>
                <a:off x="1445"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3" name="Line 13"/>
              <p:cNvSpPr>
                <a:spLocks noChangeShapeType="1"/>
              </p:cNvSpPr>
              <p:nvPr/>
            </p:nvSpPr>
            <p:spPr bwMode="auto">
              <a:xfrm>
                <a:off x="1781"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4" name="Line 14"/>
              <p:cNvSpPr>
                <a:spLocks noChangeShapeType="1"/>
              </p:cNvSpPr>
              <p:nvPr/>
            </p:nvSpPr>
            <p:spPr bwMode="auto">
              <a:xfrm>
                <a:off x="1613" y="223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72" name="Group 15"/>
            <p:cNvGrpSpPr>
              <a:grpSpLocks/>
            </p:cNvGrpSpPr>
            <p:nvPr/>
          </p:nvGrpSpPr>
          <p:grpSpPr bwMode="auto">
            <a:xfrm>
              <a:off x="2643" y="2112"/>
              <a:ext cx="264" cy="336"/>
              <a:chOff x="1349" y="2232"/>
              <a:chExt cx="528" cy="600"/>
            </a:xfrm>
          </p:grpSpPr>
          <p:sp>
            <p:nvSpPr>
              <p:cNvPr id="11307" name="AutoShape 16"/>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700">
                    <a:solidFill>
                      <a:schemeClr val="tx1"/>
                    </a:solidFill>
                  </a:rPr>
                  <a:t>AND</a:t>
                </a:r>
              </a:p>
            </p:txBody>
          </p:sp>
          <p:sp>
            <p:nvSpPr>
              <p:cNvPr id="11308" name="Line 17"/>
              <p:cNvSpPr>
                <a:spLocks noChangeShapeType="1"/>
              </p:cNvSpPr>
              <p:nvPr/>
            </p:nvSpPr>
            <p:spPr bwMode="auto">
              <a:xfrm>
                <a:off x="1445"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18"/>
              <p:cNvSpPr>
                <a:spLocks noChangeShapeType="1"/>
              </p:cNvSpPr>
              <p:nvPr/>
            </p:nvSpPr>
            <p:spPr bwMode="auto">
              <a:xfrm>
                <a:off x="1781"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0" name="Line 19"/>
              <p:cNvSpPr>
                <a:spLocks noChangeShapeType="1"/>
              </p:cNvSpPr>
              <p:nvPr/>
            </p:nvSpPr>
            <p:spPr bwMode="auto">
              <a:xfrm>
                <a:off x="1613" y="223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73" name="AutoShape 20"/>
            <p:cNvSpPr>
              <a:spLocks noChangeArrowheads="1"/>
            </p:cNvSpPr>
            <p:nvPr/>
          </p:nvSpPr>
          <p:spPr bwMode="auto">
            <a:xfrm>
              <a:off x="2923" y="2596"/>
              <a:ext cx="264" cy="188"/>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700">
                  <a:solidFill>
                    <a:schemeClr val="tx1"/>
                  </a:solidFill>
                </a:rPr>
                <a:t>NOT</a:t>
              </a:r>
            </a:p>
          </p:txBody>
        </p:sp>
        <p:sp>
          <p:nvSpPr>
            <p:cNvPr id="11274" name="Line 21"/>
            <p:cNvSpPr>
              <a:spLocks noChangeShapeType="1"/>
            </p:cNvSpPr>
            <p:nvPr/>
          </p:nvSpPr>
          <p:spPr bwMode="auto">
            <a:xfrm>
              <a:off x="3055" y="2529"/>
              <a:ext cx="0" cy="8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275" name="Group 22"/>
            <p:cNvGrpSpPr>
              <a:grpSpLocks/>
            </p:cNvGrpSpPr>
            <p:nvPr/>
          </p:nvGrpSpPr>
          <p:grpSpPr bwMode="auto">
            <a:xfrm>
              <a:off x="2923" y="2784"/>
              <a:ext cx="264" cy="336"/>
              <a:chOff x="1349" y="2232"/>
              <a:chExt cx="528" cy="600"/>
            </a:xfrm>
          </p:grpSpPr>
          <p:sp>
            <p:nvSpPr>
              <p:cNvPr id="11303" name="AutoShape 23"/>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700">
                    <a:solidFill>
                      <a:schemeClr val="tx1"/>
                    </a:solidFill>
                  </a:rPr>
                  <a:t>OR</a:t>
                </a:r>
              </a:p>
            </p:txBody>
          </p:sp>
          <p:sp>
            <p:nvSpPr>
              <p:cNvPr id="11304" name="Line 24"/>
              <p:cNvSpPr>
                <a:spLocks noChangeShapeType="1"/>
              </p:cNvSpPr>
              <p:nvPr/>
            </p:nvSpPr>
            <p:spPr bwMode="auto">
              <a:xfrm>
                <a:off x="1445"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5" name="Line 25"/>
              <p:cNvSpPr>
                <a:spLocks noChangeShapeType="1"/>
              </p:cNvSpPr>
              <p:nvPr/>
            </p:nvSpPr>
            <p:spPr bwMode="auto">
              <a:xfrm>
                <a:off x="1781"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6" name="Line 26"/>
              <p:cNvSpPr>
                <a:spLocks noChangeShapeType="1"/>
              </p:cNvSpPr>
              <p:nvPr/>
            </p:nvSpPr>
            <p:spPr bwMode="auto">
              <a:xfrm>
                <a:off x="1613" y="223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76" name="Group 27"/>
            <p:cNvGrpSpPr>
              <a:grpSpLocks/>
            </p:cNvGrpSpPr>
            <p:nvPr/>
          </p:nvGrpSpPr>
          <p:grpSpPr bwMode="auto">
            <a:xfrm>
              <a:off x="2299" y="2448"/>
              <a:ext cx="264" cy="336"/>
              <a:chOff x="1349" y="2232"/>
              <a:chExt cx="528" cy="600"/>
            </a:xfrm>
          </p:grpSpPr>
          <p:sp>
            <p:nvSpPr>
              <p:cNvPr id="11299" name="AutoShape 28"/>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700">
                    <a:solidFill>
                      <a:schemeClr val="tx1"/>
                    </a:solidFill>
                  </a:rPr>
                  <a:t>AND</a:t>
                </a:r>
              </a:p>
            </p:txBody>
          </p:sp>
          <p:sp>
            <p:nvSpPr>
              <p:cNvPr id="11300" name="Line 29"/>
              <p:cNvSpPr>
                <a:spLocks noChangeShapeType="1"/>
              </p:cNvSpPr>
              <p:nvPr/>
            </p:nvSpPr>
            <p:spPr bwMode="auto">
              <a:xfrm>
                <a:off x="1445"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1" name="Line 30"/>
              <p:cNvSpPr>
                <a:spLocks noChangeShapeType="1"/>
              </p:cNvSpPr>
              <p:nvPr/>
            </p:nvSpPr>
            <p:spPr bwMode="auto">
              <a:xfrm>
                <a:off x="1781"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2" name="Line 31"/>
              <p:cNvSpPr>
                <a:spLocks noChangeShapeType="1"/>
              </p:cNvSpPr>
              <p:nvPr/>
            </p:nvSpPr>
            <p:spPr bwMode="auto">
              <a:xfrm>
                <a:off x="1613" y="223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77" name="Line 32"/>
            <p:cNvSpPr>
              <a:spLocks noChangeShapeType="1"/>
            </p:cNvSpPr>
            <p:nvPr/>
          </p:nvSpPr>
          <p:spPr bwMode="auto">
            <a:xfrm>
              <a:off x="2859" y="2452"/>
              <a:ext cx="196" cy="7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8" name="Line 33"/>
            <p:cNvSpPr>
              <a:spLocks noChangeShapeType="1"/>
            </p:cNvSpPr>
            <p:nvPr/>
          </p:nvSpPr>
          <p:spPr bwMode="auto">
            <a:xfrm>
              <a:off x="2431" y="2452"/>
              <a:ext cx="2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9" name="Line 34"/>
            <p:cNvSpPr>
              <a:spLocks noChangeShapeType="1"/>
            </p:cNvSpPr>
            <p:nvPr/>
          </p:nvSpPr>
          <p:spPr bwMode="auto">
            <a:xfrm>
              <a:off x="2216" y="2784"/>
              <a:ext cx="1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0" name="Line 35"/>
            <p:cNvSpPr>
              <a:spLocks noChangeShapeType="1"/>
            </p:cNvSpPr>
            <p:nvPr/>
          </p:nvSpPr>
          <p:spPr bwMode="auto">
            <a:xfrm>
              <a:off x="2515" y="2784"/>
              <a:ext cx="9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1" name="Text Box 36"/>
            <p:cNvSpPr txBox="1">
              <a:spLocks noChangeArrowheads="1"/>
            </p:cNvSpPr>
            <p:nvPr/>
          </p:nvSpPr>
          <p:spPr bwMode="auto">
            <a:xfrm>
              <a:off x="1008" y="2623"/>
              <a:ext cx="109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2000">
                  <a:solidFill>
                    <a:schemeClr val="tx1"/>
                  </a:solidFill>
                </a:rPr>
                <a:t>Alice’s inputs</a:t>
              </a:r>
            </a:p>
          </p:txBody>
        </p:sp>
        <p:sp>
          <p:nvSpPr>
            <p:cNvPr id="11282" name="Line 37"/>
            <p:cNvSpPr>
              <a:spLocks noChangeShapeType="1"/>
            </p:cNvSpPr>
            <p:nvPr/>
          </p:nvSpPr>
          <p:spPr bwMode="auto">
            <a:xfrm>
              <a:off x="1555" y="2880"/>
              <a:ext cx="0"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3" name="Line 38"/>
            <p:cNvSpPr>
              <a:spLocks noChangeShapeType="1"/>
            </p:cNvSpPr>
            <p:nvPr/>
          </p:nvSpPr>
          <p:spPr bwMode="auto">
            <a:xfrm>
              <a:off x="1555" y="3120"/>
              <a:ext cx="58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4" name="Line 39"/>
            <p:cNvSpPr>
              <a:spLocks noChangeShapeType="1"/>
            </p:cNvSpPr>
            <p:nvPr/>
          </p:nvSpPr>
          <p:spPr bwMode="auto">
            <a:xfrm>
              <a:off x="1507" y="2880"/>
              <a:ext cx="0" cy="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5" name="Line 40"/>
            <p:cNvSpPr>
              <a:spLocks noChangeShapeType="1"/>
            </p:cNvSpPr>
            <p:nvPr/>
          </p:nvSpPr>
          <p:spPr bwMode="auto">
            <a:xfrm>
              <a:off x="1507" y="3168"/>
              <a:ext cx="10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6" name="Line 41"/>
            <p:cNvSpPr>
              <a:spLocks noChangeShapeType="1"/>
            </p:cNvSpPr>
            <p:nvPr/>
          </p:nvSpPr>
          <p:spPr bwMode="auto">
            <a:xfrm>
              <a:off x="2515" y="3120"/>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7" name="Line 42"/>
            <p:cNvSpPr>
              <a:spLocks noChangeShapeType="1"/>
            </p:cNvSpPr>
            <p:nvPr/>
          </p:nvSpPr>
          <p:spPr bwMode="auto">
            <a:xfrm>
              <a:off x="1459" y="2880"/>
              <a:ext cx="0" cy="3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8" name="Line 43"/>
            <p:cNvSpPr>
              <a:spLocks noChangeShapeType="1"/>
            </p:cNvSpPr>
            <p:nvPr/>
          </p:nvSpPr>
          <p:spPr bwMode="auto">
            <a:xfrm>
              <a:off x="1459" y="3216"/>
              <a:ext cx="1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9" name="Line 44"/>
            <p:cNvSpPr>
              <a:spLocks noChangeShapeType="1"/>
            </p:cNvSpPr>
            <p:nvPr/>
          </p:nvSpPr>
          <p:spPr bwMode="auto">
            <a:xfrm flipH="1">
              <a:off x="2971" y="3120"/>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Line 45"/>
            <p:cNvSpPr>
              <a:spLocks noChangeShapeType="1"/>
            </p:cNvSpPr>
            <p:nvPr/>
          </p:nvSpPr>
          <p:spPr bwMode="auto">
            <a:xfrm>
              <a:off x="3720" y="2880"/>
              <a:ext cx="0"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Line 46"/>
            <p:cNvSpPr>
              <a:spLocks noChangeShapeType="1"/>
            </p:cNvSpPr>
            <p:nvPr/>
          </p:nvSpPr>
          <p:spPr bwMode="auto">
            <a:xfrm>
              <a:off x="3139" y="3120"/>
              <a:ext cx="58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2" name="Line 47"/>
            <p:cNvSpPr>
              <a:spLocks noChangeShapeType="1"/>
            </p:cNvSpPr>
            <p:nvPr/>
          </p:nvSpPr>
          <p:spPr bwMode="auto">
            <a:xfrm>
              <a:off x="3811" y="2880"/>
              <a:ext cx="0" cy="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3" name="Line 48"/>
            <p:cNvSpPr>
              <a:spLocks noChangeShapeType="1"/>
            </p:cNvSpPr>
            <p:nvPr/>
          </p:nvSpPr>
          <p:spPr bwMode="auto">
            <a:xfrm>
              <a:off x="2299" y="3264"/>
              <a:ext cx="1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4" name="Line 49"/>
            <p:cNvSpPr>
              <a:spLocks noChangeShapeType="1"/>
            </p:cNvSpPr>
            <p:nvPr/>
          </p:nvSpPr>
          <p:spPr bwMode="auto">
            <a:xfrm>
              <a:off x="2683" y="3120"/>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5" name="Line 50"/>
            <p:cNvSpPr>
              <a:spLocks noChangeShapeType="1"/>
            </p:cNvSpPr>
            <p:nvPr/>
          </p:nvSpPr>
          <p:spPr bwMode="auto">
            <a:xfrm>
              <a:off x="3763" y="2880"/>
              <a:ext cx="0" cy="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6" name="Line 51"/>
            <p:cNvSpPr>
              <a:spLocks noChangeShapeType="1"/>
            </p:cNvSpPr>
            <p:nvPr/>
          </p:nvSpPr>
          <p:spPr bwMode="auto">
            <a:xfrm>
              <a:off x="2683" y="3168"/>
              <a:ext cx="10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7" name="Line 52"/>
            <p:cNvSpPr>
              <a:spLocks noChangeShapeType="1"/>
            </p:cNvSpPr>
            <p:nvPr/>
          </p:nvSpPr>
          <p:spPr bwMode="auto">
            <a:xfrm>
              <a:off x="2304" y="3120"/>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8" name="Text Box 53"/>
            <p:cNvSpPr txBox="1">
              <a:spLocks noChangeArrowheads="1"/>
            </p:cNvSpPr>
            <p:nvPr/>
          </p:nvSpPr>
          <p:spPr bwMode="auto">
            <a:xfrm>
              <a:off x="3323" y="2630"/>
              <a:ext cx="103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2000">
                  <a:solidFill>
                    <a:schemeClr val="tx1"/>
                  </a:solidFill>
                </a:rPr>
                <a:t>Bob’s inputs</a:t>
              </a:r>
            </a:p>
          </p:txBody>
        </p:sp>
      </p:grpSp>
    </p:spTree>
    <p:extLst>
      <p:ext uri="{BB962C8B-B14F-4D97-AF65-F5344CB8AC3E}">
        <p14:creationId xmlns:p14="http://schemas.microsoft.com/office/powerpoint/2010/main" val="2806319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38443"/>
            <a:ext cx="9144000" cy="2387600"/>
          </a:xfrm>
        </p:spPr>
        <p:txBody>
          <a:bodyPr/>
          <a:lstStyle/>
          <a:p>
            <a:r>
              <a:rPr lang="en-US" dirty="0" smtClean="0"/>
              <a:t>Cryptography</a:t>
            </a:r>
            <a:br>
              <a:rPr lang="en-US" dirty="0" smtClean="0"/>
            </a:br>
            <a:r>
              <a:rPr lang="en-US" dirty="0" smtClean="0"/>
              <a:t>CS 555</a:t>
            </a:r>
            <a:endParaRPr lang="en-US" dirty="0"/>
          </a:p>
        </p:txBody>
      </p:sp>
      <p:sp>
        <p:nvSpPr>
          <p:cNvPr id="3" name="Subtitle 2"/>
          <p:cNvSpPr>
            <a:spLocks noGrp="1"/>
          </p:cNvSpPr>
          <p:nvPr>
            <p:ph type="subTitle" idx="1"/>
          </p:nvPr>
        </p:nvSpPr>
        <p:spPr>
          <a:xfrm>
            <a:off x="929640" y="3469006"/>
            <a:ext cx="10424160" cy="2754312"/>
          </a:xfrm>
        </p:spPr>
        <p:txBody>
          <a:bodyPr>
            <a:normAutofit/>
          </a:bodyPr>
          <a:lstStyle/>
          <a:p>
            <a:pPr algn="l"/>
            <a:r>
              <a:rPr lang="en-US" sz="2900" b="1" dirty="0" smtClean="0"/>
              <a:t>Week 15: </a:t>
            </a:r>
          </a:p>
          <a:p>
            <a:pPr marL="342900" indent="-342900" algn="l">
              <a:buFont typeface="Arial" panose="020B0604020202020204" pitchFamily="34" charset="0"/>
              <a:buChar char="•"/>
            </a:pPr>
            <a:r>
              <a:rPr lang="en-US" sz="3200" dirty="0" smtClean="0"/>
              <a:t>Oblivious Transfer</a:t>
            </a:r>
          </a:p>
          <a:p>
            <a:pPr marL="342900" indent="-342900" algn="l">
              <a:buFont typeface="Arial" panose="020B0604020202020204" pitchFamily="34" charset="0"/>
              <a:buChar char="•"/>
            </a:pPr>
            <a:r>
              <a:rPr lang="en-US" sz="3200" dirty="0" smtClean="0"/>
              <a:t>Yao’s Garbled Circuits</a:t>
            </a:r>
          </a:p>
          <a:p>
            <a:pPr marL="342900" indent="-342900" algn="l">
              <a:buFont typeface="Arial" panose="020B0604020202020204" pitchFamily="34" charset="0"/>
              <a:buChar char="•"/>
            </a:pPr>
            <a:r>
              <a:rPr lang="en-US" sz="3200" dirty="0" smtClean="0"/>
              <a:t>Zero-Knowledge Proofs</a:t>
            </a:r>
            <a:endParaRPr lang="en-US" sz="2900" dirty="0"/>
          </a:p>
          <a:p>
            <a:pPr algn="l"/>
            <a:r>
              <a:rPr lang="en-US" sz="2900" b="1" dirty="0" smtClean="0"/>
              <a:t>Readings: </a:t>
            </a:r>
            <a:r>
              <a:rPr lang="en-US" sz="2900" dirty="0" smtClean="0"/>
              <a:t>Katz </a:t>
            </a:r>
            <a:r>
              <a:rPr lang="en-US" sz="2900" dirty="0"/>
              <a:t>and </a:t>
            </a:r>
            <a:r>
              <a:rPr lang="en-US" sz="2900" dirty="0" smtClean="0"/>
              <a:t>Lindell Chapter 10 &amp; Chapter 11.1-11.2, 11.4</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sp>
        <p:nvSpPr>
          <p:cNvPr id="5" name="TextBox 4"/>
          <p:cNvSpPr txBox="1"/>
          <p:nvPr/>
        </p:nvSpPr>
        <p:spPr>
          <a:xfrm>
            <a:off x="5252720" y="6388655"/>
            <a:ext cx="1031180" cy="369332"/>
          </a:xfrm>
          <a:prstGeom prst="rect">
            <a:avLst/>
          </a:prstGeom>
          <a:noFill/>
        </p:spPr>
        <p:txBody>
          <a:bodyPr wrap="none" rtlCol="0">
            <a:spAutoFit/>
          </a:bodyPr>
          <a:lstStyle/>
          <a:p>
            <a:r>
              <a:rPr lang="en-US" b="1" dirty="0" smtClean="0"/>
              <a:t>Fall 2018</a:t>
            </a:r>
            <a:endParaRPr lang="en-US" b="1" dirty="0"/>
          </a:p>
        </p:txBody>
      </p:sp>
    </p:spTree>
    <p:extLst>
      <p:ext uri="{BB962C8B-B14F-4D97-AF65-F5344CB8AC3E}">
        <p14:creationId xmlns:p14="http://schemas.microsoft.com/office/powerpoint/2010/main" val="1817067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Different Circuits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𝐴</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𝐵</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oMath>
                </a14:m>
                <a:r>
                  <a:rPr lang="en-US" dirty="0" smtClean="0"/>
                  <a:t>?</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(Regular Protocol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𝐴</m:t>
                        </m:r>
                      </m:sub>
                    </m:sSub>
                  </m:oMath>
                </a14:m>
                <a:r>
                  <a:rPr lang="en-US" dirty="0" smtClean="0"/>
                  <a:t>): Alice Garbles circuit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𝐶</m:t>
                        </m:r>
                      </m:e>
                      <m:sub>
                        <m:r>
                          <a:rPr lang="en-US" i="1">
                            <a:latin typeface="Cambria Math" panose="02040503050406030204" pitchFamily="18" charset="0"/>
                          </a:rPr>
                          <m:t>𝐴</m:t>
                        </m:r>
                      </m:sub>
                    </m:sSub>
                  </m:oMath>
                </a14:m>
                <a:r>
                  <a:rPr lang="en-US" dirty="0" smtClean="0"/>
                  <a:t> computing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𝐴</m:t>
                        </m:r>
                      </m:sub>
                    </m:sSub>
                  </m:oMath>
                </a14:m>
                <a:r>
                  <a:rPr lang="en-US" dirty="0" smtClean="0"/>
                  <a:t> and Bob evaluates garbled circuit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𝐴</m:t>
                        </m:r>
                      </m:sub>
                    </m:sSub>
                    <m:r>
                      <a:rPr lang="en-US" b="0" i="1" smtClean="0">
                        <a:latin typeface="Cambria Math" panose="02040503050406030204" pitchFamily="18" charset="0"/>
                      </a:rPr>
                      <m:t>′</m:t>
                    </m:r>
                  </m:oMath>
                </a14:m>
                <a:r>
                  <a:rPr lang="en-US" dirty="0" smtClean="0"/>
                  <a:t> and sends Alice garbled output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𝐴</m:t>
                        </m:r>
                      </m:sub>
                    </m:sSub>
                    <m:r>
                      <a:rPr lang="en-US" b="0" i="1" smtClean="0">
                        <a:latin typeface="Cambria Math" panose="02040503050406030204" pitchFamily="18" charset="0"/>
                      </a:rPr>
                      <m:t>′</m:t>
                    </m:r>
                  </m:oMath>
                </a14:m>
                <a:r>
                  <a:rPr lang="en-US" dirty="0" smtClean="0"/>
                  <a:t>.</a:t>
                </a:r>
              </a:p>
              <a:p>
                <a:pPr lvl="1"/>
                <a:r>
                  <a:rPr lang="en-US" dirty="0" smtClean="0"/>
                  <a:t>Alice can </a:t>
                </a:r>
                <a:r>
                  <a:rPr lang="en-US" dirty="0" err="1" smtClean="0"/>
                  <a:t>ungarble</a:t>
                </a:r>
                <a14:m>
                  <m:oMath xmlns:m="http://schemas.openxmlformats.org/officeDocument/2006/math">
                    <m:r>
                      <a:rPr lang="en-US" b="0" i="0" smtClean="0">
                        <a:latin typeface="Cambria Math" panose="02040503050406030204" pitchFamily="18" charset="0"/>
                      </a:rPr>
                      <m:t> </m:t>
                    </m:r>
                  </m:oMath>
                </a14:m>
                <a:r>
                  <a:rPr lang="en-US" dirty="0" smtClean="0"/>
                  <a:t>the output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𝑧</m:t>
                        </m:r>
                      </m:e>
                      <m:sub>
                        <m:r>
                          <a:rPr lang="en-US" i="1">
                            <a:latin typeface="Cambria Math" panose="02040503050406030204" pitchFamily="18" charset="0"/>
                          </a:rPr>
                          <m:t>𝐴</m:t>
                        </m:r>
                      </m:sub>
                      <m:sup>
                        <m:r>
                          <a:rPr lang="en-US" i="1">
                            <a:latin typeface="Cambria Math" panose="02040503050406030204" pitchFamily="18" charset="0"/>
                          </a:rPr>
                          <m:t>′</m:t>
                        </m:r>
                      </m:sup>
                    </m:sSubSup>
                  </m:oMath>
                </a14:m>
                <a:r>
                  <a:rPr lang="en-US" dirty="0"/>
                  <a:t> </a:t>
                </a:r>
                <a:r>
                  <a:rPr lang="en-US" dirty="0" smtClean="0"/>
                  <a:t>to obtain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𝑧</m:t>
                        </m:r>
                      </m:e>
                      <m:sub>
                        <m:r>
                          <a:rPr lang="en-US" i="1">
                            <a:latin typeface="Cambria Math" panose="02040503050406030204" pitchFamily="18" charset="0"/>
                          </a:rPr>
                          <m:t>𝐴</m:t>
                        </m:r>
                      </m:sub>
                      <m:sup/>
                    </m:sSubSup>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𝐴</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oMath>
                </a14:m>
                <a:r>
                  <a:rPr lang="en-US" dirty="0"/>
                  <a:t> </a:t>
                </a:r>
                <a:r>
                  <a:rPr lang="en-US" dirty="0" smtClean="0"/>
                  <a:t>but does not send this value to Bob.</a:t>
                </a:r>
              </a:p>
              <a:p>
                <a:endParaRPr lang="en-US" dirty="0"/>
              </a:p>
              <a:p>
                <a:r>
                  <a:rPr lang="en-US" dirty="0" smtClean="0"/>
                  <a:t>(Swap Roles) Bob garbles </a:t>
                </a:r>
                <a:r>
                  <a:rPr lang="en-US" dirty="0"/>
                  <a:t>circuit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𝐵</m:t>
                        </m:r>
                      </m:sub>
                    </m:sSub>
                  </m:oMath>
                </a14:m>
                <a:r>
                  <a:rPr lang="en-US" dirty="0"/>
                  <a:t> computing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𝐵</m:t>
                        </m:r>
                      </m:sub>
                    </m:sSub>
                  </m:oMath>
                </a14:m>
                <a:r>
                  <a:rPr lang="en-US" dirty="0" smtClean="0"/>
                  <a:t>. Alice evaluates garbled circuit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𝐵</m:t>
                        </m:r>
                      </m:sub>
                    </m:sSub>
                    <m:r>
                      <a:rPr lang="en-US" b="0" i="1" smtClean="0">
                        <a:latin typeface="Cambria Math" panose="02040503050406030204" pitchFamily="18" charset="0"/>
                      </a:rPr>
                      <m:t>′</m:t>
                    </m:r>
                  </m:oMath>
                </a14:m>
                <a:r>
                  <a:rPr lang="en-US" dirty="0" smtClean="0"/>
                  <a:t> and sends Bob the garbled output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𝐵</m:t>
                        </m:r>
                      </m:sub>
                    </m:sSub>
                    <m:r>
                      <a:rPr lang="en-US" i="1">
                        <a:latin typeface="Cambria Math" panose="02040503050406030204" pitchFamily="18" charset="0"/>
                      </a:rPr>
                      <m:t>′</m:t>
                    </m:r>
                  </m:oMath>
                </a14:m>
                <a:r>
                  <a:rPr lang="en-US" dirty="0"/>
                  <a:t>.</a:t>
                </a:r>
                <a:endParaRPr lang="en-US" dirty="0" smtClean="0"/>
              </a:p>
              <a:p>
                <a:pPr marL="685800" lvl="2">
                  <a:spcBef>
                    <a:spcPts val="1000"/>
                  </a:spcBef>
                </a:pPr>
                <a:r>
                  <a:rPr lang="en-US" dirty="0" smtClean="0"/>
                  <a:t>Bob </a:t>
                </a:r>
                <a:r>
                  <a:rPr lang="en-US" dirty="0"/>
                  <a:t>can </a:t>
                </a:r>
                <a:r>
                  <a:rPr lang="en-US" dirty="0" err="1"/>
                  <a:t>ungarble</a:t>
                </a:r>
                <a14:m>
                  <m:oMath xmlns:m="http://schemas.openxmlformats.org/officeDocument/2006/math">
                    <m:r>
                      <a:rPr lang="en-US">
                        <a:latin typeface="Cambria Math" panose="02040503050406030204" pitchFamily="18" charset="0"/>
                      </a:rPr>
                      <m:t> </m:t>
                    </m:r>
                  </m:oMath>
                </a14:m>
                <a:r>
                  <a:rPr lang="en-US" dirty="0"/>
                  <a:t>the output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𝑧</m:t>
                        </m:r>
                      </m:e>
                      <m:sub>
                        <m:r>
                          <a:rPr lang="en-US" b="0" i="1" smtClean="0">
                            <a:latin typeface="Cambria Math" panose="02040503050406030204" pitchFamily="18" charset="0"/>
                          </a:rPr>
                          <m:t>𝐵</m:t>
                        </m:r>
                      </m:sub>
                      <m:sup>
                        <m:r>
                          <a:rPr lang="en-US" i="1">
                            <a:latin typeface="Cambria Math" panose="02040503050406030204" pitchFamily="18" charset="0"/>
                          </a:rPr>
                          <m:t>′</m:t>
                        </m:r>
                      </m:sup>
                    </m:sSubSup>
                  </m:oMath>
                </a14:m>
                <a:r>
                  <a:rPr lang="en-US" dirty="0"/>
                  <a:t> to </a:t>
                </a:r>
                <a:r>
                  <a:rPr lang="en-US" dirty="0" smtClean="0"/>
                  <a:t>obtain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𝑧</m:t>
                        </m:r>
                      </m:e>
                      <m:sub>
                        <m:r>
                          <a:rPr lang="en-US" b="0" i="1" smtClean="0">
                            <a:latin typeface="Cambria Math" panose="02040503050406030204" pitchFamily="18" charset="0"/>
                          </a:rPr>
                          <m:t>𝐵</m:t>
                        </m:r>
                      </m:sub>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𝐵</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oMath>
                </a14:m>
                <a:r>
                  <a:rPr lang="en-US" dirty="0"/>
                  <a:t> but does not send this value to </a:t>
                </a:r>
                <a:r>
                  <a:rPr lang="en-US" dirty="0" smtClean="0"/>
                  <a:t>Alice.</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20</a:t>
            </a:fld>
            <a:endParaRPr lang="en-US"/>
          </a:p>
        </p:txBody>
      </p:sp>
    </p:spTree>
    <p:extLst>
      <p:ext uri="{BB962C8B-B14F-4D97-AF65-F5344CB8AC3E}">
        <p14:creationId xmlns:p14="http://schemas.microsoft.com/office/powerpoint/2010/main" val="3707431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(Semi-Honest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b="1" dirty="0" smtClean="0"/>
                  <a:t>Security</a:t>
                </a:r>
                <a:r>
                  <a:rPr lang="en-US" dirty="0" smtClean="0"/>
                  <a:t>: Assuming that Alice and Bob are both semi-honest (follow the protocol) then there exist PPT simulators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𝐴</m:t>
                        </m:r>
                      </m:sub>
                    </m:sSub>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𝐵</m:t>
                        </m:r>
                      </m:sub>
                    </m:sSub>
                  </m:oMath>
                </a14:m>
                <a:r>
                  <a:rPr lang="en-US" dirty="0" smtClean="0"/>
                  <a:t> </a:t>
                </a:r>
                <a:r>
                  <a:rPr lang="en-US" dirty="0"/>
                  <a:t>s</a:t>
                </a:r>
                <a:r>
                  <a:rPr lang="en-US" dirty="0" smtClean="0"/>
                  <a:t>.t.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𝐶</m:t>
                          </m:r>
                        </m:sub>
                      </m:sSub>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𝐴</m:t>
                                  </m:r>
                                </m:sub>
                              </m:sSub>
                              <m:d>
                                <m:dPr>
                                  <m:ctrlPr>
                                    <a:rPr lang="en-US"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𝐴</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 </m:t>
                                  </m:r>
                                </m:e>
                              </m:d>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𝐶</m:t>
                          </m:r>
                        </m:sub>
                      </m:sSub>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𝐵</m:t>
                                  </m:r>
                                </m:sub>
                              </m:sSub>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𝐵</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e>
                              </m:d>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m:oMathPara>
                </a14:m>
                <a:endParaRPr lang="en-US" dirty="0" smtClean="0"/>
              </a:p>
              <a:p>
                <a:pPr marL="0" indent="0">
                  <a:buNone/>
                </a:pPr>
                <a:endParaRPr lang="en-US" dirty="0"/>
              </a:p>
              <a:p>
                <a:r>
                  <a:rPr lang="en-US" b="1" dirty="0" smtClean="0"/>
                  <a:t>Remark</a:t>
                </a:r>
                <a:r>
                  <a:rPr lang="en-US" dirty="0" smtClean="0"/>
                  <a:t>: Simulator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𝐴</m:t>
                        </m:r>
                      </m:sub>
                    </m:sSub>
                  </m:oMath>
                </a14:m>
                <a:r>
                  <a:rPr lang="en-US" dirty="0" smtClean="0"/>
                  <a:t> is only shown Alice’s output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𝐴</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oMath>
                </a14:m>
                <a:r>
                  <a:rPr lang="en-US" dirty="0" smtClean="0"/>
                  <a:t> (similarly,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𝐵</m:t>
                        </m:r>
                      </m:sub>
                    </m:sSub>
                  </m:oMath>
                </a14:m>
                <a:r>
                  <a:rPr lang="en-US" dirty="0"/>
                  <a:t> is only shown </a:t>
                </a:r>
                <a:r>
                  <a:rPr lang="en-US" dirty="0" smtClean="0"/>
                  <a:t>Bob’s </a:t>
                </a:r>
                <a:r>
                  <a:rPr lang="en-US" dirty="0"/>
                  <a:t>output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𝐵</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oMath>
                </a14:m>
                <a:r>
                  <a:rPr lang="en-US" dirty="0" smtClean="0"/>
                  <a:t>)</a:t>
                </a:r>
              </a:p>
              <a:p>
                <a:pPr marL="0" indent="0">
                  <a:buNone/>
                </a:pPr>
                <a:r>
                  <a:rPr lang="en-US" b="1" dirty="0" smtClean="0"/>
                  <a:t>Theorem (informal): </a:t>
                </a:r>
                <a:r>
                  <a:rPr lang="en-US" dirty="0" smtClean="0"/>
                  <a:t>If the oblivious transfer protocol is secure, and the underlying encryption scheme is CPA-secure then Yao’s protocol is secure in the semi-honest adversary model.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r="-16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21</a:t>
            </a:fld>
            <a:endParaRPr lang="en-US"/>
          </a:p>
        </p:txBody>
      </p:sp>
    </p:spTree>
    <p:extLst>
      <p:ext uri="{BB962C8B-B14F-4D97-AF65-F5344CB8AC3E}">
        <p14:creationId xmlns:p14="http://schemas.microsoft.com/office/powerpoint/2010/main" val="3715203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(Semi-Honest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b="1" dirty="0" smtClean="0"/>
                  <a:t>Security</a:t>
                </a:r>
                <a:r>
                  <a:rPr lang="en-US" dirty="0" smtClean="0"/>
                  <a:t>: Assuming that Alice and Bob are both semi-honest (follow the protocol) then there exist PPT simulators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𝐴</m:t>
                        </m:r>
                      </m:sub>
                    </m:sSub>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𝐵</m:t>
                        </m:r>
                      </m:sub>
                    </m:sSub>
                  </m:oMath>
                </a14:m>
                <a:r>
                  <a:rPr lang="en-US" dirty="0" smtClean="0"/>
                  <a:t> </a:t>
                </a:r>
                <a:r>
                  <a:rPr lang="en-US" dirty="0"/>
                  <a:t>s</a:t>
                </a:r>
                <a:r>
                  <a:rPr lang="en-US" dirty="0" smtClean="0"/>
                  <a:t>.t.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𝐶</m:t>
                          </m:r>
                        </m:sub>
                      </m:sSub>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𝐴</m:t>
                                  </m:r>
                                </m:sub>
                              </m:sSub>
                              <m:d>
                                <m:dPr>
                                  <m:ctrlPr>
                                    <a:rPr lang="en-US"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𝐴</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 </m:t>
                                  </m:r>
                                </m:e>
                              </m:d>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𝐶</m:t>
                          </m:r>
                        </m:sub>
                      </m:sSub>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𝐵</m:t>
                                  </m:r>
                                </m:sub>
                              </m:sSub>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𝐵</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e>
                              </m:d>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m:oMathPara>
                </a14:m>
                <a:endParaRPr lang="en-US" dirty="0" smtClean="0"/>
              </a:p>
              <a:p>
                <a:pPr marL="0" indent="0">
                  <a:buNone/>
                </a:pPr>
                <a:endParaRPr lang="en-US" dirty="0"/>
              </a:p>
              <a:p>
                <a:r>
                  <a:rPr lang="en-US" b="1" dirty="0" smtClean="0"/>
                  <a:t>Simulating Bob’s View (Intuition): </a:t>
                </a:r>
              </a:p>
              <a:p>
                <a:pPr lvl="1"/>
                <a:r>
                  <a:rPr lang="en-US" dirty="0" smtClean="0"/>
                  <a:t>Garble the circuit following the honest algorithm Alice would use</a:t>
                </a:r>
              </a:p>
              <a:p>
                <a:pPr lvl="1"/>
                <a:r>
                  <a:rPr lang="en-US" dirty="0" smtClean="0"/>
                  <a:t>Pick a random input x’ for Alice</a:t>
                </a:r>
              </a:p>
              <a:p>
                <a:pPr lvl="2"/>
                <a:r>
                  <a:rPr lang="en-US" dirty="0" smtClean="0"/>
                  <a:t>Send Bob garbled circuits, plus garbled keys for x’</a:t>
                </a:r>
              </a:p>
              <a:p>
                <a:pPr lvl="2"/>
                <a:r>
                  <a:rPr lang="en-US" dirty="0" smtClean="0"/>
                  <a:t>Allow Bob to obtain garbled keys for his input y via OT </a:t>
                </a:r>
              </a:p>
              <a:p>
                <a:pPr lvl="1"/>
                <a:r>
                  <a:rPr lang="en-US" dirty="0" smtClean="0"/>
                  <a:t>Bob obtains garbled output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𝐴</m:t>
                        </m:r>
                      </m:sub>
                    </m:sSub>
                    <m:r>
                      <a:rPr lang="en-US" i="1">
                        <a:latin typeface="Cambria Math" panose="02040503050406030204" pitchFamily="18" charset="0"/>
                      </a:rPr>
                      <m:t>′</m:t>
                    </m:r>
                  </m:oMath>
                </a14:m>
                <a:r>
                  <a:rPr lang="en-US" dirty="0" smtClean="0"/>
                  <a:t>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𝐴</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𝑦</m:t>
                        </m:r>
                      </m:e>
                    </m:d>
                  </m:oMath>
                </a14:m>
                <a:r>
                  <a:rPr lang="en-US" dirty="0" smtClean="0"/>
                  <a:t> but cannot distinguish from garbled key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𝐴</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oMath>
                </a14:m>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b="-12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22</a:t>
            </a:fld>
            <a:endParaRPr lang="en-US"/>
          </a:p>
        </p:txBody>
      </p:sp>
    </p:spTree>
    <p:extLst>
      <p:ext uri="{BB962C8B-B14F-4D97-AF65-F5344CB8AC3E}">
        <p14:creationId xmlns:p14="http://schemas.microsoft.com/office/powerpoint/2010/main" val="1812630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r>
              <a:rPr lang="en-US" altLang="en-US" sz="1200">
                <a:latin typeface="Arial" panose="020B0604020202020204" pitchFamily="34" charset="0"/>
              </a:rPr>
              <a:t>slide </a:t>
            </a:r>
            <a:fld id="{CE95B18E-07CD-49F8-AD49-384854D8B5BF}" type="slidenum">
              <a:rPr lang="en-US" altLang="en-US" sz="1200">
                <a:latin typeface="Arial" panose="020B0604020202020204" pitchFamily="34" charset="0"/>
              </a:rPr>
              <a:pPr/>
              <a:t>23</a:t>
            </a:fld>
            <a:endParaRPr lang="en-US" altLang="en-US" sz="1200">
              <a:latin typeface="Arial" panose="020B0604020202020204" pitchFamily="34" charset="0"/>
            </a:endParaRPr>
          </a:p>
        </p:txBody>
      </p:sp>
      <p:sp>
        <p:nvSpPr>
          <p:cNvPr id="12291" name="Rectangle 2"/>
          <p:cNvSpPr>
            <a:spLocks noGrp="1" noChangeArrowheads="1"/>
          </p:cNvSpPr>
          <p:nvPr>
            <p:ph type="title"/>
          </p:nvPr>
        </p:nvSpPr>
        <p:spPr/>
        <p:txBody>
          <a:bodyPr/>
          <a:lstStyle/>
          <a:p>
            <a:r>
              <a:rPr lang="en-US" altLang="en-US" smtClean="0"/>
              <a:t>Brief Discussion of Yao’s Protocol</a:t>
            </a:r>
          </a:p>
        </p:txBody>
      </p:sp>
      <p:sp>
        <p:nvSpPr>
          <p:cNvPr id="12292" name="Rectangle 3"/>
          <p:cNvSpPr>
            <a:spLocks noGrp="1" noChangeArrowheads="1"/>
          </p:cNvSpPr>
          <p:nvPr>
            <p:ph type="body" idx="1"/>
          </p:nvPr>
        </p:nvSpPr>
        <p:spPr>
          <a:xfrm>
            <a:off x="1981200" y="1600200"/>
            <a:ext cx="8534400" cy="5029200"/>
          </a:xfrm>
        </p:spPr>
        <p:txBody>
          <a:bodyPr/>
          <a:lstStyle/>
          <a:p>
            <a:r>
              <a:rPr lang="en-US" altLang="en-US" dirty="0" smtClean="0"/>
              <a:t>Function must be converted into a circuit</a:t>
            </a:r>
          </a:p>
          <a:p>
            <a:pPr lvl="1"/>
            <a:r>
              <a:rPr lang="en-US" altLang="en-US" dirty="0" smtClean="0"/>
              <a:t>For many functions, circuit will be huge</a:t>
            </a:r>
          </a:p>
          <a:p>
            <a:r>
              <a:rPr lang="en-US" altLang="en-US" dirty="0" smtClean="0"/>
              <a:t>If m gates in the circuit and n inputs from Bob, then need 4m encryptions and n oblivious transfers</a:t>
            </a:r>
            <a:endParaRPr lang="en-US" altLang="en-US" dirty="0" smtClean="0">
              <a:solidFill>
                <a:schemeClr val="hlink"/>
              </a:solidFill>
            </a:endParaRPr>
          </a:p>
          <a:p>
            <a:pPr lvl="1"/>
            <a:r>
              <a:rPr lang="en-US" altLang="en-US" dirty="0" smtClean="0"/>
              <a:t>Oblivious transfers for all inputs can be done in parallel</a:t>
            </a:r>
          </a:p>
          <a:p>
            <a:r>
              <a:rPr lang="en-US" altLang="en-US" dirty="0" smtClean="0"/>
              <a:t>Yao’s construction gives a </a:t>
            </a:r>
            <a:r>
              <a:rPr lang="en-US" altLang="en-US" u="sng" dirty="0" smtClean="0">
                <a:solidFill>
                  <a:schemeClr val="hlink"/>
                </a:solidFill>
              </a:rPr>
              <a:t>constant-round</a:t>
            </a:r>
            <a:r>
              <a:rPr lang="en-US" altLang="en-US" dirty="0" smtClean="0"/>
              <a:t> protocol for secure computation of </a:t>
            </a:r>
            <a:r>
              <a:rPr lang="en-US" altLang="en-US" u="sng" dirty="0" smtClean="0">
                <a:solidFill>
                  <a:schemeClr val="hlink"/>
                </a:solidFill>
              </a:rPr>
              <a:t>any</a:t>
            </a:r>
            <a:r>
              <a:rPr lang="en-US" altLang="en-US" dirty="0" smtClean="0"/>
              <a:t> function in the semi-honest model</a:t>
            </a:r>
          </a:p>
          <a:p>
            <a:pPr lvl="1"/>
            <a:r>
              <a:rPr lang="en-US" altLang="en-US" dirty="0" smtClean="0"/>
              <a:t>Number of rounds does not depend on the number of inputs or the size of the circuit!</a:t>
            </a:r>
          </a:p>
        </p:txBody>
      </p:sp>
    </p:spTree>
    <p:extLst>
      <p:ext uri="{BB962C8B-B14F-4D97-AF65-F5344CB8AC3E}">
        <p14:creationId xmlns:p14="http://schemas.microsoft.com/office/powerpoint/2010/main" val="129975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Fully Malicious Security?</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Alice could initially garble the wrong circuit C(</a:t>
            </a:r>
            <a:r>
              <a:rPr lang="en-US" dirty="0" err="1" smtClean="0"/>
              <a:t>x,y</a:t>
            </a:r>
            <a:r>
              <a:rPr lang="en-US" dirty="0" smtClean="0"/>
              <a:t>)=y.</a:t>
            </a:r>
          </a:p>
          <a:p>
            <a:pPr marL="514350" indent="-514350">
              <a:buFont typeface="+mj-lt"/>
              <a:buAutoNum type="arabicPeriod"/>
            </a:pPr>
            <a:r>
              <a:rPr lang="en-US" dirty="0" smtClean="0"/>
              <a:t>Given output of C(</a:t>
            </a:r>
            <a:r>
              <a:rPr lang="en-US" dirty="0" err="1" smtClean="0"/>
              <a:t>x,y</a:t>
            </a:r>
            <a:r>
              <a:rPr lang="en-US" dirty="0" smtClean="0"/>
              <a:t>) Alice can still send Bob the output f(</a:t>
            </a:r>
            <a:r>
              <a:rPr lang="en-US" dirty="0" err="1" smtClean="0"/>
              <a:t>x,y</a:t>
            </a:r>
            <a:r>
              <a:rPr lang="en-US" dirty="0" smtClean="0"/>
              <a:t>).</a:t>
            </a:r>
          </a:p>
          <a:p>
            <a:pPr marL="514350" indent="-514350">
              <a:buFont typeface="+mj-lt"/>
              <a:buAutoNum type="arabicPeriod"/>
            </a:pPr>
            <a:r>
              <a:rPr lang="en-US" dirty="0" smtClean="0"/>
              <a:t>Can Bob detect/prevent this?</a:t>
            </a:r>
          </a:p>
          <a:p>
            <a:pPr marL="0" indent="0">
              <a:buNone/>
            </a:pPr>
            <a:r>
              <a:rPr lang="en-US" b="1" dirty="0" smtClean="0"/>
              <a:t>Fix: </a:t>
            </a:r>
            <a:r>
              <a:rPr lang="en-US" dirty="0" smtClean="0"/>
              <a:t>Assume Alice </a:t>
            </a:r>
            <a:r>
              <a:rPr lang="en-US" dirty="0"/>
              <a:t>and Bob have both committed to their</a:t>
            </a:r>
            <a:r>
              <a:rPr lang="en-US" dirty="0" smtClean="0"/>
              <a:t> </a:t>
            </a:r>
            <a:r>
              <a:rPr lang="en-US" dirty="0"/>
              <a:t>input: </a:t>
            </a:r>
            <a:r>
              <a:rPr lang="en-US" dirty="0" err="1" smtClean="0"/>
              <a:t>c</a:t>
            </a:r>
            <a:r>
              <a:rPr lang="en-US" baseline="-25000" dirty="0" err="1" smtClean="0"/>
              <a:t>A</a:t>
            </a:r>
            <a:r>
              <a:rPr lang="en-US" dirty="0" smtClean="0"/>
              <a:t>=com(</a:t>
            </a:r>
            <a:r>
              <a:rPr lang="en-US" dirty="0" err="1" smtClean="0"/>
              <a:t>xlr</a:t>
            </a:r>
            <a:r>
              <a:rPr lang="en-US" baseline="-25000" dirty="0" err="1" smtClean="0"/>
              <a:t>A</a:t>
            </a:r>
            <a:r>
              <a:rPr lang="en-US" dirty="0" smtClean="0"/>
              <a:t>) </a:t>
            </a:r>
            <a:r>
              <a:rPr lang="en-US" dirty="0"/>
              <a:t>and </a:t>
            </a:r>
            <a:r>
              <a:rPr lang="en-US" dirty="0" err="1" smtClean="0"/>
              <a:t>c</a:t>
            </a:r>
            <a:r>
              <a:rPr lang="en-US" baseline="-25000" dirty="0" err="1" smtClean="0"/>
              <a:t>B</a:t>
            </a:r>
            <a:r>
              <a:rPr lang="en-US" dirty="0" smtClean="0"/>
              <a:t>=com(</a:t>
            </a:r>
            <a:r>
              <a:rPr lang="en-US" dirty="0" err="1" smtClean="0"/>
              <a:t>ylr</a:t>
            </a:r>
            <a:r>
              <a:rPr lang="en-US" baseline="-25000" dirty="0" err="1" smtClean="0"/>
              <a:t>B</a:t>
            </a:r>
            <a:r>
              <a:rPr lang="en-US" dirty="0" smtClean="0"/>
              <a:t>).</a:t>
            </a:r>
            <a:endParaRPr lang="en-US" dirty="0"/>
          </a:p>
          <a:p>
            <a:pPr lvl="1"/>
            <a:r>
              <a:rPr lang="en-US" dirty="0"/>
              <a:t>Alice and Bob can use zero-knowledge proofs to convince other party that they are behaving honestly</a:t>
            </a:r>
            <a:r>
              <a:rPr lang="en-US" dirty="0" smtClean="0"/>
              <a:t>.</a:t>
            </a:r>
          </a:p>
          <a:p>
            <a:pPr lvl="1"/>
            <a:r>
              <a:rPr lang="en-US" b="1" dirty="0" smtClean="0"/>
              <a:t>Example</a:t>
            </a:r>
            <a:r>
              <a:rPr lang="en-US" dirty="0" smtClean="0"/>
              <a:t>: After sending a message A Alice proves that the message she just sent is the same message an honest party would have sent with input x s.t. </a:t>
            </a:r>
            <a:r>
              <a:rPr lang="en-US" dirty="0" err="1" smtClean="0"/>
              <a:t>c</a:t>
            </a:r>
            <a:r>
              <a:rPr lang="en-US" baseline="-25000" dirty="0" err="1" smtClean="0"/>
              <a:t>A</a:t>
            </a:r>
            <a:r>
              <a:rPr lang="en-US" dirty="0"/>
              <a:t>=com(</a:t>
            </a:r>
            <a:r>
              <a:rPr lang="en-US" dirty="0" err="1"/>
              <a:t>xlr</a:t>
            </a:r>
            <a:r>
              <a:rPr lang="en-US" baseline="-25000" dirty="0" err="1"/>
              <a:t>A</a:t>
            </a:r>
            <a:r>
              <a:rPr lang="en-US" dirty="0" smtClean="0"/>
              <a:t>) </a:t>
            </a:r>
            <a:endParaRPr lang="en-US" dirty="0"/>
          </a:p>
          <a:p>
            <a:pPr lvl="1"/>
            <a:r>
              <a:rPr lang="en-US" dirty="0" smtClean="0"/>
              <a:t>Here </a:t>
            </a:r>
            <a:r>
              <a:rPr lang="en-US" dirty="0"/>
              <a:t>we assume that Alice and Bob have both committed to correct </a:t>
            </a:r>
            <a:r>
              <a:rPr lang="en-US" dirty="0" smtClean="0"/>
              <a:t>inputs (Bob might use y which does not represent his real vote etc… but this is not a problem we can address with cryptography)</a:t>
            </a:r>
          </a:p>
          <a:p>
            <a:pPr marL="514350" indent="-514350">
              <a:buFont typeface="+mj-lt"/>
              <a:buAutoNum type="arabicPeriod"/>
            </a:pPr>
            <a:endParaRPr lang="en-US" dirty="0"/>
          </a:p>
          <a:p>
            <a:pPr lvl="1"/>
            <a:endParaRPr lang="en-US" baseline="-25000" dirty="0"/>
          </a:p>
        </p:txBody>
      </p:sp>
      <p:sp>
        <p:nvSpPr>
          <p:cNvPr id="4" name="Slide Number Placeholder 3"/>
          <p:cNvSpPr>
            <a:spLocks noGrp="1"/>
          </p:cNvSpPr>
          <p:nvPr>
            <p:ph type="sldNum" sz="quarter" idx="12"/>
          </p:nvPr>
        </p:nvSpPr>
        <p:spPr/>
        <p:txBody>
          <a:bodyPr/>
          <a:lstStyle/>
          <a:p>
            <a:fld id="{D104D3F7-B83F-4105-B753-146AD0E5364B}" type="slidenum">
              <a:rPr lang="en-US" smtClean="0"/>
              <a:t>24</a:t>
            </a:fld>
            <a:endParaRPr lang="en-US"/>
          </a:p>
        </p:txBody>
      </p:sp>
    </p:spTree>
    <p:extLst>
      <p:ext uri="{BB962C8B-B14F-4D97-AF65-F5344CB8AC3E}">
        <p14:creationId xmlns:p14="http://schemas.microsoft.com/office/powerpoint/2010/main" val="24789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Fully Malicious Security (Sketch)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Assume Alice </a:t>
            </a:r>
            <a:r>
              <a:rPr lang="en-US" dirty="0"/>
              <a:t>and Bob have both committed to </a:t>
            </a:r>
            <a:r>
              <a:rPr lang="en-US" dirty="0" smtClean="0"/>
              <a:t>their </a:t>
            </a:r>
            <a:r>
              <a:rPr lang="en-US" dirty="0"/>
              <a:t>input: </a:t>
            </a:r>
            <a:r>
              <a:rPr lang="en-US" dirty="0" err="1" smtClean="0"/>
              <a:t>c</a:t>
            </a:r>
            <a:r>
              <a:rPr lang="en-US" baseline="-25000" dirty="0" err="1" smtClean="0"/>
              <a:t>A</a:t>
            </a:r>
            <a:r>
              <a:rPr lang="en-US" dirty="0"/>
              <a:t>=com(</a:t>
            </a:r>
            <a:r>
              <a:rPr lang="en-US" dirty="0" err="1"/>
              <a:t>xlr</a:t>
            </a:r>
            <a:r>
              <a:rPr lang="en-US" baseline="-25000" dirty="0" err="1"/>
              <a:t>A</a:t>
            </a:r>
            <a:r>
              <a:rPr lang="en-US" dirty="0" smtClean="0"/>
              <a:t>) </a:t>
            </a:r>
            <a:r>
              <a:rPr lang="en-US" dirty="0"/>
              <a:t>and </a:t>
            </a:r>
            <a:r>
              <a:rPr lang="en-US" dirty="0" err="1" smtClean="0"/>
              <a:t>c</a:t>
            </a:r>
            <a:r>
              <a:rPr lang="en-US" baseline="-25000" dirty="0" err="1" smtClean="0"/>
              <a:t>B</a:t>
            </a:r>
            <a:r>
              <a:rPr lang="en-US" dirty="0" smtClean="0"/>
              <a:t>=com(</a:t>
            </a:r>
            <a:r>
              <a:rPr lang="en-US" dirty="0" err="1" smtClean="0"/>
              <a:t>ylr</a:t>
            </a:r>
            <a:r>
              <a:rPr lang="en-US" baseline="-25000" dirty="0" err="1" smtClean="0"/>
              <a:t>B</a:t>
            </a:r>
            <a:r>
              <a:rPr lang="en-US" dirty="0" smtClean="0"/>
              <a:t>).</a:t>
            </a:r>
            <a:endParaRPr lang="en-US" dirty="0"/>
          </a:p>
          <a:p>
            <a:pPr lvl="1"/>
            <a:r>
              <a:rPr lang="en-US" dirty="0"/>
              <a:t>Here we assume that Alice and Bob have both committed to correct </a:t>
            </a:r>
            <a:r>
              <a:rPr lang="en-US" dirty="0" smtClean="0"/>
              <a:t>inputs (Bob might use y which does not represent his real vote etc… but this is not a problem we can address with cryptography)</a:t>
            </a:r>
            <a:endParaRPr lang="en-US" dirty="0"/>
          </a:p>
          <a:p>
            <a:pPr lvl="1"/>
            <a:r>
              <a:rPr lang="en-US" dirty="0"/>
              <a:t>Alice has </a:t>
            </a:r>
            <a:r>
              <a:rPr lang="en-US" dirty="0" err="1"/>
              <a:t>c</a:t>
            </a:r>
            <a:r>
              <a:rPr lang="en-US" baseline="-25000" dirty="0" err="1"/>
              <a:t>B</a:t>
            </a:r>
            <a:r>
              <a:rPr lang="en-US" dirty="0"/>
              <a:t> and can unlock </a:t>
            </a:r>
            <a:r>
              <a:rPr lang="en-US" dirty="0" err="1"/>
              <a:t>c</a:t>
            </a:r>
            <a:r>
              <a:rPr lang="en-US" baseline="-25000" dirty="0" err="1"/>
              <a:t>A</a:t>
            </a:r>
            <a:r>
              <a:rPr lang="en-US" dirty="0"/>
              <a:t> </a:t>
            </a:r>
          </a:p>
          <a:p>
            <a:pPr lvl="1"/>
            <a:r>
              <a:rPr lang="en-US" dirty="0"/>
              <a:t>Bob has </a:t>
            </a:r>
            <a:r>
              <a:rPr lang="en-US" dirty="0" err="1"/>
              <a:t>c</a:t>
            </a:r>
            <a:r>
              <a:rPr lang="en-US" baseline="-25000" dirty="0" err="1"/>
              <a:t>A</a:t>
            </a:r>
            <a:r>
              <a:rPr lang="en-US" baseline="-25000" dirty="0"/>
              <a:t> </a:t>
            </a:r>
            <a:r>
              <a:rPr lang="en-US" dirty="0"/>
              <a:t>and can unlock </a:t>
            </a:r>
            <a:r>
              <a:rPr lang="en-US" dirty="0" err="1"/>
              <a:t>c</a:t>
            </a:r>
            <a:r>
              <a:rPr lang="en-US" baseline="-25000" dirty="0" err="1"/>
              <a:t>B</a:t>
            </a:r>
            <a:r>
              <a:rPr lang="en-US" dirty="0"/>
              <a:t> </a:t>
            </a:r>
          </a:p>
          <a:p>
            <a:pPr marL="514350" indent="-514350">
              <a:buFont typeface="+mj-lt"/>
              <a:buAutoNum type="arabicPeriod"/>
            </a:pPr>
            <a:r>
              <a:rPr lang="en-US" dirty="0" smtClean="0"/>
              <a:t>Alice sets </a:t>
            </a:r>
            <a:r>
              <a:rPr lang="en-US" dirty="0" err="1" smtClean="0"/>
              <a:t>C</a:t>
            </a:r>
            <a:r>
              <a:rPr lang="en-US" baseline="-25000" dirty="0" err="1" smtClean="0"/>
              <a:t>f</a:t>
            </a:r>
            <a:r>
              <a:rPr lang="en-US" dirty="0" smtClean="0"/>
              <a:t> = </a:t>
            </a:r>
            <a:r>
              <a:rPr lang="en-US" dirty="0" err="1" smtClean="0"/>
              <a:t>GarbleCircuit</a:t>
            </a:r>
            <a:r>
              <a:rPr lang="en-US" dirty="0" smtClean="0"/>
              <a:t>(</a:t>
            </a:r>
            <a:r>
              <a:rPr lang="en-US" dirty="0" err="1" smtClean="0"/>
              <a:t>f,r</a:t>
            </a:r>
            <a:r>
              <a:rPr lang="en-US" dirty="0" smtClean="0"/>
              <a:t>).</a:t>
            </a:r>
          </a:p>
          <a:p>
            <a:pPr marL="971550" lvl="1" indent="-514350">
              <a:buFont typeface="+mj-lt"/>
              <a:buAutoNum type="arabicPeriod"/>
            </a:pPr>
            <a:r>
              <a:rPr lang="en-US" dirty="0" smtClean="0"/>
              <a:t>Alice sends to Bob.</a:t>
            </a:r>
          </a:p>
          <a:p>
            <a:pPr marL="971550" lvl="1" indent="-514350">
              <a:buFont typeface="+mj-lt"/>
              <a:buAutoNum type="arabicPeriod"/>
            </a:pPr>
            <a:r>
              <a:rPr lang="en-US" dirty="0" smtClean="0"/>
              <a:t>Alice convinces Bob that </a:t>
            </a:r>
            <a:r>
              <a:rPr lang="en-US" dirty="0" err="1"/>
              <a:t>C</a:t>
            </a:r>
            <a:r>
              <a:rPr lang="en-US" baseline="-25000" dirty="0" err="1"/>
              <a:t>f</a:t>
            </a:r>
            <a:r>
              <a:rPr lang="en-US" dirty="0"/>
              <a:t> = </a:t>
            </a:r>
            <a:r>
              <a:rPr lang="en-US" dirty="0" err="1"/>
              <a:t>GarbleCircuit</a:t>
            </a:r>
            <a:r>
              <a:rPr lang="en-US" dirty="0"/>
              <a:t>(</a:t>
            </a:r>
            <a:r>
              <a:rPr lang="en-US" dirty="0" err="1"/>
              <a:t>f,r</a:t>
            </a:r>
            <a:r>
              <a:rPr lang="en-US" dirty="0"/>
              <a:t>)</a:t>
            </a:r>
            <a:r>
              <a:rPr lang="en-US" dirty="0" smtClean="0"/>
              <a:t> for some r (using a zero-knowledge proof)</a:t>
            </a:r>
          </a:p>
          <a:p>
            <a:pPr marL="514350" indent="-514350">
              <a:buFont typeface="+mj-lt"/>
              <a:buAutoNum type="arabicPeriod"/>
            </a:pPr>
            <a:r>
              <a:rPr lang="en-US" dirty="0" smtClean="0"/>
              <a:t>For each original oblivious transfer if Alice’s inputs were originally x</a:t>
            </a:r>
            <a:r>
              <a:rPr lang="en-US" baseline="-25000" dirty="0" smtClean="0"/>
              <a:t>0</a:t>
            </a:r>
            <a:r>
              <a:rPr lang="en-US" dirty="0" smtClean="0"/>
              <a:t>,x</a:t>
            </a:r>
            <a:r>
              <a:rPr lang="en-US" baseline="-25000" dirty="0" smtClean="0"/>
              <a:t>1</a:t>
            </a:r>
          </a:p>
          <a:p>
            <a:pPr marL="971550" lvl="1" indent="-514350">
              <a:buFont typeface="+mj-lt"/>
              <a:buAutoNum type="arabicPeriod"/>
            </a:pPr>
            <a:r>
              <a:rPr lang="en-US" dirty="0" smtClean="0"/>
              <a:t>Alice and Bob run OT with y</a:t>
            </a:r>
            <a:r>
              <a:rPr lang="en-US" baseline="-25000" dirty="0" smtClean="0"/>
              <a:t>0</a:t>
            </a:r>
            <a:r>
              <a:rPr lang="en-US" dirty="0" smtClean="0"/>
              <a:t>,y</a:t>
            </a:r>
            <a:r>
              <a:rPr lang="en-US" baseline="-25000" dirty="0" smtClean="0"/>
              <a:t>1</a:t>
            </a:r>
            <a:r>
              <a:rPr lang="en-US" dirty="0" smtClean="0"/>
              <a:t> where </a:t>
            </a:r>
            <a:r>
              <a:rPr lang="en-US" dirty="0" err="1" smtClean="0"/>
              <a:t>y</a:t>
            </a:r>
            <a:r>
              <a:rPr lang="en-US" baseline="-25000" dirty="0" err="1" smtClean="0"/>
              <a:t>i</a:t>
            </a:r>
            <a:r>
              <a:rPr lang="en-US" dirty="0" smtClean="0"/>
              <a:t>=</a:t>
            </a:r>
            <a:r>
              <a:rPr lang="en-US" dirty="0" err="1" smtClean="0"/>
              <a:t>Enc</a:t>
            </a:r>
            <a:r>
              <a:rPr lang="en-US" baseline="-25000" dirty="0" err="1" smtClean="0"/>
              <a:t>K</a:t>
            </a:r>
            <a:r>
              <a:rPr lang="en-US" dirty="0" smtClean="0"/>
              <a:t>(x</a:t>
            </a:r>
            <a:r>
              <a:rPr lang="en-US" baseline="-25000" dirty="0" smtClean="0"/>
              <a:t>i</a:t>
            </a:r>
            <a:r>
              <a:rPr lang="en-US" dirty="0" smtClean="0"/>
              <a:t>)</a:t>
            </a:r>
          </a:p>
          <a:p>
            <a:pPr marL="971550" lvl="1" indent="-514350">
              <a:buFont typeface="+mj-lt"/>
              <a:buAutoNum type="arabicPeriod"/>
            </a:pPr>
            <a:r>
              <a:rPr lang="en-US" dirty="0" smtClean="0"/>
              <a:t>Bob uses a zero-knowledge proof to convince Alice that he received the correct </a:t>
            </a:r>
            <a:r>
              <a:rPr lang="en-US" dirty="0" err="1" smtClean="0"/>
              <a:t>y</a:t>
            </a:r>
            <a:r>
              <a:rPr lang="en-US" baseline="-25000" dirty="0" err="1" smtClean="0"/>
              <a:t>i</a:t>
            </a:r>
            <a:r>
              <a:rPr lang="en-US" dirty="0" smtClean="0"/>
              <a:t> (e.g. matching his previous commitment </a:t>
            </a:r>
            <a:r>
              <a:rPr lang="en-US" dirty="0" err="1" smtClean="0"/>
              <a:t>c</a:t>
            </a:r>
            <a:r>
              <a:rPr lang="en-US" baseline="-25000" dirty="0" err="1" smtClean="0"/>
              <a:t>B</a:t>
            </a:r>
            <a:r>
              <a:rPr lang="en-US" dirty="0" smtClean="0"/>
              <a:t>)</a:t>
            </a:r>
          </a:p>
          <a:p>
            <a:pPr marL="971550" lvl="1" indent="-514350">
              <a:buFont typeface="+mj-lt"/>
              <a:buAutoNum type="arabicPeriod"/>
            </a:pPr>
            <a:r>
              <a:rPr lang="en-US" dirty="0" smtClean="0"/>
              <a:t>Alice sends K to Bob who decrypts </a:t>
            </a:r>
            <a:r>
              <a:rPr lang="en-US" dirty="0" err="1" smtClean="0"/>
              <a:t>y</a:t>
            </a:r>
            <a:r>
              <a:rPr lang="en-US" baseline="-25000" dirty="0" err="1" smtClean="0"/>
              <a:t>i</a:t>
            </a:r>
            <a:r>
              <a:rPr lang="en-US" dirty="0" smtClean="0"/>
              <a:t> to obtain x</a:t>
            </a:r>
            <a:r>
              <a:rPr lang="en-US" baseline="-25000" dirty="0" smtClean="0"/>
              <a:t>i</a:t>
            </a:r>
            <a:endParaRPr lang="en-US" baseline="-25000" dirty="0"/>
          </a:p>
          <a:p>
            <a:pPr lvl="1"/>
            <a:endParaRPr lang="en-US" baseline="-25000" dirty="0"/>
          </a:p>
        </p:txBody>
      </p:sp>
      <p:sp>
        <p:nvSpPr>
          <p:cNvPr id="4" name="Slide Number Placeholder 3"/>
          <p:cNvSpPr>
            <a:spLocks noGrp="1"/>
          </p:cNvSpPr>
          <p:nvPr>
            <p:ph type="sldNum" sz="quarter" idx="12"/>
          </p:nvPr>
        </p:nvSpPr>
        <p:spPr/>
        <p:txBody>
          <a:bodyPr/>
          <a:lstStyle/>
          <a:p>
            <a:fld id="{D104D3F7-B83F-4105-B753-146AD0E5364B}" type="slidenum">
              <a:rPr lang="en-US" smtClean="0"/>
              <a:t>25</a:t>
            </a:fld>
            <a:endParaRPr lang="en-US"/>
          </a:p>
        </p:txBody>
      </p:sp>
    </p:spTree>
    <p:extLst>
      <p:ext uri="{BB962C8B-B14F-4D97-AF65-F5344CB8AC3E}">
        <p14:creationId xmlns:p14="http://schemas.microsoft.com/office/powerpoint/2010/main" val="71160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Feedback</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26</a:t>
            </a:fld>
            <a:endParaRPr lang="en-US"/>
          </a:p>
        </p:txBody>
      </p:sp>
      <p:sp>
        <p:nvSpPr>
          <p:cNvPr id="9" name="Content Placeholder 8"/>
          <p:cNvSpPr>
            <a:spLocks noGrp="1"/>
          </p:cNvSpPr>
          <p:nvPr>
            <p:ph idx="1"/>
          </p:nvPr>
        </p:nvSpPr>
        <p:spPr/>
        <p:txBody>
          <a:bodyPr/>
          <a:lstStyle/>
          <a:p>
            <a:r>
              <a:rPr lang="en-US" dirty="0" smtClean="0"/>
              <a:t>What did you like? What could be improved?</a:t>
            </a:r>
          </a:p>
          <a:p>
            <a:r>
              <a:rPr lang="en-US" dirty="0"/>
              <a:t>Your feedback is valuable! </a:t>
            </a: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8803" y="2901059"/>
            <a:ext cx="7453783" cy="3637853"/>
          </a:xfrm>
          <a:prstGeom prst="rect">
            <a:avLst/>
          </a:prstGeom>
        </p:spPr>
      </p:pic>
      <p:sp>
        <p:nvSpPr>
          <p:cNvPr id="12" name="Rectangular Callout 11"/>
          <p:cNvSpPr/>
          <p:nvPr/>
        </p:nvSpPr>
        <p:spPr>
          <a:xfrm>
            <a:off x="8148577" y="1203767"/>
            <a:ext cx="3205223" cy="2164466"/>
          </a:xfrm>
          <a:prstGeom prst="wedgeRectCallout">
            <a:avLst>
              <a:gd name="adj1" fmla="val -96668"/>
              <a:gd name="adj2" fmla="val 635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statistic is not differentially private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224907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 555:Week 15: Zero-Knowledge Proofs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27</a:t>
            </a:fld>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36189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Indistinguishability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Consider two distributions X</a:t>
                </a:r>
                <a14:m>
                  <m:oMath xmlns:m="http://schemas.openxmlformats.org/officeDocument/2006/math">
                    <m:r>
                      <a:rPr lang="en-US" i="1" baseline="-25000">
                        <a:latin typeface="Cambria Math" panose="02040503050406030204" pitchFamily="18" charset="0"/>
                        <a:ea typeface="Cambria Math" panose="02040503050406030204" pitchFamily="18" charset="0"/>
                      </a:rPr>
                      <m:t>ℓ</m:t>
                    </m:r>
                  </m:oMath>
                </a14:m>
                <a:r>
                  <a:rPr lang="en-US" dirty="0" smtClean="0"/>
                  <a:t> and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Y</m:t>
                    </m:r>
                    <m:r>
                      <a:rPr lang="en-US" i="1" baseline="-25000">
                        <a:latin typeface="Cambria Math" panose="02040503050406030204" pitchFamily="18" charset="0"/>
                        <a:ea typeface="Cambria Math" panose="02040503050406030204" pitchFamily="18" charset="0"/>
                      </a:rPr>
                      <m:t>ℓ</m:t>
                    </m:r>
                  </m:oMath>
                </a14:m>
                <a:r>
                  <a:rPr lang="en-US" dirty="0" smtClean="0"/>
                  <a:t>  (e.g., over strings of length </a:t>
                </a:r>
                <a14:m>
                  <m:oMath xmlns:m="http://schemas.openxmlformats.org/officeDocument/2006/math">
                    <m:r>
                      <a:rPr lang="en-US" i="1" smtClean="0">
                        <a:latin typeface="Cambria Math" panose="02040503050406030204" pitchFamily="18" charset="0"/>
                        <a:ea typeface="Cambria Math" panose="02040503050406030204" pitchFamily="18" charset="0"/>
                      </a:rPr>
                      <m:t>ℓ</m:t>
                    </m:r>
                  </m:oMath>
                </a14:m>
                <a:r>
                  <a:rPr lang="en-US" dirty="0" smtClean="0"/>
                  <a:t>).</a:t>
                </a:r>
              </a:p>
              <a:p>
                <a:r>
                  <a:rPr lang="en-US" dirty="0" smtClean="0"/>
                  <a:t>Let D be a distinguisher that attempts to guess whether a string s came from distribution </a:t>
                </a:r>
                <a:r>
                  <a:rPr lang="en-US" dirty="0"/>
                  <a:t>X</a:t>
                </a:r>
                <a14:m>
                  <m:oMath xmlns:m="http://schemas.openxmlformats.org/officeDocument/2006/math">
                    <m:r>
                      <a:rPr lang="en-US" i="1" baseline="-25000">
                        <a:latin typeface="Cambria Math" panose="02040503050406030204" pitchFamily="18" charset="0"/>
                        <a:ea typeface="Cambria Math" panose="02040503050406030204" pitchFamily="18" charset="0"/>
                      </a:rPr>
                      <m:t>ℓ</m:t>
                    </m:r>
                  </m:oMath>
                </a14:m>
                <a:r>
                  <a:rPr lang="en-US" dirty="0" smtClean="0"/>
                  <a:t> or </a:t>
                </a:r>
                <a14:m>
                  <m:oMath xmlns:m="http://schemas.openxmlformats.org/officeDocument/2006/math">
                    <m:r>
                      <m:rPr>
                        <m:sty m:val="p"/>
                      </m:rPr>
                      <a:rPr lang="en-US">
                        <a:latin typeface="Cambria Math" panose="02040503050406030204" pitchFamily="18" charset="0"/>
                        <a:ea typeface="Cambria Math" panose="02040503050406030204" pitchFamily="18" charset="0"/>
                      </a:rPr>
                      <m:t>Y</m:t>
                    </m:r>
                    <m:r>
                      <a:rPr lang="en-US" i="1" baseline="-25000">
                        <a:latin typeface="Cambria Math" panose="02040503050406030204" pitchFamily="18" charset="0"/>
                        <a:ea typeface="Cambria Math" panose="02040503050406030204" pitchFamily="18" charset="0"/>
                      </a:rPr>
                      <m:t>ℓ</m:t>
                    </m:r>
                  </m:oMath>
                </a14:m>
                <a:r>
                  <a:rPr lang="en-US" dirty="0" smtClean="0"/>
                  <a:t>.</a:t>
                </a:r>
              </a:p>
              <a:p>
                <a:endParaRPr lang="en-US" dirty="0"/>
              </a:p>
              <a:p>
                <a:pPr marL="0" indent="0">
                  <a:buNone/>
                </a:pPr>
                <a:r>
                  <a:rPr lang="en-US" dirty="0" smtClean="0"/>
                  <a:t>The advantage of a distinguisher D is </a:t>
                </a:r>
              </a:p>
              <a:p>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𝐴𝑑𝑣</m:t>
                          </m:r>
                        </m:e>
                        <m:sub>
                          <m:r>
                            <a:rPr lang="en-US" b="0" i="1" smtClean="0">
                              <a:latin typeface="Cambria Math" panose="02040503050406030204" pitchFamily="18" charset="0"/>
                            </a:rPr>
                            <m:t>𝐷</m:t>
                          </m:r>
                          <m:r>
                            <a:rPr lang="en-US" b="0" i="1" smtClean="0">
                              <a:latin typeface="Cambria Math" panose="02040503050406030204" pitchFamily="18" charset="0"/>
                            </a:rPr>
                            <m:t>,ℓ</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𝑃𝑟</m:t>
                              </m:r>
                            </m:e>
                            <m:sub>
                              <m:r>
                                <a:rPr lang="en-US" b="0" i="1" smtClean="0">
                                  <a:latin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m:rPr>
                                  <m:nor/>
                                </m:rPr>
                                <a:rPr lang="en-US" dirty="0"/>
                                <m:t>X</m:t>
                              </m:r>
                              <m:r>
                                <a:rPr lang="en-US" i="1" baseline="-25000">
                                  <a:latin typeface="Cambria Math" panose="02040503050406030204" pitchFamily="18" charset="0"/>
                                  <a:ea typeface="Cambria Math" panose="02040503050406030204" pitchFamily="18" charset="0"/>
                                </a:rPr>
                                <m:t>ℓ</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𝐷</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=1</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𝑃𝑟</m:t>
                              </m:r>
                            </m:e>
                            <m:sub>
                              <m:r>
                                <a:rPr lang="en-US" i="1">
                                  <a:latin typeface="Cambria Math" panose="02040503050406030204" pitchFamily="18" charset="0"/>
                                </a:rPr>
                                <m:t>𝑠</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Y</m:t>
                              </m:r>
                              <m:r>
                                <a:rPr lang="en-US" i="1" baseline="-25000">
                                  <a:latin typeface="Cambria Math" panose="02040503050406030204" pitchFamily="18" charset="0"/>
                                  <a:ea typeface="Cambria Math" panose="02040503050406030204" pitchFamily="18" charset="0"/>
                                </a:rPr>
                                <m:t>ℓ</m:t>
                              </m:r>
                            </m:sub>
                          </m:sSub>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𝐷</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=1</m:t>
                              </m:r>
                            </m:e>
                          </m:d>
                        </m:e>
                      </m:d>
                    </m:oMath>
                  </m:oMathPara>
                </a14:m>
                <a:endParaRPr lang="en-US" dirty="0" smtClean="0"/>
              </a:p>
              <a:p>
                <a:pPr marL="0" indent="0">
                  <a:buNone/>
                </a:pPr>
                <a:endParaRPr lang="en-US" b="1" dirty="0" smtClean="0"/>
              </a:p>
              <a:p>
                <a:pPr marL="0" indent="0">
                  <a:buNone/>
                </a:pPr>
                <a:r>
                  <a:rPr lang="en-US" b="1" dirty="0" smtClean="0"/>
                  <a:t>Definition</a:t>
                </a:r>
                <a:r>
                  <a:rPr lang="en-US" dirty="0"/>
                  <a:t>: We say that an ensemble of distributions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and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𝑌</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are </a:t>
                </a:r>
                <a:r>
                  <a:rPr lang="en-US" u="sng" dirty="0"/>
                  <a:t>computationally indistinguishable</a:t>
                </a:r>
                <a:r>
                  <a:rPr lang="en-US" dirty="0"/>
                  <a:t> if for all PPT distinguishers D, there is a negligible function </a:t>
                </a:r>
                <a:r>
                  <a:rPr lang="en-US" dirty="0" err="1"/>
                  <a:t>negl</a:t>
                </a:r>
                <a:r>
                  <a:rPr lang="en-US" dirty="0"/>
                  <a:t>(n), such that we have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𝐴𝑑𝑣</m:t>
                          </m:r>
                        </m:e>
                        <m:sub>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𝑛𝑒𝑔𝑙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3221" r="-8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28</a:t>
            </a:fld>
            <a:endParaRPr lang="en-US"/>
          </a:p>
        </p:txBody>
      </p:sp>
    </p:spTree>
    <p:extLst>
      <p:ext uri="{BB962C8B-B14F-4D97-AF65-F5344CB8AC3E}">
        <p14:creationId xmlns:p14="http://schemas.microsoft.com/office/powerpoint/2010/main" val="2907542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Indistinguishability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Consider two distributions X</a:t>
                </a:r>
                <a14:m>
                  <m:oMath xmlns:m="http://schemas.openxmlformats.org/officeDocument/2006/math">
                    <m:r>
                      <a:rPr lang="en-US" i="1" baseline="-25000">
                        <a:latin typeface="Cambria Math" panose="02040503050406030204" pitchFamily="18" charset="0"/>
                        <a:ea typeface="Cambria Math" panose="02040503050406030204" pitchFamily="18" charset="0"/>
                      </a:rPr>
                      <m:t>ℓ</m:t>
                    </m:r>
                  </m:oMath>
                </a14:m>
                <a:r>
                  <a:rPr lang="en-US" dirty="0" smtClean="0"/>
                  <a:t> and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Y</m:t>
                    </m:r>
                    <m:r>
                      <a:rPr lang="en-US" i="1" baseline="-25000">
                        <a:latin typeface="Cambria Math" panose="02040503050406030204" pitchFamily="18" charset="0"/>
                        <a:ea typeface="Cambria Math" panose="02040503050406030204" pitchFamily="18" charset="0"/>
                      </a:rPr>
                      <m:t>ℓ</m:t>
                    </m:r>
                  </m:oMath>
                </a14:m>
                <a:r>
                  <a:rPr lang="en-US" dirty="0" smtClean="0"/>
                  <a:t>  (e.g., over strings of length </a:t>
                </a:r>
                <a14:m>
                  <m:oMath xmlns:m="http://schemas.openxmlformats.org/officeDocument/2006/math">
                    <m:r>
                      <a:rPr lang="en-US" i="1" smtClean="0">
                        <a:latin typeface="Cambria Math" panose="02040503050406030204" pitchFamily="18" charset="0"/>
                        <a:ea typeface="Cambria Math" panose="02040503050406030204" pitchFamily="18" charset="0"/>
                      </a:rPr>
                      <m:t>ℓ</m:t>
                    </m:r>
                  </m:oMath>
                </a14:m>
                <a:r>
                  <a:rPr lang="en-US" dirty="0" smtClean="0"/>
                  <a:t>).</a:t>
                </a:r>
              </a:p>
              <a:p>
                <a:r>
                  <a:rPr lang="en-US" dirty="0" smtClean="0"/>
                  <a:t>Let D be a distinguisher that attempts to guess whether a string s came from distribution </a:t>
                </a:r>
                <a:r>
                  <a:rPr lang="en-US" dirty="0"/>
                  <a:t>X</a:t>
                </a:r>
                <a14:m>
                  <m:oMath xmlns:m="http://schemas.openxmlformats.org/officeDocument/2006/math">
                    <m:r>
                      <a:rPr lang="en-US" i="1" baseline="-25000">
                        <a:latin typeface="Cambria Math" panose="02040503050406030204" pitchFamily="18" charset="0"/>
                        <a:ea typeface="Cambria Math" panose="02040503050406030204" pitchFamily="18" charset="0"/>
                      </a:rPr>
                      <m:t>ℓ</m:t>
                    </m:r>
                  </m:oMath>
                </a14:m>
                <a:r>
                  <a:rPr lang="en-US" dirty="0" smtClean="0"/>
                  <a:t> or </a:t>
                </a:r>
                <a14:m>
                  <m:oMath xmlns:m="http://schemas.openxmlformats.org/officeDocument/2006/math">
                    <m:r>
                      <m:rPr>
                        <m:sty m:val="p"/>
                      </m:rPr>
                      <a:rPr lang="en-US">
                        <a:latin typeface="Cambria Math" panose="02040503050406030204" pitchFamily="18" charset="0"/>
                        <a:ea typeface="Cambria Math" panose="02040503050406030204" pitchFamily="18" charset="0"/>
                      </a:rPr>
                      <m:t>Y</m:t>
                    </m:r>
                    <m:r>
                      <a:rPr lang="en-US" i="1" baseline="-25000">
                        <a:latin typeface="Cambria Math" panose="02040503050406030204" pitchFamily="18" charset="0"/>
                        <a:ea typeface="Cambria Math" panose="02040503050406030204" pitchFamily="18" charset="0"/>
                      </a:rPr>
                      <m:t>ℓ</m:t>
                    </m:r>
                  </m:oMath>
                </a14:m>
                <a:r>
                  <a:rPr lang="en-US" dirty="0" smtClean="0"/>
                  <a:t>.</a:t>
                </a:r>
              </a:p>
              <a:p>
                <a:endParaRPr lang="en-US" dirty="0"/>
              </a:p>
              <a:p>
                <a:pPr marL="0" indent="0">
                  <a:buNone/>
                </a:pPr>
                <a:r>
                  <a:rPr lang="en-US" dirty="0" smtClean="0"/>
                  <a:t>The advantage of a distinguisher D is </a:t>
                </a:r>
              </a:p>
              <a:p>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𝐴𝑑𝑣</m:t>
                          </m:r>
                        </m:e>
                        <m:sub>
                          <m:r>
                            <a:rPr lang="en-US" b="0" i="1" smtClean="0">
                              <a:latin typeface="Cambria Math" panose="02040503050406030204" pitchFamily="18" charset="0"/>
                            </a:rPr>
                            <m:t>𝐷</m:t>
                          </m:r>
                          <m:r>
                            <a:rPr lang="en-US" b="0" i="1" smtClean="0">
                              <a:latin typeface="Cambria Math" panose="02040503050406030204" pitchFamily="18" charset="0"/>
                            </a:rPr>
                            <m:t>,ℓ</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𝑃𝑟</m:t>
                              </m:r>
                            </m:e>
                            <m:sub>
                              <m:r>
                                <a:rPr lang="en-US" b="0" i="1" smtClean="0">
                                  <a:latin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m:rPr>
                                  <m:nor/>
                                </m:rPr>
                                <a:rPr lang="en-US" dirty="0"/>
                                <m:t>X</m:t>
                              </m:r>
                              <m:r>
                                <a:rPr lang="en-US" i="1" baseline="-25000">
                                  <a:latin typeface="Cambria Math" panose="02040503050406030204" pitchFamily="18" charset="0"/>
                                  <a:ea typeface="Cambria Math" panose="02040503050406030204" pitchFamily="18" charset="0"/>
                                </a:rPr>
                                <m:t>ℓ</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𝐷</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=1</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𝑃𝑟</m:t>
                              </m:r>
                            </m:e>
                            <m:sub>
                              <m:r>
                                <a:rPr lang="en-US" i="1">
                                  <a:latin typeface="Cambria Math" panose="02040503050406030204" pitchFamily="18" charset="0"/>
                                </a:rPr>
                                <m:t>𝑠</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Y</m:t>
                              </m:r>
                              <m:r>
                                <a:rPr lang="en-US" i="1" baseline="-25000">
                                  <a:latin typeface="Cambria Math" panose="02040503050406030204" pitchFamily="18" charset="0"/>
                                  <a:ea typeface="Cambria Math" panose="02040503050406030204" pitchFamily="18" charset="0"/>
                                </a:rPr>
                                <m:t>ℓ</m:t>
                              </m:r>
                            </m:sub>
                          </m:sSub>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𝐷</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=1</m:t>
                              </m:r>
                            </m:e>
                          </m:d>
                        </m:e>
                      </m:d>
                    </m:oMath>
                  </m:oMathPara>
                </a14:m>
                <a:endParaRPr lang="en-US" dirty="0" smtClean="0"/>
              </a:p>
              <a:p>
                <a:pPr marL="0" indent="0">
                  <a:buNone/>
                </a:pPr>
                <a:endParaRPr lang="en-US" b="1" dirty="0" smtClean="0"/>
              </a:p>
              <a:p>
                <a:pPr marL="0" indent="0">
                  <a:buNone/>
                </a:pPr>
                <a:r>
                  <a:rPr lang="en-US" b="1" dirty="0" smtClean="0"/>
                  <a:t>Definition</a:t>
                </a:r>
                <a:r>
                  <a:rPr lang="en-US" dirty="0"/>
                  <a:t>: We say that an ensemble of distributions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and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𝑌</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are </a:t>
                </a:r>
                <a:r>
                  <a:rPr lang="en-US" u="sng" dirty="0"/>
                  <a:t>computationally indistinguishable</a:t>
                </a:r>
                <a:r>
                  <a:rPr lang="en-US" dirty="0"/>
                  <a:t> if for all PPT distinguishers D, there is a negligible function </a:t>
                </a:r>
                <a:r>
                  <a:rPr lang="en-US" dirty="0" err="1"/>
                  <a:t>negl</a:t>
                </a:r>
                <a:r>
                  <a:rPr lang="en-US" dirty="0"/>
                  <a:t>(n), such that we have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𝐴𝑑𝑣</m:t>
                          </m:r>
                        </m:e>
                        <m:sub>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𝑛𝑒𝑔𝑙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3221" r="-8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29</a:t>
            </a:fld>
            <a:endParaRPr lang="en-US"/>
          </a:p>
        </p:txBody>
      </p:sp>
      <mc:AlternateContent xmlns:mc="http://schemas.openxmlformats.org/markup-compatibility/2006" xmlns:a14="http://schemas.microsoft.com/office/drawing/2010/main">
        <mc:Choice Requires="a14">
          <p:sp>
            <p:nvSpPr>
              <p:cNvPr id="5" name="Rectangle 4"/>
              <p:cNvSpPr/>
              <p:nvPr/>
            </p:nvSpPr>
            <p:spPr>
              <a:xfrm>
                <a:off x="3030071" y="1027906"/>
                <a:ext cx="6131858" cy="2151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Notation</a:t>
                </a:r>
                <a:r>
                  <a:rPr lang="en-US" sz="3200" dirty="0" smtClean="0"/>
                  <a:t>: </a:t>
                </a:r>
                <a14:m>
                  <m:oMath xmlns:m="http://schemas.openxmlformats.org/officeDocument/2006/math">
                    <m:sSub>
                      <m:sSubPr>
                        <m:ctrlPr>
                          <a:rPr lang="en-US" sz="3200" i="1" smtClean="0">
                            <a:latin typeface="Cambria Math" panose="02040503050406030204" pitchFamily="18" charset="0"/>
                          </a:rPr>
                        </m:ctrlPr>
                      </m:sSubPr>
                      <m:e>
                        <m:d>
                          <m:dPr>
                            <m:begChr m:val="{"/>
                            <m:endChr m:val="}"/>
                            <m:ctrlPr>
                              <a:rPr lang="en-US" sz="3200" i="1">
                                <a:latin typeface="Cambria Math" panose="02040503050406030204" pitchFamily="18" charset="0"/>
                              </a:rPr>
                            </m:ctrlPr>
                          </m:dPr>
                          <m:e>
                            <m:r>
                              <a:rPr lang="en-US" sz="3200" i="1">
                                <a:latin typeface="Cambria Math" panose="02040503050406030204" pitchFamily="18" charset="0"/>
                              </a:rPr>
                              <m:t>𝑋</m:t>
                            </m:r>
                            <m:r>
                              <a:rPr lang="en-US" sz="3200" i="1" baseline="-25000">
                                <a:latin typeface="Cambria Math" panose="02040503050406030204" pitchFamily="18" charset="0"/>
                              </a:rPr>
                              <m:t>𝑛</m:t>
                            </m:r>
                          </m:e>
                        </m:d>
                      </m:e>
                      <m:sub>
                        <m:r>
                          <a:rPr lang="en-US" sz="3200" i="1">
                            <a:latin typeface="Cambria Math" panose="02040503050406030204" pitchFamily="18" charset="0"/>
                          </a:rPr>
                          <m:t>𝑛</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ℕ</m:t>
                        </m:r>
                      </m:sub>
                    </m:sSub>
                    <m:sSub>
                      <m:sSubPr>
                        <m:ctrlPr>
                          <a:rPr lang="en-US" sz="3200" i="1" smtClean="0">
                            <a:latin typeface="Cambria Math" panose="02040503050406030204" pitchFamily="18" charset="0"/>
                            <a:ea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m:t>
                        </m:r>
                      </m:e>
                      <m:sub>
                        <m:r>
                          <a:rPr lang="en-US" sz="3200" b="0" i="1" smtClean="0">
                            <a:latin typeface="Cambria Math" panose="02040503050406030204" pitchFamily="18" charset="0"/>
                            <a:ea typeface="Cambria Math" panose="02040503050406030204" pitchFamily="18" charset="0"/>
                          </a:rPr>
                          <m:t>𝐶</m:t>
                        </m:r>
                      </m:sub>
                    </m:sSub>
                  </m:oMath>
                </a14:m>
                <a:r>
                  <a:rPr lang="en-US" sz="3200" dirty="0"/>
                  <a:t> </a:t>
                </a:r>
                <a14:m>
                  <m:oMath xmlns:m="http://schemas.openxmlformats.org/officeDocument/2006/math">
                    <m:sSub>
                      <m:sSubPr>
                        <m:ctrlPr>
                          <a:rPr lang="en-US" sz="3200" i="1">
                            <a:latin typeface="Cambria Math" panose="02040503050406030204" pitchFamily="18" charset="0"/>
                          </a:rPr>
                        </m:ctrlPr>
                      </m:sSubPr>
                      <m:e>
                        <m:d>
                          <m:dPr>
                            <m:begChr m:val="{"/>
                            <m:endChr m:val="}"/>
                            <m:ctrlPr>
                              <a:rPr lang="en-US" sz="3200" i="1">
                                <a:latin typeface="Cambria Math" panose="02040503050406030204" pitchFamily="18" charset="0"/>
                              </a:rPr>
                            </m:ctrlPr>
                          </m:dPr>
                          <m:e>
                            <m:r>
                              <a:rPr lang="en-US" sz="3200" i="1">
                                <a:latin typeface="Cambria Math" panose="02040503050406030204" pitchFamily="18" charset="0"/>
                              </a:rPr>
                              <m:t>𝑌</m:t>
                            </m:r>
                            <m:r>
                              <a:rPr lang="en-US" sz="3200" i="1" baseline="-25000">
                                <a:latin typeface="Cambria Math" panose="02040503050406030204" pitchFamily="18" charset="0"/>
                              </a:rPr>
                              <m:t>𝑛</m:t>
                            </m:r>
                          </m:e>
                        </m:d>
                      </m:e>
                      <m:sub>
                        <m:r>
                          <a:rPr lang="en-US" sz="3200" i="1">
                            <a:latin typeface="Cambria Math" panose="02040503050406030204" pitchFamily="18" charset="0"/>
                          </a:rPr>
                          <m:t>𝑛</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ℕ</m:t>
                        </m:r>
                      </m:sub>
                    </m:sSub>
                  </m:oMath>
                </a14:m>
                <a:r>
                  <a:rPr lang="en-US" sz="3200" dirty="0" smtClean="0"/>
                  <a:t> means that the ensembles are computationally indistinguishable. </a:t>
                </a:r>
                <a:endParaRPr lang="en-US" sz="3200" dirty="0"/>
              </a:p>
            </p:txBody>
          </p:sp>
        </mc:Choice>
        <mc:Fallback xmlns="">
          <p:sp>
            <p:nvSpPr>
              <p:cNvPr id="5" name="Rectangle 4"/>
              <p:cNvSpPr>
                <a:spLocks noRot="1" noChangeAspect="1" noMove="1" noResize="1" noEditPoints="1" noAdjustHandles="1" noChangeArrowheads="1" noChangeShapeType="1" noTextEdit="1"/>
              </p:cNvSpPr>
              <p:nvPr/>
            </p:nvSpPr>
            <p:spPr>
              <a:xfrm>
                <a:off x="3030071" y="1027906"/>
                <a:ext cx="6131858" cy="2151530"/>
              </a:xfrm>
              <a:prstGeom prst="rect">
                <a:avLst/>
              </a:prstGeom>
              <a:blipFill>
                <a:blip r:embed="rId3"/>
                <a:stretch>
                  <a:fillRect r="-1885"/>
                </a:stretch>
              </a:blipFill>
            </p:spPr>
            <p:txBody>
              <a:bodyPr/>
              <a:lstStyle/>
              <a:p>
                <a:r>
                  <a:rPr lang="en-US">
                    <a:noFill/>
                  </a:rPr>
                  <a:t> </a:t>
                </a:r>
              </a:p>
            </p:txBody>
          </p:sp>
        </mc:Fallback>
      </mc:AlternateContent>
    </p:spTree>
    <p:extLst>
      <p:ext uri="{BB962C8B-B14F-4D97-AF65-F5344CB8AC3E}">
        <p14:creationId xmlns:p14="http://schemas.microsoft.com/office/powerpoint/2010/main" val="82587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Oblivious Transfer (OT)</a:t>
            </a:r>
            <a:endParaRPr lang="en-US" dirty="0"/>
          </a:p>
        </p:txBody>
      </p:sp>
      <p:sp>
        <p:nvSpPr>
          <p:cNvPr id="3" name="Content Placeholder 2"/>
          <p:cNvSpPr>
            <a:spLocks noGrp="1"/>
          </p:cNvSpPr>
          <p:nvPr>
            <p:ph idx="1"/>
          </p:nvPr>
        </p:nvSpPr>
        <p:spPr/>
        <p:txBody>
          <a:bodyPr/>
          <a:lstStyle/>
          <a:p>
            <a:r>
              <a:rPr lang="en-US" dirty="0" smtClean="0"/>
              <a:t>1 out of 2 OT</a:t>
            </a:r>
          </a:p>
          <a:p>
            <a:pPr lvl="1"/>
            <a:r>
              <a:rPr lang="en-US" dirty="0" smtClean="0"/>
              <a:t>Alice has two messages m</a:t>
            </a:r>
            <a:r>
              <a:rPr lang="en-US" baseline="-25000" dirty="0" smtClean="0"/>
              <a:t>0</a:t>
            </a:r>
            <a:r>
              <a:rPr lang="en-US" dirty="0" smtClean="0"/>
              <a:t> and m</a:t>
            </a:r>
            <a:r>
              <a:rPr lang="en-US" baseline="-25000" dirty="0" smtClean="0"/>
              <a:t>1</a:t>
            </a:r>
          </a:p>
          <a:p>
            <a:pPr lvl="1"/>
            <a:r>
              <a:rPr lang="en-US" dirty="0" smtClean="0"/>
              <a:t>At the end of the protocol</a:t>
            </a:r>
          </a:p>
          <a:p>
            <a:pPr lvl="2"/>
            <a:r>
              <a:rPr lang="en-US" dirty="0" smtClean="0"/>
              <a:t>Bob gets exactly one of m</a:t>
            </a:r>
            <a:r>
              <a:rPr lang="en-US" baseline="-25000" dirty="0" smtClean="0"/>
              <a:t>0</a:t>
            </a:r>
            <a:r>
              <a:rPr lang="en-US" dirty="0" smtClean="0"/>
              <a:t> and m</a:t>
            </a:r>
            <a:r>
              <a:rPr lang="en-US" baseline="-25000" dirty="0" smtClean="0"/>
              <a:t>1</a:t>
            </a:r>
          </a:p>
          <a:p>
            <a:pPr lvl="2"/>
            <a:r>
              <a:rPr lang="en-US" dirty="0" smtClean="0"/>
              <a:t>Alice does not know which one </a:t>
            </a:r>
          </a:p>
          <a:p>
            <a:r>
              <a:rPr lang="en-US" dirty="0" smtClean="0"/>
              <a:t>Oblivious Transfer with a Trusted Third Party</a:t>
            </a:r>
          </a:p>
          <a:p>
            <a:pPr marL="0" indent="0">
              <a:buNone/>
            </a:pPr>
            <a:endParaRPr lang="en-US" dirty="0" smtClean="0"/>
          </a:p>
        </p:txBody>
      </p:sp>
      <p:sp>
        <p:nvSpPr>
          <p:cNvPr id="4" name="Slide Number Placeholder 3"/>
          <p:cNvSpPr>
            <a:spLocks noGrp="1"/>
          </p:cNvSpPr>
          <p:nvPr>
            <p:ph type="sldNum" sz="quarter" idx="12"/>
          </p:nvPr>
        </p:nvSpPr>
        <p:spPr/>
        <p:txBody>
          <a:bodyPr/>
          <a:lstStyle/>
          <a:p>
            <a:fld id="{D104D3F7-B83F-4105-B753-146AD0E5364B}" type="slidenum">
              <a:rPr lang="en-US" smtClean="0"/>
              <a:t>3</a:t>
            </a:fld>
            <a:endParaRPr lang="en-US"/>
          </a:p>
        </p:txBody>
      </p:sp>
      <p:sp>
        <p:nvSpPr>
          <p:cNvPr id="5" name="Rectangle 4"/>
          <p:cNvSpPr/>
          <p:nvPr/>
        </p:nvSpPr>
        <p:spPr>
          <a:xfrm>
            <a:off x="4271682" y="4735326"/>
            <a:ext cx="2868706" cy="1165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out of 2 OT</a:t>
            </a:r>
            <a:endParaRPr lang="en-US" dirty="0"/>
          </a:p>
        </p:txBody>
      </p:sp>
      <p:pic>
        <p:nvPicPr>
          <p:cNvPr id="6" name="Picture 6" descr="Image result for al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119" y="4408766"/>
            <a:ext cx="1557669" cy="213014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1810871" y="5127812"/>
            <a:ext cx="23666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10871" y="5728448"/>
            <a:ext cx="23666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409813" y="4521097"/>
            <a:ext cx="652743" cy="584775"/>
          </a:xfrm>
          <a:prstGeom prst="rect">
            <a:avLst/>
          </a:prstGeom>
        </p:spPr>
        <p:txBody>
          <a:bodyPr wrap="none">
            <a:spAutoFit/>
          </a:bodyPr>
          <a:lstStyle/>
          <a:p>
            <a:r>
              <a:rPr lang="en-US" sz="3200" dirty="0"/>
              <a:t>m</a:t>
            </a:r>
            <a:r>
              <a:rPr lang="en-US" sz="3200" baseline="-25000" dirty="0"/>
              <a:t>0</a:t>
            </a:r>
            <a:endParaRPr lang="en-US" sz="2800" dirty="0"/>
          </a:p>
        </p:txBody>
      </p:sp>
      <p:sp>
        <p:nvSpPr>
          <p:cNvPr id="11" name="Rectangle 10"/>
          <p:cNvSpPr/>
          <p:nvPr/>
        </p:nvSpPr>
        <p:spPr>
          <a:xfrm>
            <a:off x="2409813" y="5181451"/>
            <a:ext cx="652743" cy="584775"/>
          </a:xfrm>
          <a:prstGeom prst="rect">
            <a:avLst/>
          </a:prstGeom>
        </p:spPr>
        <p:txBody>
          <a:bodyPr wrap="none">
            <a:spAutoFit/>
          </a:bodyPr>
          <a:lstStyle/>
          <a:p>
            <a:r>
              <a:rPr lang="en-US" sz="3200" dirty="0" smtClean="0"/>
              <a:t>m</a:t>
            </a:r>
            <a:r>
              <a:rPr lang="en-US" sz="3200" baseline="-25000" dirty="0" smtClean="0"/>
              <a:t>1</a:t>
            </a:r>
            <a:endParaRPr lang="en-US" sz="3200" baseline="-25000" dirty="0"/>
          </a:p>
        </p:txBody>
      </p:sp>
      <p:cxnSp>
        <p:nvCxnSpPr>
          <p:cNvPr id="12" name="Straight Arrow Connector 11"/>
          <p:cNvCxnSpPr/>
          <p:nvPr/>
        </p:nvCxnSpPr>
        <p:spPr>
          <a:xfrm flipH="1">
            <a:off x="7234517" y="5181451"/>
            <a:ext cx="22187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176411" y="4399524"/>
            <a:ext cx="652743" cy="584775"/>
          </a:xfrm>
          <a:prstGeom prst="rect">
            <a:avLst/>
          </a:prstGeom>
        </p:spPr>
        <p:txBody>
          <a:bodyPr wrap="square">
            <a:spAutoFit/>
          </a:bodyPr>
          <a:lstStyle/>
          <a:p>
            <a:r>
              <a:rPr lang="en-US" sz="3200" dirty="0" smtClean="0"/>
              <a:t>b</a:t>
            </a:r>
            <a:endParaRPr lang="en-US" sz="2800" dirty="0"/>
          </a:p>
        </p:txBody>
      </p:sp>
      <p:cxnSp>
        <p:nvCxnSpPr>
          <p:cNvPr id="16" name="Straight Arrow Connector 15"/>
          <p:cNvCxnSpPr/>
          <p:nvPr/>
        </p:nvCxnSpPr>
        <p:spPr>
          <a:xfrm>
            <a:off x="7140388" y="5710520"/>
            <a:ext cx="23666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994822" y="5136628"/>
            <a:ext cx="652743" cy="584775"/>
          </a:xfrm>
          <a:prstGeom prst="rect">
            <a:avLst/>
          </a:prstGeom>
        </p:spPr>
        <p:txBody>
          <a:bodyPr wrap="none">
            <a:spAutoFit/>
          </a:bodyPr>
          <a:lstStyle/>
          <a:p>
            <a:r>
              <a:rPr lang="en-US" sz="3200" dirty="0" err="1" smtClean="0"/>
              <a:t>m</a:t>
            </a:r>
            <a:r>
              <a:rPr lang="en-US" sz="3200" baseline="-25000" dirty="0" err="1" smtClean="0"/>
              <a:t>b</a:t>
            </a:r>
            <a:endParaRPr lang="en-US" sz="3200" baseline="-25000" dirty="0"/>
          </a:p>
        </p:txBody>
      </p:sp>
      <p:pic>
        <p:nvPicPr>
          <p:cNvPr id="18"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426" y="4143041"/>
            <a:ext cx="2387523" cy="2076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33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3"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vs NP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7224" y="1825625"/>
                <a:ext cx="11743764" cy="4351338"/>
              </a:xfrm>
            </p:spPr>
            <p:txBody>
              <a:bodyPr>
                <a:normAutofit lnSpcReduction="10000"/>
              </a:bodyPr>
              <a:lstStyle/>
              <a:p>
                <a:r>
                  <a:rPr lang="en-US" b="1" dirty="0" smtClean="0"/>
                  <a:t>P</a:t>
                </a:r>
                <a:r>
                  <a:rPr lang="en-US" dirty="0" smtClean="0"/>
                  <a:t> problems that can be solved in polynomial time</a:t>
                </a:r>
              </a:p>
              <a:p>
                <a:endParaRPr lang="en-US" dirty="0"/>
              </a:p>
              <a:p>
                <a:r>
                  <a:rPr lang="en-US" b="1" dirty="0" smtClean="0"/>
                  <a:t>NP </a:t>
                </a:r>
                <a:r>
                  <a:rPr lang="en-US" dirty="0" smtClean="0"/>
                  <a:t>--- problems whose solutions can be </a:t>
                </a:r>
                <a:r>
                  <a:rPr lang="en-US" b="1" dirty="0" smtClean="0"/>
                  <a:t>verified </a:t>
                </a:r>
                <a:r>
                  <a:rPr lang="en-US" dirty="0" smtClean="0"/>
                  <a:t>in polynomial time</a:t>
                </a:r>
              </a:p>
              <a:p>
                <a:pPr lvl="1"/>
                <a:r>
                  <a:rPr lang="en-US" dirty="0" smtClean="0"/>
                  <a:t>Examples: SHORT-PATH, COMPOSITE, 3SAT, CIRCUIT-SAT, 3COLOR, </a:t>
                </a:r>
              </a:p>
              <a:p>
                <a:pPr lvl="1"/>
                <a:r>
                  <a:rPr lang="en-US" dirty="0" smtClean="0"/>
                  <a:t>DDH</a:t>
                </a:r>
              </a:p>
              <a:p>
                <a:pPr lvl="2"/>
                <a:r>
                  <a:rPr lang="en-US" b="1" dirty="0" smtClean="0"/>
                  <a:t>Input: </a:t>
                </a:r>
                <a14:m>
                  <m:oMath xmlns:m="http://schemas.openxmlformats.org/officeDocument/2006/math">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𝐴</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𝑔</m:t>
                        </m:r>
                      </m:e>
                      <m:sup>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1</m:t>
                            </m:r>
                          </m:sub>
                        </m:sSub>
                      </m:sup>
                    </m:sSup>
                  </m:oMath>
                </a14:m>
                <a:r>
                  <a:rPr lang="en-US" dirty="0"/>
                  <a:t>, </a:t>
                </a:r>
                <a14:m>
                  <m:oMath xmlns:m="http://schemas.openxmlformats.org/officeDocument/2006/math">
                    <m:r>
                      <m:rPr>
                        <m:sty m:val="p"/>
                      </m:rPr>
                      <a:rPr lang="en-US" dirty="0">
                        <a:latin typeface="Cambria Math" panose="02040503050406030204" pitchFamily="18" charset="0"/>
                        <a:ea typeface="Cambria Math" panose="02040503050406030204" pitchFamily="18" charset="0"/>
                      </a:rPr>
                      <m:t>B</m:t>
                    </m:r>
                    <m:r>
                      <a:rPr lang="en-US" dirty="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𝑔</m:t>
                        </m:r>
                      </m:e>
                      <m:sup>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2</m:t>
                            </m:r>
                          </m:sub>
                        </m:sSub>
                      </m:sup>
                    </m:sSup>
                  </m:oMath>
                </a14:m>
                <a:r>
                  <a:rPr lang="en-US" dirty="0" smtClean="0"/>
                  <a:t> and Z</a:t>
                </a:r>
              </a:p>
              <a:p>
                <a:pPr lvl="2"/>
                <a:r>
                  <a:rPr lang="en-US" b="1" dirty="0" smtClean="0"/>
                  <a:t>Goal:</a:t>
                </a:r>
                <a:r>
                  <a:rPr lang="en-US" dirty="0" smtClean="0"/>
                  <a:t> Decide if </a:t>
                </a:r>
                <a14:m>
                  <m:oMath xmlns:m="http://schemas.openxmlformats.org/officeDocument/2006/math">
                    <m:r>
                      <a:rPr lang="en-US" b="0" i="0" dirty="0" smtClean="0">
                        <a:latin typeface="Cambria Math" panose="02040503050406030204" pitchFamily="18" charset="0"/>
                        <a:ea typeface="Cambria Math" panose="02040503050406030204" pitchFamily="18" charset="0"/>
                      </a:rPr>
                      <m:t> </m:t>
                    </m:r>
                    <m:r>
                      <m:rPr>
                        <m:sty m:val="p"/>
                      </m:rPr>
                      <a:rPr lang="en-US" b="0" i="0" dirty="0" smtClean="0">
                        <a:latin typeface="Cambria Math" panose="02040503050406030204" pitchFamily="18" charset="0"/>
                        <a:ea typeface="Cambria Math" panose="02040503050406030204" pitchFamily="18" charset="0"/>
                      </a:rPr>
                      <m:t>Z</m:t>
                    </m:r>
                    <m:r>
                      <a:rPr lang="en-US" b="0" i="0" dirty="0" smtClean="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𝑔</m:t>
                        </m:r>
                      </m:e>
                      <m:sup>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1</m:t>
                            </m:r>
                          </m:sub>
                        </m:sSub>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2</m:t>
                            </m:r>
                          </m:sub>
                        </m:sSub>
                      </m:sup>
                    </m:sSup>
                  </m:oMath>
                </a14:m>
                <a:r>
                  <a:rPr lang="en-US" dirty="0" smtClean="0"/>
                  <a:t> or </a:t>
                </a:r>
                <a14:m>
                  <m:oMath xmlns:m="http://schemas.openxmlformats.org/officeDocument/2006/math">
                    <m:r>
                      <m:rPr>
                        <m:sty m:val="p"/>
                      </m:rPr>
                      <a:rPr lang="en-US" dirty="0">
                        <a:latin typeface="Cambria Math" panose="02040503050406030204" pitchFamily="18" charset="0"/>
                        <a:ea typeface="Cambria Math" panose="02040503050406030204" pitchFamily="18" charset="0"/>
                      </a:rPr>
                      <m:t>Z</m:t>
                    </m:r>
                    <m:r>
                      <a:rPr lang="en-US" i="1" dirty="0" smtClean="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𝑔</m:t>
                        </m:r>
                      </m:e>
                      <m:sup>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1</m:t>
                            </m:r>
                          </m:sub>
                        </m:sSub>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2</m:t>
                            </m:r>
                          </m:sub>
                        </m:sSub>
                      </m:sup>
                    </m:sSup>
                    <m:r>
                      <a:rPr lang="en-US" b="0" i="1" dirty="0" smtClean="0">
                        <a:latin typeface="Cambria Math" panose="02040503050406030204" pitchFamily="18" charset="0"/>
                        <a:ea typeface="Cambria Math" panose="02040503050406030204" pitchFamily="18" charset="0"/>
                      </a:rPr>
                      <m:t>.</m:t>
                    </m:r>
                  </m:oMath>
                </a14:m>
                <a:endParaRPr lang="en-US" dirty="0" smtClean="0"/>
              </a:p>
              <a:p>
                <a:pPr lvl="1"/>
                <a:r>
                  <a:rPr lang="en-US" b="1" dirty="0" smtClean="0"/>
                  <a:t>NP-Complete</a:t>
                </a:r>
                <a:r>
                  <a:rPr lang="en-US" dirty="0" smtClean="0"/>
                  <a:t> --- hardest problems in NP (e.g., all problems can be reduced to 3SAT) </a:t>
                </a:r>
              </a:p>
              <a:p>
                <a:r>
                  <a:rPr lang="en-US" b="1" dirty="0" smtClean="0"/>
                  <a:t>Witness</a:t>
                </a:r>
              </a:p>
              <a:p>
                <a:pPr lvl="1"/>
                <a:r>
                  <a:rPr lang="en-US" dirty="0" smtClean="0"/>
                  <a:t>A short (polynomial size) string which allows a verify to check for membership</a:t>
                </a:r>
              </a:p>
              <a:p>
                <a:pPr lvl="1"/>
                <a:r>
                  <a:rPr lang="en-US" dirty="0" smtClean="0"/>
                  <a:t>DDH Witness: x</a:t>
                </a:r>
                <a:r>
                  <a:rPr lang="en-US" baseline="-25000" dirty="0" smtClean="0"/>
                  <a:t>1</a:t>
                </a:r>
                <a:r>
                  <a:rPr lang="en-US" dirty="0" smtClean="0"/>
                  <a:t>,x</a:t>
                </a:r>
                <a:r>
                  <a:rPr lang="en-US" baseline="-25000" dirty="0" smtClean="0"/>
                  <a:t>2</a:t>
                </a:r>
                <a:r>
                  <a:rPr lang="en-US" dirty="0" smtClean="0"/>
                  <a:t>.</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7224" y="1825625"/>
                <a:ext cx="11743764" cy="4351338"/>
              </a:xfrm>
              <a:blipFill>
                <a:blip r:embed="rId2"/>
                <a:stretch>
                  <a:fillRect l="-934" t="-3081" b="-56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30</a:t>
            </a:fld>
            <a:endParaRPr lang="en-US"/>
          </a:p>
        </p:txBody>
      </p:sp>
    </p:spTree>
    <p:extLst>
      <p:ext uri="{BB962C8B-B14F-4D97-AF65-F5344CB8AC3E}">
        <p14:creationId xmlns:p14="http://schemas.microsoft.com/office/powerpoint/2010/main" val="223994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Decisional </a:t>
            </a:r>
            <a:r>
              <a:rPr lang="en-US" dirty="0" err="1"/>
              <a:t>Diffie</a:t>
            </a:r>
            <a:r>
              <a:rPr lang="en-US" dirty="0"/>
              <a:t>-Hellman Problem (DDH)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L</a:t>
                </a:r>
                <a14:m>
                  <m:oMath xmlns:m="http://schemas.openxmlformats.org/officeDocument/2006/math">
                    <m:r>
                      <m:rPr>
                        <m:sty m:val="p"/>
                      </m:rPr>
                      <a:rPr lang="en-US" b="0" i="0" dirty="0" smtClean="0">
                        <a:latin typeface="Cambria Math" panose="02040503050406030204" pitchFamily="18" charset="0"/>
                        <a:ea typeface="Cambria Math" panose="02040503050406030204" pitchFamily="18" charset="0"/>
                      </a:rPr>
                      <m:t>et</m:t>
                    </m:r>
                    <m:r>
                      <a:rPr lang="en-US" b="0" i="0" dirty="0" smtClean="0">
                        <a:latin typeface="Cambria Math" panose="02040503050406030204" pitchFamily="18" charset="0"/>
                        <a:ea typeface="Cambria Math" panose="02040503050406030204" pitchFamily="18" charset="0"/>
                      </a:rPr>
                      <m:t> </m:t>
                    </m:r>
                    <m:r>
                      <m:rPr>
                        <m:sty m:val="p"/>
                      </m:rPr>
                      <a:rPr lang="en-US" b="0" i="0" dirty="0" smtClean="0">
                        <a:latin typeface="Cambria Math" panose="02040503050406030204" pitchFamily="18" charset="0"/>
                        <a:ea typeface="Cambria Math" panose="02040503050406030204" pitchFamily="18" charset="0"/>
                      </a:rPr>
                      <m:t>z</m:t>
                    </m:r>
                    <m:r>
                      <a:rPr lang="en-US" b="0" i="0" baseline="-25000" dirty="0" smtClean="0">
                        <a:latin typeface="Cambria Math" panose="02040503050406030204" pitchFamily="18" charset="0"/>
                        <a:ea typeface="Cambria Math" panose="02040503050406030204" pitchFamily="18" charset="0"/>
                      </a:rPr>
                      <m:t>0</m:t>
                    </m:r>
                    <m:r>
                      <a:rPr lang="en-US" i="1" dirty="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𝑔</m:t>
                        </m:r>
                      </m:e>
                      <m:sup>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1</m:t>
                            </m:r>
                          </m:sub>
                        </m:sSub>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2</m:t>
                            </m:r>
                          </m:sub>
                        </m:sSub>
                      </m:sup>
                    </m:sSup>
                  </m:oMath>
                </a14:m>
                <a:r>
                  <a:rPr lang="en-US" dirty="0" smtClean="0"/>
                  <a:t> and let </a:t>
                </a:r>
                <a14:m>
                  <m:oMath xmlns:m="http://schemas.openxmlformats.org/officeDocument/2006/math">
                    <m:r>
                      <m:rPr>
                        <m:sty m:val="p"/>
                      </m:rPr>
                      <a:rPr lang="en-US" dirty="0">
                        <a:latin typeface="Cambria Math" panose="02040503050406030204" pitchFamily="18" charset="0"/>
                        <a:ea typeface="Cambria Math" panose="02040503050406030204" pitchFamily="18" charset="0"/>
                      </a:rPr>
                      <m:t>z</m:t>
                    </m:r>
                    <m:r>
                      <a:rPr lang="en-US" b="0" i="0" baseline="-25000" dirty="0" smtClean="0">
                        <a:latin typeface="Cambria Math" panose="02040503050406030204" pitchFamily="18" charset="0"/>
                        <a:ea typeface="Cambria Math" panose="02040503050406030204" pitchFamily="18" charset="0"/>
                      </a:rPr>
                      <m:t>1</m:t>
                    </m:r>
                    <m:r>
                      <a:rPr lang="en-US" i="1" dirty="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𝑔</m:t>
                        </m:r>
                      </m:e>
                      <m:sup>
                        <m:r>
                          <a:rPr lang="en-US" b="0" i="1" dirty="0" smtClean="0">
                            <a:latin typeface="Cambria Math" panose="02040503050406030204" pitchFamily="18" charset="0"/>
                            <a:ea typeface="Cambria Math" panose="02040503050406030204" pitchFamily="18" charset="0"/>
                          </a:rPr>
                          <m:t>𝑟</m:t>
                        </m:r>
                      </m:sup>
                    </m:sSup>
                  </m:oMath>
                </a14:m>
                <a:r>
                  <a:rPr lang="en-US" dirty="0" smtClean="0"/>
                  <a:t>, where x</a:t>
                </a:r>
                <a:r>
                  <a:rPr lang="en-US" baseline="-25000" dirty="0" smtClean="0"/>
                  <a:t>1</a:t>
                </a:r>
                <a:r>
                  <a:rPr lang="en-US" dirty="0" smtClean="0"/>
                  <a:t>,x</a:t>
                </a:r>
                <a:r>
                  <a:rPr lang="en-US" baseline="-25000" dirty="0" smtClean="0"/>
                  <a:t>2</a:t>
                </a:r>
                <a:r>
                  <a:rPr lang="en-US" dirty="0" smtClean="0"/>
                  <a:t> and r are random</a:t>
                </a:r>
                <a:endParaRPr lang="en-US" dirty="0"/>
              </a:p>
              <a:p>
                <a:r>
                  <a:rPr lang="en-US" dirty="0" smtClean="0"/>
                  <a:t>Attacker </a:t>
                </a:r>
                <a:r>
                  <a:rPr lang="en-US" dirty="0"/>
                  <a:t>is </a:t>
                </a:r>
                <a:r>
                  <a:rPr lang="en-US" dirty="0" smtClean="0"/>
                  <a:t>given </a:t>
                </a:r>
                <a14:m>
                  <m:oMath xmlns:m="http://schemas.openxmlformats.org/officeDocument/2006/math">
                    <m:sSup>
                      <m:sSupPr>
                        <m:ctrlPr>
                          <a:rPr lang="en-US" i="1" dirty="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𝐴</m:t>
                        </m:r>
                        <m:r>
                          <a:rPr lang="en-US" b="0"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𝑔</m:t>
                        </m:r>
                      </m:e>
                      <m:sup>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1</m:t>
                            </m:r>
                          </m:sub>
                        </m:sSub>
                      </m:sup>
                    </m:sSup>
                  </m:oMath>
                </a14:m>
                <a:r>
                  <a:rPr lang="en-US" dirty="0" smtClean="0"/>
                  <a:t>, </a:t>
                </a:r>
                <a14:m>
                  <m:oMath xmlns:m="http://schemas.openxmlformats.org/officeDocument/2006/math">
                    <m:r>
                      <m:rPr>
                        <m:sty m:val="p"/>
                      </m:rPr>
                      <a:rPr lang="en-US" b="0" i="0" dirty="0" smtClean="0">
                        <a:latin typeface="Cambria Math" panose="02040503050406030204" pitchFamily="18" charset="0"/>
                        <a:ea typeface="Cambria Math" panose="02040503050406030204" pitchFamily="18" charset="0"/>
                      </a:rPr>
                      <m:t>B</m:t>
                    </m:r>
                    <m:r>
                      <a:rPr lang="en-US" b="0" i="0" dirty="0" smtClean="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𝑔</m:t>
                        </m:r>
                      </m:e>
                      <m:sup>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b="0" i="1" dirty="0" smtClean="0">
                                <a:latin typeface="Cambria Math" panose="02040503050406030204" pitchFamily="18" charset="0"/>
                                <a:ea typeface="Cambria Math" panose="02040503050406030204" pitchFamily="18" charset="0"/>
                              </a:rPr>
                              <m:t>2</m:t>
                            </m:r>
                          </m:sub>
                        </m:sSub>
                      </m:sup>
                    </m:sSup>
                  </m:oMath>
                </a14:m>
                <a:r>
                  <a:rPr lang="en-US" dirty="0" smtClean="0"/>
                  <a:t> and </a:t>
                </a:r>
                <a14:m>
                  <m:oMath xmlns:m="http://schemas.openxmlformats.org/officeDocument/2006/math">
                    <m:r>
                      <a:rPr lang="en-US" b="0" i="1" dirty="0" smtClean="0">
                        <a:latin typeface="Cambria Math" panose="02040503050406030204" pitchFamily="18" charset="0"/>
                        <a:ea typeface="Cambria Math" panose="02040503050406030204" pitchFamily="18" charset="0"/>
                      </a:rPr>
                      <m:t>𝑧</m:t>
                    </m:r>
                    <m:r>
                      <a:rPr lang="en-US" b="0" i="1" baseline="-25000" dirty="0" smtClean="0">
                        <a:latin typeface="Cambria Math" panose="02040503050406030204" pitchFamily="18" charset="0"/>
                        <a:ea typeface="Cambria Math" panose="02040503050406030204" pitchFamily="18" charset="0"/>
                      </a:rPr>
                      <m:t>𝑏</m:t>
                    </m:r>
                  </m:oMath>
                </a14:m>
                <a:r>
                  <a:rPr lang="en-US" dirty="0" smtClean="0"/>
                  <a:t> (for a random bit b)</a:t>
                </a:r>
              </a:p>
              <a:p>
                <a:r>
                  <a:rPr lang="en-US" dirty="0" smtClean="0"/>
                  <a:t>Attackers </a:t>
                </a:r>
                <a:r>
                  <a:rPr lang="en-US" dirty="0"/>
                  <a:t>goal is </a:t>
                </a:r>
                <a:r>
                  <a:rPr lang="en-US" dirty="0" smtClean="0"/>
                  <a:t>to guess b</a:t>
                </a:r>
              </a:p>
              <a:p>
                <a:r>
                  <a:rPr lang="en-US" b="1" dirty="0" smtClean="0"/>
                  <a:t>DDH </a:t>
                </a:r>
                <a:r>
                  <a:rPr lang="en-US" b="1" dirty="0"/>
                  <a:t>Assumption</a:t>
                </a:r>
                <a:r>
                  <a:rPr lang="en-US" dirty="0"/>
                  <a:t>: For all PPT A there is a negligible function </a:t>
                </a:r>
                <a:r>
                  <a:rPr lang="en-US" dirty="0" err="1"/>
                  <a:t>negl</a:t>
                </a:r>
                <a:r>
                  <a:rPr lang="en-US" dirty="0"/>
                  <a:t> </a:t>
                </a:r>
                <a:r>
                  <a:rPr lang="en-US" dirty="0" smtClean="0"/>
                  <a:t>such that A succeeds with probability at most ½ + </a:t>
                </a:r>
                <a:r>
                  <a:rPr lang="en-US" dirty="0" err="1" smtClean="0"/>
                  <a:t>negl</a:t>
                </a:r>
                <a:r>
                  <a:rPr lang="en-US" dirty="0" smtClean="0"/>
                  <a:t>(n).</a:t>
                </a:r>
                <a:endParaRPr lang="en-US" dirty="0"/>
              </a:p>
              <a:p>
                <a:pPr marL="0" indent="0">
                  <a:buNone/>
                </a:pPr>
                <a:endParaRPr lang="en-US" dirty="0" smtClean="0"/>
              </a:p>
              <a:p>
                <a:pPr marL="0" indent="0">
                  <a:buNone/>
                </a:pPr>
                <a:r>
                  <a:rPr lang="en-US" dirty="0" smtClean="0"/>
                  <a:t>Suppose that Alice knows that </a:t>
                </a:r>
                <a14:m>
                  <m:oMath xmlns:m="http://schemas.openxmlformats.org/officeDocument/2006/math">
                    <m:r>
                      <a:rPr lang="en-US" i="1" dirty="0">
                        <a:latin typeface="Cambria Math" panose="02040503050406030204" pitchFamily="18" charset="0"/>
                        <a:ea typeface="Cambria Math" panose="02040503050406030204" pitchFamily="18" charset="0"/>
                      </a:rPr>
                      <m:t>𝑧</m:t>
                    </m:r>
                    <m:r>
                      <a:rPr lang="en-US" i="1" baseline="-25000" dirty="0">
                        <a:latin typeface="Cambria Math" panose="02040503050406030204" pitchFamily="18" charset="0"/>
                        <a:ea typeface="Cambria Math" panose="02040503050406030204" pitchFamily="18" charset="0"/>
                      </a:rPr>
                      <m:t>𝑏</m:t>
                    </m:r>
                    <m:r>
                      <a:rPr lang="en-US" b="0" i="0" dirty="0" smtClean="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smtClean="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𝑔</m:t>
                        </m:r>
                      </m:e>
                      <m:sup>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1</m:t>
                            </m:r>
                          </m:sub>
                        </m:sSub>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2</m:t>
                            </m:r>
                          </m:sub>
                        </m:sSub>
                      </m:sup>
                    </m:sSup>
                  </m:oMath>
                </a14:m>
                <a:r>
                  <a:rPr lang="en-US" dirty="0" smtClean="0"/>
                  <a:t> and wants to convince Bob that this is true.</a:t>
                </a:r>
              </a:p>
              <a:p>
                <a:r>
                  <a:rPr lang="en-US" b="1" dirty="0" smtClean="0"/>
                  <a:t>Method 1: </a:t>
                </a:r>
                <a:r>
                  <a:rPr lang="en-US" dirty="0" smtClean="0"/>
                  <a:t>Send x</a:t>
                </a:r>
                <a:r>
                  <a:rPr lang="en-US" baseline="-25000" dirty="0" smtClean="0"/>
                  <a:t>1</a:t>
                </a:r>
                <a:r>
                  <a:rPr lang="en-US" dirty="0"/>
                  <a:t> </a:t>
                </a:r>
                <a:r>
                  <a:rPr lang="en-US" dirty="0" smtClean="0"/>
                  <a:t>(or x</a:t>
                </a:r>
                <a:r>
                  <a:rPr lang="en-US" baseline="-25000" dirty="0" smtClean="0"/>
                  <a:t>2</a:t>
                </a:r>
                <a:r>
                  <a:rPr lang="en-US" dirty="0" smtClean="0"/>
                  <a:t>) to Bob wo can verify that </a:t>
                </a:r>
                <a14:m>
                  <m:oMath xmlns:m="http://schemas.openxmlformats.org/officeDocument/2006/math">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𝐴</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𝑔</m:t>
                        </m:r>
                      </m:e>
                      <m:sup>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1</m:t>
                            </m:r>
                          </m:sub>
                        </m:sSub>
                      </m:sup>
                    </m:sSup>
                  </m:oMath>
                </a14:m>
                <a:r>
                  <a:rPr lang="en-US" dirty="0" smtClean="0"/>
                  <a:t> and that</a:t>
                </a:r>
                <a:endParaRPr lang="en-US" i="1" dirty="0" smtClean="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ea typeface="Cambria Math" panose="02040503050406030204" pitchFamily="18" charset="0"/>
                        </a:rPr>
                        <m:t>𝑧</m:t>
                      </m:r>
                      <m:r>
                        <a:rPr lang="en-US" i="1" baseline="-25000" dirty="0">
                          <a:latin typeface="Cambria Math" panose="02040503050406030204" pitchFamily="18" charset="0"/>
                          <a:ea typeface="Cambria Math" panose="02040503050406030204" pitchFamily="18" charset="0"/>
                        </a:rPr>
                        <m:t>𝑏</m:t>
                      </m:r>
                      <m:r>
                        <a:rPr lang="en-US" dirty="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m:rPr>
                              <m:sty m:val="p"/>
                            </m:rPr>
                            <a:rPr lang="en-US" dirty="0">
                              <a:latin typeface="Cambria Math" panose="02040503050406030204" pitchFamily="18" charset="0"/>
                              <a:ea typeface="Cambria Math" panose="02040503050406030204" pitchFamily="18" charset="0"/>
                            </a:rPr>
                            <m:t>B</m:t>
                          </m:r>
                        </m:e>
                        <m:sup>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b="0" i="1" dirty="0" smtClean="0">
                                  <a:latin typeface="Cambria Math" panose="02040503050406030204" pitchFamily="18" charset="0"/>
                                  <a:ea typeface="Cambria Math" panose="02040503050406030204" pitchFamily="18" charset="0"/>
                                </a:rPr>
                                <m:t>1</m:t>
                              </m:r>
                            </m:sub>
                          </m:sSub>
                        </m:sup>
                      </m:sSup>
                      <m:r>
                        <a:rPr lang="en-US" b="0" i="1" dirty="0" smtClean="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𝑔</m:t>
                          </m:r>
                        </m:e>
                        <m:sup>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1</m:t>
                              </m:r>
                            </m:sub>
                          </m:sSub>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2</m:t>
                              </m:r>
                            </m:sub>
                          </m:sSub>
                        </m:sup>
                      </m:sSup>
                      <m:r>
                        <a:rPr lang="en-US" b="0" i="0" dirty="0" smtClean="0">
                          <a:latin typeface="Cambria Math" panose="02040503050406030204" pitchFamily="18" charset="0"/>
                          <a:ea typeface="Cambria Math" panose="02040503050406030204" pitchFamily="18" charset="0"/>
                        </a:rPr>
                        <m:t>.</m:t>
                      </m:r>
                    </m:oMath>
                  </m:oMathPara>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801" r="-63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31</a:t>
            </a:fld>
            <a:endParaRPr lang="en-US"/>
          </a:p>
        </p:txBody>
      </p:sp>
    </p:spTree>
    <p:extLst>
      <p:ext uri="{BB962C8B-B14F-4D97-AF65-F5344CB8AC3E}">
        <p14:creationId xmlns:p14="http://schemas.microsoft.com/office/powerpoint/2010/main" val="297501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Decisional </a:t>
            </a:r>
            <a:r>
              <a:rPr lang="en-US" dirty="0" err="1"/>
              <a:t>Diffie</a:t>
            </a:r>
            <a:r>
              <a:rPr lang="en-US" dirty="0"/>
              <a:t>-Hellman Problem (DDH)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L</a:t>
                </a:r>
                <a14:m>
                  <m:oMath xmlns:m="http://schemas.openxmlformats.org/officeDocument/2006/math">
                    <m:r>
                      <m:rPr>
                        <m:sty m:val="p"/>
                      </m:rPr>
                      <a:rPr lang="en-US" b="0" i="0" dirty="0" smtClean="0">
                        <a:latin typeface="Cambria Math" panose="02040503050406030204" pitchFamily="18" charset="0"/>
                        <a:ea typeface="Cambria Math" panose="02040503050406030204" pitchFamily="18" charset="0"/>
                      </a:rPr>
                      <m:t>et</m:t>
                    </m:r>
                    <m:r>
                      <a:rPr lang="en-US" b="0" i="0" dirty="0" smtClean="0">
                        <a:latin typeface="Cambria Math" panose="02040503050406030204" pitchFamily="18" charset="0"/>
                        <a:ea typeface="Cambria Math" panose="02040503050406030204" pitchFamily="18" charset="0"/>
                      </a:rPr>
                      <m:t> </m:t>
                    </m:r>
                    <m:r>
                      <m:rPr>
                        <m:sty m:val="p"/>
                      </m:rPr>
                      <a:rPr lang="en-US" b="0" i="0" dirty="0" smtClean="0">
                        <a:latin typeface="Cambria Math" panose="02040503050406030204" pitchFamily="18" charset="0"/>
                        <a:ea typeface="Cambria Math" panose="02040503050406030204" pitchFamily="18" charset="0"/>
                      </a:rPr>
                      <m:t>z</m:t>
                    </m:r>
                    <m:r>
                      <a:rPr lang="en-US" b="0" i="0" baseline="-25000" dirty="0" smtClean="0">
                        <a:latin typeface="Cambria Math" panose="02040503050406030204" pitchFamily="18" charset="0"/>
                        <a:ea typeface="Cambria Math" panose="02040503050406030204" pitchFamily="18" charset="0"/>
                      </a:rPr>
                      <m:t>0</m:t>
                    </m:r>
                    <m:r>
                      <a:rPr lang="en-US" i="1" dirty="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𝑔</m:t>
                        </m:r>
                      </m:e>
                      <m:sup>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1</m:t>
                            </m:r>
                          </m:sub>
                        </m:sSub>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2</m:t>
                            </m:r>
                          </m:sub>
                        </m:sSub>
                      </m:sup>
                    </m:sSup>
                  </m:oMath>
                </a14:m>
                <a:r>
                  <a:rPr lang="en-US" dirty="0" smtClean="0"/>
                  <a:t> and let </a:t>
                </a:r>
                <a14:m>
                  <m:oMath xmlns:m="http://schemas.openxmlformats.org/officeDocument/2006/math">
                    <m:r>
                      <m:rPr>
                        <m:sty m:val="p"/>
                      </m:rPr>
                      <a:rPr lang="en-US" dirty="0">
                        <a:latin typeface="Cambria Math" panose="02040503050406030204" pitchFamily="18" charset="0"/>
                        <a:ea typeface="Cambria Math" panose="02040503050406030204" pitchFamily="18" charset="0"/>
                      </a:rPr>
                      <m:t>z</m:t>
                    </m:r>
                    <m:r>
                      <a:rPr lang="en-US" b="0" i="0" baseline="-25000" dirty="0" smtClean="0">
                        <a:latin typeface="Cambria Math" panose="02040503050406030204" pitchFamily="18" charset="0"/>
                        <a:ea typeface="Cambria Math" panose="02040503050406030204" pitchFamily="18" charset="0"/>
                      </a:rPr>
                      <m:t>1</m:t>
                    </m:r>
                    <m:r>
                      <a:rPr lang="en-US" i="1" dirty="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𝑔</m:t>
                        </m:r>
                      </m:e>
                      <m:sup>
                        <m:r>
                          <a:rPr lang="en-US" b="0" i="1" dirty="0" smtClean="0">
                            <a:latin typeface="Cambria Math" panose="02040503050406030204" pitchFamily="18" charset="0"/>
                            <a:ea typeface="Cambria Math" panose="02040503050406030204" pitchFamily="18" charset="0"/>
                          </a:rPr>
                          <m:t>𝑟</m:t>
                        </m:r>
                      </m:sup>
                    </m:sSup>
                  </m:oMath>
                </a14:m>
                <a:r>
                  <a:rPr lang="en-US" dirty="0" smtClean="0"/>
                  <a:t>, where x</a:t>
                </a:r>
                <a:r>
                  <a:rPr lang="en-US" baseline="-25000" dirty="0" smtClean="0"/>
                  <a:t>1</a:t>
                </a:r>
                <a:r>
                  <a:rPr lang="en-US" dirty="0" smtClean="0"/>
                  <a:t>,x</a:t>
                </a:r>
                <a:r>
                  <a:rPr lang="en-US" baseline="-25000" dirty="0" smtClean="0"/>
                  <a:t>2</a:t>
                </a:r>
                <a:r>
                  <a:rPr lang="en-US" dirty="0" smtClean="0"/>
                  <a:t> and r are random</a:t>
                </a:r>
                <a:endParaRPr lang="en-US" dirty="0"/>
              </a:p>
              <a:p>
                <a:r>
                  <a:rPr lang="en-US" dirty="0" smtClean="0"/>
                  <a:t>Attacker </a:t>
                </a:r>
                <a:r>
                  <a:rPr lang="en-US" dirty="0"/>
                  <a:t>is </a:t>
                </a:r>
                <a:r>
                  <a:rPr lang="en-US" dirty="0" smtClean="0"/>
                  <a:t>given </a:t>
                </a:r>
                <a14:m>
                  <m:oMath xmlns:m="http://schemas.openxmlformats.org/officeDocument/2006/math">
                    <m:sSup>
                      <m:sSupPr>
                        <m:ctrlPr>
                          <a:rPr lang="en-US" i="1" dirty="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𝐴</m:t>
                        </m:r>
                        <m:r>
                          <a:rPr lang="en-US" b="0"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𝑔</m:t>
                        </m:r>
                      </m:e>
                      <m:sup>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1</m:t>
                            </m:r>
                          </m:sub>
                        </m:sSub>
                      </m:sup>
                    </m:sSup>
                  </m:oMath>
                </a14:m>
                <a:r>
                  <a:rPr lang="en-US" dirty="0" smtClean="0"/>
                  <a:t>, </a:t>
                </a:r>
                <a14:m>
                  <m:oMath xmlns:m="http://schemas.openxmlformats.org/officeDocument/2006/math">
                    <m:r>
                      <m:rPr>
                        <m:sty m:val="p"/>
                      </m:rPr>
                      <a:rPr lang="en-US" b="0" i="0" dirty="0" smtClean="0">
                        <a:latin typeface="Cambria Math" panose="02040503050406030204" pitchFamily="18" charset="0"/>
                        <a:ea typeface="Cambria Math" panose="02040503050406030204" pitchFamily="18" charset="0"/>
                      </a:rPr>
                      <m:t>B</m:t>
                    </m:r>
                    <m:r>
                      <a:rPr lang="en-US" b="0" i="0" dirty="0" smtClean="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𝑔</m:t>
                        </m:r>
                      </m:e>
                      <m:sup>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b="0" i="1" dirty="0" smtClean="0">
                                <a:latin typeface="Cambria Math" panose="02040503050406030204" pitchFamily="18" charset="0"/>
                                <a:ea typeface="Cambria Math" panose="02040503050406030204" pitchFamily="18" charset="0"/>
                              </a:rPr>
                              <m:t>2</m:t>
                            </m:r>
                          </m:sub>
                        </m:sSub>
                      </m:sup>
                    </m:sSup>
                  </m:oMath>
                </a14:m>
                <a:r>
                  <a:rPr lang="en-US" dirty="0" smtClean="0"/>
                  <a:t> and </a:t>
                </a:r>
                <a14:m>
                  <m:oMath xmlns:m="http://schemas.openxmlformats.org/officeDocument/2006/math">
                    <m:r>
                      <a:rPr lang="en-US" b="0" i="1" dirty="0" smtClean="0">
                        <a:latin typeface="Cambria Math" panose="02040503050406030204" pitchFamily="18" charset="0"/>
                        <a:ea typeface="Cambria Math" panose="02040503050406030204" pitchFamily="18" charset="0"/>
                      </a:rPr>
                      <m:t>𝑧</m:t>
                    </m:r>
                    <m:r>
                      <a:rPr lang="en-US" b="0" i="1" baseline="-25000" dirty="0" smtClean="0">
                        <a:latin typeface="Cambria Math" panose="02040503050406030204" pitchFamily="18" charset="0"/>
                        <a:ea typeface="Cambria Math" panose="02040503050406030204" pitchFamily="18" charset="0"/>
                      </a:rPr>
                      <m:t>𝑏</m:t>
                    </m:r>
                  </m:oMath>
                </a14:m>
                <a:r>
                  <a:rPr lang="en-US" dirty="0" smtClean="0"/>
                  <a:t> (for a random bit b)</a:t>
                </a:r>
              </a:p>
              <a:p>
                <a:r>
                  <a:rPr lang="en-US" dirty="0" smtClean="0"/>
                  <a:t>Attackers </a:t>
                </a:r>
                <a:r>
                  <a:rPr lang="en-US" dirty="0"/>
                  <a:t>goal is </a:t>
                </a:r>
                <a:r>
                  <a:rPr lang="en-US" dirty="0" smtClean="0"/>
                  <a:t>to guess b</a:t>
                </a:r>
              </a:p>
              <a:p>
                <a:r>
                  <a:rPr lang="en-US" b="1" dirty="0" smtClean="0"/>
                  <a:t>DDH </a:t>
                </a:r>
                <a:r>
                  <a:rPr lang="en-US" b="1" dirty="0"/>
                  <a:t>Assumption</a:t>
                </a:r>
                <a:r>
                  <a:rPr lang="en-US" dirty="0"/>
                  <a:t>: For all PPT A there is a negligible function </a:t>
                </a:r>
                <a:r>
                  <a:rPr lang="en-US" dirty="0" err="1"/>
                  <a:t>negl</a:t>
                </a:r>
                <a:r>
                  <a:rPr lang="en-US" dirty="0"/>
                  <a:t> </a:t>
                </a:r>
                <a:r>
                  <a:rPr lang="en-US" dirty="0" smtClean="0"/>
                  <a:t>such that A succeeds with probability at most ½ + </a:t>
                </a:r>
                <a:r>
                  <a:rPr lang="en-US" dirty="0" err="1" smtClean="0"/>
                  <a:t>negl</a:t>
                </a:r>
                <a:r>
                  <a:rPr lang="en-US" dirty="0" smtClean="0"/>
                  <a:t>(n).</a:t>
                </a:r>
                <a:endParaRPr lang="en-US" dirty="0"/>
              </a:p>
              <a:p>
                <a:pPr marL="0" indent="0">
                  <a:buNone/>
                </a:pPr>
                <a:endParaRPr lang="en-US" dirty="0" smtClean="0"/>
              </a:p>
              <a:p>
                <a:pPr marL="0" indent="0">
                  <a:buNone/>
                </a:pPr>
                <a:r>
                  <a:rPr lang="en-US" dirty="0" smtClean="0"/>
                  <a:t>Suppose that Alice knows that </a:t>
                </a:r>
                <a14:m>
                  <m:oMath xmlns:m="http://schemas.openxmlformats.org/officeDocument/2006/math">
                    <m:r>
                      <a:rPr lang="en-US" i="1" dirty="0">
                        <a:latin typeface="Cambria Math" panose="02040503050406030204" pitchFamily="18" charset="0"/>
                        <a:ea typeface="Cambria Math" panose="02040503050406030204" pitchFamily="18" charset="0"/>
                      </a:rPr>
                      <m:t>𝑧</m:t>
                    </m:r>
                    <m:r>
                      <a:rPr lang="en-US" i="1" baseline="-25000" dirty="0">
                        <a:latin typeface="Cambria Math" panose="02040503050406030204" pitchFamily="18" charset="0"/>
                        <a:ea typeface="Cambria Math" panose="02040503050406030204" pitchFamily="18" charset="0"/>
                      </a:rPr>
                      <m:t>𝑏</m:t>
                    </m:r>
                    <m:r>
                      <a:rPr lang="en-US" b="0" i="0" dirty="0" smtClean="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smtClean="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𝑔</m:t>
                        </m:r>
                      </m:e>
                      <m:sup>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1</m:t>
                            </m:r>
                          </m:sub>
                        </m:sSub>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2</m:t>
                            </m:r>
                          </m:sub>
                        </m:sSub>
                      </m:sup>
                    </m:sSup>
                  </m:oMath>
                </a14:m>
                <a:r>
                  <a:rPr lang="en-US" dirty="0" smtClean="0"/>
                  <a:t> and wants to convince Bob that this is true.</a:t>
                </a:r>
              </a:p>
              <a:p>
                <a:pPr marL="0" indent="0">
                  <a:buNone/>
                </a:pPr>
                <a:r>
                  <a:rPr lang="en-US" dirty="0" smtClean="0"/>
                  <a:t>Suppose that Alice also doesn’t want Bob to learn any information about </a:t>
                </a:r>
                <a14:m>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1</m:t>
                        </m:r>
                      </m:sub>
                    </m:sSub>
                  </m:oMath>
                </a14:m>
                <a:r>
                  <a:rPr lang="en-US" dirty="0" smtClean="0"/>
                  <a:t> or </a:t>
                </a:r>
                <a14:m>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b="0" i="1" dirty="0" smtClean="0">
                            <a:latin typeface="Cambria Math" panose="02040503050406030204" pitchFamily="18" charset="0"/>
                            <a:ea typeface="Cambria Math" panose="02040503050406030204" pitchFamily="18" charset="0"/>
                          </a:rPr>
                          <m:t>2</m:t>
                        </m:r>
                      </m:sub>
                    </m:sSub>
                    <m:r>
                      <a:rPr lang="en-US" b="0" i="1" dirty="0" smtClean="0">
                        <a:latin typeface="Cambria Math" panose="02040503050406030204" pitchFamily="18" charset="0"/>
                        <a:ea typeface="Cambria Math" panose="02040503050406030204" pitchFamily="18" charset="0"/>
                      </a:rPr>
                      <m:t>.</m:t>
                    </m:r>
                  </m:oMath>
                </a14:m>
                <a:r>
                  <a:rPr lang="en-US" dirty="0" smtClean="0"/>
                  <a:t> Is this possible?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r="-1739" b="-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32</a:t>
            </a:fld>
            <a:endParaRPr lang="en-US"/>
          </a:p>
        </p:txBody>
      </p:sp>
    </p:spTree>
    <p:extLst>
      <p:ext uri="{BB962C8B-B14F-4D97-AF65-F5344CB8AC3E}">
        <p14:creationId xmlns:p14="http://schemas.microsoft.com/office/powerpoint/2010/main" val="1966514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Zero-Knowledge Proof</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Two parties: Prover P (PPT) and Verifier V (PPT)</a:t>
            </a:r>
          </a:p>
          <a:p>
            <a:pPr marL="0" indent="0">
              <a:buNone/>
            </a:pPr>
            <a:r>
              <a:rPr lang="en-US" dirty="0"/>
              <a:t> </a:t>
            </a:r>
            <a:r>
              <a:rPr lang="en-US" dirty="0" smtClean="0"/>
              <a:t>  (P is given witness for claim e.g., )</a:t>
            </a:r>
          </a:p>
          <a:p>
            <a:r>
              <a:rPr lang="en-US" b="1" dirty="0" smtClean="0"/>
              <a:t>Completeness: </a:t>
            </a:r>
            <a:r>
              <a:rPr lang="en-US" dirty="0" smtClean="0"/>
              <a:t>If claim is true honest prover can always convince honest verifier to accept.</a:t>
            </a:r>
          </a:p>
          <a:p>
            <a:r>
              <a:rPr lang="en-US" b="1" dirty="0" smtClean="0"/>
              <a:t>Soundness: </a:t>
            </a:r>
            <a:r>
              <a:rPr lang="en-US" dirty="0" smtClean="0"/>
              <a:t>If claim is false then Verifier should reject with probability at least ½. (Even if the prover tries to cheat)</a:t>
            </a:r>
          </a:p>
          <a:p>
            <a:r>
              <a:rPr lang="en-US" b="1" dirty="0" smtClean="0"/>
              <a:t>Zero-Knowledge: </a:t>
            </a:r>
            <a:r>
              <a:rPr lang="en-US" dirty="0" smtClean="0"/>
              <a:t>Verifier doesn’t learn anything about prover’s input from the protocol (other than that the claim is true). </a:t>
            </a:r>
          </a:p>
          <a:p>
            <a:r>
              <a:rPr lang="en-US" dirty="0" smtClean="0"/>
              <a:t>Formalizing this last statement is tricky</a:t>
            </a:r>
          </a:p>
          <a:p>
            <a:r>
              <a:rPr lang="en-US" b="1" dirty="0"/>
              <a:t>Zero-Knowledge: </a:t>
            </a:r>
            <a:r>
              <a:rPr lang="en-US" dirty="0"/>
              <a:t>should hold even if the attacker is dishonest!</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33</a:t>
            </a:fld>
            <a:endParaRPr lang="en-US"/>
          </a:p>
        </p:txBody>
      </p:sp>
    </p:spTree>
    <p:extLst>
      <p:ext uri="{BB962C8B-B14F-4D97-AF65-F5344CB8AC3E}">
        <p14:creationId xmlns:p14="http://schemas.microsoft.com/office/powerpoint/2010/main" val="15753619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Zero-Knowledge 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2729" y="1690688"/>
                <a:ext cx="11331389" cy="4665661"/>
              </a:xfrm>
            </p:spPr>
            <p:txBody>
              <a:bodyPr>
                <a:normAutofit fontScale="77500" lnSpcReduction="20000"/>
              </a:bodyPr>
              <a:lstStyle/>
              <a:p>
                <a:pPr marL="0" indent="0">
                  <a:buNone/>
                </a:pPr>
                <a:r>
                  <a:rPr lang="en-US" b="1" dirty="0" smtClean="0"/>
                  <a:t>Trans(1</a:t>
                </a:r>
                <a:r>
                  <a:rPr lang="en-US" b="1" baseline="30000" dirty="0" smtClean="0"/>
                  <a:t>n</a:t>
                </a:r>
                <a:r>
                  <a:rPr lang="en-US" b="1" dirty="0" smtClean="0"/>
                  <a:t>,V’,P,x,w,r</a:t>
                </a:r>
                <a:r>
                  <a:rPr lang="en-US" b="1" baseline="-25000" dirty="0" smtClean="0"/>
                  <a:t>p</a:t>
                </a:r>
                <a:r>
                  <a:rPr lang="en-US" b="1" dirty="0" smtClean="0"/>
                  <a:t>,r</a:t>
                </a:r>
                <a:r>
                  <a:rPr lang="en-US" b="1" baseline="-25000" dirty="0" smtClean="0"/>
                  <a:t>v</a:t>
                </a:r>
                <a:r>
                  <a:rPr lang="en-US" b="1" dirty="0" smtClean="0"/>
                  <a:t>) </a:t>
                </a:r>
                <a:r>
                  <a:rPr lang="en-US" dirty="0" smtClean="0"/>
                  <a:t>transcript produced when V’ and P interact </a:t>
                </a:r>
              </a:p>
              <a:p>
                <a:r>
                  <a:rPr lang="en-US" dirty="0" smtClean="0"/>
                  <a:t>V’ is given input X (the problem instance e.g., </a:t>
                </a:r>
                <a14:m>
                  <m:oMath xmlns:m="http://schemas.openxmlformats.org/officeDocument/2006/math">
                    <m:sSup>
                      <m:sSupPr>
                        <m:ctrlPr>
                          <a:rPr lang="en-US" i="1" dirty="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𝑋</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𝑔</m:t>
                        </m:r>
                      </m:e>
                      <m:sup>
                        <m:r>
                          <a:rPr lang="en-US" b="0" i="1" dirty="0" smtClean="0">
                            <a:latin typeface="Cambria Math" panose="02040503050406030204" pitchFamily="18" charset="0"/>
                            <a:ea typeface="Cambria Math" panose="02040503050406030204" pitchFamily="18" charset="0"/>
                          </a:rPr>
                          <m:t>𝑥</m:t>
                        </m:r>
                      </m:sup>
                    </m:sSup>
                  </m:oMath>
                </a14:m>
                <a:r>
                  <a:rPr lang="en-US" dirty="0" smtClean="0"/>
                  <a:t>)</a:t>
                </a:r>
              </a:p>
              <a:p>
                <a:r>
                  <a:rPr lang="en-US" dirty="0" smtClean="0"/>
                  <a:t>P is given input X and w (a witness for the claim e.g., w=x)</a:t>
                </a:r>
                <a:endParaRPr lang="en-US" dirty="0"/>
              </a:p>
              <a:p>
                <a:r>
                  <a:rPr lang="en-US" dirty="0" smtClean="0"/>
                  <a:t>V’ and P use randomness </a:t>
                </a:r>
                <a:r>
                  <a:rPr lang="en-US" dirty="0" err="1" smtClean="0"/>
                  <a:t>r</a:t>
                </a:r>
                <a:r>
                  <a:rPr lang="en-US" baseline="-25000" dirty="0" err="1" smtClean="0"/>
                  <a:t>p</a:t>
                </a:r>
                <a:r>
                  <a:rPr lang="en-US" dirty="0" smtClean="0"/>
                  <a:t> and </a:t>
                </a:r>
                <a:r>
                  <a:rPr lang="en-US" dirty="0" err="1" smtClean="0"/>
                  <a:t>r</a:t>
                </a:r>
                <a:r>
                  <a:rPr lang="en-US" baseline="-25000" dirty="0" err="1" smtClean="0"/>
                  <a:t>v</a:t>
                </a:r>
                <a:r>
                  <a:rPr lang="en-US" dirty="0" smtClean="0"/>
                  <a:t> respectively</a:t>
                </a:r>
              </a:p>
              <a:p>
                <a:r>
                  <a:rPr lang="en-US" dirty="0" smtClean="0"/>
                  <a:t>Security parameter is n e.g., for encryption schemes, commitment schemes etc… </a:t>
                </a:r>
              </a:p>
              <a:p>
                <a:endParaRPr lang="en-US" dirty="0" smtClean="0"/>
              </a:p>
              <a:p>
                <a:pPr marL="0" indent="0">
                  <a:buNone/>
                </a:pPr>
                <a14:m>
                  <m:oMath xmlns:m="http://schemas.openxmlformats.org/officeDocument/2006/math">
                    <m:r>
                      <a:rPr lang="en-US" b="1" i="1">
                        <a:latin typeface="Cambria Math" panose="02040503050406030204" pitchFamily="18" charset="0"/>
                      </a:rPr>
                      <m:t>𝑿</m:t>
                    </m:r>
                    <m:r>
                      <a:rPr lang="en-US" b="1" i="1" baseline="-25000">
                        <a:latin typeface="Cambria Math" panose="02040503050406030204" pitchFamily="18" charset="0"/>
                      </a:rPr>
                      <m:t>𝒏</m:t>
                    </m:r>
                    <m:r>
                      <a:rPr lang="en-US" b="1" i="1">
                        <a:latin typeface="Cambria Math" panose="02040503050406030204" pitchFamily="18" charset="0"/>
                      </a:rPr>
                      <m:t>=</m:t>
                    </m:r>
                    <m:r>
                      <a:rPr lang="en-US" b="1" i="1" baseline="-25000">
                        <a:latin typeface="Cambria Math" panose="02040503050406030204" pitchFamily="18" charset="0"/>
                      </a:rPr>
                      <m:t> </m:t>
                    </m:r>
                  </m:oMath>
                </a14:m>
                <a:r>
                  <a:rPr lang="en-US" b="1" dirty="0" smtClean="0"/>
                  <a:t>Trans(</a:t>
                </a:r>
                <a:r>
                  <a:rPr lang="en-US" b="1" dirty="0"/>
                  <a:t>1</a:t>
                </a:r>
                <a:r>
                  <a:rPr lang="en-US" b="1" baseline="30000" dirty="0"/>
                  <a:t>n</a:t>
                </a:r>
                <a:r>
                  <a:rPr lang="en-US" b="1" dirty="0"/>
                  <a:t>,</a:t>
                </a:r>
                <a:r>
                  <a:rPr lang="en-US" b="1" dirty="0" smtClean="0"/>
                  <a:t>V</a:t>
                </a:r>
                <a:r>
                  <a:rPr lang="en-US" b="1" dirty="0"/>
                  <a:t>’,</a:t>
                </a:r>
                <a:r>
                  <a:rPr lang="en-US" b="1" dirty="0" smtClean="0"/>
                  <a:t>P,x,w) </a:t>
                </a:r>
                <a:r>
                  <a:rPr lang="en-US" dirty="0" smtClean="0"/>
                  <a:t>is a distribution over transcripts (over the randomness </a:t>
                </a:r>
                <a:r>
                  <a:rPr lang="en-US" dirty="0" err="1" smtClean="0"/>
                  <a:t>r</a:t>
                </a:r>
                <a:r>
                  <a:rPr lang="en-US" baseline="-25000" dirty="0" err="1" smtClean="0"/>
                  <a:t>p</a:t>
                </a:r>
                <a:r>
                  <a:rPr lang="en-US" dirty="0" err="1" smtClean="0"/>
                  <a:t>,r</a:t>
                </a:r>
                <a:r>
                  <a:rPr lang="en-US" baseline="-25000" dirty="0" err="1" smtClean="0"/>
                  <a:t>v</a:t>
                </a:r>
                <a:r>
                  <a:rPr lang="en-US" dirty="0" smtClean="0"/>
                  <a:t>)</a:t>
                </a:r>
              </a:p>
              <a:p>
                <a:pPr marL="0" indent="0">
                  <a:buNone/>
                </a:pPr>
                <a:endParaRPr lang="en-US" dirty="0"/>
              </a:p>
              <a:p>
                <a:pPr marL="0" indent="0">
                  <a:buNone/>
                </a:pPr>
                <a:r>
                  <a:rPr lang="en-US" sz="3800" b="1" dirty="0" smtClean="0"/>
                  <a:t>(</a:t>
                </a:r>
                <a:r>
                  <a:rPr lang="en-US" sz="3800" b="1" dirty="0" err="1" smtClean="0"/>
                  <a:t>Blackbox</a:t>
                </a:r>
                <a:r>
                  <a:rPr lang="en-US" sz="3800" b="1" dirty="0" smtClean="0"/>
                  <a:t> Zero-Knowledge): </a:t>
                </a:r>
                <a:r>
                  <a:rPr lang="en-US" sz="3800" dirty="0" smtClean="0"/>
                  <a:t>There is a PPT simulator </a:t>
                </a:r>
                <a14:m>
                  <m:oMath xmlns:m="http://schemas.openxmlformats.org/officeDocument/2006/math">
                    <m:r>
                      <a:rPr lang="en-US" sz="3800" i="1" smtClean="0">
                        <a:latin typeface="Cambria Math" panose="02040503050406030204" pitchFamily="18" charset="0"/>
                      </a:rPr>
                      <m:t>𝑆</m:t>
                    </m:r>
                  </m:oMath>
                </a14:m>
                <a:r>
                  <a:rPr lang="en-US" sz="3800" dirty="0" smtClean="0"/>
                  <a:t> such that for </a:t>
                </a:r>
                <a:r>
                  <a:rPr lang="en-US" sz="3800" dirty="0"/>
                  <a:t>every V’ (possibly cheating) S, with oracle access to V</a:t>
                </a:r>
                <a:r>
                  <a:rPr lang="en-US" sz="3800" dirty="0" smtClean="0"/>
                  <a:t>’, can simulate </a:t>
                </a:r>
                <a14:m>
                  <m:oMath xmlns:m="http://schemas.openxmlformats.org/officeDocument/2006/math">
                    <m:r>
                      <a:rPr lang="en-US" sz="3800" i="1">
                        <a:latin typeface="Cambria Math" panose="02040503050406030204" pitchFamily="18" charset="0"/>
                      </a:rPr>
                      <m:t>𝑋</m:t>
                    </m:r>
                    <m:r>
                      <a:rPr lang="en-US" sz="3800" i="1" baseline="-25000">
                        <a:latin typeface="Cambria Math" panose="02040503050406030204" pitchFamily="18" charset="0"/>
                      </a:rPr>
                      <m:t>𝑛</m:t>
                    </m:r>
                  </m:oMath>
                </a14:m>
                <a:r>
                  <a:rPr lang="en-US" sz="3800" dirty="0" smtClean="0"/>
                  <a:t> without a witness w. Formally,</a:t>
                </a:r>
              </a:p>
              <a:p>
                <a:pPr marL="0" indent="0">
                  <a:buNone/>
                </a:pPr>
                <a14:m>
                  <m:oMathPara xmlns:m="http://schemas.openxmlformats.org/officeDocument/2006/math">
                    <m:oMathParaPr>
                      <m:jc m:val="centerGroup"/>
                    </m:oMathParaPr>
                    <m:oMath xmlns:m="http://schemas.openxmlformats.org/officeDocument/2006/math">
                      <m:sSub>
                        <m:sSubPr>
                          <m:ctrlPr>
                            <a:rPr lang="en-US" sz="3800" i="1">
                              <a:latin typeface="Cambria Math" panose="02040503050406030204" pitchFamily="18" charset="0"/>
                            </a:rPr>
                          </m:ctrlPr>
                        </m:sSubPr>
                        <m:e>
                          <m:d>
                            <m:dPr>
                              <m:begChr m:val="{"/>
                              <m:endChr m:val="}"/>
                              <m:ctrlPr>
                                <a:rPr lang="en-US" sz="3800" i="1">
                                  <a:latin typeface="Cambria Math" panose="02040503050406030204" pitchFamily="18" charset="0"/>
                                </a:rPr>
                              </m:ctrlPr>
                            </m:dPr>
                            <m:e>
                              <m:r>
                                <a:rPr lang="en-US" sz="3800" b="0" i="1">
                                  <a:latin typeface="Cambria Math" panose="02040503050406030204" pitchFamily="18" charset="0"/>
                                </a:rPr>
                                <m:t>𝑋</m:t>
                              </m:r>
                              <m:r>
                                <a:rPr lang="en-US" sz="3800" b="0" i="1" baseline="-25000">
                                  <a:latin typeface="Cambria Math" panose="02040503050406030204" pitchFamily="18" charset="0"/>
                                </a:rPr>
                                <m:t>𝑛</m:t>
                              </m:r>
                            </m:e>
                          </m:d>
                        </m:e>
                        <m:sub>
                          <m:r>
                            <a:rPr lang="en-US" sz="3800" b="0" i="1">
                              <a:latin typeface="Cambria Math" panose="02040503050406030204" pitchFamily="18" charset="0"/>
                            </a:rPr>
                            <m:t>𝑛</m:t>
                          </m:r>
                          <m:r>
                            <a:rPr lang="en-US" sz="3800" b="0" i="1">
                              <a:latin typeface="Cambria Math" panose="02040503050406030204" pitchFamily="18" charset="0"/>
                              <a:ea typeface="Cambria Math" panose="02040503050406030204" pitchFamily="18" charset="0"/>
                            </a:rPr>
                            <m:t>∈</m:t>
                          </m:r>
                          <m:r>
                            <a:rPr lang="en-US" sz="3800" b="0" i="1">
                              <a:latin typeface="Cambria Math" panose="02040503050406030204" pitchFamily="18" charset="0"/>
                              <a:ea typeface="Cambria Math" panose="02040503050406030204" pitchFamily="18" charset="0"/>
                            </a:rPr>
                            <m:t>ℕ</m:t>
                          </m:r>
                        </m:sub>
                      </m:sSub>
                      <m:sSub>
                        <m:sSubPr>
                          <m:ctrlPr>
                            <a:rPr lang="en-US" sz="3800" i="1">
                              <a:latin typeface="Cambria Math" panose="02040503050406030204" pitchFamily="18" charset="0"/>
                              <a:ea typeface="Cambria Math" panose="02040503050406030204" pitchFamily="18" charset="0"/>
                            </a:rPr>
                          </m:ctrlPr>
                        </m:sSubPr>
                        <m:e>
                          <m:r>
                            <a:rPr lang="en-US" sz="3800" b="0" i="1">
                              <a:latin typeface="Cambria Math" panose="02040503050406030204" pitchFamily="18" charset="0"/>
                              <a:ea typeface="Cambria Math" panose="02040503050406030204" pitchFamily="18" charset="0"/>
                            </a:rPr>
                            <m:t>≡</m:t>
                          </m:r>
                        </m:e>
                        <m:sub>
                          <m:r>
                            <a:rPr lang="en-US" sz="3800" b="0" i="1">
                              <a:latin typeface="Cambria Math" panose="02040503050406030204" pitchFamily="18" charset="0"/>
                              <a:ea typeface="Cambria Math" panose="02040503050406030204" pitchFamily="18" charset="0"/>
                            </a:rPr>
                            <m:t>𝐶</m:t>
                          </m:r>
                        </m:sub>
                      </m:sSub>
                      <m:sSub>
                        <m:sSubPr>
                          <m:ctrlPr>
                            <a:rPr lang="en-US" sz="3800" i="1">
                              <a:latin typeface="Cambria Math" panose="02040503050406030204" pitchFamily="18" charset="0"/>
                            </a:rPr>
                          </m:ctrlPr>
                        </m:sSubPr>
                        <m:e>
                          <m:d>
                            <m:dPr>
                              <m:begChr m:val="{"/>
                              <m:endChr m:val="}"/>
                              <m:ctrlPr>
                                <a:rPr lang="en-US" sz="3800" i="1">
                                  <a:latin typeface="Cambria Math" panose="02040503050406030204" pitchFamily="18" charset="0"/>
                                </a:rPr>
                              </m:ctrlPr>
                            </m:dPr>
                            <m:e>
                              <m:sSup>
                                <m:sSupPr>
                                  <m:ctrlPr>
                                    <a:rPr lang="en-US" sz="3800" i="1">
                                      <a:latin typeface="Cambria Math" panose="02040503050406030204" pitchFamily="18" charset="0"/>
                                    </a:rPr>
                                  </m:ctrlPr>
                                </m:sSupPr>
                                <m:e>
                                  <m:r>
                                    <a:rPr lang="en-US" sz="3800" i="1">
                                      <a:latin typeface="Cambria Math" panose="02040503050406030204" pitchFamily="18" charset="0"/>
                                    </a:rPr>
                                    <m:t>𝑆</m:t>
                                  </m:r>
                                </m:e>
                                <m:sup>
                                  <m:r>
                                    <a:rPr lang="en-US" sz="3800" i="1">
                                      <a:latin typeface="Cambria Math" panose="02040503050406030204" pitchFamily="18" charset="0"/>
                                    </a:rPr>
                                    <m:t>𝑉</m:t>
                                  </m:r>
                                  <m:r>
                                    <a:rPr lang="en-US" sz="3800" i="1">
                                      <a:latin typeface="Cambria Math" panose="02040503050406030204" pitchFamily="18" charset="0"/>
                                    </a:rPr>
                                    <m:t>′(.)</m:t>
                                  </m:r>
                                </m:sup>
                              </m:sSup>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m:t>
                                  </m:r>
                                  <m:sSup>
                                    <m:sSupPr>
                                      <m:ctrlPr>
                                        <a:rPr lang="en-US" sz="3800" i="1">
                                          <a:latin typeface="Cambria Math" panose="02040503050406030204" pitchFamily="18" charset="0"/>
                                        </a:rPr>
                                      </m:ctrlPr>
                                    </m:sSupPr>
                                    <m:e>
                                      <m:r>
                                        <a:rPr lang="en-US" sz="3800" i="1">
                                          <a:latin typeface="Cambria Math" panose="02040503050406030204" pitchFamily="18" charset="0"/>
                                        </a:rPr>
                                        <m:t>1</m:t>
                                      </m:r>
                                    </m:e>
                                    <m:sup>
                                      <m:r>
                                        <a:rPr lang="en-US" sz="3800" i="1">
                                          <a:latin typeface="Cambria Math" panose="02040503050406030204" pitchFamily="18" charset="0"/>
                                        </a:rPr>
                                        <m:t>𝑛</m:t>
                                      </m:r>
                                    </m:sup>
                                  </m:sSup>
                                </m:e>
                              </m:d>
                            </m:e>
                          </m:d>
                        </m:e>
                        <m:sub>
                          <m:r>
                            <a:rPr lang="en-US" sz="3800" b="0" i="1">
                              <a:latin typeface="Cambria Math" panose="02040503050406030204" pitchFamily="18" charset="0"/>
                            </a:rPr>
                            <m:t>𝑛</m:t>
                          </m:r>
                          <m:r>
                            <a:rPr lang="en-US" sz="3800" b="0" i="1">
                              <a:latin typeface="Cambria Math" panose="02040503050406030204" pitchFamily="18" charset="0"/>
                              <a:ea typeface="Cambria Math" panose="02040503050406030204" pitchFamily="18" charset="0"/>
                            </a:rPr>
                            <m:t>∈</m:t>
                          </m:r>
                          <m:r>
                            <a:rPr lang="en-US" sz="3800" b="0" i="1">
                              <a:latin typeface="Cambria Math" panose="02040503050406030204" pitchFamily="18" charset="0"/>
                              <a:ea typeface="Cambria Math" panose="02040503050406030204" pitchFamily="18" charset="0"/>
                            </a:rPr>
                            <m:t>ℕ</m:t>
                          </m:r>
                        </m:sub>
                      </m:sSub>
                    </m:oMath>
                  </m:oMathPara>
                </a14:m>
                <a:endParaRPr lang="en-US" sz="3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2729" y="1690688"/>
                <a:ext cx="11331389" cy="4665661"/>
              </a:xfrm>
              <a:blipFill>
                <a:blip r:embed="rId2"/>
                <a:stretch>
                  <a:fillRect l="-1183" t="-2611" r="-14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34</a:t>
            </a:fld>
            <a:endParaRPr lang="en-US"/>
          </a:p>
        </p:txBody>
      </p:sp>
    </p:spTree>
    <p:extLst>
      <p:ext uri="{BB962C8B-B14F-4D97-AF65-F5344CB8AC3E}">
        <p14:creationId xmlns:p14="http://schemas.microsoft.com/office/powerpoint/2010/main" val="1624895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Zero-Knowledge 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2729" y="1690688"/>
                <a:ext cx="11331389" cy="4665661"/>
              </a:xfrm>
            </p:spPr>
            <p:txBody>
              <a:bodyPr>
                <a:normAutofit fontScale="77500" lnSpcReduction="20000"/>
              </a:bodyPr>
              <a:lstStyle/>
              <a:p>
                <a:pPr marL="0" indent="0">
                  <a:buNone/>
                </a:pPr>
                <a:r>
                  <a:rPr lang="en-US" b="1" dirty="0" smtClean="0"/>
                  <a:t>Trans(1</a:t>
                </a:r>
                <a:r>
                  <a:rPr lang="en-US" b="1" baseline="30000" dirty="0" smtClean="0"/>
                  <a:t>n</a:t>
                </a:r>
                <a:r>
                  <a:rPr lang="en-US" b="1" dirty="0" smtClean="0"/>
                  <a:t>,V’,P,x,w,r</a:t>
                </a:r>
                <a:r>
                  <a:rPr lang="en-US" b="1" baseline="-25000" dirty="0" smtClean="0"/>
                  <a:t>p</a:t>
                </a:r>
                <a:r>
                  <a:rPr lang="en-US" b="1" dirty="0" smtClean="0"/>
                  <a:t>,r</a:t>
                </a:r>
                <a:r>
                  <a:rPr lang="en-US" b="1" baseline="-25000" dirty="0" smtClean="0"/>
                  <a:t>v</a:t>
                </a:r>
                <a:r>
                  <a:rPr lang="en-US" b="1" dirty="0" smtClean="0"/>
                  <a:t>) </a:t>
                </a:r>
                <a:r>
                  <a:rPr lang="en-US" dirty="0" smtClean="0"/>
                  <a:t>transcript produced when V’ and P interact </a:t>
                </a:r>
              </a:p>
              <a:p>
                <a:r>
                  <a:rPr lang="en-US" dirty="0" smtClean="0"/>
                  <a:t>V’ is given input x (the problem instance e.g., </a:t>
                </a:r>
                <a14:m>
                  <m:oMath xmlns:m="http://schemas.openxmlformats.org/officeDocument/2006/math">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𝐴</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𝑔</m:t>
                        </m:r>
                      </m:e>
                      <m:sup>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1</m:t>
                            </m:r>
                          </m:sub>
                        </m:sSub>
                      </m:sup>
                    </m:sSup>
                  </m:oMath>
                </a14:m>
                <a:r>
                  <a:rPr lang="en-US" dirty="0"/>
                  <a:t>, </a:t>
                </a:r>
                <a14:m>
                  <m:oMath xmlns:m="http://schemas.openxmlformats.org/officeDocument/2006/math">
                    <m:r>
                      <m:rPr>
                        <m:sty m:val="p"/>
                      </m:rPr>
                      <a:rPr lang="en-US" dirty="0">
                        <a:latin typeface="Cambria Math" panose="02040503050406030204" pitchFamily="18" charset="0"/>
                        <a:ea typeface="Cambria Math" panose="02040503050406030204" pitchFamily="18" charset="0"/>
                      </a:rPr>
                      <m:t>B</m:t>
                    </m:r>
                    <m:r>
                      <a:rPr lang="en-US" dirty="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𝑔</m:t>
                        </m:r>
                      </m:e>
                      <m:sup>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𝑥</m:t>
                            </m:r>
                          </m:e>
                          <m:sub>
                            <m:r>
                              <a:rPr lang="en-US" i="1" dirty="0">
                                <a:latin typeface="Cambria Math" panose="02040503050406030204" pitchFamily="18" charset="0"/>
                                <a:ea typeface="Cambria Math" panose="02040503050406030204" pitchFamily="18" charset="0"/>
                              </a:rPr>
                              <m:t>2</m:t>
                            </m:r>
                          </m:sub>
                        </m:sSub>
                      </m:sup>
                    </m:sSup>
                  </m:oMath>
                </a14:m>
                <a:r>
                  <a:rPr lang="en-US" dirty="0"/>
                  <a:t> and </a:t>
                </a:r>
                <a14:m>
                  <m:oMath xmlns:m="http://schemas.openxmlformats.org/officeDocument/2006/math">
                    <m:r>
                      <a:rPr lang="en-US" i="1" dirty="0">
                        <a:latin typeface="Cambria Math" panose="02040503050406030204" pitchFamily="18" charset="0"/>
                        <a:ea typeface="Cambria Math" panose="02040503050406030204" pitchFamily="18" charset="0"/>
                      </a:rPr>
                      <m:t>𝑧</m:t>
                    </m:r>
                    <m:r>
                      <a:rPr lang="en-US" i="1" baseline="-25000" dirty="0">
                        <a:latin typeface="Cambria Math" panose="02040503050406030204" pitchFamily="18" charset="0"/>
                        <a:ea typeface="Cambria Math" panose="02040503050406030204" pitchFamily="18" charset="0"/>
                      </a:rPr>
                      <m:t>𝑏</m:t>
                    </m:r>
                  </m:oMath>
                </a14:m>
                <a:r>
                  <a:rPr lang="en-US" dirty="0"/>
                  <a:t> </a:t>
                </a:r>
                <a:r>
                  <a:rPr lang="en-US" dirty="0" smtClean="0"/>
                  <a:t>)</a:t>
                </a:r>
              </a:p>
              <a:p>
                <a:r>
                  <a:rPr lang="en-US" dirty="0" smtClean="0"/>
                  <a:t>P is given input x and w (a witness for the claim e.g., x</a:t>
                </a:r>
                <a:r>
                  <a:rPr lang="en-US" baseline="-25000" dirty="0" smtClean="0"/>
                  <a:t>1</a:t>
                </a:r>
                <a:r>
                  <a:rPr lang="en-US" dirty="0" smtClean="0"/>
                  <a:t> and x</a:t>
                </a:r>
                <a:r>
                  <a:rPr lang="en-US" baseline="-25000" dirty="0" smtClean="0"/>
                  <a:t>2</a:t>
                </a:r>
                <a:r>
                  <a:rPr lang="en-US" dirty="0" smtClean="0"/>
                  <a:t>)</a:t>
                </a:r>
                <a:endParaRPr lang="en-US" dirty="0"/>
              </a:p>
              <a:p>
                <a:r>
                  <a:rPr lang="en-US" dirty="0" smtClean="0"/>
                  <a:t>V’ and P’ use randomness </a:t>
                </a:r>
                <a:r>
                  <a:rPr lang="en-US" dirty="0" err="1" smtClean="0"/>
                  <a:t>r</a:t>
                </a:r>
                <a:r>
                  <a:rPr lang="en-US" baseline="-25000" dirty="0" err="1" smtClean="0"/>
                  <a:t>p</a:t>
                </a:r>
                <a:r>
                  <a:rPr lang="en-US" dirty="0" smtClean="0"/>
                  <a:t> and </a:t>
                </a:r>
                <a:r>
                  <a:rPr lang="en-US" dirty="0" err="1" smtClean="0"/>
                  <a:t>r</a:t>
                </a:r>
                <a:r>
                  <a:rPr lang="en-US" baseline="-25000" dirty="0" err="1" smtClean="0"/>
                  <a:t>w</a:t>
                </a:r>
                <a:r>
                  <a:rPr lang="en-US" dirty="0" smtClean="0"/>
                  <a:t> respectively</a:t>
                </a:r>
              </a:p>
              <a:p>
                <a:r>
                  <a:rPr lang="en-US" dirty="0" smtClean="0"/>
                  <a:t>Security parameter is n e.g., for encryption schemes, commitment schemes etc… </a:t>
                </a:r>
              </a:p>
              <a:p>
                <a:endParaRPr lang="en-US" dirty="0" smtClean="0"/>
              </a:p>
              <a:p>
                <a:pPr marL="0" indent="0">
                  <a:buNone/>
                </a:pPr>
                <a14:m>
                  <m:oMath xmlns:m="http://schemas.openxmlformats.org/officeDocument/2006/math">
                    <m:r>
                      <a:rPr lang="en-US" b="1" i="1">
                        <a:latin typeface="Cambria Math" panose="02040503050406030204" pitchFamily="18" charset="0"/>
                      </a:rPr>
                      <m:t>𝑿</m:t>
                    </m:r>
                    <m:r>
                      <a:rPr lang="en-US" b="1" i="1" baseline="-25000">
                        <a:latin typeface="Cambria Math" panose="02040503050406030204" pitchFamily="18" charset="0"/>
                      </a:rPr>
                      <m:t>𝒏</m:t>
                    </m:r>
                    <m:r>
                      <a:rPr lang="en-US" b="1" i="1">
                        <a:latin typeface="Cambria Math" panose="02040503050406030204" pitchFamily="18" charset="0"/>
                      </a:rPr>
                      <m:t>=</m:t>
                    </m:r>
                    <m:r>
                      <a:rPr lang="en-US" b="1" i="1" baseline="-25000">
                        <a:latin typeface="Cambria Math" panose="02040503050406030204" pitchFamily="18" charset="0"/>
                      </a:rPr>
                      <m:t> </m:t>
                    </m:r>
                  </m:oMath>
                </a14:m>
                <a:r>
                  <a:rPr lang="en-US" b="1" dirty="0" smtClean="0"/>
                  <a:t>Trans(</a:t>
                </a:r>
                <a:r>
                  <a:rPr lang="en-US" b="1" dirty="0"/>
                  <a:t>1</a:t>
                </a:r>
                <a:r>
                  <a:rPr lang="en-US" b="1" baseline="30000" dirty="0"/>
                  <a:t>n</a:t>
                </a:r>
                <a:r>
                  <a:rPr lang="en-US" b="1" dirty="0"/>
                  <a:t>,</a:t>
                </a:r>
                <a:r>
                  <a:rPr lang="en-US" b="1" dirty="0" smtClean="0"/>
                  <a:t>V</a:t>
                </a:r>
                <a:r>
                  <a:rPr lang="en-US" b="1" dirty="0"/>
                  <a:t>’,P’,</a:t>
                </a:r>
                <a:r>
                  <a:rPr lang="en-US" b="1" dirty="0" smtClean="0"/>
                  <a:t>x,w) </a:t>
                </a:r>
                <a:r>
                  <a:rPr lang="en-US" dirty="0" smtClean="0"/>
                  <a:t>is a distribution over transcripts (over the randomness </a:t>
                </a:r>
                <a:r>
                  <a:rPr lang="en-US" dirty="0" err="1" smtClean="0"/>
                  <a:t>r</a:t>
                </a:r>
                <a:r>
                  <a:rPr lang="en-US" baseline="-25000" dirty="0" err="1" smtClean="0"/>
                  <a:t>p</a:t>
                </a:r>
                <a:r>
                  <a:rPr lang="en-US" dirty="0" err="1" smtClean="0"/>
                  <a:t>,r</a:t>
                </a:r>
                <a:r>
                  <a:rPr lang="en-US" baseline="-25000" dirty="0" err="1" smtClean="0"/>
                  <a:t>w</a:t>
                </a:r>
                <a:r>
                  <a:rPr lang="en-US" dirty="0" smtClean="0"/>
                  <a:t>)</a:t>
                </a:r>
              </a:p>
              <a:p>
                <a:pPr marL="0" indent="0">
                  <a:buNone/>
                </a:pPr>
                <a:endParaRPr lang="en-US" dirty="0"/>
              </a:p>
              <a:p>
                <a:pPr marL="0" indent="0">
                  <a:buNone/>
                </a:pPr>
                <a:r>
                  <a:rPr lang="en-US" sz="3800" b="1" dirty="0"/>
                  <a:t>(</a:t>
                </a:r>
                <a:r>
                  <a:rPr lang="en-US" sz="3800" b="1" dirty="0" err="1"/>
                  <a:t>Blackbox</a:t>
                </a:r>
                <a:r>
                  <a:rPr lang="en-US" sz="3800" b="1" dirty="0"/>
                  <a:t> Zero-Knowledge): </a:t>
                </a:r>
                <a:r>
                  <a:rPr lang="en-US" sz="3800" dirty="0"/>
                  <a:t>There is a PPT simulator </a:t>
                </a:r>
                <a14:m>
                  <m:oMath xmlns:m="http://schemas.openxmlformats.org/officeDocument/2006/math">
                    <m:r>
                      <a:rPr lang="en-US" sz="3800" i="1">
                        <a:latin typeface="Cambria Math" panose="02040503050406030204" pitchFamily="18" charset="0"/>
                      </a:rPr>
                      <m:t>𝑆</m:t>
                    </m:r>
                  </m:oMath>
                </a14:m>
                <a:r>
                  <a:rPr lang="en-US" sz="3800" dirty="0"/>
                  <a:t> such that for every V’ (possibly cheating) S, with oracle access to V’, can simulate </a:t>
                </a:r>
                <a14:m>
                  <m:oMath xmlns:m="http://schemas.openxmlformats.org/officeDocument/2006/math">
                    <m:r>
                      <a:rPr lang="en-US" sz="3800" i="1">
                        <a:latin typeface="Cambria Math" panose="02040503050406030204" pitchFamily="18" charset="0"/>
                      </a:rPr>
                      <m:t>𝑋</m:t>
                    </m:r>
                    <m:r>
                      <a:rPr lang="en-US" sz="3800" i="1" baseline="-25000">
                        <a:latin typeface="Cambria Math" panose="02040503050406030204" pitchFamily="18" charset="0"/>
                      </a:rPr>
                      <m:t>𝑛</m:t>
                    </m:r>
                  </m:oMath>
                </a14:m>
                <a:r>
                  <a:rPr lang="en-US" sz="3800" dirty="0"/>
                  <a:t> without a witness w. Formally,</a:t>
                </a:r>
              </a:p>
              <a:p>
                <a:pPr marL="0" indent="0">
                  <a:buNone/>
                </a:pPr>
                <a14:m>
                  <m:oMathPara xmlns:m="http://schemas.openxmlformats.org/officeDocument/2006/math">
                    <m:oMathParaPr>
                      <m:jc m:val="centerGroup"/>
                    </m:oMathParaPr>
                    <m:oMath xmlns:m="http://schemas.openxmlformats.org/officeDocument/2006/math">
                      <m:sSub>
                        <m:sSubPr>
                          <m:ctrlPr>
                            <a:rPr lang="en-US" sz="3800" i="1">
                              <a:latin typeface="Cambria Math" panose="02040503050406030204" pitchFamily="18" charset="0"/>
                            </a:rPr>
                          </m:ctrlPr>
                        </m:sSubPr>
                        <m:e>
                          <m:d>
                            <m:dPr>
                              <m:begChr m:val="{"/>
                              <m:endChr m:val="}"/>
                              <m:ctrlPr>
                                <a:rPr lang="en-US" sz="3800" i="1">
                                  <a:latin typeface="Cambria Math" panose="02040503050406030204" pitchFamily="18" charset="0"/>
                                </a:rPr>
                              </m:ctrlPr>
                            </m:dPr>
                            <m:e>
                              <m:r>
                                <a:rPr lang="en-US" sz="3800" i="1">
                                  <a:latin typeface="Cambria Math" panose="02040503050406030204" pitchFamily="18" charset="0"/>
                                </a:rPr>
                                <m:t>𝑋</m:t>
                              </m:r>
                              <m:r>
                                <a:rPr lang="en-US" sz="3800" i="1" baseline="-25000">
                                  <a:latin typeface="Cambria Math" panose="02040503050406030204" pitchFamily="18" charset="0"/>
                                </a:rPr>
                                <m:t>𝑛</m:t>
                              </m:r>
                            </m:e>
                          </m:d>
                        </m:e>
                        <m:sub>
                          <m:r>
                            <a:rPr lang="en-US" sz="3800" i="1">
                              <a:latin typeface="Cambria Math" panose="02040503050406030204" pitchFamily="18" charset="0"/>
                            </a:rPr>
                            <m:t>𝑛</m:t>
                          </m:r>
                          <m:r>
                            <a:rPr lang="en-US" sz="3800" i="1">
                              <a:latin typeface="Cambria Math" panose="02040503050406030204" pitchFamily="18" charset="0"/>
                              <a:ea typeface="Cambria Math" panose="02040503050406030204" pitchFamily="18" charset="0"/>
                            </a:rPr>
                            <m:t>∈</m:t>
                          </m:r>
                          <m:r>
                            <a:rPr lang="en-US" sz="3800" i="1">
                              <a:latin typeface="Cambria Math" panose="02040503050406030204" pitchFamily="18" charset="0"/>
                              <a:ea typeface="Cambria Math" panose="02040503050406030204" pitchFamily="18" charset="0"/>
                            </a:rPr>
                            <m:t>ℕ</m:t>
                          </m:r>
                        </m:sub>
                      </m:sSub>
                      <m:sSub>
                        <m:sSubPr>
                          <m:ctrlPr>
                            <a:rPr lang="en-US" sz="3800" i="1">
                              <a:latin typeface="Cambria Math" panose="02040503050406030204" pitchFamily="18" charset="0"/>
                              <a:ea typeface="Cambria Math" panose="02040503050406030204" pitchFamily="18" charset="0"/>
                            </a:rPr>
                          </m:ctrlPr>
                        </m:sSubPr>
                        <m:e>
                          <m:r>
                            <a:rPr lang="en-US" sz="3800" i="1">
                              <a:latin typeface="Cambria Math" panose="02040503050406030204" pitchFamily="18" charset="0"/>
                              <a:ea typeface="Cambria Math" panose="02040503050406030204" pitchFamily="18" charset="0"/>
                            </a:rPr>
                            <m:t>≡</m:t>
                          </m:r>
                        </m:e>
                        <m:sub>
                          <m:r>
                            <a:rPr lang="en-US" sz="3800" i="1">
                              <a:latin typeface="Cambria Math" panose="02040503050406030204" pitchFamily="18" charset="0"/>
                              <a:ea typeface="Cambria Math" panose="02040503050406030204" pitchFamily="18" charset="0"/>
                            </a:rPr>
                            <m:t>𝐶</m:t>
                          </m:r>
                        </m:sub>
                      </m:sSub>
                      <m:sSub>
                        <m:sSubPr>
                          <m:ctrlPr>
                            <a:rPr lang="en-US" sz="3800" i="1">
                              <a:latin typeface="Cambria Math" panose="02040503050406030204" pitchFamily="18" charset="0"/>
                            </a:rPr>
                          </m:ctrlPr>
                        </m:sSubPr>
                        <m:e>
                          <m:d>
                            <m:dPr>
                              <m:begChr m:val="{"/>
                              <m:endChr m:val="}"/>
                              <m:ctrlPr>
                                <a:rPr lang="en-US" sz="3800" i="1">
                                  <a:latin typeface="Cambria Math" panose="02040503050406030204" pitchFamily="18" charset="0"/>
                                </a:rPr>
                              </m:ctrlPr>
                            </m:dPr>
                            <m:e>
                              <m:sSup>
                                <m:sSupPr>
                                  <m:ctrlPr>
                                    <a:rPr lang="en-US" sz="3800" i="1">
                                      <a:latin typeface="Cambria Math" panose="02040503050406030204" pitchFamily="18" charset="0"/>
                                    </a:rPr>
                                  </m:ctrlPr>
                                </m:sSupPr>
                                <m:e>
                                  <m:r>
                                    <a:rPr lang="en-US" sz="3800" i="1">
                                      <a:latin typeface="Cambria Math" panose="02040503050406030204" pitchFamily="18" charset="0"/>
                                    </a:rPr>
                                    <m:t>𝑆</m:t>
                                  </m:r>
                                </m:e>
                                <m:sup>
                                  <m:r>
                                    <a:rPr lang="en-US" sz="3800" i="1">
                                      <a:latin typeface="Cambria Math" panose="02040503050406030204" pitchFamily="18" charset="0"/>
                                    </a:rPr>
                                    <m:t>𝑉</m:t>
                                  </m:r>
                                  <m:r>
                                    <a:rPr lang="en-US" sz="3800" i="1">
                                      <a:latin typeface="Cambria Math" panose="02040503050406030204" pitchFamily="18" charset="0"/>
                                    </a:rPr>
                                    <m:t>′(.)</m:t>
                                  </m:r>
                                </m:sup>
                              </m:sSup>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m:t>
                                  </m:r>
                                  <m:sSup>
                                    <m:sSupPr>
                                      <m:ctrlPr>
                                        <a:rPr lang="en-US" sz="3800" i="1">
                                          <a:latin typeface="Cambria Math" panose="02040503050406030204" pitchFamily="18" charset="0"/>
                                        </a:rPr>
                                      </m:ctrlPr>
                                    </m:sSupPr>
                                    <m:e>
                                      <m:r>
                                        <a:rPr lang="en-US" sz="3800" i="1">
                                          <a:latin typeface="Cambria Math" panose="02040503050406030204" pitchFamily="18" charset="0"/>
                                        </a:rPr>
                                        <m:t>1</m:t>
                                      </m:r>
                                    </m:e>
                                    <m:sup>
                                      <m:r>
                                        <a:rPr lang="en-US" sz="3800" i="1">
                                          <a:latin typeface="Cambria Math" panose="02040503050406030204" pitchFamily="18" charset="0"/>
                                        </a:rPr>
                                        <m:t>𝑛</m:t>
                                      </m:r>
                                    </m:sup>
                                  </m:sSup>
                                </m:e>
                              </m:d>
                            </m:e>
                          </m:d>
                        </m:e>
                        <m:sub>
                          <m:r>
                            <a:rPr lang="en-US" sz="3800" i="1">
                              <a:latin typeface="Cambria Math" panose="02040503050406030204" pitchFamily="18" charset="0"/>
                            </a:rPr>
                            <m:t>𝑛</m:t>
                          </m:r>
                          <m:r>
                            <a:rPr lang="en-US" sz="3800" i="1">
                              <a:latin typeface="Cambria Math" panose="02040503050406030204" pitchFamily="18" charset="0"/>
                              <a:ea typeface="Cambria Math" panose="02040503050406030204" pitchFamily="18" charset="0"/>
                            </a:rPr>
                            <m:t>∈</m:t>
                          </m:r>
                          <m:r>
                            <a:rPr lang="en-US" sz="3800" i="1">
                              <a:latin typeface="Cambria Math" panose="02040503050406030204" pitchFamily="18" charset="0"/>
                              <a:ea typeface="Cambria Math" panose="02040503050406030204" pitchFamily="18" charset="0"/>
                            </a:rPr>
                            <m:t>ℕ</m:t>
                          </m:r>
                        </m:sub>
                      </m:sSub>
                    </m:oMath>
                  </m:oMathPara>
                </a14:m>
                <a:endParaRPr lang="en-US" sz="3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2729" y="1690688"/>
                <a:ext cx="11331389" cy="4665661"/>
              </a:xfrm>
              <a:blipFill>
                <a:blip r:embed="rId2"/>
                <a:stretch>
                  <a:fillRect l="-1183" t="-2611" r="-14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35</a:t>
            </a:fld>
            <a:endParaRPr lang="en-US"/>
          </a:p>
        </p:txBody>
      </p:sp>
      <p:cxnSp>
        <p:nvCxnSpPr>
          <p:cNvPr id="6" name="Straight Arrow Connector 5"/>
          <p:cNvCxnSpPr/>
          <p:nvPr/>
        </p:nvCxnSpPr>
        <p:spPr>
          <a:xfrm>
            <a:off x="1931895" y="3360737"/>
            <a:ext cx="4894790" cy="2338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38200" y="2320831"/>
            <a:ext cx="3980330" cy="2079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Simulator S is not given witness w</a:t>
            </a:r>
          </a:p>
          <a:p>
            <a:pPr algn="ctr"/>
            <a:endParaRPr lang="en-US" dirty="0"/>
          </a:p>
        </p:txBody>
      </p:sp>
      <p:sp>
        <p:nvSpPr>
          <p:cNvPr id="13" name="Rectangle 12"/>
          <p:cNvSpPr/>
          <p:nvPr/>
        </p:nvSpPr>
        <p:spPr>
          <a:xfrm>
            <a:off x="6620433" y="2367448"/>
            <a:ext cx="5033684" cy="2079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Oracle V’(</a:t>
            </a:r>
            <a:r>
              <a:rPr lang="en-US" sz="2800" dirty="0" err="1" smtClean="0"/>
              <a:t>x,trans</a:t>
            </a:r>
            <a:r>
              <a:rPr lang="en-US" sz="2800" dirty="0" smtClean="0"/>
              <a:t>) will output the next message V’ would output given current transcript trans</a:t>
            </a:r>
            <a:endParaRPr lang="en-US" sz="2800" dirty="0"/>
          </a:p>
        </p:txBody>
      </p:sp>
      <p:cxnSp>
        <p:nvCxnSpPr>
          <p:cNvPr id="14" name="Straight Arrow Connector 13"/>
          <p:cNvCxnSpPr/>
          <p:nvPr/>
        </p:nvCxnSpPr>
        <p:spPr>
          <a:xfrm flipH="1">
            <a:off x="6075123" y="2960687"/>
            <a:ext cx="545314" cy="2600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36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Zero-Knowledge Proof for Discrete Log Solution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36</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Bob (verifier); </a:t>
                </a:r>
              </a:p>
              <a:p>
                <a14:m>
                  <m:oMath xmlns:m="http://schemas.openxmlformats.org/officeDocument/2006/math">
                    <m:r>
                      <a:rPr lang="en-US" sz="2200" i="1" dirty="0" smtClean="0">
                        <a:latin typeface="Cambria Math" panose="02040503050406030204" pitchFamily="18" charset="0"/>
                        <a:ea typeface="Cambria Math" panose="02040503050406030204" pitchFamily="18" charset="0"/>
                      </a:rPr>
                      <m:t>𝐴</m:t>
                    </m:r>
                  </m:oMath>
                </a14:m>
                <a:r>
                  <a:rPr lang="en-US" sz="2200" dirty="0"/>
                  <a:t> </a:t>
                </a:r>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pic>
        <p:nvPicPr>
          <p:cNvPr id="6"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68" y="1870075"/>
            <a:ext cx="2387523" cy="2076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al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131" y="1880277"/>
            <a:ext cx="1557669" cy="21301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10041065" y="4145359"/>
                <a:ext cx="2023858"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Alice (prover);</a:t>
                </a:r>
              </a:p>
              <a:p>
                <a:r>
                  <a:rPr lang="en-US" sz="2400" b="1" dirty="0" smtClean="0">
                    <a:solidFill>
                      <a:srgbClr val="00B050"/>
                    </a:solidFill>
                    <a:latin typeface="Cambria Math" panose="02040503050406030204" pitchFamily="18" charset="0"/>
                    <a:ea typeface="Cambria Math" panose="02040503050406030204" pitchFamily="18" charset="0"/>
                  </a:rPr>
                  <a:t>x </a:t>
                </a:r>
                <a:r>
                  <a:rPr lang="en-US" sz="2400" b="1" dirty="0" err="1" smtClean="0">
                    <a:solidFill>
                      <a:srgbClr val="00B050"/>
                    </a:solidFill>
                    <a:latin typeface="Cambria Math" panose="02040503050406030204" pitchFamily="18" charset="0"/>
                    <a:ea typeface="Cambria Math" panose="02040503050406030204" pitchFamily="18" charset="0"/>
                  </a:rPr>
                  <a:t>s.t.</a:t>
                </a:r>
                <a:endParaRPr lang="en-US" sz="2400" i="1" dirty="0" smtClean="0">
                  <a:latin typeface="Cambria Math" panose="02040503050406030204" pitchFamily="18" charset="0"/>
                  <a:ea typeface="Cambria Math" panose="02040503050406030204" pitchFamily="18" charset="0"/>
                </a:endParaRPr>
              </a:p>
              <a:p>
                <a14:m>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𝐴</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𝑥</m:t>
                        </m:r>
                      </m:sup>
                    </m:sSup>
                  </m:oMath>
                </a14:m>
                <a:r>
                  <a:rPr lang="en-US" sz="2400" dirty="0" smtClean="0"/>
                  <a:t>,</a:t>
                </a:r>
              </a:p>
              <a:p>
                <a14:m>
                  <m:oMath xmlns:m="http://schemas.openxmlformats.org/officeDocument/2006/math">
                    <m:sSup>
                      <m:sSupPr>
                        <m:ctrlPr>
                          <a:rPr lang="en-US" sz="2400" i="1" dirty="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𝐵</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𝑦</m:t>
                        </m:r>
                      </m:sup>
                    </m:sSup>
                  </m:oMath>
                </a14:m>
                <a:r>
                  <a:rPr lang="en-US" sz="2400" dirty="0" smtClean="0"/>
                  <a:t>, </a:t>
                </a:r>
              </a:p>
              <a:p>
                <a:r>
                  <a:rPr lang="en-US" sz="2400" dirty="0" smtClean="0"/>
                  <a:t>(random y)</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10041065" y="4145359"/>
                <a:ext cx="2023858" cy="1860081"/>
              </a:xfrm>
              <a:prstGeom prst="rect">
                <a:avLst/>
              </a:prstGeom>
              <a:blipFill>
                <a:blip r:embed="rId5"/>
                <a:stretch>
                  <a:fillRect l="-4518" t="-2623" r="-3012" b="-10820"/>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5051419" y="2189112"/>
                <a:ext cx="2637582" cy="461665"/>
              </a:xfrm>
              <a:prstGeom prst="rect">
                <a:avLst/>
              </a:prstGeom>
            </p:spPr>
            <p:txBody>
              <a:bodyPr wrap="none">
                <a:spAutoFit/>
              </a:bodyPr>
              <a:lstStyle/>
              <a:p>
                <a14:m>
                  <m:oMath xmlns:m="http://schemas.openxmlformats.org/officeDocument/2006/math">
                    <m:r>
                      <a:rPr lang="en-US" sz="2400" b="1" i="1" dirty="0" smtClean="0">
                        <a:latin typeface="Cambria Math" panose="02040503050406030204" pitchFamily="18" charset="0"/>
                      </a:rPr>
                      <m:t>𝑩</m:t>
                    </m:r>
                    <m:r>
                      <a:rPr lang="en-US" sz="2400" b="1" i="1" dirty="0" smtClean="0">
                        <a:latin typeface="Cambria Math" panose="02040503050406030204" pitchFamily="18" charset="0"/>
                      </a:rPr>
                      <m:t>=</m:t>
                    </m:r>
                    <m:sSup>
                      <m:sSupPr>
                        <m:ctrlPr>
                          <a:rPr lang="en-US" sz="2400" b="1" i="1" dirty="0" smtClean="0">
                            <a:latin typeface="Cambria Math" panose="02040503050406030204" pitchFamily="18" charset="0"/>
                          </a:rPr>
                        </m:ctrlPr>
                      </m:sSupPr>
                      <m:e>
                        <m:r>
                          <a:rPr lang="en-US" sz="2400" b="1" i="1" dirty="0" smtClean="0">
                            <a:latin typeface="Cambria Math" panose="02040503050406030204" pitchFamily="18" charset="0"/>
                          </a:rPr>
                          <m:t>𝒈</m:t>
                        </m:r>
                      </m:e>
                      <m:sup>
                        <m:r>
                          <a:rPr lang="en-US" sz="2400" b="1" i="1" dirty="0" smtClean="0">
                            <a:latin typeface="Cambria Math" panose="02040503050406030204" pitchFamily="18" charset="0"/>
                          </a:rPr>
                          <m:t>𝒚</m:t>
                        </m:r>
                      </m:sup>
                    </m:sSup>
                  </m:oMath>
                </a14:m>
                <a:r>
                  <a:rPr lang="en-US" sz="2400" b="1" dirty="0" smtClean="0"/>
                  <a:t>, </a:t>
                </a:r>
                <a14:m>
                  <m:oMath xmlns:m="http://schemas.openxmlformats.org/officeDocument/2006/math">
                    <m:r>
                      <a:rPr lang="en-US" sz="2400" b="1" i="1" dirty="0" smtClean="0">
                        <a:latin typeface="Cambria Math" panose="02040503050406030204" pitchFamily="18" charset="0"/>
                      </a:rPr>
                      <m:t>𝑪</m:t>
                    </m:r>
                    <m:r>
                      <a:rPr lang="en-US" sz="2400" b="1" i="1" dirty="0">
                        <a:latin typeface="Cambria Math" panose="02040503050406030204" pitchFamily="18" charset="0"/>
                      </a:rPr>
                      <m:t>=</m:t>
                    </m:r>
                    <m:sSup>
                      <m:sSupPr>
                        <m:ctrlPr>
                          <a:rPr lang="en-US" sz="2400" b="1" i="1" dirty="0">
                            <a:latin typeface="Cambria Math" panose="02040503050406030204" pitchFamily="18" charset="0"/>
                          </a:rPr>
                        </m:ctrlPr>
                      </m:sSupPr>
                      <m:e>
                        <m:r>
                          <a:rPr lang="en-US" sz="2400" b="1" i="1" dirty="0" smtClean="0">
                            <a:latin typeface="Cambria Math" panose="02040503050406030204" pitchFamily="18" charset="0"/>
                          </a:rPr>
                          <m:t>𝒈</m:t>
                        </m:r>
                      </m:e>
                      <m:sup>
                        <m:r>
                          <a:rPr lang="en-US" sz="2400" b="1" i="1" dirty="0" smtClean="0">
                            <a:latin typeface="Cambria Math" panose="02040503050406030204" pitchFamily="18" charset="0"/>
                          </a:rPr>
                          <m:t>𝒙</m:t>
                        </m:r>
                        <m:r>
                          <a:rPr lang="en-US" sz="2400" b="1" i="1" dirty="0" smtClean="0">
                            <a:latin typeface="Cambria Math" panose="02040503050406030204" pitchFamily="18" charset="0"/>
                          </a:rPr>
                          <m:t>+</m:t>
                        </m:r>
                        <m:r>
                          <a:rPr lang="en-US" sz="2400" b="1" i="1" dirty="0">
                            <a:latin typeface="Cambria Math" panose="02040503050406030204" pitchFamily="18" charset="0"/>
                          </a:rPr>
                          <m:t>𝒚</m:t>
                        </m:r>
                      </m:sup>
                    </m:sSup>
                  </m:oMath>
                </a14:m>
                <a:r>
                  <a:rPr lang="en-US" sz="2400" b="1" dirty="0" smtClean="0"/>
                  <a:t> </a:t>
                </a:r>
                <a:endParaRPr lang="en-US" sz="2400" b="1" dirty="0"/>
              </a:p>
            </p:txBody>
          </p:sp>
        </mc:Choice>
        <mc:Fallback xmlns="">
          <p:sp>
            <p:nvSpPr>
              <p:cNvPr id="12" name="Rectangle 11"/>
              <p:cNvSpPr>
                <a:spLocks noRot="1" noChangeAspect="1" noMove="1" noResize="1" noEditPoints="1" noAdjustHandles="1" noChangeArrowheads="1" noChangeShapeType="1" noTextEdit="1"/>
              </p:cNvSpPr>
              <p:nvPr/>
            </p:nvSpPr>
            <p:spPr>
              <a:xfrm>
                <a:off x="5051419" y="2189112"/>
                <a:ext cx="2637582" cy="461665"/>
              </a:xfrm>
              <a:prstGeom prst="rect">
                <a:avLst/>
              </a:prstGeom>
              <a:blipFill>
                <a:blip r:embed="rId6"/>
                <a:stretch>
                  <a:fillRect l="-694" t="-10526" b="-28947"/>
                </a:stretch>
              </a:blipFill>
            </p:spPr>
            <p:txBody>
              <a:bodyPr/>
              <a:lstStyle/>
              <a:p>
                <a:r>
                  <a:rPr lang="en-US">
                    <a:noFill/>
                  </a:rPr>
                  <a:t> </a:t>
                </a:r>
              </a:p>
            </p:txBody>
          </p:sp>
        </mc:Fallback>
      </mc:AlternateContent>
      <p:cxnSp>
        <p:nvCxnSpPr>
          <p:cNvPr id="13" name="Straight Arrow Connector 12"/>
          <p:cNvCxnSpPr/>
          <p:nvPr/>
        </p:nvCxnSpPr>
        <p:spPr>
          <a:xfrm flipV="1">
            <a:off x="2760786" y="3446376"/>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908014" y="2956768"/>
                <a:ext cx="23527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𝒄𝒉𝒂𝒍𝒍𝒆𝒏𝒈𝒆</m:t>
                      </m:r>
                      <m:r>
                        <a:rPr lang="en-US" b="1" i="1" dirty="0" smtClean="0">
                          <a:latin typeface="Cambria Math" panose="02040503050406030204" pitchFamily="18" charset="0"/>
                        </a:rPr>
                        <m:t> </m:t>
                      </m:r>
                      <m:r>
                        <a:rPr lang="en-US" b="1" i="1" dirty="0" smtClean="0">
                          <a:latin typeface="Cambria Math" panose="02040503050406030204" pitchFamily="18" charset="0"/>
                        </a:rPr>
                        <m:t>𝒄</m:t>
                      </m:r>
                      <m:r>
                        <a:rPr lang="en-US" b="1" i="1" dirty="0" smtClean="0">
                          <a:latin typeface="Cambria Math" panose="02040503050406030204" pitchFamily="18" charset="0"/>
                          <a:ea typeface="Cambria Math" panose="02040503050406030204" pitchFamily="18" charset="0"/>
                        </a:rPr>
                        <m:t>∈</m:t>
                      </m:r>
                      <m:d>
                        <m:dPr>
                          <m:begChr m:val="{"/>
                          <m:endChr m:val="}"/>
                          <m:ctrlPr>
                            <a:rPr lang="en-US" b="1" i="1" dirty="0" smtClean="0">
                              <a:latin typeface="Cambria Math" panose="02040503050406030204" pitchFamily="18" charset="0"/>
                              <a:ea typeface="Cambria Math" panose="02040503050406030204" pitchFamily="18" charset="0"/>
                            </a:rPr>
                          </m:ctrlPr>
                        </m:dPr>
                        <m:e>
                          <m:r>
                            <a:rPr lang="en-US" b="1" i="1" dirty="0" smtClean="0">
                              <a:latin typeface="Cambria Math" panose="02040503050406030204" pitchFamily="18" charset="0"/>
                              <a:ea typeface="Cambria Math" panose="02040503050406030204" pitchFamily="18" charset="0"/>
                            </a:rPr>
                            <m:t>𝟎</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𝟏</m:t>
                          </m:r>
                        </m:e>
                      </m:d>
                    </m:oMath>
                  </m:oMathPara>
                </a14:m>
                <a:endParaRPr lang="en-US" b="1" dirty="0"/>
              </a:p>
            </p:txBody>
          </p:sp>
        </mc:Choice>
        <mc:Fallback xmlns="">
          <p:sp>
            <p:nvSpPr>
              <p:cNvPr id="14" name="Rectangle 13"/>
              <p:cNvSpPr>
                <a:spLocks noRot="1" noChangeAspect="1" noMove="1" noResize="1" noEditPoints="1" noAdjustHandles="1" noChangeArrowheads="1" noChangeShapeType="1" noTextEdit="1"/>
              </p:cNvSpPr>
              <p:nvPr/>
            </p:nvSpPr>
            <p:spPr>
              <a:xfrm>
                <a:off x="4908014" y="2956768"/>
                <a:ext cx="2352760" cy="369332"/>
              </a:xfrm>
              <a:prstGeom prst="rect">
                <a:avLst/>
              </a:prstGeom>
              <a:blipFill>
                <a:blip r:embed="rId7"/>
                <a:stretch>
                  <a:fillRect b="-13115"/>
                </a:stretch>
              </a:blipFill>
            </p:spPr>
            <p:txBody>
              <a:bodyPr/>
              <a:lstStyle/>
              <a:p>
                <a:r>
                  <a:rPr lang="en-US">
                    <a:noFill/>
                  </a:rPr>
                  <a:t> </a:t>
                </a:r>
              </a:p>
            </p:txBody>
          </p:sp>
        </mc:Fallback>
      </mc:AlternateContent>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3930707" y="3587017"/>
                <a:ext cx="3391826" cy="710194"/>
              </a:xfrm>
              <a:prstGeom prst="rect">
                <a:avLst/>
              </a:prstGeom>
            </p:spPr>
            <p:txBody>
              <a:bodyPr wrap="none">
                <a:spAutoFit/>
              </a:bodyPr>
              <a:lstStyle/>
              <a:p>
                <a:r>
                  <a:rPr lang="en-US" b="1" dirty="0" smtClean="0"/>
                  <a:t>Response </a:t>
                </a:r>
                <a14:m>
                  <m:oMath xmlns:m="http://schemas.openxmlformats.org/officeDocument/2006/math">
                    <m:r>
                      <a:rPr lang="en-US" b="1" i="1" smtClean="0">
                        <a:latin typeface="Cambria Math" panose="02040503050406030204" pitchFamily="18" charset="0"/>
                      </a:rPr>
                      <m:t>𝒓</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eqArr>
                          <m:eqArrPr>
                            <m:ctrlPr>
                              <a:rPr lang="en-US" b="1" i="1" smtClean="0">
                                <a:latin typeface="Cambria Math" panose="02040503050406030204" pitchFamily="18" charset="0"/>
                              </a:rPr>
                            </m:ctrlPr>
                          </m:eqArrPr>
                          <m:e>
                            <m:r>
                              <a:rPr lang="en-US" b="1" i="1" smtClean="0">
                                <a:latin typeface="Cambria Math" panose="02040503050406030204" pitchFamily="18" charset="0"/>
                              </a:rPr>
                              <m:t>𝒚</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e>
                          <m:e>
                            <m:r>
                              <a:rPr lang="en-US" b="1" i="1" dirty="0" smtClean="0">
                                <a:latin typeface="Cambria Math" panose="02040503050406030204" pitchFamily="18" charset="0"/>
                              </a:rPr>
                              <m:t>𝒚</m:t>
                            </m:r>
                            <m:r>
                              <a:rPr lang="en-US" b="0" i="1"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𝑥</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𝑖𝑓</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𝑐</m:t>
                            </m:r>
                            <m:r>
                              <a:rPr lang="en-US" b="0" i="1" dirty="0" smtClean="0">
                                <a:latin typeface="Cambria Math" panose="02040503050406030204" pitchFamily="18" charset="0"/>
                                <a:ea typeface="Cambria Math" panose="02040503050406030204" pitchFamily="18" charset="0"/>
                              </a:rPr>
                              <m:t>=1</m:t>
                            </m:r>
                          </m:e>
                        </m:eqArr>
                      </m:e>
                    </m:d>
                  </m:oMath>
                </a14:m>
                <a:endParaRPr lang="en-US" b="1" dirty="0"/>
              </a:p>
            </p:txBody>
          </p:sp>
        </mc:Choice>
        <mc:Fallback xmlns="">
          <p:sp>
            <p:nvSpPr>
              <p:cNvPr id="16" name="Rectangle 15"/>
              <p:cNvSpPr>
                <a:spLocks noRot="1" noChangeAspect="1" noMove="1" noResize="1" noEditPoints="1" noAdjustHandles="1" noChangeArrowheads="1" noChangeShapeType="1" noTextEdit="1"/>
              </p:cNvSpPr>
              <p:nvPr/>
            </p:nvSpPr>
            <p:spPr>
              <a:xfrm>
                <a:off x="3930707" y="3587017"/>
                <a:ext cx="3391826" cy="710194"/>
              </a:xfrm>
              <a:prstGeom prst="rect">
                <a:avLst/>
              </a:prstGeom>
              <a:blipFill>
                <a:blip r:embed="rId8"/>
                <a:stretch>
                  <a:fillRect l="-1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184780" y="4474982"/>
                <a:ext cx="7025961"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 </m:t>
                          </m:r>
                          <m:eqArr>
                            <m:eqArrPr>
                              <m:ctrlPr>
                                <a:rPr lang="en-US" b="1" i="1" smtClean="0">
                                  <a:latin typeface="Cambria Math" panose="02040503050406030204" pitchFamily="18" charset="0"/>
                                </a:rPr>
                              </m:ctrlPr>
                            </m:eqArrPr>
                            <m:e>
                              <m:r>
                                <a:rPr lang="en-US" b="1" i="1" smtClean="0">
                                  <a:latin typeface="Cambria Math" panose="02040503050406030204" pitchFamily="18" charset="0"/>
                                </a:rPr>
                                <m:t>𝟏</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 </m:t>
                              </m:r>
                              <m:r>
                                <a:rPr lang="en-US" b="1" i="1" smtClean="0">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𝑩</m:t>
                              </m:r>
                              <m:r>
                                <a:rPr lang="en-US" b="1" i="1" dirty="0">
                                  <a:latin typeface="Cambria Math" panose="02040503050406030204" pitchFamily="18" charset="0"/>
                                </a:rPr>
                                <m:t>=</m:t>
                              </m:r>
                              <m:sSup>
                                <m:sSupPr>
                                  <m:ctrlPr>
                                    <a:rPr lang="en-US" b="1" i="1" dirty="0">
                                      <a:latin typeface="Cambria Math" panose="02040503050406030204" pitchFamily="18" charset="0"/>
                                    </a:rPr>
                                  </m:ctrlPr>
                                </m:sSupPr>
                                <m:e>
                                  <m:r>
                                    <a:rPr lang="en-US" b="1" i="1" dirty="0">
                                      <a:latin typeface="Cambria Math" panose="02040503050406030204" pitchFamily="18" charset="0"/>
                                    </a:rPr>
                                    <m:t>𝒈</m:t>
                                  </m:r>
                                </m:e>
                                <m:sup>
                                  <m:r>
                                    <a:rPr lang="en-US" b="1" i="1" dirty="0" smtClean="0">
                                      <a:latin typeface="Cambria Math" panose="02040503050406030204" pitchFamily="18" charset="0"/>
                                    </a:rPr>
                                    <m:t>𝒓</m:t>
                                  </m:r>
                                </m:sup>
                              </m:sSup>
                              <m:r>
                                <a:rPr lang="en-US" b="1" i="1" dirty="0" smtClean="0">
                                  <a:latin typeface="Cambria Math" panose="02040503050406030204" pitchFamily="18" charset="0"/>
                                </a:rPr>
                                <m:t>  </m:t>
                              </m:r>
                              <m:r>
                                <a:rPr lang="en-US" b="1" i="1" dirty="0" smtClean="0">
                                  <a:latin typeface="Cambria Math" panose="02040503050406030204" pitchFamily="18" charset="0"/>
                                </a:rPr>
                                <m:t>𝒂𝒏𝒅</m:t>
                              </m:r>
                              <m:r>
                                <a:rPr lang="en-US" b="1" i="1" dirty="0" smtClean="0">
                                  <a:latin typeface="Cambria Math" panose="02040503050406030204" pitchFamily="18" charset="0"/>
                                </a:rPr>
                                <m:t> </m:t>
                              </m:r>
                              <m:r>
                                <a:rPr lang="en-US" b="1" i="1" dirty="0" smtClean="0">
                                  <a:latin typeface="Cambria Math" panose="02040503050406030204" pitchFamily="18" charset="0"/>
                                </a:rPr>
                                <m:t>𝑨𝑩</m:t>
                              </m:r>
                              <m:r>
                                <a:rPr lang="en-US" b="1" i="1" dirty="0" smtClean="0">
                                  <a:latin typeface="Cambria Math" panose="02040503050406030204" pitchFamily="18" charset="0"/>
                                </a:rPr>
                                <m:t>=</m:t>
                              </m:r>
                              <m:r>
                                <a:rPr lang="en-US" b="1" i="1" dirty="0" smtClean="0">
                                  <a:latin typeface="Cambria Math" panose="02040503050406030204" pitchFamily="18" charset="0"/>
                                </a:rPr>
                                <m:t>𝑪</m:t>
                              </m:r>
                              <m:r>
                                <a:rPr lang="en-US" b="1" i="1" dirty="0" smtClean="0">
                                  <a:latin typeface="Cambria Math" panose="02040503050406030204" pitchFamily="18" charset="0"/>
                                </a:rPr>
                                <m:t>        </m:t>
                              </m:r>
                            </m:e>
                            <m:e>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𝒊𝒇</m:t>
                              </m:r>
                              <m:r>
                                <a:rPr lang="en-US" b="1" i="1">
                                  <a:latin typeface="Cambria Math" panose="02040503050406030204" pitchFamily="18" charset="0"/>
                                </a:rPr>
                                <m:t> </m:t>
                              </m:r>
                              <m:r>
                                <a:rPr lang="en-US" b="1" i="1">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𝑪</m:t>
                              </m:r>
                              <m:r>
                                <a:rPr lang="en-US" b="1" i="1">
                                  <a:latin typeface="Cambria Math" panose="02040503050406030204" pitchFamily="18" charset="0"/>
                                </a:rPr>
                                <m:t>=</m:t>
                              </m:r>
                              <m:sSup>
                                <m:sSupPr>
                                  <m:ctrlPr>
                                    <a:rPr lang="en-US" b="1" i="1" dirty="0">
                                      <a:latin typeface="Cambria Math" panose="02040503050406030204" pitchFamily="18" charset="0"/>
                                    </a:rPr>
                                  </m:ctrlPr>
                                </m:sSupPr>
                                <m:e>
                                  <m:r>
                                    <a:rPr lang="en-US" b="1" i="1" dirty="0">
                                      <a:latin typeface="Cambria Math" panose="02040503050406030204" pitchFamily="18" charset="0"/>
                                    </a:rPr>
                                    <m:t>𝒈</m:t>
                                  </m:r>
                                </m:e>
                                <m:sup>
                                  <m:r>
                                    <a:rPr lang="en-US" b="1" i="1" dirty="0">
                                      <a:latin typeface="Cambria Math" panose="02040503050406030204" pitchFamily="18" charset="0"/>
                                    </a:rPr>
                                    <m:t>𝒓</m:t>
                                  </m:r>
                                </m:sup>
                              </m:sSup>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𝑎𝑛𝑑</m:t>
                              </m:r>
                              <m:r>
                                <a:rPr lang="en-US" b="0" i="1" dirty="0" smtClean="0">
                                  <a:latin typeface="Cambria Math" panose="02040503050406030204" pitchFamily="18" charset="0"/>
                                  <a:ea typeface="Cambria Math" panose="02040503050406030204" pitchFamily="18" charset="0"/>
                                </a:rPr>
                                <m:t> </m:t>
                              </m:r>
                              <m:r>
                                <a:rPr lang="en-US" b="1" i="1" dirty="0">
                                  <a:latin typeface="Cambria Math" panose="02040503050406030204" pitchFamily="18" charset="0"/>
                                </a:rPr>
                                <m:t>𝑨𝑩</m:t>
                              </m:r>
                              <m:r>
                                <a:rPr lang="en-US" b="1" i="1" dirty="0">
                                  <a:latin typeface="Cambria Math" panose="02040503050406030204" pitchFamily="18" charset="0"/>
                                </a:rPr>
                                <m:t>=</m:t>
                              </m:r>
                              <m:r>
                                <a:rPr lang="en-US" b="1" i="1" dirty="0">
                                  <a:latin typeface="Cambria Math" panose="02040503050406030204" pitchFamily="18" charset="0"/>
                                </a:rPr>
                                <m:t>𝑪</m:t>
                              </m:r>
                              <m:r>
                                <a:rPr lang="en-US" b="1" i="1" dirty="0" smtClean="0">
                                  <a:latin typeface="Cambria Math" panose="02040503050406030204" pitchFamily="18" charset="0"/>
                                </a:rPr>
                                <m:t>            </m:t>
                              </m:r>
                            </m:e>
                            <m:e>
                              <m:r>
                                <a:rPr lang="en-US" b="0" i="1" dirty="0" smtClean="0">
                                  <a:latin typeface="Cambria Math" panose="02040503050406030204" pitchFamily="18" charset="0"/>
                                  <a:ea typeface="Cambria Math" panose="02040503050406030204" pitchFamily="18" charset="0"/>
                                </a:rPr>
                                <m:t>0                     </m:t>
                              </m:r>
                              <m:r>
                                <a:rPr lang="en-US" b="0" i="1" dirty="0" smtClean="0">
                                  <a:latin typeface="Cambria Math" panose="02040503050406030204" pitchFamily="18" charset="0"/>
                                  <a:ea typeface="Cambria Math" panose="02040503050406030204" pitchFamily="18" charset="0"/>
                                </a:rPr>
                                <m:t>𝑜𝑡h𝑒𝑟𝑤𝑖𝑠𝑒</m:t>
                              </m:r>
                              <m:r>
                                <a:rPr lang="en-US" b="0" i="1" dirty="0" smtClean="0">
                                  <a:latin typeface="Cambria Math" panose="02040503050406030204" pitchFamily="18" charset="0"/>
                                  <a:ea typeface="Cambria Math" panose="02040503050406030204" pitchFamily="18" charset="0"/>
                                </a:rPr>
                                <m:t>                                                      </m:t>
                              </m:r>
                            </m:e>
                          </m:eqArr>
                        </m:e>
                      </m:d>
                    </m:oMath>
                  </m:oMathPara>
                </a14:m>
                <a:endParaRPr lang="en-US" b="1" dirty="0"/>
              </a:p>
            </p:txBody>
          </p:sp>
        </mc:Choice>
        <mc:Fallback xmlns="">
          <p:sp>
            <p:nvSpPr>
              <p:cNvPr id="19" name="Rectangle 18"/>
              <p:cNvSpPr>
                <a:spLocks noRot="1" noChangeAspect="1" noMove="1" noResize="1" noEditPoints="1" noAdjustHandles="1" noChangeArrowheads="1" noChangeShapeType="1" noTextEdit="1"/>
              </p:cNvSpPr>
              <p:nvPr/>
            </p:nvSpPr>
            <p:spPr>
              <a:xfrm>
                <a:off x="2184780" y="4474982"/>
                <a:ext cx="7025961" cy="976614"/>
              </a:xfrm>
              <a:prstGeom prst="rect">
                <a:avLst/>
              </a:prstGeom>
              <a:blipFill>
                <a:blip r:embed="rId9"/>
                <a:stretch>
                  <a:fillRect/>
                </a:stretch>
              </a:blipFill>
            </p:spPr>
            <p:txBody>
              <a:bodyPr/>
              <a:lstStyle/>
              <a:p>
                <a:r>
                  <a:rPr lang="en-US">
                    <a:noFill/>
                  </a:rPr>
                  <a:t> </a:t>
                </a:r>
              </a:p>
            </p:txBody>
          </p:sp>
        </mc:Fallback>
      </mc:AlternateContent>
      <p:cxnSp>
        <p:nvCxnSpPr>
          <p:cNvPr id="20" name="Straight Arrow Connector 19"/>
          <p:cNvCxnSpPr/>
          <p:nvPr/>
        </p:nvCxnSpPr>
        <p:spPr>
          <a:xfrm flipV="1">
            <a:off x="2673480" y="560780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213445" y="6220453"/>
                <a:ext cx="7276351" cy="523220"/>
              </a:xfrm>
              <a:prstGeom prst="rect">
                <a:avLst/>
              </a:prstGeom>
              <a:noFill/>
            </p:spPr>
            <p:txBody>
              <a:bodyPr wrap="none" rtlCol="0">
                <a:spAutoFit/>
              </a:bodyPr>
              <a:lstStyle/>
              <a:p>
                <a:r>
                  <a:rPr lang="en-US" sz="2800" b="1" dirty="0" smtClean="0"/>
                  <a:t>Claim</a:t>
                </a:r>
                <a:r>
                  <a:rPr lang="en-US" sz="2800" dirty="0" smtClean="0"/>
                  <a:t>: There is some integer x such that </a:t>
                </a:r>
                <a14:m>
                  <m:oMath xmlns:m="http://schemas.openxmlformats.org/officeDocument/2006/math">
                    <m:sSup>
                      <m:sSupPr>
                        <m:ctrlPr>
                          <a:rPr lang="en-US" sz="2800" i="1" dirty="0">
                            <a:latin typeface="Cambria Math" panose="02040503050406030204" pitchFamily="18" charset="0"/>
                            <a:ea typeface="Cambria Math" panose="02040503050406030204" pitchFamily="18" charset="0"/>
                          </a:rPr>
                        </m:ctrlPr>
                      </m:sSupPr>
                      <m:e>
                        <m:r>
                          <a:rPr lang="en-US" sz="2800" i="1" dirty="0">
                            <a:latin typeface="Cambria Math" panose="02040503050406030204" pitchFamily="18" charset="0"/>
                            <a:ea typeface="Cambria Math" panose="02040503050406030204" pitchFamily="18" charset="0"/>
                          </a:rPr>
                          <m:t>𝐴</m:t>
                        </m:r>
                        <m:r>
                          <a:rPr lang="en-US" sz="2800" i="1" dirty="0">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ea typeface="Cambria Math" panose="02040503050406030204" pitchFamily="18" charset="0"/>
                          </a:rPr>
                          <m:t>𝑔</m:t>
                        </m:r>
                      </m:e>
                      <m:sup>
                        <m:r>
                          <a:rPr lang="en-US" sz="2800" i="1" dirty="0">
                            <a:latin typeface="Cambria Math" panose="02040503050406030204" pitchFamily="18" charset="0"/>
                            <a:ea typeface="Cambria Math" panose="02040503050406030204" pitchFamily="18" charset="0"/>
                          </a:rPr>
                          <m:t>𝑥</m:t>
                        </m:r>
                      </m:sup>
                    </m:sSup>
                  </m:oMath>
                </a14:m>
                <a:r>
                  <a:rPr lang="en-US" sz="2800" dirty="0" smtClean="0"/>
                  <a:t> </a:t>
                </a:r>
                <a:endParaRPr lang="en-US" sz="2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13445" y="6220453"/>
                <a:ext cx="7276351" cy="523220"/>
              </a:xfrm>
              <a:prstGeom prst="rect">
                <a:avLst/>
              </a:prstGeom>
              <a:blipFill>
                <a:blip r:embed="rId10"/>
                <a:stretch>
                  <a:fillRect l="-1675"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240469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Zero-Knowledge Proof for Discrete Log Solution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37</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Bob (verifier); </a:t>
                </a:r>
              </a:p>
              <a:p>
                <a14:m>
                  <m:oMath xmlns:m="http://schemas.openxmlformats.org/officeDocument/2006/math">
                    <m:sSup>
                      <m:sSupPr>
                        <m:ctrlPr>
                          <a:rPr lang="en-US" sz="2200" i="1" dirty="0">
                            <a:latin typeface="Cambria Math" panose="02040503050406030204" pitchFamily="18" charset="0"/>
                            <a:ea typeface="Cambria Math" panose="02040503050406030204" pitchFamily="18" charset="0"/>
                          </a:rPr>
                        </m:ctrlPr>
                      </m:sSupPr>
                      <m:e>
                        <m:r>
                          <a:rPr lang="en-US" sz="2200" i="1" dirty="0">
                            <a:latin typeface="Cambria Math" panose="02040503050406030204" pitchFamily="18" charset="0"/>
                            <a:ea typeface="Cambria Math" panose="02040503050406030204" pitchFamily="18" charset="0"/>
                          </a:rPr>
                          <m:t>𝐴</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𝑔</m:t>
                        </m:r>
                      </m:e>
                      <m:sup>
                        <m:r>
                          <a:rPr lang="en-US" sz="2200" b="0" i="1" dirty="0" smtClean="0">
                            <a:latin typeface="Cambria Math" panose="02040503050406030204" pitchFamily="18" charset="0"/>
                            <a:ea typeface="Cambria Math" panose="02040503050406030204" pitchFamily="18" charset="0"/>
                          </a:rPr>
                          <m:t>𝑥</m:t>
                        </m:r>
                      </m:sup>
                    </m:sSup>
                  </m:oMath>
                </a14:m>
                <a:r>
                  <a:rPr lang="en-US" sz="2200" dirty="0"/>
                  <a:t>, </a:t>
                </a:r>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pic>
        <p:nvPicPr>
          <p:cNvPr id="6"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68" y="1870075"/>
            <a:ext cx="2387523" cy="2076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al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131" y="1880277"/>
            <a:ext cx="1557669" cy="21301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10041065" y="4145359"/>
                <a:ext cx="2023858"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Alice (prover);</a:t>
                </a:r>
              </a:p>
              <a:p>
                <a:r>
                  <a:rPr lang="en-US" sz="2400" b="1" dirty="0" smtClean="0">
                    <a:solidFill>
                      <a:srgbClr val="00B050"/>
                    </a:solidFill>
                    <a:latin typeface="Cambria Math" panose="02040503050406030204" pitchFamily="18" charset="0"/>
                    <a:ea typeface="Cambria Math" panose="02040503050406030204" pitchFamily="18" charset="0"/>
                  </a:rPr>
                  <a:t>x</a:t>
                </a:r>
                <a:endParaRPr lang="en-US" sz="2400" i="1" dirty="0" smtClean="0">
                  <a:latin typeface="Cambria Math" panose="02040503050406030204" pitchFamily="18" charset="0"/>
                  <a:ea typeface="Cambria Math" panose="02040503050406030204" pitchFamily="18" charset="0"/>
                </a:endParaRPr>
              </a:p>
              <a:p>
                <a14:m>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𝐴</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𝑥</m:t>
                        </m:r>
                      </m:sup>
                    </m:sSup>
                  </m:oMath>
                </a14:m>
                <a:r>
                  <a:rPr lang="en-US" sz="2400" dirty="0" smtClean="0"/>
                  <a:t>,</a:t>
                </a:r>
              </a:p>
              <a:p>
                <a14:m>
                  <m:oMath xmlns:m="http://schemas.openxmlformats.org/officeDocument/2006/math">
                    <m:sSup>
                      <m:sSupPr>
                        <m:ctrlPr>
                          <a:rPr lang="en-US" sz="2400" i="1" dirty="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𝐵</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𝑦</m:t>
                        </m:r>
                      </m:sup>
                    </m:sSup>
                  </m:oMath>
                </a14:m>
                <a:r>
                  <a:rPr lang="en-US" sz="2400" dirty="0" smtClean="0"/>
                  <a:t>, </a:t>
                </a:r>
              </a:p>
              <a:p>
                <a:r>
                  <a:rPr lang="en-US" sz="2400" dirty="0" smtClean="0"/>
                  <a:t>(random y)</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10041065" y="4145359"/>
                <a:ext cx="2023858" cy="1860081"/>
              </a:xfrm>
              <a:prstGeom prst="rect">
                <a:avLst/>
              </a:prstGeom>
              <a:blipFill>
                <a:blip r:embed="rId5"/>
                <a:stretch>
                  <a:fillRect l="-4518" t="-2623" r="-3012" b="-10820"/>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5051419" y="2189112"/>
                <a:ext cx="2637582" cy="461665"/>
              </a:xfrm>
              <a:prstGeom prst="rect">
                <a:avLst/>
              </a:prstGeom>
            </p:spPr>
            <p:txBody>
              <a:bodyPr wrap="none">
                <a:spAutoFit/>
              </a:bodyPr>
              <a:lstStyle/>
              <a:p>
                <a14:m>
                  <m:oMath xmlns:m="http://schemas.openxmlformats.org/officeDocument/2006/math">
                    <m:r>
                      <a:rPr lang="en-US" sz="2400" b="1" i="1" dirty="0" smtClean="0">
                        <a:latin typeface="Cambria Math" panose="02040503050406030204" pitchFamily="18" charset="0"/>
                      </a:rPr>
                      <m:t>𝑩</m:t>
                    </m:r>
                    <m:r>
                      <a:rPr lang="en-US" sz="2400" b="1" i="1" dirty="0" smtClean="0">
                        <a:latin typeface="Cambria Math" panose="02040503050406030204" pitchFamily="18" charset="0"/>
                      </a:rPr>
                      <m:t>=</m:t>
                    </m:r>
                    <m:sSup>
                      <m:sSupPr>
                        <m:ctrlPr>
                          <a:rPr lang="en-US" sz="2400" b="1" i="1" dirty="0" smtClean="0">
                            <a:latin typeface="Cambria Math" panose="02040503050406030204" pitchFamily="18" charset="0"/>
                          </a:rPr>
                        </m:ctrlPr>
                      </m:sSupPr>
                      <m:e>
                        <m:r>
                          <a:rPr lang="en-US" sz="2400" b="1" i="1" dirty="0" smtClean="0">
                            <a:latin typeface="Cambria Math" panose="02040503050406030204" pitchFamily="18" charset="0"/>
                          </a:rPr>
                          <m:t>𝒈</m:t>
                        </m:r>
                      </m:e>
                      <m:sup>
                        <m:r>
                          <a:rPr lang="en-US" sz="2400" b="1" i="1" dirty="0" smtClean="0">
                            <a:latin typeface="Cambria Math" panose="02040503050406030204" pitchFamily="18" charset="0"/>
                          </a:rPr>
                          <m:t>𝒚</m:t>
                        </m:r>
                      </m:sup>
                    </m:sSup>
                  </m:oMath>
                </a14:m>
                <a:r>
                  <a:rPr lang="en-US" sz="2400" b="1" dirty="0" smtClean="0"/>
                  <a:t>, </a:t>
                </a:r>
                <a14:m>
                  <m:oMath xmlns:m="http://schemas.openxmlformats.org/officeDocument/2006/math">
                    <m:r>
                      <a:rPr lang="en-US" sz="2400" b="1" i="1" dirty="0" smtClean="0">
                        <a:latin typeface="Cambria Math" panose="02040503050406030204" pitchFamily="18" charset="0"/>
                      </a:rPr>
                      <m:t>𝑪</m:t>
                    </m:r>
                    <m:r>
                      <a:rPr lang="en-US" sz="2400" b="1" i="1" dirty="0">
                        <a:latin typeface="Cambria Math" panose="02040503050406030204" pitchFamily="18" charset="0"/>
                      </a:rPr>
                      <m:t>=</m:t>
                    </m:r>
                    <m:sSup>
                      <m:sSupPr>
                        <m:ctrlPr>
                          <a:rPr lang="en-US" sz="2400" b="1" i="1" dirty="0">
                            <a:latin typeface="Cambria Math" panose="02040503050406030204" pitchFamily="18" charset="0"/>
                          </a:rPr>
                        </m:ctrlPr>
                      </m:sSupPr>
                      <m:e>
                        <m:r>
                          <a:rPr lang="en-US" sz="2400" b="1" i="1" dirty="0" smtClean="0">
                            <a:latin typeface="Cambria Math" panose="02040503050406030204" pitchFamily="18" charset="0"/>
                          </a:rPr>
                          <m:t>𝒈</m:t>
                        </m:r>
                      </m:e>
                      <m:sup>
                        <m:r>
                          <a:rPr lang="en-US" sz="2400" b="1" i="1" dirty="0" smtClean="0">
                            <a:latin typeface="Cambria Math" panose="02040503050406030204" pitchFamily="18" charset="0"/>
                          </a:rPr>
                          <m:t>𝒙</m:t>
                        </m:r>
                        <m:r>
                          <a:rPr lang="en-US" sz="2400" b="1" i="1" dirty="0" smtClean="0">
                            <a:latin typeface="Cambria Math" panose="02040503050406030204" pitchFamily="18" charset="0"/>
                          </a:rPr>
                          <m:t>+</m:t>
                        </m:r>
                        <m:r>
                          <a:rPr lang="en-US" sz="2400" b="1" i="1" dirty="0">
                            <a:latin typeface="Cambria Math" panose="02040503050406030204" pitchFamily="18" charset="0"/>
                          </a:rPr>
                          <m:t>𝒚</m:t>
                        </m:r>
                      </m:sup>
                    </m:sSup>
                  </m:oMath>
                </a14:m>
                <a:r>
                  <a:rPr lang="en-US" sz="2400" b="1" dirty="0" smtClean="0"/>
                  <a:t> </a:t>
                </a:r>
                <a:endParaRPr lang="en-US" sz="2400" b="1" dirty="0"/>
              </a:p>
            </p:txBody>
          </p:sp>
        </mc:Choice>
        <mc:Fallback xmlns="">
          <p:sp>
            <p:nvSpPr>
              <p:cNvPr id="12" name="Rectangle 11"/>
              <p:cNvSpPr>
                <a:spLocks noRot="1" noChangeAspect="1" noMove="1" noResize="1" noEditPoints="1" noAdjustHandles="1" noChangeArrowheads="1" noChangeShapeType="1" noTextEdit="1"/>
              </p:cNvSpPr>
              <p:nvPr/>
            </p:nvSpPr>
            <p:spPr>
              <a:xfrm>
                <a:off x="5051419" y="2189112"/>
                <a:ext cx="2637582" cy="461665"/>
              </a:xfrm>
              <a:prstGeom prst="rect">
                <a:avLst/>
              </a:prstGeom>
              <a:blipFill>
                <a:blip r:embed="rId6"/>
                <a:stretch>
                  <a:fillRect l="-694" t="-10526" b="-28947"/>
                </a:stretch>
              </a:blipFill>
            </p:spPr>
            <p:txBody>
              <a:bodyPr/>
              <a:lstStyle/>
              <a:p>
                <a:r>
                  <a:rPr lang="en-US">
                    <a:noFill/>
                  </a:rPr>
                  <a:t> </a:t>
                </a:r>
              </a:p>
            </p:txBody>
          </p:sp>
        </mc:Fallback>
      </mc:AlternateContent>
      <p:cxnSp>
        <p:nvCxnSpPr>
          <p:cNvPr id="13" name="Straight Arrow Connector 12"/>
          <p:cNvCxnSpPr/>
          <p:nvPr/>
        </p:nvCxnSpPr>
        <p:spPr>
          <a:xfrm flipV="1">
            <a:off x="2760786" y="3446376"/>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908014" y="2956768"/>
                <a:ext cx="23527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𝒄𝒉𝒂𝒍𝒍𝒆𝒏𝒈𝒆</m:t>
                      </m:r>
                      <m:r>
                        <a:rPr lang="en-US" b="1" i="1" dirty="0" smtClean="0">
                          <a:latin typeface="Cambria Math" panose="02040503050406030204" pitchFamily="18" charset="0"/>
                        </a:rPr>
                        <m:t> </m:t>
                      </m:r>
                      <m:r>
                        <a:rPr lang="en-US" b="1" i="1" dirty="0" smtClean="0">
                          <a:latin typeface="Cambria Math" panose="02040503050406030204" pitchFamily="18" charset="0"/>
                        </a:rPr>
                        <m:t>𝒄</m:t>
                      </m:r>
                      <m:r>
                        <a:rPr lang="en-US" b="1" i="1" dirty="0" smtClean="0">
                          <a:latin typeface="Cambria Math" panose="02040503050406030204" pitchFamily="18" charset="0"/>
                          <a:ea typeface="Cambria Math" panose="02040503050406030204" pitchFamily="18" charset="0"/>
                        </a:rPr>
                        <m:t>∈</m:t>
                      </m:r>
                      <m:d>
                        <m:dPr>
                          <m:begChr m:val="{"/>
                          <m:endChr m:val="}"/>
                          <m:ctrlPr>
                            <a:rPr lang="en-US" b="1" i="1" dirty="0" smtClean="0">
                              <a:latin typeface="Cambria Math" panose="02040503050406030204" pitchFamily="18" charset="0"/>
                              <a:ea typeface="Cambria Math" panose="02040503050406030204" pitchFamily="18" charset="0"/>
                            </a:rPr>
                          </m:ctrlPr>
                        </m:dPr>
                        <m:e>
                          <m:r>
                            <a:rPr lang="en-US" b="1" i="1" dirty="0" smtClean="0">
                              <a:latin typeface="Cambria Math" panose="02040503050406030204" pitchFamily="18" charset="0"/>
                              <a:ea typeface="Cambria Math" panose="02040503050406030204" pitchFamily="18" charset="0"/>
                            </a:rPr>
                            <m:t>𝟎</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𝟏</m:t>
                          </m:r>
                        </m:e>
                      </m:d>
                    </m:oMath>
                  </m:oMathPara>
                </a14:m>
                <a:endParaRPr lang="en-US" b="1" dirty="0"/>
              </a:p>
            </p:txBody>
          </p:sp>
        </mc:Choice>
        <mc:Fallback xmlns="">
          <p:sp>
            <p:nvSpPr>
              <p:cNvPr id="14" name="Rectangle 13"/>
              <p:cNvSpPr>
                <a:spLocks noRot="1" noChangeAspect="1" noMove="1" noResize="1" noEditPoints="1" noAdjustHandles="1" noChangeArrowheads="1" noChangeShapeType="1" noTextEdit="1"/>
              </p:cNvSpPr>
              <p:nvPr/>
            </p:nvSpPr>
            <p:spPr>
              <a:xfrm>
                <a:off x="4908014" y="2956768"/>
                <a:ext cx="2352760" cy="369332"/>
              </a:xfrm>
              <a:prstGeom prst="rect">
                <a:avLst/>
              </a:prstGeom>
              <a:blipFill>
                <a:blip r:embed="rId7"/>
                <a:stretch>
                  <a:fillRect b="-13115"/>
                </a:stretch>
              </a:blipFill>
            </p:spPr>
            <p:txBody>
              <a:bodyPr/>
              <a:lstStyle/>
              <a:p>
                <a:r>
                  <a:rPr lang="en-US">
                    <a:noFill/>
                  </a:rPr>
                  <a:t> </a:t>
                </a:r>
              </a:p>
            </p:txBody>
          </p:sp>
        </mc:Fallback>
      </mc:AlternateContent>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3930707" y="3587017"/>
                <a:ext cx="3391826" cy="710194"/>
              </a:xfrm>
              <a:prstGeom prst="rect">
                <a:avLst/>
              </a:prstGeom>
            </p:spPr>
            <p:txBody>
              <a:bodyPr wrap="none">
                <a:spAutoFit/>
              </a:bodyPr>
              <a:lstStyle/>
              <a:p>
                <a:r>
                  <a:rPr lang="en-US" b="1" dirty="0" smtClean="0"/>
                  <a:t>Response </a:t>
                </a:r>
                <a14:m>
                  <m:oMath xmlns:m="http://schemas.openxmlformats.org/officeDocument/2006/math">
                    <m:r>
                      <a:rPr lang="en-US" b="1" i="1" smtClean="0">
                        <a:latin typeface="Cambria Math" panose="02040503050406030204" pitchFamily="18" charset="0"/>
                      </a:rPr>
                      <m:t>𝒓</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eqArr>
                          <m:eqArrPr>
                            <m:ctrlPr>
                              <a:rPr lang="en-US" b="1" i="1" smtClean="0">
                                <a:latin typeface="Cambria Math" panose="02040503050406030204" pitchFamily="18" charset="0"/>
                              </a:rPr>
                            </m:ctrlPr>
                          </m:eqArrPr>
                          <m:e>
                            <m:r>
                              <a:rPr lang="en-US" b="1" i="1" smtClean="0">
                                <a:latin typeface="Cambria Math" panose="02040503050406030204" pitchFamily="18" charset="0"/>
                              </a:rPr>
                              <m:t>𝒚</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e>
                          <m:e>
                            <m:r>
                              <a:rPr lang="en-US" b="1" i="1" dirty="0" smtClean="0">
                                <a:latin typeface="Cambria Math" panose="02040503050406030204" pitchFamily="18" charset="0"/>
                              </a:rPr>
                              <m:t>𝒚</m:t>
                            </m:r>
                            <m:r>
                              <a:rPr lang="en-US" b="0" i="1"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𝑥</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𝑖𝑓</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𝑐</m:t>
                            </m:r>
                            <m:r>
                              <a:rPr lang="en-US" b="0" i="1" dirty="0" smtClean="0">
                                <a:latin typeface="Cambria Math" panose="02040503050406030204" pitchFamily="18" charset="0"/>
                                <a:ea typeface="Cambria Math" panose="02040503050406030204" pitchFamily="18" charset="0"/>
                              </a:rPr>
                              <m:t>=1</m:t>
                            </m:r>
                          </m:e>
                        </m:eqArr>
                      </m:e>
                    </m:d>
                  </m:oMath>
                </a14:m>
                <a:endParaRPr lang="en-US" b="1" dirty="0"/>
              </a:p>
            </p:txBody>
          </p:sp>
        </mc:Choice>
        <mc:Fallback xmlns="">
          <p:sp>
            <p:nvSpPr>
              <p:cNvPr id="16" name="Rectangle 15"/>
              <p:cNvSpPr>
                <a:spLocks noRot="1" noChangeAspect="1" noMove="1" noResize="1" noEditPoints="1" noAdjustHandles="1" noChangeArrowheads="1" noChangeShapeType="1" noTextEdit="1"/>
              </p:cNvSpPr>
              <p:nvPr/>
            </p:nvSpPr>
            <p:spPr>
              <a:xfrm>
                <a:off x="3930707" y="3587017"/>
                <a:ext cx="3391826" cy="710194"/>
              </a:xfrm>
              <a:prstGeom prst="rect">
                <a:avLst/>
              </a:prstGeom>
              <a:blipFill>
                <a:blip r:embed="rId8"/>
                <a:stretch>
                  <a:fillRect l="-1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184780" y="4474982"/>
                <a:ext cx="7025961"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 </m:t>
                          </m:r>
                          <m:eqArr>
                            <m:eqArrPr>
                              <m:ctrlPr>
                                <a:rPr lang="en-US" b="1" i="1" smtClean="0">
                                  <a:latin typeface="Cambria Math" panose="02040503050406030204" pitchFamily="18" charset="0"/>
                                </a:rPr>
                              </m:ctrlPr>
                            </m:eqArrPr>
                            <m:e>
                              <m:r>
                                <a:rPr lang="en-US" b="1" i="1" smtClean="0">
                                  <a:latin typeface="Cambria Math" panose="02040503050406030204" pitchFamily="18" charset="0"/>
                                </a:rPr>
                                <m:t>𝟏</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 </m:t>
                              </m:r>
                              <m:r>
                                <a:rPr lang="en-US" b="1" i="1" smtClean="0">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𝑩</m:t>
                              </m:r>
                              <m:r>
                                <a:rPr lang="en-US" b="1" i="1" dirty="0">
                                  <a:latin typeface="Cambria Math" panose="02040503050406030204" pitchFamily="18" charset="0"/>
                                </a:rPr>
                                <m:t>=</m:t>
                              </m:r>
                              <m:sSup>
                                <m:sSupPr>
                                  <m:ctrlPr>
                                    <a:rPr lang="en-US" b="1" i="1" dirty="0">
                                      <a:latin typeface="Cambria Math" panose="02040503050406030204" pitchFamily="18" charset="0"/>
                                    </a:rPr>
                                  </m:ctrlPr>
                                </m:sSupPr>
                                <m:e>
                                  <m:r>
                                    <a:rPr lang="en-US" b="1" i="1" dirty="0">
                                      <a:latin typeface="Cambria Math" panose="02040503050406030204" pitchFamily="18" charset="0"/>
                                    </a:rPr>
                                    <m:t>𝒈</m:t>
                                  </m:r>
                                </m:e>
                                <m:sup>
                                  <m:r>
                                    <a:rPr lang="en-US" b="1" i="1" dirty="0" smtClean="0">
                                      <a:latin typeface="Cambria Math" panose="02040503050406030204" pitchFamily="18" charset="0"/>
                                    </a:rPr>
                                    <m:t>𝒓</m:t>
                                  </m:r>
                                </m:sup>
                              </m:sSup>
                              <m:r>
                                <a:rPr lang="en-US" b="1" i="1" dirty="0" smtClean="0">
                                  <a:latin typeface="Cambria Math" panose="02040503050406030204" pitchFamily="18" charset="0"/>
                                </a:rPr>
                                <m:t>  </m:t>
                              </m:r>
                              <m:r>
                                <a:rPr lang="en-US" b="1" i="1" dirty="0" smtClean="0">
                                  <a:latin typeface="Cambria Math" panose="02040503050406030204" pitchFamily="18" charset="0"/>
                                </a:rPr>
                                <m:t>𝒂𝒏𝒅</m:t>
                              </m:r>
                              <m:r>
                                <a:rPr lang="en-US" b="1" i="1" dirty="0" smtClean="0">
                                  <a:latin typeface="Cambria Math" panose="02040503050406030204" pitchFamily="18" charset="0"/>
                                </a:rPr>
                                <m:t> </m:t>
                              </m:r>
                              <m:r>
                                <a:rPr lang="en-US" b="1" i="1" dirty="0" smtClean="0">
                                  <a:latin typeface="Cambria Math" panose="02040503050406030204" pitchFamily="18" charset="0"/>
                                </a:rPr>
                                <m:t>𝑨𝑩</m:t>
                              </m:r>
                              <m:r>
                                <a:rPr lang="en-US" b="1" i="1" dirty="0" smtClean="0">
                                  <a:latin typeface="Cambria Math" panose="02040503050406030204" pitchFamily="18" charset="0"/>
                                </a:rPr>
                                <m:t>=</m:t>
                              </m:r>
                              <m:r>
                                <a:rPr lang="en-US" b="1" i="1" dirty="0" smtClean="0">
                                  <a:latin typeface="Cambria Math" panose="02040503050406030204" pitchFamily="18" charset="0"/>
                                </a:rPr>
                                <m:t>𝑪</m:t>
                              </m:r>
                              <m:r>
                                <a:rPr lang="en-US" b="1" i="1" dirty="0" smtClean="0">
                                  <a:latin typeface="Cambria Math" panose="02040503050406030204" pitchFamily="18" charset="0"/>
                                </a:rPr>
                                <m:t>        </m:t>
                              </m:r>
                            </m:e>
                            <m:e>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𝒊𝒇</m:t>
                              </m:r>
                              <m:r>
                                <a:rPr lang="en-US" b="1" i="1">
                                  <a:latin typeface="Cambria Math" panose="02040503050406030204" pitchFamily="18" charset="0"/>
                                </a:rPr>
                                <m:t> </m:t>
                              </m:r>
                              <m:r>
                                <a:rPr lang="en-US" b="1" i="1">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𝑪</m:t>
                              </m:r>
                              <m:r>
                                <a:rPr lang="en-US" b="1" i="1">
                                  <a:latin typeface="Cambria Math" panose="02040503050406030204" pitchFamily="18" charset="0"/>
                                </a:rPr>
                                <m:t>=</m:t>
                              </m:r>
                              <m:sSup>
                                <m:sSupPr>
                                  <m:ctrlPr>
                                    <a:rPr lang="en-US" b="1" i="1" dirty="0">
                                      <a:latin typeface="Cambria Math" panose="02040503050406030204" pitchFamily="18" charset="0"/>
                                    </a:rPr>
                                  </m:ctrlPr>
                                </m:sSupPr>
                                <m:e>
                                  <m:r>
                                    <a:rPr lang="en-US" b="1" i="1" dirty="0">
                                      <a:latin typeface="Cambria Math" panose="02040503050406030204" pitchFamily="18" charset="0"/>
                                    </a:rPr>
                                    <m:t>𝒈</m:t>
                                  </m:r>
                                </m:e>
                                <m:sup>
                                  <m:r>
                                    <a:rPr lang="en-US" b="1" i="1" dirty="0">
                                      <a:latin typeface="Cambria Math" panose="02040503050406030204" pitchFamily="18" charset="0"/>
                                    </a:rPr>
                                    <m:t>𝒓</m:t>
                                  </m:r>
                                </m:sup>
                              </m:sSup>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𝑎𝑛𝑑</m:t>
                              </m:r>
                              <m:r>
                                <a:rPr lang="en-US" b="0" i="1" dirty="0" smtClean="0">
                                  <a:latin typeface="Cambria Math" panose="02040503050406030204" pitchFamily="18" charset="0"/>
                                  <a:ea typeface="Cambria Math" panose="02040503050406030204" pitchFamily="18" charset="0"/>
                                </a:rPr>
                                <m:t> </m:t>
                              </m:r>
                              <m:r>
                                <a:rPr lang="en-US" b="1" i="1" dirty="0">
                                  <a:latin typeface="Cambria Math" panose="02040503050406030204" pitchFamily="18" charset="0"/>
                                </a:rPr>
                                <m:t>𝑨𝑩</m:t>
                              </m:r>
                              <m:r>
                                <a:rPr lang="en-US" b="1" i="1" dirty="0">
                                  <a:latin typeface="Cambria Math" panose="02040503050406030204" pitchFamily="18" charset="0"/>
                                </a:rPr>
                                <m:t>=</m:t>
                              </m:r>
                              <m:r>
                                <a:rPr lang="en-US" b="1" i="1" dirty="0">
                                  <a:latin typeface="Cambria Math" panose="02040503050406030204" pitchFamily="18" charset="0"/>
                                </a:rPr>
                                <m:t>𝑪</m:t>
                              </m:r>
                              <m:r>
                                <a:rPr lang="en-US" b="1" i="1" dirty="0" smtClean="0">
                                  <a:latin typeface="Cambria Math" panose="02040503050406030204" pitchFamily="18" charset="0"/>
                                </a:rPr>
                                <m:t>            </m:t>
                              </m:r>
                            </m:e>
                            <m:e>
                              <m:r>
                                <a:rPr lang="en-US" b="0" i="1" dirty="0" smtClean="0">
                                  <a:latin typeface="Cambria Math" panose="02040503050406030204" pitchFamily="18" charset="0"/>
                                  <a:ea typeface="Cambria Math" panose="02040503050406030204" pitchFamily="18" charset="0"/>
                                </a:rPr>
                                <m:t>0                     </m:t>
                              </m:r>
                              <m:r>
                                <a:rPr lang="en-US" b="0" i="1" dirty="0" smtClean="0">
                                  <a:latin typeface="Cambria Math" panose="02040503050406030204" pitchFamily="18" charset="0"/>
                                  <a:ea typeface="Cambria Math" panose="02040503050406030204" pitchFamily="18" charset="0"/>
                                </a:rPr>
                                <m:t>𝑜𝑡h𝑒𝑟𝑤𝑖𝑠𝑒</m:t>
                              </m:r>
                              <m:r>
                                <a:rPr lang="en-US" b="0" i="1" dirty="0" smtClean="0">
                                  <a:latin typeface="Cambria Math" panose="02040503050406030204" pitchFamily="18" charset="0"/>
                                  <a:ea typeface="Cambria Math" panose="02040503050406030204" pitchFamily="18" charset="0"/>
                                </a:rPr>
                                <m:t>                                                      </m:t>
                              </m:r>
                            </m:e>
                          </m:eqArr>
                        </m:e>
                      </m:d>
                    </m:oMath>
                  </m:oMathPara>
                </a14:m>
                <a:endParaRPr lang="en-US" b="1" dirty="0"/>
              </a:p>
            </p:txBody>
          </p:sp>
        </mc:Choice>
        <mc:Fallback xmlns="">
          <p:sp>
            <p:nvSpPr>
              <p:cNvPr id="19" name="Rectangle 18"/>
              <p:cNvSpPr>
                <a:spLocks noRot="1" noChangeAspect="1" noMove="1" noResize="1" noEditPoints="1" noAdjustHandles="1" noChangeArrowheads="1" noChangeShapeType="1" noTextEdit="1"/>
              </p:cNvSpPr>
              <p:nvPr/>
            </p:nvSpPr>
            <p:spPr>
              <a:xfrm>
                <a:off x="2184780" y="4474982"/>
                <a:ext cx="7025961" cy="976614"/>
              </a:xfrm>
              <a:prstGeom prst="rect">
                <a:avLst/>
              </a:prstGeom>
              <a:blipFill>
                <a:blip r:embed="rId9"/>
                <a:stretch>
                  <a:fillRect/>
                </a:stretch>
              </a:blipFill>
            </p:spPr>
            <p:txBody>
              <a:bodyPr/>
              <a:lstStyle/>
              <a:p>
                <a:r>
                  <a:rPr lang="en-US">
                    <a:noFill/>
                  </a:rPr>
                  <a:t> </a:t>
                </a:r>
              </a:p>
            </p:txBody>
          </p:sp>
        </mc:Fallback>
      </mc:AlternateContent>
      <p:cxnSp>
        <p:nvCxnSpPr>
          <p:cNvPr id="20" name="Straight Arrow Connector 19"/>
          <p:cNvCxnSpPr/>
          <p:nvPr/>
        </p:nvCxnSpPr>
        <p:spPr>
          <a:xfrm flipV="1">
            <a:off x="2673480" y="560780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3445" y="6220453"/>
            <a:ext cx="10112448" cy="523220"/>
          </a:xfrm>
          <a:prstGeom prst="rect">
            <a:avLst/>
          </a:prstGeom>
          <a:noFill/>
        </p:spPr>
        <p:txBody>
          <a:bodyPr wrap="none" rtlCol="0">
            <a:spAutoFit/>
          </a:bodyPr>
          <a:lstStyle/>
          <a:p>
            <a:r>
              <a:rPr lang="en-US" sz="2800" b="1" dirty="0" smtClean="0"/>
              <a:t>Correctness</a:t>
            </a:r>
            <a:r>
              <a:rPr lang="en-US" sz="2800" dirty="0" smtClean="0"/>
              <a:t>: If Alice and Bob are honest then Bob will always accept</a:t>
            </a:r>
            <a:endParaRPr lang="en-US" sz="2800" dirty="0"/>
          </a:p>
        </p:txBody>
      </p:sp>
    </p:spTree>
    <p:extLst>
      <p:ext uri="{BB962C8B-B14F-4D97-AF65-F5344CB8AC3E}">
        <p14:creationId xmlns:p14="http://schemas.microsoft.com/office/powerpoint/2010/main" val="4097544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Zero-Knowledge Proof for Discrete Log Solution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38</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Bob (verifier); </a:t>
                </a:r>
              </a:p>
              <a:p>
                <a14:m>
                  <m:oMath xmlns:m="http://schemas.openxmlformats.org/officeDocument/2006/math">
                    <m:sSup>
                      <m:sSupPr>
                        <m:ctrlPr>
                          <a:rPr lang="en-US" sz="2200" i="1" dirty="0">
                            <a:latin typeface="Cambria Math" panose="02040503050406030204" pitchFamily="18" charset="0"/>
                            <a:ea typeface="Cambria Math" panose="02040503050406030204" pitchFamily="18" charset="0"/>
                          </a:rPr>
                        </m:ctrlPr>
                      </m:sSupPr>
                      <m:e>
                        <m:r>
                          <a:rPr lang="en-US" sz="2200" i="1" dirty="0">
                            <a:latin typeface="Cambria Math" panose="02040503050406030204" pitchFamily="18" charset="0"/>
                            <a:ea typeface="Cambria Math" panose="02040503050406030204" pitchFamily="18" charset="0"/>
                          </a:rPr>
                          <m:t>𝐴</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𝑔</m:t>
                        </m:r>
                      </m:e>
                      <m:sup>
                        <m:r>
                          <a:rPr lang="en-US" sz="2200" b="0" i="1" dirty="0" smtClean="0">
                            <a:latin typeface="Cambria Math" panose="02040503050406030204" pitchFamily="18" charset="0"/>
                            <a:ea typeface="Cambria Math" panose="02040503050406030204" pitchFamily="18" charset="0"/>
                          </a:rPr>
                          <m:t>𝑥</m:t>
                        </m:r>
                      </m:sup>
                    </m:sSup>
                  </m:oMath>
                </a14:m>
                <a:r>
                  <a:rPr lang="en-US" sz="2200" dirty="0"/>
                  <a:t>, </a:t>
                </a:r>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pic>
        <p:nvPicPr>
          <p:cNvPr id="6"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68" y="1870075"/>
            <a:ext cx="2387523" cy="2076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al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131" y="1880277"/>
            <a:ext cx="1557669" cy="21301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10041065" y="4145359"/>
                <a:ext cx="2023858"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Alice (prover);</a:t>
                </a:r>
              </a:p>
              <a:p>
                <a:r>
                  <a:rPr lang="en-US" sz="2400" b="1" dirty="0" smtClean="0">
                    <a:solidFill>
                      <a:srgbClr val="00B050"/>
                    </a:solidFill>
                    <a:latin typeface="Cambria Math" panose="02040503050406030204" pitchFamily="18" charset="0"/>
                    <a:ea typeface="Cambria Math" panose="02040503050406030204" pitchFamily="18" charset="0"/>
                  </a:rPr>
                  <a:t>x</a:t>
                </a:r>
                <a:endParaRPr lang="en-US" sz="2400" i="1" dirty="0" smtClean="0">
                  <a:latin typeface="Cambria Math" panose="02040503050406030204" pitchFamily="18" charset="0"/>
                  <a:ea typeface="Cambria Math" panose="02040503050406030204" pitchFamily="18" charset="0"/>
                </a:endParaRPr>
              </a:p>
              <a:p>
                <a14:m>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𝐴</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𝑥</m:t>
                        </m:r>
                      </m:sup>
                    </m:sSup>
                  </m:oMath>
                </a14:m>
                <a:r>
                  <a:rPr lang="en-US" sz="2400" dirty="0" smtClean="0"/>
                  <a:t>,</a:t>
                </a:r>
              </a:p>
              <a:p>
                <a14:m>
                  <m:oMath xmlns:m="http://schemas.openxmlformats.org/officeDocument/2006/math">
                    <m:sSup>
                      <m:sSupPr>
                        <m:ctrlPr>
                          <a:rPr lang="en-US" sz="2400" i="1" dirty="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𝐵</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𝑦</m:t>
                        </m:r>
                      </m:sup>
                    </m:sSup>
                  </m:oMath>
                </a14:m>
                <a:r>
                  <a:rPr lang="en-US" sz="2400" dirty="0" smtClean="0"/>
                  <a:t>, </a:t>
                </a:r>
              </a:p>
              <a:p>
                <a:r>
                  <a:rPr lang="en-US" sz="2400" dirty="0" smtClean="0"/>
                  <a:t>(random y)</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10041065" y="4145359"/>
                <a:ext cx="2023858" cy="1860081"/>
              </a:xfrm>
              <a:prstGeom prst="rect">
                <a:avLst/>
              </a:prstGeom>
              <a:blipFill>
                <a:blip r:embed="rId5"/>
                <a:stretch>
                  <a:fillRect l="-4518" t="-2623" r="-3012" b="-10820"/>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5051419" y="2189112"/>
                <a:ext cx="2637582" cy="461665"/>
              </a:xfrm>
              <a:prstGeom prst="rect">
                <a:avLst/>
              </a:prstGeom>
            </p:spPr>
            <p:txBody>
              <a:bodyPr wrap="none">
                <a:spAutoFit/>
              </a:bodyPr>
              <a:lstStyle/>
              <a:p>
                <a14:m>
                  <m:oMath xmlns:m="http://schemas.openxmlformats.org/officeDocument/2006/math">
                    <m:r>
                      <a:rPr lang="en-US" sz="2400" b="1" i="1" dirty="0" smtClean="0">
                        <a:latin typeface="Cambria Math" panose="02040503050406030204" pitchFamily="18" charset="0"/>
                      </a:rPr>
                      <m:t>𝑩</m:t>
                    </m:r>
                    <m:r>
                      <a:rPr lang="en-US" sz="2400" b="1" i="1" dirty="0" smtClean="0">
                        <a:latin typeface="Cambria Math" panose="02040503050406030204" pitchFamily="18" charset="0"/>
                      </a:rPr>
                      <m:t>=</m:t>
                    </m:r>
                    <m:sSup>
                      <m:sSupPr>
                        <m:ctrlPr>
                          <a:rPr lang="en-US" sz="2400" b="1" i="1" dirty="0" smtClean="0">
                            <a:latin typeface="Cambria Math" panose="02040503050406030204" pitchFamily="18" charset="0"/>
                          </a:rPr>
                        </m:ctrlPr>
                      </m:sSupPr>
                      <m:e>
                        <m:r>
                          <a:rPr lang="en-US" sz="2400" b="1" i="1" dirty="0" smtClean="0">
                            <a:latin typeface="Cambria Math" panose="02040503050406030204" pitchFamily="18" charset="0"/>
                          </a:rPr>
                          <m:t>𝒈</m:t>
                        </m:r>
                      </m:e>
                      <m:sup>
                        <m:r>
                          <a:rPr lang="en-US" sz="2400" b="1" i="1" dirty="0" smtClean="0">
                            <a:latin typeface="Cambria Math" panose="02040503050406030204" pitchFamily="18" charset="0"/>
                          </a:rPr>
                          <m:t>𝒚</m:t>
                        </m:r>
                      </m:sup>
                    </m:sSup>
                  </m:oMath>
                </a14:m>
                <a:r>
                  <a:rPr lang="en-US" sz="2400" b="1" dirty="0" smtClean="0"/>
                  <a:t>, </a:t>
                </a:r>
                <a14:m>
                  <m:oMath xmlns:m="http://schemas.openxmlformats.org/officeDocument/2006/math">
                    <m:r>
                      <a:rPr lang="en-US" sz="2400" b="1" i="1" dirty="0" smtClean="0">
                        <a:latin typeface="Cambria Math" panose="02040503050406030204" pitchFamily="18" charset="0"/>
                      </a:rPr>
                      <m:t>𝑪</m:t>
                    </m:r>
                    <m:r>
                      <a:rPr lang="en-US" sz="2400" b="1" i="1" dirty="0">
                        <a:latin typeface="Cambria Math" panose="02040503050406030204" pitchFamily="18" charset="0"/>
                      </a:rPr>
                      <m:t>=</m:t>
                    </m:r>
                    <m:sSup>
                      <m:sSupPr>
                        <m:ctrlPr>
                          <a:rPr lang="en-US" sz="2400" b="1" i="1" dirty="0">
                            <a:latin typeface="Cambria Math" panose="02040503050406030204" pitchFamily="18" charset="0"/>
                          </a:rPr>
                        </m:ctrlPr>
                      </m:sSupPr>
                      <m:e>
                        <m:r>
                          <a:rPr lang="en-US" sz="2400" b="1" i="1" dirty="0" smtClean="0">
                            <a:latin typeface="Cambria Math" panose="02040503050406030204" pitchFamily="18" charset="0"/>
                          </a:rPr>
                          <m:t>𝒈</m:t>
                        </m:r>
                      </m:e>
                      <m:sup>
                        <m:r>
                          <a:rPr lang="en-US" sz="2400" b="1" i="1" dirty="0" smtClean="0">
                            <a:latin typeface="Cambria Math" panose="02040503050406030204" pitchFamily="18" charset="0"/>
                          </a:rPr>
                          <m:t>𝒙</m:t>
                        </m:r>
                        <m:r>
                          <a:rPr lang="en-US" sz="2400" b="1" i="1" dirty="0" smtClean="0">
                            <a:latin typeface="Cambria Math" panose="02040503050406030204" pitchFamily="18" charset="0"/>
                          </a:rPr>
                          <m:t>+</m:t>
                        </m:r>
                        <m:r>
                          <a:rPr lang="en-US" sz="2400" b="1" i="1" dirty="0">
                            <a:latin typeface="Cambria Math" panose="02040503050406030204" pitchFamily="18" charset="0"/>
                          </a:rPr>
                          <m:t>𝒚</m:t>
                        </m:r>
                      </m:sup>
                    </m:sSup>
                  </m:oMath>
                </a14:m>
                <a:r>
                  <a:rPr lang="en-US" sz="2400" b="1" dirty="0" smtClean="0"/>
                  <a:t> </a:t>
                </a:r>
                <a:endParaRPr lang="en-US" sz="2400" b="1" dirty="0"/>
              </a:p>
            </p:txBody>
          </p:sp>
        </mc:Choice>
        <mc:Fallback xmlns="">
          <p:sp>
            <p:nvSpPr>
              <p:cNvPr id="12" name="Rectangle 11"/>
              <p:cNvSpPr>
                <a:spLocks noRot="1" noChangeAspect="1" noMove="1" noResize="1" noEditPoints="1" noAdjustHandles="1" noChangeArrowheads="1" noChangeShapeType="1" noTextEdit="1"/>
              </p:cNvSpPr>
              <p:nvPr/>
            </p:nvSpPr>
            <p:spPr>
              <a:xfrm>
                <a:off x="5051419" y="2189112"/>
                <a:ext cx="2637582" cy="461665"/>
              </a:xfrm>
              <a:prstGeom prst="rect">
                <a:avLst/>
              </a:prstGeom>
              <a:blipFill>
                <a:blip r:embed="rId6"/>
                <a:stretch>
                  <a:fillRect l="-694" t="-10526" b="-28947"/>
                </a:stretch>
              </a:blipFill>
            </p:spPr>
            <p:txBody>
              <a:bodyPr/>
              <a:lstStyle/>
              <a:p>
                <a:r>
                  <a:rPr lang="en-US">
                    <a:noFill/>
                  </a:rPr>
                  <a:t> </a:t>
                </a:r>
              </a:p>
            </p:txBody>
          </p:sp>
        </mc:Fallback>
      </mc:AlternateContent>
      <p:cxnSp>
        <p:nvCxnSpPr>
          <p:cNvPr id="13" name="Straight Arrow Connector 12"/>
          <p:cNvCxnSpPr/>
          <p:nvPr/>
        </p:nvCxnSpPr>
        <p:spPr>
          <a:xfrm flipV="1">
            <a:off x="2760786" y="3446376"/>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908014" y="2956768"/>
                <a:ext cx="23527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𝒄𝒉𝒂𝒍𝒍𝒆𝒏𝒈𝒆</m:t>
                      </m:r>
                      <m:r>
                        <a:rPr lang="en-US" b="1" i="1" dirty="0" smtClean="0">
                          <a:latin typeface="Cambria Math" panose="02040503050406030204" pitchFamily="18" charset="0"/>
                        </a:rPr>
                        <m:t> </m:t>
                      </m:r>
                      <m:r>
                        <a:rPr lang="en-US" b="1" i="1" dirty="0" smtClean="0">
                          <a:latin typeface="Cambria Math" panose="02040503050406030204" pitchFamily="18" charset="0"/>
                        </a:rPr>
                        <m:t>𝒄</m:t>
                      </m:r>
                      <m:r>
                        <a:rPr lang="en-US" b="1" i="1" dirty="0" smtClean="0">
                          <a:latin typeface="Cambria Math" panose="02040503050406030204" pitchFamily="18" charset="0"/>
                          <a:ea typeface="Cambria Math" panose="02040503050406030204" pitchFamily="18" charset="0"/>
                        </a:rPr>
                        <m:t>∈</m:t>
                      </m:r>
                      <m:d>
                        <m:dPr>
                          <m:begChr m:val="{"/>
                          <m:endChr m:val="}"/>
                          <m:ctrlPr>
                            <a:rPr lang="en-US" b="1" i="1" dirty="0" smtClean="0">
                              <a:latin typeface="Cambria Math" panose="02040503050406030204" pitchFamily="18" charset="0"/>
                              <a:ea typeface="Cambria Math" panose="02040503050406030204" pitchFamily="18" charset="0"/>
                            </a:rPr>
                          </m:ctrlPr>
                        </m:dPr>
                        <m:e>
                          <m:r>
                            <a:rPr lang="en-US" b="1" i="1" dirty="0" smtClean="0">
                              <a:latin typeface="Cambria Math" panose="02040503050406030204" pitchFamily="18" charset="0"/>
                              <a:ea typeface="Cambria Math" panose="02040503050406030204" pitchFamily="18" charset="0"/>
                            </a:rPr>
                            <m:t>𝟎</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𝟏</m:t>
                          </m:r>
                        </m:e>
                      </m:d>
                    </m:oMath>
                  </m:oMathPara>
                </a14:m>
                <a:endParaRPr lang="en-US" b="1" dirty="0"/>
              </a:p>
            </p:txBody>
          </p:sp>
        </mc:Choice>
        <mc:Fallback xmlns="">
          <p:sp>
            <p:nvSpPr>
              <p:cNvPr id="14" name="Rectangle 13"/>
              <p:cNvSpPr>
                <a:spLocks noRot="1" noChangeAspect="1" noMove="1" noResize="1" noEditPoints="1" noAdjustHandles="1" noChangeArrowheads="1" noChangeShapeType="1" noTextEdit="1"/>
              </p:cNvSpPr>
              <p:nvPr/>
            </p:nvSpPr>
            <p:spPr>
              <a:xfrm>
                <a:off x="4908014" y="2956768"/>
                <a:ext cx="2352760" cy="369332"/>
              </a:xfrm>
              <a:prstGeom prst="rect">
                <a:avLst/>
              </a:prstGeom>
              <a:blipFill>
                <a:blip r:embed="rId7"/>
                <a:stretch>
                  <a:fillRect b="-13115"/>
                </a:stretch>
              </a:blipFill>
            </p:spPr>
            <p:txBody>
              <a:bodyPr/>
              <a:lstStyle/>
              <a:p>
                <a:r>
                  <a:rPr lang="en-US">
                    <a:noFill/>
                  </a:rPr>
                  <a:t> </a:t>
                </a:r>
              </a:p>
            </p:txBody>
          </p:sp>
        </mc:Fallback>
      </mc:AlternateContent>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3930707" y="3587017"/>
                <a:ext cx="3391826" cy="710194"/>
              </a:xfrm>
              <a:prstGeom prst="rect">
                <a:avLst/>
              </a:prstGeom>
            </p:spPr>
            <p:txBody>
              <a:bodyPr wrap="none">
                <a:spAutoFit/>
              </a:bodyPr>
              <a:lstStyle/>
              <a:p>
                <a:r>
                  <a:rPr lang="en-US" b="1" dirty="0" smtClean="0"/>
                  <a:t>Response </a:t>
                </a:r>
                <a14:m>
                  <m:oMath xmlns:m="http://schemas.openxmlformats.org/officeDocument/2006/math">
                    <m:r>
                      <a:rPr lang="en-US" b="1" i="1" smtClean="0">
                        <a:latin typeface="Cambria Math" panose="02040503050406030204" pitchFamily="18" charset="0"/>
                      </a:rPr>
                      <m:t>𝒓</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eqArr>
                          <m:eqArrPr>
                            <m:ctrlPr>
                              <a:rPr lang="en-US" b="1" i="1" smtClean="0">
                                <a:latin typeface="Cambria Math" panose="02040503050406030204" pitchFamily="18" charset="0"/>
                              </a:rPr>
                            </m:ctrlPr>
                          </m:eqArrPr>
                          <m:e>
                            <m:r>
                              <a:rPr lang="en-US" b="1" i="1" smtClean="0">
                                <a:latin typeface="Cambria Math" panose="02040503050406030204" pitchFamily="18" charset="0"/>
                              </a:rPr>
                              <m:t>𝒚</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e>
                          <m:e>
                            <m:r>
                              <a:rPr lang="en-US" b="1" i="1" dirty="0" smtClean="0">
                                <a:latin typeface="Cambria Math" panose="02040503050406030204" pitchFamily="18" charset="0"/>
                              </a:rPr>
                              <m:t>𝒚</m:t>
                            </m:r>
                            <m:r>
                              <a:rPr lang="en-US" b="0" i="1"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𝑥</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𝑖𝑓</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𝑐</m:t>
                            </m:r>
                            <m:r>
                              <a:rPr lang="en-US" b="0" i="1" dirty="0" smtClean="0">
                                <a:latin typeface="Cambria Math" panose="02040503050406030204" pitchFamily="18" charset="0"/>
                                <a:ea typeface="Cambria Math" panose="02040503050406030204" pitchFamily="18" charset="0"/>
                              </a:rPr>
                              <m:t>=1</m:t>
                            </m:r>
                          </m:e>
                        </m:eqArr>
                      </m:e>
                    </m:d>
                  </m:oMath>
                </a14:m>
                <a:endParaRPr lang="en-US" b="1" dirty="0"/>
              </a:p>
            </p:txBody>
          </p:sp>
        </mc:Choice>
        <mc:Fallback xmlns="">
          <p:sp>
            <p:nvSpPr>
              <p:cNvPr id="16" name="Rectangle 15"/>
              <p:cNvSpPr>
                <a:spLocks noRot="1" noChangeAspect="1" noMove="1" noResize="1" noEditPoints="1" noAdjustHandles="1" noChangeArrowheads="1" noChangeShapeType="1" noTextEdit="1"/>
              </p:cNvSpPr>
              <p:nvPr/>
            </p:nvSpPr>
            <p:spPr>
              <a:xfrm>
                <a:off x="3930707" y="3587017"/>
                <a:ext cx="3391826" cy="710194"/>
              </a:xfrm>
              <a:prstGeom prst="rect">
                <a:avLst/>
              </a:prstGeom>
              <a:blipFill>
                <a:blip r:embed="rId8"/>
                <a:stretch>
                  <a:fillRect l="-1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184780" y="4474982"/>
                <a:ext cx="7025961"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 </m:t>
                          </m:r>
                          <m:eqArr>
                            <m:eqArrPr>
                              <m:ctrlPr>
                                <a:rPr lang="en-US" b="1" i="1" smtClean="0">
                                  <a:latin typeface="Cambria Math" panose="02040503050406030204" pitchFamily="18" charset="0"/>
                                </a:rPr>
                              </m:ctrlPr>
                            </m:eqArrPr>
                            <m:e>
                              <m:r>
                                <a:rPr lang="en-US" b="1" i="1" smtClean="0">
                                  <a:latin typeface="Cambria Math" panose="02040503050406030204" pitchFamily="18" charset="0"/>
                                </a:rPr>
                                <m:t>𝟏</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 </m:t>
                              </m:r>
                              <m:r>
                                <a:rPr lang="en-US" b="1" i="1" smtClean="0">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𝑩</m:t>
                              </m:r>
                              <m:r>
                                <a:rPr lang="en-US" b="1" i="1" dirty="0">
                                  <a:latin typeface="Cambria Math" panose="02040503050406030204" pitchFamily="18" charset="0"/>
                                </a:rPr>
                                <m:t>=</m:t>
                              </m:r>
                              <m:sSup>
                                <m:sSupPr>
                                  <m:ctrlPr>
                                    <a:rPr lang="en-US" b="1" i="1" dirty="0">
                                      <a:latin typeface="Cambria Math" panose="02040503050406030204" pitchFamily="18" charset="0"/>
                                    </a:rPr>
                                  </m:ctrlPr>
                                </m:sSupPr>
                                <m:e>
                                  <m:r>
                                    <a:rPr lang="en-US" b="1" i="1" dirty="0">
                                      <a:latin typeface="Cambria Math" panose="02040503050406030204" pitchFamily="18" charset="0"/>
                                    </a:rPr>
                                    <m:t>𝒈</m:t>
                                  </m:r>
                                </m:e>
                                <m:sup>
                                  <m:r>
                                    <a:rPr lang="en-US" b="1" i="1" dirty="0" smtClean="0">
                                      <a:latin typeface="Cambria Math" panose="02040503050406030204" pitchFamily="18" charset="0"/>
                                    </a:rPr>
                                    <m:t>𝒓</m:t>
                                  </m:r>
                                </m:sup>
                              </m:sSup>
                              <m:r>
                                <a:rPr lang="en-US" b="1" i="1" dirty="0" smtClean="0">
                                  <a:latin typeface="Cambria Math" panose="02040503050406030204" pitchFamily="18" charset="0"/>
                                </a:rPr>
                                <m:t>  </m:t>
                              </m:r>
                              <m:r>
                                <a:rPr lang="en-US" b="1" i="1" dirty="0" smtClean="0">
                                  <a:latin typeface="Cambria Math" panose="02040503050406030204" pitchFamily="18" charset="0"/>
                                </a:rPr>
                                <m:t>𝒂𝒏𝒅</m:t>
                              </m:r>
                              <m:r>
                                <a:rPr lang="en-US" b="1" i="1" dirty="0" smtClean="0">
                                  <a:latin typeface="Cambria Math" panose="02040503050406030204" pitchFamily="18" charset="0"/>
                                </a:rPr>
                                <m:t> </m:t>
                              </m:r>
                              <m:r>
                                <a:rPr lang="en-US" b="1" i="1" dirty="0" smtClean="0">
                                  <a:latin typeface="Cambria Math" panose="02040503050406030204" pitchFamily="18" charset="0"/>
                                </a:rPr>
                                <m:t>𝑨𝑩</m:t>
                              </m:r>
                              <m:r>
                                <a:rPr lang="en-US" b="1" i="1" dirty="0" smtClean="0">
                                  <a:latin typeface="Cambria Math" panose="02040503050406030204" pitchFamily="18" charset="0"/>
                                </a:rPr>
                                <m:t>=</m:t>
                              </m:r>
                              <m:r>
                                <a:rPr lang="en-US" b="1" i="1" dirty="0" smtClean="0">
                                  <a:latin typeface="Cambria Math" panose="02040503050406030204" pitchFamily="18" charset="0"/>
                                </a:rPr>
                                <m:t>𝑪</m:t>
                              </m:r>
                              <m:r>
                                <a:rPr lang="en-US" b="1" i="1" dirty="0" smtClean="0">
                                  <a:latin typeface="Cambria Math" panose="02040503050406030204" pitchFamily="18" charset="0"/>
                                </a:rPr>
                                <m:t>        </m:t>
                              </m:r>
                            </m:e>
                            <m:e>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𝒊𝒇</m:t>
                              </m:r>
                              <m:r>
                                <a:rPr lang="en-US" b="1" i="1">
                                  <a:latin typeface="Cambria Math" panose="02040503050406030204" pitchFamily="18" charset="0"/>
                                </a:rPr>
                                <m:t> </m:t>
                              </m:r>
                              <m:r>
                                <a:rPr lang="en-US" b="1" i="1">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𝑪</m:t>
                              </m:r>
                              <m:r>
                                <a:rPr lang="en-US" b="1" i="1">
                                  <a:latin typeface="Cambria Math" panose="02040503050406030204" pitchFamily="18" charset="0"/>
                                </a:rPr>
                                <m:t>=</m:t>
                              </m:r>
                              <m:sSup>
                                <m:sSupPr>
                                  <m:ctrlPr>
                                    <a:rPr lang="en-US" b="1" i="1" dirty="0">
                                      <a:latin typeface="Cambria Math" panose="02040503050406030204" pitchFamily="18" charset="0"/>
                                    </a:rPr>
                                  </m:ctrlPr>
                                </m:sSupPr>
                                <m:e>
                                  <m:r>
                                    <a:rPr lang="en-US" b="1" i="1" dirty="0">
                                      <a:latin typeface="Cambria Math" panose="02040503050406030204" pitchFamily="18" charset="0"/>
                                    </a:rPr>
                                    <m:t>𝒈</m:t>
                                  </m:r>
                                </m:e>
                                <m:sup>
                                  <m:r>
                                    <a:rPr lang="en-US" b="1" i="1" dirty="0">
                                      <a:latin typeface="Cambria Math" panose="02040503050406030204" pitchFamily="18" charset="0"/>
                                    </a:rPr>
                                    <m:t>𝒓</m:t>
                                  </m:r>
                                </m:sup>
                              </m:sSup>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𝑎𝑛𝑑</m:t>
                              </m:r>
                              <m:r>
                                <a:rPr lang="en-US" b="0" i="1" dirty="0" smtClean="0">
                                  <a:latin typeface="Cambria Math" panose="02040503050406030204" pitchFamily="18" charset="0"/>
                                  <a:ea typeface="Cambria Math" panose="02040503050406030204" pitchFamily="18" charset="0"/>
                                </a:rPr>
                                <m:t> </m:t>
                              </m:r>
                              <m:r>
                                <a:rPr lang="en-US" b="1" i="1" dirty="0">
                                  <a:latin typeface="Cambria Math" panose="02040503050406030204" pitchFamily="18" charset="0"/>
                                </a:rPr>
                                <m:t>𝑨𝑩</m:t>
                              </m:r>
                              <m:r>
                                <a:rPr lang="en-US" b="1" i="1" dirty="0">
                                  <a:latin typeface="Cambria Math" panose="02040503050406030204" pitchFamily="18" charset="0"/>
                                </a:rPr>
                                <m:t>=</m:t>
                              </m:r>
                              <m:r>
                                <a:rPr lang="en-US" b="1" i="1" dirty="0">
                                  <a:latin typeface="Cambria Math" panose="02040503050406030204" pitchFamily="18" charset="0"/>
                                </a:rPr>
                                <m:t>𝑪</m:t>
                              </m:r>
                              <m:r>
                                <a:rPr lang="en-US" b="1" i="1" dirty="0" smtClean="0">
                                  <a:latin typeface="Cambria Math" panose="02040503050406030204" pitchFamily="18" charset="0"/>
                                </a:rPr>
                                <m:t>            </m:t>
                              </m:r>
                            </m:e>
                            <m:e>
                              <m:r>
                                <a:rPr lang="en-US" b="0" i="1" dirty="0" smtClean="0">
                                  <a:latin typeface="Cambria Math" panose="02040503050406030204" pitchFamily="18" charset="0"/>
                                  <a:ea typeface="Cambria Math" panose="02040503050406030204" pitchFamily="18" charset="0"/>
                                </a:rPr>
                                <m:t>0                     </m:t>
                              </m:r>
                              <m:r>
                                <a:rPr lang="en-US" b="0" i="1" dirty="0" smtClean="0">
                                  <a:latin typeface="Cambria Math" panose="02040503050406030204" pitchFamily="18" charset="0"/>
                                  <a:ea typeface="Cambria Math" panose="02040503050406030204" pitchFamily="18" charset="0"/>
                                </a:rPr>
                                <m:t>𝑜𝑡h𝑒𝑟𝑤𝑖𝑠𝑒</m:t>
                              </m:r>
                              <m:r>
                                <a:rPr lang="en-US" b="0" i="1" dirty="0" smtClean="0">
                                  <a:latin typeface="Cambria Math" panose="02040503050406030204" pitchFamily="18" charset="0"/>
                                  <a:ea typeface="Cambria Math" panose="02040503050406030204" pitchFamily="18" charset="0"/>
                                </a:rPr>
                                <m:t>                                                      </m:t>
                              </m:r>
                            </m:e>
                          </m:eqArr>
                        </m:e>
                      </m:d>
                    </m:oMath>
                  </m:oMathPara>
                </a14:m>
                <a:endParaRPr lang="en-US" b="1" dirty="0"/>
              </a:p>
            </p:txBody>
          </p:sp>
        </mc:Choice>
        <mc:Fallback xmlns="">
          <p:sp>
            <p:nvSpPr>
              <p:cNvPr id="19" name="Rectangle 18"/>
              <p:cNvSpPr>
                <a:spLocks noRot="1" noChangeAspect="1" noMove="1" noResize="1" noEditPoints="1" noAdjustHandles="1" noChangeArrowheads="1" noChangeShapeType="1" noTextEdit="1"/>
              </p:cNvSpPr>
              <p:nvPr/>
            </p:nvSpPr>
            <p:spPr>
              <a:xfrm>
                <a:off x="2184780" y="4474982"/>
                <a:ext cx="7025961" cy="976614"/>
              </a:xfrm>
              <a:prstGeom prst="rect">
                <a:avLst/>
              </a:prstGeom>
              <a:blipFill>
                <a:blip r:embed="rId9"/>
                <a:stretch>
                  <a:fillRect/>
                </a:stretch>
              </a:blipFill>
            </p:spPr>
            <p:txBody>
              <a:bodyPr/>
              <a:lstStyle/>
              <a:p>
                <a:r>
                  <a:rPr lang="en-US">
                    <a:noFill/>
                  </a:rPr>
                  <a:t> </a:t>
                </a:r>
              </a:p>
            </p:txBody>
          </p:sp>
        </mc:Fallback>
      </mc:AlternateContent>
      <p:cxnSp>
        <p:nvCxnSpPr>
          <p:cNvPr id="20" name="Straight Arrow Connector 19"/>
          <p:cNvCxnSpPr/>
          <p:nvPr/>
        </p:nvCxnSpPr>
        <p:spPr>
          <a:xfrm flipV="1">
            <a:off x="2673480" y="560780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3445" y="6220453"/>
            <a:ext cx="10112448" cy="523220"/>
          </a:xfrm>
          <a:prstGeom prst="rect">
            <a:avLst/>
          </a:prstGeom>
          <a:noFill/>
        </p:spPr>
        <p:txBody>
          <a:bodyPr wrap="none" rtlCol="0">
            <a:spAutoFit/>
          </a:bodyPr>
          <a:lstStyle/>
          <a:p>
            <a:r>
              <a:rPr lang="en-US" sz="2800" b="1" dirty="0" smtClean="0"/>
              <a:t>Correctness</a:t>
            </a:r>
            <a:r>
              <a:rPr lang="en-US" sz="2800" dirty="0" smtClean="0"/>
              <a:t>: If Alice and Bob are honest then Bob will always accept</a:t>
            </a:r>
            <a:endParaRPr lang="en-US" sz="2800" dirty="0"/>
          </a:p>
        </p:txBody>
      </p:sp>
      <p:sp>
        <p:nvSpPr>
          <p:cNvPr id="18" name="Rectangle 17"/>
          <p:cNvSpPr/>
          <p:nvPr/>
        </p:nvSpPr>
        <p:spPr>
          <a:xfrm>
            <a:off x="7663224" y="1111420"/>
            <a:ext cx="4295694" cy="2635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Case 1: Challenge (c=0)</a:t>
            </a:r>
            <a:endParaRPr lang="en-US" dirty="0" smtClean="0"/>
          </a:p>
          <a:p>
            <a:pPr algn="ctr"/>
            <a:endParaRPr lang="en-US" dirty="0"/>
          </a:p>
        </p:txBody>
      </p:sp>
      <p:sp>
        <p:nvSpPr>
          <p:cNvPr id="21" name="Rectangle 20"/>
          <p:cNvSpPr/>
          <p:nvPr/>
        </p:nvSpPr>
        <p:spPr>
          <a:xfrm>
            <a:off x="6482782" y="4427650"/>
            <a:ext cx="2571865" cy="430168"/>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750669" y="2187367"/>
            <a:ext cx="1421532" cy="430168"/>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496996" y="3571108"/>
            <a:ext cx="517978" cy="430168"/>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6608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Zero-Knowledge Proof for Discrete Log Solution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39</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Bob (verifier); </a:t>
                </a:r>
              </a:p>
              <a:p>
                <a14:m>
                  <m:oMath xmlns:m="http://schemas.openxmlformats.org/officeDocument/2006/math">
                    <m:sSup>
                      <m:sSupPr>
                        <m:ctrlPr>
                          <a:rPr lang="en-US" sz="2200" i="1" dirty="0">
                            <a:latin typeface="Cambria Math" panose="02040503050406030204" pitchFamily="18" charset="0"/>
                            <a:ea typeface="Cambria Math" panose="02040503050406030204" pitchFamily="18" charset="0"/>
                          </a:rPr>
                        </m:ctrlPr>
                      </m:sSupPr>
                      <m:e>
                        <m:r>
                          <a:rPr lang="en-US" sz="2200" i="1" dirty="0">
                            <a:latin typeface="Cambria Math" panose="02040503050406030204" pitchFamily="18" charset="0"/>
                            <a:ea typeface="Cambria Math" panose="02040503050406030204" pitchFamily="18" charset="0"/>
                          </a:rPr>
                          <m:t>𝐴</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𝑔</m:t>
                        </m:r>
                      </m:e>
                      <m:sup>
                        <m:r>
                          <a:rPr lang="en-US" sz="2200" b="0" i="1" dirty="0" smtClean="0">
                            <a:latin typeface="Cambria Math" panose="02040503050406030204" pitchFamily="18" charset="0"/>
                            <a:ea typeface="Cambria Math" panose="02040503050406030204" pitchFamily="18" charset="0"/>
                          </a:rPr>
                          <m:t>𝑥</m:t>
                        </m:r>
                      </m:sup>
                    </m:sSup>
                  </m:oMath>
                </a14:m>
                <a:r>
                  <a:rPr lang="en-US" sz="2200" dirty="0"/>
                  <a:t>, </a:t>
                </a:r>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pic>
        <p:nvPicPr>
          <p:cNvPr id="6"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68" y="1870075"/>
            <a:ext cx="2387523" cy="2076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al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131" y="1880277"/>
            <a:ext cx="1557669" cy="21301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10041065" y="4145359"/>
                <a:ext cx="2023858"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Alice (prover);</a:t>
                </a:r>
              </a:p>
              <a:p>
                <a:r>
                  <a:rPr lang="en-US" sz="2400" b="1" dirty="0" smtClean="0">
                    <a:solidFill>
                      <a:srgbClr val="00B050"/>
                    </a:solidFill>
                    <a:latin typeface="Cambria Math" panose="02040503050406030204" pitchFamily="18" charset="0"/>
                    <a:ea typeface="Cambria Math" panose="02040503050406030204" pitchFamily="18" charset="0"/>
                  </a:rPr>
                  <a:t>x</a:t>
                </a:r>
                <a:endParaRPr lang="en-US" sz="2400" i="1" dirty="0" smtClean="0">
                  <a:latin typeface="Cambria Math" panose="02040503050406030204" pitchFamily="18" charset="0"/>
                  <a:ea typeface="Cambria Math" panose="02040503050406030204" pitchFamily="18" charset="0"/>
                </a:endParaRPr>
              </a:p>
              <a:p>
                <a14:m>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𝐴</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𝑥</m:t>
                        </m:r>
                      </m:sup>
                    </m:sSup>
                  </m:oMath>
                </a14:m>
                <a:r>
                  <a:rPr lang="en-US" sz="2400" dirty="0" smtClean="0"/>
                  <a:t>,</a:t>
                </a:r>
              </a:p>
              <a:p>
                <a14:m>
                  <m:oMath xmlns:m="http://schemas.openxmlformats.org/officeDocument/2006/math">
                    <m:sSup>
                      <m:sSupPr>
                        <m:ctrlPr>
                          <a:rPr lang="en-US" sz="2400" i="1" dirty="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𝐵</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𝑦</m:t>
                        </m:r>
                      </m:sup>
                    </m:sSup>
                  </m:oMath>
                </a14:m>
                <a:r>
                  <a:rPr lang="en-US" sz="2400" dirty="0" smtClean="0"/>
                  <a:t>, </a:t>
                </a:r>
              </a:p>
              <a:p>
                <a:r>
                  <a:rPr lang="en-US" sz="2400" dirty="0" smtClean="0"/>
                  <a:t>(random y)</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10041065" y="4145359"/>
                <a:ext cx="2023858" cy="1860081"/>
              </a:xfrm>
              <a:prstGeom prst="rect">
                <a:avLst/>
              </a:prstGeom>
              <a:blipFill>
                <a:blip r:embed="rId5"/>
                <a:stretch>
                  <a:fillRect l="-4518" t="-2623" r="-3012" b="-10820"/>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5051419" y="2189112"/>
                <a:ext cx="2637582" cy="461665"/>
              </a:xfrm>
              <a:prstGeom prst="rect">
                <a:avLst/>
              </a:prstGeom>
            </p:spPr>
            <p:txBody>
              <a:bodyPr wrap="none">
                <a:spAutoFit/>
              </a:bodyPr>
              <a:lstStyle/>
              <a:p>
                <a14:m>
                  <m:oMath xmlns:m="http://schemas.openxmlformats.org/officeDocument/2006/math">
                    <m:r>
                      <a:rPr lang="en-US" sz="2400" b="1" i="1" dirty="0" smtClean="0">
                        <a:latin typeface="Cambria Math" panose="02040503050406030204" pitchFamily="18" charset="0"/>
                      </a:rPr>
                      <m:t>𝑩</m:t>
                    </m:r>
                    <m:r>
                      <a:rPr lang="en-US" sz="2400" b="1" i="1" dirty="0" smtClean="0">
                        <a:latin typeface="Cambria Math" panose="02040503050406030204" pitchFamily="18" charset="0"/>
                      </a:rPr>
                      <m:t>=</m:t>
                    </m:r>
                    <m:sSup>
                      <m:sSupPr>
                        <m:ctrlPr>
                          <a:rPr lang="en-US" sz="2400" b="1" i="1" dirty="0" smtClean="0">
                            <a:latin typeface="Cambria Math" panose="02040503050406030204" pitchFamily="18" charset="0"/>
                          </a:rPr>
                        </m:ctrlPr>
                      </m:sSupPr>
                      <m:e>
                        <m:r>
                          <a:rPr lang="en-US" sz="2400" b="1" i="1" dirty="0" smtClean="0">
                            <a:latin typeface="Cambria Math" panose="02040503050406030204" pitchFamily="18" charset="0"/>
                          </a:rPr>
                          <m:t>𝒈</m:t>
                        </m:r>
                      </m:e>
                      <m:sup>
                        <m:r>
                          <a:rPr lang="en-US" sz="2400" b="1" i="1" dirty="0" smtClean="0">
                            <a:latin typeface="Cambria Math" panose="02040503050406030204" pitchFamily="18" charset="0"/>
                          </a:rPr>
                          <m:t>𝒚</m:t>
                        </m:r>
                      </m:sup>
                    </m:sSup>
                  </m:oMath>
                </a14:m>
                <a:r>
                  <a:rPr lang="en-US" sz="2400" b="1" dirty="0" smtClean="0"/>
                  <a:t>, </a:t>
                </a:r>
                <a14:m>
                  <m:oMath xmlns:m="http://schemas.openxmlformats.org/officeDocument/2006/math">
                    <m:r>
                      <a:rPr lang="en-US" sz="2400" b="1" i="1" dirty="0" smtClean="0">
                        <a:latin typeface="Cambria Math" panose="02040503050406030204" pitchFamily="18" charset="0"/>
                      </a:rPr>
                      <m:t>𝑪</m:t>
                    </m:r>
                    <m:r>
                      <a:rPr lang="en-US" sz="2400" b="1" i="1" dirty="0">
                        <a:latin typeface="Cambria Math" panose="02040503050406030204" pitchFamily="18" charset="0"/>
                      </a:rPr>
                      <m:t>=</m:t>
                    </m:r>
                    <m:sSup>
                      <m:sSupPr>
                        <m:ctrlPr>
                          <a:rPr lang="en-US" sz="2400" b="1" i="1" dirty="0">
                            <a:latin typeface="Cambria Math" panose="02040503050406030204" pitchFamily="18" charset="0"/>
                          </a:rPr>
                        </m:ctrlPr>
                      </m:sSupPr>
                      <m:e>
                        <m:r>
                          <a:rPr lang="en-US" sz="2400" b="1" i="1" dirty="0" smtClean="0">
                            <a:latin typeface="Cambria Math" panose="02040503050406030204" pitchFamily="18" charset="0"/>
                          </a:rPr>
                          <m:t>𝒈</m:t>
                        </m:r>
                      </m:e>
                      <m:sup>
                        <m:r>
                          <a:rPr lang="en-US" sz="2400" b="1" i="1" dirty="0" smtClean="0">
                            <a:latin typeface="Cambria Math" panose="02040503050406030204" pitchFamily="18" charset="0"/>
                          </a:rPr>
                          <m:t>𝒙</m:t>
                        </m:r>
                        <m:r>
                          <a:rPr lang="en-US" sz="2400" b="1" i="1" dirty="0" smtClean="0">
                            <a:latin typeface="Cambria Math" panose="02040503050406030204" pitchFamily="18" charset="0"/>
                          </a:rPr>
                          <m:t>+</m:t>
                        </m:r>
                        <m:r>
                          <a:rPr lang="en-US" sz="2400" b="1" i="1" dirty="0">
                            <a:latin typeface="Cambria Math" panose="02040503050406030204" pitchFamily="18" charset="0"/>
                          </a:rPr>
                          <m:t>𝒚</m:t>
                        </m:r>
                      </m:sup>
                    </m:sSup>
                  </m:oMath>
                </a14:m>
                <a:r>
                  <a:rPr lang="en-US" sz="2400" b="1" dirty="0" smtClean="0"/>
                  <a:t> </a:t>
                </a:r>
                <a:endParaRPr lang="en-US" sz="2400" b="1" dirty="0"/>
              </a:p>
            </p:txBody>
          </p:sp>
        </mc:Choice>
        <mc:Fallback xmlns="">
          <p:sp>
            <p:nvSpPr>
              <p:cNvPr id="12" name="Rectangle 11"/>
              <p:cNvSpPr>
                <a:spLocks noRot="1" noChangeAspect="1" noMove="1" noResize="1" noEditPoints="1" noAdjustHandles="1" noChangeArrowheads="1" noChangeShapeType="1" noTextEdit="1"/>
              </p:cNvSpPr>
              <p:nvPr/>
            </p:nvSpPr>
            <p:spPr>
              <a:xfrm>
                <a:off x="5051419" y="2189112"/>
                <a:ext cx="2637582" cy="461665"/>
              </a:xfrm>
              <a:prstGeom prst="rect">
                <a:avLst/>
              </a:prstGeom>
              <a:blipFill>
                <a:blip r:embed="rId6"/>
                <a:stretch>
                  <a:fillRect l="-694" t="-10526" b="-28947"/>
                </a:stretch>
              </a:blipFill>
            </p:spPr>
            <p:txBody>
              <a:bodyPr/>
              <a:lstStyle/>
              <a:p>
                <a:r>
                  <a:rPr lang="en-US">
                    <a:noFill/>
                  </a:rPr>
                  <a:t> </a:t>
                </a:r>
              </a:p>
            </p:txBody>
          </p:sp>
        </mc:Fallback>
      </mc:AlternateContent>
      <p:cxnSp>
        <p:nvCxnSpPr>
          <p:cNvPr id="13" name="Straight Arrow Connector 12"/>
          <p:cNvCxnSpPr/>
          <p:nvPr/>
        </p:nvCxnSpPr>
        <p:spPr>
          <a:xfrm flipV="1">
            <a:off x="2760786" y="3446376"/>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908014" y="2956768"/>
                <a:ext cx="23527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𝒄𝒉𝒂𝒍𝒍𝒆𝒏𝒈𝒆</m:t>
                      </m:r>
                      <m:r>
                        <a:rPr lang="en-US" b="1" i="1" dirty="0" smtClean="0">
                          <a:latin typeface="Cambria Math" panose="02040503050406030204" pitchFamily="18" charset="0"/>
                        </a:rPr>
                        <m:t> </m:t>
                      </m:r>
                      <m:r>
                        <a:rPr lang="en-US" b="1" i="1" dirty="0" smtClean="0">
                          <a:latin typeface="Cambria Math" panose="02040503050406030204" pitchFamily="18" charset="0"/>
                        </a:rPr>
                        <m:t>𝒄</m:t>
                      </m:r>
                      <m:r>
                        <a:rPr lang="en-US" b="1" i="1" dirty="0" smtClean="0">
                          <a:latin typeface="Cambria Math" panose="02040503050406030204" pitchFamily="18" charset="0"/>
                          <a:ea typeface="Cambria Math" panose="02040503050406030204" pitchFamily="18" charset="0"/>
                        </a:rPr>
                        <m:t>∈</m:t>
                      </m:r>
                      <m:d>
                        <m:dPr>
                          <m:begChr m:val="{"/>
                          <m:endChr m:val="}"/>
                          <m:ctrlPr>
                            <a:rPr lang="en-US" b="1" i="1" dirty="0" smtClean="0">
                              <a:latin typeface="Cambria Math" panose="02040503050406030204" pitchFamily="18" charset="0"/>
                              <a:ea typeface="Cambria Math" panose="02040503050406030204" pitchFamily="18" charset="0"/>
                            </a:rPr>
                          </m:ctrlPr>
                        </m:dPr>
                        <m:e>
                          <m:r>
                            <a:rPr lang="en-US" b="1" i="1" dirty="0" smtClean="0">
                              <a:latin typeface="Cambria Math" panose="02040503050406030204" pitchFamily="18" charset="0"/>
                              <a:ea typeface="Cambria Math" panose="02040503050406030204" pitchFamily="18" charset="0"/>
                            </a:rPr>
                            <m:t>𝟎</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𝟏</m:t>
                          </m:r>
                        </m:e>
                      </m:d>
                    </m:oMath>
                  </m:oMathPara>
                </a14:m>
                <a:endParaRPr lang="en-US" b="1" dirty="0"/>
              </a:p>
            </p:txBody>
          </p:sp>
        </mc:Choice>
        <mc:Fallback xmlns="">
          <p:sp>
            <p:nvSpPr>
              <p:cNvPr id="14" name="Rectangle 13"/>
              <p:cNvSpPr>
                <a:spLocks noRot="1" noChangeAspect="1" noMove="1" noResize="1" noEditPoints="1" noAdjustHandles="1" noChangeArrowheads="1" noChangeShapeType="1" noTextEdit="1"/>
              </p:cNvSpPr>
              <p:nvPr/>
            </p:nvSpPr>
            <p:spPr>
              <a:xfrm>
                <a:off x="4908014" y="2956768"/>
                <a:ext cx="2352760" cy="369332"/>
              </a:xfrm>
              <a:prstGeom prst="rect">
                <a:avLst/>
              </a:prstGeom>
              <a:blipFill>
                <a:blip r:embed="rId7"/>
                <a:stretch>
                  <a:fillRect b="-13115"/>
                </a:stretch>
              </a:blipFill>
            </p:spPr>
            <p:txBody>
              <a:bodyPr/>
              <a:lstStyle/>
              <a:p>
                <a:r>
                  <a:rPr lang="en-US">
                    <a:noFill/>
                  </a:rPr>
                  <a:t> </a:t>
                </a:r>
              </a:p>
            </p:txBody>
          </p:sp>
        </mc:Fallback>
      </mc:AlternateContent>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3930707" y="3587017"/>
                <a:ext cx="3391826" cy="710194"/>
              </a:xfrm>
              <a:prstGeom prst="rect">
                <a:avLst/>
              </a:prstGeom>
            </p:spPr>
            <p:txBody>
              <a:bodyPr wrap="none">
                <a:spAutoFit/>
              </a:bodyPr>
              <a:lstStyle/>
              <a:p>
                <a:r>
                  <a:rPr lang="en-US" b="1" dirty="0" smtClean="0"/>
                  <a:t>Response </a:t>
                </a:r>
                <a14:m>
                  <m:oMath xmlns:m="http://schemas.openxmlformats.org/officeDocument/2006/math">
                    <m:r>
                      <a:rPr lang="en-US" b="1" i="1" smtClean="0">
                        <a:latin typeface="Cambria Math" panose="02040503050406030204" pitchFamily="18" charset="0"/>
                      </a:rPr>
                      <m:t>𝒓</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eqArr>
                          <m:eqArrPr>
                            <m:ctrlPr>
                              <a:rPr lang="en-US" b="1" i="1" smtClean="0">
                                <a:latin typeface="Cambria Math" panose="02040503050406030204" pitchFamily="18" charset="0"/>
                              </a:rPr>
                            </m:ctrlPr>
                          </m:eqArrPr>
                          <m:e>
                            <m:r>
                              <a:rPr lang="en-US" b="1" i="1" smtClean="0">
                                <a:latin typeface="Cambria Math" panose="02040503050406030204" pitchFamily="18" charset="0"/>
                              </a:rPr>
                              <m:t>𝒚</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e>
                          <m:e>
                            <m:r>
                              <a:rPr lang="en-US" b="1" i="1" dirty="0" smtClean="0">
                                <a:latin typeface="Cambria Math" panose="02040503050406030204" pitchFamily="18" charset="0"/>
                              </a:rPr>
                              <m:t>𝒚</m:t>
                            </m:r>
                            <m:r>
                              <a:rPr lang="en-US" b="0" i="1"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𝑥</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𝑖𝑓</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𝑐</m:t>
                            </m:r>
                            <m:r>
                              <a:rPr lang="en-US" b="0" i="1" dirty="0" smtClean="0">
                                <a:latin typeface="Cambria Math" panose="02040503050406030204" pitchFamily="18" charset="0"/>
                                <a:ea typeface="Cambria Math" panose="02040503050406030204" pitchFamily="18" charset="0"/>
                              </a:rPr>
                              <m:t>=1</m:t>
                            </m:r>
                          </m:e>
                        </m:eqArr>
                      </m:e>
                    </m:d>
                  </m:oMath>
                </a14:m>
                <a:endParaRPr lang="en-US" b="1" dirty="0"/>
              </a:p>
            </p:txBody>
          </p:sp>
        </mc:Choice>
        <mc:Fallback xmlns="">
          <p:sp>
            <p:nvSpPr>
              <p:cNvPr id="16" name="Rectangle 15"/>
              <p:cNvSpPr>
                <a:spLocks noRot="1" noChangeAspect="1" noMove="1" noResize="1" noEditPoints="1" noAdjustHandles="1" noChangeArrowheads="1" noChangeShapeType="1" noTextEdit="1"/>
              </p:cNvSpPr>
              <p:nvPr/>
            </p:nvSpPr>
            <p:spPr>
              <a:xfrm>
                <a:off x="3930707" y="3587017"/>
                <a:ext cx="3391826" cy="710194"/>
              </a:xfrm>
              <a:prstGeom prst="rect">
                <a:avLst/>
              </a:prstGeom>
              <a:blipFill>
                <a:blip r:embed="rId8"/>
                <a:stretch>
                  <a:fillRect l="-1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184780" y="4474982"/>
                <a:ext cx="7025961"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 </m:t>
                          </m:r>
                          <m:eqArr>
                            <m:eqArrPr>
                              <m:ctrlPr>
                                <a:rPr lang="en-US" b="1" i="1" smtClean="0">
                                  <a:latin typeface="Cambria Math" panose="02040503050406030204" pitchFamily="18" charset="0"/>
                                </a:rPr>
                              </m:ctrlPr>
                            </m:eqArrPr>
                            <m:e>
                              <m:r>
                                <a:rPr lang="en-US" b="1" i="1" smtClean="0">
                                  <a:latin typeface="Cambria Math" panose="02040503050406030204" pitchFamily="18" charset="0"/>
                                </a:rPr>
                                <m:t>𝟏</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 </m:t>
                              </m:r>
                              <m:r>
                                <a:rPr lang="en-US" b="1" i="1" smtClean="0">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𝑩</m:t>
                              </m:r>
                              <m:r>
                                <a:rPr lang="en-US" b="1" i="1" dirty="0">
                                  <a:latin typeface="Cambria Math" panose="02040503050406030204" pitchFamily="18" charset="0"/>
                                </a:rPr>
                                <m:t>=</m:t>
                              </m:r>
                              <m:sSup>
                                <m:sSupPr>
                                  <m:ctrlPr>
                                    <a:rPr lang="en-US" b="1" i="1" dirty="0">
                                      <a:latin typeface="Cambria Math" panose="02040503050406030204" pitchFamily="18" charset="0"/>
                                    </a:rPr>
                                  </m:ctrlPr>
                                </m:sSupPr>
                                <m:e>
                                  <m:r>
                                    <a:rPr lang="en-US" b="1" i="1" dirty="0">
                                      <a:latin typeface="Cambria Math" panose="02040503050406030204" pitchFamily="18" charset="0"/>
                                    </a:rPr>
                                    <m:t>𝒈</m:t>
                                  </m:r>
                                </m:e>
                                <m:sup>
                                  <m:r>
                                    <a:rPr lang="en-US" b="1" i="1" dirty="0" smtClean="0">
                                      <a:latin typeface="Cambria Math" panose="02040503050406030204" pitchFamily="18" charset="0"/>
                                    </a:rPr>
                                    <m:t>𝒓</m:t>
                                  </m:r>
                                </m:sup>
                              </m:sSup>
                              <m:r>
                                <a:rPr lang="en-US" b="1" i="1" dirty="0" smtClean="0">
                                  <a:latin typeface="Cambria Math" panose="02040503050406030204" pitchFamily="18" charset="0"/>
                                </a:rPr>
                                <m:t>  </m:t>
                              </m:r>
                              <m:r>
                                <a:rPr lang="en-US" b="1" i="1" dirty="0" smtClean="0">
                                  <a:latin typeface="Cambria Math" panose="02040503050406030204" pitchFamily="18" charset="0"/>
                                </a:rPr>
                                <m:t>𝒂𝒏𝒅</m:t>
                              </m:r>
                              <m:r>
                                <a:rPr lang="en-US" b="1" i="1" dirty="0" smtClean="0">
                                  <a:latin typeface="Cambria Math" panose="02040503050406030204" pitchFamily="18" charset="0"/>
                                </a:rPr>
                                <m:t> </m:t>
                              </m:r>
                              <m:r>
                                <a:rPr lang="en-US" b="1" i="1" dirty="0" smtClean="0">
                                  <a:latin typeface="Cambria Math" panose="02040503050406030204" pitchFamily="18" charset="0"/>
                                </a:rPr>
                                <m:t>𝑨𝑩</m:t>
                              </m:r>
                              <m:r>
                                <a:rPr lang="en-US" b="1" i="1" dirty="0" smtClean="0">
                                  <a:latin typeface="Cambria Math" panose="02040503050406030204" pitchFamily="18" charset="0"/>
                                </a:rPr>
                                <m:t>=</m:t>
                              </m:r>
                              <m:r>
                                <a:rPr lang="en-US" b="1" i="1" dirty="0" smtClean="0">
                                  <a:latin typeface="Cambria Math" panose="02040503050406030204" pitchFamily="18" charset="0"/>
                                </a:rPr>
                                <m:t>𝑪</m:t>
                              </m:r>
                              <m:r>
                                <a:rPr lang="en-US" b="1" i="1" dirty="0" smtClean="0">
                                  <a:latin typeface="Cambria Math" panose="02040503050406030204" pitchFamily="18" charset="0"/>
                                </a:rPr>
                                <m:t>        </m:t>
                              </m:r>
                            </m:e>
                            <m:e>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𝒊𝒇</m:t>
                              </m:r>
                              <m:r>
                                <a:rPr lang="en-US" b="1" i="1">
                                  <a:latin typeface="Cambria Math" panose="02040503050406030204" pitchFamily="18" charset="0"/>
                                </a:rPr>
                                <m:t> </m:t>
                              </m:r>
                              <m:r>
                                <a:rPr lang="en-US" b="1" i="1">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𝑪</m:t>
                              </m:r>
                              <m:r>
                                <a:rPr lang="en-US" b="1" i="1">
                                  <a:latin typeface="Cambria Math" panose="02040503050406030204" pitchFamily="18" charset="0"/>
                                </a:rPr>
                                <m:t>=</m:t>
                              </m:r>
                              <m:sSup>
                                <m:sSupPr>
                                  <m:ctrlPr>
                                    <a:rPr lang="en-US" b="1" i="1" dirty="0">
                                      <a:latin typeface="Cambria Math" panose="02040503050406030204" pitchFamily="18" charset="0"/>
                                    </a:rPr>
                                  </m:ctrlPr>
                                </m:sSupPr>
                                <m:e>
                                  <m:r>
                                    <a:rPr lang="en-US" b="1" i="1" dirty="0">
                                      <a:latin typeface="Cambria Math" panose="02040503050406030204" pitchFamily="18" charset="0"/>
                                    </a:rPr>
                                    <m:t>𝒈</m:t>
                                  </m:r>
                                </m:e>
                                <m:sup>
                                  <m:r>
                                    <a:rPr lang="en-US" b="1" i="1" dirty="0">
                                      <a:latin typeface="Cambria Math" panose="02040503050406030204" pitchFamily="18" charset="0"/>
                                    </a:rPr>
                                    <m:t>𝒓</m:t>
                                  </m:r>
                                </m:sup>
                              </m:sSup>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𝑎𝑛𝑑</m:t>
                              </m:r>
                              <m:r>
                                <a:rPr lang="en-US" b="0" i="1" dirty="0" smtClean="0">
                                  <a:latin typeface="Cambria Math" panose="02040503050406030204" pitchFamily="18" charset="0"/>
                                  <a:ea typeface="Cambria Math" panose="02040503050406030204" pitchFamily="18" charset="0"/>
                                </a:rPr>
                                <m:t> </m:t>
                              </m:r>
                              <m:r>
                                <a:rPr lang="en-US" b="1" i="1" dirty="0">
                                  <a:latin typeface="Cambria Math" panose="02040503050406030204" pitchFamily="18" charset="0"/>
                                </a:rPr>
                                <m:t>𝑨𝑩</m:t>
                              </m:r>
                              <m:r>
                                <a:rPr lang="en-US" b="1" i="1" dirty="0">
                                  <a:latin typeface="Cambria Math" panose="02040503050406030204" pitchFamily="18" charset="0"/>
                                </a:rPr>
                                <m:t>=</m:t>
                              </m:r>
                              <m:r>
                                <a:rPr lang="en-US" b="1" i="1" dirty="0">
                                  <a:latin typeface="Cambria Math" panose="02040503050406030204" pitchFamily="18" charset="0"/>
                                </a:rPr>
                                <m:t>𝑪</m:t>
                              </m:r>
                              <m:r>
                                <a:rPr lang="en-US" b="1" i="1" dirty="0" smtClean="0">
                                  <a:latin typeface="Cambria Math" panose="02040503050406030204" pitchFamily="18" charset="0"/>
                                </a:rPr>
                                <m:t>            </m:t>
                              </m:r>
                            </m:e>
                            <m:e>
                              <m:r>
                                <a:rPr lang="en-US" b="0" i="1" dirty="0" smtClean="0">
                                  <a:latin typeface="Cambria Math" panose="02040503050406030204" pitchFamily="18" charset="0"/>
                                  <a:ea typeface="Cambria Math" panose="02040503050406030204" pitchFamily="18" charset="0"/>
                                </a:rPr>
                                <m:t>0                     </m:t>
                              </m:r>
                              <m:r>
                                <a:rPr lang="en-US" b="0" i="1" dirty="0" smtClean="0">
                                  <a:latin typeface="Cambria Math" panose="02040503050406030204" pitchFamily="18" charset="0"/>
                                  <a:ea typeface="Cambria Math" panose="02040503050406030204" pitchFamily="18" charset="0"/>
                                </a:rPr>
                                <m:t>𝑜𝑡h𝑒𝑟𝑤𝑖𝑠𝑒</m:t>
                              </m:r>
                              <m:r>
                                <a:rPr lang="en-US" b="0" i="1" dirty="0" smtClean="0">
                                  <a:latin typeface="Cambria Math" panose="02040503050406030204" pitchFamily="18" charset="0"/>
                                  <a:ea typeface="Cambria Math" panose="02040503050406030204" pitchFamily="18" charset="0"/>
                                </a:rPr>
                                <m:t>                                                      </m:t>
                              </m:r>
                            </m:e>
                          </m:eqArr>
                        </m:e>
                      </m:d>
                    </m:oMath>
                  </m:oMathPara>
                </a14:m>
                <a:endParaRPr lang="en-US" b="1" dirty="0"/>
              </a:p>
            </p:txBody>
          </p:sp>
        </mc:Choice>
        <mc:Fallback xmlns="">
          <p:sp>
            <p:nvSpPr>
              <p:cNvPr id="19" name="Rectangle 18"/>
              <p:cNvSpPr>
                <a:spLocks noRot="1" noChangeAspect="1" noMove="1" noResize="1" noEditPoints="1" noAdjustHandles="1" noChangeArrowheads="1" noChangeShapeType="1" noTextEdit="1"/>
              </p:cNvSpPr>
              <p:nvPr/>
            </p:nvSpPr>
            <p:spPr>
              <a:xfrm>
                <a:off x="2184780" y="4474982"/>
                <a:ext cx="7025961" cy="976614"/>
              </a:xfrm>
              <a:prstGeom prst="rect">
                <a:avLst/>
              </a:prstGeom>
              <a:blipFill>
                <a:blip r:embed="rId9"/>
                <a:stretch>
                  <a:fillRect/>
                </a:stretch>
              </a:blipFill>
            </p:spPr>
            <p:txBody>
              <a:bodyPr/>
              <a:lstStyle/>
              <a:p>
                <a:r>
                  <a:rPr lang="en-US">
                    <a:noFill/>
                  </a:rPr>
                  <a:t> </a:t>
                </a:r>
              </a:p>
            </p:txBody>
          </p:sp>
        </mc:Fallback>
      </mc:AlternateContent>
      <p:cxnSp>
        <p:nvCxnSpPr>
          <p:cNvPr id="20" name="Straight Arrow Connector 19"/>
          <p:cNvCxnSpPr/>
          <p:nvPr/>
        </p:nvCxnSpPr>
        <p:spPr>
          <a:xfrm flipV="1">
            <a:off x="2673480" y="560780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3445" y="6220453"/>
            <a:ext cx="10112448" cy="523220"/>
          </a:xfrm>
          <a:prstGeom prst="rect">
            <a:avLst/>
          </a:prstGeom>
          <a:noFill/>
        </p:spPr>
        <p:txBody>
          <a:bodyPr wrap="none" rtlCol="0">
            <a:spAutoFit/>
          </a:bodyPr>
          <a:lstStyle/>
          <a:p>
            <a:r>
              <a:rPr lang="en-US" sz="2800" b="1" dirty="0" smtClean="0"/>
              <a:t>Correctness</a:t>
            </a:r>
            <a:r>
              <a:rPr lang="en-US" sz="2800" dirty="0" smtClean="0"/>
              <a:t>: If Alice and Bob are honest then Bob will always accept</a:t>
            </a:r>
            <a:endParaRPr lang="en-US" sz="2800" dirty="0"/>
          </a:p>
        </p:txBody>
      </p:sp>
      <p:sp>
        <p:nvSpPr>
          <p:cNvPr id="18" name="Rectangle 17"/>
          <p:cNvSpPr/>
          <p:nvPr/>
        </p:nvSpPr>
        <p:spPr>
          <a:xfrm>
            <a:off x="8159262" y="1529367"/>
            <a:ext cx="3799656" cy="2057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Case 2: Challenge (c=1)</a:t>
            </a:r>
            <a:endParaRPr lang="en-US" dirty="0" smtClean="0"/>
          </a:p>
          <a:p>
            <a:pPr algn="ctr"/>
            <a:endParaRPr lang="en-US" dirty="0"/>
          </a:p>
        </p:txBody>
      </p:sp>
      <p:sp>
        <p:nvSpPr>
          <p:cNvPr id="21" name="Rectangle 20"/>
          <p:cNvSpPr/>
          <p:nvPr/>
        </p:nvSpPr>
        <p:spPr>
          <a:xfrm>
            <a:off x="6360331" y="4817443"/>
            <a:ext cx="2571865" cy="430168"/>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288486" y="2186399"/>
            <a:ext cx="1421532" cy="430168"/>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461434" y="3888610"/>
            <a:ext cx="751569" cy="430168"/>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634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descr="Image result for b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282" y="2638190"/>
            <a:ext cx="2387523" cy="20768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Bellare-Micali</a:t>
            </a:r>
            <a:r>
              <a:rPr lang="en-US" dirty="0" smtClean="0"/>
              <a:t> 1-out-of-2-OT protocol</a:t>
            </a:r>
            <a:endParaRPr lang="en-US" dirty="0"/>
          </a:p>
        </p:txBody>
      </p:sp>
      <p:sp>
        <p:nvSpPr>
          <p:cNvPr id="3" name="Content Placeholder 2"/>
          <p:cNvSpPr>
            <a:spLocks noGrp="1"/>
          </p:cNvSpPr>
          <p:nvPr>
            <p:ph idx="1"/>
          </p:nvPr>
        </p:nvSpPr>
        <p:spPr/>
        <p:txBody>
          <a:bodyPr/>
          <a:lstStyle/>
          <a:p>
            <a:r>
              <a:rPr lang="en-US" dirty="0" smtClean="0"/>
              <a:t>Oblivious Transfer without a Trusted Third Party </a:t>
            </a:r>
          </a:p>
          <a:p>
            <a:pPr lvl="2"/>
            <a:r>
              <a:rPr lang="en-US" dirty="0"/>
              <a:t>g</a:t>
            </a:r>
            <a:r>
              <a:rPr lang="en-US" dirty="0" smtClean="0"/>
              <a:t> is a generator for a prime order group </a:t>
            </a:r>
            <a:r>
              <a:rPr lang="en-US" altLang="en-US" dirty="0" err="1" smtClean="0">
                <a:sym typeface="Symbol" panose="05050102010706020507" pitchFamily="18" charset="2"/>
              </a:rPr>
              <a:t>G</a:t>
            </a:r>
            <a:r>
              <a:rPr lang="en-US" altLang="en-US" baseline="-25000" dirty="0" err="1" smtClean="0">
                <a:sym typeface="Symbol" panose="05050102010706020507" pitchFamily="18" charset="2"/>
              </a:rPr>
              <a:t>q</a:t>
            </a:r>
            <a:r>
              <a:rPr lang="en-US" altLang="en-US" baseline="-25000" dirty="0" smtClean="0">
                <a:sym typeface="Symbol" panose="05050102010706020507" pitchFamily="18" charset="2"/>
              </a:rPr>
              <a:t> </a:t>
            </a:r>
            <a:r>
              <a:rPr lang="en-US" dirty="0" smtClean="0"/>
              <a:t> in which CDH problem is hard</a:t>
            </a:r>
          </a:p>
          <a:p>
            <a:pPr marL="0" indent="0">
              <a:buNone/>
            </a:pPr>
            <a:endParaRPr lang="en-US" dirty="0" smtClean="0"/>
          </a:p>
        </p:txBody>
      </p:sp>
      <p:sp>
        <p:nvSpPr>
          <p:cNvPr id="4" name="Slide Number Placeholder 3"/>
          <p:cNvSpPr>
            <a:spLocks noGrp="1"/>
          </p:cNvSpPr>
          <p:nvPr>
            <p:ph type="sldNum" sz="quarter" idx="12"/>
          </p:nvPr>
        </p:nvSpPr>
        <p:spPr/>
        <p:txBody>
          <a:bodyPr/>
          <a:lstStyle/>
          <a:p>
            <a:fld id="{D104D3F7-B83F-4105-B753-146AD0E5364B}" type="slidenum">
              <a:rPr lang="en-US" smtClean="0"/>
              <a:t>4</a:t>
            </a:fld>
            <a:endParaRPr lang="en-US" dirty="0"/>
          </a:p>
        </p:txBody>
      </p:sp>
      <p:pic>
        <p:nvPicPr>
          <p:cNvPr id="6" name="Picture 6" descr="Image result for al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508" y="2465761"/>
            <a:ext cx="1557669" cy="213014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1991177" y="3352800"/>
            <a:ext cx="7462105" cy="17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991177" y="4001294"/>
            <a:ext cx="74621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7699" y="2483447"/>
            <a:ext cx="652743" cy="584775"/>
          </a:xfrm>
          <a:prstGeom prst="rect">
            <a:avLst/>
          </a:prstGeom>
        </p:spPr>
        <p:txBody>
          <a:bodyPr wrap="none">
            <a:spAutoFit/>
          </a:bodyPr>
          <a:lstStyle/>
          <a:p>
            <a:r>
              <a:rPr lang="en-US" sz="3200" dirty="0"/>
              <a:t>m</a:t>
            </a:r>
            <a:r>
              <a:rPr lang="en-US" sz="3200" baseline="-25000" dirty="0"/>
              <a:t>0</a:t>
            </a:r>
            <a:endParaRPr lang="en-US" sz="2800" dirty="0"/>
          </a:p>
        </p:txBody>
      </p:sp>
      <p:sp>
        <p:nvSpPr>
          <p:cNvPr id="11" name="Rectangle 10"/>
          <p:cNvSpPr/>
          <p:nvPr/>
        </p:nvSpPr>
        <p:spPr>
          <a:xfrm>
            <a:off x="84994" y="2999604"/>
            <a:ext cx="652743" cy="584775"/>
          </a:xfrm>
          <a:prstGeom prst="rect">
            <a:avLst/>
          </a:prstGeom>
        </p:spPr>
        <p:txBody>
          <a:bodyPr wrap="none">
            <a:spAutoFit/>
          </a:bodyPr>
          <a:lstStyle/>
          <a:p>
            <a:r>
              <a:rPr lang="en-US" sz="3200" dirty="0" smtClean="0"/>
              <a:t>m</a:t>
            </a:r>
            <a:r>
              <a:rPr lang="en-US" sz="3200" baseline="-25000" dirty="0" smtClean="0"/>
              <a:t>1</a:t>
            </a:r>
            <a:endParaRPr lang="en-US" sz="3200" baseline="-25000" dirty="0"/>
          </a:p>
        </p:txBody>
      </p:sp>
      <p:sp>
        <p:nvSpPr>
          <p:cNvPr id="13" name="Rectangle 12"/>
          <p:cNvSpPr/>
          <p:nvPr/>
        </p:nvSpPr>
        <p:spPr>
          <a:xfrm>
            <a:off x="11353800" y="2670931"/>
            <a:ext cx="652743" cy="584775"/>
          </a:xfrm>
          <a:prstGeom prst="rect">
            <a:avLst/>
          </a:prstGeom>
        </p:spPr>
        <p:txBody>
          <a:bodyPr wrap="square">
            <a:spAutoFit/>
          </a:bodyPr>
          <a:lstStyle/>
          <a:p>
            <a:r>
              <a:rPr lang="en-US" sz="3200" dirty="0" smtClean="0"/>
              <a:t>b</a:t>
            </a:r>
            <a:endParaRPr lang="en-US" sz="2800" dirty="0"/>
          </a:p>
        </p:txBody>
      </p:sp>
      <p:sp>
        <p:nvSpPr>
          <p:cNvPr id="19" name="Text Box 69"/>
          <p:cNvSpPr txBox="1">
            <a:spLocks noChangeArrowheads="1"/>
          </p:cNvSpPr>
          <p:nvPr/>
        </p:nvSpPr>
        <p:spPr bwMode="auto">
          <a:xfrm>
            <a:off x="389223" y="4580722"/>
            <a:ext cx="1646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dirty="0">
                <a:sym typeface="Symbol" panose="05050102010706020507" pitchFamily="18" charset="2"/>
              </a:rPr>
              <a:t>c </a:t>
            </a:r>
            <a:r>
              <a:rPr lang="en-US" altLang="en-US" baseline="-25000" dirty="0">
                <a:sym typeface="Symbol" panose="05050102010706020507" pitchFamily="18" charset="2"/>
              </a:rPr>
              <a:t>R</a:t>
            </a:r>
            <a:r>
              <a:rPr lang="en-US" altLang="en-US" dirty="0">
                <a:sym typeface="Symbol" panose="05050102010706020507" pitchFamily="18" charset="2"/>
              </a:rPr>
              <a:t> </a:t>
            </a:r>
            <a:r>
              <a:rPr lang="en-US" altLang="en-US" dirty="0" err="1">
                <a:sym typeface="Symbol" panose="05050102010706020507" pitchFamily="18" charset="2"/>
              </a:rPr>
              <a:t>G</a:t>
            </a:r>
            <a:r>
              <a:rPr lang="en-US" altLang="en-US" baseline="-25000" dirty="0" err="1">
                <a:sym typeface="Symbol" panose="05050102010706020507" pitchFamily="18" charset="2"/>
              </a:rPr>
              <a:t>q</a:t>
            </a:r>
            <a:endParaRPr lang="en-US" altLang="en-US" baseline="-25000" dirty="0">
              <a:sym typeface="Symbol" panose="05050102010706020507" pitchFamily="18" charset="2"/>
            </a:endParaRPr>
          </a:p>
        </p:txBody>
      </p:sp>
      <p:sp>
        <p:nvSpPr>
          <p:cNvPr id="14" name="Rectangle 13"/>
          <p:cNvSpPr/>
          <p:nvPr/>
        </p:nvSpPr>
        <p:spPr>
          <a:xfrm>
            <a:off x="4995297" y="2773373"/>
            <a:ext cx="380232" cy="646331"/>
          </a:xfrm>
          <a:prstGeom prst="rect">
            <a:avLst/>
          </a:prstGeom>
        </p:spPr>
        <p:txBody>
          <a:bodyPr wrap="none">
            <a:spAutoFit/>
          </a:bodyPr>
          <a:lstStyle/>
          <a:p>
            <a:r>
              <a:rPr lang="en-US" altLang="en-US" sz="3600" dirty="0">
                <a:sym typeface="Symbol" panose="05050102010706020507" pitchFamily="18" charset="2"/>
              </a:rPr>
              <a:t>c</a:t>
            </a:r>
            <a:endParaRPr lang="en-US" sz="3600" dirty="0"/>
          </a:p>
        </p:txBody>
      </p:sp>
      <p:sp>
        <p:nvSpPr>
          <p:cNvPr id="15" name="Rectangle 14"/>
          <p:cNvSpPr/>
          <p:nvPr/>
        </p:nvSpPr>
        <p:spPr>
          <a:xfrm>
            <a:off x="9726584" y="4732586"/>
            <a:ext cx="1285993" cy="523220"/>
          </a:xfrm>
          <a:prstGeom prst="rect">
            <a:avLst/>
          </a:prstGeom>
        </p:spPr>
        <p:txBody>
          <a:bodyPr wrap="none">
            <a:spAutoFit/>
          </a:bodyPr>
          <a:lstStyle/>
          <a:p>
            <a:r>
              <a:rPr lang="en-US" altLang="en-US" sz="2800" dirty="0">
                <a:sym typeface="Symbol" panose="05050102010706020507" pitchFamily="18" charset="2"/>
              </a:rPr>
              <a:t>k </a:t>
            </a:r>
            <a:r>
              <a:rPr lang="en-US" altLang="en-US" sz="2800" baseline="-25000" dirty="0">
                <a:sym typeface="Symbol" panose="05050102010706020507" pitchFamily="18" charset="2"/>
              </a:rPr>
              <a:t>R</a:t>
            </a:r>
            <a:r>
              <a:rPr lang="en-US" altLang="en-US" sz="2800" dirty="0">
                <a:sym typeface="Symbol" panose="05050102010706020507" pitchFamily="18" charset="2"/>
              </a:rPr>
              <a:t> </a:t>
            </a:r>
            <a:r>
              <a:rPr lang="en-US" altLang="en-US" sz="2800" dirty="0" err="1">
                <a:sym typeface="Symbol" panose="05050102010706020507" pitchFamily="18" charset="2"/>
              </a:rPr>
              <a:t>Z</a:t>
            </a:r>
            <a:r>
              <a:rPr lang="en-US" altLang="en-US" sz="2800" baseline="-25000" dirty="0" err="1">
                <a:sym typeface="Symbol" panose="05050102010706020507" pitchFamily="18" charset="2"/>
              </a:rPr>
              <a:t>q</a:t>
            </a:r>
            <a:endParaRPr lang="en-US" altLang="en-US" sz="2800" baseline="-25000" dirty="0">
              <a:sym typeface="Symbol" panose="05050102010706020507" pitchFamily="18" charset="2"/>
            </a:endParaRPr>
          </a:p>
        </p:txBody>
      </p:sp>
      <mc:AlternateContent xmlns:mc="http://schemas.openxmlformats.org/markup-compatibility/2006" xmlns:a14="http://schemas.microsoft.com/office/drawing/2010/main">
        <mc:Choice Requires="a14">
          <p:sp>
            <p:nvSpPr>
              <p:cNvPr id="23" name="Text Box 63"/>
              <p:cNvSpPr txBox="1">
                <a:spLocks noChangeArrowheads="1"/>
              </p:cNvSpPr>
              <p:nvPr/>
            </p:nvSpPr>
            <p:spPr bwMode="auto">
              <a:xfrm>
                <a:off x="8972216" y="5367945"/>
                <a:ext cx="3011915" cy="46820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14:m>
                  <m:oMath xmlns:m="http://schemas.openxmlformats.org/officeDocument/2006/math">
                    <m:sSub>
                      <m:sSubPr>
                        <m:ctrlPr>
                          <a:rPr lang="en-US" altLang="en-US" i="1" smtClean="0">
                            <a:latin typeface="Cambria Math" panose="02040503050406030204" pitchFamily="18" charset="0"/>
                            <a:sym typeface="Symbol" panose="05050102010706020507" pitchFamily="18" charset="2"/>
                          </a:rPr>
                        </m:ctrlPr>
                      </m:sSubPr>
                      <m:e>
                        <m:r>
                          <a:rPr lang="en-US" altLang="en-US" b="0" i="1" smtClean="0">
                            <a:latin typeface="Cambria Math" panose="02040503050406030204" pitchFamily="18" charset="0"/>
                            <a:sym typeface="Symbol" panose="05050102010706020507" pitchFamily="18" charset="2"/>
                          </a:rPr>
                          <m:t>𝑧</m:t>
                        </m:r>
                      </m:e>
                      <m:sub>
                        <m:r>
                          <a:rPr lang="en-US" altLang="en-US" b="0" i="1" smtClean="0">
                            <a:latin typeface="Cambria Math" panose="02040503050406030204" pitchFamily="18" charset="0"/>
                            <a:sym typeface="Symbol" panose="05050102010706020507" pitchFamily="18" charset="2"/>
                          </a:rPr>
                          <m:t>𝑏</m:t>
                        </m:r>
                      </m:sub>
                    </m:sSub>
                    <m:r>
                      <a:rPr lang="en-US" altLang="en-US" b="0" i="1" smtClean="0">
                        <a:latin typeface="Cambria Math" panose="02040503050406030204" pitchFamily="18" charset="0"/>
                        <a:sym typeface="Symbol" panose="05050102010706020507" pitchFamily="18" charset="2"/>
                      </a:rPr>
                      <m:t>=</m:t>
                    </m:r>
                    <m:sSup>
                      <m:sSupPr>
                        <m:ctrlPr>
                          <a:rPr lang="en-US" altLang="en-US" b="0" i="1" smtClean="0">
                            <a:latin typeface="Cambria Math" panose="02040503050406030204" pitchFamily="18" charset="0"/>
                            <a:sym typeface="Symbol" panose="05050102010706020507" pitchFamily="18" charset="2"/>
                          </a:rPr>
                        </m:ctrlPr>
                      </m:sSupPr>
                      <m:e>
                        <m:r>
                          <a:rPr lang="en-US" altLang="en-US" b="0" i="1" smtClean="0">
                            <a:latin typeface="Cambria Math" panose="02040503050406030204" pitchFamily="18" charset="0"/>
                            <a:sym typeface="Symbol" panose="05050102010706020507" pitchFamily="18" charset="2"/>
                          </a:rPr>
                          <m:t>𝑔</m:t>
                        </m:r>
                      </m:e>
                      <m:sup>
                        <m:r>
                          <a:rPr lang="en-US" altLang="en-US" b="0" i="1" smtClean="0">
                            <a:latin typeface="Cambria Math" panose="02040503050406030204" pitchFamily="18" charset="0"/>
                            <a:sym typeface="Symbol" panose="05050102010706020507" pitchFamily="18" charset="2"/>
                          </a:rPr>
                          <m:t>𝑘</m:t>
                        </m:r>
                      </m:sup>
                    </m:sSup>
                    <m:r>
                      <a:rPr lang="en-US" altLang="en-US" b="0" i="1" smtClean="0">
                        <a:latin typeface="Cambria Math" panose="02040503050406030204" pitchFamily="18" charset="0"/>
                        <a:sym typeface="Symbol" panose="05050102010706020507" pitchFamily="18" charset="2"/>
                      </a:rPr>
                      <m:t>,</m:t>
                    </m:r>
                  </m:oMath>
                </a14:m>
                <a:r>
                  <a:rPr lang="en-US" altLang="en-US" dirty="0" smtClean="0">
                    <a:sym typeface="Symbol" panose="05050102010706020507" pitchFamily="18" charset="2"/>
                  </a:rPr>
                  <a:t> </a:t>
                </a:r>
                <a14:m>
                  <m:oMath xmlns:m="http://schemas.openxmlformats.org/officeDocument/2006/math">
                    <m:sSub>
                      <m:sSubPr>
                        <m:ctrlPr>
                          <a:rPr lang="en-US" altLang="en-US" i="1">
                            <a:latin typeface="Cambria Math" panose="02040503050406030204" pitchFamily="18" charset="0"/>
                            <a:sym typeface="Symbol" panose="05050102010706020507" pitchFamily="18" charset="2"/>
                          </a:rPr>
                        </m:ctrlPr>
                      </m:sSubPr>
                      <m:e>
                        <m:r>
                          <a:rPr lang="en-US" altLang="en-US" i="1">
                            <a:latin typeface="Cambria Math" panose="02040503050406030204" pitchFamily="18" charset="0"/>
                            <a:sym typeface="Symbol" panose="05050102010706020507" pitchFamily="18" charset="2"/>
                          </a:rPr>
                          <m:t>𝑧</m:t>
                        </m:r>
                      </m:e>
                      <m:sub>
                        <m:r>
                          <a:rPr lang="en-US" altLang="en-US" b="0" i="1" smtClean="0">
                            <a:latin typeface="Cambria Math" panose="02040503050406030204" pitchFamily="18" charset="0"/>
                            <a:sym typeface="Symbol" panose="05050102010706020507" pitchFamily="18" charset="2"/>
                          </a:rPr>
                          <m:t>1−</m:t>
                        </m:r>
                        <m:r>
                          <a:rPr lang="en-US" altLang="en-US" b="0" i="1" smtClean="0">
                            <a:latin typeface="Cambria Math" panose="02040503050406030204" pitchFamily="18" charset="0"/>
                            <a:sym typeface="Symbol" panose="05050102010706020507" pitchFamily="18" charset="2"/>
                          </a:rPr>
                          <m:t>𝑏</m:t>
                        </m:r>
                      </m:sub>
                    </m:sSub>
                    <m:r>
                      <a:rPr lang="en-US" altLang="en-US" i="1">
                        <a:latin typeface="Cambria Math" panose="02040503050406030204" pitchFamily="18" charset="0"/>
                        <a:sym typeface="Symbol" panose="05050102010706020507" pitchFamily="18" charset="2"/>
                      </a:rPr>
                      <m:t>=</m:t>
                    </m:r>
                    <m:r>
                      <a:rPr lang="en-US" altLang="en-US" b="0" i="1" smtClean="0">
                        <a:latin typeface="Cambria Math" panose="02040503050406030204" pitchFamily="18" charset="0"/>
                        <a:sym typeface="Symbol" panose="05050102010706020507" pitchFamily="18" charset="2"/>
                      </a:rPr>
                      <m:t>𝑐</m:t>
                    </m:r>
                    <m:sSup>
                      <m:sSupPr>
                        <m:ctrlPr>
                          <a:rPr lang="en-US" altLang="en-US" i="1">
                            <a:latin typeface="Cambria Math" panose="02040503050406030204" pitchFamily="18" charset="0"/>
                            <a:sym typeface="Symbol" panose="05050102010706020507" pitchFamily="18" charset="2"/>
                          </a:rPr>
                        </m:ctrlPr>
                      </m:sSupPr>
                      <m:e>
                        <m:r>
                          <a:rPr lang="en-US" altLang="en-US" i="1">
                            <a:latin typeface="Cambria Math" panose="02040503050406030204" pitchFamily="18" charset="0"/>
                            <a:sym typeface="Symbol" panose="05050102010706020507" pitchFamily="18" charset="2"/>
                          </a:rPr>
                          <m:t>𝑔</m:t>
                        </m:r>
                      </m:e>
                      <m:sup>
                        <m:r>
                          <a:rPr lang="en-US" altLang="en-US" b="0" i="1" smtClean="0">
                            <a:latin typeface="Cambria Math" panose="02040503050406030204" pitchFamily="18" charset="0"/>
                            <a:sym typeface="Symbol" panose="05050102010706020507" pitchFamily="18" charset="2"/>
                          </a:rPr>
                          <m:t>−</m:t>
                        </m:r>
                        <m:r>
                          <a:rPr lang="en-US" altLang="en-US" i="1">
                            <a:latin typeface="Cambria Math" panose="02040503050406030204" pitchFamily="18" charset="0"/>
                            <a:sym typeface="Symbol" panose="05050102010706020507" pitchFamily="18" charset="2"/>
                          </a:rPr>
                          <m:t>𝑘</m:t>
                        </m:r>
                      </m:sup>
                    </m:sSup>
                  </m:oMath>
                </a14:m>
                <a:endParaRPr lang="en-US" altLang="en-US" baseline="-25000" dirty="0"/>
              </a:p>
            </p:txBody>
          </p:sp>
        </mc:Choice>
        <mc:Fallback xmlns="">
          <p:sp>
            <p:nvSpPr>
              <p:cNvPr id="23" name="Text Box 63"/>
              <p:cNvSpPr txBox="1">
                <a:spLocks noRot="1" noChangeAspect="1" noMove="1" noResize="1" noEditPoints="1" noAdjustHandles="1" noChangeArrowheads="1" noChangeShapeType="1" noTextEdit="1"/>
              </p:cNvSpPr>
              <p:nvPr/>
            </p:nvSpPr>
            <p:spPr bwMode="auto">
              <a:xfrm>
                <a:off x="8972216" y="5367945"/>
                <a:ext cx="3011915" cy="468205"/>
              </a:xfrm>
              <a:prstGeom prst="rect">
                <a:avLst/>
              </a:prstGeom>
              <a:blipFill>
                <a:blip r:embed="rId4"/>
                <a:stretch>
                  <a:fillRect b="-1184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24" name="Straight Arrow Connector 23"/>
          <p:cNvCxnSpPr/>
          <p:nvPr/>
        </p:nvCxnSpPr>
        <p:spPr>
          <a:xfrm>
            <a:off x="2003204" y="5087998"/>
            <a:ext cx="7521034" cy="39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 Box 63"/>
              <p:cNvSpPr txBox="1">
                <a:spLocks noChangeArrowheads="1"/>
              </p:cNvSpPr>
              <p:nvPr/>
            </p:nvSpPr>
            <p:spPr bwMode="auto">
              <a:xfrm>
                <a:off x="4722632" y="3388684"/>
                <a:ext cx="1109086" cy="5734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sz="3200" i="1" smtClean="0">
                          <a:latin typeface="Cambria Math" panose="02040503050406030204" pitchFamily="18" charset="0"/>
                          <a:sym typeface="Symbol" panose="05050102010706020507" pitchFamily="18" charset="2"/>
                        </a:rPr>
                        <m:t>𝑧</m:t>
                      </m:r>
                      <m:r>
                        <a:rPr lang="en-US" altLang="en-US" sz="3200" b="0" i="1" baseline="-25000" smtClean="0">
                          <a:latin typeface="Cambria Math" panose="02040503050406030204" pitchFamily="18" charset="0"/>
                          <a:sym typeface="Symbol" panose="05050102010706020507" pitchFamily="18" charset="2"/>
                        </a:rPr>
                        <m:t>0</m:t>
                      </m:r>
                      <m:r>
                        <a:rPr lang="en-US" altLang="en-US" sz="3200" b="0" i="1" smtClean="0">
                          <a:latin typeface="Cambria Math" panose="02040503050406030204" pitchFamily="18" charset="0"/>
                          <a:sym typeface="Symbol" panose="05050102010706020507" pitchFamily="18" charset="2"/>
                        </a:rPr>
                        <m:t>,</m:t>
                      </m:r>
                      <m:r>
                        <a:rPr lang="en-US" altLang="en-US" sz="3200" b="0" i="1" smtClean="0">
                          <a:latin typeface="Cambria Math" panose="02040503050406030204" pitchFamily="18" charset="0"/>
                          <a:sym typeface="Symbol" panose="05050102010706020507" pitchFamily="18" charset="2"/>
                        </a:rPr>
                        <m:t>𝑧</m:t>
                      </m:r>
                      <m:r>
                        <a:rPr lang="en-US" altLang="en-US" sz="3200" b="0" i="1" baseline="-25000" smtClean="0">
                          <a:latin typeface="Cambria Math" panose="02040503050406030204" pitchFamily="18" charset="0"/>
                          <a:sym typeface="Symbol" panose="05050102010706020507" pitchFamily="18" charset="2"/>
                        </a:rPr>
                        <m:t>1</m:t>
                      </m:r>
                    </m:oMath>
                  </m:oMathPara>
                </a14:m>
                <a:endParaRPr lang="en-US" altLang="en-US" sz="3200" baseline="-25000" dirty="0"/>
              </a:p>
            </p:txBody>
          </p:sp>
        </mc:Choice>
        <mc:Fallback xmlns="">
          <p:sp>
            <p:nvSpPr>
              <p:cNvPr id="28" name="Text Box 63"/>
              <p:cNvSpPr txBox="1">
                <a:spLocks noRot="1" noChangeAspect="1" noMove="1" noResize="1" noEditPoints="1" noAdjustHandles="1" noChangeArrowheads="1" noChangeShapeType="1" noTextEdit="1"/>
              </p:cNvSpPr>
              <p:nvPr/>
            </p:nvSpPr>
            <p:spPr bwMode="auto">
              <a:xfrm>
                <a:off x="4722632" y="3388684"/>
                <a:ext cx="1109086" cy="573427"/>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2876216" y="4145185"/>
                <a:ext cx="6096000" cy="843564"/>
              </a:xfrm>
              <a:prstGeom prst="rect">
                <a:avLst/>
              </a:prstGeom>
            </p:spPr>
            <p:txBody>
              <a:bodyPr>
                <a:spAutoFit/>
              </a:bodyPr>
              <a:lstStyle/>
              <a:p>
                <a:pPr lvl="1">
                  <a:lnSpc>
                    <a:spcPct val="90000"/>
                  </a:lnSpc>
                  <a:spcBef>
                    <a:spcPct val="20000"/>
                  </a:spcBef>
                </a:pPr>
                <a14:m>
                  <m:oMathPara xmlns:m="http://schemas.openxmlformats.org/officeDocument/2006/math">
                    <m:oMathParaPr>
                      <m:jc m:val="centerGroup"/>
                    </m:oMathParaPr>
                    <m:oMath xmlns:m="http://schemas.openxmlformats.org/officeDocument/2006/math">
                      <m:sSub>
                        <m:sSubPr>
                          <m:ctrlPr>
                            <a:rPr lang="en-US" altLang="en-US" sz="2400" i="1" smtClean="0">
                              <a:latin typeface="Cambria Math" panose="02040503050406030204" pitchFamily="18" charset="0"/>
                              <a:sym typeface="Symbol" panose="05050102010706020507" pitchFamily="18" charset="2"/>
                            </a:rPr>
                          </m:ctrlPr>
                        </m:sSubPr>
                        <m:e>
                          <m:r>
                            <a:rPr lang="en-US" altLang="en-US" sz="2400" i="1">
                              <a:latin typeface="Cambria Math" panose="02040503050406030204" pitchFamily="18" charset="0"/>
                              <a:sym typeface="Symbol" panose="05050102010706020507" pitchFamily="18" charset="2"/>
                            </a:rPr>
                            <m:t>𝐶</m:t>
                          </m:r>
                        </m:e>
                        <m:sub>
                          <m:r>
                            <a:rPr lang="en-US" altLang="en-US" sz="2400" b="0" i="1" smtClean="0">
                              <a:latin typeface="Cambria Math" panose="02040503050406030204" pitchFamily="18" charset="0"/>
                              <a:sym typeface="Symbol" panose="05050102010706020507" pitchFamily="18" charset="2"/>
                            </a:rPr>
                            <m:t>0</m:t>
                          </m:r>
                        </m:sub>
                      </m:sSub>
                      <m:r>
                        <a:rPr lang="en-US" altLang="en-US" sz="2400" i="1">
                          <a:latin typeface="Cambria Math" panose="02040503050406030204" pitchFamily="18" charset="0"/>
                          <a:sym typeface="Symbol" panose="05050102010706020507" pitchFamily="18" charset="2"/>
                        </a:rPr>
                        <m:t>=</m:t>
                      </m:r>
                      <m:d>
                        <m:dPr>
                          <m:begChr m:val="["/>
                          <m:endChr m:val="]"/>
                          <m:ctrlPr>
                            <a:rPr lang="en-US" altLang="en-US" sz="2400" i="1">
                              <a:latin typeface="Cambria Math" panose="02040503050406030204" pitchFamily="18" charset="0"/>
                              <a:sym typeface="Symbol" panose="05050102010706020507" pitchFamily="18" charset="2"/>
                            </a:rPr>
                          </m:ctrlPr>
                        </m:dPr>
                        <m:e>
                          <m:sSup>
                            <m:sSupPr>
                              <m:ctrlPr>
                                <a:rPr lang="en-US" altLang="en-US" sz="2400" i="1">
                                  <a:latin typeface="Cambria Math" panose="02040503050406030204" pitchFamily="18" charset="0"/>
                                  <a:sym typeface="Symbol" panose="05050102010706020507" pitchFamily="18" charset="2"/>
                                </a:rPr>
                              </m:ctrlPr>
                            </m:sSupPr>
                            <m:e>
                              <m:r>
                                <a:rPr lang="en-US" altLang="en-US" sz="2400" i="1">
                                  <a:latin typeface="Cambria Math" panose="02040503050406030204" pitchFamily="18" charset="0"/>
                                  <a:sym typeface="Symbol" panose="05050102010706020507" pitchFamily="18" charset="2"/>
                                </a:rPr>
                                <m:t>𝑔</m:t>
                              </m:r>
                            </m:e>
                            <m:sup>
                              <m:sSub>
                                <m:sSubPr>
                                  <m:ctrlPr>
                                    <a:rPr lang="en-US" altLang="en-US" sz="2400" i="1">
                                      <a:latin typeface="Cambria Math" panose="02040503050406030204" pitchFamily="18" charset="0"/>
                                      <a:sym typeface="Symbol" panose="05050102010706020507" pitchFamily="18" charset="2"/>
                                    </a:rPr>
                                  </m:ctrlPr>
                                </m:sSubPr>
                                <m:e>
                                  <m:r>
                                    <a:rPr lang="en-US" altLang="en-US" sz="2400" i="1">
                                      <a:latin typeface="Cambria Math" panose="02040503050406030204" pitchFamily="18" charset="0"/>
                                      <a:sym typeface="Symbol" panose="05050102010706020507" pitchFamily="18" charset="2"/>
                                    </a:rPr>
                                    <m:t>𝑟</m:t>
                                  </m:r>
                                </m:e>
                                <m:sub>
                                  <m:r>
                                    <a:rPr lang="en-US" altLang="en-US" sz="2400" b="0" i="1" smtClean="0">
                                      <a:latin typeface="Cambria Math" panose="02040503050406030204" pitchFamily="18" charset="0"/>
                                      <a:sym typeface="Symbol" panose="05050102010706020507" pitchFamily="18" charset="2"/>
                                    </a:rPr>
                                    <m:t>0</m:t>
                                  </m:r>
                                </m:sub>
                              </m:sSub>
                            </m:sup>
                          </m:sSup>
                          <m:r>
                            <a:rPr lang="en-US" altLang="en-US" sz="2400" i="1">
                              <a:latin typeface="Cambria Math" panose="02040503050406030204" pitchFamily="18" charset="0"/>
                              <a:sym typeface="Symbol" panose="05050102010706020507" pitchFamily="18" charset="2"/>
                            </a:rPr>
                            <m:t>,</m:t>
                          </m:r>
                          <m:r>
                            <a:rPr lang="en-US" altLang="en-US" sz="2400" i="1">
                              <a:latin typeface="Cambria Math" panose="02040503050406030204" pitchFamily="18" charset="0"/>
                              <a:sym typeface="Symbol" panose="05050102010706020507" pitchFamily="18" charset="2"/>
                            </a:rPr>
                            <m:t>𝐻</m:t>
                          </m:r>
                          <m:d>
                            <m:dPr>
                              <m:ctrlPr>
                                <a:rPr lang="en-US" altLang="en-US" sz="2400" i="1">
                                  <a:latin typeface="Cambria Math" panose="02040503050406030204" pitchFamily="18" charset="0"/>
                                  <a:sym typeface="Symbol" panose="05050102010706020507" pitchFamily="18" charset="2"/>
                                </a:rPr>
                              </m:ctrlPr>
                            </m:dPr>
                            <m:e>
                              <m:sSubSup>
                                <m:sSubSupPr>
                                  <m:ctrlPr>
                                    <a:rPr lang="en-US" altLang="en-US" sz="2400" i="1">
                                      <a:latin typeface="Cambria Math" panose="02040503050406030204" pitchFamily="18" charset="0"/>
                                      <a:sym typeface="Symbol" panose="05050102010706020507" pitchFamily="18" charset="2"/>
                                    </a:rPr>
                                  </m:ctrlPr>
                                </m:sSubSupPr>
                                <m:e>
                                  <m:r>
                                    <a:rPr lang="en-US" altLang="en-US" sz="2400" i="1">
                                      <a:latin typeface="Cambria Math" panose="02040503050406030204" pitchFamily="18" charset="0"/>
                                      <a:sym typeface="Symbol" panose="05050102010706020507" pitchFamily="18" charset="2"/>
                                    </a:rPr>
                                    <m:t>𝑧</m:t>
                                  </m:r>
                                </m:e>
                                <m:sub>
                                  <m:r>
                                    <a:rPr lang="en-US" altLang="en-US" sz="2400" b="0" i="1" smtClean="0">
                                      <a:latin typeface="Cambria Math" panose="02040503050406030204" pitchFamily="18" charset="0"/>
                                      <a:sym typeface="Symbol" panose="05050102010706020507" pitchFamily="18" charset="2"/>
                                    </a:rPr>
                                    <m:t>0</m:t>
                                  </m:r>
                                </m:sub>
                                <m:sup>
                                  <m:sSub>
                                    <m:sSubPr>
                                      <m:ctrlPr>
                                        <a:rPr lang="en-US" altLang="en-US" sz="2400" i="1">
                                          <a:latin typeface="Cambria Math" panose="02040503050406030204" pitchFamily="18" charset="0"/>
                                          <a:sym typeface="Symbol" panose="05050102010706020507" pitchFamily="18" charset="2"/>
                                        </a:rPr>
                                      </m:ctrlPr>
                                    </m:sSubPr>
                                    <m:e>
                                      <m:r>
                                        <a:rPr lang="en-US" altLang="en-US" sz="2400" i="1">
                                          <a:latin typeface="Cambria Math" panose="02040503050406030204" pitchFamily="18" charset="0"/>
                                          <a:sym typeface="Symbol" panose="05050102010706020507" pitchFamily="18" charset="2"/>
                                        </a:rPr>
                                        <m:t>𝑟</m:t>
                                      </m:r>
                                    </m:e>
                                    <m:sub>
                                      <m:r>
                                        <a:rPr lang="en-US" altLang="en-US" sz="2400" b="0" i="1" smtClean="0">
                                          <a:latin typeface="Cambria Math" panose="02040503050406030204" pitchFamily="18" charset="0"/>
                                          <a:sym typeface="Symbol" panose="05050102010706020507" pitchFamily="18" charset="2"/>
                                        </a:rPr>
                                        <m:t>0</m:t>
                                      </m:r>
                                    </m:sub>
                                  </m:sSub>
                                </m:sup>
                              </m:sSubSup>
                            </m:e>
                          </m:d>
                          <m:r>
                            <a:rPr lang="en-US" altLang="en-US" sz="2400" i="1">
                              <a:latin typeface="Cambria Math" panose="02040503050406030204" pitchFamily="18" charset="0"/>
                              <a:ea typeface="Cambria Math" panose="02040503050406030204" pitchFamily="18" charset="0"/>
                              <a:sym typeface="Symbol" panose="05050102010706020507" pitchFamily="18" charset="2"/>
                            </a:rPr>
                            <m:t>⊕</m:t>
                          </m:r>
                          <m:sSub>
                            <m:sSubPr>
                              <m:ctrlPr>
                                <a:rPr lang="en-US" altLang="en-US" sz="2400" i="1">
                                  <a:latin typeface="Cambria Math" panose="02040503050406030204" pitchFamily="18" charset="0"/>
                                  <a:ea typeface="Cambria Math" panose="02040503050406030204" pitchFamily="18" charset="0"/>
                                  <a:sym typeface="Symbol" panose="05050102010706020507" pitchFamily="18" charset="2"/>
                                </a:rPr>
                              </m:ctrlPr>
                            </m:sSubPr>
                            <m:e>
                              <m:r>
                                <a:rPr lang="en-US" altLang="en-US" sz="2400" i="1">
                                  <a:latin typeface="Cambria Math" panose="02040503050406030204" pitchFamily="18" charset="0"/>
                                  <a:ea typeface="Cambria Math" panose="02040503050406030204" pitchFamily="18" charset="0"/>
                                  <a:sym typeface="Symbol" panose="05050102010706020507" pitchFamily="18" charset="2"/>
                                </a:rPr>
                                <m:t>𝑚</m:t>
                              </m:r>
                            </m:e>
                            <m:sub>
                              <m:r>
                                <a:rPr lang="en-US" altLang="en-US" sz="2400" b="0" i="1" smtClean="0">
                                  <a:latin typeface="Cambria Math" panose="02040503050406030204" pitchFamily="18" charset="0"/>
                                  <a:ea typeface="Cambria Math" panose="02040503050406030204" pitchFamily="18" charset="0"/>
                                  <a:sym typeface="Symbol" panose="05050102010706020507" pitchFamily="18" charset="2"/>
                                </a:rPr>
                                <m:t>0</m:t>
                              </m:r>
                            </m:sub>
                          </m:sSub>
                        </m:e>
                      </m:d>
                    </m:oMath>
                  </m:oMathPara>
                </a14:m>
                <a:endParaRPr lang="en-US" altLang="en-US" sz="2400" dirty="0">
                  <a:latin typeface="Arial" panose="020B0604020202020204" pitchFamily="34" charset="0"/>
                  <a:sym typeface="Symbol" panose="05050102010706020507" pitchFamily="18" charset="2"/>
                </a:endParaRPr>
              </a:p>
              <a:p>
                <a:pPr lvl="1">
                  <a:lnSpc>
                    <a:spcPct val="90000"/>
                  </a:lnSpc>
                  <a:spcBef>
                    <a:spcPct val="20000"/>
                  </a:spcBef>
                </a:pPr>
                <a14:m>
                  <m:oMathPara xmlns:m="http://schemas.openxmlformats.org/officeDocument/2006/math">
                    <m:oMathParaPr>
                      <m:jc m:val="centerGroup"/>
                    </m:oMathParaPr>
                    <m:oMath xmlns:m="http://schemas.openxmlformats.org/officeDocument/2006/math">
                      <m:sSub>
                        <m:sSubPr>
                          <m:ctrlPr>
                            <a:rPr lang="en-US" altLang="en-US" sz="2400" i="1" smtClean="0">
                              <a:latin typeface="Cambria Math" panose="02040503050406030204" pitchFamily="18" charset="0"/>
                              <a:sym typeface="Symbol" panose="05050102010706020507" pitchFamily="18" charset="2"/>
                            </a:rPr>
                          </m:ctrlPr>
                        </m:sSubPr>
                        <m:e>
                          <m:r>
                            <a:rPr lang="en-US" altLang="en-US" sz="2400" b="0" i="1" smtClean="0">
                              <a:latin typeface="Cambria Math" panose="02040503050406030204" pitchFamily="18" charset="0"/>
                              <a:sym typeface="Symbol" panose="05050102010706020507" pitchFamily="18" charset="2"/>
                            </a:rPr>
                            <m:t>𝐶</m:t>
                          </m:r>
                        </m:e>
                        <m:sub>
                          <m:r>
                            <a:rPr lang="en-US" altLang="en-US" sz="2400" b="0" i="1" smtClean="0">
                              <a:latin typeface="Cambria Math" panose="02040503050406030204" pitchFamily="18" charset="0"/>
                              <a:sym typeface="Symbol" panose="05050102010706020507" pitchFamily="18" charset="2"/>
                            </a:rPr>
                            <m:t>1</m:t>
                          </m:r>
                        </m:sub>
                      </m:sSub>
                      <m:r>
                        <a:rPr lang="en-US" altLang="en-US" sz="2400" b="0" i="1" smtClean="0">
                          <a:latin typeface="Cambria Math" panose="02040503050406030204" pitchFamily="18" charset="0"/>
                          <a:sym typeface="Symbol" panose="05050102010706020507" pitchFamily="18" charset="2"/>
                        </a:rPr>
                        <m:t>=</m:t>
                      </m:r>
                      <m:d>
                        <m:dPr>
                          <m:begChr m:val="["/>
                          <m:endChr m:val="]"/>
                          <m:ctrlPr>
                            <a:rPr lang="en-US" altLang="en-US" sz="2400" b="0" i="1" smtClean="0">
                              <a:latin typeface="Cambria Math" panose="02040503050406030204" pitchFamily="18" charset="0"/>
                              <a:sym typeface="Symbol" panose="05050102010706020507" pitchFamily="18" charset="2"/>
                            </a:rPr>
                          </m:ctrlPr>
                        </m:dPr>
                        <m:e>
                          <m:sSup>
                            <m:sSupPr>
                              <m:ctrlPr>
                                <a:rPr lang="en-US" altLang="en-US" sz="2400" b="0" i="1" smtClean="0">
                                  <a:latin typeface="Cambria Math" panose="02040503050406030204" pitchFamily="18" charset="0"/>
                                  <a:sym typeface="Symbol" panose="05050102010706020507" pitchFamily="18" charset="2"/>
                                </a:rPr>
                              </m:ctrlPr>
                            </m:sSupPr>
                            <m:e>
                              <m:r>
                                <a:rPr lang="en-US" altLang="en-US" sz="2400" b="0" i="1" smtClean="0">
                                  <a:latin typeface="Cambria Math" panose="02040503050406030204" pitchFamily="18" charset="0"/>
                                  <a:sym typeface="Symbol" panose="05050102010706020507" pitchFamily="18" charset="2"/>
                                </a:rPr>
                                <m:t>𝑔</m:t>
                              </m:r>
                            </m:e>
                            <m:sup>
                              <m:sSub>
                                <m:sSubPr>
                                  <m:ctrlPr>
                                    <a:rPr lang="en-US" altLang="en-US" sz="2400" b="0" i="1" smtClean="0">
                                      <a:latin typeface="Cambria Math" panose="02040503050406030204" pitchFamily="18" charset="0"/>
                                      <a:sym typeface="Symbol" panose="05050102010706020507" pitchFamily="18" charset="2"/>
                                    </a:rPr>
                                  </m:ctrlPr>
                                </m:sSubPr>
                                <m:e>
                                  <m:r>
                                    <a:rPr lang="en-US" altLang="en-US" sz="2400" b="0" i="1" smtClean="0">
                                      <a:latin typeface="Cambria Math" panose="02040503050406030204" pitchFamily="18" charset="0"/>
                                      <a:sym typeface="Symbol" panose="05050102010706020507" pitchFamily="18" charset="2"/>
                                    </a:rPr>
                                    <m:t>𝑟</m:t>
                                  </m:r>
                                </m:e>
                                <m:sub>
                                  <m:r>
                                    <a:rPr lang="en-US" altLang="en-US" sz="2400" b="0" i="1" smtClean="0">
                                      <a:latin typeface="Cambria Math" panose="02040503050406030204" pitchFamily="18" charset="0"/>
                                      <a:sym typeface="Symbol" panose="05050102010706020507" pitchFamily="18" charset="2"/>
                                    </a:rPr>
                                    <m:t>1</m:t>
                                  </m:r>
                                </m:sub>
                              </m:sSub>
                            </m:sup>
                          </m:sSup>
                          <m:r>
                            <a:rPr lang="en-US" altLang="en-US" sz="2400" b="0" i="1" smtClean="0">
                              <a:latin typeface="Cambria Math" panose="02040503050406030204" pitchFamily="18" charset="0"/>
                              <a:sym typeface="Symbol" panose="05050102010706020507" pitchFamily="18" charset="2"/>
                            </a:rPr>
                            <m:t>,</m:t>
                          </m:r>
                          <m:r>
                            <a:rPr lang="en-US" altLang="en-US" sz="2400" b="0" i="1" smtClean="0">
                              <a:latin typeface="Cambria Math" panose="02040503050406030204" pitchFamily="18" charset="0"/>
                              <a:sym typeface="Symbol" panose="05050102010706020507" pitchFamily="18" charset="2"/>
                            </a:rPr>
                            <m:t>𝐻</m:t>
                          </m:r>
                          <m:d>
                            <m:dPr>
                              <m:ctrlPr>
                                <a:rPr lang="en-US" altLang="en-US" sz="2400" b="0" i="1" smtClean="0">
                                  <a:latin typeface="Cambria Math" panose="02040503050406030204" pitchFamily="18" charset="0"/>
                                  <a:sym typeface="Symbol" panose="05050102010706020507" pitchFamily="18" charset="2"/>
                                </a:rPr>
                              </m:ctrlPr>
                            </m:dPr>
                            <m:e>
                              <m:sSubSup>
                                <m:sSubSupPr>
                                  <m:ctrlPr>
                                    <a:rPr lang="en-US" altLang="en-US" sz="2400" b="0" i="1" smtClean="0">
                                      <a:latin typeface="Cambria Math" panose="02040503050406030204" pitchFamily="18" charset="0"/>
                                      <a:sym typeface="Symbol" panose="05050102010706020507" pitchFamily="18" charset="2"/>
                                    </a:rPr>
                                  </m:ctrlPr>
                                </m:sSubSupPr>
                                <m:e>
                                  <m:r>
                                    <a:rPr lang="en-US" altLang="en-US" sz="2400" b="0" i="1" smtClean="0">
                                      <a:latin typeface="Cambria Math" panose="02040503050406030204" pitchFamily="18" charset="0"/>
                                      <a:sym typeface="Symbol" panose="05050102010706020507" pitchFamily="18" charset="2"/>
                                    </a:rPr>
                                    <m:t>𝑧</m:t>
                                  </m:r>
                                </m:e>
                                <m:sub>
                                  <m:r>
                                    <a:rPr lang="en-US" altLang="en-US" sz="2400" b="0" i="1" smtClean="0">
                                      <a:latin typeface="Cambria Math" panose="02040503050406030204" pitchFamily="18" charset="0"/>
                                      <a:sym typeface="Symbol" panose="05050102010706020507" pitchFamily="18" charset="2"/>
                                    </a:rPr>
                                    <m:t>1</m:t>
                                  </m:r>
                                </m:sub>
                                <m:sup>
                                  <m:sSub>
                                    <m:sSubPr>
                                      <m:ctrlPr>
                                        <a:rPr lang="en-US" altLang="en-US" sz="2400" b="0" i="1" smtClean="0">
                                          <a:latin typeface="Cambria Math" panose="02040503050406030204" pitchFamily="18" charset="0"/>
                                          <a:sym typeface="Symbol" panose="05050102010706020507" pitchFamily="18" charset="2"/>
                                        </a:rPr>
                                      </m:ctrlPr>
                                    </m:sSubPr>
                                    <m:e>
                                      <m:r>
                                        <a:rPr lang="en-US" altLang="en-US" sz="2400" b="0" i="1" smtClean="0">
                                          <a:latin typeface="Cambria Math" panose="02040503050406030204" pitchFamily="18" charset="0"/>
                                          <a:sym typeface="Symbol" panose="05050102010706020507" pitchFamily="18" charset="2"/>
                                        </a:rPr>
                                        <m:t>𝑟</m:t>
                                      </m:r>
                                    </m:e>
                                    <m:sub>
                                      <m:r>
                                        <a:rPr lang="en-US" altLang="en-US" sz="2400" b="0" i="1" smtClean="0">
                                          <a:latin typeface="Cambria Math" panose="02040503050406030204" pitchFamily="18" charset="0"/>
                                          <a:sym typeface="Symbol" panose="05050102010706020507" pitchFamily="18" charset="2"/>
                                        </a:rPr>
                                        <m:t>1</m:t>
                                      </m:r>
                                    </m:sub>
                                  </m:sSub>
                                </m:sup>
                              </m:sSubSup>
                            </m:e>
                          </m:d>
                          <m:r>
                            <a:rPr lang="en-US" altLang="en-US" sz="2400" b="0" i="1" smtClean="0">
                              <a:latin typeface="Cambria Math" panose="02040503050406030204" pitchFamily="18" charset="0"/>
                              <a:ea typeface="Cambria Math" panose="02040503050406030204" pitchFamily="18" charset="0"/>
                              <a:sym typeface="Symbol" panose="05050102010706020507" pitchFamily="18" charset="2"/>
                            </a:rPr>
                            <m:t>⊕</m:t>
                          </m:r>
                          <m:sSub>
                            <m:sSubPr>
                              <m:ctrlPr>
                                <a:rPr lang="en-US" altLang="en-US" sz="2400" b="0" i="1" smtClean="0">
                                  <a:latin typeface="Cambria Math" panose="02040503050406030204" pitchFamily="18" charset="0"/>
                                  <a:ea typeface="Cambria Math" panose="02040503050406030204" pitchFamily="18" charset="0"/>
                                  <a:sym typeface="Symbol" panose="05050102010706020507" pitchFamily="18" charset="2"/>
                                </a:rPr>
                              </m:ctrlPr>
                            </m:sSubPr>
                            <m:e>
                              <m:r>
                                <a:rPr lang="en-US" altLang="en-US" sz="2400" b="0" i="1" smtClean="0">
                                  <a:latin typeface="Cambria Math" panose="02040503050406030204" pitchFamily="18" charset="0"/>
                                  <a:ea typeface="Cambria Math" panose="02040503050406030204" pitchFamily="18" charset="0"/>
                                  <a:sym typeface="Symbol" panose="05050102010706020507" pitchFamily="18" charset="2"/>
                                </a:rPr>
                                <m:t>𝑚</m:t>
                              </m:r>
                            </m:e>
                            <m:sub>
                              <m:r>
                                <a:rPr lang="en-US" altLang="en-US" sz="2400" b="0" i="1" smtClean="0">
                                  <a:latin typeface="Cambria Math" panose="02040503050406030204" pitchFamily="18" charset="0"/>
                                  <a:ea typeface="Cambria Math" panose="02040503050406030204" pitchFamily="18" charset="0"/>
                                  <a:sym typeface="Symbol" panose="05050102010706020507" pitchFamily="18" charset="2"/>
                                </a:rPr>
                                <m:t>1</m:t>
                              </m:r>
                            </m:sub>
                          </m:sSub>
                        </m:e>
                      </m:d>
                    </m:oMath>
                  </m:oMathPara>
                </a14:m>
                <a:endParaRPr lang="en-US" altLang="en-US" sz="2400" dirty="0">
                  <a:latin typeface="Arial" panose="020B0604020202020204" pitchFamily="34" charset="0"/>
                  <a:sym typeface="Symbol" panose="05050102010706020507" pitchFamily="18" charset="2"/>
                </a:endParaRPr>
              </a:p>
            </p:txBody>
          </p:sp>
        </mc:Choice>
        <mc:Fallback xmlns="">
          <p:sp>
            <p:nvSpPr>
              <p:cNvPr id="30" name="Rectangle 29"/>
              <p:cNvSpPr>
                <a:spLocks noRot="1" noChangeAspect="1" noMove="1" noResize="1" noEditPoints="1" noAdjustHandles="1" noChangeArrowheads="1" noChangeShapeType="1" noTextEdit="1"/>
              </p:cNvSpPr>
              <p:nvPr/>
            </p:nvSpPr>
            <p:spPr>
              <a:xfrm>
                <a:off x="2876216" y="4145185"/>
                <a:ext cx="6096000" cy="843564"/>
              </a:xfrm>
              <a:prstGeom prst="rect">
                <a:avLst/>
              </a:prstGeom>
              <a:blipFill>
                <a:blip r:embed="rId6"/>
                <a:stretch>
                  <a:fillRect b="-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124359" y="5557669"/>
                <a:ext cx="3414717" cy="1143968"/>
              </a:xfrm>
              <a:prstGeom prst="rect">
                <a:avLst/>
              </a:prstGeom>
            </p:spPr>
            <p:txBody>
              <a:bodyPr wrap="none">
                <a:spAutoFit/>
              </a:bodyPr>
              <a:lstStyle/>
              <a:p>
                <a:r>
                  <a:rPr lang="en-US" altLang="en-US" sz="3200" dirty="0" smtClean="0">
                    <a:sym typeface="Symbol" panose="05050102010706020507" pitchFamily="18" charset="2"/>
                  </a:rPr>
                  <a:t>Bob can decrypt </a:t>
                </a:r>
                <a:r>
                  <a:rPr lang="en-US" altLang="en-US" sz="3200" dirty="0" err="1" smtClean="0">
                    <a:sym typeface="Symbol" panose="05050102010706020507" pitchFamily="18" charset="2"/>
                  </a:rPr>
                  <a:t>C</a:t>
                </a:r>
                <a:r>
                  <a:rPr lang="en-US" altLang="en-US" sz="3200" b="1" baseline="-25000" dirty="0" err="1" smtClean="0">
                    <a:sym typeface="Symbol" panose="05050102010706020507" pitchFamily="18" charset="2"/>
                  </a:rPr>
                  <a:t>b</a:t>
                </a:r>
                <a:endParaRPr lang="en-US" altLang="en-US" sz="3200" b="1" baseline="-25000" dirty="0" smtClean="0">
                  <a:sym typeface="Symbol" panose="05050102010706020507" pitchFamily="18" charset="2"/>
                </a:endParaRPr>
              </a:p>
              <a:p>
                <a:pPr/>
                <a14:m>
                  <m:oMathPara xmlns:m="http://schemas.openxmlformats.org/officeDocument/2006/math">
                    <m:oMathParaPr>
                      <m:jc m:val="centerGroup"/>
                    </m:oMathParaPr>
                    <m:oMath xmlns:m="http://schemas.openxmlformats.org/officeDocument/2006/math">
                      <m:sSubSup>
                        <m:sSubSupPr>
                          <m:ctrlPr>
                            <a:rPr lang="en-US" altLang="en-US" sz="3200" i="1" smtClean="0">
                              <a:latin typeface="Cambria Math" panose="02040503050406030204" pitchFamily="18" charset="0"/>
                              <a:sym typeface="Symbol" panose="05050102010706020507" pitchFamily="18" charset="2"/>
                            </a:rPr>
                          </m:ctrlPr>
                        </m:sSubSupPr>
                        <m:e>
                          <m:r>
                            <a:rPr lang="en-US" altLang="en-US" sz="3200" i="1">
                              <a:latin typeface="Cambria Math" panose="02040503050406030204" pitchFamily="18" charset="0"/>
                              <a:sym typeface="Symbol" panose="05050102010706020507" pitchFamily="18" charset="2"/>
                            </a:rPr>
                            <m:t>𝑧</m:t>
                          </m:r>
                        </m:e>
                        <m:sub>
                          <m:r>
                            <a:rPr lang="en-US" altLang="en-US" sz="3200" b="0" i="1" smtClean="0">
                              <a:latin typeface="Cambria Math" panose="02040503050406030204" pitchFamily="18" charset="0"/>
                              <a:sym typeface="Symbol" panose="05050102010706020507" pitchFamily="18" charset="2"/>
                            </a:rPr>
                            <m:t>𝑏</m:t>
                          </m:r>
                        </m:sub>
                        <m:sup>
                          <m:sSub>
                            <m:sSubPr>
                              <m:ctrlPr>
                                <a:rPr lang="en-US" altLang="en-US" sz="3200" i="1">
                                  <a:latin typeface="Cambria Math" panose="02040503050406030204" pitchFamily="18" charset="0"/>
                                  <a:sym typeface="Symbol" panose="05050102010706020507" pitchFamily="18" charset="2"/>
                                </a:rPr>
                              </m:ctrlPr>
                            </m:sSubPr>
                            <m:e>
                              <m:r>
                                <a:rPr lang="en-US" altLang="en-US" sz="3200" i="1">
                                  <a:latin typeface="Cambria Math" panose="02040503050406030204" pitchFamily="18" charset="0"/>
                                  <a:sym typeface="Symbol" panose="05050102010706020507" pitchFamily="18" charset="2"/>
                                </a:rPr>
                                <m:t>𝑟</m:t>
                              </m:r>
                            </m:e>
                            <m:sub>
                              <m:r>
                                <a:rPr lang="en-US" altLang="en-US" sz="3200" b="0" i="1" smtClean="0">
                                  <a:latin typeface="Cambria Math" panose="02040503050406030204" pitchFamily="18" charset="0"/>
                                  <a:sym typeface="Symbol" panose="05050102010706020507" pitchFamily="18" charset="2"/>
                                </a:rPr>
                                <m:t>𝑏</m:t>
                              </m:r>
                            </m:sub>
                          </m:sSub>
                        </m:sup>
                      </m:sSubSup>
                      <m:r>
                        <a:rPr lang="en-US" altLang="en-US" sz="3200" b="0" i="1" smtClean="0">
                          <a:latin typeface="Cambria Math" panose="02040503050406030204" pitchFamily="18" charset="0"/>
                          <a:sym typeface="Symbol" panose="05050102010706020507" pitchFamily="18" charset="2"/>
                        </a:rPr>
                        <m:t>=</m:t>
                      </m:r>
                      <m:sSup>
                        <m:sSupPr>
                          <m:ctrlPr>
                            <a:rPr lang="en-US" altLang="en-US" sz="3200" i="1" smtClean="0">
                              <a:latin typeface="Cambria Math" panose="02040503050406030204" pitchFamily="18" charset="0"/>
                              <a:sym typeface="Symbol" panose="05050102010706020507" pitchFamily="18" charset="2"/>
                            </a:rPr>
                          </m:ctrlPr>
                        </m:sSupPr>
                        <m:e>
                          <m:r>
                            <a:rPr lang="en-US" altLang="en-US" sz="3200" i="1">
                              <a:latin typeface="Cambria Math" panose="02040503050406030204" pitchFamily="18" charset="0"/>
                              <a:sym typeface="Symbol" panose="05050102010706020507" pitchFamily="18" charset="2"/>
                            </a:rPr>
                            <m:t>𝑔</m:t>
                          </m:r>
                        </m:e>
                        <m:sup>
                          <m:r>
                            <a:rPr lang="en-US" altLang="en-US" sz="3200" b="0" i="1" smtClean="0">
                              <a:latin typeface="Cambria Math" panose="02040503050406030204" pitchFamily="18" charset="0"/>
                              <a:sym typeface="Symbol" panose="05050102010706020507" pitchFamily="18" charset="2"/>
                            </a:rPr>
                            <m:t>𝑘</m:t>
                          </m:r>
                          <m:sSub>
                            <m:sSubPr>
                              <m:ctrlPr>
                                <a:rPr lang="en-US" altLang="en-US" sz="3200" i="1">
                                  <a:latin typeface="Cambria Math" panose="02040503050406030204" pitchFamily="18" charset="0"/>
                                  <a:sym typeface="Symbol" panose="05050102010706020507" pitchFamily="18" charset="2"/>
                                </a:rPr>
                              </m:ctrlPr>
                            </m:sSubPr>
                            <m:e>
                              <m:r>
                                <a:rPr lang="en-US" altLang="en-US" sz="3200" i="1">
                                  <a:latin typeface="Cambria Math" panose="02040503050406030204" pitchFamily="18" charset="0"/>
                                  <a:sym typeface="Symbol" panose="05050102010706020507" pitchFamily="18" charset="2"/>
                                </a:rPr>
                                <m:t>𝑟</m:t>
                              </m:r>
                            </m:e>
                            <m:sub>
                              <m:r>
                                <a:rPr lang="en-US" altLang="en-US" sz="3200" b="0" i="1" smtClean="0">
                                  <a:latin typeface="Cambria Math" panose="02040503050406030204" pitchFamily="18" charset="0"/>
                                  <a:sym typeface="Symbol" panose="05050102010706020507" pitchFamily="18" charset="2"/>
                                </a:rPr>
                                <m:t>𝑏</m:t>
                              </m:r>
                            </m:sub>
                          </m:sSub>
                        </m:sup>
                      </m:sSup>
                    </m:oMath>
                  </m:oMathPara>
                </a14:m>
                <a:endParaRPr lang="en-US" sz="3200" dirty="0"/>
              </a:p>
            </p:txBody>
          </p:sp>
        </mc:Choice>
        <mc:Fallback xmlns="">
          <p:sp>
            <p:nvSpPr>
              <p:cNvPr id="31" name="Rectangle 30"/>
              <p:cNvSpPr>
                <a:spLocks noRot="1" noChangeAspect="1" noMove="1" noResize="1" noEditPoints="1" noAdjustHandles="1" noChangeArrowheads="1" noChangeShapeType="1" noTextEdit="1"/>
              </p:cNvSpPr>
              <p:nvPr/>
            </p:nvSpPr>
            <p:spPr>
              <a:xfrm>
                <a:off x="4124359" y="5557669"/>
                <a:ext cx="3414717" cy="1143968"/>
              </a:xfrm>
              <a:prstGeom prst="rect">
                <a:avLst/>
              </a:prstGeom>
              <a:blipFill>
                <a:blip r:embed="rId7"/>
                <a:stretch>
                  <a:fillRect l="-4643" t="-6952"/>
                </a:stretch>
              </a:blipFill>
            </p:spPr>
            <p:txBody>
              <a:bodyPr/>
              <a:lstStyle/>
              <a:p>
                <a:r>
                  <a:rPr lang="en-US">
                    <a:noFill/>
                  </a:rPr>
                  <a:t> </a:t>
                </a:r>
              </a:p>
            </p:txBody>
          </p:sp>
        </mc:Fallback>
      </mc:AlternateContent>
    </p:spTree>
    <p:extLst>
      <p:ext uri="{BB962C8B-B14F-4D97-AF65-F5344CB8AC3E}">
        <p14:creationId xmlns:p14="http://schemas.microsoft.com/office/powerpoint/2010/main" val="3924519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Zero-Knowledge Proof for Discrete Log Solution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40</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Bob (verifier); </a:t>
                </a:r>
              </a:p>
              <a:p>
                <a14:m>
                  <m:oMath xmlns:m="http://schemas.openxmlformats.org/officeDocument/2006/math">
                    <m:sSup>
                      <m:sSupPr>
                        <m:ctrlPr>
                          <a:rPr lang="en-US" sz="2200" i="1" dirty="0">
                            <a:latin typeface="Cambria Math" panose="02040503050406030204" pitchFamily="18" charset="0"/>
                            <a:ea typeface="Cambria Math" panose="02040503050406030204" pitchFamily="18" charset="0"/>
                          </a:rPr>
                        </m:ctrlPr>
                      </m:sSupPr>
                      <m:e>
                        <m:r>
                          <a:rPr lang="en-US" sz="2200" i="1" dirty="0">
                            <a:latin typeface="Cambria Math" panose="02040503050406030204" pitchFamily="18" charset="0"/>
                            <a:ea typeface="Cambria Math" panose="02040503050406030204" pitchFamily="18" charset="0"/>
                          </a:rPr>
                          <m:t>𝐴</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𝑔</m:t>
                        </m:r>
                      </m:e>
                      <m:sup>
                        <m:r>
                          <a:rPr lang="en-US" sz="2200" b="0" i="1" dirty="0" smtClean="0">
                            <a:latin typeface="Cambria Math" panose="02040503050406030204" pitchFamily="18" charset="0"/>
                            <a:ea typeface="Cambria Math" panose="02040503050406030204" pitchFamily="18" charset="0"/>
                          </a:rPr>
                          <m:t>𝑥</m:t>
                        </m:r>
                      </m:sup>
                    </m:sSup>
                  </m:oMath>
                </a14:m>
                <a:r>
                  <a:rPr lang="en-US" sz="2200" dirty="0"/>
                  <a:t>, </a:t>
                </a:r>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pic>
        <p:nvPicPr>
          <p:cNvPr id="6"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68" y="1870075"/>
            <a:ext cx="2387523" cy="2076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al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131" y="1880277"/>
            <a:ext cx="1557669" cy="21301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10041065" y="4145359"/>
                <a:ext cx="2023858"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Alice (prover);</a:t>
                </a:r>
              </a:p>
              <a:p>
                <a:r>
                  <a:rPr lang="en-US" sz="2400" b="1" dirty="0" smtClean="0">
                    <a:solidFill>
                      <a:srgbClr val="00B050"/>
                    </a:solidFill>
                    <a:latin typeface="Cambria Math" panose="02040503050406030204" pitchFamily="18" charset="0"/>
                    <a:ea typeface="Cambria Math" panose="02040503050406030204" pitchFamily="18" charset="0"/>
                  </a:rPr>
                  <a:t>x</a:t>
                </a:r>
                <a:endParaRPr lang="en-US" sz="2400" i="1" dirty="0" smtClean="0">
                  <a:latin typeface="Cambria Math" panose="02040503050406030204" pitchFamily="18" charset="0"/>
                  <a:ea typeface="Cambria Math" panose="02040503050406030204" pitchFamily="18" charset="0"/>
                </a:endParaRPr>
              </a:p>
              <a:p>
                <a14:m>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𝐴</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𝑥</m:t>
                        </m:r>
                      </m:sup>
                    </m:sSup>
                  </m:oMath>
                </a14:m>
                <a:r>
                  <a:rPr lang="en-US" sz="2400" dirty="0" smtClean="0"/>
                  <a:t>,</a:t>
                </a:r>
              </a:p>
              <a:p>
                <a14:m>
                  <m:oMath xmlns:m="http://schemas.openxmlformats.org/officeDocument/2006/math">
                    <m:sSup>
                      <m:sSupPr>
                        <m:ctrlPr>
                          <a:rPr lang="en-US" sz="2400" i="1" dirty="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𝐵</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𝑦</m:t>
                        </m:r>
                      </m:sup>
                    </m:sSup>
                  </m:oMath>
                </a14:m>
                <a:r>
                  <a:rPr lang="en-US" sz="2400" dirty="0" smtClean="0"/>
                  <a:t>, </a:t>
                </a:r>
              </a:p>
              <a:p>
                <a:r>
                  <a:rPr lang="en-US" sz="2400" dirty="0" smtClean="0"/>
                  <a:t>(random y)</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10041065" y="4145359"/>
                <a:ext cx="2023858" cy="1860081"/>
              </a:xfrm>
              <a:prstGeom prst="rect">
                <a:avLst/>
              </a:prstGeom>
              <a:blipFill>
                <a:blip r:embed="rId5"/>
                <a:stretch>
                  <a:fillRect l="-4518" t="-2623" r="-3012" b="-10820"/>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5051419" y="2189112"/>
                <a:ext cx="2637582" cy="461665"/>
              </a:xfrm>
              <a:prstGeom prst="rect">
                <a:avLst/>
              </a:prstGeom>
            </p:spPr>
            <p:txBody>
              <a:bodyPr wrap="none">
                <a:spAutoFit/>
              </a:bodyPr>
              <a:lstStyle/>
              <a:p>
                <a14:m>
                  <m:oMath xmlns:m="http://schemas.openxmlformats.org/officeDocument/2006/math">
                    <m:r>
                      <a:rPr lang="en-US" sz="2400" b="1" i="1" dirty="0" smtClean="0">
                        <a:latin typeface="Cambria Math" panose="02040503050406030204" pitchFamily="18" charset="0"/>
                      </a:rPr>
                      <m:t>𝑩</m:t>
                    </m:r>
                    <m:r>
                      <a:rPr lang="en-US" sz="2400" b="1" i="1" dirty="0" smtClean="0">
                        <a:latin typeface="Cambria Math" panose="02040503050406030204" pitchFamily="18" charset="0"/>
                      </a:rPr>
                      <m:t>=</m:t>
                    </m:r>
                    <m:sSup>
                      <m:sSupPr>
                        <m:ctrlPr>
                          <a:rPr lang="en-US" sz="2400" b="1" i="1" dirty="0" smtClean="0">
                            <a:latin typeface="Cambria Math" panose="02040503050406030204" pitchFamily="18" charset="0"/>
                          </a:rPr>
                        </m:ctrlPr>
                      </m:sSupPr>
                      <m:e>
                        <m:r>
                          <a:rPr lang="en-US" sz="2400" b="1" i="1" dirty="0" smtClean="0">
                            <a:latin typeface="Cambria Math" panose="02040503050406030204" pitchFamily="18" charset="0"/>
                          </a:rPr>
                          <m:t>𝒈</m:t>
                        </m:r>
                      </m:e>
                      <m:sup>
                        <m:r>
                          <a:rPr lang="en-US" sz="2400" b="1" i="1" dirty="0" smtClean="0">
                            <a:latin typeface="Cambria Math" panose="02040503050406030204" pitchFamily="18" charset="0"/>
                          </a:rPr>
                          <m:t>𝒚</m:t>
                        </m:r>
                      </m:sup>
                    </m:sSup>
                  </m:oMath>
                </a14:m>
                <a:r>
                  <a:rPr lang="en-US" sz="2400" b="1" dirty="0" smtClean="0"/>
                  <a:t>, </a:t>
                </a:r>
                <a14:m>
                  <m:oMath xmlns:m="http://schemas.openxmlformats.org/officeDocument/2006/math">
                    <m:r>
                      <a:rPr lang="en-US" sz="2400" b="1" i="1" dirty="0" smtClean="0">
                        <a:latin typeface="Cambria Math" panose="02040503050406030204" pitchFamily="18" charset="0"/>
                      </a:rPr>
                      <m:t>𝑪</m:t>
                    </m:r>
                    <m:r>
                      <a:rPr lang="en-US" sz="2400" b="1" i="1" dirty="0">
                        <a:latin typeface="Cambria Math" panose="02040503050406030204" pitchFamily="18" charset="0"/>
                      </a:rPr>
                      <m:t>=</m:t>
                    </m:r>
                    <m:sSup>
                      <m:sSupPr>
                        <m:ctrlPr>
                          <a:rPr lang="en-US" sz="2400" b="1" i="1" dirty="0">
                            <a:latin typeface="Cambria Math" panose="02040503050406030204" pitchFamily="18" charset="0"/>
                          </a:rPr>
                        </m:ctrlPr>
                      </m:sSupPr>
                      <m:e>
                        <m:r>
                          <a:rPr lang="en-US" sz="2400" b="1" i="1" dirty="0" smtClean="0">
                            <a:latin typeface="Cambria Math" panose="02040503050406030204" pitchFamily="18" charset="0"/>
                          </a:rPr>
                          <m:t>𝒈</m:t>
                        </m:r>
                      </m:e>
                      <m:sup>
                        <m:r>
                          <a:rPr lang="en-US" sz="2400" b="1" i="1" dirty="0" smtClean="0">
                            <a:latin typeface="Cambria Math" panose="02040503050406030204" pitchFamily="18" charset="0"/>
                          </a:rPr>
                          <m:t>𝒙</m:t>
                        </m:r>
                        <m:r>
                          <a:rPr lang="en-US" sz="2400" b="1" i="1" dirty="0" smtClean="0">
                            <a:latin typeface="Cambria Math" panose="02040503050406030204" pitchFamily="18" charset="0"/>
                          </a:rPr>
                          <m:t>+</m:t>
                        </m:r>
                        <m:r>
                          <a:rPr lang="en-US" sz="2400" b="1" i="1" dirty="0">
                            <a:latin typeface="Cambria Math" panose="02040503050406030204" pitchFamily="18" charset="0"/>
                          </a:rPr>
                          <m:t>𝒚</m:t>
                        </m:r>
                      </m:sup>
                    </m:sSup>
                  </m:oMath>
                </a14:m>
                <a:r>
                  <a:rPr lang="en-US" sz="2400" b="1" dirty="0" smtClean="0"/>
                  <a:t> </a:t>
                </a:r>
                <a:endParaRPr lang="en-US" sz="2400" b="1" dirty="0"/>
              </a:p>
            </p:txBody>
          </p:sp>
        </mc:Choice>
        <mc:Fallback xmlns="">
          <p:sp>
            <p:nvSpPr>
              <p:cNvPr id="12" name="Rectangle 11"/>
              <p:cNvSpPr>
                <a:spLocks noRot="1" noChangeAspect="1" noMove="1" noResize="1" noEditPoints="1" noAdjustHandles="1" noChangeArrowheads="1" noChangeShapeType="1" noTextEdit="1"/>
              </p:cNvSpPr>
              <p:nvPr/>
            </p:nvSpPr>
            <p:spPr>
              <a:xfrm>
                <a:off x="5051419" y="2189112"/>
                <a:ext cx="2637582" cy="461665"/>
              </a:xfrm>
              <a:prstGeom prst="rect">
                <a:avLst/>
              </a:prstGeom>
              <a:blipFill>
                <a:blip r:embed="rId6"/>
                <a:stretch>
                  <a:fillRect l="-694" t="-10526" b="-28947"/>
                </a:stretch>
              </a:blipFill>
            </p:spPr>
            <p:txBody>
              <a:bodyPr/>
              <a:lstStyle/>
              <a:p>
                <a:r>
                  <a:rPr lang="en-US">
                    <a:noFill/>
                  </a:rPr>
                  <a:t> </a:t>
                </a:r>
              </a:p>
            </p:txBody>
          </p:sp>
        </mc:Fallback>
      </mc:AlternateContent>
      <p:cxnSp>
        <p:nvCxnSpPr>
          <p:cNvPr id="13" name="Straight Arrow Connector 12"/>
          <p:cNvCxnSpPr/>
          <p:nvPr/>
        </p:nvCxnSpPr>
        <p:spPr>
          <a:xfrm flipV="1">
            <a:off x="2760786" y="3446376"/>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908014" y="2956768"/>
                <a:ext cx="23527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𝒄𝒉𝒂𝒍𝒍𝒆𝒏𝒈𝒆</m:t>
                      </m:r>
                      <m:r>
                        <a:rPr lang="en-US" b="1" i="1" dirty="0" smtClean="0">
                          <a:latin typeface="Cambria Math" panose="02040503050406030204" pitchFamily="18" charset="0"/>
                        </a:rPr>
                        <m:t> </m:t>
                      </m:r>
                      <m:r>
                        <a:rPr lang="en-US" b="1" i="1" dirty="0" smtClean="0">
                          <a:latin typeface="Cambria Math" panose="02040503050406030204" pitchFamily="18" charset="0"/>
                        </a:rPr>
                        <m:t>𝒄</m:t>
                      </m:r>
                      <m:r>
                        <a:rPr lang="en-US" b="1" i="1" dirty="0" smtClean="0">
                          <a:latin typeface="Cambria Math" panose="02040503050406030204" pitchFamily="18" charset="0"/>
                          <a:ea typeface="Cambria Math" panose="02040503050406030204" pitchFamily="18" charset="0"/>
                        </a:rPr>
                        <m:t>∈</m:t>
                      </m:r>
                      <m:d>
                        <m:dPr>
                          <m:begChr m:val="{"/>
                          <m:endChr m:val="}"/>
                          <m:ctrlPr>
                            <a:rPr lang="en-US" b="1" i="1" dirty="0" smtClean="0">
                              <a:latin typeface="Cambria Math" panose="02040503050406030204" pitchFamily="18" charset="0"/>
                              <a:ea typeface="Cambria Math" panose="02040503050406030204" pitchFamily="18" charset="0"/>
                            </a:rPr>
                          </m:ctrlPr>
                        </m:dPr>
                        <m:e>
                          <m:r>
                            <a:rPr lang="en-US" b="1" i="1" dirty="0" smtClean="0">
                              <a:latin typeface="Cambria Math" panose="02040503050406030204" pitchFamily="18" charset="0"/>
                              <a:ea typeface="Cambria Math" panose="02040503050406030204" pitchFamily="18" charset="0"/>
                            </a:rPr>
                            <m:t>𝟎</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𝟏</m:t>
                          </m:r>
                        </m:e>
                      </m:d>
                    </m:oMath>
                  </m:oMathPara>
                </a14:m>
                <a:endParaRPr lang="en-US" b="1" dirty="0"/>
              </a:p>
            </p:txBody>
          </p:sp>
        </mc:Choice>
        <mc:Fallback xmlns="">
          <p:sp>
            <p:nvSpPr>
              <p:cNvPr id="14" name="Rectangle 13"/>
              <p:cNvSpPr>
                <a:spLocks noRot="1" noChangeAspect="1" noMove="1" noResize="1" noEditPoints="1" noAdjustHandles="1" noChangeArrowheads="1" noChangeShapeType="1" noTextEdit="1"/>
              </p:cNvSpPr>
              <p:nvPr/>
            </p:nvSpPr>
            <p:spPr>
              <a:xfrm>
                <a:off x="4908014" y="2956768"/>
                <a:ext cx="2352760" cy="369332"/>
              </a:xfrm>
              <a:prstGeom prst="rect">
                <a:avLst/>
              </a:prstGeom>
              <a:blipFill>
                <a:blip r:embed="rId7"/>
                <a:stretch>
                  <a:fillRect b="-13115"/>
                </a:stretch>
              </a:blipFill>
            </p:spPr>
            <p:txBody>
              <a:bodyPr/>
              <a:lstStyle/>
              <a:p>
                <a:r>
                  <a:rPr lang="en-US">
                    <a:noFill/>
                  </a:rPr>
                  <a:t> </a:t>
                </a:r>
              </a:p>
            </p:txBody>
          </p:sp>
        </mc:Fallback>
      </mc:AlternateContent>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3930707" y="3587017"/>
                <a:ext cx="3391826" cy="710194"/>
              </a:xfrm>
              <a:prstGeom prst="rect">
                <a:avLst/>
              </a:prstGeom>
            </p:spPr>
            <p:txBody>
              <a:bodyPr wrap="none">
                <a:spAutoFit/>
              </a:bodyPr>
              <a:lstStyle/>
              <a:p>
                <a:r>
                  <a:rPr lang="en-US" b="1" dirty="0" smtClean="0"/>
                  <a:t>Response </a:t>
                </a:r>
                <a14:m>
                  <m:oMath xmlns:m="http://schemas.openxmlformats.org/officeDocument/2006/math">
                    <m:r>
                      <a:rPr lang="en-US" b="1" i="1" smtClean="0">
                        <a:latin typeface="Cambria Math" panose="02040503050406030204" pitchFamily="18" charset="0"/>
                      </a:rPr>
                      <m:t>𝒓</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eqArr>
                          <m:eqArrPr>
                            <m:ctrlPr>
                              <a:rPr lang="en-US" b="1" i="1" smtClean="0">
                                <a:latin typeface="Cambria Math" panose="02040503050406030204" pitchFamily="18" charset="0"/>
                              </a:rPr>
                            </m:ctrlPr>
                          </m:eqArrPr>
                          <m:e>
                            <m:r>
                              <a:rPr lang="en-US" b="1" i="1" smtClean="0">
                                <a:latin typeface="Cambria Math" panose="02040503050406030204" pitchFamily="18" charset="0"/>
                              </a:rPr>
                              <m:t>𝒚</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e>
                          <m:e>
                            <m:r>
                              <a:rPr lang="en-US" b="1" i="1" dirty="0" smtClean="0">
                                <a:latin typeface="Cambria Math" panose="02040503050406030204" pitchFamily="18" charset="0"/>
                              </a:rPr>
                              <m:t>𝒚</m:t>
                            </m:r>
                            <m:r>
                              <a:rPr lang="en-US" b="0" i="1"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𝑥</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𝑖𝑓</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𝑐</m:t>
                            </m:r>
                            <m:r>
                              <a:rPr lang="en-US" b="0" i="1" dirty="0" smtClean="0">
                                <a:latin typeface="Cambria Math" panose="02040503050406030204" pitchFamily="18" charset="0"/>
                                <a:ea typeface="Cambria Math" panose="02040503050406030204" pitchFamily="18" charset="0"/>
                              </a:rPr>
                              <m:t>=1</m:t>
                            </m:r>
                          </m:e>
                        </m:eqArr>
                      </m:e>
                    </m:d>
                  </m:oMath>
                </a14:m>
                <a:endParaRPr lang="en-US" b="1" dirty="0"/>
              </a:p>
            </p:txBody>
          </p:sp>
        </mc:Choice>
        <mc:Fallback xmlns="">
          <p:sp>
            <p:nvSpPr>
              <p:cNvPr id="16" name="Rectangle 15"/>
              <p:cNvSpPr>
                <a:spLocks noRot="1" noChangeAspect="1" noMove="1" noResize="1" noEditPoints="1" noAdjustHandles="1" noChangeArrowheads="1" noChangeShapeType="1" noTextEdit="1"/>
              </p:cNvSpPr>
              <p:nvPr/>
            </p:nvSpPr>
            <p:spPr>
              <a:xfrm>
                <a:off x="3930707" y="3587017"/>
                <a:ext cx="3391826" cy="710194"/>
              </a:xfrm>
              <a:prstGeom prst="rect">
                <a:avLst/>
              </a:prstGeom>
              <a:blipFill>
                <a:blip r:embed="rId8"/>
                <a:stretch>
                  <a:fillRect l="-1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184780" y="4474982"/>
                <a:ext cx="7025961"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 </m:t>
                          </m:r>
                          <m:eqArr>
                            <m:eqArrPr>
                              <m:ctrlPr>
                                <a:rPr lang="en-US" b="1" i="1" smtClean="0">
                                  <a:latin typeface="Cambria Math" panose="02040503050406030204" pitchFamily="18" charset="0"/>
                                </a:rPr>
                              </m:ctrlPr>
                            </m:eqArrPr>
                            <m:e>
                              <m:r>
                                <a:rPr lang="en-US" b="1" i="1" smtClean="0">
                                  <a:latin typeface="Cambria Math" panose="02040503050406030204" pitchFamily="18" charset="0"/>
                                </a:rPr>
                                <m:t>𝟏</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 </m:t>
                              </m:r>
                              <m:r>
                                <a:rPr lang="en-US" b="1" i="1" smtClean="0">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𝑩</m:t>
                              </m:r>
                              <m:r>
                                <a:rPr lang="en-US" b="1" i="1" dirty="0">
                                  <a:latin typeface="Cambria Math" panose="02040503050406030204" pitchFamily="18" charset="0"/>
                                </a:rPr>
                                <m:t>=</m:t>
                              </m:r>
                              <m:sSup>
                                <m:sSupPr>
                                  <m:ctrlPr>
                                    <a:rPr lang="en-US" b="1" i="1" dirty="0">
                                      <a:latin typeface="Cambria Math" panose="02040503050406030204" pitchFamily="18" charset="0"/>
                                    </a:rPr>
                                  </m:ctrlPr>
                                </m:sSupPr>
                                <m:e>
                                  <m:r>
                                    <a:rPr lang="en-US" b="1" i="1" dirty="0">
                                      <a:latin typeface="Cambria Math" panose="02040503050406030204" pitchFamily="18" charset="0"/>
                                    </a:rPr>
                                    <m:t>𝒈</m:t>
                                  </m:r>
                                </m:e>
                                <m:sup>
                                  <m:r>
                                    <a:rPr lang="en-US" b="1" i="1" dirty="0" smtClean="0">
                                      <a:latin typeface="Cambria Math" panose="02040503050406030204" pitchFamily="18" charset="0"/>
                                    </a:rPr>
                                    <m:t>𝒓</m:t>
                                  </m:r>
                                </m:sup>
                              </m:sSup>
                              <m:r>
                                <a:rPr lang="en-US" b="1" i="1" dirty="0" smtClean="0">
                                  <a:latin typeface="Cambria Math" panose="02040503050406030204" pitchFamily="18" charset="0"/>
                                </a:rPr>
                                <m:t>  </m:t>
                              </m:r>
                              <m:r>
                                <a:rPr lang="en-US" b="1" i="1" dirty="0" smtClean="0">
                                  <a:latin typeface="Cambria Math" panose="02040503050406030204" pitchFamily="18" charset="0"/>
                                </a:rPr>
                                <m:t>𝒂𝒏𝒅</m:t>
                              </m:r>
                              <m:r>
                                <a:rPr lang="en-US" b="1" i="1" dirty="0" smtClean="0">
                                  <a:latin typeface="Cambria Math" panose="02040503050406030204" pitchFamily="18" charset="0"/>
                                </a:rPr>
                                <m:t> </m:t>
                              </m:r>
                              <m:r>
                                <a:rPr lang="en-US" b="1" i="1" dirty="0" smtClean="0">
                                  <a:latin typeface="Cambria Math" panose="02040503050406030204" pitchFamily="18" charset="0"/>
                                </a:rPr>
                                <m:t>𝑨𝑩</m:t>
                              </m:r>
                              <m:r>
                                <a:rPr lang="en-US" b="1" i="1" dirty="0" smtClean="0">
                                  <a:latin typeface="Cambria Math" panose="02040503050406030204" pitchFamily="18" charset="0"/>
                                </a:rPr>
                                <m:t>=</m:t>
                              </m:r>
                              <m:r>
                                <a:rPr lang="en-US" b="1" i="1" dirty="0" smtClean="0">
                                  <a:latin typeface="Cambria Math" panose="02040503050406030204" pitchFamily="18" charset="0"/>
                                </a:rPr>
                                <m:t>𝑪</m:t>
                              </m:r>
                              <m:r>
                                <a:rPr lang="en-US" b="1" i="1" dirty="0" smtClean="0">
                                  <a:latin typeface="Cambria Math" panose="02040503050406030204" pitchFamily="18" charset="0"/>
                                </a:rPr>
                                <m:t>        </m:t>
                              </m:r>
                            </m:e>
                            <m:e>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𝒊𝒇</m:t>
                              </m:r>
                              <m:r>
                                <a:rPr lang="en-US" b="1" i="1">
                                  <a:latin typeface="Cambria Math" panose="02040503050406030204" pitchFamily="18" charset="0"/>
                                </a:rPr>
                                <m:t> </m:t>
                              </m:r>
                              <m:r>
                                <a:rPr lang="en-US" b="1" i="1">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𝑪</m:t>
                              </m:r>
                              <m:r>
                                <a:rPr lang="en-US" b="1" i="1">
                                  <a:latin typeface="Cambria Math" panose="02040503050406030204" pitchFamily="18" charset="0"/>
                                </a:rPr>
                                <m:t>=</m:t>
                              </m:r>
                              <m:sSup>
                                <m:sSupPr>
                                  <m:ctrlPr>
                                    <a:rPr lang="en-US" b="1" i="1" dirty="0">
                                      <a:latin typeface="Cambria Math" panose="02040503050406030204" pitchFamily="18" charset="0"/>
                                    </a:rPr>
                                  </m:ctrlPr>
                                </m:sSupPr>
                                <m:e>
                                  <m:r>
                                    <a:rPr lang="en-US" b="1" i="1" dirty="0">
                                      <a:latin typeface="Cambria Math" panose="02040503050406030204" pitchFamily="18" charset="0"/>
                                    </a:rPr>
                                    <m:t>𝒈</m:t>
                                  </m:r>
                                </m:e>
                                <m:sup>
                                  <m:r>
                                    <a:rPr lang="en-US" b="1" i="1" dirty="0">
                                      <a:latin typeface="Cambria Math" panose="02040503050406030204" pitchFamily="18" charset="0"/>
                                    </a:rPr>
                                    <m:t>𝒓</m:t>
                                  </m:r>
                                </m:sup>
                              </m:sSup>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𝑎𝑛𝑑</m:t>
                              </m:r>
                              <m:r>
                                <a:rPr lang="en-US" b="0" i="1" dirty="0" smtClean="0">
                                  <a:latin typeface="Cambria Math" panose="02040503050406030204" pitchFamily="18" charset="0"/>
                                  <a:ea typeface="Cambria Math" panose="02040503050406030204" pitchFamily="18" charset="0"/>
                                </a:rPr>
                                <m:t> </m:t>
                              </m:r>
                              <m:r>
                                <a:rPr lang="en-US" b="1" i="1" dirty="0">
                                  <a:latin typeface="Cambria Math" panose="02040503050406030204" pitchFamily="18" charset="0"/>
                                </a:rPr>
                                <m:t>𝑨𝑩</m:t>
                              </m:r>
                              <m:r>
                                <a:rPr lang="en-US" b="1" i="1" dirty="0">
                                  <a:latin typeface="Cambria Math" panose="02040503050406030204" pitchFamily="18" charset="0"/>
                                </a:rPr>
                                <m:t>=</m:t>
                              </m:r>
                              <m:r>
                                <a:rPr lang="en-US" b="1" i="1" dirty="0">
                                  <a:latin typeface="Cambria Math" panose="02040503050406030204" pitchFamily="18" charset="0"/>
                                </a:rPr>
                                <m:t>𝑪</m:t>
                              </m:r>
                              <m:r>
                                <a:rPr lang="en-US" b="1" i="1" dirty="0" smtClean="0">
                                  <a:latin typeface="Cambria Math" panose="02040503050406030204" pitchFamily="18" charset="0"/>
                                </a:rPr>
                                <m:t>            </m:t>
                              </m:r>
                            </m:e>
                            <m:e>
                              <m:r>
                                <a:rPr lang="en-US" b="0" i="1" dirty="0" smtClean="0">
                                  <a:latin typeface="Cambria Math" panose="02040503050406030204" pitchFamily="18" charset="0"/>
                                  <a:ea typeface="Cambria Math" panose="02040503050406030204" pitchFamily="18" charset="0"/>
                                </a:rPr>
                                <m:t>0                     </m:t>
                              </m:r>
                              <m:r>
                                <a:rPr lang="en-US" b="0" i="1" dirty="0" smtClean="0">
                                  <a:latin typeface="Cambria Math" panose="02040503050406030204" pitchFamily="18" charset="0"/>
                                  <a:ea typeface="Cambria Math" panose="02040503050406030204" pitchFamily="18" charset="0"/>
                                </a:rPr>
                                <m:t>𝑜𝑡h𝑒𝑟𝑤𝑖𝑠𝑒</m:t>
                              </m:r>
                              <m:r>
                                <a:rPr lang="en-US" b="0" i="1" dirty="0" smtClean="0">
                                  <a:latin typeface="Cambria Math" panose="02040503050406030204" pitchFamily="18" charset="0"/>
                                  <a:ea typeface="Cambria Math" panose="02040503050406030204" pitchFamily="18" charset="0"/>
                                </a:rPr>
                                <m:t>                                                      </m:t>
                              </m:r>
                            </m:e>
                          </m:eqArr>
                        </m:e>
                      </m:d>
                    </m:oMath>
                  </m:oMathPara>
                </a14:m>
                <a:endParaRPr lang="en-US" b="1" dirty="0"/>
              </a:p>
            </p:txBody>
          </p:sp>
        </mc:Choice>
        <mc:Fallback xmlns="">
          <p:sp>
            <p:nvSpPr>
              <p:cNvPr id="19" name="Rectangle 18"/>
              <p:cNvSpPr>
                <a:spLocks noRot="1" noChangeAspect="1" noMove="1" noResize="1" noEditPoints="1" noAdjustHandles="1" noChangeArrowheads="1" noChangeShapeType="1" noTextEdit="1"/>
              </p:cNvSpPr>
              <p:nvPr/>
            </p:nvSpPr>
            <p:spPr>
              <a:xfrm>
                <a:off x="2184780" y="4474982"/>
                <a:ext cx="7025961" cy="976614"/>
              </a:xfrm>
              <a:prstGeom prst="rect">
                <a:avLst/>
              </a:prstGeom>
              <a:blipFill>
                <a:blip r:embed="rId9"/>
                <a:stretch>
                  <a:fillRect/>
                </a:stretch>
              </a:blipFill>
            </p:spPr>
            <p:txBody>
              <a:bodyPr/>
              <a:lstStyle/>
              <a:p>
                <a:r>
                  <a:rPr lang="en-US">
                    <a:noFill/>
                  </a:rPr>
                  <a:t> </a:t>
                </a:r>
              </a:p>
            </p:txBody>
          </p:sp>
        </mc:Fallback>
      </mc:AlternateContent>
      <p:cxnSp>
        <p:nvCxnSpPr>
          <p:cNvPr id="20" name="Straight Arrow Connector 19"/>
          <p:cNvCxnSpPr/>
          <p:nvPr/>
        </p:nvCxnSpPr>
        <p:spPr>
          <a:xfrm flipV="1">
            <a:off x="2673480" y="560780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0258" y="5828180"/>
                <a:ext cx="12121742" cy="954107"/>
              </a:xfrm>
              <a:prstGeom prst="rect">
                <a:avLst/>
              </a:prstGeom>
              <a:noFill/>
            </p:spPr>
            <p:txBody>
              <a:bodyPr wrap="square" rtlCol="0">
                <a:spAutoFit/>
              </a:bodyPr>
              <a:lstStyle/>
              <a:p>
                <a:r>
                  <a:rPr lang="en-US" sz="2800" b="1" dirty="0" smtClean="0"/>
                  <a:t>Soundness</a:t>
                </a:r>
                <a:r>
                  <a:rPr lang="en-US" sz="2800" dirty="0" smtClean="0"/>
                  <a:t>: If </a:t>
                </a:r>
                <a14:m>
                  <m:oMath xmlns:m="http://schemas.openxmlformats.org/officeDocument/2006/math">
                    <m:r>
                      <a:rPr lang="en-US" sz="2800" b="0" i="1" dirty="0" smtClean="0">
                        <a:latin typeface="Cambria Math" panose="02040503050406030204" pitchFamily="18" charset="0"/>
                        <a:ea typeface="Cambria Math" panose="02040503050406030204" pitchFamily="18" charset="0"/>
                      </a:rPr>
                      <m:t>𝐴</m:t>
                    </m:r>
                    <m:r>
                      <a:rPr lang="en-US" sz="2800" i="1" dirty="0" smtClean="0">
                        <a:latin typeface="Cambria Math" panose="02040503050406030204" pitchFamily="18" charset="0"/>
                        <a:ea typeface="Cambria Math" panose="02040503050406030204" pitchFamily="18" charset="0"/>
                      </a:rPr>
                      <m:t>≠</m:t>
                    </m:r>
                    <m:sSup>
                      <m:sSupPr>
                        <m:ctrlPr>
                          <a:rPr lang="en-US" sz="2800" i="1" dirty="0">
                            <a:latin typeface="Cambria Math" panose="02040503050406030204" pitchFamily="18" charset="0"/>
                            <a:ea typeface="Cambria Math" panose="02040503050406030204" pitchFamily="18" charset="0"/>
                          </a:rPr>
                        </m:ctrlPr>
                      </m:sSupPr>
                      <m:e>
                        <m:r>
                          <a:rPr lang="en-US" sz="2800" i="1" dirty="0">
                            <a:latin typeface="Cambria Math" panose="02040503050406030204" pitchFamily="18" charset="0"/>
                            <a:ea typeface="Cambria Math" panose="02040503050406030204" pitchFamily="18" charset="0"/>
                          </a:rPr>
                          <m:t>𝑔</m:t>
                        </m:r>
                      </m:e>
                      <m:sup>
                        <m:r>
                          <a:rPr lang="en-US" sz="2800" b="0" i="1" dirty="0" smtClean="0">
                            <a:latin typeface="Cambria Math" panose="02040503050406030204" pitchFamily="18" charset="0"/>
                            <a:ea typeface="Cambria Math" panose="02040503050406030204" pitchFamily="18" charset="0"/>
                          </a:rPr>
                          <m:t>𝑥</m:t>
                        </m:r>
                      </m:sup>
                    </m:sSup>
                  </m:oMath>
                </a14:m>
                <a:r>
                  <a:rPr lang="en-US" sz="2800" dirty="0" smtClean="0"/>
                  <a:t> for some x then (honest) Bob will reject </a:t>
                </a:r>
                <a:r>
                  <a:rPr lang="en-US" sz="2800" dirty="0" err="1" smtClean="0"/>
                  <a:t>w.p</a:t>
                </a:r>
                <a:r>
                  <a:rPr lang="en-US" sz="2800" dirty="0" smtClean="0"/>
                  <a:t>. ½ (even if </a:t>
                </a:r>
              </a:p>
              <a:p>
                <a:r>
                  <a:rPr lang="en-US" sz="2800" dirty="0" smtClean="0"/>
                  <a:t>Alice cheats) </a:t>
                </a:r>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0258" y="5828180"/>
                <a:ext cx="12121742" cy="954107"/>
              </a:xfrm>
              <a:prstGeom prst="rect">
                <a:avLst/>
              </a:prstGeom>
              <a:blipFill>
                <a:blip r:embed="rId10"/>
                <a:stretch>
                  <a:fillRect l="-1056" t="-5732" b="-17197"/>
                </a:stretch>
              </a:blipFill>
            </p:spPr>
            <p:txBody>
              <a:bodyPr/>
              <a:lstStyle/>
              <a:p>
                <a:r>
                  <a:rPr lang="en-US">
                    <a:noFill/>
                  </a:rPr>
                  <a:t> </a:t>
                </a:r>
              </a:p>
            </p:txBody>
          </p:sp>
        </mc:Fallback>
      </mc:AlternateContent>
    </p:spTree>
    <p:extLst>
      <p:ext uri="{BB962C8B-B14F-4D97-AF65-F5344CB8AC3E}">
        <p14:creationId xmlns:p14="http://schemas.microsoft.com/office/powerpoint/2010/main" val="38437995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Zero-Knowledge Proof for Discrete Log Solution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41</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Bob (verifier); </a:t>
                </a:r>
              </a:p>
              <a:p>
                <a14:m>
                  <m:oMath xmlns:m="http://schemas.openxmlformats.org/officeDocument/2006/math">
                    <m:sSup>
                      <m:sSupPr>
                        <m:ctrlPr>
                          <a:rPr lang="en-US" sz="2200" i="1" dirty="0">
                            <a:latin typeface="Cambria Math" panose="02040503050406030204" pitchFamily="18" charset="0"/>
                            <a:ea typeface="Cambria Math" panose="02040503050406030204" pitchFamily="18" charset="0"/>
                          </a:rPr>
                        </m:ctrlPr>
                      </m:sSupPr>
                      <m:e>
                        <m:r>
                          <a:rPr lang="en-US" sz="2200" i="1" dirty="0">
                            <a:latin typeface="Cambria Math" panose="02040503050406030204" pitchFamily="18" charset="0"/>
                            <a:ea typeface="Cambria Math" panose="02040503050406030204" pitchFamily="18" charset="0"/>
                          </a:rPr>
                          <m:t>𝐴</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𝑔</m:t>
                        </m:r>
                      </m:e>
                      <m:sup>
                        <m:r>
                          <a:rPr lang="en-US" sz="2200" b="0" i="1" dirty="0" smtClean="0">
                            <a:latin typeface="Cambria Math" panose="02040503050406030204" pitchFamily="18" charset="0"/>
                            <a:ea typeface="Cambria Math" panose="02040503050406030204" pitchFamily="18" charset="0"/>
                          </a:rPr>
                          <m:t>𝑥</m:t>
                        </m:r>
                      </m:sup>
                    </m:sSup>
                  </m:oMath>
                </a14:m>
                <a:r>
                  <a:rPr lang="en-US" sz="2200" dirty="0"/>
                  <a:t>, </a:t>
                </a:r>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pic>
        <p:nvPicPr>
          <p:cNvPr id="6"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68" y="1870075"/>
            <a:ext cx="2387523" cy="2076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al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131" y="1880277"/>
            <a:ext cx="1557669" cy="21301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10041065" y="4145359"/>
                <a:ext cx="2023858"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Alice (prover);</a:t>
                </a:r>
              </a:p>
              <a:p>
                <a:r>
                  <a:rPr lang="en-US" sz="2400" b="1" dirty="0" smtClean="0">
                    <a:solidFill>
                      <a:srgbClr val="00B050"/>
                    </a:solidFill>
                    <a:latin typeface="Cambria Math" panose="02040503050406030204" pitchFamily="18" charset="0"/>
                    <a:ea typeface="Cambria Math" panose="02040503050406030204" pitchFamily="18" charset="0"/>
                  </a:rPr>
                  <a:t>x</a:t>
                </a:r>
                <a:endParaRPr lang="en-US" sz="2400" i="1" dirty="0" smtClean="0">
                  <a:latin typeface="Cambria Math" panose="02040503050406030204" pitchFamily="18" charset="0"/>
                  <a:ea typeface="Cambria Math" panose="02040503050406030204" pitchFamily="18" charset="0"/>
                </a:endParaRPr>
              </a:p>
              <a:p>
                <a14:m>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𝐴</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𝑥</m:t>
                        </m:r>
                      </m:sup>
                    </m:sSup>
                  </m:oMath>
                </a14:m>
                <a:r>
                  <a:rPr lang="en-US" sz="2400" dirty="0" smtClean="0"/>
                  <a:t>,</a:t>
                </a:r>
              </a:p>
              <a:p>
                <a14:m>
                  <m:oMath xmlns:m="http://schemas.openxmlformats.org/officeDocument/2006/math">
                    <m:sSup>
                      <m:sSupPr>
                        <m:ctrlPr>
                          <a:rPr lang="en-US" sz="2400" i="1" dirty="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𝐵</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𝑦</m:t>
                        </m:r>
                      </m:sup>
                    </m:sSup>
                  </m:oMath>
                </a14:m>
                <a:r>
                  <a:rPr lang="en-US" sz="2400" dirty="0" smtClean="0"/>
                  <a:t>, </a:t>
                </a:r>
              </a:p>
              <a:p>
                <a:r>
                  <a:rPr lang="en-US" sz="2400" dirty="0" smtClean="0"/>
                  <a:t>(random y)</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10041065" y="4145359"/>
                <a:ext cx="2023858" cy="1860081"/>
              </a:xfrm>
              <a:prstGeom prst="rect">
                <a:avLst/>
              </a:prstGeom>
              <a:blipFill>
                <a:blip r:embed="rId5"/>
                <a:stretch>
                  <a:fillRect l="-4518" t="-2623" r="-3012" b="-10820"/>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5051419" y="2189112"/>
                <a:ext cx="2637582" cy="461665"/>
              </a:xfrm>
              <a:prstGeom prst="rect">
                <a:avLst/>
              </a:prstGeom>
            </p:spPr>
            <p:txBody>
              <a:bodyPr wrap="none">
                <a:spAutoFit/>
              </a:bodyPr>
              <a:lstStyle/>
              <a:p>
                <a14:m>
                  <m:oMath xmlns:m="http://schemas.openxmlformats.org/officeDocument/2006/math">
                    <m:r>
                      <a:rPr lang="en-US" sz="2400" b="1" i="1" dirty="0" smtClean="0">
                        <a:latin typeface="Cambria Math" panose="02040503050406030204" pitchFamily="18" charset="0"/>
                      </a:rPr>
                      <m:t>𝑩</m:t>
                    </m:r>
                    <m:r>
                      <a:rPr lang="en-US" sz="2400" b="1" i="1" dirty="0" smtClean="0">
                        <a:latin typeface="Cambria Math" panose="02040503050406030204" pitchFamily="18" charset="0"/>
                      </a:rPr>
                      <m:t>=</m:t>
                    </m:r>
                    <m:sSup>
                      <m:sSupPr>
                        <m:ctrlPr>
                          <a:rPr lang="en-US" sz="2400" b="1" i="1" dirty="0" smtClean="0">
                            <a:latin typeface="Cambria Math" panose="02040503050406030204" pitchFamily="18" charset="0"/>
                          </a:rPr>
                        </m:ctrlPr>
                      </m:sSupPr>
                      <m:e>
                        <m:r>
                          <a:rPr lang="en-US" sz="2400" b="1" i="1" dirty="0" smtClean="0">
                            <a:latin typeface="Cambria Math" panose="02040503050406030204" pitchFamily="18" charset="0"/>
                          </a:rPr>
                          <m:t>𝒈</m:t>
                        </m:r>
                      </m:e>
                      <m:sup>
                        <m:r>
                          <a:rPr lang="en-US" sz="2400" b="1" i="1" dirty="0" smtClean="0">
                            <a:latin typeface="Cambria Math" panose="02040503050406030204" pitchFamily="18" charset="0"/>
                          </a:rPr>
                          <m:t>𝒚</m:t>
                        </m:r>
                      </m:sup>
                    </m:sSup>
                  </m:oMath>
                </a14:m>
                <a:r>
                  <a:rPr lang="en-US" sz="2400" b="1" dirty="0" smtClean="0"/>
                  <a:t>, </a:t>
                </a:r>
                <a14:m>
                  <m:oMath xmlns:m="http://schemas.openxmlformats.org/officeDocument/2006/math">
                    <m:r>
                      <a:rPr lang="en-US" sz="2400" b="1" i="1" dirty="0" smtClean="0">
                        <a:latin typeface="Cambria Math" panose="02040503050406030204" pitchFamily="18" charset="0"/>
                      </a:rPr>
                      <m:t>𝑪</m:t>
                    </m:r>
                    <m:r>
                      <a:rPr lang="en-US" sz="2400" b="1" i="1" dirty="0">
                        <a:latin typeface="Cambria Math" panose="02040503050406030204" pitchFamily="18" charset="0"/>
                      </a:rPr>
                      <m:t>=</m:t>
                    </m:r>
                    <m:sSup>
                      <m:sSupPr>
                        <m:ctrlPr>
                          <a:rPr lang="en-US" sz="2400" b="1" i="1" dirty="0">
                            <a:latin typeface="Cambria Math" panose="02040503050406030204" pitchFamily="18" charset="0"/>
                          </a:rPr>
                        </m:ctrlPr>
                      </m:sSupPr>
                      <m:e>
                        <m:r>
                          <a:rPr lang="en-US" sz="2400" b="1" i="1" dirty="0" smtClean="0">
                            <a:latin typeface="Cambria Math" panose="02040503050406030204" pitchFamily="18" charset="0"/>
                          </a:rPr>
                          <m:t>𝒈</m:t>
                        </m:r>
                      </m:e>
                      <m:sup>
                        <m:r>
                          <a:rPr lang="en-US" sz="2400" b="1" i="1" dirty="0" smtClean="0">
                            <a:latin typeface="Cambria Math" panose="02040503050406030204" pitchFamily="18" charset="0"/>
                          </a:rPr>
                          <m:t>𝒙</m:t>
                        </m:r>
                        <m:r>
                          <a:rPr lang="en-US" sz="2400" b="1" i="1" dirty="0" smtClean="0">
                            <a:latin typeface="Cambria Math" panose="02040503050406030204" pitchFamily="18" charset="0"/>
                          </a:rPr>
                          <m:t>+</m:t>
                        </m:r>
                        <m:r>
                          <a:rPr lang="en-US" sz="2400" b="1" i="1" dirty="0">
                            <a:latin typeface="Cambria Math" panose="02040503050406030204" pitchFamily="18" charset="0"/>
                          </a:rPr>
                          <m:t>𝒚</m:t>
                        </m:r>
                      </m:sup>
                    </m:sSup>
                  </m:oMath>
                </a14:m>
                <a:r>
                  <a:rPr lang="en-US" sz="2400" b="1" dirty="0" smtClean="0"/>
                  <a:t> </a:t>
                </a:r>
                <a:endParaRPr lang="en-US" sz="2400" b="1" dirty="0"/>
              </a:p>
            </p:txBody>
          </p:sp>
        </mc:Choice>
        <mc:Fallback xmlns="">
          <p:sp>
            <p:nvSpPr>
              <p:cNvPr id="12" name="Rectangle 11"/>
              <p:cNvSpPr>
                <a:spLocks noRot="1" noChangeAspect="1" noMove="1" noResize="1" noEditPoints="1" noAdjustHandles="1" noChangeArrowheads="1" noChangeShapeType="1" noTextEdit="1"/>
              </p:cNvSpPr>
              <p:nvPr/>
            </p:nvSpPr>
            <p:spPr>
              <a:xfrm>
                <a:off x="5051419" y="2189112"/>
                <a:ext cx="2637582" cy="461665"/>
              </a:xfrm>
              <a:prstGeom prst="rect">
                <a:avLst/>
              </a:prstGeom>
              <a:blipFill>
                <a:blip r:embed="rId6"/>
                <a:stretch>
                  <a:fillRect l="-694" t="-10526" b="-28947"/>
                </a:stretch>
              </a:blipFill>
            </p:spPr>
            <p:txBody>
              <a:bodyPr/>
              <a:lstStyle/>
              <a:p>
                <a:r>
                  <a:rPr lang="en-US">
                    <a:noFill/>
                  </a:rPr>
                  <a:t> </a:t>
                </a:r>
              </a:p>
            </p:txBody>
          </p:sp>
        </mc:Fallback>
      </mc:AlternateContent>
      <p:cxnSp>
        <p:nvCxnSpPr>
          <p:cNvPr id="13" name="Straight Arrow Connector 12"/>
          <p:cNvCxnSpPr/>
          <p:nvPr/>
        </p:nvCxnSpPr>
        <p:spPr>
          <a:xfrm flipV="1">
            <a:off x="2760786" y="3446376"/>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908014" y="2956768"/>
                <a:ext cx="23527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𝒄𝒉𝒂𝒍𝒍𝒆𝒏𝒈𝒆</m:t>
                      </m:r>
                      <m:r>
                        <a:rPr lang="en-US" b="1" i="1" dirty="0" smtClean="0">
                          <a:latin typeface="Cambria Math" panose="02040503050406030204" pitchFamily="18" charset="0"/>
                        </a:rPr>
                        <m:t> </m:t>
                      </m:r>
                      <m:r>
                        <a:rPr lang="en-US" b="1" i="1" dirty="0" smtClean="0">
                          <a:latin typeface="Cambria Math" panose="02040503050406030204" pitchFamily="18" charset="0"/>
                        </a:rPr>
                        <m:t>𝒄</m:t>
                      </m:r>
                      <m:r>
                        <a:rPr lang="en-US" b="1" i="1" dirty="0" smtClean="0">
                          <a:latin typeface="Cambria Math" panose="02040503050406030204" pitchFamily="18" charset="0"/>
                          <a:ea typeface="Cambria Math" panose="02040503050406030204" pitchFamily="18" charset="0"/>
                        </a:rPr>
                        <m:t>∈</m:t>
                      </m:r>
                      <m:d>
                        <m:dPr>
                          <m:begChr m:val="{"/>
                          <m:endChr m:val="}"/>
                          <m:ctrlPr>
                            <a:rPr lang="en-US" b="1" i="1" dirty="0" smtClean="0">
                              <a:latin typeface="Cambria Math" panose="02040503050406030204" pitchFamily="18" charset="0"/>
                              <a:ea typeface="Cambria Math" panose="02040503050406030204" pitchFamily="18" charset="0"/>
                            </a:rPr>
                          </m:ctrlPr>
                        </m:dPr>
                        <m:e>
                          <m:r>
                            <a:rPr lang="en-US" b="1" i="1" dirty="0" smtClean="0">
                              <a:latin typeface="Cambria Math" panose="02040503050406030204" pitchFamily="18" charset="0"/>
                              <a:ea typeface="Cambria Math" panose="02040503050406030204" pitchFamily="18" charset="0"/>
                            </a:rPr>
                            <m:t>𝟎</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𝟏</m:t>
                          </m:r>
                        </m:e>
                      </m:d>
                    </m:oMath>
                  </m:oMathPara>
                </a14:m>
                <a:endParaRPr lang="en-US" b="1" dirty="0"/>
              </a:p>
            </p:txBody>
          </p:sp>
        </mc:Choice>
        <mc:Fallback xmlns="">
          <p:sp>
            <p:nvSpPr>
              <p:cNvPr id="14" name="Rectangle 13"/>
              <p:cNvSpPr>
                <a:spLocks noRot="1" noChangeAspect="1" noMove="1" noResize="1" noEditPoints="1" noAdjustHandles="1" noChangeArrowheads="1" noChangeShapeType="1" noTextEdit="1"/>
              </p:cNvSpPr>
              <p:nvPr/>
            </p:nvSpPr>
            <p:spPr>
              <a:xfrm>
                <a:off x="4908014" y="2956768"/>
                <a:ext cx="2352760" cy="369332"/>
              </a:xfrm>
              <a:prstGeom prst="rect">
                <a:avLst/>
              </a:prstGeom>
              <a:blipFill>
                <a:blip r:embed="rId7"/>
                <a:stretch>
                  <a:fillRect b="-13115"/>
                </a:stretch>
              </a:blipFill>
            </p:spPr>
            <p:txBody>
              <a:bodyPr/>
              <a:lstStyle/>
              <a:p>
                <a:r>
                  <a:rPr lang="en-US">
                    <a:noFill/>
                  </a:rPr>
                  <a:t> </a:t>
                </a:r>
              </a:p>
            </p:txBody>
          </p:sp>
        </mc:Fallback>
      </mc:AlternateContent>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3930707" y="3587017"/>
                <a:ext cx="3391826" cy="710194"/>
              </a:xfrm>
              <a:prstGeom prst="rect">
                <a:avLst/>
              </a:prstGeom>
            </p:spPr>
            <p:txBody>
              <a:bodyPr wrap="none">
                <a:spAutoFit/>
              </a:bodyPr>
              <a:lstStyle/>
              <a:p>
                <a:r>
                  <a:rPr lang="en-US" b="1" dirty="0" smtClean="0"/>
                  <a:t>Response </a:t>
                </a:r>
                <a14:m>
                  <m:oMath xmlns:m="http://schemas.openxmlformats.org/officeDocument/2006/math">
                    <m:r>
                      <a:rPr lang="en-US" b="1" i="1" smtClean="0">
                        <a:latin typeface="Cambria Math" panose="02040503050406030204" pitchFamily="18" charset="0"/>
                      </a:rPr>
                      <m:t>𝒓</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eqArr>
                          <m:eqArrPr>
                            <m:ctrlPr>
                              <a:rPr lang="en-US" b="1" i="1" smtClean="0">
                                <a:latin typeface="Cambria Math" panose="02040503050406030204" pitchFamily="18" charset="0"/>
                              </a:rPr>
                            </m:ctrlPr>
                          </m:eqArrPr>
                          <m:e>
                            <m:r>
                              <a:rPr lang="en-US" b="1" i="1" smtClean="0">
                                <a:latin typeface="Cambria Math" panose="02040503050406030204" pitchFamily="18" charset="0"/>
                              </a:rPr>
                              <m:t>𝒚</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e>
                          <m:e>
                            <m:r>
                              <a:rPr lang="en-US" b="1" i="1" dirty="0" smtClean="0">
                                <a:latin typeface="Cambria Math" panose="02040503050406030204" pitchFamily="18" charset="0"/>
                              </a:rPr>
                              <m:t>𝒚</m:t>
                            </m:r>
                            <m:r>
                              <a:rPr lang="en-US" b="0" i="1"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𝑥</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𝑖𝑓</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𝑐</m:t>
                            </m:r>
                            <m:r>
                              <a:rPr lang="en-US" b="0" i="1" dirty="0" smtClean="0">
                                <a:latin typeface="Cambria Math" panose="02040503050406030204" pitchFamily="18" charset="0"/>
                                <a:ea typeface="Cambria Math" panose="02040503050406030204" pitchFamily="18" charset="0"/>
                              </a:rPr>
                              <m:t>=1</m:t>
                            </m:r>
                          </m:e>
                        </m:eqArr>
                      </m:e>
                    </m:d>
                  </m:oMath>
                </a14:m>
                <a:endParaRPr lang="en-US" b="1" dirty="0"/>
              </a:p>
            </p:txBody>
          </p:sp>
        </mc:Choice>
        <mc:Fallback xmlns="">
          <p:sp>
            <p:nvSpPr>
              <p:cNvPr id="16" name="Rectangle 15"/>
              <p:cNvSpPr>
                <a:spLocks noRot="1" noChangeAspect="1" noMove="1" noResize="1" noEditPoints="1" noAdjustHandles="1" noChangeArrowheads="1" noChangeShapeType="1" noTextEdit="1"/>
              </p:cNvSpPr>
              <p:nvPr/>
            </p:nvSpPr>
            <p:spPr>
              <a:xfrm>
                <a:off x="3930707" y="3587017"/>
                <a:ext cx="3391826" cy="710194"/>
              </a:xfrm>
              <a:prstGeom prst="rect">
                <a:avLst/>
              </a:prstGeom>
              <a:blipFill>
                <a:blip r:embed="rId8"/>
                <a:stretch>
                  <a:fillRect l="-1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184780" y="4474982"/>
                <a:ext cx="7025961"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 </m:t>
                          </m:r>
                          <m:eqArr>
                            <m:eqArrPr>
                              <m:ctrlPr>
                                <a:rPr lang="en-US" b="1" i="1" smtClean="0">
                                  <a:latin typeface="Cambria Math" panose="02040503050406030204" pitchFamily="18" charset="0"/>
                                </a:rPr>
                              </m:ctrlPr>
                            </m:eqArrPr>
                            <m:e>
                              <m:r>
                                <a:rPr lang="en-US" b="1" i="1" smtClean="0">
                                  <a:latin typeface="Cambria Math" panose="02040503050406030204" pitchFamily="18" charset="0"/>
                                </a:rPr>
                                <m:t>𝟏</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 </m:t>
                              </m:r>
                              <m:r>
                                <a:rPr lang="en-US" b="1" i="1" smtClean="0">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𝑩</m:t>
                              </m:r>
                              <m:r>
                                <a:rPr lang="en-US" b="1" i="1" dirty="0">
                                  <a:latin typeface="Cambria Math" panose="02040503050406030204" pitchFamily="18" charset="0"/>
                                </a:rPr>
                                <m:t>=</m:t>
                              </m:r>
                              <m:sSup>
                                <m:sSupPr>
                                  <m:ctrlPr>
                                    <a:rPr lang="en-US" b="1" i="1" dirty="0">
                                      <a:latin typeface="Cambria Math" panose="02040503050406030204" pitchFamily="18" charset="0"/>
                                    </a:rPr>
                                  </m:ctrlPr>
                                </m:sSupPr>
                                <m:e>
                                  <m:r>
                                    <a:rPr lang="en-US" b="1" i="1" dirty="0">
                                      <a:latin typeface="Cambria Math" panose="02040503050406030204" pitchFamily="18" charset="0"/>
                                    </a:rPr>
                                    <m:t>𝒈</m:t>
                                  </m:r>
                                </m:e>
                                <m:sup>
                                  <m:r>
                                    <a:rPr lang="en-US" b="1" i="1" dirty="0" smtClean="0">
                                      <a:latin typeface="Cambria Math" panose="02040503050406030204" pitchFamily="18" charset="0"/>
                                    </a:rPr>
                                    <m:t>𝒓</m:t>
                                  </m:r>
                                </m:sup>
                              </m:sSup>
                              <m:r>
                                <a:rPr lang="en-US" b="1" i="1" dirty="0" smtClean="0">
                                  <a:latin typeface="Cambria Math" panose="02040503050406030204" pitchFamily="18" charset="0"/>
                                </a:rPr>
                                <m:t>  </m:t>
                              </m:r>
                              <m:r>
                                <a:rPr lang="en-US" b="1" i="1" dirty="0" smtClean="0">
                                  <a:latin typeface="Cambria Math" panose="02040503050406030204" pitchFamily="18" charset="0"/>
                                </a:rPr>
                                <m:t>𝒂𝒏𝒅</m:t>
                              </m:r>
                              <m:r>
                                <a:rPr lang="en-US" b="1" i="1" dirty="0" smtClean="0">
                                  <a:latin typeface="Cambria Math" panose="02040503050406030204" pitchFamily="18" charset="0"/>
                                </a:rPr>
                                <m:t> </m:t>
                              </m:r>
                              <m:r>
                                <a:rPr lang="en-US" b="1" i="1" dirty="0" smtClean="0">
                                  <a:latin typeface="Cambria Math" panose="02040503050406030204" pitchFamily="18" charset="0"/>
                                </a:rPr>
                                <m:t>𝑨𝑩</m:t>
                              </m:r>
                              <m:r>
                                <a:rPr lang="en-US" b="1" i="1" dirty="0" smtClean="0">
                                  <a:latin typeface="Cambria Math" panose="02040503050406030204" pitchFamily="18" charset="0"/>
                                </a:rPr>
                                <m:t>=</m:t>
                              </m:r>
                              <m:r>
                                <a:rPr lang="en-US" b="1" i="1" dirty="0" smtClean="0">
                                  <a:latin typeface="Cambria Math" panose="02040503050406030204" pitchFamily="18" charset="0"/>
                                </a:rPr>
                                <m:t>𝑪</m:t>
                              </m:r>
                              <m:r>
                                <a:rPr lang="en-US" b="1" i="1" dirty="0" smtClean="0">
                                  <a:latin typeface="Cambria Math" panose="02040503050406030204" pitchFamily="18" charset="0"/>
                                </a:rPr>
                                <m:t>        </m:t>
                              </m:r>
                            </m:e>
                            <m:e>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𝒊𝒇</m:t>
                              </m:r>
                              <m:r>
                                <a:rPr lang="en-US" b="1" i="1">
                                  <a:latin typeface="Cambria Math" panose="02040503050406030204" pitchFamily="18" charset="0"/>
                                </a:rPr>
                                <m:t> </m:t>
                              </m:r>
                              <m:r>
                                <a:rPr lang="en-US" b="1" i="1">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𝑪</m:t>
                              </m:r>
                              <m:r>
                                <a:rPr lang="en-US" b="1" i="1">
                                  <a:latin typeface="Cambria Math" panose="02040503050406030204" pitchFamily="18" charset="0"/>
                                </a:rPr>
                                <m:t>=</m:t>
                              </m:r>
                              <m:sSup>
                                <m:sSupPr>
                                  <m:ctrlPr>
                                    <a:rPr lang="en-US" b="1" i="1" dirty="0">
                                      <a:latin typeface="Cambria Math" panose="02040503050406030204" pitchFamily="18" charset="0"/>
                                    </a:rPr>
                                  </m:ctrlPr>
                                </m:sSupPr>
                                <m:e>
                                  <m:r>
                                    <a:rPr lang="en-US" b="1" i="1" dirty="0">
                                      <a:latin typeface="Cambria Math" panose="02040503050406030204" pitchFamily="18" charset="0"/>
                                    </a:rPr>
                                    <m:t>𝒈</m:t>
                                  </m:r>
                                </m:e>
                                <m:sup>
                                  <m:r>
                                    <a:rPr lang="en-US" b="1" i="1" dirty="0">
                                      <a:latin typeface="Cambria Math" panose="02040503050406030204" pitchFamily="18" charset="0"/>
                                    </a:rPr>
                                    <m:t>𝒓</m:t>
                                  </m:r>
                                </m:sup>
                              </m:sSup>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𝑎𝑛𝑑</m:t>
                              </m:r>
                              <m:r>
                                <a:rPr lang="en-US" b="0" i="1" dirty="0" smtClean="0">
                                  <a:latin typeface="Cambria Math" panose="02040503050406030204" pitchFamily="18" charset="0"/>
                                  <a:ea typeface="Cambria Math" panose="02040503050406030204" pitchFamily="18" charset="0"/>
                                </a:rPr>
                                <m:t> </m:t>
                              </m:r>
                              <m:r>
                                <a:rPr lang="en-US" b="1" i="1" dirty="0">
                                  <a:latin typeface="Cambria Math" panose="02040503050406030204" pitchFamily="18" charset="0"/>
                                </a:rPr>
                                <m:t>𝑨𝑩</m:t>
                              </m:r>
                              <m:r>
                                <a:rPr lang="en-US" b="1" i="1" dirty="0">
                                  <a:latin typeface="Cambria Math" panose="02040503050406030204" pitchFamily="18" charset="0"/>
                                </a:rPr>
                                <m:t>=</m:t>
                              </m:r>
                              <m:r>
                                <a:rPr lang="en-US" b="1" i="1" dirty="0">
                                  <a:latin typeface="Cambria Math" panose="02040503050406030204" pitchFamily="18" charset="0"/>
                                </a:rPr>
                                <m:t>𝑪</m:t>
                              </m:r>
                              <m:r>
                                <a:rPr lang="en-US" b="1" i="1" dirty="0" smtClean="0">
                                  <a:latin typeface="Cambria Math" panose="02040503050406030204" pitchFamily="18" charset="0"/>
                                </a:rPr>
                                <m:t>            </m:t>
                              </m:r>
                            </m:e>
                            <m:e>
                              <m:r>
                                <a:rPr lang="en-US" b="0" i="1" dirty="0" smtClean="0">
                                  <a:latin typeface="Cambria Math" panose="02040503050406030204" pitchFamily="18" charset="0"/>
                                  <a:ea typeface="Cambria Math" panose="02040503050406030204" pitchFamily="18" charset="0"/>
                                </a:rPr>
                                <m:t>0                     </m:t>
                              </m:r>
                              <m:r>
                                <a:rPr lang="en-US" b="0" i="1" dirty="0" smtClean="0">
                                  <a:latin typeface="Cambria Math" panose="02040503050406030204" pitchFamily="18" charset="0"/>
                                  <a:ea typeface="Cambria Math" panose="02040503050406030204" pitchFamily="18" charset="0"/>
                                </a:rPr>
                                <m:t>𝑜𝑡h𝑒𝑟𝑤𝑖𝑠𝑒</m:t>
                              </m:r>
                              <m:r>
                                <a:rPr lang="en-US" b="0" i="1" dirty="0" smtClean="0">
                                  <a:latin typeface="Cambria Math" panose="02040503050406030204" pitchFamily="18" charset="0"/>
                                  <a:ea typeface="Cambria Math" panose="02040503050406030204" pitchFamily="18" charset="0"/>
                                </a:rPr>
                                <m:t>                                                      </m:t>
                              </m:r>
                            </m:e>
                          </m:eqArr>
                        </m:e>
                      </m:d>
                    </m:oMath>
                  </m:oMathPara>
                </a14:m>
                <a:endParaRPr lang="en-US" b="1" dirty="0"/>
              </a:p>
            </p:txBody>
          </p:sp>
        </mc:Choice>
        <mc:Fallback xmlns="">
          <p:sp>
            <p:nvSpPr>
              <p:cNvPr id="19" name="Rectangle 18"/>
              <p:cNvSpPr>
                <a:spLocks noRot="1" noChangeAspect="1" noMove="1" noResize="1" noEditPoints="1" noAdjustHandles="1" noChangeArrowheads="1" noChangeShapeType="1" noTextEdit="1"/>
              </p:cNvSpPr>
              <p:nvPr/>
            </p:nvSpPr>
            <p:spPr>
              <a:xfrm>
                <a:off x="2184780" y="4474982"/>
                <a:ext cx="7025961" cy="976614"/>
              </a:xfrm>
              <a:prstGeom prst="rect">
                <a:avLst/>
              </a:prstGeom>
              <a:blipFill>
                <a:blip r:embed="rId9"/>
                <a:stretch>
                  <a:fillRect/>
                </a:stretch>
              </a:blipFill>
            </p:spPr>
            <p:txBody>
              <a:bodyPr/>
              <a:lstStyle/>
              <a:p>
                <a:r>
                  <a:rPr lang="en-US">
                    <a:noFill/>
                  </a:rPr>
                  <a:t> </a:t>
                </a:r>
              </a:p>
            </p:txBody>
          </p:sp>
        </mc:Fallback>
      </mc:AlternateContent>
      <p:cxnSp>
        <p:nvCxnSpPr>
          <p:cNvPr id="20" name="Straight Arrow Connector 19"/>
          <p:cNvCxnSpPr/>
          <p:nvPr/>
        </p:nvCxnSpPr>
        <p:spPr>
          <a:xfrm flipV="1">
            <a:off x="2673480" y="560780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0258" y="5828180"/>
                <a:ext cx="12121742" cy="954107"/>
              </a:xfrm>
              <a:prstGeom prst="rect">
                <a:avLst/>
              </a:prstGeom>
              <a:noFill/>
            </p:spPr>
            <p:txBody>
              <a:bodyPr wrap="square" rtlCol="0">
                <a:spAutoFit/>
              </a:bodyPr>
              <a:lstStyle/>
              <a:p>
                <a:r>
                  <a:rPr lang="en-US" sz="2800" b="1" dirty="0" smtClean="0"/>
                  <a:t>Soundness</a:t>
                </a:r>
                <a:r>
                  <a:rPr lang="en-US" sz="2800" dirty="0" smtClean="0"/>
                  <a:t>: If </a:t>
                </a:r>
                <a14:m>
                  <m:oMath xmlns:m="http://schemas.openxmlformats.org/officeDocument/2006/math">
                    <m:r>
                      <a:rPr lang="en-US" sz="2800" b="0" i="1" dirty="0" smtClean="0">
                        <a:latin typeface="Cambria Math" panose="02040503050406030204" pitchFamily="18" charset="0"/>
                        <a:ea typeface="Cambria Math" panose="02040503050406030204" pitchFamily="18" charset="0"/>
                      </a:rPr>
                      <m:t>𝐴</m:t>
                    </m:r>
                    <m:r>
                      <a:rPr lang="en-US" sz="2800" i="1" dirty="0" smtClean="0">
                        <a:latin typeface="Cambria Math" panose="02040503050406030204" pitchFamily="18" charset="0"/>
                        <a:ea typeface="Cambria Math" panose="02040503050406030204" pitchFamily="18" charset="0"/>
                      </a:rPr>
                      <m:t>≠</m:t>
                    </m:r>
                    <m:sSup>
                      <m:sSupPr>
                        <m:ctrlPr>
                          <a:rPr lang="en-US" sz="2800" i="1" dirty="0">
                            <a:latin typeface="Cambria Math" panose="02040503050406030204" pitchFamily="18" charset="0"/>
                            <a:ea typeface="Cambria Math" panose="02040503050406030204" pitchFamily="18" charset="0"/>
                          </a:rPr>
                        </m:ctrlPr>
                      </m:sSupPr>
                      <m:e>
                        <m:r>
                          <a:rPr lang="en-US" sz="2800" i="1" dirty="0">
                            <a:latin typeface="Cambria Math" panose="02040503050406030204" pitchFamily="18" charset="0"/>
                            <a:ea typeface="Cambria Math" panose="02040503050406030204" pitchFamily="18" charset="0"/>
                          </a:rPr>
                          <m:t>𝑔</m:t>
                        </m:r>
                      </m:e>
                      <m:sup>
                        <m:r>
                          <a:rPr lang="en-US" sz="2800" b="0" i="1" dirty="0" smtClean="0">
                            <a:latin typeface="Cambria Math" panose="02040503050406030204" pitchFamily="18" charset="0"/>
                            <a:ea typeface="Cambria Math" panose="02040503050406030204" pitchFamily="18" charset="0"/>
                          </a:rPr>
                          <m:t>𝑥</m:t>
                        </m:r>
                      </m:sup>
                    </m:sSup>
                  </m:oMath>
                </a14:m>
                <a:r>
                  <a:rPr lang="en-US" sz="2800" dirty="0" smtClean="0"/>
                  <a:t> for some x then (honest) Bob will reject </a:t>
                </a:r>
                <a:r>
                  <a:rPr lang="en-US" sz="2800" dirty="0" err="1" smtClean="0"/>
                  <a:t>w.p</a:t>
                </a:r>
                <a:r>
                  <a:rPr lang="en-US" sz="2800" dirty="0" smtClean="0"/>
                  <a:t>. ½ (even if </a:t>
                </a:r>
              </a:p>
              <a:p>
                <a:r>
                  <a:rPr lang="en-US" sz="2800" dirty="0" smtClean="0"/>
                  <a:t>Alice cheats) </a:t>
                </a:r>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0258" y="5828180"/>
                <a:ext cx="12121742" cy="954107"/>
              </a:xfrm>
              <a:prstGeom prst="rect">
                <a:avLst/>
              </a:prstGeom>
              <a:blipFill>
                <a:blip r:embed="rId10"/>
                <a:stretch>
                  <a:fillRect l="-1056"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914282" y="7158871"/>
                <a:ext cx="5844989" cy="2144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Case 1: </a:t>
                </a:r>
                <a14:m>
                  <m:oMath xmlns:m="http://schemas.openxmlformats.org/officeDocument/2006/math">
                    <m:sSup>
                      <m:sSupPr>
                        <m:ctrlPr>
                          <a:rPr lang="en-US" sz="3200" b="1" i="1" dirty="0">
                            <a:latin typeface="Cambria Math" panose="02040503050406030204" pitchFamily="18" charset="0"/>
                          </a:rPr>
                        </m:ctrlPr>
                      </m:sSupPr>
                      <m:e>
                        <m:r>
                          <a:rPr lang="en-US" sz="3200" b="1" i="1" dirty="0">
                            <a:latin typeface="Cambria Math" panose="02040503050406030204" pitchFamily="18" charset="0"/>
                          </a:rPr>
                          <m:t>𝑨</m:t>
                        </m:r>
                      </m:e>
                      <m:sup>
                        <m:r>
                          <a:rPr lang="en-US" sz="3200" b="1" i="1" dirty="0">
                            <a:latin typeface="Cambria Math" panose="02040503050406030204" pitchFamily="18" charset="0"/>
                          </a:rPr>
                          <m:t>′</m:t>
                        </m:r>
                      </m:sup>
                    </m:sSup>
                    <m:r>
                      <a:rPr lang="en-US" sz="3200" b="1" i="1" dirty="0" smtClean="0">
                        <a:latin typeface="Cambria Math" panose="02040503050406030204" pitchFamily="18" charset="0"/>
                        <a:ea typeface="Cambria Math" panose="02040503050406030204" pitchFamily="18" charset="0"/>
                      </a:rPr>
                      <m:t>≠</m:t>
                    </m:r>
                    <m:sSup>
                      <m:sSupPr>
                        <m:ctrlPr>
                          <a:rPr lang="en-US" sz="3200" b="1" i="1" dirty="0">
                            <a:latin typeface="Cambria Math" panose="02040503050406030204" pitchFamily="18" charset="0"/>
                          </a:rPr>
                        </m:ctrlPr>
                      </m:sSupPr>
                      <m:e>
                        <m:r>
                          <a:rPr lang="en-US" sz="3200" b="1" i="1" dirty="0">
                            <a:latin typeface="Cambria Math" panose="02040503050406030204" pitchFamily="18" charset="0"/>
                          </a:rPr>
                          <m:t>𝒈</m:t>
                        </m:r>
                      </m:e>
                      <m:sup>
                        <m:r>
                          <a:rPr lang="en-US" sz="3200" b="1" i="1" dirty="0" smtClean="0">
                            <a:latin typeface="Cambria Math" panose="02040503050406030204" pitchFamily="18" charset="0"/>
                          </a:rPr>
                          <m:t>𝒚</m:t>
                        </m:r>
                      </m:sup>
                    </m:sSup>
                  </m:oMath>
                </a14:m>
                <a:endParaRPr lang="en-US" sz="3200" b="1" i="1"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3200" b="1" i="1" dirty="0" smtClean="0">
                          <a:latin typeface="Cambria Math" panose="02040503050406030204" pitchFamily="18" charset="0"/>
                        </a:rPr>
                        <m:t>→</m:t>
                      </m:r>
                      <m:r>
                        <a:rPr lang="en-US" sz="3200" b="1" i="1" dirty="0" smtClean="0">
                          <a:latin typeface="Cambria Math" panose="02040503050406030204" pitchFamily="18" charset="0"/>
                        </a:rPr>
                        <m:t>𝑷𝒓</m:t>
                      </m:r>
                      <m:d>
                        <m:dPr>
                          <m:begChr m:val="["/>
                          <m:endChr m:val="]"/>
                          <m:ctrlPr>
                            <a:rPr lang="en-US" sz="3200" b="1" i="1" dirty="0" smtClean="0">
                              <a:latin typeface="Cambria Math" panose="02040503050406030204" pitchFamily="18" charset="0"/>
                            </a:rPr>
                          </m:ctrlPr>
                        </m:dPr>
                        <m:e>
                          <m:r>
                            <a:rPr lang="en-US" sz="3200" b="1" i="1" dirty="0" smtClean="0">
                              <a:latin typeface="Cambria Math" panose="02040503050406030204" pitchFamily="18" charset="0"/>
                            </a:rPr>
                            <m:t>𝒓𝒆𝒋𝒆𝒄𝒕</m:t>
                          </m:r>
                        </m:e>
                      </m:d>
                      <m:r>
                        <a:rPr lang="en-US" sz="3200" b="1" i="1" dirty="0" smtClean="0">
                          <a:latin typeface="Cambria Math" panose="02040503050406030204" pitchFamily="18" charset="0"/>
                          <a:ea typeface="Cambria Math" panose="02040503050406030204" pitchFamily="18" charset="0"/>
                        </a:rPr>
                        <m:t>≥</m:t>
                      </m:r>
                      <m:r>
                        <a:rPr lang="en-US" sz="3200" b="1" i="1" dirty="0" smtClean="0">
                          <a:latin typeface="Cambria Math" panose="02040503050406030204" pitchFamily="18" charset="0"/>
                          <a:ea typeface="Cambria Math" panose="02040503050406030204" pitchFamily="18" charset="0"/>
                        </a:rPr>
                        <m:t>𝑷𝒓</m:t>
                      </m:r>
                      <m:d>
                        <m:dPr>
                          <m:begChr m:val="["/>
                          <m:endChr m:val="]"/>
                          <m:ctrlPr>
                            <a:rPr lang="en-US" sz="3200" b="1" i="1" dirty="0" smtClean="0">
                              <a:latin typeface="Cambria Math" panose="02040503050406030204" pitchFamily="18" charset="0"/>
                              <a:ea typeface="Cambria Math" panose="02040503050406030204" pitchFamily="18" charset="0"/>
                            </a:rPr>
                          </m:ctrlPr>
                        </m:dPr>
                        <m:e>
                          <m:r>
                            <a:rPr lang="en-US" sz="3200" b="1" i="1" dirty="0" smtClean="0">
                              <a:latin typeface="Cambria Math" panose="02040503050406030204" pitchFamily="18" charset="0"/>
                              <a:ea typeface="Cambria Math" panose="02040503050406030204" pitchFamily="18" charset="0"/>
                            </a:rPr>
                            <m:t>𝒄</m:t>
                          </m:r>
                          <m:r>
                            <a:rPr lang="en-US" sz="3200" b="1" i="1" dirty="0" smtClean="0">
                              <a:latin typeface="Cambria Math" panose="02040503050406030204" pitchFamily="18" charset="0"/>
                              <a:ea typeface="Cambria Math" panose="02040503050406030204" pitchFamily="18" charset="0"/>
                            </a:rPr>
                            <m:t>=</m:t>
                          </m:r>
                          <m:r>
                            <a:rPr lang="en-US" sz="3200" b="1" i="1" dirty="0" smtClean="0">
                              <a:latin typeface="Cambria Math" panose="02040503050406030204" pitchFamily="18" charset="0"/>
                              <a:ea typeface="Cambria Math" panose="02040503050406030204" pitchFamily="18" charset="0"/>
                            </a:rPr>
                            <m:t>𝟎</m:t>
                          </m:r>
                        </m:e>
                      </m:d>
                      <m:r>
                        <a:rPr lang="en-US" sz="3200" b="1" i="1" dirty="0" smtClean="0">
                          <a:latin typeface="Cambria Math" panose="02040503050406030204" pitchFamily="18" charset="0"/>
                          <a:ea typeface="Cambria Math" panose="02040503050406030204" pitchFamily="18" charset="0"/>
                        </a:rPr>
                        <m:t>=</m:t>
                      </m:r>
                      <m:f>
                        <m:fPr>
                          <m:ctrlPr>
                            <a:rPr lang="en-US" sz="3200" b="1" i="1" dirty="0" smtClean="0">
                              <a:latin typeface="Cambria Math" panose="02040503050406030204" pitchFamily="18" charset="0"/>
                              <a:ea typeface="Cambria Math" panose="02040503050406030204" pitchFamily="18" charset="0"/>
                            </a:rPr>
                          </m:ctrlPr>
                        </m:fPr>
                        <m:num>
                          <m:r>
                            <a:rPr lang="en-US" sz="3200" b="1" i="1" dirty="0" smtClean="0">
                              <a:latin typeface="Cambria Math" panose="02040503050406030204" pitchFamily="18" charset="0"/>
                              <a:ea typeface="Cambria Math" panose="02040503050406030204" pitchFamily="18" charset="0"/>
                            </a:rPr>
                            <m:t>𝟏</m:t>
                          </m:r>
                        </m:num>
                        <m:den>
                          <m:r>
                            <a:rPr lang="en-US" sz="3200" b="1" i="1" dirty="0" smtClean="0">
                              <a:latin typeface="Cambria Math" panose="02040503050406030204" pitchFamily="18" charset="0"/>
                              <a:ea typeface="Cambria Math" panose="02040503050406030204" pitchFamily="18" charset="0"/>
                            </a:rPr>
                            <m:t>𝟐</m:t>
                          </m:r>
                        </m:den>
                      </m:f>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1914282" y="7158871"/>
                <a:ext cx="5844989" cy="214498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360331" y="1308"/>
                <a:ext cx="5844989" cy="2144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t>Assume that AB=C, now</a:t>
                </a:r>
              </a:p>
              <a:p>
                <a:r>
                  <a:rPr lang="en-US" sz="3200" b="1" dirty="0" smtClean="0"/>
                  <a:t>If </a:t>
                </a:r>
                <a14:m>
                  <m:oMath xmlns:m="http://schemas.openxmlformats.org/officeDocument/2006/math">
                    <m:r>
                      <a:rPr lang="en-US" sz="3200" b="1" i="1" dirty="0">
                        <a:latin typeface="Cambria Math" panose="02040503050406030204" pitchFamily="18" charset="0"/>
                      </a:rPr>
                      <m:t>𝑩</m:t>
                    </m:r>
                    <m:r>
                      <a:rPr lang="en-US" sz="3200" b="1" i="1" dirty="0">
                        <a:latin typeface="Cambria Math" panose="02040503050406030204" pitchFamily="18" charset="0"/>
                      </a:rPr>
                      <m:t>=</m:t>
                    </m:r>
                    <m:sSup>
                      <m:sSupPr>
                        <m:ctrlPr>
                          <a:rPr lang="en-US" sz="3200" b="1" i="1" dirty="0">
                            <a:latin typeface="Cambria Math" panose="02040503050406030204" pitchFamily="18" charset="0"/>
                          </a:rPr>
                        </m:ctrlPr>
                      </m:sSupPr>
                      <m:e>
                        <m:r>
                          <a:rPr lang="en-US" sz="3200" b="1" i="1" dirty="0">
                            <a:latin typeface="Cambria Math" panose="02040503050406030204" pitchFamily="18" charset="0"/>
                          </a:rPr>
                          <m:t>𝒈</m:t>
                        </m:r>
                      </m:e>
                      <m:sup>
                        <m:r>
                          <a:rPr lang="en-US" sz="3200" b="1" i="1" dirty="0">
                            <a:latin typeface="Cambria Math" panose="02040503050406030204" pitchFamily="18" charset="0"/>
                          </a:rPr>
                          <m:t>𝒚</m:t>
                        </m:r>
                      </m:sup>
                    </m:sSup>
                    <m:r>
                      <a:rPr lang="en-US" sz="3200" b="1" i="0" dirty="0" smtClean="0">
                        <a:latin typeface="Cambria Math" panose="02040503050406030204" pitchFamily="18" charset="0"/>
                      </a:rPr>
                      <m:t>  </m:t>
                    </m:r>
                    <m:r>
                      <a:rPr lang="en-US" sz="3200" b="1" i="0" dirty="0" smtClean="0">
                        <a:latin typeface="Cambria Math" panose="02040503050406030204" pitchFamily="18" charset="0"/>
                      </a:rPr>
                      <m:t>𝐚𝐧𝐝</m:t>
                    </m:r>
                    <m:r>
                      <a:rPr lang="en-US" sz="3200" b="1" i="0" dirty="0" smtClean="0">
                        <a:latin typeface="Cambria Math" panose="02040503050406030204" pitchFamily="18" charset="0"/>
                      </a:rPr>
                      <m:t> </m:t>
                    </m:r>
                    <m:r>
                      <a:rPr lang="en-US" sz="3200" b="1" i="1" dirty="0">
                        <a:latin typeface="Cambria Math" panose="02040503050406030204" pitchFamily="18" charset="0"/>
                      </a:rPr>
                      <m:t>𝑪</m:t>
                    </m:r>
                    <m:r>
                      <a:rPr lang="en-US" sz="3200" b="1" i="1" dirty="0">
                        <a:latin typeface="Cambria Math" panose="02040503050406030204" pitchFamily="18" charset="0"/>
                      </a:rPr>
                      <m:t>=</m:t>
                    </m:r>
                    <m:sSup>
                      <m:sSupPr>
                        <m:ctrlPr>
                          <a:rPr lang="en-US" sz="3200" b="1" i="1" dirty="0">
                            <a:latin typeface="Cambria Math" panose="02040503050406030204" pitchFamily="18" charset="0"/>
                          </a:rPr>
                        </m:ctrlPr>
                      </m:sSupPr>
                      <m:e>
                        <m:r>
                          <a:rPr lang="en-US" sz="3200" b="1" i="1" dirty="0" smtClean="0">
                            <a:latin typeface="Cambria Math" panose="02040503050406030204" pitchFamily="18" charset="0"/>
                          </a:rPr>
                          <m:t>𝒈</m:t>
                        </m:r>
                      </m:e>
                      <m:sup>
                        <m:r>
                          <a:rPr lang="en-US" sz="3200" b="1" i="1" dirty="0">
                            <a:latin typeface="Cambria Math" panose="02040503050406030204" pitchFamily="18" charset="0"/>
                          </a:rPr>
                          <m:t>𝒙</m:t>
                        </m:r>
                        <m:r>
                          <a:rPr lang="en-US" sz="3200" b="1" i="1" dirty="0">
                            <a:latin typeface="Cambria Math" panose="02040503050406030204" pitchFamily="18" charset="0"/>
                          </a:rPr>
                          <m:t>+</m:t>
                        </m:r>
                        <m:r>
                          <a:rPr lang="en-US" sz="3200" b="1" i="1" dirty="0">
                            <a:latin typeface="Cambria Math" panose="02040503050406030204" pitchFamily="18" charset="0"/>
                          </a:rPr>
                          <m:t>𝒚</m:t>
                        </m:r>
                      </m:sup>
                    </m:sSup>
                  </m:oMath>
                </a14:m>
                <a:r>
                  <a:rPr lang="en-US" sz="3200" b="1" dirty="0"/>
                  <a:t> </a:t>
                </a:r>
                <a:r>
                  <a:rPr lang="en-US" sz="3200" b="1" dirty="0" smtClean="0"/>
                  <a:t> for some </a:t>
                </a:r>
                <a:r>
                  <a:rPr lang="en-US" sz="3200" b="1" dirty="0" err="1" smtClean="0"/>
                  <a:t>x,y</a:t>
                </a:r>
                <a:r>
                  <a:rPr lang="en-US" sz="3200" b="1" dirty="0" smtClean="0"/>
                  <a:t> then </a:t>
                </a:r>
                <a14:m>
                  <m:oMath xmlns:m="http://schemas.openxmlformats.org/officeDocument/2006/math">
                    <m:r>
                      <a:rPr lang="en-US" sz="3200" b="1" i="1" dirty="0" smtClean="0">
                        <a:latin typeface="Cambria Math" panose="02040503050406030204" pitchFamily="18" charset="0"/>
                      </a:rPr>
                      <m:t>𝑨</m:t>
                    </m:r>
                    <m:r>
                      <a:rPr lang="en-US" sz="3200" b="1" i="1" dirty="0">
                        <a:latin typeface="Cambria Math" panose="02040503050406030204" pitchFamily="18" charset="0"/>
                      </a:rPr>
                      <m:t>=</m:t>
                    </m:r>
                    <m:sSup>
                      <m:sSupPr>
                        <m:ctrlPr>
                          <a:rPr lang="en-US" sz="3200" b="1" i="1" dirty="0">
                            <a:latin typeface="Cambria Math" panose="02040503050406030204" pitchFamily="18" charset="0"/>
                          </a:rPr>
                        </m:ctrlPr>
                      </m:sSupPr>
                      <m:e>
                        <m:r>
                          <a:rPr lang="en-US" sz="3200" b="1" i="1" dirty="0">
                            <a:latin typeface="Cambria Math" panose="02040503050406030204" pitchFamily="18" charset="0"/>
                          </a:rPr>
                          <m:t>𝒈</m:t>
                        </m:r>
                      </m:e>
                      <m:sup>
                        <m:r>
                          <a:rPr lang="en-US" sz="3200" b="1" i="1" dirty="0">
                            <a:latin typeface="Cambria Math" panose="02040503050406030204" pitchFamily="18" charset="0"/>
                          </a:rPr>
                          <m:t>𝒙</m:t>
                        </m:r>
                      </m:sup>
                    </m:sSup>
                  </m:oMath>
                </a14:m>
                <a:endParaRPr lang="en-US" sz="3200" b="1" dirty="0"/>
              </a:p>
            </p:txBody>
          </p:sp>
        </mc:Choice>
        <mc:Fallback xmlns="">
          <p:sp>
            <p:nvSpPr>
              <p:cNvPr id="21" name="Rectangle 20"/>
              <p:cNvSpPr>
                <a:spLocks noRot="1" noChangeAspect="1" noMove="1" noResize="1" noEditPoints="1" noAdjustHandles="1" noChangeArrowheads="1" noChangeShapeType="1" noTextEdit="1"/>
              </p:cNvSpPr>
              <p:nvPr/>
            </p:nvSpPr>
            <p:spPr>
              <a:xfrm>
                <a:off x="6360331" y="1308"/>
                <a:ext cx="5844989" cy="2144985"/>
              </a:xfrm>
              <a:prstGeom prst="rect">
                <a:avLst/>
              </a:prstGeom>
              <a:blipFill>
                <a:blip r:embed="rId12"/>
                <a:stretch>
                  <a:fillRect l="-2497"/>
                </a:stretch>
              </a:blipFill>
            </p:spPr>
            <p:txBody>
              <a:bodyPr/>
              <a:lstStyle/>
              <a:p>
                <a:r>
                  <a:rPr lang="en-US">
                    <a:noFill/>
                  </a:rPr>
                  <a:t> </a:t>
                </a:r>
              </a:p>
            </p:txBody>
          </p:sp>
        </mc:Fallback>
      </mc:AlternateContent>
    </p:spTree>
    <p:extLst>
      <p:ext uri="{BB962C8B-B14F-4D97-AF65-F5344CB8AC3E}">
        <p14:creationId xmlns:p14="http://schemas.microsoft.com/office/powerpoint/2010/main" val="12291260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Zero-Knowledge Proof for Discrete Log Solution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42</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Bob (verifier); </a:t>
                </a:r>
              </a:p>
              <a:p>
                <a14:m>
                  <m:oMath xmlns:m="http://schemas.openxmlformats.org/officeDocument/2006/math">
                    <m:sSup>
                      <m:sSupPr>
                        <m:ctrlPr>
                          <a:rPr lang="en-US" sz="2200" i="1" dirty="0">
                            <a:latin typeface="Cambria Math" panose="02040503050406030204" pitchFamily="18" charset="0"/>
                            <a:ea typeface="Cambria Math" panose="02040503050406030204" pitchFamily="18" charset="0"/>
                          </a:rPr>
                        </m:ctrlPr>
                      </m:sSupPr>
                      <m:e>
                        <m:r>
                          <a:rPr lang="en-US" sz="2200" i="1" dirty="0">
                            <a:latin typeface="Cambria Math" panose="02040503050406030204" pitchFamily="18" charset="0"/>
                            <a:ea typeface="Cambria Math" panose="02040503050406030204" pitchFamily="18" charset="0"/>
                          </a:rPr>
                          <m:t>𝐴</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𝑔</m:t>
                        </m:r>
                      </m:e>
                      <m:sup>
                        <m:r>
                          <a:rPr lang="en-US" sz="2200" b="0" i="1" dirty="0" smtClean="0">
                            <a:latin typeface="Cambria Math" panose="02040503050406030204" pitchFamily="18" charset="0"/>
                            <a:ea typeface="Cambria Math" panose="02040503050406030204" pitchFamily="18" charset="0"/>
                          </a:rPr>
                          <m:t>𝑥</m:t>
                        </m:r>
                      </m:sup>
                    </m:sSup>
                  </m:oMath>
                </a14:m>
                <a:r>
                  <a:rPr lang="en-US" sz="2200" dirty="0"/>
                  <a:t>, </a:t>
                </a:r>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pic>
        <p:nvPicPr>
          <p:cNvPr id="6"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68" y="1870075"/>
            <a:ext cx="2387523" cy="2076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al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131" y="1880277"/>
            <a:ext cx="1557669" cy="21301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10041065" y="4145359"/>
                <a:ext cx="2023858"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Alice (prover);</a:t>
                </a:r>
              </a:p>
              <a:p>
                <a:r>
                  <a:rPr lang="en-US" sz="2400" b="1" dirty="0" smtClean="0">
                    <a:solidFill>
                      <a:srgbClr val="00B050"/>
                    </a:solidFill>
                    <a:latin typeface="Cambria Math" panose="02040503050406030204" pitchFamily="18" charset="0"/>
                    <a:ea typeface="Cambria Math" panose="02040503050406030204" pitchFamily="18" charset="0"/>
                  </a:rPr>
                  <a:t>x</a:t>
                </a:r>
                <a:endParaRPr lang="en-US" sz="2400" i="1" dirty="0" smtClean="0">
                  <a:latin typeface="Cambria Math" panose="02040503050406030204" pitchFamily="18" charset="0"/>
                  <a:ea typeface="Cambria Math" panose="02040503050406030204" pitchFamily="18" charset="0"/>
                </a:endParaRPr>
              </a:p>
              <a:p>
                <a14:m>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𝐴</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𝑥</m:t>
                        </m:r>
                      </m:sup>
                    </m:sSup>
                  </m:oMath>
                </a14:m>
                <a:r>
                  <a:rPr lang="en-US" sz="2400" dirty="0" smtClean="0"/>
                  <a:t>,</a:t>
                </a:r>
              </a:p>
              <a:p>
                <a14:m>
                  <m:oMath xmlns:m="http://schemas.openxmlformats.org/officeDocument/2006/math">
                    <m:sSup>
                      <m:sSupPr>
                        <m:ctrlPr>
                          <a:rPr lang="en-US" sz="2400" i="1" dirty="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𝐵</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𝑦</m:t>
                        </m:r>
                      </m:sup>
                    </m:sSup>
                  </m:oMath>
                </a14:m>
                <a:r>
                  <a:rPr lang="en-US" sz="2400" dirty="0" smtClean="0"/>
                  <a:t>, </a:t>
                </a:r>
              </a:p>
              <a:p>
                <a:r>
                  <a:rPr lang="en-US" sz="2400" dirty="0" smtClean="0"/>
                  <a:t>(random y)</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10041065" y="4145359"/>
                <a:ext cx="2023858" cy="1860081"/>
              </a:xfrm>
              <a:prstGeom prst="rect">
                <a:avLst/>
              </a:prstGeom>
              <a:blipFill>
                <a:blip r:embed="rId5"/>
                <a:stretch>
                  <a:fillRect l="-4518" t="-2623" r="-3012" b="-10820"/>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5051419" y="2189112"/>
                <a:ext cx="2637582" cy="461665"/>
              </a:xfrm>
              <a:prstGeom prst="rect">
                <a:avLst/>
              </a:prstGeom>
            </p:spPr>
            <p:txBody>
              <a:bodyPr wrap="none">
                <a:spAutoFit/>
              </a:bodyPr>
              <a:lstStyle/>
              <a:p>
                <a14:m>
                  <m:oMath xmlns:m="http://schemas.openxmlformats.org/officeDocument/2006/math">
                    <m:r>
                      <a:rPr lang="en-US" sz="2400" b="1" i="1" dirty="0" smtClean="0">
                        <a:latin typeface="Cambria Math" panose="02040503050406030204" pitchFamily="18" charset="0"/>
                      </a:rPr>
                      <m:t>𝑩</m:t>
                    </m:r>
                    <m:r>
                      <a:rPr lang="en-US" sz="2400" b="1" i="1" dirty="0" smtClean="0">
                        <a:latin typeface="Cambria Math" panose="02040503050406030204" pitchFamily="18" charset="0"/>
                      </a:rPr>
                      <m:t>=</m:t>
                    </m:r>
                    <m:sSup>
                      <m:sSupPr>
                        <m:ctrlPr>
                          <a:rPr lang="en-US" sz="2400" b="1" i="1" dirty="0" smtClean="0">
                            <a:latin typeface="Cambria Math" panose="02040503050406030204" pitchFamily="18" charset="0"/>
                          </a:rPr>
                        </m:ctrlPr>
                      </m:sSupPr>
                      <m:e>
                        <m:r>
                          <a:rPr lang="en-US" sz="2400" b="1" i="1" dirty="0" smtClean="0">
                            <a:latin typeface="Cambria Math" panose="02040503050406030204" pitchFamily="18" charset="0"/>
                          </a:rPr>
                          <m:t>𝒈</m:t>
                        </m:r>
                      </m:e>
                      <m:sup>
                        <m:r>
                          <a:rPr lang="en-US" sz="2400" b="1" i="1" dirty="0" smtClean="0">
                            <a:latin typeface="Cambria Math" panose="02040503050406030204" pitchFamily="18" charset="0"/>
                          </a:rPr>
                          <m:t>𝒚</m:t>
                        </m:r>
                      </m:sup>
                    </m:sSup>
                  </m:oMath>
                </a14:m>
                <a:r>
                  <a:rPr lang="en-US" sz="2400" b="1" dirty="0" smtClean="0"/>
                  <a:t>, </a:t>
                </a:r>
                <a14:m>
                  <m:oMath xmlns:m="http://schemas.openxmlformats.org/officeDocument/2006/math">
                    <m:r>
                      <a:rPr lang="en-US" sz="2400" b="1" i="1" dirty="0" smtClean="0">
                        <a:latin typeface="Cambria Math" panose="02040503050406030204" pitchFamily="18" charset="0"/>
                      </a:rPr>
                      <m:t>𝑪</m:t>
                    </m:r>
                    <m:r>
                      <a:rPr lang="en-US" sz="2400" b="1" i="1" dirty="0">
                        <a:latin typeface="Cambria Math" panose="02040503050406030204" pitchFamily="18" charset="0"/>
                      </a:rPr>
                      <m:t>=</m:t>
                    </m:r>
                    <m:sSup>
                      <m:sSupPr>
                        <m:ctrlPr>
                          <a:rPr lang="en-US" sz="2400" b="1" i="1" dirty="0">
                            <a:latin typeface="Cambria Math" panose="02040503050406030204" pitchFamily="18" charset="0"/>
                          </a:rPr>
                        </m:ctrlPr>
                      </m:sSupPr>
                      <m:e>
                        <m:r>
                          <a:rPr lang="en-US" sz="2400" b="1" i="1" dirty="0" smtClean="0">
                            <a:latin typeface="Cambria Math" panose="02040503050406030204" pitchFamily="18" charset="0"/>
                          </a:rPr>
                          <m:t>𝒈</m:t>
                        </m:r>
                      </m:e>
                      <m:sup>
                        <m:r>
                          <a:rPr lang="en-US" sz="2400" b="1" i="1" dirty="0" smtClean="0">
                            <a:latin typeface="Cambria Math" panose="02040503050406030204" pitchFamily="18" charset="0"/>
                          </a:rPr>
                          <m:t>𝒙</m:t>
                        </m:r>
                        <m:r>
                          <a:rPr lang="en-US" sz="2400" b="1" i="1" dirty="0" smtClean="0">
                            <a:latin typeface="Cambria Math" panose="02040503050406030204" pitchFamily="18" charset="0"/>
                          </a:rPr>
                          <m:t>+</m:t>
                        </m:r>
                        <m:r>
                          <a:rPr lang="en-US" sz="2400" b="1" i="1" dirty="0">
                            <a:latin typeface="Cambria Math" panose="02040503050406030204" pitchFamily="18" charset="0"/>
                          </a:rPr>
                          <m:t>𝒚</m:t>
                        </m:r>
                      </m:sup>
                    </m:sSup>
                  </m:oMath>
                </a14:m>
                <a:r>
                  <a:rPr lang="en-US" sz="2400" b="1" dirty="0" smtClean="0"/>
                  <a:t> </a:t>
                </a:r>
                <a:endParaRPr lang="en-US" sz="2400" b="1" dirty="0"/>
              </a:p>
            </p:txBody>
          </p:sp>
        </mc:Choice>
        <mc:Fallback xmlns="">
          <p:sp>
            <p:nvSpPr>
              <p:cNvPr id="12" name="Rectangle 11"/>
              <p:cNvSpPr>
                <a:spLocks noRot="1" noChangeAspect="1" noMove="1" noResize="1" noEditPoints="1" noAdjustHandles="1" noChangeArrowheads="1" noChangeShapeType="1" noTextEdit="1"/>
              </p:cNvSpPr>
              <p:nvPr/>
            </p:nvSpPr>
            <p:spPr>
              <a:xfrm>
                <a:off x="5051419" y="2189112"/>
                <a:ext cx="2637582" cy="461665"/>
              </a:xfrm>
              <a:prstGeom prst="rect">
                <a:avLst/>
              </a:prstGeom>
              <a:blipFill>
                <a:blip r:embed="rId6"/>
                <a:stretch>
                  <a:fillRect l="-694" t="-10526" b="-28947"/>
                </a:stretch>
              </a:blipFill>
            </p:spPr>
            <p:txBody>
              <a:bodyPr/>
              <a:lstStyle/>
              <a:p>
                <a:r>
                  <a:rPr lang="en-US">
                    <a:noFill/>
                  </a:rPr>
                  <a:t> </a:t>
                </a:r>
              </a:p>
            </p:txBody>
          </p:sp>
        </mc:Fallback>
      </mc:AlternateContent>
      <p:cxnSp>
        <p:nvCxnSpPr>
          <p:cNvPr id="13" name="Straight Arrow Connector 12"/>
          <p:cNvCxnSpPr/>
          <p:nvPr/>
        </p:nvCxnSpPr>
        <p:spPr>
          <a:xfrm flipV="1">
            <a:off x="2760786" y="3446376"/>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908014" y="2956768"/>
                <a:ext cx="23527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𝒄𝒉𝒂𝒍𝒍𝒆𝒏𝒈𝒆</m:t>
                      </m:r>
                      <m:r>
                        <a:rPr lang="en-US" b="1" i="1" dirty="0" smtClean="0">
                          <a:latin typeface="Cambria Math" panose="02040503050406030204" pitchFamily="18" charset="0"/>
                        </a:rPr>
                        <m:t> </m:t>
                      </m:r>
                      <m:r>
                        <a:rPr lang="en-US" b="1" i="1" dirty="0" smtClean="0">
                          <a:latin typeface="Cambria Math" panose="02040503050406030204" pitchFamily="18" charset="0"/>
                        </a:rPr>
                        <m:t>𝒄</m:t>
                      </m:r>
                      <m:r>
                        <a:rPr lang="en-US" b="1" i="1" dirty="0" smtClean="0">
                          <a:latin typeface="Cambria Math" panose="02040503050406030204" pitchFamily="18" charset="0"/>
                          <a:ea typeface="Cambria Math" panose="02040503050406030204" pitchFamily="18" charset="0"/>
                        </a:rPr>
                        <m:t>∈</m:t>
                      </m:r>
                      <m:d>
                        <m:dPr>
                          <m:begChr m:val="{"/>
                          <m:endChr m:val="}"/>
                          <m:ctrlPr>
                            <a:rPr lang="en-US" b="1" i="1" dirty="0" smtClean="0">
                              <a:latin typeface="Cambria Math" panose="02040503050406030204" pitchFamily="18" charset="0"/>
                              <a:ea typeface="Cambria Math" panose="02040503050406030204" pitchFamily="18" charset="0"/>
                            </a:rPr>
                          </m:ctrlPr>
                        </m:dPr>
                        <m:e>
                          <m:r>
                            <a:rPr lang="en-US" b="1" i="1" dirty="0" smtClean="0">
                              <a:latin typeface="Cambria Math" panose="02040503050406030204" pitchFamily="18" charset="0"/>
                              <a:ea typeface="Cambria Math" panose="02040503050406030204" pitchFamily="18" charset="0"/>
                            </a:rPr>
                            <m:t>𝟎</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𝟏</m:t>
                          </m:r>
                        </m:e>
                      </m:d>
                    </m:oMath>
                  </m:oMathPara>
                </a14:m>
                <a:endParaRPr lang="en-US" b="1" dirty="0"/>
              </a:p>
            </p:txBody>
          </p:sp>
        </mc:Choice>
        <mc:Fallback xmlns="">
          <p:sp>
            <p:nvSpPr>
              <p:cNvPr id="14" name="Rectangle 13"/>
              <p:cNvSpPr>
                <a:spLocks noRot="1" noChangeAspect="1" noMove="1" noResize="1" noEditPoints="1" noAdjustHandles="1" noChangeArrowheads="1" noChangeShapeType="1" noTextEdit="1"/>
              </p:cNvSpPr>
              <p:nvPr/>
            </p:nvSpPr>
            <p:spPr>
              <a:xfrm>
                <a:off x="4908014" y="2956768"/>
                <a:ext cx="2352760" cy="369332"/>
              </a:xfrm>
              <a:prstGeom prst="rect">
                <a:avLst/>
              </a:prstGeom>
              <a:blipFill>
                <a:blip r:embed="rId7"/>
                <a:stretch>
                  <a:fillRect b="-13115"/>
                </a:stretch>
              </a:blipFill>
            </p:spPr>
            <p:txBody>
              <a:bodyPr/>
              <a:lstStyle/>
              <a:p>
                <a:r>
                  <a:rPr lang="en-US">
                    <a:noFill/>
                  </a:rPr>
                  <a:t> </a:t>
                </a:r>
              </a:p>
            </p:txBody>
          </p:sp>
        </mc:Fallback>
      </mc:AlternateContent>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3930707" y="3587017"/>
                <a:ext cx="3391826" cy="710194"/>
              </a:xfrm>
              <a:prstGeom prst="rect">
                <a:avLst/>
              </a:prstGeom>
            </p:spPr>
            <p:txBody>
              <a:bodyPr wrap="none">
                <a:spAutoFit/>
              </a:bodyPr>
              <a:lstStyle/>
              <a:p>
                <a:r>
                  <a:rPr lang="en-US" b="1" dirty="0" smtClean="0"/>
                  <a:t>Response </a:t>
                </a:r>
                <a14:m>
                  <m:oMath xmlns:m="http://schemas.openxmlformats.org/officeDocument/2006/math">
                    <m:r>
                      <a:rPr lang="en-US" b="1" i="1" smtClean="0">
                        <a:latin typeface="Cambria Math" panose="02040503050406030204" pitchFamily="18" charset="0"/>
                      </a:rPr>
                      <m:t>𝒓</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eqArr>
                          <m:eqArrPr>
                            <m:ctrlPr>
                              <a:rPr lang="en-US" b="1" i="1" smtClean="0">
                                <a:latin typeface="Cambria Math" panose="02040503050406030204" pitchFamily="18" charset="0"/>
                              </a:rPr>
                            </m:ctrlPr>
                          </m:eqArrPr>
                          <m:e>
                            <m:r>
                              <a:rPr lang="en-US" b="1" i="1" smtClean="0">
                                <a:latin typeface="Cambria Math" panose="02040503050406030204" pitchFamily="18" charset="0"/>
                              </a:rPr>
                              <m:t>𝒚</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e>
                          <m:e>
                            <m:r>
                              <a:rPr lang="en-US" b="1" i="1" dirty="0" smtClean="0">
                                <a:latin typeface="Cambria Math" panose="02040503050406030204" pitchFamily="18" charset="0"/>
                              </a:rPr>
                              <m:t>𝒚</m:t>
                            </m:r>
                            <m:r>
                              <a:rPr lang="en-US" b="0" i="1"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𝑥</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𝑖𝑓</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𝑐</m:t>
                            </m:r>
                            <m:r>
                              <a:rPr lang="en-US" b="0" i="1" dirty="0" smtClean="0">
                                <a:latin typeface="Cambria Math" panose="02040503050406030204" pitchFamily="18" charset="0"/>
                                <a:ea typeface="Cambria Math" panose="02040503050406030204" pitchFamily="18" charset="0"/>
                              </a:rPr>
                              <m:t>=1</m:t>
                            </m:r>
                          </m:e>
                        </m:eqArr>
                      </m:e>
                    </m:d>
                  </m:oMath>
                </a14:m>
                <a:endParaRPr lang="en-US" b="1" dirty="0"/>
              </a:p>
            </p:txBody>
          </p:sp>
        </mc:Choice>
        <mc:Fallback xmlns="">
          <p:sp>
            <p:nvSpPr>
              <p:cNvPr id="16" name="Rectangle 15"/>
              <p:cNvSpPr>
                <a:spLocks noRot="1" noChangeAspect="1" noMove="1" noResize="1" noEditPoints="1" noAdjustHandles="1" noChangeArrowheads="1" noChangeShapeType="1" noTextEdit="1"/>
              </p:cNvSpPr>
              <p:nvPr/>
            </p:nvSpPr>
            <p:spPr>
              <a:xfrm>
                <a:off x="3930707" y="3587017"/>
                <a:ext cx="3391826" cy="710194"/>
              </a:xfrm>
              <a:prstGeom prst="rect">
                <a:avLst/>
              </a:prstGeom>
              <a:blipFill>
                <a:blip r:embed="rId8"/>
                <a:stretch>
                  <a:fillRect l="-1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184780" y="4474982"/>
                <a:ext cx="7025961"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 </m:t>
                          </m:r>
                          <m:eqArr>
                            <m:eqArrPr>
                              <m:ctrlPr>
                                <a:rPr lang="en-US" b="1" i="1" smtClean="0">
                                  <a:latin typeface="Cambria Math" panose="02040503050406030204" pitchFamily="18" charset="0"/>
                                </a:rPr>
                              </m:ctrlPr>
                            </m:eqArrPr>
                            <m:e>
                              <m:r>
                                <a:rPr lang="en-US" b="1" i="1" smtClean="0">
                                  <a:latin typeface="Cambria Math" panose="02040503050406030204" pitchFamily="18" charset="0"/>
                                </a:rPr>
                                <m:t>𝟏</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 </m:t>
                              </m:r>
                              <m:r>
                                <a:rPr lang="en-US" b="1" i="1" smtClean="0">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𝑩</m:t>
                              </m:r>
                              <m:r>
                                <a:rPr lang="en-US" b="1" i="1" dirty="0">
                                  <a:latin typeface="Cambria Math" panose="02040503050406030204" pitchFamily="18" charset="0"/>
                                </a:rPr>
                                <m:t>=</m:t>
                              </m:r>
                              <m:sSup>
                                <m:sSupPr>
                                  <m:ctrlPr>
                                    <a:rPr lang="en-US" b="1" i="1" dirty="0">
                                      <a:latin typeface="Cambria Math" panose="02040503050406030204" pitchFamily="18" charset="0"/>
                                    </a:rPr>
                                  </m:ctrlPr>
                                </m:sSupPr>
                                <m:e>
                                  <m:r>
                                    <a:rPr lang="en-US" b="1" i="1" dirty="0">
                                      <a:latin typeface="Cambria Math" panose="02040503050406030204" pitchFamily="18" charset="0"/>
                                    </a:rPr>
                                    <m:t>𝒈</m:t>
                                  </m:r>
                                </m:e>
                                <m:sup>
                                  <m:r>
                                    <a:rPr lang="en-US" b="1" i="1" dirty="0" smtClean="0">
                                      <a:latin typeface="Cambria Math" panose="02040503050406030204" pitchFamily="18" charset="0"/>
                                    </a:rPr>
                                    <m:t>𝒓</m:t>
                                  </m:r>
                                </m:sup>
                              </m:sSup>
                              <m:r>
                                <a:rPr lang="en-US" b="1" i="1" dirty="0" smtClean="0">
                                  <a:latin typeface="Cambria Math" panose="02040503050406030204" pitchFamily="18" charset="0"/>
                                </a:rPr>
                                <m:t>  </m:t>
                              </m:r>
                              <m:r>
                                <a:rPr lang="en-US" b="1" i="1" dirty="0" smtClean="0">
                                  <a:latin typeface="Cambria Math" panose="02040503050406030204" pitchFamily="18" charset="0"/>
                                </a:rPr>
                                <m:t>𝒂𝒏𝒅</m:t>
                              </m:r>
                              <m:r>
                                <a:rPr lang="en-US" b="1" i="1" dirty="0" smtClean="0">
                                  <a:latin typeface="Cambria Math" panose="02040503050406030204" pitchFamily="18" charset="0"/>
                                </a:rPr>
                                <m:t> </m:t>
                              </m:r>
                              <m:r>
                                <a:rPr lang="en-US" b="1" i="1" dirty="0" smtClean="0">
                                  <a:latin typeface="Cambria Math" panose="02040503050406030204" pitchFamily="18" charset="0"/>
                                </a:rPr>
                                <m:t>𝑨𝑩</m:t>
                              </m:r>
                              <m:r>
                                <a:rPr lang="en-US" b="1" i="1" dirty="0" smtClean="0">
                                  <a:latin typeface="Cambria Math" panose="02040503050406030204" pitchFamily="18" charset="0"/>
                                </a:rPr>
                                <m:t>=</m:t>
                              </m:r>
                              <m:r>
                                <a:rPr lang="en-US" b="1" i="1" dirty="0" smtClean="0">
                                  <a:latin typeface="Cambria Math" panose="02040503050406030204" pitchFamily="18" charset="0"/>
                                </a:rPr>
                                <m:t>𝑪</m:t>
                              </m:r>
                              <m:r>
                                <a:rPr lang="en-US" b="1" i="1" dirty="0" smtClean="0">
                                  <a:latin typeface="Cambria Math" panose="02040503050406030204" pitchFamily="18" charset="0"/>
                                </a:rPr>
                                <m:t>        </m:t>
                              </m:r>
                            </m:e>
                            <m:e>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𝒊𝒇</m:t>
                              </m:r>
                              <m:r>
                                <a:rPr lang="en-US" b="1" i="1">
                                  <a:latin typeface="Cambria Math" panose="02040503050406030204" pitchFamily="18" charset="0"/>
                                </a:rPr>
                                <m:t> </m:t>
                              </m:r>
                              <m:r>
                                <a:rPr lang="en-US" b="1" i="1">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𝑪</m:t>
                              </m:r>
                              <m:r>
                                <a:rPr lang="en-US" b="1" i="1">
                                  <a:latin typeface="Cambria Math" panose="02040503050406030204" pitchFamily="18" charset="0"/>
                                </a:rPr>
                                <m:t>=</m:t>
                              </m:r>
                              <m:sSup>
                                <m:sSupPr>
                                  <m:ctrlPr>
                                    <a:rPr lang="en-US" b="1" i="1" dirty="0">
                                      <a:latin typeface="Cambria Math" panose="02040503050406030204" pitchFamily="18" charset="0"/>
                                    </a:rPr>
                                  </m:ctrlPr>
                                </m:sSupPr>
                                <m:e>
                                  <m:r>
                                    <a:rPr lang="en-US" b="1" i="1" dirty="0">
                                      <a:latin typeface="Cambria Math" panose="02040503050406030204" pitchFamily="18" charset="0"/>
                                    </a:rPr>
                                    <m:t>𝒈</m:t>
                                  </m:r>
                                </m:e>
                                <m:sup>
                                  <m:r>
                                    <a:rPr lang="en-US" b="1" i="1" dirty="0">
                                      <a:latin typeface="Cambria Math" panose="02040503050406030204" pitchFamily="18" charset="0"/>
                                    </a:rPr>
                                    <m:t>𝒓</m:t>
                                  </m:r>
                                </m:sup>
                              </m:sSup>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𝑎𝑛𝑑</m:t>
                              </m:r>
                              <m:r>
                                <a:rPr lang="en-US" b="0" i="1" dirty="0" smtClean="0">
                                  <a:latin typeface="Cambria Math" panose="02040503050406030204" pitchFamily="18" charset="0"/>
                                  <a:ea typeface="Cambria Math" panose="02040503050406030204" pitchFamily="18" charset="0"/>
                                </a:rPr>
                                <m:t> </m:t>
                              </m:r>
                              <m:r>
                                <a:rPr lang="en-US" b="1" i="1" dirty="0">
                                  <a:latin typeface="Cambria Math" panose="02040503050406030204" pitchFamily="18" charset="0"/>
                                </a:rPr>
                                <m:t>𝑨𝑩</m:t>
                              </m:r>
                              <m:r>
                                <a:rPr lang="en-US" b="1" i="1" dirty="0">
                                  <a:latin typeface="Cambria Math" panose="02040503050406030204" pitchFamily="18" charset="0"/>
                                </a:rPr>
                                <m:t>=</m:t>
                              </m:r>
                              <m:r>
                                <a:rPr lang="en-US" b="1" i="1" dirty="0">
                                  <a:latin typeface="Cambria Math" panose="02040503050406030204" pitchFamily="18" charset="0"/>
                                </a:rPr>
                                <m:t>𝑪</m:t>
                              </m:r>
                              <m:r>
                                <a:rPr lang="en-US" b="1" i="1" dirty="0" smtClean="0">
                                  <a:latin typeface="Cambria Math" panose="02040503050406030204" pitchFamily="18" charset="0"/>
                                </a:rPr>
                                <m:t>            </m:t>
                              </m:r>
                            </m:e>
                            <m:e>
                              <m:r>
                                <a:rPr lang="en-US" b="0" i="1" dirty="0" smtClean="0">
                                  <a:latin typeface="Cambria Math" panose="02040503050406030204" pitchFamily="18" charset="0"/>
                                  <a:ea typeface="Cambria Math" panose="02040503050406030204" pitchFamily="18" charset="0"/>
                                </a:rPr>
                                <m:t>0                     </m:t>
                              </m:r>
                              <m:r>
                                <a:rPr lang="en-US" b="0" i="1" dirty="0" smtClean="0">
                                  <a:latin typeface="Cambria Math" panose="02040503050406030204" pitchFamily="18" charset="0"/>
                                  <a:ea typeface="Cambria Math" panose="02040503050406030204" pitchFamily="18" charset="0"/>
                                </a:rPr>
                                <m:t>𝑜𝑡h𝑒𝑟𝑤𝑖𝑠𝑒</m:t>
                              </m:r>
                              <m:r>
                                <a:rPr lang="en-US" b="0" i="1" dirty="0" smtClean="0">
                                  <a:latin typeface="Cambria Math" panose="02040503050406030204" pitchFamily="18" charset="0"/>
                                  <a:ea typeface="Cambria Math" panose="02040503050406030204" pitchFamily="18" charset="0"/>
                                </a:rPr>
                                <m:t>                                                      </m:t>
                              </m:r>
                            </m:e>
                          </m:eqArr>
                        </m:e>
                      </m:d>
                    </m:oMath>
                  </m:oMathPara>
                </a14:m>
                <a:endParaRPr lang="en-US" b="1" dirty="0"/>
              </a:p>
            </p:txBody>
          </p:sp>
        </mc:Choice>
        <mc:Fallback xmlns="">
          <p:sp>
            <p:nvSpPr>
              <p:cNvPr id="19" name="Rectangle 18"/>
              <p:cNvSpPr>
                <a:spLocks noRot="1" noChangeAspect="1" noMove="1" noResize="1" noEditPoints="1" noAdjustHandles="1" noChangeArrowheads="1" noChangeShapeType="1" noTextEdit="1"/>
              </p:cNvSpPr>
              <p:nvPr/>
            </p:nvSpPr>
            <p:spPr>
              <a:xfrm>
                <a:off x="2184780" y="4474982"/>
                <a:ext cx="7025961" cy="976614"/>
              </a:xfrm>
              <a:prstGeom prst="rect">
                <a:avLst/>
              </a:prstGeom>
              <a:blipFill>
                <a:blip r:embed="rId9"/>
                <a:stretch>
                  <a:fillRect/>
                </a:stretch>
              </a:blipFill>
            </p:spPr>
            <p:txBody>
              <a:bodyPr/>
              <a:lstStyle/>
              <a:p>
                <a:r>
                  <a:rPr lang="en-US">
                    <a:noFill/>
                  </a:rPr>
                  <a:t> </a:t>
                </a:r>
              </a:p>
            </p:txBody>
          </p:sp>
        </mc:Fallback>
      </mc:AlternateContent>
      <p:cxnSp>
        <p:nvCxnSpPr>
          <p:cNvPr id="20" name="Straight Arrow Connector 19"/>
          <p:cNvCxnSpPr/>
          <p:nvPr/>
        </p:nvCxnSpPr>
        <p:spPr>
          <a:xfrm flipV="1">
            <a:off x="2673480" y="560780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0258" y="5828180"/>
                <a:ext cx="12121742" cy="954107"/>
              </a:xfrm>
              <a:prstGeom prst="rect">
                <a:avLst/>
              </a:prstGeom>
              <a:noFill/>
            </p:spPr>
            <p:txBody>
              <a:bodyPr wrap="square" rtlCol="0">
                <a:spAutoFit/>
              </a:bodyPr>
              <a:lstStyle/>
              <a:p>
                <a:r>
                  <a:rPr lang="en-US" sz="2800" b="1" dirty="0" smtClean="0"/>
                  <a:t>Soundness</a:t>
                </a:r>
                <a:r>
                  <a:rPr lang="en-US" sz="2800" dirty="0" smtClean="0"/>
                  <a:t>: If </a:t>
                </a:r>
                <a14:m>
                  <m:oMath xmlns:m="http://schemas.openxmlformats.org/officeDocument/2006/math">
                    <m:r>
                      <a:rPr lang="en-US" sz="2800" b="0" i="1" dirty="0" smtClean="0">
                        <a:latin typeface="Cambria Math" panose="02040503050406030204" pitchFamily="18" charset="0"/>
                        <a:ea typeface="Cambria Math" panose="02040503050406030204" pitchFamily="18" charset="0"/>
                      </a:rPr>
                      <m:t>𝐴</m:t>
                    </m:r>
                    <m:r>
                      <a:rPr lang="en-US" sz="2800" i="1" dirty="0" smtClean="0">
                        <a:latin typeface="Cambria Math" panose="02040503050406030204" pitchFamily="18" charset="0"/>
                        <a:ea typeface="Cambria Math" panose="02040503050406030204" pitchFamily="18" charset="0"/>
                      </a:rPr>
                      <m:t>≠</m:t>
                    </m:r>
                    <m:sSup>
                      <m:sSupPr>
                        <m:ctrlPr>
                          <a:rPr lang="en-US" sz="2800" i="1" dirty="0">
                            <a:latin typeface="Cambria Math" panose="02040503050406030204" pitchFamily="18" charset="0"/>
                            <a:ea typeface="Cambria Math" panose="02040503050406030204" pitchFamily="18" charset="0"/>
                          </a:rPr>
                        </m:ctrlPr>
                      </m:sSupPr>
                      <m:e>
                        <m:r>
                          <a:rPr lang="en-US" sz="2800" i="1" dirty="0">
                            <a:latin typeface="Cambria Math" panose="02040503050406030204" pitchFamily="18" charset="0"/>
                            <a:ea typeface="Cambria Math" panose="02040503050406030204" pitchFamily="18" charset="0"/>
                          </a:rPr>
                          <m:t>𝑔</m:t>
                        </m:r>
                      </m:e>
                      <m:sup>
                        <m:r>
                          <a:rPr lang="en-US" sz="2800" b="0" i="1" dirty="0" smtClean="0">
                            <a:latin typeface="Cambria Math" panose="02040503050406030204" pitchFamily="18" charset="0"/>
                            <a:ea typeface="Cambria Math" panose="02040503050406030204" pitchFamily="18" charset="0"/>
                          </a:rPr>
                          <m:t>𝑥</m:t>
                        </m:r>
                      </m:sup>
                    </m:sSup>
                  </m:oMath>
                </a14:m>
                <a:r>
                  <a:rPr lang="en-US" sz="2800" dirty="0" smtClean="0"/>
                  <a:t> for some x then (honest) Bob will reject </a:t>
                </a:r>
                <a:r>
                  <a:rPr lang="en-US" sz="2800" dirty="0" err="1" smtClean="0"/>
                  <a:t>w.p</a:t>
                </a:r>
                <a:r>
                  <a:rPr lang="en-US" sz="2800" dirty="0" smtClean="0"/>
                  <a:t>. ½ (even if </a:t>
                </a:r>
              </a:p>
              <a:p>
                <a:r>
                  <a:rPr lang="en-US" sz="2800" dirty="0" smtClean="0"/>
                  <a:t>Alice cheats) </a:t>
                </a:r>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0258" y="5828180"/>
                <a:ext cx="12121742" cy="954107"/>
              </a:xfrm>
              <a:prstGeom prst="rect">
                <a:avLst/>
              </a:prstGeom>
              <a:blipFill>
                <a:blip r:embed="rId10"/>
                <a:stretch>
                  <a:fillRect l="-1056"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65359" y="17628"/>
                <a:ext cx="5844989" cy="2144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Case 1: for all r  </a:t>
                </a:r>
                <a14:m>
                  <m:oMath xmlns:m="http://schemas.openxmlformats.org/officeDocument/2006/math">
                    <m:r>
                      <a:rPr lang="en-US" sz="3200" b="1" i="1" dirty="0" smtClean="0">
                        <a:latin typeface="Cambria Math" panose="02040503050406030204" pitchFamily="18" charset="0"/>
                      </a:rPr>
                      <m:t>𝑩</m:t>
                    </m:r>
                    <m:r>
                      <a:rPr lang="en-US" sz="3200" b="1" i="1" dirty="0" smtClean="0">
                        <a:latin typeface="Cambria Math" panose="02040503050406030204" pitchFamily="18" charset="0"/>
                        <a:ea typeface="Cambria Math" panose="02040503050406030204" pitchFamily="18" charset="0"/>
                      </a:rPr>
                      <m:t>≠</m:t>
                    </m:r>
                    <m:sSup>
                      <m:sSupPr>
                        <m:ctrlPr>
                          <a:rPr lang="en-US" sz="3200" b="1" i="1" dirty="0">
                            <a:latin typeface="Cambria Math" panose="02040503050406030204" pitchFamily="18" charset="0"/>
                          </a:rPr>
                        </m:ctrlPr>
                      </m:sSupPr>
                      <m:e>
                        <m:r>
                          <a:rPr lang="en-US" sz="3200" b="1" i="1" dirty="0">
                            <a:latin typeface="Cambria Math" panose="02040503050406030204" pitchFamily="18" charset="0"/>
                          </a:rPr>
                          <m:t>𝒈</m:t>
                        </m:r>
                      </m:e>
                      <m:sup>
                        <m:r>
                          <a:rPr lang="en-US" sz="3200" b="1" i="1" dirty="0" smtClean="0">
                            <a:latin typeface="Cambria Math" panose="02040503050406030204" pitchFamily="18" charset="0"/>
                          </a:rPr>
                          <m:t>𝒓</m:t>
                        </m:r>
                      </m:sup>
                    </m:sSup>
                  </m:oMath>
                </a14:m>
                <a:endParaRPr lang="en-US" sz="3200" b="1" i="1"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3200" b="1" i="1" dirty="0" smtClean="0">
                          <a:latin typeface="Cambria Math" panose="02040503050406030204" pitchFamily="18" charset="0"/>
                        </a:rPr>
                        <m:t>→</m:t>
                      </m:r>
                      <m:r>
                        <a:rPr lang="en-US" sz="3200" b="1" i="1" dirty="0" smtClean="0">
                          <a:latin typeface="Cambria Math" panose="02040503050406030204" pitchFamily="18" charset="0"/>
                        </a:rPr>
                        <m:t>𝑷𝒓</m:t>
                      </m:r>
                      <m:d>
                        <m:dPr>
                          <m:begChr m:val="["/>
                          <m:endChr m:val="]"/>
                          <m:ctrlPr>
                            <a:rPr lang="en-US" sz="3200" b="1" i="1" dirty="0" smtClean="0">
                              <a:latin typeface="Cambria Math" panose="02040503050406030204" pitchFamily="18" charset="0"/>
                            </a:rPr>
                          </m:ctrlPr>
                        </m:dPr>
                        <m:e>
                          <m:r>
                            <a:rPr lang="en-US" sz="3200" b="1" i="1" dirty="0" smtClean="0">
                              <a:latin typeface="Cambria Math" panose="02040503050406030204" pitchFamily="18" charset="0"/>
                            </a:rPr>
                            <m:t>𝒓𝒆𝒋𝒆𝒄𝒕</m:t>
                          </m:r>
                        </m:e>
                      </m:d>
                      <m:r>
                        <a:rPr lang="en-US" sz="3200" b="1" i="1" dirty="0" smtClean="0">
                          <a:latin typeface="Cambria Math" panose="02040503050406030204" pitchFamily="18" charset="0"/>
                          <a:ea typeface="Cambria Math" panose="02040503050406030204" pitchFamily="18" charset="0"/>
                        </a:rPr>
                        <m:t>≥</m:t>
                      </m:r>
                      <m:r>
                        <a:rPr lang="en-US" sz="3200" b="1" i="1" dirty="0" smtClean="0">
                          <a:latin typeface="Cambria Math" panose="02040503050406030204" pitchFamily="18" charset="0"/>
                          <a:ea typeface="Cambria Math" panose="02040503050406030204" pitchFamily="18" charset="0"/>
                        </a:rPr>
                        <m:t>𝑷𝒓</m:t>
                      </m:r>
                      <m:d>
                        <m:dPr>
                          <m:begChr m:val="["/>
                          <m:endChr m:val="]"/>
                          <m:ctrlPr>
                            <a:rPr lang="en-US" sz="3200" b="1" i="1" dirty="0" smtClean="0">
                              <a:latin typeface="Cambria Math" panose="02040503050406030204" pitchFamily="18" charset="0"/>
                              <a:ea typeface="Cambria Math" panose="02040503050406030204" pitchFamily="18" charset="0"/>
                            </a:rPr>
                          </m:ctrlPr>
                        </m:dPr>
                        <m:e>
                          <m:r>
                            <a:rPr lang="en-US" sz="3200" b="1" i="1" dirty="0" smtClean="0">
                              <a:latin typeface="Cambria Math" panose="02040503050406030204" pitchFamily="18" charset="0"/>
                              <a:ea typeface="Cambria Math" panose="02040503050406030204" pitchFamily="18" charset="0"/>
                            </a:rPr>
                            <m:t>𝒄</m:t>
                          </m:r>
                          <m:r>
                            <a:rPr lang="en-US" sz="3200" b="1" i="1" dirty="0" smtClean="0">
                              <a:latin typeface="Cambria Math" panose="02040503050406030204" pitchFamily="18" charset="0"/>
                              <a:ea typeface="Cambria Math" panose="02040503050406030204" pitchFamily="18" charset="0"/>
                            </a:rPr>
                            <m:t>=</m:t>
                          </m:r>
                          <m:r>
                            <a:rPr lang="en-US" sz="3200" b="1" i="1" dirty="0" smtClean="0">
                              <a:latin typeface="Cambria Math" panose="02040503050406030204" pitchFamily="18" charset="0"/>
                              <a:ea typeface="Cambria Math" panose="02040503050406030204" pitchFamily="18" charset="0"/>
                            </a:rPr>
                            <m:t>𝟎</m:t>
                          </m:r>
                        </m:e>
                      </m:d>
                      <m:r>
                        <a:rPr lang="en-US" sz="3200" b="1" i="1" dirty="0" smtClean="0">
                          <a:latin typeface="Cambria Math" panose="02040503050406030204" pitchFamily="18" charset="0"/>
                          <a:ea typeface="Cambria Math" panose="02040503050406030204" pitchFamily="18" charset="0"/>
                        </a:rPr>
                        <m:t>=</m:t>
                      </m:r>
                      <m:f>
                        <m:fPr>
                          <m:ctrlPr>
                            <a:rPr lang="en-US" sz="3200" b="1" i="1" dirty="0" smtClean="0">
                              <a:latin typeface="Cambria Math" panose="02040503050406030204" pitchFamily="18" charset="0"/>
                              <a:ea typeface="Cambria Math" panose="02040503050406030204" pitchFamily="18" charset="0"/>
                            </a:rPr>
                          </m:ctrlPr>
                        </m:fPr>
                        <m:num>
                          <m:r>
                            <a:rPr lang="en-US" sz="3200" b="1" i="1" dirty="0" smtClean="0">
                              <a:latin typeface="Cambria Math" panose="02040503050406030204" pitchFamily="18" charset="0"/>
                              <a:ea typeface="Cambria Math" panose="02040503050406030204" pitchFamily="18" charset="0"/>
                            </a:rPr>
                            <m:t>𝟏</m:t>
                          </m:r>
                        </m:num>
                        <m:den>
                          <m:r>
                            <a:rPr lang="en-US" sz="3200" b="1" i="1" dirty="0" smtClean="0">
                              <a:latin typeface="Cambria Math" panose="02040503050406030204" pitchFamily="18" charset="0"/>
                              <a:ea typeface="Cambria Math" panose="02040503050406030204" pitchFamily="18" charset="0"/>
                            </a:rPr>
                            <m:t>𝟐</m:t>
                          </m:r>
                        </m:den>
                      </m:f>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165359" y="17628"/>
                <a:ext cx="5844989" cy="214498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342657" y="20257"/>
                <a:ext cx="5844989" cy="2144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Assume that AB=C, now</a:t>
                </a:r>
              </a:p>
              <a:p>
                <a:r>
                  <a:rPr lang="en-US" sz="3200" b="1" dirty="0" smtClean="0"/>
                  <a:t>If </a:t>
                </a:r>
                <a14:m>
                  <m:oMath xmlns:m="http://schemas.openxmlformats.org/officeDocument/2006/math">
                    <m:r>
                      <a:rPr lang="en-US" sz="3200" b="1" i="1" dirty="0">
                        <a:latin typeface="Cambria Math" panose="02040503050406030204" pitchFamily="18" charset="0"/>
                      </a:rPr>
                      <m:t>𝑩</m:t>
                    </m:r>
                    <m:r>
                      <a:rPr lang="en-US" sz="3200" b="1" i="1" dirty="0">
                        <a:latin typeface="Cambria Math" panose="02040503050406030204" pitchFamily="18" charset="0"/>
                      </a:rPr>
                      <m:t>=</m:t>
                    </m:r>
                    <m:sSup>
                      <m:sSupPr>
                        <m:ctrlPr>
                          <a:rPr lang="en-US" sz="3200" b="1" i="1" dirty="0">
                            <a:latin typeface="Cambria Math" panose="02040503050406030204" pitchFamily="18" charset="0"/>
                          </a:rPr>
                        </m:ctrlPr>
                      </m:sSupPr>
                      <m:e>
                        <m:r>
                          <a:rPr lang="en-US" sz="3200" b="1" i="1" dirty="0">
                            <a:latin typeface="Cambria Math" panose="02040503050406030204" pitchFamily="18" charset="0"/>
                          </a:rPr>
                          <m:t>𝒈</m:t>
                        </m:r>
                      </m:e>
                      <m:sup>
                        <m:r>
                          <a:rPr lang="en-US" sz="3200" b="1" i="1" dirty="0">
                            <a:latin typeface="Cambria Math" panose="02040503050406030204" pitchFamily="18" charset="0"/>
                          </a:rPr>
                          <m:t>𝒚</m:t>
                        </m:r>
                      </m:sup>
                    </m:sSup>
                    <m:r>
                      <a:rPr lang="en-US" sz="3200" b="1" i="0" dirty="0" smtClean="0">
                        <a:latin typeface="Cambria Math" panose="02040503050406030204" pitchFamily="18" charset="0"/>
                      </a:rPr>
                      <m:t>  </m:t>
                    </m:r>
                    <m:r>
                      <a:rPr lang="en-US" sz="3200" b="1" i="0" dirty="0" smtClean="0">
                        <a:latin typeface="Cambria Math" panose="02040503050406030204" pitchFamily="18" charset="0"/>
                      </a:rPr>
                      <m:t>𝐚𝐧𝐝</m:t>
                    </m:r>
                    <m:r>
                      <a:rPr lang="en-US" sz="3200" b="1" i="0" dirty="0" smtClean="0">
                        <a:latin typeface="Cambria Math" panose="02040503050406030204" pitchFamily="18" charset="0"/>
                      </a:rPr>
                      <m:t> </m:t>
                    </m:r>
                    <m:r>
                      <a:rPr lang="en-US" sz="3200" b="1" i="1" dirty="0">
                        <a:latin typeface="Cambria Math" panose="02040503050406030204" pitchFamily="18" charset="0"/>
                      </a:rPr>
                      <m:t>𝑪</m:t>
                    </m:r>
                    <m:r>
                      <a:rPr lang="en-US" sz="3200" b="1" i="1" dirty="0">
                        <a:latin typeface="Cambria Math" panose="02040503050406030204" pitchFamily="18" charset="0"/>
                      </a:rPr>
                      <m:t>=</m:t>
                    </m:r>
                    <m:sSup>
                      <m:sSupPr>
                        <m:ctrlPr>
                          <a:rPr lang="en-US" sz="3200" b="1" i="1" dirty="0">
                            <a:latin typeface="Cambria Math" panose="02040503050406030204" pitchFamily="18" charset="0"/>
                          </a:rPr>
                        </m:ctrlPr>
                      </m:sSupPr>
                      <m:e>
                        <m:r>
                          <a:rPr lang="en-US" sz="3200" b="1" i="1" dirty="0" smtClean="0">
                            <a:latin typeface="Cambria Math" panose="02040503050406030204" pitchFamily="18" charset="0"/>
                          </a:rPr>
                          <m:t>𝒈</m:t>
                        </m:r>
                      </m:e>
                      <m:sup>
                        <m:r>
                          <a:rPr lang="en-US" sz="3200" b="1" i="1" dirty="0">
                            <a:latin typeface="Cambria Math" panose="02040503050406030204" pitchFamily="18" charset="0"/>
                          </a:rPr>
                          <m:t>𝒙</m:t>
                        </m:r>
                        <m:r>
                          <a:rPr lang="en-US" sz="3200" b="1" i="1" dirty="0">
                            <a:latin typeface="Cambria Math" panose="02040503050406030204" pitchFamily="18" charset="0"/>
                          </a:rPr>
                          <m:t>+</m:t>
                        </m:r>
                        <m:r>
                          <a:rPr lang="en-US" sz="3200" b="1" i="1" dirty="0">
                            <a:latin typeface="Cambria Math" panose="02040503050406030204" pitchFamily="18" charset="0"/>
                          </a:rPr>
                          <m:t>𝒚</m:t>
                        </m:r>
                      </m:sup>
                    </m:sSup>
                  </m:oMath>
                </a14:m>
                <a:r>
                  <a:rPr lang="en-US" sz="3200" b="1" dirty="0"/>
                  <a:t> </a:t>
                </a:r>
                <a:r>
                  <a:rPr lang="en-US" sz="3200" b="1" dirty="0" smtClean="0"/>
                  <a:t> for some </a:t>
                </a:r>
                <a:r>
                  <a:rPr lang="en-US" sz="3200" b="1" dirty="0" err="1" smtClean="0"/>
                  <a:t>x,y</a:t>
                </a:r>
                <a:r>
                  <a:rPr lang="en-US" sz="3200" b="1" dirty="0" smtClean="0"/>
                  <a:t> then </a:t>
                </a:r>
                <a14:m>
                  <m:oMath xmlns:m="http://schemas.openxmlformats.org/officeDocument/2006/math">
                    <m:r>
                      <a:rPr lang="en-US" sz="3200" b="1" i="1" dirty="0" smtClean="0">
                        <a:latin typeface="Cambria Math" panose="02040503050406030204" pitchFamily="18" charset="0"/>
                      </a:rPr>
                      <m:t>𝑨</m:t>
                    </m:r>
                    <m:r>
                      <a:rPr lang="en-US" sz="3200" b="1" i="1" dirty="0">
                        <a:latin typeface="Cambria Math" panose="02040503050406030204" pitchFamily="18" charset="0"/>
                      </a:rPr>
                      <m:t>=</m:t>
                    </m:r>
                    <m:sSup>
                      <m:sSupPr>
                        <m:ctrlPr>
                          <a:rPr lang="en-US" sz="3200" b="1" i="1" dirty="0">
                            <a:latin typeface="Cambria Math" panose="02040503050406030204" pitchFamily="18" charset="0"/>
                          </a:rPr>
                        </m:ctrlPr>
                      </m:sSupPr>
                      <m:e>
                        <m:r>
                          <a:rPr lang="en-US" sz="3200" b="1" i="1" dirty="0">
                            <a:latin typeface="Cambria Math" panose="02040503050406030204" pitchFamily="18" charset="0"/>
                          </a:rPr>
                          <m:t>𝒈</m:t>
                        </m:r>
                      </m:e>
                      <m:sup>
                        <m:r>
                          <a:rPr lang="en-US" sz="3200" b="1" i="1" dirty="0">
                            <a:latin typeface="Cambria Math" panose="02040503050406030204" pitchFamily="18" charset="0"/>
                          </a:rPr>
                          <m:t>𝒙</m:t>
                        </m:r>
                      </m:sup>
                    </m:sSup>
                  </m:oMath>
                </a14:m>
                <a:endParaRPr lang="en-US" sz="3200" b="1" dirty="0"/>
              </a:p>
            </p:txBody>
          </p:sp>
        </mc:Choice>
        <mc:Fallback xmlns="">
          <p:sp>
            <p:nvSpPr>
              <p:cNvPr id="21" name="Rectangle 20"/>
              <p:cNvSpPr>
                <a:spLocks noRot="1" noChangeAspect="1" noMove="1" noResize="1" noEditPoints="1" noAdjustHandles="1" noChangeArrowheads="1" noChangeShapeType="1" noTextEdit="1"/>
              </p:cNvSpPr>
              <p:nvPr/>
            </p:nvSpPr>
            <p:spPr>
              <a:xfrm>
                <a:off x="6342657" y="20257"/>
                <a:ext cx="5844989" cy="2144985"/>
              </a:xfrm>
              <a:prstGeom prst="rect">
                <a:avLst/>
              </a:prstGeom>
              <a:blipFill>
                <a:blip r:embed="rId12"/>
                <a:stretch>
                  <a:fillRect l="-2497"/>
                </a:stretch>
              </a:blipFill>
            </p:spPr>
            <p:txBody>
              <a:bodyPr/>
              <a:lstStyle/>
              <a:p>
                <a:r>
                  <a:rPr lang="en-US">
                    <a:noFill/>
                  </a:rPr>
                  <a:t> </a:t>
                </a:r>
              </a:p>
            </p:txBody>
          </p:sp>
        </mc:Fallback>
      </mc:AlternateContent>
      <p:sp>
        <p:nvSpPr>
          <p:cNvPr id="22" name="Rectangle 21"/>
          <p:cNvSpPr/>
          <p:nvPr/>
        </p:nvSpPr>
        <p:spPr>
          <a:xfrm>
            <a:off x="5377566" y="4524153"/>
            <a:ext cx="1944968" cy="315139"/>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30707" y="3833162"/>
            <a:ext cx="1315215" cy="312198"/>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33759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Zero-Knowledge Proof for Discrete Log Solution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43</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Bob (verifier); </a:t>
                </a:r>
              </a:p>
              <a:p>
                <a14:m>
                  <m:oMath xmlns:m="http://schemas.openxmlformats.org/officeDocument/2006/math">
                    <m:sSup>
                      <m:sSupPr>
                        <m:ctrlPr>
                          <a:rPr lang="en-US" sz="2200" i="1" dirty="0">
                            <a:latin typeface="Cambria Math" panose="02040503050406030204" pitchFamily="18" charset="0"/>
                            <a:ea typeface="Cambria Math" panose="02040503050406030204" pitchFamily="18" charset="0"/>
                          </a:rPr>
                        </m:ctrlPr>
                      </m:sSupPr>
                      <m:e>
                        <m:r>
                          <a:rPr lang="en-US" sz="2200" i="1" dirty="0">
                            <a:latin typeface="Cambria Math" panose="02040503050406030204" pitchFamily="18" charset="0"/>
                            <a:ea typeface="Cambria Math" panose="02040503050406030204" pitchFamily="18" charset="0"/>
                          </a:rPr>
                          <m:t>𝐴</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𝑔</m:t>
                        </m:r>
                      </m:e>
                      <m:sup>
                        <m:r>
                          <a:rPr lang="en-US" sz="2200" b="0" i="1" dirty="0" smtClean="0">
                            <a:latin typeface="Cambria Math" panose="02040503050406030204" pitchFamily="18" charset="0"/>
                            <a:ea typeface="Cambria Math" panose="02040503050406030204" pitchFamily="18" charset="0"/>
                          </a:rPr>
                          <m:t>𝑥</m:t>
                        </m:r>
                      </m:sup>
                    </m:sSup>
                  </m:oMath>
                </a14:m>
                <a:r>
                  <a:rPr lang="en-US" sz="2200" dirty="0"/>
                  <a:t>, </a:t>
                </a:r>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pic>
        <p:nvPicPr>
          <p:cNvPr id="6"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68" y="1870075"/>
            <a:ext cx="2387523" cy="2076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al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131" y="1880277"/>
            <a:ext cx="1557669" cy="21301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10041065" y="4145359"/>
                <a:ext cx="2023858"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Alice (prover);</a:t>
                </a:r>
              </a:p>
              <a:p>
                <a:r>
                  <a:rPr lang="en-US" sz="2400" b="1" dirty="0" smtClean="0">
                    <a:solidFill>
                      <a:srgbClr val="00B050"/>
                    </a:solidFill>
                    <a:latin typeface="Cambria Math" panose="02040503050406030204" pitchFamily="18" charset="0"/>
                    <a:ea typeface="Cambria Math" panose="02040503050406030204" pitchFamily="18" charset="0"/>
                  </a:rPr>
                  <a:t>x</a:t>
                </a:r>
                <a:endParaRPr lang="en-US" sz="2400" i="1" dirty="0" smtClean="0">
                  <a:latin typeface="Cambria Math" panose="02040503050406030204" pitchFamily="18" charset="0"/>
                  <a:ea typeface="Cambria Math" panose="02040503050406030204" pitchFamily="18" charset="0"/>
                </a:endParaRPr>
              </a:p>
              <a:p>
                <a14:m>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𝐴</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𝑥</m:t>
                        </m:r>
                      </m:sup>
                    </m:sSup>
                  </m:oMath>
                </a14:m>
                <a:r>
                  <a:rPr lang="en-US" sz="2400" dirty="0" smtClean="0"/>
                  <a:t>,</a:t>
                </a:r>
              </a:p>
              <a:p>
                <a14:m>
                  <m:oMath xmlns:m="http://schemas.openxmlformats.org/officeDocument/2006/math">
                    <m:sSup>
                      <m:sSupPr>
                        <m:ctrlPr>
                          <a:rPr lang="en-US" sz="2400" i="1" dirty="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𝐵</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𝑦</m:t>
                        </m:r>
                      </m:sup>
                    </m:sSup>
                  </m:oMath>
                </a14:m>
                <a:r>
                  <a:rPr lang="en-US" sz="2400" dirty="0" smtClean="0"/>
                  <a:t>, </a:t>
                </a:r>
              </a:p>
              <a:p>
                <a:r>
                  <a:rPr lang="en-US" sz="2400" dirty="0" smtClean="0"/>
                  <a:t>(random y)</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10041065" y="4145359"/>
                <a:ext cx="2023858" cy="1860081"/>
              </a:xfrm>
              <a:prstGeom prst="rect">
                <a:avLst/>
              </a:prstGeom>
              <a:blipFill>
                <a:blip r:embed="rId5"/>
                <a:stretch>
                  <a:fillRect l="-4518" t="-2623" r="-3012" b="-10820"/>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5051419" y="2189112"/>
                <a:ext cx="2637582" cy="461665"/>
              </a:xfrm>
              <a:prstGeom prst="rect">
                <a:avLst/>
              </a:prstGeom>
            </p:spPr>
            <p:txBody>
              <a:bodyPr wrap="none">
                <a:spAutoFit/>
              </a:bodyPr>
              <a:lstStyle/>
              <a:p>
                <a14:m>
                  <m:oMath xmlns:m="http://schemas.openxmlformats.org/officeDocument/2006/math">
                    <m:r>
                      <a:rPr lang="en-US" sz="2400" b="1" i="1" dirty="0" smtClean="0">
                        <a:latin typeface="Cambria Math" panose="02040503050406030204" pitchFamily="18" charset="0"/>
                      </a:rPr>
                      <m:t>𝑩</m:t>
                    </m:r>
                    <m:r>
                      <a:rPr lang="en-US" sz="2400" b="1" i="1" dirty="0" smtClean="0">
                        <a:latin typeface="Cambria Math" panose="02040503050406030204" pitchFamily="18" charset="0"/>
                      </a:rPr>
                      <m:t>=</m:t>
                    </m:r>
                    <m:sSup>
                      <m:sSupPr>
                        <m:ctrlPr>
                          <a:rPr lang="en-US" sz="2400" b="1" i="1" dirty="0" smtClean="0">
                            <a:latin typeface="Cambria Math" panose="02040503050406030204" pitchFamily="18" charset="0"/>
                          </a:rPr>
                        </m:ctrlPr>
                      </m:sSupPr>
                      <m:e>
                        <m:r>
                          <a:rPr lang="en-US" sz="2400" b="1" i="1" dirty="0" smtClean="0">
                            <a:latin typeface="Cambria Math" panose="02040503050406030204" pitchFamily="18" charset="0"/>
                          </a:rPr>
                          <m:t>𝒈</m:t>
                        </m:r>
                      </m:e>
                      <m:sup>
                        <m:r>
                          <a:rPr lang="en-US" sz="2400" b="1" i="1" dirty="0" smtClean="0">
                            <a:latin typeface="Cambria Math" panose="02040503050406030204" pitchFamily="18" charset="0"/>
                          </a:rPr>
                          <m:t>𝒚</m:t>
                        </m:r>
                      </m:sup>
                    </m:sSup>
                  </m:oMath>
                </a14:m>
                <a:r>
                  <a:rPr lang="en-US" sz="2400" b="1" dirty="0" smtClean="0"/>
                  <a:t>, </a:t>
                </a:r>
                <a14:m>
                  <m:oMath xmlns:m="http://schemas.openxmlformats.org/officeDocument/2006/math">
                    <m:r>
                      <a:rPr lang="en-US" sz="2400" b="1" i="1" dirty="0" smtClean="0">
                        <a:latin typeface="Cambria Math" panose="02040503050406030204" pitchFamily="18" charset="0"/>
                      </a:rPr>
                      <m:t>𝑪</m:t>
                    </m:r>
                    <m:r>
                      <a:rPr lang="en-US" sz="2400" b="1" i="1" dirty="0">
                        <a:latin typeface="Cambria Math" panose="02040503050406030204" pitchFamily="18" charset="0"/>
                      </a:rPr>
                      <m:t>=</m:t>
                    </m:r>
                    <m:sSup>
                      <m:sSupPr>
                        <m:ctrlPr>
                          <a:rPr lang="en-US" sz="2400" b="1" i="1" dirty="0">
                            <a:latin typeface="Cambria Math" panose="02040503050406030204" pitchFamily="18" charset="0"/>
                          </a:rPr>
                        </m:ctrlPr>
                      </m:sSupPr>
                      <m:e>
                        <m:r>
                          <a:rPr lang="en-US" sz="2400" b="1" i="1" dirty="0" smtClean="0">
                            <a:latin typeface="Cambria Math" panose="02040503050406030204" pitchFamily="18" charset="0"/>
                          </a:rPr>
                          <m:t>𝒈</m:t>
                        </m:r>
                      </m:e>
                      <m:sup>
                        <m:r>
                          <a:rPr lang="en-US" sz="2400" b="1" i="1" dirty="0" smtClean="0">
                            <a:latin typeface="Cambria Math" panose="02040503050406030204" pitchFamily="18" charset="0"/>
                          </a:rPr>
                          <m:t>𝒙</m:t>
                        </m:r>
                        <m:r>
                          <a:rPr lang="en-US" sz="2400" b="1" i="1" dirty="0" smtClean="0">
                            <a:latin typeface="Cambria Math" panose="02040503050406030204" pitchFamily="18" charset="0"/>
                          </a:rPr>
                          <m:t>+</m:t>
                        </m:r>
                        <m:r>
                          <a:rPr lang="en-US" sz="2400" b="1" i="1" dirty="0">
                            <a:latin typeface="Cambria Math" panose="02040503050406030204" pitchFamily="18" charset="0"/>
                          </a:rPr>
                          <m:t>𝒚</m:t>
                        </m:r>
                      </m:sup>
                    </m:sSup>
                  </m:oMath>
                </a14:m>
                <a:r>
                  <a:rPr lang="en-US" sz="2400" b="1" dirty="0" smtClean="0"/>
                  <a:t> </a:t>
                </a:r>
                <a:endParaRPr lang="en-US" sz="2400" b="1" dirty="0"/>
              </a:p>
            </p:txBody>
          </p:sp>
        </mc:Choice>
        <mc:Fallback xmlns="">
          <p:sp>
            <p:nvSpPr>
              <p:cNvPr id="12" name="Rectangle 11"/>
              <p:cNvSpPr>
                <a:spLocks noRot="1" noChangeAspect="1" noMove="1" noResize="1" noEditPoints="1" noAdjustHandles="1" noChangeArrowheads="1" noChangeShapeType="1" noTextEdit="1"/>
              </p:cNvSpPr>
              <p:nvPr/>
            </p:nvSpPr>
            <p:spPr>
              <a:xfrm>
                <a:off x="5051419" y="2189112"/>
                <a:ext cx="2637582" cy="461665"/>
              </a:xfrm>
              <a:prstGeom prst="rect">
                <a:avLst/>
              </a:prstGeom>
              <a:blipFill>
                <a:blip r:embed="rId6"/>
                <a:stretch>
                  <a:fillRect l="-694" t="-10526" b="-28947"/>
                </a:stretch>
              </a:blipFill>
            </p:spPr>
            <p:txBody>
              <a:bodyPr/>
              <a:lstStyle/>
              <a:p>
                <a:r>
                  <a:rPr lang="en-US">
                    <a:noFill/>
                  </a:rPr>
                  <a:t> </a:t>
                </a:r>
              </a:p>
            </p:txBody>
          </p:sp>
        </mc:Fallback>
      </mc:AlternateContent>
      <p:cxnSp>
        <p:nvCxnSpPr>
          <p:cNvPr id="13" name="Straight Arrow Connector 12"/>
          <p:cNvCxnSpPr/>
          <p:nvPr/>
        </p:nvCxnSpPr>
        <p:spPr>
          <a:xfrm flipV="1">
            <a:off x="2760786" y="3446376"/>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908014" y="2956768"/>
                <a:ext cx="23527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𝒄𝒉𝒂𝒍𝒍𝒆𝒏𝒈𝒆</m:t>
                      </m:r>
                      <m:r>
                        <a:rPr lang="en-US" b="1" i="1" dirty="0" smtClean="0">
                          <a:latin typeface="Cambria Math" panose="02040503050406030204" pitchFamily="18" charset="0"/>
                        </a:rPr>
                        <m:t> </m:t>
                      </m:r>
                      <m:r>
                        <a:rPr lang="en-US" b="1" i="1" dirty="0" smtClean="0">
                          <a:latin typeface="Cambria Math" panose="02040503050406030204" pitchFamily="18" charset="0"/>
                        </a:rPr>
                        <m:t>𝒄</m:t>
                      </m:r>
                      <m:r>
                        <a:rPr lang="en-US" b="1" i="1" dirty="0" smtClean="0">
                          <a:latin typeface="Cambria Math" panose="02040503050406030204" pitchFamily="18" charset="0"/>
                          <a:ea typeface="Cambria Math" panose="02040503050406030204" pitchFamily="18" charset="0"/>
                        </a:rPr>
                        <m:t>∈</m:t>
                      </m:r>
                      <m:d>
                        <m:dPr>
                          <m:begChr m:val="{"/>
                          <m:endChr m:val="}"/>
                          <m:ctrlPr>
                            <a:rPr lang="en-US" b="1" i="1" dirty="0" smtClean="0">
                              <a:latin typeface="Cambria Math" panose="02040503050406030204" pitchFamily="18" charset="0"/>
                              <a:ea typeface="Cambria Math" panose="02040503050406030204" pitchFamily="18" charset="0"/>
                            </a:rPr>
                          </m:ctrlPr>
                        </m:dPr>
                        <m:e>
                          <m:r>
                            <a:rPr lang="en-US" b="1" i="1" dirty="0" smtClean="0">
                              <a:latin typeface="Cambria Math" panose="02040503050406030204" pitchFamily="18" charset="0"/>
                              <a:ea typeface="Cambria Math" panose="02040503050406030204" pitchFamily="18" charset="0"/>
                            </a:rPr>
                            <m:t>𝟎</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𝟏</m:t>
                          </m:r>
                        </m:e>
                      </m:d>
                    </m:oMath>
                  </m:oMathPara>
                </a14:m>
                <a:endParaRPr lang="en-US" b="1" dirty="0"/>
              </a:p>
            </p:txBody>
          </p:sp>
        </mc:Choice>
        <mc:Fallback xmlns="">
          <p:sp>
            <p:nvSpPr>
              <p:cNvPr id="14" name="Rectangle 13"/>
              <p:cNvSpPr>
                <a:spLocks noRot="1" noChangeAspect="1" noMove="1" noResize="1" noEditPoints="1" noAdjustHandles="1" noChangeArrowheads="1" noChangeShapeType="1" noTextEdit="1"/>
              </p:cNvSpPr>
              <p:nvPr/>
            </p:nvSpPr>
            <p:spPr>
              <a:xfrm>
                <a:off x="4908014" y="2956768"/>
                <a:ext cx="2352760" cy="369332"/>
              </a:xfrm>
              <a:prstGeom prst="rect">
                <a:avLst/>
              </a:prstGeom>
              <a:blipFill>
                <a:blip r:embed="rId7"/>
                <a:stretch>
                  <a:fillRect b="-13115"/>
                </a:stretch>
              </a:blipFill>
            </p:spPr>
            <p:txBody>
              <a:bodyPr/>
              <a:lstStyle/>
              <a:p>
                <a:r>
                  <a:rPr lang="en-US">
                    <a:noFill/>
                  </a:rPr>
                  <a:t> </a:t>
                </a:r>
              </a:p>
            </p:txBody>
          </p:sp>
        </mc:Fallback>
      </mc:AlternateContent>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3930707" y="3587017"/>
                <a:ext cx="3391826" cy="710194"/>
              </a:xfrm>
              <a:prstGeom prst="rect">
                <a:avLst/>
              </a:prstGeom>
            </p:spPr>
            <p:txBody>
              <a:bodyPr wrap="none">
                <a:spAutoFit/>
              </a:bodyPr>
              <a:lstStyle/>
              <a:p>
                <a:r>
                  <a:rPr lang="en-US" b="1" dirty="0" smtClean="0"/>
                  <a:t>Response </a:t>
                </a:r>
                <a14:m>
                  <m:oMath xmlns:m="http://schemas.openxmlformats.org/officeDocument/2006/math">
                    <m:r>
                      <a:rPr lang="en-US" b="1" i="1" smtClean="0">
                        <a:latin typeface="Cambria Math" panose="02040503050406030204" pitchFamily="18" charset="0"/>
                      </a:rPr>
                      <m:t>𝒓</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eqArr>
                          <m:eqArrPr>
                            <m:ctrlPr>
                              <a:rPr lang="en-US" b="1" i="1" smtClean="0">
                                <a:latin typeface="Cambria Math" panose="02040503050406030204" pitchFamily="18" charset="0"/>
                              </a:rPr>
                            </m:ctrlPr>
                          </m:eqArrPr>
                          <m:e>
                            <m:r>
                              <a:rPr lang="en-US" b="1" i="1" smtClean="0">
                                <a:latin typeface="Cambria Math" panose="02040503050406030204" pitchFamily="18" charset="0"/>
                              </a:rPr>
                              <m:t>𝒚</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e>
                          <m:e>
                            <m:r>
                              <a:rPr lang="en-US" b="1" i="1" dirty="0" smtClean="0">
                                <a:latin typeface="Cambria Math" panose="02040503050406030204" pitchFamily="18" charset="0"/>
                              </a:rPr>
                              <m:t>𝒚</m:t>
                            </m:r>
                            <m:r>
                              <a:rPr lang="en-US" b="0" i="1"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𝑥</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𝑖𝑓</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𝑐</m:t>
                            </m:r>
                            <m:r>
                              <a:rPr lang="en-US" b="0" i="1" dirty="0" smtClean="0">
                                <a:latin typeface="Cambria Math" panose="02040503050406030204" pitchFamily="18" charset="0"/>
                                <a:ea typeface="Cambria Math" panose="02040503050406030204" pitchFamily="18" charset="0"/>
                              </a:rPr>
                              <m:t>=1</m:t>
                            </m:r>
                          </m:e>
                        </m:eqArr>
                      </m:e>
                    </m:d>
                  </m:oMath>
                </a14:m>
                <a:endParaRPr lang="en-US" b="1" dirty="0"/>
              </a:p>
            </p:txBody>
          </p:sp>
        </mc:Choice>
        <mc:Fallback xmlns="">
          <p:sp>
            <p:nvSpPr>
              <p:cNvPr id="16" name="Rectangle 15"/>
              <p:cNvSpPr>
                <a:spLocks noRot="1" noChangeAspect="1" noMove="1" noResize="1" noEditPoints="1" noAdjustHandles="1" noChangeArrowheads="1" noChangeShapeType="1" noTextEdit="1"/>
              </p:cNvSpPr>
              <p:nvPr/>
            </p:nvSpPr>
            <p:spPr>
              <a:xfrm>
                <a:off x="3930707" y="3587017"/>
                <a:ext cx="3391826" cy="710194"/>
              </a:xfrm>
              <a:prstGeom prst="rect">
                <a:avLst/>
              </a:prstGeom>
              <a:blipFill>
                <a:blip r:embed="rId8"/>
                <a:stretch>
                  <a:fillRect l="-1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184780" y="4474982"/>
                <a:ext cx="7025961"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 </m:t>
                          </m:r>
                          <m:eqArr>
                            <m:eqArrPr>
                              <m:ctrlPr>
                                <a:rPr lang="en-US" b="1" i="1" smtClean="0">
                                  <a:latin typeface="Cambria Math" panose="02040503050406030204" pitchFamily="18" charset="0"/>
                                </a:rPr>
                              </m:ctrlPr>
                            </m:eqArrPr>
                            <m:e>
                              <m:r>
                                <a:rPr lang="en-US" b="1" i="1" smtClean="0">
                                  <a:latin typeface="Cambria Math" panose="02040503050406030204" pitchFamily="18" charset="0"/>
                                </a:rPr>
                                <m:t>𝟏</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 </m:t>
                              </m:r>
                              <m:r>
                                <a:rPr lang="en-US" b="1" i="1" smtClean="0">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𝑩</m:t>
                              </m:r>
                              <m:r>
                                <a:rPr lang="en-US" b="1" i="1" dirty="0">
                                  <a:latin typeface="Cambria Math" panose="02040503050406030204" pitchFamily="18" charset="0"/>
                                </a:rPr>
                                <m:t>=</m:t>
                              </m:r>
                              <m:sSup>
                                <m:sSupPr>
                                  <m:ctrlPr>
                                    <a:rPr lang="en-US" b="1" i="1" dirty="0">
                                      <a:latin typeface="Cambria Math" panose="02040503050406030204" pitchFamily="18" charset="0"/>
                                    </a:rPr>
                                  </m:ctrlPr>
                                </m:sSupPr>
                                <m:e>
                                  <m:r>
                                    <a:rPr lang="en-US" b="1" i="1" dirty="0">
                                      <a:latin typeface="Cambria Math" panose="02040503050406030204" pitchFamily="18" charset="0"/>
                                    </a:rPr>
                                    <m:t>𝒈</m:t>
                                  </m:r>
                                </m:e>
                                <m:sup>
                                  <m:r>
                                    <a:rPr lang="en-US" b="1" i="1" dirty="0" smtClean="0">
                                      <a:latin typeface="Cambria Math" panose="02040503050406030204" pitchFamily="18" charset="0"/>
                                    </a:rPr>
                                    <m:t>𝒓</m:t>
                                  </m:r>
                                </m:sup>
                              </m:sSup>
                              <m:r>
                                <a:rPr lang="en-US" b="1" i="1" dirty="0" smtClean="0">
                                  <a:latin typeface="Cambria Math" panose="02040503050406030204" pitchFamily="18" charset="0"/>
                                </a:rPr>
                                <m:t>  </m:t>
                              </m:r>
                              <m:r>
                                <a:rPr lang="en-US" b="1" i="1" dirty="0" smtClean="0">
                                  <a:latin typeface="Cambria Math" panose="02040503050406030204" pitchFamily="18" charset="0"/>
                                </a:rPr>
                                <m:t>𝒂𝒏𝒅</m:t>
                              </m:r>
                              <m:r>
                                <a:rPr lang="en-US" b="1" i="1" dirty="0" smtClean="0">
                                  <a:latin typeface="Cambria Math" panose="02040503050406030204" pitchFamily="18" charset="0"/>
                                </a:rPr>
                                <m:t> </m:t>
                              </m:r>
                              <m:r>
                                <a:rPr lang="en-US" b="1" i="1" dirty="0" smtClean="0">
                                  <a:latin typeface="Cambria Math" panose="02040503050406030204" pitchFamily="18" charset="0"/>
                                </a:rPr>
                                <m:t>𝑨𝑩</m:t>
                              </m:r>
                              <m:r>
                                <a:rPr lang="en-US" b="1" i="1" dirty="0" smtClean="0">
                                  <a:latin typeface="Cambria Math" panose="02040503050406030204" pitchFamily="18" charset="0"/>
                                </a:rPr>
                                <m:t>=</m:t>
                              </m:r>
                              <m:r>
                                <a:rPr lang="en-US" b="1" i="1" dirty="0" smtClean="0">
                                  <a:latin typeface="Cambria Math" panose="02040503050406030204" pitchFamily="18" charset="0"/>
                                </a:rPr>
                                <m:t>𝑪</m:t>
                              </m:r>
                              <m:r>
                                <a:rPr lang="en-US" b="1" i="1" dirty="0" smtClean="0">
                                  <a:latin typeface="Cambria Math" panose="02040503050406030204" pitchFamily="18" charset="0"/>
                                </a:rPr>
                                <m:t>        </m:t>
                              </m:r>
                            </m:e>
                            <m:e>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𝒊𝒇</m:t>
                              </m:r>
                              <m:r>
                                <a:rPr lang="en-US" b="1" i="1">
                                  <a:latin typeface="Cambria Math" panose="02040503050406030204" pitchFamily="18" charset="0"/>
                                </a:rPr>
                                <m:t> </m:t>
                              </m:r>
                              <m:r>
                                <a:rPr lang="en-US" b="1" i="1">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𝑪</m:t>
                              </m:r>
                              <m:r>
                                <a:rPr lang="en-US" b="1" i="1">
                                  <a:latin typeface="Cambria Math" panose="02040503050406030204" pitchFamily="18" charset="0"/>
                                </a:rPr>
                                <m:t>=</m:t>
                              </m:r>
                              <m:sSup>
                                <m:sSupPr>
                                  <m:ctrlPr>
                                    <a:rPr lang="en-US" b="1" i="1" dirty="0">
                                      <a:latin typeface="Cambria Math" panose="02040503050406030204" pitchFamily="18" charset="0"/>
                                    </a:rPr>
                                  </m:ctrlPr>
                                </m:sSupPr>
                                <m:e>
                                  <m:r>
                                    <a:rPr lang="en-US" b="1" i="1" dirty="0">
                                      <a:latin typeface="Cambria Math" panose="02040503050406030204" pitchFamily="18" charset="0"/>
                                    </a:rPr>
                                    <m:t>𝒈</m:t>
                                  </m:r>
                                </m:e>
                                <m:sup>
                                  <m:r>
                                    <a:rPr lang="en-US" b="1" i="1" dirty="0">
                                      <a:latin typeface="Cambria Math" panose="02040503050406030204" pitchFamily="18" charset="0"/>
                                    </a:rPr>
                                    <m:t>𝒓</m:t>
                                  </m:r>
                                </m:sup>
                              </m:sSup>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𝑎𝑛𝑑</m:t>
                              </m:r>
                              <m:r>
                                <a:rPr lang="en-US" b="0" i="1" dirty="0" smtClean="0">
                                  <a:latin typeface="Cambria Math" panose="02040503050406030204" pitchFamily="18" charset="0"/>
                                  <a:ea typeface="Cambria Math" panose="02040503050406030204" pitchFamily="18" charset="0"/>
                                </a:rPr>
                                <m:t> </m:t>
                              </m:r>
                              <m:r>
                                <a:rPr lang="en-US" b="1" i="1" dirty="0">
                                  <a:latin typeface="Cambria Math" panose="02040503050406030204" pitchFamily="18" charset="0"/>
                                </a:rPr>
                                <m:t>𝑨𝑩</m:t>
                              </m:r>
                              <m:r>
                                <a:rPr lang="en-US" b="1" i="1" dirty="0">
                                  <a:latin typeface="Cambria Math" panose="02040503050406030204" pitchFamily="18" charset="0"/>
                                </a:rPr>
                                <m:t>=</m:t>
                              </m:r>
                              <m:r>
                                <a:rPr lang="en-US" b="1" i="1" dirty="0">
                                  <a:latin typeface="Cambria Math" panose="02040503050406030204" pitchFamily="18" charset="0"/>
                                </a:rPr>
                                <m:t>𝑪</m:t>
                              </m:r>
                              <m:r>
                                <a:rPr lang="en-US" b="1" i="1" dirty="0" smtClean="0">
                                  <a:latin typeface="Cambria Math" panose="02040503050406030204" pitchFamily="18" charset="0"/>
                                </a:rPr>
                                <m:t>            </m:t>
                              </m:r>
                            </m:e>
                            <m:e>
                              <m:r>
                                <a:rPr lang="en-US" b="0" i="1" dirty="0" smtClean="0">
                                  <a:latin typeface="Cambria Math" panose="02040503050406030204" pitchFamily="18" charset="0"/>
                                  <a:ea typeface="Cambria Math" panose="02040503050406030204" pitchFamily="18" charset="0"/>
                                </a:rPr>
                                <m:t>0                     </m:t>
                              </m:r>
                              <m:r>
                                <a:rPr lang="en-US" b="0" i="1" dirty="0" smtClean="0">
                                  <a:latin typeface="Cambria Math" panose="02040503050406030204" pitchFamily="18" charset="0"/>
                                  <a:ea typeface="Cambria Math" panose="02040503050406030204" pitchFamily="18" charset="0"/>
                                </a:rPr>
                                <m:t>𝑜𝑡h𝑒𝑟𝑤𝑖𝑠𝑒</m:t>
                              </m:r>
                              <m:r>
                                <a:rPr lang="en-US" b="0" i="1" dirty="0" smtClean="0">
                                  <a:latin typeface="Cambria Math" panose="02040503050406030204" pitchFamily="18" charset="0"/>
                                  <a:ea typeface="Cambria Math" panose="02040503050406030204" pitchFamily="18" charset="0"/>
                                </a:rPr>
                                <m:t>                                                      </m:t>
                              </m:r>
                            </m:e>
                          </m:eqArr>
                        </m:e>
                      </m:d>
                    </m:oMath>
                  </m:oMathPara>
                </a14:m>
                <a:endParaRPr lang="en-US" b="1" dirty="0"/>
              </a:p>
            </p:txBody>
          </p:sp>
        </mc:Choice>
        <mc:Fallback xmlns="">
          <p:sp>
            <p:nvSpPr>
              <p:cNvPr id="19" name="Rectangle 18"/>
              <p:cNvSpPr>
                <a:spLocks noRot="1" noChangeAspect="1" noMove="1" noResize="1" noEditPoints="1" noAdjustHandles="1" noChangeArrowheads="1" noChangeShapeType="1" noTextEdit="1"/>
              </p:cNvSpPr>
              <p:nvPr/>
            </p:nvSpPr>
            <p:spPr>
              <a:xfrm>
                <a:off x="2184780" y="4474982"/>
                <a:ext cx="7025961" cy="976614"/>
              </a:xfrm>
              <a:prstGeom prst="rect">
                <a:avLst/>
              </a:prstGeom>
              <a:blipFill>
                <a:blip r:embed="rId9"/>
                <a:stretch>
                  <a:fillRect/>
                </a:stretch>
              </a:blipFill>
            </p:spPr>
            <p:txBody>
              <a:bodyPr/>
              <a:lstStyle/>
              <a:p>
                <a:r>
                  <a:rPr lang="en-US">
                    <a:noFill/>
                  </a:rPr>
                  <a:t> </a:t>
                </a:r>
              </a:p>
            </p:txBody>
          </p:sp>
        </mc:Fallback>
      </mc:AlternateContent>
      <p:cxnSp>
        <p:nvCxnSpPr>
          <p:cNvPr id="20" name="Straight Arrow Connector 19"/>
          <p:cNvCxnSpPr/>
          <p:nvPr/>
        </p:nvCxnSpPr>
        <p:spPr>
          <a:xfrm flipV="1">
            <a:off x="2673480" y="560780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0258" y="5828180"/>
                <a:ext cx="12121742" cy="954107"/>
              </a:xfrm>
              <a:prstGeom prst="rect">
                <a:avLst/>
              </a:prstGeom>
              <a:noFill/>
            </p:spPr>
            <p:txBody>
              <a:bodyPr wrap="square" rtlCol="0">
                <a:spAutoFit/>
              </a:bodyPr>
              <a:lstStyle/>
              <a:p>
                <a:r>
                  <a:rPr lang="en-US" sz="2800" b="1" dirty="0" smtClean="0"/>
                  <a:t>Soundness</a:t>
                </a:r>
                <a:r>
                  <a:rPr lang="en-US" sz="2800" dirty="0" smtClean="0"/>
                  <a:t>: If </a:t>
                </a:r>
                <a14:m>
                  <m:oMath xmlns:m="http://schemas.openxmlformats.org/officeDocument/2006/math">
                    <m:r>
                      <a:rPr lang="en-US" sz="2800" b="0" i="1" dirty="0" smtClean="0">
                        <a:latin typeface="Cambria Math" panose="02040503050406030204" pitchFamily="18" charset="0"/>
                        <a:ea typeface="Cambria Math" panose="02040503050406030204" pitchFamily="18" charset="0"/>
                      </a:rPr>
                      <m:t>𝐴</m:t>
                    </m:r>
                    <m:r>
                      <a:rPr lang="en-US" sz="2800" i="1" dirty="0" smtClean="0">
                        <a:latin typeface="Cambria Math" panose="02040503050406030204" pitchFamily="18" charset="0"/>
                        <a:ea typeface="Cambria Math" panose="02040503050406030204" pitchFamily="18" charset="0"/>
                      </a:rPr>
                      <m:t>≠</m:t>
                    </m:r>
                    <m:sSup>
                      <m:sSupPr>
                        <m:ctrlPr>
                          <a:rPr lang="en-US" sz="2800" i="1" dirty="0">
                            <a:latin typeface="Cambria Math" panose="02040503050406030204" pitchFamily="18" charset="0"/>
                            <a:ea typeface="Cambria Math" panose="02040503050406030204" pitchFamily="18" charset="0"/>
                          </a:rPr>
                        </m:ctrlPr>
                      </m:sSupPr>
                      <m:e>
                        <m:r>
                          <a:rPr lang="en-US" sz="2800" i="1" dirty="0">
                            <a:latin typeface="Cambria Math" panose="02040503050406030204" pitchFamily="18" charset="0"/>
                            <a:ea typeface="Cambria Math" panose="02040503050406030204" pitchFamily="18" charset="0"/>
                          </a:rPr>
                          <m:t>𝑔</m:t>
                        </m:r>
                      </m:e>
                      <m:sup>
                        <m:r>
                          <a:rPr lang="en-US" sz="2800" b="0" i="1" dirty="0" smtClean="0">
                            <a:latin typeface="Cambria Math" panose="02040503050406030204" pitchFamily="18" charset="0"/>
                            <a:ea typeface="Cambria Math" panose="02040503050406030204" pitchFamily="18" charset="0"/>
                          </a:rPr>
                          <m:t>𝑥</m:t>
                        </m:r>
                      </m:sup>
                    </m:sSup>
                  </m:oMath>
                </a14:m>
                <a:r>
                  <a:rPr lang="en-US" sz="2800" dirty="0" smtClean="0"/>
                  <a:t> for some x then (honest) Bob will reject </a:t>
                </a:r>
                <a:r>
                  <a:rPr lang="en-US" sz="2800" dirty="0" err="1" smtClean="0"/>
                  <a:t>w.p</a:t>
                </a:r>
                <a:r>
                  <a:rPr lang="en-US" sz="2800" dirty="0" smtClean="0"/>
                  <a:t>. ½ (even if </a:t>
                </a:r>
              </a:p>
              <a:p>
                <a:r>
                  <a:rPr lang="en-US" sz="2800" dirty="0" smtClean="0"/>
                  <a:t>Alice cheats) </a:t>
                </a:r>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0258" y="5828180"/>
                <a:ext cx="12121742" cy="954107"/>
              </a:xfrm>
              <a:prstGeom prst="rect">
                <a:avLst/>
              </a:prstGeom>
              <a:blipFill>
                <a:blip r:embed="rId10"/>
                <a:stretch>
                  <a:fillRect l="-1056" t="-5732" b="-171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65359" y="17628"/>
                <a:ext cx="5844989" cy="2144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Case 2: for all r  </a:t>
                </a:r>
                <a14:m>
                  <m:oMath xmlns:m="http://schemas.openxmlformats.org/officeDocument/2006/math">
                    <m:r>
                      <a:rPr lang="en-US" sz="3200" b="1" i="1" dirty="0" smtClean="0">
                        <a:latin typeface="Cambria Math" panose="02040503050406030204" pitchFamily="18" charset="0"/>
                      </a:rPr>
                      <m:t>𝑪</m:t>
                    </m:r>
                    <m:r>
                      <a:rPr lang="en-US" sz="3200" b="1" i="1" dirty="0" smtClean="0">
                        <a:latin typeface="Cambria Math" panose="02040503050406030204" pitchFamily="18" charset="0"/>
                        <a:ea typeface="Cambria Math" panose="02040503050406030204" pitchFamily="18" charset="0"/>
                      </a:rPr>
                      <m:t>≠</m:t>
                    </m:r>
                    <m:sSup>
                      <m:sSupPr>
                        <m:ctrlPr>
                          <a:rPr lang="en-US" sz="3200" b="1" i="1" dirty="0">
                            <a:latin typeface="Cambria Math" panose="02040503050406030204" pitchFamily="18" charset="0"/>
                          </a:rPr>
                        </m:ctrlPr>
                      </m:sSupPr>
                      <m:e>
                        <m:r>
                          <a:rPr lang="en-US" sz="3200" b="1" i="1" dirty="0">
                            <a:latin typeface="Cambria Math" panose="02040503050406030204" pitchFamily="18" charset="0"/>
                          </a:rPr>
                          <m:t>𝒈</m:t>
                        </m:r>
                      </m:e>
                      <m:sup>
                        <m:r>
                          <a:rPr lang="en-US" sz="3200" b="1" i="1" dirty="0" smtClean="0">
                            <a:latin typeface="Cambria Math" panose="02040503050406030204" pitchFamily="18" charset="0"/>
                          </a:rPr>
                          <m:t>𝒓</m:t>
                        </m:r>
                      </m:sup>
                    </m:sSup>
                  </m:oMath>
                </a14:m>
                <a:endParaRPr lang="en-US" sz="3200" b="1" i="1"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3200" b="1" i="1" dirty="0" smtClean="0">
                          <a:latin typeface="Cambria Math" panose="02040503050406030204" pitchFamily="18" charset="0"/>
                        </a:rPr>
                        <m:t>→</m:t>
                      </m:r>
                      <m:r>
                        <a:rPr lang="en-US" sz="3200" b="1" i="1" dirty="0" smtClean="0">
                          <a:latin typeface="Cambria Math" panose="02040503050406030204" pitchFamily="18" charset="0"/>
                        </a:rPr>
                        <m:t>𝑷𝒓</m:t>
                      </m:r>
                      <m:d>
                        <m:dPr>
                          <m:begChr m:val="["/>
                          <m:endChr m:val="]"/>
                          <m:ctrlPr>
                            <a:rPr lang="en-US" sz="3200" b="1" i="1" dirty="0" smtClean="0">
                              <a:latin typeface="Cambria Math" panose="02040503050406030204" pitchFamily="18" charset="0"/>
                            </a:rPr>
                          </m:ctrlPr>
                        </m:dPr>
                        <m:e>
                          <m:r>
                            <a:rPr lang="en-US" sz="3200" b="1" i="1" dirty="0" smtClean="0">
                              <a:latin typeface="Cambria Math" panose="02040503050406030204" pitchFamily="18" charset="0"/>
                            </a:rPr>
                            <m:t>𝒓𝒆𝒋𝒆𝒄𝒕</m:t>
                          </m:r>
                        </m:e>
                      </m:d>
                      <m:r>
                        <a:rPr lang="en-US" sz="3200" b="1" i="1" dirty="0" smtClean="0">
                          <a:latin typeface="Cambria Math" panose="02040503050406030204" pitchFamily="18" charset="0"/>
                          <a:ea typeface="Cambria Math" panose="02040503050406030204" pitchFamily="18" charset="0"/>
                        </a:rPr>
                        <m:t>≥</m:t>
                      </m:r>
                      <m:r>
                        <a:rPr lang="en-US" sz="3200" b="1" i="1" dirty="0" smtClean="0">
                          <a:latin typeface="Cambria Math" panose="02040503050406030204" pitchFamily="18" charset="0"/>
                          <a:ea typeface="Cambria Math" panose="02040503050406030204" pitchFamily="18" charset="0"/>
                        </a:rPr>
                        <m:t>𝑷𝒓</m:t>
                      </m:r>
                      <m:d>
                        <m:dPr>
                          <m:begChr m:val="["/>
                          <m:endChr m:val="]"/>
                          <m:ctrlPr>
                            <a:rPr lang="en-US" sz="3200" b="1" i="1" dirty="0" smtClean="0">
                              <a:latin typeface="Cambria Math" panose="02040503050406030204" pitchFamily="18" charset="0"/>
                              <a:ea typeface="Cambria Math" panose="02040503050406030204" pitchFamily="18" charset="0"/>
                            </a:rPr>
                          </m:ctrlPr>
                        </m:dPr>
                        <m:e>
                          <m:r>
                            <a:rPr lang="en-US" sz="3200" b="1" i="1" dirty="0" smtClean="0">
                              <a:latin typeface="Cambria Math" panose="02040503050406030204" pitchFamily="18" charset="0"/>
                              <a:ea typeface="Cambria Math" panose="02040503050406030204" pitchFamily="18" charset="0"/>
                            </a:rPr>
                            <m:t>𝒄</m:t>
                          </m:r>
                          <m:r>
                            <a:rPr lang="en-US" sz="3200" b="1" i="1" dirty="0" smtClean="0">
                              <a:latin typeface="Cambria Math" panose="02040503050406030204" pitchFamily="18" charset="0"/>
                              <a:ea typeface="Cambria Math" panose="02040503050406030204" pitchFamily="18" charset="0"/>
                            </a:rPr>
                            <m:t>=</m:t>
                          </m:r>
                          <m:r>
                            <a:rPr lang="en-US" sz="3200" b="1" i="1" dirty="0" smtClean="0">
                              <a:latin typeface="Cambria Math" panose="02040503050406030204" pitchFamily="18" charset="0"/>
                              <a:ea typeface="Cambria Math" panose="02040503050406030204" pitchFamily="18" charset="0"/>
                            </a:rPr>
                            <m:t>𝟏</m:t>
                          </m:r>
                        </m:e>
                      </m:d>
                      <m:r>
                        <a:rPr lang="en-US" sz="3200" b="1" i="1" dirty="0" smtClean="0">
                          <a:latin typeface="Cambria Math" panose="02040503050406030204" pitchFamily="18" charset="0"/>
                          <a:ea typeface="Cambria Math" panose="02040503050406030204" pitchFamily="18" charset="0"/>
                        </a:rPr>
                        <m:t>=</m:t>
                      </m:r>
                      <m:f>
                        <m:fPr>
                          <m:ctrlPr>
                            <a:rPr lang="en-US" sz="3200" b="1" i="1" dirty="0" smtClean="0">
                              <a:latin typeface="Cambria Math" panose="02040503050406030204" pitchFamily="18" charset="0"/>
                              <a:ea typeface="Cambria Math" panose="02040503050406030204" pitchFamily="18" charset="0"/>
                            </a:rPr>
                          </m:ctrlPr>
                        </m:fPr>
                        <m:num>
                          <m:r>
                            <a:rPr lang="en-US" sz="3200" b="1" i="1" dirty="0" smtClean="0">
                              <a:latin typeface="Cambria Math" panose="02040503050406030204" pitchFamily="18" charset="0"/>
                              <a:ea typeface="Cambria Math" panose="02040503050406030204" pitchFamily="18" charset="0"/>
                            </a:rPr>
                            <m:t>𝟏</m:t>
                          </m:r>
                        </m:num>
                        <m:den>
                          <m:r>
                            <a:rPr lang="en-US" sz="3200" b="1" i="1" dirty="0" smtClean="0">
                              <a:latin typeface="Cambria Math" panose="02040503050406030204" pitchFamily="18" charset="0"/>
                              <a:ea typeface="Cambria Math" panose="02040503050406030204" pitchFamily="18" charset="0"/>
                            </a:rPr>
                            <m:t>𝟐</m:t>
                          </m:r>
                        </m:den>
                      </m:f>
                    </m:oMath>
                  </m:oMathPara>
                </a14:m>
                <a:endParaRPr lang="en-US" dirty="0"/>
              </a:p>
            </p:txBody>
          </p:sp>
        </mc:Choice>
        <mc:Fallback>
          <p:sp>
            <p:nvSpPr>
              <p:cNvPr id="17" name="Rectangle 16"/>
              <p:cNvSpPr>
                <a:spLocks noRot="1" noChangeAspect="1" noMove="1" noResize="1" noEditPoints="1" noAdjustHandles="1" noChangeArrowheads="1" noChangeShapeType="1" noTextEdit="1"/>
              </p:cNvSpPr>
              <p:nvPr/>
            </p:nvSpPr>
            <p:spPr>
              <a:xfrm>
                <a:off x="165359" y="17628"/>
                <a:ext cx="5844989" cy="214498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342657" y="20257"/>
                <a:ext cx="5844989" cy="2144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t>Assume that AB=C, now</a:t>
                </a:r>
              </a:p>
              <a:p>
                <a:r>
                  <a:rPr lang="en-US" sz="3200" b="1" dirty="0" smtClean="0"/>
                  <a:t>If </a:t>
                </a:r>
                <a14:m>
                  <m:oMath xmlns:m="http://schemas.openxmlformats.org/officeDocument/2006/math">
                    <m:r>
                      <a:rPr lang="en-US" sz="3200" b="1" i="1" dirty="0">
                        <a:latin typeface="Cambria Math" panose="02040503050406030204" pitchFamily="18" charset="0"/>
                      </a:rPr>
                      <m:t>𝑩</m:t>
                    </m:r>
                    <m:r>
                      <a:rPr lang="en-US" sz="3200" b="1" i="1" dirty="0">
                        <a:latin typeface="Cambria Math" panose="02040503050406030204" pitchFamily="18" charset="0"/>
                      </a:rPr>
                      <m:t>=</m:t>
                    </m:r>
                    <m:sSup>
                      <m:sSupPr>
                        <m:ctrlPr>
                          <a:rPr lang="en-US" sz="3200" b="1" i="1" dirty="0">
                            <a:latin typeface="Cambria Math" panose="02040503050406030204" pitchFamily="18" charset="0"/>
                          </a:rPr>
                        </m:ctrlPr>
                      </m:sSupPr>
                      <m:e>
                        <m:r>
                          <a:rPr lang="en-US" sz="3200" b="1" i="1" dirty="0">
                            <a:latin typeface="Cambria Math" panose="02040503050406030204" pitchFamily="18" charset="0"/>
                          </a:rPr>
                          <m:t>𝒈</m:t>
                        </m:r>
                      </m:e>
                      <m:sup>
                        <m:r>
                          <a:rPr lang="en-US" sz="3200" b="1" i="1" dirty="0">
                            <a:latin typeface="Cambria Math" panose="02040503050406030204" pitchFamily="18" charset="0"/>
                          </a:rPr>
                          <m:t>𝒚</m:t>
                        </m:r>
                      </m:sup>
                    </m:sSup>
                    <m:r>
                      <a:rPr lang="en-US" sz="3200" b="1" i="0" dirty="0" smtClean="0">
                        <a:latin typeface="Cambria Math" panose="02040503050406030204" pitchFamily="18" charset="0"/>
                      </a:rPr>
                      <m:t>  </m:t>
                    </m:r>
                    <m:r>
                      <a:rPr lang="en-US" sz="3200" b="1" i="0" dirty="0" smtClean="0">
                        <a:latin typeface="Cambria Math" panose="02040503050406030204" pitchFamily="18" charset="0"/>
                      </a:rPr>
                      <m:t>𝐚𝐧𝐝</m:t>
                    </m:r>
                    <m:r>
                      <a:rPr lang="en-US" sz="3200" b="1" i="0" dirty="0" smtClean="0">
                        <a:latin typeface="Cambria Math" panose="02040503050406030204" pitchFamily="18" charset="0"/>
                      </a:rPr>
                      <m:t> </m:t>
                    </m:r>
                    <m:r>
                      <a:rPr lang="en-US" sz="3200" b="1" i="1" dirty="0">
                        <a:latin typeface="Cambria Math" panose="02040503050406030204" pitchFamily="18" charset="0"/>
                      </a:rPr>
                      <m:t>𝑪</m:t>
                    </m:r>
                    <m:r>
                      <a:rPr lang="en-US" sz="3200" b="1" i="1" dirty="0">
                        <a:latin typeface="Cambria Math" panose="02040503050406030204" pitchFamily="18" charset="0"/>
                      </a:rPr>
                      <m:t>=</m:t>
                    </m:r>
                    <m:sSup>
                      <m:sSupPr>
                        <m:ctrlPr>
                          <a:rPr lang="en-US" sz="3200" b="1" i="1" dirty="0">
                            <a:latin typeface="Cambria Math" panose="02040503050406030204" pitchFamily="18" charset="0"/>
                          </a:rPr>
                        </m:ctrlPr>
                      </m:sSupPr>
                      <m:e>
                        <m:r>
                          <a:rPr lang="en-US" sz="3200" b="1" i="1" dirty="0" smtClean="0">
                            <a:latin typeface="Cambria Math" panose="02040503050406030204" pitchFamily="18" charset="0"/>
                          </a:rPr>
                          <m:t>𝒈</m:t>
                        </m:r>
                      </m:e>
                      <m:sup>
                        <m:r>
                          <a:rPr lang="en-US" sz="3200" b="1" i="1" dirty="0">
                            <a:latin typeface="Cambria Math" panose="02040503050406030204" pitchFamily="18" charset="0"/>
                          </a:rPr>
                          <m:t>𝒙</m:t>
                        </m:r>
                        <m:r>
                          <a:rPr lang="en-US" sz="3200" b="1" i="1" dirty="0">
                            <a:latin typeface="Cambria Math" panose="02040503050406030204" pitchFamily="18" charset="0"/>
                          </a:rPr>
                          <m:t>+</m:t>
                        </m:r>
                        <m:r>
                          <a:rPr lang="en-US" sz="3200" b="1" i="1" dirty="0">
                            <a:latin typeface="Cambria Math" panose="02040503050406030204" pitchFamily="18" charset="0"/>
                          </a:rPr>
                          <m:t>𝒚</m:t>
                        </m:r>
                      </m:sup>
                    </m:sSup>
                  </m:oMath>
                </a14:m>
                <a:r>
                  <a:rPr lang="en-US" sz="3200" b="1" dirty="0"/>
                  <a:t> </a:t>
                </a:r>
                <a:r>
                  <a:rPr lang="en-US" sz="3200" b="1" dirty="0" smtClean="0"/>
                  <a:t> for some </a:t>
                </a:r>
                <a:r>
                  <a:rPr lang="en-US" sz="3200" b="1" dirty="0" err="1" smtClean="0"/>
                  <a:t>x,y</a:t>
                </a:r>
                <a:r>
                  <a:rPr lang="en-US" sz="3200" b="1" dirty="0" smtClean="0"/>
                  <a:t> then </a:t>
                </a:r>
                <a14:m>
                  <m:oMath xmlns:m="http://schemas.openxmlformats.org/officeDocument/2006/math">
                    <m:r>
                      <a:rPr lang="en-US" sz="3200" b="1" i="1" dirty="0" smtClean="0">
                        <a:latin typeface="Cambria Math" panose="02040503050406030204" pitchFamily="18" charset="0"/>
                      </a:rPr>
                      <m:t>𝑨</m:t>
                    </m:r>
                    <m:r>
                      <a:rPr lang="en-US" sz="3200" b="1" i="1" dirty="0">
                        <a:latin typeface="Cambria Math" panose="02040503050406030204" pitchFamily="18" charset="0"/>
                      </a:rPr>
                      <m:t>=</m:t>
                    </m:r>
                    <m:sSup>
                      <m:sSupPr>
                        <m:ctrlPr>
                          <a:rPr lang="en-US" sz="3200" b="1" i="1" dirty="0">
                            <a:latin typeface="Cambria Math" panose="02040503050406030204" pitchFamily="18" charset="0"/>
                          </a:rPr>
                        </m:ctrlPr>
                      </m:sSupPr>
                      <m:e>
                        <m:r>
                          <a:rPr lang="en-US" sz="3200" b="1" i="1" dirty="0">
                            <a:latin typeface="Cambria Math" panose="02040503050406030204" pitchFamily="18" charset="0"/>
                          </a:rPr>
                          <m:t>𝒈</m:t>
                        </m:r>
                      </m:e>
                      <m:sup>
                        <m:r>
                          <a:rPr lang="en-US" sz="3200" b="1" i="1" dirty="0">
                            <a:latin typeface="Cambria Math" panose="02040503050406030204" pitchFamily="18" charset="0"/>
                          </a:rPr>
                          <m:t>𝒙</m:t>
                        </m:r>
                      </m:sup>
                    </m:sSup>
                  </m:oMath>
                </a14:m>
                <a:endParaRPr lang="en-US" sz="3200" b="1" dirty="0"/>
              </a:p>
            </p:txBody>
          </p:sp>
        </mc:Choice>
        <mc:Fallback xmlns="">
          <p:sp>
            <p:nvSpPr>
              <p:cNvPr id="21" name="Rectangle 20"/>
              <p:cNvSpPr>
                <a:spLocks noRot="1" noChangeAspect="1" noMove="1" noResize="1" noEditPoints="1" noAdjustHandles="1" noChangeArrowheads="1" noChangeShapeType="1" noTextEdit="1"/>
              </p:cNvSpPr>
              <p:nvPr/>
            </p:nvSpPr>
            <p:spPr>
              <a:xfrm>
                <a:off x="6342657" y="20257"/>
                <a:ext cx="5844989" cy="2144985"/>
              </a:xfrm>
              <a:prstGeom prst="rect">
                <a:avLst/>
              </a:prstGeom>
              <a:blipFill>
                <a:blip r:embed="rId12"/>
                <a:stretch>
                  <a:fillRect l="-2497"/>
                </a:stretch>
              </a:blipFill>
            </p:spPr>
            <p:txBody>
              <a:bodyPr/>
              <a:lstStyle/>
              <a:p>
                <a:r>
                  <a:rPr lang="en-US">
                    <a:noFill/>
                  </a:rPr>
                  <a:t> </a:t>
                </a:r>
              </a:p>
            </p:txBody>
          </p:sp>
        </mc:Fallback>
      </mc:AlternateContent>
      <p:sp>
        <p:nvSpPr>
          <p:cNvPr id="22" name="Rectangle 21"/>
          <p:cNvSpPr/>
          <p:nvPr/>
        </p:nvSpPr>
        <p:spPr>
          <a:xfrm>
            <a:off x="5245922" y="4805719"/>
            <a:ext cx="1944968" cy="315139"/>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30707" y="3833162"/>
            <a:ext cx="1315215" cy="312198"/>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46680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Zero-Knowledge Proof for Discrete Log Solution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44</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Dishonest (verifier); </a:t>
                </a:r>
              </a:p>
              <a:p>
                <a14:m>
                  <m:oMath xmlns:m="http://schemas.openxmlformats.org/officeDocument/2006/math">
                    <m:sSup>
                      <m:sSupPr>
                        <m:ctrlPr>
                          <a:rPr lang="en-US" sz="2200" i="1" dirty="0">
                            <a:latin typeface="Cambria Math" panose="02040503050406030204" pitchFamily="18" charset="0"/>
                            <a:ea typeface="Cambria Math" panose="02040503050406030204" pitchFamily="18" charset="0"/>
                          </a:rPr>
                        </m:ctrlPr>
                      </m:sSupPr>
                      <m:e>
                        <m:r>
                          <a:rPr lang="en-US" sz="2200" i="1" dirty="0">
                            <a:latin typeface="Cambria Math" panose="02040503050406030204" pitchFamily="18" charset="0"/>
                            <a:ea typeface="Cambria Math" panose="02040503050406030204" pitchFamily="18" charset="0"/>
                          </a:rPr>
                          <m:t>𝐴</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𝑔</m:t>
                        </m:r>
                      </m:e>
                      <m:sup>
                        <m:r>
                          <a:rPr lang="en-US" sz="2200" b="0" i="1" dirty="0" smtClean="0">
                            <a:latin typeface="Cambria Math" panose="02040503050406030204" pitchFamily="18" charset="0"/>
                            <a:ea typeface="Cambria Math" panose="02040503050406030204" pitchFamily="18" charset="0"/>
                          </a:rPr>
                          <m:t>𝑥</m:t>
                        </m:r>
                      </m:sup>
                    </m:sSup>
                  </m:oMath>
                </a14:m>
                <a:r>
                  <a:rPr lang="en-US" sz="2200" dirty="0"/>
                  <a:t>, </a:t>
                </a:r>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9919673" y="3989261"/>
                <a:ext cx="2023858"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Alice (honest);</a:t>
                </a:r>
              </a:p>
              <a:p>
                <a:r>
                  <a:rPr lang="en-US" sz="2400" b="1" dirty="0" smtClean="0">
                    <a:solidFill>
                      <a:srgbClr val="00B050"/>
                    </a:solidFill>
                    <a:latin typeface="Cambria Math" panose="02040503050406030204" pitchFamily="18" charset="0"/>
                    <a:ea typeface="Cambria Math" panose="02040503050406030204" pitchFamily="18" charset="0"/>
                  </a:rPr>
                  <a:t>x</a:t>
                </a:r>
                <a:endParaRPr lang="en-US" sz="2400" i="1" dirty="0" smtClean="0">
                  <a:latin typeface="Cambria Math" panose="02040503050406030204" pitchFamily="18" charset="0"/>
                  <a:ea typeface="Cambria Math" panose="02040503050406030204" pitchFamily="18" charset="0"/>
                </a:endParaRPr>
              </a:p>
              <a:p>
                <a14:m>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𝐴</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𝑥</m:t>
                        </m:r>
                      </m:sup>
                    </m:sSup>
                  </m:oMath>
                </a14:m>
                <a:r>
                  <a:rPr lang="en-US" sz="2400" dirty="0" smtClean="0"/>
                  <a:t>,</a:t>
                </a:r>
              </a:p>
              <a:p>
                <a14:m>
                  <m:oMath xmlns:m="http://schemas.openxmlformats.org/officeDocument/2006/math">
                    <m:sSup>
                      <m:sSupPr>
                        <m:ctrlPr>
                          <a:rPr lang="en-US" sz="2400" i="1" dirty="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𝐵</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𝑦</m:t>
                        </m:r>
                      </m:sup>
                    </m:sSup>
                  </m:oMath>
                </a14:m>
                <a:r>
                  <a:rPr lang="en-US" sz="2400" dirty="0" smtClean="0"/>
                  <a:t>, </a:t>
                </a:r>
              </a:p>
              <a:p>
                <a:r>
                  <a:rPr lang="en-US" sz="2400" dirty="0" smtClean="0"/>
                  <a:t>(random y)</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9919673" y="3989261"/>
                <a:ext cx="2023858" cy="1860081"/>
              </a:xfrm>
              <a:prstGeom prst="rect">
                <a:avLst/>
              </a:prstGeom>
              <a:blipFill>
                <a:blip r:embed="rId3"/>
                <a:stretch>
                  <a:fillRect l="-4518" t="-2614" r="-4217" b="-1045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5051419" y="2189112"/>
                <a:ext cx="2637582" cy="461665"/>
              </a:xfrm>
              <a:prstGeom prst="rect">
                <a:avLst/>
              </a:prstGeom>
            </p:spPr>
            <p:txBody>
              <a:bodyPr wrap="none">
                <a:spAutoFit/>
              </a:bodyPr>
              <a:lstStyle/>
              <a:p>
                <a14:m>
                  <m:oMath xmlns:m="http://schemas.openxmlformats.org/officeDocument/2006/math">
                    <m:r>
                      <a:rPr lang="en-US" sz="2400" b="1" i="1" dirty="0" smtClean="0">
                        <a:latin typeface="Cambria Math" panose="02040503050406030204" pitchFamily="18" charset="0"/>
                      </a:rPr>
                      <m:t>𝑩</m:t>
                    </m:r>
                    <m:r>
                      <a:rPr lang="en-US" sz="2400" b="1" i="1" dirty="0" smtClean="0">
                        <a:latin typeface="Cambria Math" panose="02040503050406030204" pitchFamily="18" charset="0"/>
                      </a:rPr>
                      <m:t>=</m:t>
                    </m:r>
                    <m:sSup>
                      <m:sSupPr>
                        <m:ctrlPr>
                          <a:rPr lang="en-US" sz="2400" b="1" i="1" dirty="0" smtClean="0">
                            <a:latin typeface="Cambria Math" panose="02040503050406030204" pitchFamily="18" charset="0"/>
                          </a:rPr>
                        </m:ctrlPr>
                      </m:sSupPr>
                      <m:e>
                        <m:r>
                          <a:rPr lang="en-US" sz="2400" b="1" i="1" dirty="0" smtClean="0">
                            <a:latin typeface="Cambria Math" panose="02040503050406030204" pitchFamily="18" charset="0"/>
                          </a:rPr>
                          <m:t>𝒈</m:t>
                        </m:r>
                      </m:e>
                      <m:sup>
                        <m:r>
                          <a:rPr lang="en-US" sz="2400" b="1" i="1" dirty="0" smtClean="0">
                            <a:latin typeface="Cambria Math" panose="02040503050406030204" pitchFamily="18" charset="0"/>
                          </a:rPr>
                          <m:t>𝒚</m:t>
                        </m:r>
                      </m:sup>
                    </m:sSup>
                  </m:oMath>
                </a14:m>
                <a:r>
                  <a:rPr lang="en-US" sz="2400" b="1" dirty="0" smtClean="0"/>
                  <a:t>, </a:t>
                </a:r>
                <a14:m>
                  <m:oMath xmlns:m="http://schemas.openxmlformats.org/officeDocument/2006/math">
                    <m:r>
                      <a:rPr lang="en-US" sz="2400" b="1" i="1" dirty="0" smtClean="0">
                        <a:latin typeface="Cambria Math" panose="02040503050406030204" pitchFamily="18" charset="0"/>
                      </a:rPr>
                      <m:t>𝑪</m:t>
                    </m:r>
                    <m:r>
                      <a:rPr lang="en-US" sz="2400" b="1" i="1" dirty="0">
                        <a:latin typeface="Cambria Math" panose="02040503050406030204" pitchFamily="18" charset="0"/>
                      </a:rPr>
                      <m:t>=</m:t>
                    </m:r>
                    <m:sSup>
                      <m:sSupPr>
                        <m:ctrlPr>
                          <a:rPr lang="en-US" sz="2400" b="1" i="1" dirty="0">
                            <a:latin typeface="Cambria Math" panose="02040503050406030204" pitchFamily="18" charset="0"/>
                          </a:rPr>
                        </m:ctrlPr>
                      </m:sSupPr>
                      <m:e>
                        <m:r>
                          <a:rPr lang="en-US" sz="2400" b="1" i="1" dirty="0" smtClean="0">
                            <a:latin typeface="Cambria Math" panose="02040503050406030204" pitchFamily="18" charset="0"/>
                          </a:rPr>
                          <m:t>𝒈</m:t>
                        </m:r>
                      </m:e>
                      <m:sup>
                        <m:r>
                          <a:rPr lang="en-US" sz="2400" b="1" i="1" dirty="0" smtClean="0">
                            <a:latin typeface="Cambria Math" panose="02040503050406030204" pitchFamily="18" charset="0"/>
                          </a:rPr>
                          <m:t>𝒙</m:t>
                        </m:r>
                        <m:r>
                          <a:rPr lang="en-US" sz="2400" b="1" i="1" dirty="0" smtClean="0">
                            <a:latin typeface="Cambria Math" panose="02040503050406030204" pitchFamily="18" charset="0"/>
                          </a:rPr>
                          <m:t>+</m:t>
                        </m:r>
                        <m:r>
                          <a:rPr lang="en-US" sz="2400" b="1" i="1" dirty="0">
                            <a:latin typeface="Cambria Math" panose="02040503050406030204" pitchFamily="18" charset="0"/>
                          </a:rPr>
                          <m:t>𝒚</m:t>
                        </m:r>
                      </m:sup>
                    </m:sSup>
                  </m:oMath>
                </a14:m>
                <a:r>
                  <a:rPr lang="en-US" sz="2400" b="1" dirty="0" smtClean="0"/>
                  <a:t> </a:t>
                </a:r>
                <a:endParaRPr lang="en-US" sz="2400" b="1" dirty="0"/>
              </a:p>
            </p:txBody>
          </p:sp>
        </mc:Choice>
        <mc:Fallback xmlns="">
          <p:sp>
            <p:nvSpPr>
              <p:cNvPr id="12" name="Rectangle 11"/>
              <p:cNvSpPr>
                <a:spLocks noRot="1" noChangeAspect="1" noMove="1" noResize="1" noEditPoints="1" noAdjustHandles="1" noChangeArrowheads="1" noChangeShapeType="1" noTextEdit="1"/>
              </p:cNvSpPr>
              <p:nvPr/>
            </p:nvSpPr>
            <p:spPr>
              <a:xfrm>
                <a:off x="5051419" y="2189112"/>
                <a:ext cx="2637582" cy="461665"/>
              </a:xfrm>
              <a:prstGeom prst="rect">
                <a:avLst/>
              </a:prstGeom>
              <a:blipFill>
                <a:blip r:embed="rId4"/>
                <a:stretch>
                  <a:fillRect l="-694" t="-10526" b="-28947"/>
                </a:stretch>
              </a:blipFill>
            </p:spPr>
            <p:txBody>
              <a:bodyPr/>
              <a:lstStyle/>
              <a:p>
                <a:r>
                  <a:rPr lang="en-US">
                    <a:noFill/>
                  </a:rPr>
                  <a:t> </a:t>
                </a:r>
              </a:p>
            </p:txBody>
          </p:sp>
        </mc:Fallback>
      </mc:AlternateContent>
      <p:cxnSp>
        <p:nvCxnSpPr>
          <p:cNvPr id="13" name="Straight Arrow Connector 12"/>
          <p:cNvCxnSpPr/>
          <p:nvPr/>
        </p:nvCxnSpPr>
        <p:spPr>
          <a:xfrm flipV="1">
            <a:off x="2760786" y="3446376"/>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3229338" y="2956768"/>
                <a:ext cx="586836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𝒄𝒉𝒂𝒍𝒍𝒆𝒏𝒈𝒆</m:t>
                      </m:r>
                      <m:r>
                        <a:rPr lang="en-US" b="1" i="1" dirty="0" smtClean="0">
                          <a:latin typeface="Cambria Math" panose="02040503050406030204" pitchFamily="18" charset="0"/>
                        </a:rPr>
                        <m:t> </m:t>
                      </m:r>
                      <m:r>
                        <a:rPr lang="en-US" b="1" i="1" dirty="0" smtClean="0">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𝑽</m:t>
                      </m:r>
                      <m:r>
                        <a:rPr lang="en-US" b="1" i="1">
                          <a:latin typeface="Cambria Math" panose="02040503050406030204" pitchFamily="18" charset="0"/>
                        </a:rPr>
                        <m:t>′(</m:t>
                      </m:r>
                      <m:r>
                        <a:rPr lang="en-US" b="1" i="1">
                          <a:latin typeface="Cambria Math" panose="02040503050406030204" pitchFamily="18" charset="0"/>
                        </a:rPr>
                        <m:t>𝑨</m:t>
                      </m:r>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𝑩</m:t>
                          </m:r>
                          <m:r>
                            <a:rPr lang="en-US" b="1" i="1">
                              <a:latin typeface="Cambria Math" panose="02040503050406030204" pitchFamily="18" charset="0"/>
                            </a:rPr>
                            <m:t>,</m:t>
                          </m:r>
                          <m:r>
                            <a:rPr lang="en-US" b="1" i="1">
                              <a:latin typeface="Cambria Math" panose="02040503050406030204" pitchFamily="18" charset="0"/>
                            </a:rPr>
                            <m:t>𝑪</m:t>
                          </m:r>
                        </m:e>
                      </m:d>
                      <m:r>
                        <a:rPr lang="en-US" b="1" i="1">
                          <a:latin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m:t>
                      </m:r>
                      <m:d>
                        <m:dPr>
                          <m:begChr m:val="{"/>
                          <m:endChr m:val="}"/>
                          <m:ctrlPr>
                            <a:rPr lang="en-US" b="1" i="1" dirty="0" smtClean="0">
                              <a:latin typeface="Cambria Math" panose="02040503050406030204" pitchFamily="18" charset="0"/>
                              <a:ea typeface="Cambria Math" panose="02040503050406030204" pitchFamily="18" charset="0"/>
                            </a:rPr>
                          </m:ctrlPr>
                        </m:dPr>
                        <m:e>
                          <m:r>
                            <a:rPr lang="en-US" b="1" i="1" dirty="0" smtClean="0">
                              <a:latin typeface="Cambria Math" panose="02040503050406030204" pitchFamily="18" charset="0"/>
                              <a:ea typeface="Cambria Math" panose="02040503050406030204" pitchFamily="18" charset="0"/>
                            </a:rPr>
                            <m:t>𝟎</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𝟏</m:t>
                          </m:r>
                        </m:e>
                      </m:d>
                    </m:oMath>
                  </m:oMathPara>
                </a14:m>
                <a:endParaRPr lang="en-US" b="1" dirty="0"/>
              </a:p>
            </p:txBody>
          </p:sp>
        </mc:Choice>
        <mc:Fallback xmlns="">
          <p:sp>
            <p:nvSpPr>
              <p:cNvPr id="14" name="Rectangle 13"/>
              <p:cNvSpPr>
                <a:spLocks noRot="1" noChangeAspect="1" noMove="1" noResize="1" noEditPoints="1" noAdjustHandles="1" noChangeArrowheads="1" noChangeShapeType="1" noTextEdit="1"/>
              </p:cNvSpPr>
              <p:nvPr/>
            </p:nvSpPr>
            <p:spPr>
              <a:xfrm>
                <a:off x="3229338" y="2956768"/>
                <a:ext cx="5868364" cy="369332"/>
              </a:xfrm>
              <a:prstGeom prst="rect">
                <a:avLst/>
              </a:prstGeom>
              <a:blipFill>
                <a:blip r:embed="rId5"/>
                <a:stretch>
                  <a:fillRect b="-13115"/>
                </a:stretch>
              </a:blipFill>
            </p:spPr>
            <p:txBody>
              <a:bodyPr/>
              <a:lstStyle/>
              <a:p>
                <a:r>
                  <a:rPr lang="en-US">
                    <a:noFill/>
                  </a:rPr>
                  <a:t> </a:t>
                </a:r>
              </a:p>
            </p:txBody>
          </p:sp>
        </mc:Fallback>
      </mc:AlternateContent>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3930707" y="3587017"/>
                <a:ext cx="3391826" cy="710194"/>
              </a:xfrm>
              <a:prstGeom prst="rect">
                <a:avLst/>
              </a:prstGeom>
            </p:spPr>
            <p:txBody>
              <a:bodyPr wrap="none">
                <a:spAutoFit/>
              </a:bodyPr>
              <a:lstStyle/>
              <a:p>
                <a:r>
                  <a:rPr lang="en-US" b="1" dirty="0" smtClean="0"/>
                  <a:t>Response </a:t>
                </a:r>
                <a14:m>
                  <m:oMath xmlns:m="http://schemas.openxmlformats.org/officeDocument/2006/math">
                    <m:r>
                      <a:rPr lang="en-US" b="1" i="1" smtClean="0">
                        <a:latin typeface="Cambria Math" panose="02040503050406030204" pitchFamily="18" charset="0"/>
                      </a:rPr>
                      <m:t>𝒓</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eqArr>
                          <m:eqArrPr>
                            <m:ctrlPr>
                              <a:rPr lang="en-US" b="1" i="1" smtClean="0">
                                <a:latin typeface="Cambria Math" panose="02040503050406030204" pitchFamily="18" charset="0"/>
                              </a:rPr>
                            </m:ctrlPr>
                          </m:eqArrPr>
                          <m:e>
                            <m:r>
                              <a:rPr lang="en-US" b="1" i="1" smtClean="0">
                                <a:latin typeface="Cambria Math" panose="02040503050406030204" pitchFamily="18" charset="0"/>
                              </a:rPr>
                              <m:t>𝒚</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e>
                          <m:e>
                            <m:r>
                              <a:rPr lang="en-US" b="1" i="1" dirty="0" smtClean="0">
                                <a:latin typeface="Cambria Math" panose="02040503050406030204" pitchFamily="18" charset="0"/>
                              </a:rPr>
                              <m:t>𝒚</m:t>
                            </m:r>
                            <m:r>
                              <a:rPr lang="en-US" b="0" i="1"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𝑥</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𝑖𝑓</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𝑐</m:t>
                            </m:r>
                            <m:r>
                              <a:rPr lang="en-US" b="0" i="1" dirty="0" smtClean="0">
                                <a:latin typeface="Cambria Math" panose="02040503050406030204" pitchFamily="18" charset="0"/>
                                <a:ea typeface="Cambria Math" panose="02040503050406030204" pitchFamily="18" charset="0"/>
                              </a:rPr>
                              <m:t>=1</m:t>
                            </m:r>
                          </m:e>
                        </m:eqArr>
                      </m:e>
                    </m:d>
                  </m:oMath>
                </a14:m>
                <a:endParaRPr lang="en-US" b="1" dirty="0"/>
              </a:p>
            </p:txBody>
          </p:sp>
        </mc:Choice>
        <mc:Fallback xmlns="">
          <p:sp>
            <p:nvSpPr>
              <p:cNvPr id="16" name="Rectangle 15"/>
              <p:cNvSpPr>
                <a:spLocks noRot="1" noChangeAspect="1" noMove="1" noResize="1" noEditPoints="1" noAdjustHandles="1" noChangeArrowheads="1" noChangeShapeType="1" noTextEdit="1"/>
              </p:cNvSpPr>
              <p:nvPr/>
            </p:nvSpPr>
            <p:spPr>
              <a:xfrm>
                <a:off x="3930707" y="3587017"/>
                <a:ext cx="3391826" cy="710194"/>
              </a:xfrm>
              <a:prstGeom prst="rect">
                <a:avLst/>
              </a:prstGeom>
              <a:blipFill>
                <a:blip r:embed="rId8"/>
                <a:stretch>
                  <a:fillRect l="-1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659105" y="4571510"/>
                <a:ext cx="33658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smtClean="0">
                          <a:latin typeface="Cambria Math" panose="02040503050406030204" pitchFamily="18" charset="0"/>
                        </a:rPr>
                        <m:t>=</m:t>
                      </m:r>
                      <m:r>
                        <a:rPr lang="en-US" b="1" i="1" smtClean="0">
                          <a:latin typeface="Cambria Math" panose="02040503050406030204" pitchFamily="18" charset="0"/>
                        </a:rPr>
                        <m:t>𝑽</m:t>
                      </m:r>
                      <m:r>
                        <a:rPr lang="en-US" b="1" i="1" smtClean="0">
                          <a:latin typeface="Cambria Math" panose="02040503050406030204" pitchFamily="18" charset="0"/>
                        </a:rPr>
                        <m:t>′(</m:t>
                      </m:r>
                      <m:r>
                        <a:rPr lang="en-US" b="1" i="1" smtClean="0">
                          <a:latin typeface="Cambria Math" panose="02040503050406030204" pitchFamily="18" charset="0"/>
                        </a:rPr>
                        <m:t>𝑨</m:t>
                      </m:r>
                      <m:r>
                        <a:rPr lang="en-US" b="1" i="1" smtClean="0">
                          <a:latin typeface="Cambria Math" panose="02040503050406030204" pitchFamily="18" charset="0"/>
                        </a:rPr>
                        <m:t>,</m:t>
                      </m:r>
                      <m:d>
                        <m:dPr>
                          <m:ctrlPr>
                            <a:rPr lang="en-US" b="1" i="1" smtClean="0">
                              <a:latin typeface="Cambria Math" panose="02040503050406030204" pitchFamily="18" charset="0"/>
                            </a:rPr>
                          </m:ctrlPr>
                        </m:dPr>
                        <m:e>
                          <m:r>
                            <a:rPr lang="en-US" b="1" i="1" smtClean="0">
                              <a:latin typeface="Cambria Math" panose="02040503050406030204" pitchFamily="18" charset="0"/>
                            </a:rPr>
                            <m:t>𝑩</m:t>
                          </m:r>
                          <m:r>
                            <a:rPr lang="en-US" b="1" i="1" smtClean="0">
                              <a:latin typeface="Cambria Math" panose="02040503050406030204" pitchFamily="18" charset="0"/>
                            </a:rPr>
                            <m:t>,</m:t>
                          </m:r>
                          <m:r>
                            <a:rPr lang="en-US" b="1" i="1" smtClean="0">
                              <a:latin typeface="Cambria Math" panose="02040503050406030204" pitchFamily="18" charset="0"/>
                            </a:rPr>
                            <m:t>𝑪</m:t>
                          </m:r>
                        </m:e>
                      </m:d>
                      <m:r>
                        <a:rPr lang="en-US" b="1" i="1" smtClean="0">
                          <a:latin typeface="Cambria Math" panose="02040503050406030204" pitchFamily="18" charset="0"/>
                        </a:rPr>
                        <m:t>,</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𝒓</m:t>
                      </m:r>
                      <m:r>
                        <a:rPr lang="en-US" b="1" i="1" smtClean="0">
                          <a:latin typeface="Cambria Math" panose="02040503050406030204" pitchFamily="18" charset="0"/>
                        </a:rPr>
                        <m:t>)</m:t>
                      </m:r>
                    </m:oMath>
                  </m:oMathPara>
                </a14:m>
                <a:endParaRPr lang="en-US" b="1" dirty="0"/>
              </a:p>
            </p:txBody>
          </p:sp>
        </mc:Choice>
        <mc:Fallback xmlns="">
          <p:sp>
            <p:nvSpPr>
              <p:cNvPr id="19" name="Rectangle 18"/>
              <p:cNvSpPr>
                <a:spLocks noRot="1" noChangeAspect="1" noMove="1" noResize="1" noEditPoints="1" noAdjustHandles="1" noChangeArrowheads="1" noChangeShapeType="1" noTextEdit="1"/>
              </p:cNvSpPr>
              <p:nvPr/>
            </p:nvSpPr>
            <p:spPr>
              <a:xfrm>
                <a:off x="3659105" y="4571510"/>
                <a:ext cx="3365858" cy="369332"/>
              </a:xfrm>
              <a:prstGeom prst="rect">
                <a:avLst/>
              </a:prstGeom>
              <a:blipFill>
                <a:blip r:embed="rId9"/>
                <a:stretch>
                  <a:fillRect b="-11475"/>
                </a:stretch>
              </a:blipFill>
            </p:spPr>
            <p:txBody>
              <a:bodyPr/>
              <a:lstStyle/>
              <a:p>
                <a:r>
                  <a:rPr lang="en-US">
                    <a:noFill/>
                  </a:rPr>
                  <a:t> </a:t>
                </a:r>
              </a:p>
            </p:txBody>
          </p:sp>
        </mc:Fallback>
      </mc:AlternateContent>
      <p:cxnSp>
        <p:nvCxnSpPr>
          <p:cNvPr id="20" name="Straight Arrow Connector 19"/>
          <p:cNvCxnSpPr/>
          <p:nvPr/>
        </p:nvCxnSpPr>
        <p:spPr>
          <a:xfrm flipV="1">
            <a:off x="2855938" y="4950072"/>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0258" y="5828180"/>
                <a:ext cx="12121742" cy="523220"/>
              </a:xfrm>
              <a:prstGeom prst="rect">
                <a:avLst/>
              </a:prstGeom>
              <a:noFill/>
            </p:spPr>
            <p:txBody>
              <a:bodyPr wrap="square" rtlCol="0">
                <a:spAutoFit/>
              </a:bodyPr>
              <a:lstStyle/>
              <a:p>
                <a:r>
                  <a:rPr lang="en-US" sz="2800" b="1" dirty="0" smtClean="0"/>
                  <a:t>Transcript</a:t>
                </a:r>
                <a:r>
                  <a:rPr lang="en-US" sz="2800" dirty="0" smtClean="0"/>
                  <a:t>: </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𝑽𝒊𝒆𝒘</m:t>
                        </m:r>
                      </m:e>
                      <m:sub>
                        <m:r>
                          <a:rPr lang="en-US" sz="2800" b="1" i="1" smtClean="0">
                            <a:latin typeface="Cambria Math" panose="02040503050406030204" pitchFamily="18" charset="0"/>
                          </a:rPr>
                          <m:t>𝑽</m:t>
                        </m:r>
                        <m:r>
                          <a:rPr lang="en-US" sz="2800" b="1" i="1" smtClean="0">
                            <a:latin typeface="Cambria Math" panose="02040503050406030204" pitchFamily="18" charset="0"/>
                          </a:rPr>
                          <m:t>′</m:t>
                        </m:r>
                      </m:sub>
                    </m:sSub>
                    <m:r>
                      <a:rPr lang="en-US" sz="2800">
                        <a:latin typeface="Cambria Math" panose="02040503050406030204" pitchFamily="18" charset="0"/>
                      </a:rPr>
                      <m:t>=</m:t>
                    </m:r>
                    <m:d>
                      <m:dPr>
                        <m:ctrlPr>
                          <a:rPr lang="en-US" sz="2800" i="1" smtClean="0">
                            <a:latin typeface="Cambria Math" panose="02040503050406030204" pitchFamily="18" charset="0"/>
                          </a:rPr>
                        </m:ctrlPr>
                      </m:dPr>
                      <m:e>
                        <m:r>
                          <a:rPr lang="en-US" sz="2800" i="1" dirty="0">
                            <a:latin typeface="Cambria Math" panose="02040503050406030204" pitchFamily="18" charset="0"/>
                            <a:ea typeface="Cambria Math" panose="02040503050406030204" pitchFamily="18" charset="0"/>
                          </a:rPr>
                          <m:t>𝐴</m:t>
                        </m:r>
                        <m:r>
                          <a:rPr lang="en-US" sz="2800" b="0" i="1" dirty="0" smtClean="0">
                            <a:latin typeface="Cambria Math" panose="02040503050406030204" pitchFamily="18" charset="0"/>
                            <a:ea typeface="Cambria Math" panose="02040503050406030204" pitchFamily="18" charset="0"/>
                          </a:rPr>
                          <m:t>,</m:t>
                        </m:r>
                        <m:d>
                          <m:dPr>
                            <m:ctrlPr>
                              <a:rPr lang="en-US" sz="2800" b="0" i="1" dirty="0" smtClean="0">
                                <a:latin typeface="Cambria Math" panose="02040503050406030204" pitchFamily="18" charset="0"/>
                                <a:ea typeface="Cambria Math" panose="02040503050406030204" pitchFamily="18" charset="0"/>
                              </a:rPr>
                            </m:ctrlPr>
                          </m:dPr>
                          <m:e>
                            <m:r>
                              <a:rPr lang="en-US" sz="2800" b="0" i="1" dirty="0" smtClean="0">
                                <a:latin typeface="Cambria Math" panose="02040503050406030204" pitchFamily="18" charset="0"/>
                                <a:ea typeface="Cambria Math" panose="02040503050406030204" pitchFamily="18" charset="0"/>
                              </a:rPr>
                              <m:t>𝐵</m:t>
                            </m:r>
                            <m:r>
                              <a:rPr lang="en-US" sz="2800" b="0" i="1" dirty="0" smtClean="0">
                                <a:latin typeface="Cambria Math" panose="02040503050406030204" pitchFamily="18" charset="0"/>
                                <a:ea typeface="Cambria Math" panose="02040503050406030204" pitchFamily="18" charset="0"/>
                              </a:rPr>
                              <m:t>,</m:t>
                            </m:r>
                            <m:r>
                              <a:rPr lang="en-US" sz="2800" b="0" i="1" dirty="0" smtClean="0">
                                <a:latin typeface="Cambria Math" panose="02040503050406030204" pitchFamily="18" charset="0"/>
                                <a:ea typeface="Cambria Math" panose="02040503050406030204" pitchFamily="18" charset="0"/>
                              </a:rPr>
                              <m:t>𝐶</m:t>
                            </m:r>
                          </m:e>
                        </m:d>
                        <m:r>
                          <a:rPr lang="en-US" sz="2800" b="0" i="1" dirty="0" smtClean="0">
                            <a:latin typeface="Cambria Math" panose="02040503050406030204" pitchFamily="18" charset="0"/>
                            <a:ea typeface="Cambria Math" panose="02040503050406030204" pitchFamily="18" charset="0"/>
                          </a:rPr>
                          <m:t>,</m:t>
                        </m:r>
                        <m:r>
                          <a:rPr lang="en-US" sz="2800" b="0" i="1" dirty="0" smtClean="0">
                            <a:latin typeface="Cambria Math" panose="02040503050406030204" pitchFamily="18" charset="0"/>
                            <a:ea typeface="Cambria Math" panose="02040503050406030204" pitchFamily="18" charset="0"/>
                          </a:rPr>
                          <m:t>𝑐</m:t>
                        </m:r>
                        <m:r>
                          <a:rPr lang="en-US" sz="2800" b="0" i="1" dirty="0" smtClean="0">
                            <a:latin typeface="Cambria Math" panose="02040503050406030204" pitchFamily="18" charset="0"/>
                            <a:ea typeface="Cambria Math" panose="02040503050406030204" pitchFamily="18" charset="0"/>
                          </a:rPr>
                          <m:t>,</m:t>
                        </m:r>
                        <m:r>
                          <a:rPr lang="en-US" sz="2800" b="0" i="1" dirty="0" smtClean="0">
                            <a:latin typeface="Cambria Math" panose="02040503050406030204" pitchFamily="18" charset="0"/>
                            <a:ea typeface="Cambria Math" panose="02040503050406030204" pitchFamily="18" charset="0"/>
                          </a:rPr>
                          <m:t>𝑟</m:t>
                        </m:r>
                        <m:r>
                          <a:rPr lang="en-US" sz="2800" b="0" i="1" dirty="0" smtClean="0">
                            <a:latin typeface="Cambria Math" panose="02040503050406030204" pitchFamily="18" charset="0"/>
                            <a:ea typeface="Cambria Math" panose="02040503050406030204" pitchFamily="18" charset="0"/>
                          </a:rPr>
                          <m:t>,</m:t>
                        </m:r>
                        <m:r>
                          <a:rPr lang="en-US" sz="2800" b="0" i="1" dirty="0" smtClean="0">
                            <a:latin typeface="Cambria Math" panose="02040503050406030204" pitchFamily="18" charset="0"/>
                            <a:ea typeface="Cambria Math" panose="02040503050406030204" pitchFamily="18" charset="0"/>
                          </a:rPr>
                          <m:t>𝑑</m:t>
                        </m:r>
                      </m:e>
                    </m:d>
                  </m:oMath>
                </a14:m>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0258" y="5828180"/>
                <a:ext cx="12121742" cy="523220"/>
              </a:xfrm>
              <a:prstGeom prst="rect">
                <a:avLst/>
              </a:prstGeom>
              <a:blipFill>
                <a:blip r:embed="rId10"/>
                <a:stretch>
                  <a:fillRect l="-1056" t="-10465" b="-32558"/>
                </a:stretch>
              </a:blipFill>
            </p:spPr>
            <p:txBody>
              <a:bodyPr/>
              <a:lstStyle/>
              <a:p>
                <a:r>
                  <a:rPr lang="en-US">
                    <a:noFill/>
                  </a:rPr>
                  <a:t> </a:t>
                </a:r>
              </a:p>
            </p:txBody>
          </p:sp>
        </mc:Fallback>
      </mc:AlternateContent>
      <p:pic>
        <p:nvPicPr>
          <p:cNvPr id="25" name="Picture 6" descr="Image result for alic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96131" y="1880277"/>
            <a:ext cx="1557669" cy="21301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robot devi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0973" y="1570381"/>
            <a:ext cx="1517561" cy="253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40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Zero-Knowledge Proof for Discrete Log Solution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45</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Dishonest (verifier); </a:t>
                </a:r>
              </a:p>
              <a:p>
                <a14:m>
                  <m:oMath xmlns:m="http://schemas.openxmlformats.org/officeDocument/2006/math">
                    <m:sSup>
                      <m:sSupPr>
                        <m:ctrlPr>
                          <a:rPr lang="en-US" sz="2200" i="1" dirty="0">
                            <a:latin typeface="Cambria Math" panose="02040503050406030204" pitchFamily="18" charset="0"/>
                            <a:ea typeface="Cambria Math" panose="02040503050406030204" pitchFamily="18" charset="0"/>
                          </a:rPr>
                        </m:ctrlPr>
                      </m:sSupPr>
                      <m:e>
                        <m:r>
                          <a:rPr lang="en-US" sz="2200" i="1" dirty="0">
                            <a:latin typeface="Cambria Math" panose="02040503050406030204" pitchFamily="18" charset="0"/>
                            <a:ea typeface="Cambria Math" panose="02040503050406030204" pitchFamily="18" charset="0"/>
                          </a:rPr>
                          <m:t>𝐴</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𝑔</m:t>
                        </m:r>
                      </m:e>
                      <m:sup>
                        <m:r>
                          <a:rPr lang="en-US" sz="2200" b="0" i="1" dirty="0" smtClean="0">
                            <a:latin typeface="Cambria Math" panose="02040503050406030204" pitchFamily="18" charset="0"/>
                            <a:ea typeface="Cambria Math" panose="02040503050406030204" pitchFamily="18" charset="0"/>
                          </a:rPr>
                          <m:t>𝑥</m:t>
                        </m:r>
                      </m:sup>
                    </m:sSup>
                  </m:oMath>
                </a14:m>
                <a:r>
                  <a:rPr lang="en-US" sz="2200" dirty="0"/>
                  <a:t>, </a:t>
                </a:r>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9919673" y="3989261"/>
                <a:ext cx="2023858"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Alice (honest);</a:t>
                </a:r>
              </a:p>
              <a:p>
                <a:r>
                  <a:rPr lang="en-US" sz="2400" b="1" dirty="0" smtClean="0">
                    <a:solidFill>
                      <a:srgbClr val="00B050"/>
                    </a:solidFill>
                    <a:latin typeface="Cambria Math" panose="02040503050406030204" pitchFamily="18" charset="0"/>
                    <a:ea typeface="Cambria Math" panose="02040503050406030204" pitchFamily="18" charset="0"/>
                  </a:rPr>
                  <a:t>x</a:t>
                </a:r>
                <a:endParaRPr lang="en-US" sz="2400" i="1" dirty="0" smtClean="0">
                  <a:latin typeface="Cambria Math" panose="02040503050406030204" pitchFamily="18" charset="0"/>
                  <a:ea typeface="Cambria Math" panose="02040503050406030204" pitchFamily="18" charset="0"/>
                </a:endParaRPr>
              </a:p>
              <a:p>
                <a14:m>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𝐴</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𝑥</m:t>
                        </m:r>
                      </m:sup>
                    </m:sSup>
                  </m:oMath>
                </a14:m>
                <a:r>
                  <a:rPr lang="en-US" sz="2400" dirty="0" smtClean="0"/>
                  <a:t>,</a:t>
                </a:r>
              </a:p>
              <a:p>
                <a14:m>
                  <m:oMath xmlns:m="http://schemas.openxmlformats.org/officeDocument/2006/math">
                    <m:sSup>
                      <m:sSupPr>
                        <m:ctrlPr>
                          <a:rPr lang="en-US" sz="2400" i="1" dirty="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𝐵</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𝑦</m:t>
                        </m:r>
                      </m:sup>
                    </m:sSup>
                  </m:oMath>
                </a14:m>
                <a:r>
                  <a:rPr lang="en-US" sz="2400" dirty="0" smtClean="0"/>
                  <a:t>, </a:t>
                </a:r>
              </a:p>
              <a:p>
                <a:r>
                  <a:rPr lang="en-US" sz="2400" dirty="0" smtClean="0"/>
                  <a:t>(random y)</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9919673" y="3989261"/>
                <a:ext cx="2023858" cy="1860081"/>
              </a:xfrm>
              <a:prstGeom prst="rect">
                <a:avLst/>
              </a:prstGeom>
              <a:blipFill>
                <a:blip r:embed="rId3"/>
                <a:stretch>
                  <a:fillRect l="-4518" t="-2614" r="-4217" b="-1045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5051419" y="2189112"/>
                <a:ext cx="2637582" cy="461665"/>
              </a:xfrm>
              <a:prstGeom prst="rect">
                <a:avLst/>
              </a:prstGeom>
            </p:spPr>
            <p:txBody>
              <a:bodyPr wrap="none">
                <a:spAutoFit/>
              </a:bodyPr>
              <a:lstStyle/>
              <a:p>
                <a14:m>
                  <m:oMath xmlns:m="http://schemas.openxmlformats.org/officeDocument/2006/math">
                    <m:r>
                      <a:rPr lang="en-US" sz="2400" b="1" i="1" dirty="0" smtClean="0">
                        <a:latin typeface="Cambria Math" panose="02040503050406030204" pitchFamily="18" charset="0"/>
                      </a:rPr>
                      <m:t>𝑩</m:t>
                    </m:r>
                    <m:r>
                      <a:rPr lang="en-US" sz="2400" b="1" i="1" dirty="0" smtClean="0">
                        <a:latin typeface="Cambria Math" panose="02040503050406030204" pitchFamily="18" charset="0"/>
                      </a:rPr>
                      <m:t>=</m:t>
                    </m:r>
                    <m:sSup>
                      <m:sSupPr>
                        <m:ctrlPr>
                          <a:rPr lang="en-US" sz="2400" b="1" i="1" dirty="0" smtClean="0">
                            <a:latin typeface="Cambria Math" panose="02040503050406030204" pitchFamily="18" charset="0"/>
                          </a:rPr>
                        </m:ctrlPr>
                      </m:sSupPr>
                      <m:e>
                        <m:r>
                          <a:rPr lang="en-US" sz="2400" b="1" i="1" dirty="0" smtClean="0">
                            <a:latin typeface="Cambria Math" panose="02040503050406030204" pitchFamily="18" charset="0"/>
                          </a:rPr>
                          <m:t>𝒈</m:t>
                        </m:r>
                      </m:e>
                      <m:sup>
                        <m:r>
                          <a:rPr lang="en-US" sz="2400" b="1" i="1" dirty="0" smtClean="0">
                            <a:latin typeface="Cambria Math" panose="02040503050406030204" pitchFamily="18" charset="0"/>
                          </a:rPr>
                          <m:t>𝒚</m:t>
                        </m:r>
                      </m:sup>
                    </m:sSup>
                  </m:oMath>
                </a14:m>
                <a:r>
                  <a:rPr lang="en-US" sz="2400" b="1" dirty="0" smtClean="0"/>
                  <a:t>, </a:t>
                </a:r>
                <a14:m>
                  <m:oMath xmlns:m="http://schemas.openxmlformats.org/officeDocument/2006/math">
                    <m:r>
                      <a:rPr lang="en-US" sz="2400" b="1" i="1" dirty="0" smtClean="0">
                        <a:latin typeface="Cambria Math" panose="02040503050406030204" pitchFamily="18" charset="0"/>
                      </a:rPr>
                      <m:t>𝑪</m:t>
                    </m:r>
                    <m:r>
                      <a:rPr lang="en-US" sz="2400" b="1" i="1" dirty="0">
                        <a:latin typeface="Cambria Math" panose="02040503050406030204" pitchFamily="18" charset="0"/>
                      </a:rPr>
                      <m:t>=</m:t>
                    </m:r>
                    <m:sSup>
                      <m:sSupPr>
                        <m:ctrlPr>
                          <a:rPr lang="en-US" sz="2400" b="1" i="1" dirty="0">
                            <a:latin typeface="Cambria Math" panose="02040503050406030204" pitchFamily="18" charset="0"/>
                          </a:rPr>
                        </m:ctrlPr>
                      </m:sSupPr>
                      <m:e>
                        <m:r>
                          <a:rPr lang="en-US" sz="2400" b="1" i="1" dirty="0" smtClean="0">
                            <a:latin typeface="Cambria Math" panose="02040503050406030204" pitchFamily="18" charset="0"/>
                          </a:rPr>
                          <m:t>𝒈</m:t>
                        </m:r>
                      </m:e>
                      <m:sup>
                        <m:r>
                          <a:rPr lang="en-US" sz="2400" b="1" i="1" dirty="0" smtClean="0">
                            <a:latin typeface="Cambria Math" panose="02040503050406030204" pitchFamily="18" charset="0"/>
                          </a:rPr>
                          <m:t>𝒙</m:t>
                        </m:r>
                        <m:r>
                          <a:rPr lang="en-US" sz="2400" b="1" i="1" dirty="0" smtClean="0">
                            <a:latin typeface="Cambria Math" panose="02040503050406030204" pitchFamily="18" charset="0"/>
                          </a:rPr>
                          <m:t>+</m:t>
                        </m:r>
                        <m:r>
                          <a:rPr lang="en-US" sz="2400" b="1" i="1" dirty="0">
                            <a:latin typeface="Cambria Math" panose="02040503050406030204" pitchFamily="18" charset="0"/>
                          </a:rPr>
                          <m:t>𝒚</m:t>
                        </m:r>
                      </m:sup>
                    </m:sSup>
                  </m:oMath>
                </a14:m>
                <a:r>
                  <a:rPr lang="en-US" sz="2400" b="1" dirty="0" smtClean="0"/>
                  <a:t> </a:t>
                </a:r>
                <a:endParaRPr lang="en-US" sz="2400" b="1" dirty="0"/>
              </a:p>
            </p:txBody>
          </p:sp>
        </mc:Choice>
        <mc:Fallback xmlns="">
          <p:sp>
            <p:nvSpPr>
              <p:cNvPr id="12" name="Rectangle 11"/>
              <p:cNvSpPr>
                <a:spLocks noRot="1" noChangeAspect="1" noMove="1" noResize="1" noEditPoints="1" noAdjustHandles="1" noChangeArrowheads="1" noChangeShapeType="1" noTextEdit="1"/>
              </p:cNvSpPr>
              <p:nvPr/>
            </p:nvSpPr>
            <p:spPr>
              <a:xfrm>
                <a:off x="5051419" y="2189112"/>
                <a:ext cx="2637582" cy="461665"/>
              </a:xfrm>
              <a:prstGeom prst="rect">
                <a:avLst/>
              </a:prstGeom>
              <a:blipFill>
                <a:blip r:embed="rId4"/>
                <a:stretch>
                  <a:fillRect l="-694" t="-10526" b="-28947"/>
                </a:stretch>
              </a:blipFill>
            </p:spPr>
            <p:txBody>
              <a:bodyPr/>
              <a:lstStyle/>
              <a:p>
                <a:r>
                  <a:rPr lang="en-US">
                    <a:noFill/>
                  </a:rPr>
                  <a:t> </a:t>
                </a:r>
              </a:p>
            </p:txBody>
          </p:sp>
        </mc:Fallback>
      </mc:AlternateContent>
      <p:cxnSp>
        <p:nvCxnSpPr>
          <p:cNvPr id="13" name="Straight Arrow Connector 12"/>
          <p:cNvCxnSpPr/>
          <p:nvPr/>
        </p:nvCxnSpPr>
        <p:spPr>
          <a:xfrm flipV="1">
            <a:off x="2760786" y="3446376"/>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482132" y="2953702"/>
                <a:ext cx="38828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a:latin typeface="Cambria Math" panose="02040503050406030204" pitchFamily="18" charset="0"/>
                        </a:rPr>
                        <m:t>𝒄𝒉𝒂𝒍𝒍𝒆𝒏𝒈𝒆</m:t>
                      </m:r>
                      <m:r>
                        <a:rPr lang="en-US" b="1" i="1" dirty="0">
                          <a:latin typeface="Cambria Math" panose="02040503050406030204" pitchFamily="18" charset="0"/>
                        </a:rPr>
                        <m:t> </m:t>
                      </m:r>
                      <m:r>
                        <a:rPr lang="en-US" b="1" i="1" dirty="0">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𝑽</m:t>
                      </m:r>
                      <m:r>
                        <a:rPr lang="en-US" b="1" i="1">
                          <a:latin typeface="Cambria Math" panose="02040503050406030204" pitchFamily="18" charset="0"/>
                        </a:rPr>
                        <m:t>′(</m:t>
                      </m:r>
                      <m:r>
                        <a:rPr lang="en-US" b="1" i="1">
                          <a:latin typeface="Cambria Math" panose="02040503050406030204" pitchFamily="18" charset="0"/>
                        </a:rPr>
                        <m:t>𝑨</m:t>
                      </m:r>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𝑩</m:t>
                          </m:r>
                          <m:r>
                            <a:rPr lang="en-US" b="1" i="1">
                              <a:latin typeface="Cambria Math" panose="02040503050406030204" pitchFamily="18" charset="0"/>
                            </a:rPr>
                            <m:t>,</m:t>
                          </m:r>
                          <m:r>
                            <a:rPr lang="en-US" b="1" i="1">
                              <a:latin typeface="Cambria Math" panose="02040503050406030204" pitchFamily="18" charset="0"/>
                            </a:rPr>
                            <m:t>𝑪</m:t>
                          </m:r>
                        </m:e>
                      </m:d>
                      <m:r>
                        <a:rPr lang="en-US" b="1" i="1">
                          <a:latin typeface="Cambria Math" panose="02040503050406030204" pitchFamily="18" charset="0"/>
                        </a:rPr>
                        <m:t>)</m:t>
                      </m:r>
                      <m:r>
                        <a:rPr lang="en-US" b="1" i="1" dirty="0">
                          <a:latin typeface="Cambria Math" panose="02040503050406030204" pitchFamily="18" charset="0"/>
                          <a:ea typeface="Cambria Math" panose="02040503050406030204" pitchFamily="18" charset="0"/>
                        </a:rPr>
                        <m:t>∈</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𝟎</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𝟏</m:t>
                          </m:r>
                        </m:e>
                      </m:d>
                    </m:oMath>
                  </m:oMathPara>
                </a14:m>
                <a:endParaRPr lang="en-US" b="1" dirty="0"/>
              </a:p>
            </p:txBody>
          </p:sp>
        </mc:Choice>
        <mc:Fallback xmlns="">
          <p:sp>
            <p:nvSpPr>
              <p:cNvPr id="14" name="Rectangle 13"/>
              <p:cNvSpPr>
                <a:spLocks noRot="1" noChangeAspect="1" noMove="1" noResize="1" noEditPoints="1" noAdjustHandles="1" noChangeArrowheads="1" noChangeShapeType="1" noTextEdit="1"/>
              </p:cNvSpPr>
              <p:nvPr/>
            </p:nvSpPr>
            <p:spPr>
              <a:xfrm>
                <a:off x="4482132" y="2953702"/>
                <a:ext cx="3882858" cy="369332"/>
              </a:xfrm>
              <a:prstGeom prst="rect">
                <a:avLst/>
              </a:prstGeom>
              <a:blipFill>
                <a:blip r:embed="rId5"/>
                <a:stretch>
                  <a:fillRect b="-13333"/>
                </a:stretch>
              </a:blipFill>
            </p:spPr>
            <p:txBody>
              <a:bodyPr/>
              <a:lstStyle/>
              <a:p>
                <a:r>
                  <a:rPr lang="en-US">
                    <a:noFill/>
                  </a:rPr>
                  <a:t> </a:t>
                </a:r>
              </a:p>
            </p:txBody>
          </p:sp>
        </mc:Fallback>
      </mc:AlternateContent>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3930707" y="3587017"/>
                <a:ext cx="3391826" cy="710194"/>
              </a:xfrm>
              <a:prstGeom prst="rect">
                <a:avLst/>
              </a:prstGeom>
            </p:spPr>
            <p:txBody>
              <a:bodyPr wrap="none">
                <a:spAutoFit/>
              </a:bodyPr>
              <a:lstStyle/>
              <a:p>
                <a:r>
                  <a:rPr lang="en-US" b="1" dirty="0" smtClean="0"/>
                  <a:t>Response </a:t>
                </a:r>
                <a14:m>
                  <m:oMath xmlns:m="http://schemas.openxmlformats.org/officeDocument/2006/math">
                    <m:r>
                      <a:rPr lang="en-US" b="1" i="1" smtClean="0">
                        <a:latin typeface="Cambria Math" panose="02040503050406030204" pitchFamily="18" charset="0"/>
                      </a:rPr>
                      <m:t>𝒓</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eqArr>
                          <m:eqArrPr>
                            <m:ctrlPr>
                              <a:rPr lang="en-US" b="1" i="1" smtClean="0">
                                <a:latin typeface="Cambria Math" panose="02040503050406030204" pitchFamily="18" charset="0"/>
                              </a:rPr>
                            </m:ctrlPr>
                          </m:eqArrPr>
                          <m:e>
                            <m:r>
                              <a:rPr lang="en-US" b="1" i="1" smtClean="0">
                                <a:latin typeface="Cambria Math" panose="02040503050406030204" pitchFamily="18" charset="0"/>
                              </a:rPr>
                              <m:t>𝒚</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e>
                          <m:e>
                            <m:r>
                              <a:rPr lang="en-US" b="1" i="1" dirty="0" smtClean="0">
                                <a:latin typeface="Cambria Math" panose="02040503050406030204" pitchFamily="18" charset="0"/>
                              </a:rPr>
                              <m:t>𝒚</m:t>
                            </m:r>
                            <m:r>
                              <a:rPr lang="en-US" b="0" i="1"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𝑥</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𝑖𝑓</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𝑐</m:t>
                            </m:r>
                            <m:r>
                              <a:rPr lang="en-US" b="0" i="1" dirty="0" smtClean="0">
                                <a:latin typeface="Cambria Math" panose="02040503050406030204" pitchFamily="18" charset="0"/>
                                <a:ea typeface="Cambria Math" panose="02040503050406030204" pitchFamily="18" charset="0"/>
                              </a:rPr>
                              <m:t>=1</m:t>
                            </m:r>
                          </m:e>
                        </m:eqArr>
                      </m:e>
                    </m:d>
                  </m:oMath>
                </a14:m>
                <a:endParaRPr lang="en-US" b="1" dirty="0"/>
              </a:p>
            </p:txBody>
          </p:sp>
        </mc:Choice>
        <mc:Fallback xmlns="">
          <p:sp>
            <p:nvSpPr>
              <p:cNvPr id="16" name="Rectangle 15"/>
              <p:cNvSpPr>
                <a:spLocks noRot="1" noChangeAspect="1" noMove="1" noResize="1" noEditPoints="1" noAdjustHandles="1" noChangeArrowheads="1" noChangeShapeType="1" noTextEdit="1"/>
              </p:cNvSpPr>
              <p:nvPr/>
            </p:nvSpPr>
            <p:spPr>
              <a:xfrm>
                <a:off x="3930707" y="3587017"/>
                <a:ext cx="3391826" cy="710194"/>
              </a:xfrm>
              <a:prstGeom prst="rect">
                <a:avLst/>
              </a:prstGeom>
              <a:blipFill>
                <a:blip r:embed="rId8"/>
                <a:stretch>
                  <a:fillRect l="-1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330673" y="4543356"/>
                <a:ext cx="3729883"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a:latin typeface="Cambria Math" panose="02040503050406030204" pitchFamily="18" charset="0"/>
                        </a:rPr>
                        <m:t>=</m:t>
                      </m:r>
                      <m:r>
                        <a:rPr lang="en-US" b="1" i="1">
                          <a:latin typeface="Cambria Math" panose="02040503050406030204" pitchFamily="18" charset="0"/>
                        </a:rPr>
                        <m:t>𝑽</m:t>
                      </m:r>
                      <m:r>
                        <a:rPr lang="en-US" b="1" i="1">
                          <a:latin typeface="Cambria Math" panose="02040503050406030204" pitchFamily="18" charset="0"/>
                        </a:rPr>
                        <m:t>′(</m:t>
                      </m:r>
                      <m:r>
                        <a:rPr lang="en-US" b="1" i="1">
                          <a:latin typeface="Cambria Math" panose="02040503050406030204" pitchFamily="18" charset="0"/>
                        </a:rPr>
                        <m:t>𝑨</m:t>
                      </m:r>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𝑩</m:t>
                          </m:r>
                          <m:r>
                            <a:rPr lang="en-US" b="1" i="1">
                              <a:latin typeface="Cambria Math" panose="02040503050406030204" pitchFamily="18" charset="0"/>
                            </a:rPr>
                            <m:t>,</m:t>
                          </m:r>
                          <m:r>
                            <a:rPr lang="en-US" b="1" i="1">
                              <a:latin typeface="Cambria Math" panose="02040503050406030204" pitchFamily="18" charset="0"/>
                            </a:rPr>
                            <m:t>𝑪</m:t>
                          </m:r>
                        </m:e>
                      </m:d>
                      <m:r>
                        <a:rPr lang="en-US" b="1" i="1">
                          <a:latin typeface="Cambria Math" panose="02040503050406030204" pitchFamily="18" charset="0"/>
                        </a:rPr>
                        <m:t>,</m:t>
                      </m:r>
                      <m:r>
                        <a:rPr lang="en-US" b="1" i="1">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𝒓</m:t>
                      </m:r>
                      <m:r>
                        <a:rPr lang="en-US" b="1" i="1">
                          <a:latin typeface="Cambria Math" panose="02040503050406030204" pitchFamily="18" charset="0"/>
                        </a:rPr>
                        <m:t>)</m:t>
                      </m:r>
                    </m:oMath>
                  </m:oMathPara>
                </a14:m>
                <a:endParaRPr lang="en-US" b="1" dirty="0"/>
              </a:p>
              <a:p>
                <a:endParaRPr lang="en-US" b="1" dirty="0"/>
              </a:p>
            </p:txBody>
          </p:sp>
        </mc:Choice>
        <mc:Fallback xmlns="">
          <p:sp>
            <p:nvSpPr>
              <p:cNvPr id="19" name="Rectangle 18"/>
              <p:cNvSpPr>
                <a:spLocks noRot="1" noChangeAspect="1" noMove="1" noResize="1" noEditPoints="1" noAdjustHandles="1" noChangeArrowheads="1" noChangeShapeType="1" noTextEdit="1"/>
              </p:cNvSpPr>
              <p:nvPr/>
            </p:nvSpPr>
            <p:spPr>
              <a:xfrm>
                <a:off x="3330673" y="4543356"/>
                <a:ext cx="3729883" cy="646331"/>
              </a:xfrm>
              <a:prstGeom prst="rect">
                <a:avLst/>
              </a:prstGeom>
              <a:blipFill>
                <a:blip r:embed="rId9"/>
                <a:stretch>
                  <a:fillRect/>
                </a:stretch>
              </a:blipFill>
            </p:spPr>
            <p:txBody>
              <a:bodyPr/>
              <a:lstStyle/>
              <a:p>
                <a:r>
                  <a:rPr lang="en-US">
                    <a:noFill/>
                  </a:rPr>
                  <a:t> </a:t>
                </a:r>
              </a:p>
            </p:txBody>
          </p:sp>
        </mc:Fallback>
      </mc:AlternateContent>
      <p:cxnSp>
        <p:nvCxnSpPr>
          <p:cNvPr id="20" name="Straight Arrow Connector 19"/>
          <p:cNvCxnSpPr/>
          <p:nvPr/>
        </p:nvCxnSpPr>
        <p:spPr>
          <a:xfrm flipV="1">
            <a:off x="2826165" y="4977345"/>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0258" y="5828180"/>
                <a:ext cx="12121742" cy="541110"/>
              </a:xfrm>
              <a:prstGeom prst="rect">
                <a:avLst/>
              </a:prstGeom>
              <a:noFill/>
            </p:spPr>
            <p:txBody>
              <a:bodyPr wrap="square" rtlCol="0">
                <a:spAutoFit/>
              </a:bodyPr>
              <a:lstStyle/>
              <a:p>
                <a:r>
                  <a:rPr lang="en-US" sz="2800" b="1" dirty="0" smtClean="0"/>
                  <a:t>Zero-Knowledge</a:t>
                </a:r>
                <a:r>
                  <a:rPr lang="en-US" sz="2800" dirty="0" smtClean="0"/>
                  <a:t>:  For all PPT V’ exists PPT Sim s.t </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𝑽𝒊𝒆𝒘</m:t>
                        </m:r>
                      </m:e>
                      <m:sub>
                        <m:r>
                          <a:rPr lang="en-US" sz="2800" b="1" i="1" smtClean="0">
                            <a:latin typeface="Cambria Math" panose="02040503050406030204" pitchFamily="18" charset="0"/>
                          </a:rPr>
                          <m:t>𝑽</m:t>
                        </m:r>
                        <m:r>
                          <a:rPr lang="en-US" sz="2800" b="1" i="1" smtClean="0">
                            <a:latin typeface="Cambria Math" panose="02040503050406030204" pitchFamily="18" charset="0"/>
                          </a:rPr>
                          <m:t>′</m:t>
                        </m:r>
                      </m:sub>
                    </m:sSub>
                    <m:sSub>
                      <m:sSubPr>
                        <m:ctrlPr>
                          <a:rPr lang="en-US" sz="280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e>
                      <m:sub>
                        <m:r>
                          <a:rPr lang="en-US" sz="2800" b="0" i="1" smtClean="0">
                            <a:latin typeface="Cambria Math" panose="02040503050406030204" pitchFamily="18" charset="0"/>
                            <a:ea typeface="Cambria Math" panose="02040503050406030204" pitchFamily="18" charset="0"/>
                          </a:rPr>
                          <m:t>𝐶</m:t>
                        </m:r>
                      </m:sub>
                    </m:sSub>
                    <m:sSup>
                      <m:sSupPr>
                        <m:ctrlPr>
                          <a:rPr lang="en-US" sz="2800" i="1" smtClean="0">
                            <a:latin typeface="Cambria Math" panose="02040503050406030204" pitchFamily="18" charset="0"/>
                            <a:ea typeface="Cambria Math" panose="02040503050406030204" pitchFamily="18" charset="0"/>
                          </a:rPr>
                        </m:ctrlPr>
                      </m:sSupPr>
                      <m:e>
                        <m:r>
                          <m:rPr>
                            <m:sty m:val="p"/>
                          </m:rPr>
                          <a:rPr lang="en-US" sz="2800" i="0">
                            <a:latin typeface="Cambria Math" panose="02040503050406030204" pitchFamily="18" charset="0"/>
                            <a:ea typeface="Cambria Math" panose="02040503050406030204" pitchFamily="18" charset="0"/>
                          </a:rPr>
                          <m:t>Sim</m:t>
                        </m:r>
                      </m:e>
                      <m:sup>
                        <m:r>
                          <a:rPr lang="en-US" sz="2800" b="0" i="1" smtClean="0">
                            <a:latin typeface="Cambria Math" panose="02040503050406030204" pitchFamily="18" charset="0"/>
                            <a:ea typeface="Cambria Math" panose="02040503050406030204" pitchFamily="18" charset="0"/>
                          </a:rPr>
                          <m:t>𝑉</m:t>
                        </m:r>
                        <m:r>
                          <a:rPr lang="en-US" sz="2800" b="0" i="1" smtClean="0">
                            <a:latin typeface="Cambria Math" panose="02040503050406030204" pitchFamily="18" charset="0"/>
                            <a:ea typeface="Cambria Math" panose="02040503050406030204" pitchFamily="18" charset="0"/>
                          </a:rPr>
                          <m:t>′(.)</m:t>
                        </m:r>
                      </m:sup>
                    </m:sSup>
                    <m:d>
                      <m:dPr>
                        <m:ctrlPr>
                          <a:rPr lang="en-US" sz="2800" b="0" i="1" smtClean="0">
                            <a:latin typeface="Cambria Math" panose="02040503050406030204" pitchFamily="18" charset="0"/>
                            <a:ea typeface="Cambria Math" panose="02040503050406030204" pitchFamily="18" charset="0"/>
                          </a:rPr>
                        </m:ctrlPr>
                      </m:dPr>
                      <m:e>
                        <m:r>
                          <a:rPr lang="en-US" sz="2800" i="1" dirty="0">
                            <a:latin typeface="Cambria Math" panose="02040503050406030204" pitchFamily="18" charset="0"/>
                            <a:ea typeface="Cambria Math" panose="02040503050406030204" pitchFamily="18" charset="0"/>
                          </a:rPr>
                          <m:t>𝐴</m:t>
                        </m:r>
                      </m:e>
                    </m:d>
                  </m:oMath>
                </a14:m>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0258" y="5828180"/>
                <a:ext cx="12121742" cy="541110"/>
              </a:xfrm>
              <a:prstGeom prst="rect">
                <a:avLst/>
              </a:prstGeom>
              <a:blipFill>
                <a:blip r:embed="rId10"/>
                <a:stretch>
                  <a:fillRect l="-1056" t="-6742" b="-31461"/>
                </a:stretch>
              </a:blipFill>
            </p:spPr>
            <p:txBody>
              <a:bodyPr/>
              <a:lstStyle/>
              <a:p>
                <a:r>
                  <a:rPr lang="en-US">
                    <a:noFill/>
                  </a:rPr>
                  <a:t> </a:t>
                </a:r>
              </a:p>
            </p:txBody>
          </p:sp>
        </mc:Fallback>
      </mc:AlternateContent>
      <p:pic>
        <p:nvPicPr>
          <p:cNvPr id="25" name="Picture 6" descr="Image result for alic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96131" y="1880277"/>
            <a:ext cx="1557669" cy="21301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robot devi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0973" y="1570381"/>
            <a:ext cx="1517561" cy="253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0550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Zero-Knowledge Proof for Discrete Log Solution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46</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Dishonest (verifier); </a:t>
                </a:r>
              </a:p>
              <a:p>
                <a14:m>
                  <m:oMath xmlns:m="http://schemas.openxmlformats.org/officeDocument/2006/math">
                    <m:sSup>
                      <m:sSupPr>
                        <m:ctrlPr>
                          <a:rPr lang="en-US" sz="2200" i="1" dirty="0">
                            <a:latin typeface="Cambria Math" panose="02040503050406030204" pitchFamily="18" charset="0"/>
                            <a:ea typeface="Cambria Math" panose="02040503050406030204" pitchFamily="18" charset="0"/>
                          </a:rPr>
                        </m:ctrlPr>
                      </m:sSupPr>
                      <m:e>
                        <m:r>
                          <a:rPr lang="en-US" sz="2200" i="1" dirty="0">
                            <a:latin typeface="Cambria Math" panose="02040503050406030204" pitchFamily="18" charset="0"/>
                            <a:ea typeface="Cambria Math" panose="02040503050406030204" pitchFamily="18" charset="0"/>
                          </a:rPr>
                          <m:t>𝐴</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𝑔</m:t>
                        </m:r>
                      </m:e>
                      <m:sup>
                        <m:r>
                          <a:rPr lang="en-US" sz="2200" b="0" i="1" dirty="0" smtClean="0">
                            <a:latin typeface="Cambria Math" panose="02040503050406030204" pitchFamily="18" charset="0"/>
                            <a:ea typeface="Cambria Math" panose="02040503050406030204" pitchFamily="18" charset="0"/>
                          </a:rPr>
                          <m:t>𝑥</m:t>
                        </m:r>
                      </m:sup>
                    </m:sSup>
                  </m:oMath>
                </a14:m>
                <a:r>
                  <a:rPr lang="en-US" sz="2200" dirty="0"/>
                  <a:t>, </a:t>
                </a:r>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9919673" y="3989261"/>
                <a:ext cx="2023858"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Simulator</a:t>
                </a:r>
              </a:p>
              <a:p>
                <a:r>
                  <a:rPr lang="en-US" sz="2400" i="1" dirty="0">
                    <a:latin typeface="Cambria Math" panose="02040503050406030204" pitchFamily="18" charset="0"/>
                    <a:ea typeface="Cambria Math" panose="02040503050406030204" pitchFamily="18" charset="0"/>
                  </a:rPr>
                  <a:t>Cheat bit b,</a:t>
                </a:r>
              </a:p>
              <a:p>
                <a14:m>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𝐴</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𝑥</m:t>
                        </m:r>
                      </m:sup>
                    </m:sSup>
                  </m:oMath>
                </a14:m>
                <a:r>
                  <a:rPr lang="en-US" sz="2400" dirty="0" smtClean="0"/>
                  <a:t>,</a:t>
                </a:r>
              </a:p>
              <a:p>
                <a14:m>
                  <m:oMath xmlns:m="http://schemas.openxmlformats.org/officeDocument/2006/math">
                    <m:sSup>
                      <m:sSupPr>
                        <m:ctrlPr>
                          <a:rPr lang="en-US" sz="2400" i="1" dirty="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𝐵</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𝑦</m:t>
                        </m:r>
                      </m:sup>
                    </m:sSup>
                  </m:oMath>
                </a14:m>
                <a:r>
                  <a:rPr lang="en-US" sz="2400" dirty="0" smtClean="0"/>
                  <a:t>, </a:t>
                </a:r>
              </a:p>
              <a:p>
                <a:r>
                  <a:rPr lang="en-US" sz="2400" dirty="0" smtClean="0"/>
                  <a:t>(random y)</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9919673" y="3989261"/>
                <a:ext cx="2023858" cy="1860081"/>
              </a:xfrm>
              <a:prstGeom prst="rect">
                <a:avLst/>
              </a:prstGeom>
              <a:blipFill>
                <a:blip r:embed="rId3"/>
                <a:stretch>
                  <a:fillRect l="-4518" t="-2614" b="-1045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760786" y="3446376"/>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760785" y="4842483"/>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0258" y="5828180"/>
                <a:ext cx="12121742" cy="541110"/>
              </a:xfrm>
              <a:prstGeom prst="rect">
                <a:avLst/>
              </a:prstGeom>
              <a:noFill/>
            </p:spPr>
            <p:txBody>
              <a:bodyPr wrap="square" rtlCol="0">
                <a:spAutoFit/>
              </a:bodyPr>
              <a:lstStyle/>
              <a:p>
                <a:r>
                  <a:rPr lang="en-US" sz="2800" b="1" dirty="0" smtClean="0"/>
                  <a:t>Zero-Knowledge</a:t>
                </a:r>
                <a:r>
                  <a:rPr lang="en-US" sz="2800" dirty="0" smtClean="0"/>
                  <a:t>:  For all PPT V’ exists PPT Sim s.t </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𝑽𝒊𝒆𝒘</m:t>
                        </m:r>
                      </m:e>
                      <m:sub>
                        <m:r>
                          <a:rPr lang="en-US" sz="2800" b="1" i="1" smtClean="0">
                            <a:latin typeface="Cambria Math" panose="02040503050406030204" pitchFamily="18" charset="0"/>
                          </a:rPr>
                          <m:t>𝑽</m:t>
                        </m:r>
                        <m:r>
                          <a:rPr lang="en-US" sz="2800" b="1" i="1" smtClean="0">
                            <a:latin typeface="Cambria Math" panose="02040503050406030204" pitchFamily="18" charset="0"/>
                          </a:rPr>
                          <m:t>′</m:t>
                        </m:r>
                      </m:sub>
                    </m:sSub>
                    <m:sSub>
                      <m:sSubPr>
                        <m:ctrlPr>
                          <a:rPr lang="en-US" sz="280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e>
                      <m:sub>
                        <m:r>
                          <a:rPr lang="en-US" sz="2800" b="0" i="1" smtClean="0">
                            <a:latin typeface="Cambria Math" panose="02040503050406030204" pitchFamily="18" charset="0"/>
                            <a:ea typeface="Cambria Math" panose="02040503050406030204" pitchFamily="18" charset="0"/>
                          </a:rPr>
                          <m:t>𝐶</m:t>
                        </m:r>
                      </m:sub>
                    </m:sSub>
                    <m:sSup>
                      <m:sSupPr>
                        <m:ctrlPr>
                          <a:rPr lang="en-US" sz="2800" i="1" smtClean="0">
                            <a:latin typeface="Cambria Math" panose="02040503050406030204" pitchFamily="18" charset="0"/>
                            <a:ea typeface="Cambria Math" panose="02040503050406030204" pitchFamily="18" charset="0"/>
                          </a:rPr>
                        </m:ctrlPr>
                      </m:sSupPr>
                      <m:e>
                        <m:r>
                          <m:rPr>
                            <m:sty m:val="p"/>
                          </m:rPr>
                          <a:rPr lang="en-US" sz="2800" i="0">
                            <a:latin typeface="Cambria Math" panose="02040503050406030204" pitchFamily="18" charset="0"/>
                            <a:ea typeface="Cambria Math" panose="02040503050406030204" pitchFamily="18" charset="0"/>
                          </a:rPr>
                          <m:t>Sim</m:t>
                        </m:r>
                      </m:e>
                      <m:sup>
                        <m:r>
                          <a:rPr lang="en-US" sz="2800" b="0" i="1" smtClean="0">
                            <a:latin typeface="Cambria Math" panose="02040503050406030204" pitchFamily="18" charset="0"/>
                            <a:ea typeface="Cambria Math" panose="02040503050406030204" pitchFamily="18" charset="0"/>
                          </a:rPr>
                          <m:t>𝑉</m:t>
                        </m:r>
                        <m:r>
                          <a:rPr lang="en-US" sz="2800" b="0" i="1" smtClean="0">
                            <a:latin typeface="Cambria Math" panose="02040503050406030204" pitchFamily="18" charset="0"/>
                            <a:ea typeface="Cambria Math" panose="02040503050406030204" pitchFamily="18" charset="0"/>
                          </a:rPr>
                          <m:t>′(.)</m:t>
                        </m:r>
                      </m:sup>
                    </m:sSup>
                    <m:d>
                      <m:dPr>
                        <m:ctrlPr>
                          <a:rPr lang="en-US" sz="2800" b="0" i="1" smtClean="0">
                            <a:latin typeface="Cambria Math" panose="02040503050406030204" pitchFamily="18" charset="0"/>
                            <a:ea typeface="Cambria Math" panose="02040503050406030204" pitchFamily="18" charset="0"/>
                          </a:rPr>
                        </m:ctrlPr>
                      </m:dPr>
                      <m:e>
                        <m:r>
                          <a:rPr lang="en-US" sz="2800" i="1" dirty="0">
                            <a:latin typeface="Cambria Math" panose="02040503050406030204" pitchFamily="18" charset="0"/>
                            <a:ea typeface="Cambria Math" panose="02040503050406030204" pitchFamily="18" charset="0"/>
                          </a:rPr>
                          <m:t>𝐴</m:t>
                        </m:r>
                      </m:e>
                    </m:d>
                  </m:oMath>
                </a14:m>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0258" y="5828180"/>
                <a:ext cx="12121742" cy="541110"/>
              </a:xfrm>
              <a:prstGeom prst="rect">
                <a:avLst/>
              </a:prstGeom>
              <a:blipFill>
                <a:blip r:embed="rId9"/>
                <a:stretch>
                  <a:fillRect l="-1056" t="-6742" b="-31461"/>
                </a:stretch>
              </a:blipFill>
            </p:spPr>
            <p:txBody>
              <a:bodyPr/>
              <a:lstStyle/>
              <a:p>
                <a:r>
                  <a:rPr lang="en-US">
                    <a:noFill/>
                  </a:rPr>
                  <a:t> </a:t>
                </a:r>
              </a:p>
            </p:txBody>
          </p:sp>
        </mc:Fallback>
      </mc:AlternateContent>
      <p:pic>
        <p:nvPicPr>
          <p:cNvPr id="1026" name="Picture 2" descr="Image result for robot devil"/>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0973" y="1570381"/>
            <a:ext cx="1517561" cy="25391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robot bob"/>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82499" y="1706761"/>
            <a:ext cx="2422525" cy="24225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4" name="Rectangle 23"/>
              <p:cNvSpPr/>
              <p:nvPr/>
            </p:nvSpPr>
            <p:spPr>
              <a:xfrm>
                <a:off x="4263718" y="1398732"/>
                <a:ext cx="3889911" cy="12714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1" i="1" dirty="0" smtClean="0">
                              <a:solidFill>
                                <a:srgbClr val="00B050"/>
                              </a:solidFill>
                              <a:latin typeface="Cambria Math" panose="02040503050406030204" pitchFamily="18" charset="0"/>
                            </a:rPr>
                          </m:ctrlPr>
                        </m:dPr>
                        <m:e>
                          <m:eqArr>
                            <m:eqArrPr>
                              <m:ctrlPr>
                                <a:rPr lang="en-US" sz="2400" b="1" i="1" dirty="0">
                                  <a:solidFill>
                                    <a:srgbClr val="00B050"/>
                                  </a:solidFill>
                                  <a:latin typeface="Cambria Math" panose="02040503050406030204" pitchFamily="18" charset="0"/>
                                </a:rPr>
                              </m:ctrlPr>
                            </m:eqArrPr>
                            <m:e>
                              <m:r>
                                <a:rPr lang="en-US" sz="2400" b="1" i="1" dirty="0">
                                  <a:solidFill>
                                    <a:srgbClr val="00B050"/>
                                  </a:solidFill>
                                  <a:latin typeface="Cambria Math" panose="02040503050406030204" pitchFamily="18" charset="0"/>
                                </a:rPr>
                                <m:t>𝑩</m:t>
                              </m:r>
                              <m:r>
                                <a:rPr lang="en-US" sz="2400" b="1" i="1" dirty="0">
                                  <a:solidFill>
                                    <a:srgbClr val="00B050"/>
                                  </a:solidFill>
                                  <a:latin typeface="Cambria Math" panose="02040503050406030204" pitchFamily="18" charset="0"/>
                                </a:rPr>
                                <m:t>=</m:t>
                              </m:r>
                              <m:sSup>
                                <m:sSupPr>
                                  <m:ctrlPr>
                                    <a:rPr lang="en-US" sz="2400" b="1" i="1" dirty="0">
                                      <a:solidFill>
                                        <a:srgbClr val="00B050"/>
                                      </a:solidFill>
                                      <a:latin typeface="Cambria Math" panose="02040503050406030204" pitchFamily="18" charset="0"/>
                                    </a:rPr>
                                  </m:ctrlPr>
                                </m:sSupPr>
                                <m:e>
                                  <m:r>
                                    <a:rPr lang="en-US" sz="2400" b="1" i="1" dirty="0">
                                      <a:solidFill>
                                        <a:srgbClr val="00B050"/>
                                      </a:solidFill>
                                      <a:latin typeface="Cambria Math" panose="02040503050406030204" pitchFamily="18" charset="0"/>
                                    </a:rPr>
                                    <m:t>𝒈</m:t>
                                  </m:r>
                                </m:e>
                                <m:sup>
                                  <m:r>
                                    <a:rPr lang="en-US" sz="2400" b="1" i="1" dirty="0">
                                      <a:solidFill>
                                        <a:srgbClr val="00B050"/>
                                      </a:solidFill>
                                      <a:latin typeface="Cambria Math" panose="02040503050406030204" pitchFamily="18" charset="0"/>
                                    </a:rPr>
                                    <m:t>𝒚</m:t>
                                  </m:r>
                                </m:sup>
                              </m:sSup>
                              <m:r>
                                <a:rPr lang="en-US" sz="2400" b="1" i="1" dirty="0" smtClean="0">
                                  <a:solidFill>
                                    <a:srgbClr val="00B050"/>
                                  </a:solidFill>
                                  <a:latin typeface="Cambria Math" panose="02040503050406030204" pitchFamily="18" charset="0"/>
                                </a:rPr>
                                <m:t>,</m:t>
                              </m:r>
                              <m:r>
                                <a:rPr lang="en-US" sz="2400" b="1" i="1" dirty="0" smtClean="0">
                                  <a:solidFill>
                                    <a:srgbClr val="00B050"/>
                                  </a:solidFill>
                                  <a:latin typeface="Cambria Math" panose="02040503050406030204" pitchFamily="18" charset="0"/>
                                </a:rPr>
                                <m:t>𝑪</m:t>
                              </m:r>
                              <m:r>
                                <a:rPr lang="en-US" sz="2400" b="1" i="1" dirty="0">
                                  <a:solidFill>
                                    <a:srgbClr val="00B050"/>
                                  </a:solidFill>
                                  <a:latin typeface="Cambria Math" panose="02040503050406030204" pitchFamily="18" charset="0"/>
                                </a:rPr>
                                <m:t>=</m:t>
                              </m:r>
                              <m:r>
                                <a:rPr lang="en-US" sz="2400" b="1" i="1" dirty="0" smtClean="0">
                                  <a:solidFill>
                                    <a:srgbClr val="00B050"/>
                                  </a:solidFill>
                                  <a:latin typeface="Cambria Math" panose="02040503050406030204" pitchFamily="18" charset="0"/>
                                </a:rPr>
                                <m:t>𝑨𝑩</m:t>
                              </m:r>
                              <m:r>
                                <m:rPr>
                                  <m:nor/>
                                </m:rPr>
                                <a:rPr lang="en-US" sz="2400" b="1" i="0" dirty="0">
                                  <a:solidFill>
                                    <a:srgbClr val="00B050"/>
                                  </a:solidFill>
                                  <a:latin typeface="Cambria Math" panose="02040503050406030204" pitchFamily="18" charset="0"/>
                                </a:rPr>
                                <m:t>      </m:t>
                              </m:r>
                              <m:r>
                                <m:rPr>
                                  <m:nor/>
                                </m:rPr>
                                <a:rPr lang="en-US" sz="2400" b="1" i="0" dirty="0" smtClean="0">
                                  <a:solidFill>
                                    <a:srgbClr val="00B050"/>
                                  </a:solidFill>
                                  <a:latin typeface="Cambria Math" panose="02040503050406030204" pitchFamily="18" charset="0"/>
                                </a:rPr>
                                <m:t>if</m:t>
                              </m:r>
                              <m:r>
                                <m:rPr>
                                  <m:nor/>
                                </m:rPr>
                                <a:rPr lang="en-US" sz="2400" b="1" i="0" dirty="0" smtClean="0">
                                  <a:solidFill>
                                    <a:srgbClr val="00B050"/>
                                  </a:solidFill>
                                  <a:latin typeface="Cambria Math" panose="02040503050406030204" pitchFamily="18" charset="0"/>
                                </a:rPr>
                                <m:t> </m:t>
                              </m:r>
                              <m:r>
                                <m:rPr>
                                  <m:nor/>
                                </m:rPr>
                                <a:rPr lang="en-US" sz="2400" b="1" i="0" dirty="0" smtClean="0">
                                  <a:solidFill>
                                    <a:srgbClr val="00B050"/>
                                  </a:solidFill>
                                  <a:latin typeface="Cambria Math" panose="02040503050406030204" pitchFamily="18" charset="0"/>
                                </a:rPr>
                                <m:t>b</m:t>
                              </m:r>
                              <m:r>
                                <m:rPr>
                                  <m:nor/>
                                </m:rPr>
                                <a:rPr lang="en-US" sz="2400" b="1" i="0" dirty="0" smtClean="0">
                                  <a:solidFill>
                                    <a:srgbClr val="00B050"/>
                                  </a:solidFill>
                                  <a:latin typeface="Cambria Math" panose="02040503050406030204" pitchFamily="18" charset="0"/>
                                </a:rPr>
                                <m:t>=0</m:t>
                              </m:r>
                              <m:r>
                                <m:rPr>
                                  <m:nor/>
                                </m:rPr>
                                <a:rPr lang="en-US" sz="2400" b="1" dirty="0">
                                  <a:solidFill>
                                    <a:srgbClr val="00B050"/>
                                  </a:solidFill>
                                </a:rPr>
                                <m:t>  </m:t>
                              </m:r>
                            </m:e>
                            <m:e>
                              <m:r>
                                <a:rPr lang="en-US" sz="2400" b="1" i="1" dirty="0">
                                  <a:solidFill>
                                    <a:srgbClr val="00B050"/>
                                  </a:solidFill>
                                  <a:latin typeface="Cambria Math" panose="02040503050406030204" pitchFamily="18" charset="0"/>
                                </a:rPr>
                                <m:t>𝑩</m:t>
                              </m:r>
                              <m:r>
                                <a:rPr lang="en-US" sz="2400" b="1" i="1" dirty="0">
                                  <a:solidFill>
                                    <a:srgbClr val="00B050"/>
                                  </a:solidFill>
                                  <a:latin typeface="Cambria Math" panose="02040503050406030204" pitchFamily="18" charset="0"/>
                                </a:rPr>
                                <m:t>=</m:t>
                              </m:r>
                              <m:f>
                                <m:fPr>
                                  <m:ctrlPr>
                                    <a:rPr lang="en-US" sz="2400" i="1" dirty="0">
                                      <a:solidFill>
                                        <a:srgbClr val="00B050"/>
                                      </a:solidFill>
                                      <a:latin typeface="Cambria Math" panose="02040503050406030204" pitchFamily="18" charset="0"/>
                                      <a:ea typeface="Cambria Math" panose="02040503050406030204" pitchFamily="18" charset="0"/>
                                    </a:rPr>
                                  </m:ctrlPr>
                                </m:fPr>
                                <m:num>
                                  <m:r>
                                    <a:rPr lang="en-US" sz="2400" b="0" i="1" dirty="0" smtClean="0">
                                      <a:solidFill>
                                        <a:srgbClr val="00B050"/>
                                      </a:solidFill>
                                      <a:latin typeface="Cambria Math" panose="02040503050406030204" pitchFamily="18" charset="0"/>
                                      <a:ea typeface="Cambria Math" panose="02040503050406030204" pitchFamily="18" charset="0"/>
                                    </a:rPr>
                                    <m:t>𝐶</m:t>
                                  </m:r>
                                </m:num>
                                <m:den>
                                  <m:r>
                                    <a:rPr lang="en-US" sz="2400" b="0" i="1" dirty="0" smtClean="0">
                                      <a:solidFill>
                                        <a:srgbClr val="00B050"/>
                                      </a:solidFill>
                                      <a:latin typeface="Cambria Math" panose="02040503050406030204" pitchFamily="18" charset="0"/>
                                      <a:ea typeface="Cambria Math" panose="02040503050406030204" pitchFamily="18" charset="0"/>
                                    </a:rPr>
                                    <m:t>𝐴</m:t>
                                  </m:r>
                                </m:den>
                              </m:f>
                              <m:r>
                                <m:rPr>
                                  <m:nor/>
                                </m:rPr>
                                <a:rPr lang="en-US" sz="2400" b="1" dirty="0">
                                  <a:solidFill>
                                    <a:srgbClr val="00B050"/>
                                  </a:solidFill>
                                </a:rPr>
                                <m:t>,</m:t>
                              </m:r>
                              <m:r>
                                <a:rPr lang="en-US" sz="2400" b="1" i="1" dirty="0" smtClean="0">
                                  <a:solidFill>
                                    <a:srgbClr val="00B050"/>
                                  </a:solidFill>
                                  <a:latin typeface="Cambria Math" panose="02040503050406030204" pitchFamily="18" charset="0"/>
                                </a:rPr>
                                <m:t>𝑪</m:t>
                              </m:r>
                              <m:r>
                                <a:rPr lang="en-US" sz="2400" b="1" i="1" dirty="0">
                                  <a:solidFill>
                                    <a:srgbClr val="00B050"/>
                                  </a:solidFill>
                                  <a:latin typeface="Cambria Math" panose="02040503050406030204" pitchFamily="18" charset="0"/>
                                </a:rPr>
                                <m:t>=</m:t>
                              </m:r>
                              <m:sSup>
                                <m:sSupPr>
                                  <m:ctrlPr>
                                    <a:rPr lang="en-US" sz="2400" b="1" i="1" dirty="0">
                                      <a:solidFill>
                                        <a:srgbClr val="00B050"/>
                                      </a:solidFill>
                                      <a:latin typeface="Cambria Math" panose="02040503050406030204" pitchFamily="18" charset="0"/>
                                    </a:rPr>
                                  </m:ctrlPr>
                                </m:sSupPr>
                                <m:e>
                                  <m:r>
                                    <a:rPr lang="en-US" sz="2400" b="1" i="1" dirty="0">
                                      <a:solidFill>
                                        <a:srgbClr val="00B050"/>
                                      </a:solidFill>
                                      <a:latin typeface="Cambria Math" panose="02040503050406030204" pitchFamily="18" charset="0"/>
                                    </a:rPr>
                                    <m:t>𝒈</m:t>
                                  </m:r>
                                </m:e>
                                <m:sup>
                                  <m:r>
                                    <a:rPr lang="en-US" sz="2400" b="1" i="1" dirty="0">
                                      <a:solidFill>
                                        <a:srgbClr val="00B050"/>
                                      </a:solidFill>
                                      <a:latin typeface="Cambria Math" panose="02040503050406030204" pitchFamily="18" charset="0"/>
                                    </a:rPr>
                                    <m:t>𝒚</m:t>
                                  </m:r>
                                </m:sup>
                              </m:sSup>
                              <m:r>
                                <a:rPr lang="en-US" sz="2400" b="1" i="1" dirty="0" smtClean="0">
                                  <a:solidFill>
                                    <a:srgbClr val="00B050"/>
                                  </a:solidFill>
                                  <a:latin typeface="Cambria Math" panose="02040503050406030204" pitchFamily="18" charset="0"/>
                                </a:rPr>
                                <m:t> </m:t>
                              </m:r>
                              <m:r>
                                <a:rPr lang="en-US" sz="2400" b="1" i="1" dirty="0" smtClean="0">
                                  <a:solidFill>
                                    <a:srgbClr val="00B050"/>
                                  </a:solidFill>
                                  <a:latin typeface="Cambria Math" panose="02040503050406030204" pitchFamily="18" charset="0"/>
                                  <a:ea typeface="Cambria Math" panose="02040503050406030204" pitchFamily="18" charset="0"/>
                                </a:rPr>
                                <m:t>𝒐𝒕𝒉𝒆𝒓𝒘𝒊𝒔𝒆</m:t>
                              </m:r>
                            </m:e>
                          </m:eqArr>
                        </m:e>
                      </m:d>
                    </m:oMath>
                  </m:oMathPara>
                </a14:m>
                <a:endParaRPr lang="en-US" sz="2400" b="1" dirty="0">
                  <a:solidFill>
                    <a:srgbClr val="00B050"/>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4263718" y="1398732"/>
                <a:ext cx="3889911" cy="127143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681809" y="3551510"/>
                <a:ext cx="3920112" cy="733342"/>
              </a:xfrm>
              <a:prstGeom prst="rect">
                <a:avLst/>
              </a:prstGeom>
            </p:spPr>
            <p:txBody>
              <a:bodyPr wrap="none">
                <a:spAutoFit/>
              </a:bodyPr>
              <a:lstStyle/>
              <a:p>
                <a:r>
                  <a:rPr lang="en-US" b="1" dirty="0" smtClean="0">
                    <a:solidFill>
                      <a:srgbClr val="00B050"/>
                    </a:solidFill>
                  </a:rPr>
                  <a:t>Response </a:t>
                </a:r>
                <a14:m>
                  <m:oMath xmlns:m="http://schemas.openxmlformats.org/officeDocument/2006/math">
                    <m:r>
                      <a:rPr lang="en-US" sz="2800" b="1" i="1" smtClean="0">
                        <a:solidFill>
                          <a:srgbClr val="00B050"/>
                        </a:solidFill>
                        <a:latin typeface="Cambria Math" panose="02040503050406030204" pitchFamily="18" charset="0"/>
                      </a:rPr>
                      <m:t>𝒓</m:t>
                    </m:r>
                    <m:r>
                      <a:rPr lang="en-US" sz="2800" b="1" i="1" smtClean="0">
                        <a:solidFill>
                          <a:srgbClr val="00B050"/>
                        </a:solidFill>
                        <a:latin typeface="Cambria Math" panose="02040503050406030204" pitchFamily="18" charset="0"/>
                      </a:rPr>
                      <m:t>=</m:t>
                    </m:r>
                    <m:d>
                      <m:dPr>
                        <m:begChr m:val="{"/>
                        <m:endChr m:val=""/>
                        <m:ctrlPr>
                          <a:rPr lang="en-US" sz="2800" b="1" i="1" smtClean="0">
                            <a:solidFill>
                              <a:srgbClr val="00B050"/>
                            </a:solidFill>
                            <a:latin typeface="Cambria Math" panose="02040503050406030204" pitchFamily="18" charset="0"/>
                          </a:rPr>
                        </m:ctrlPr>
                      </m:dPr>
                      <m:e>
                        <m:f>
                          <m:fPr>
                            <m:type m:val="noBar"/>
                            <m:ctrlPr>
                              <a:rPr lang="en-US" sz="2800" b="1" i="1" smtClean="0">
                                <a:solidFill>
                                  <a:srgbClr val="00B050"/>
                                </a:solidFill>
                                <a:latin typeface="Cambria Math" panose="02040503050406030204" pitchFamily="18" charset="0"/>
                              </a:rPr>
                            </m:ctrlPr>
                          </m:fPr>
                          <m:num>
                            <m:r>
                              <a:rPr lang="en-US" sz="2800" b="1" i="1">
                                <a:solidFill>
                                  <a:srgbClr val="00B050"/>
                                </a:solidFill>
                                <a:latin typeface="Cambria Math" panose="02040503050406030204" pitchFamily="18" charset="0"/>
                              </a:rPr>
                              <m:t>𝒚</m:t>
                            </m:r>
                            <m:r>
                              <a:rPr lang="en-US" sz="2800" b="1" i="1">
                                <a:solidFill>
                                  <a:srgbClr val="00B050"/>
                                </a:solidFill>
                                <a:latin typeface="Cambria Math" panose="02040503050406030204" pitchFamily="18" charset="0"/>
                              </a:rPr>
                              <m:t>                </m:t>
                            </m:r>
                            <m:r>
                              <a:rPr lang="en-US" sz="2800" b="1" i="1">
                                <a:solidFill>
                                  <a:srgbClr val="00B050"/>
                                </a:solidFill>
                                <a:latin typeface="Cambria Math" panose="02040503050406030204" pitchFamily="18" charset="0"/>
                              </a:rPr>
                              <m:t>𝒊𝒇</m:t>
                            </m:r>
                            <m:r>
                              <a:rPr lang="en-US" sz="2800" b="1" i="1">
                                <a:solidFill>
                                  <a:srgbClr val="00B050"/>
                                </a:solidFill>
                                <a:latin typeface="Cambria Math" panose="02040503050406030204" pitchFamily="18" charset="0"/>
                              </a:rPr>
                              <m:t> </m:t>
                            </m:r>
                            <m:r>
                              <a:rPr lang="en-US" sz="2800" b="1" i="1">
                                <a:solidFill>
                                  <a:srgbClr val="00B050"/>
                                </a:solidFill>
                                <a:latin typeface="Cambria Math" panose="02040503050406030204" pitchFamily="18" charset="0"/>
                              </a:rPr>
                              <m:t>𝒄</m:t>
                            </m:r>
                            <m:r>
                              <a:rPr lang="en-US" sz="2800" b="1" i="1">
                                <a:solidFill>
                                  <a:srgbClr val="00B050"/>
                                </a:solidFill>
                                <a:latin typeface="Cambria Math" panose="02040503050406030204" pitchFamily="18" charset="0"/>
                              </a:rPr>
                              <m:t>=</m:t>
                            </m:r>
                            <m:r>
                              <a:rPr lang="en-US" sz="2800" b="1" i="1">
                                <a:solidFill>
                                  <a:srgbClr val="00B050"/>
                                </a:solidFill>
                                <a:latin typeface="Cambria Math" panose="02040503050406030204" pitchFamily="18" charset="0"/>
                              </a:rPr>
                              <m:t>𝒃</m:t>
                            </m:r>
                          </m:num>
                          <m:den>
                            <m:r>
                              <a:rPr lang="en-US" sz="2800" i="1" dirty="0">
                                <a:solidFill>
                                  <a:srgbClr val="00B050"/>
                                </a:solidFill>
                                <a:latin typeface="Cambria Math" panose="02040503050406030204" pitchFamily="18" charset="0"/>
                                <a:ea typeface="Cambria Math" panose="02040503050406030204" pitchFamily="18" charset="0"/>
                              </a:rPr>
                              <m:t>⊥       </m:t>
                            </m:r>
                            <m:r>
                              <a:rPr lang="en-US" sz="2800" i="1" dirty="0">
                                <a:solidFill>
                                  <a:srgbClr val="00B050"/>
                                </a:solidFill>
                                <a:latin typeface="Cambria Math" panose="02040503050406030204" pitchFamily="18" charset="0"/>
                                <a:ea typeface="Cambria Math" panose="02040503050406030204" pitchFamily="18" charset="0"/>
                              </a:rPr>
                              <m:t>𝑜𝑡h𝑒𝑟𝑤𝑖𝑠𝑒</m:t>
                            </m:r>
                            <m:r>
                              <m:rPr>
                                <m:nor/>
                              </m:rPr>
                              <a:rPr lang="en-US" sz="2800" dirty="0">
                                <a:solidFill>
                                  <a:srgbClr val="00B050"/>
                                </a:solidFill>
                              </a:rPr>
                              <m:t> </m:t>
                            </m:r>
                          </m:den>
                        </m:f>
                      </m:e>
                    </m:d>
                  </m:oMath>
                </a14:m>
                <a:endParaRPr lang="en-US" sz="2800" b="1" dirty="0">
                  <a:solidFill>
                    <a:srgbClr val="00B05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3681809" y="3551510"/>
                <a:ext cx="3920112" cy="733342"/>
              </a:xfrm>
              <a:prstGeom prst="rect">
                <a:avLst/>
              </a:prstGeom>
              <a:blipFill>
                <a:blip r:embed="rId13"/>
                <a:stretch>
                  <a:fillRect l="-1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482132" y="2953702"/>
                <a:ext cx="38828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a:latin typeface="Cambria Math" panose="02040503050406030204" pitchFamily="18" charset="0"/>
                        </a:rPr>
                        <m:t>𝒄𝒉𝒂𝒍𝒍𝒆𝒏𝒈𝒆</m:t>
                      </m:r>
                      <m:r>
                        <a:rPr lang="en-US" b="1" i="1" dirty="0">
                          <a:latin typeface="Cambria Math" panose="02040503050406030204" pitchFamily="18" charset="0"/>
                        </a:rPr>
                        <m:t> </m:t>
                      </m:r>
                      <m:r>
                        <a:rPr lang="en-US" b="1" i="1" dirty="0">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𝑽</m:t>
                      </m:r>
                      <m:r>
                        <a:rPr lang="en-US" b="1" i="1">
                          <a:latin typeface="Cambria Math" panose="02040503050406030204" pitchFamily="18" charset="0"/>
                        </a:rPr>
                        <m:t>′(</m:t>
                      </m:r>
                      <m:r>
                        <a:rPr lang="en-US" b="1" i="1">
                          <a:latin typeface="Cambria Math" panose="02040503050406030204" pitchFamily="18" charset="0"/>
                        </a:rPr>
                        <m:t>𝑨</m:t>
                      </m:r>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𝑩</m:t>
                          </m:r>
                          <m:r>
                            <a:rPr lang="en-US" b="1" i="1">
                              <a:latin typeface="Cambria Math" panose="02040503050406030204" pitchFamily="18" charset="0"/>
                            </a:rPr>
                            <m:t>,</m:t>
                          </m:r>
                          <m:r>
                            <a:rPr lang="en-US" b="1" i="1">
                              <a:latin typeface="Cambria Math" panose="02040503050406030204" pitchFamily="18" charset="0"/>
                            </a:rPr>
                            <m:t>𝑪</m:t>
                          </m:r>
                        </m:e>
                      </m:d>
                      <m:r>
                        <a:rPr lang="en-US" b="1" i="1">
                          <a:latin typeface="Cambria Math" panose="02040503050406030204" pitchFamily="18" charset="0"/>
                        </a:rPr>
                        <m:t>)</m:t>
                      </m:r>
                      <m:r>
                        <a:rPr lang="en-US" b="1" i="1" dirty="0">
                          <a:latin typeface="Cambria Math" panose="02040503050406030204" pitchFamily="18" charset="0"/>
                          <a:ea typeface="Cambria Math" panose="02040503050406030204" pitchFamily="18" charset="0"/>
                        </a:rPr>
                        <m:t>∈</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𝟎</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𝟏</m:t>
                          </m:r>
                        </m:e>
                      </m:d>
                    </m:oMath>
                  </m:oMathPara>
                </a14:m>
                <a:endParaRPr lang="en-US" b="1" dirty="0"/>
              </a:p>
            </p:txBody>
          </p:sp>
        </mc:Choice>
        <mc:Fallback xmlns="">
          <p:sp>
            <p:nvSpPr>
              <p:cNvPr id="17" name="Rectangle 16"/>
              <p:cNvSpPr>
                <a:spLocks noRot="1" noChangeAspect="1" noMove="1" noResize="1" noEditPoints="1" noAdjustHandles="1" noChangeArrowheads="1" noChangeShapeType="1" noTextEdit="1"/>
              </p:cNvSpPr>
              <p:nvPr/>
            </p:nvSpPr>
            <p:spPr>
              <a:xfrm>
                <a:off x="4482132" y="2953702"/>
                <a:ext cx="3882858" cy="369332"/>
              </a:xfrm>
              <a:prstGeom prst="rect">
                <a:avLst/>
              </a:prstGeom>
              <a:blipFill>
                <a:blip r:embed="rId1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295949" y="4529519"/>
                <a:ext cx="3729883"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a:latin typeface="Cambria Math" panose="02040503050406030204" pitchFamily="18" charset="0"/>
                        </a:rPr>
                        <m:t>=</m:t>
                      </m:r>
                      <m:r>
                        <a:rPr lang="en-US" b="1" i="1">
                          <a:latin typeface="Cambria Math" panose="02040503050406030204" pitchFamily="18" charset="0"/>
                        </a:rPr>
                        <m:t>𝑽</m:t>
                      </m:r>
                      <m:r>
                        <a:rPr lang="en-US" b="1" i="1">
                          <a:latin typeface="Cambria Math" panose="02040503050406030204" pitchFamily="18" charset="0"/>
                        </a:rPr>
                        <m:t>′(</m:t>
                      </m:r>
                      <m:r>
                        <a:rPr lang="en-US" b="1" i="1">
                          <a:latin typeface="Cambria Math" panose="02040503050406030204" pitchFamily="18" charset="0"/>
                        </a:rPr>
                        <m:t>𝑨</m:t>
                      </m:r>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𝑩</m:t>
                          </m:r>
                          <m:r>
                            <a:rPr lang="en-US" b="1" i="1">
                              <a:latin typeface="Cambria Math" panose="02040503050406030204" pitchFamily="18" charset="0"/>
                            </a:rPr>
                            <m:t>,</m:t>
                          </m:r>
                          <m:r>
                            <a:rPr lang="en-US" b="1" i="1">
                              <a:latin typeface="Cambria Math" panose="02040503050406030204" pitchFamily="18" charset="0"/>
                            </a:rPr>
                            <m:t>𝑪</m:t>
                          </m:r>
                        </m:e>
                      </m:d>
                      <m:r>
                        <a:rPr lang="en-US" b="1" i="1">
                          <a:latin typeface="Cambria Math" panose="02040503050406030204" pitchFamily="18" charset="0"/>
                        </a:rPr>
                        <m:t>,</m:t>
                      </m:r>
                      <m:r>
                        <a:rPr lang="en-US" b="1" i="1">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𝒓</m:t>
                      </m:r>
                      <m:r>
                        <a:rPr lang="en-US" b="1" i="1">
                          <a:latin typeface="Cambria Math" panose="02040503050406030204" pitchFamily="18" charset="0"/>
                        </a:rPr>
                        <m:t>)</m:t>
                      </m:r>
                    </m:oMath>
                  </m:oMathPara>
                </a14:m>
                <a:endParaRPr lang="en-US" b="1" dirty="0"/>
              </a:p>
              <a:p>
                <a:endParaRPr lang="en-US" b="1" dirty="0"/>
              </a:p>
            </p:txBody>
          </p:sp>
        </mc:Choice>
        <mc:Fallback xmlns="">
          <p:sp>
            <p:nvSpPr>
              <p:cNvPr id="22" name="Rectangle 21"/>
              <p:cNvSpPr>
                <a:spLocks noRot="1" noChangeAspect="1" noMove="1" noResize="1" noEditPoints="1" noAdjustHandles="1" noChangeArrowheads="1" noChangeShapeType="1" noTextEdit="1"/>
              </p:cNvSpPr>
              <p:nvPr/>
            </p:nvSpPr>
            <p:spPr>
              <a:xfrm>
                <a:off x="3295949" y="4529519"/>
                <a:ext cx="3729883" cy="646331"/>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8435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17" grpId="0"/>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Zero-Knowledge Proof for Discrete Log Solution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47</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Dishonest (verifier); </a:t>
                </a:r>
              </a:p>
              <a:p>
                <a14:m>
                  <m:oMath xmlns:m="http://schemas.openxmlformats.org/officeDocument/2006/math">
                    <m:sSup>
                      <m:sSupPr>
                        <m:ctrlPr>
                          <a:rPr lang="en-US" sz="2200" i="1" dirty="0">
                            <a:latin typeface="Cambria Math" panose="02040503050406030204" pitchFamily="18" charset="0"/>
                            <a:ea typeface="Cambria Math" panose="02040503050406030204" pitchFamily="18" charset="0"/>
                          </a:rPr>
                        </m:ctrlPr>
                      </m:sSupPr>
                      <m:e>
                        <m:r>
                          <a:rPr lang="en-US" sz="2200" i="1" dirty="0">
                            <a:latin typeface="Cambria Math" panose="02040503050406030204" pitchFamily="18" charset="0"/>
                            <a:ea typeface="Cambria Math" panose="02040503050406030204" pitchFamily="18" charset="0"/>
                          </a:rPr>
                          <m:t>𝐴</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𝑔</m:t>
                        </m:r>
                      </m:e>
                      <m:sup>
                        <m:r>
                          <a:rPr lang="en-US" sz="2200" b="0" i="1" dirty="0" smtClean="0">
                            <a:latin typeface="Cambria Math" panose="02040503050406030204" pitchFamily="18" charset="0"/>
                            <a:ea typeface="Cambria Math" panose="02040503050406030204" pitchFamily="18" charset="0"/>
                          </a:rPr>
                          <m:t>𝑥</m:t>
                        </m:r>
                      </m:sup>
                    </m:sSup>
                  </m:oMath>
                </a14:m>
                <a:r>
                  <a:rPr lang="en-US" sz="2200" dirty="0"/>
                  <a:t>, </a:t>
                </a:r>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9919673" y="3989261"/>
                <a:ext cx="2023858"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Simulator</a:t>
                </a:r>
              </a:p>
              <a:p>
                <a:r>
                  <a:rPr lang="en-US" sz="2400" i="1" dirty="0">
                    <a:latin typeface="Cambria Math" panose="02040503050406030204" pitchFamily="18" charset="0"/>
                    <a:ea typeface="Cambria Math" panose="02040503050406030204" pitchFamily="18" charset="0"/>
                  </a:rPr>
                  <a:t>Cheat bit b,</a:t>
                </a:r>
              </a:p>
              <a:p>
                <a14:m>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𝐴</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𝑥</m:t>
                        </m:r>
                      </m:sup>
                    </m:sSup>
                  </m:oMath>
                </a14:m>
                <a:r>
                  <a:rPr lang="en-US" sz="2400" dirty="0" smtClean="0"/>
                  <a:t>,</a:t>
                </a:r>
              </a:p>
              <a:p>
                <a14:m>
                  <m:oMath xmlns:m="http://schemas.openxmlformats.org/officeDocument/2006/math">
                    <m:sSup>
                      <m:sSupPr>
                        <m:ctrlPr>
                          <a:rPr lang="en-US" sz="2400" i="1" dirty="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𝐵</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𝑦</m:t>
                        </m:r>
                      </m:sup>
                    </m:sSup>
                  </m:oMath>
                </a14:m>
                <a:r>
                  <a:rPr lang="en-US" sz="2400" dirty="0" smtClean="0"/>
                  <a:t>, </a:t>
                </a:r>
              </a:p>
              <a:p>
                <a:r>
                  <a:rPr lang="en-US" sz="2400" dirty="0" smtClean="0"/>
                  <a:t>(random y)</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9919673" y="3989261"/>
                <a:ext cx="2023858" cy="1860081"/>
              </a:xfrm>
              <a:prstGeom prst="rect">
                <a:avLst/>
              </a:prstGeom>
              <a:blipFill>
                <a:blip r:embed="rId3"/>
                <a:stretch>
                  <a:fillRect l="-4518" t="-2614" b="-1045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760786" y="3446376"/>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730120" y="4913379"/>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robot dev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973" y="1570381"/>
            <a:ext cx="1517561" cy="25391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robot bo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2499" y="1706761"/>
            <a:ext cx="2422525" cy="24225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4" name="Rectangle 23"/>
              <p:cNvSpPr/>
              <p:nvPr/>
            </p:nvSpPr>
            <p:spPr>
              <a:xfrm>
                <a:off x="4263718" y="1398732"/>
                <a:ext cx="3889911" cy="12714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1" i="1" dirty="0" smtClean="0">
                              <a:solidFill>
                                <a:srgbClr val="00B050"/>
                              </a:solidFill>
                              <a:latin typeface="Cambria Math" panose="02040503050406030204" pitchFamily="18" charset="0"/>
                            </a:rPr>
                          </m:ctrlPr>
                        </m:dPr>
                        <m:e>
                          <m:eqArr>
                            <m:eqArrPr>
                              <m:ctrlPr>
                                <a:rPr lang="en-US" sz="2400" b="1" i="1" dirty="0">
                                  <a:solidFill>
                                    <a:srgbClr val="00B050"/>
                                  </a:solidFill>
                                  <a:latin typeface="Cambria Math" panose="02040503050406030204" pitchFamily="18" charset="0"/>
                                </a:rPr>
                              </m:ctrlPr>
                            </m:eqArrPr>
                            <m:e>
                              <m:r>
                                <a:rPr lang="en-US" sz="2400" b="1" i="1" dirty="0">
                                  <a:solidFill>
                                    <a:srgbClr val="00B050"/>
                                  </a:solidFill>
                                  <a:latin typeface="Cambria Math" panose="02040503050406030204" pitchFamily="18" charset="0"/>
                                </a:rPr>
                                <m:t>𝑩</m:t>
                              </m:r>
                              <m:r>
                                <a:rPr lang="en-US" sz="2400" b="1" i="1" dirty="0">
                                  <a:solidFill>
                                    <a:srgbClr val="00B050"/>
                                  </a:solidFill>
                                  <a:latin typeface="Cambria Math" panose="02040503050406030204" pitchFamily="18" charset="0"/>
                                </a:rPr>
                                <m:t>=</m:t>
                              </m:r>
                              <m:sSup>
                                <m:sSupPr>
                                  <m:ctrlPr>
                                    <a:rPr lang="en-US" sz="2400" b="1" i="1" dirty="0">
                                      <a:solidFill>
                                        <a:srgbClr val="00B050"/>
                                      </a:solidFill>
                                      <a:latin typeface="Cambria Math" panose="02040503050406030204" pitchFamily="18" charset="0"/>
                                    </a:rPr>
                                  </m:ctrlPr>
                                </m:sSupPr>
                                <m:e>
                                  <m:r>
                                    <a:rPr lang="en-US" sz="2400" b="1" i="1" dirty="0">
                                      <a:solidFill>
                                        <a:srgbClr val="00B050"/>
                                      </a:solidFill>
                                      <a:latin typeface="Cambria Math" panose="02040503050406030204" pitchFamily="18" charset="0"/>
                                    </a:rPr>
                                    <m:t>𝒈</m:t>
                                  </m:r>
                                </m:e>
                                <m:sup>
                                  <m:r>
                                    <a:rPr lang="en-US" sz="2400" b="1" i="1" dirty="0">
                                      <a:solidFill>
                                        <a:srgbClr val="00B050"/>
                                      </a:solidFill>
                                      <a:latin typeface="Cambria Math" panose="02040503050406030204" pitchFamily="18" charset="0"/>
                                    </a:rPr>
                                    <m:t>𝒚</m:t>
                                  </m:r>
                                </m:sup>
                              </m:sSup>
                              <m:r>
                                <a:rPr lang="en-US" sz="2400" b="1" i="1" dirty="0" smtClean="0">
                                  <a:solidFill>
                                    <a:srgbClr val="00B050"/>
                                  </a:solidFill>
                                  <a:latin typeface="Cambria Math" panose="02040503050406030204" pitchFamily="18" charset="0"/>
                                </a:rPr>
                                <m:t>,</m:t>
                              </m:r>
                              <m:r>
                                <a:rPr lang="en-US" sz="2400" b="1" i="1" dirty="0" smtClean="0">
                                  <a:solidFill>
                                    <a:srgbClr val="00B050"/>
                                  </a:solidFill>
                                  <a:latin typeface="Cambria Math" panose="02040503050406030204" pitchFamily="18" charset="0"/>
                                </a:rPr>
                                <m:t>𝑪</m:t>
                              </m:r>
                              <m:r>
                                <a:rPr lang="en-US" sz="2400" b="1" i="1" dirty="0">
                                  <a:solidFill>
                                    <a:srgbClr val="00B050"/>
                                  </a:solidFill>
                                  <a:latin typeface="Cambria Math" panose="02040503050406030204" pitchFamily="18" charset="0"/>
                                </a:rPr>
                                <m:t>=</m:t>
                              </m:r>
                              <m:r>
                                <a:rPr lang="en-US" sz="2400" b="1" i="1" dirty="0" smtClean="0">
                                  <a:solidFill>
                                    <a:srgbClr val="00B050"/>
                                  </a:solidFill>
                                  <a:latin typeface="Cambria Math" panose="02040503050406030204" pitchFamily="18" charset="0"/>
                                </a:rPr>
                                <m:t>𝑨𝑩</m:t>
                              </m:r>
                              <m:r>
                                <m:rPr>
                                  <m:nor/>
                                </m:rPr>
                                <a:rPr lang="en-US" sz="2400" b="1" i="0" dirty="0">
                                  <a:solidFill>
                                    <a:srgbClr val="00B050"/>
                                  </a:solidFill>
                                  <a:latin typeface="Cambria Math" panose="02040503050406030204" pitchFamily="18" charset="0"/>
                                </a:rPr>
                                <m:t>      </m:t>
                              </m:r>
                              <m:r>
                                <m:rPr>
                                  <m:nor/>
                                </m:rPr>
                                <a:rPr lang="en-US" sz="2400" b="1" i="0" dirty="0" smtClean="0">
                                  <a:solidFill>
                                    <a:srgbClr val="00B050"/>
                                  </a:solidFill>
                                  <a:latin typeface="Cambria Math" panose="02040503050406030204" pitchFamily="18" charset="0"/>
                                </a:rPr>
                                <m:t>if</m:t>
                              </m:r>
                              <m:r>
                                <m:rPr>
                                  <m:nor/>
                                </m:rPr>
                                <a:rPr lang="en-US" sz="2400" b="1" i="0" dirty="0" smtClean="0">
                                  <a:solidFill>
                                    <a:srgbClr val="00B050"/>
                                  </a:solidFill>
                                  <a:latin typeface="Cambria Math" panose="02040503050406030204" pitchFamily="18" charset="0"/>
                                </a:rPr>
                                <m:t> </m:t>
                              </m:r>
                              <m:r>
                                <m:rPr>
                                  <m:nor/>
                                </m:rPr>
                                <a:rPr lang="en-US" sz="2400" b="1" i="0" dirty="0" smtClean="0">
                                  <a:solidFill>
                                    <a:srgbClr val="00B050"/>
                                  </a:solidFill>
                                  <a:latin typeface="Cambria Math" panose="02040503050406030204" pitchFamily="18" charset="0"/>
                                </a:rPr>
                                <m:t>b</m:t>
                              </m:r>
                              <m:r>
                                <m:rPr>
                                  <m:nor/>
                                </m:rPr>
                                <a:rPr lang="en-US" sz="2400" b="1" i="0" dirty="0" smtClean="0">
                                  <a:solidFill>
                                    <a:srgbClr val="00B050"/>
                                  </a:solidFill>
                                  <a:latin typeface="Cambria Math" panose="02040503050406030204" pitchFamily="18" charset="0"/>
                                </a:rPr>
                                <m:t>=0</m:t>
                              </m:r>
                              <m:r>
                                <m:rPr>
                                  <m:nor/>
                                </m:rPr>
                                <a:rPr lang="en-US" sz="2400" b="1" dirty="0">
                                  <a:solidFill>
                                    <a:srgbClr val="00B050"/>
                                  </a:solidFill>
                                </a:rPr>
                                <m:t>  </m:t>
                              </m:r>
                            </m:e>
                            <m:e>
                              <m:r>
                                <a:rPr lang="en-US" sz="2400" b="1" i="1" dirty="0">
                                  <a:solidFill>
                                    <a:srgbClr val="00B050"/>
                                  </a:solidFill>
                                  <a:latin typeface="Cambria Math" panose="02040503050406030204" pitchFamily="18" charset="0"/>
                                </a:rPr>
                                <m:t>𝑩</m:t>
                              </m:r>
                              <m:r>
                                <a:rPr lang="en-US" sz="2400" b="1" i="1" dirty="0">
                                  <a:solidFill>
                                    <a:srgbClr val="00B050"/>
                                  </a:solidFill>
                                  <a:latin typeface="Cambria Math" panose="02040503050406030204" pitchFamily="18" charset="0"/>
                                </a:rPr>
                                <m:t>=</m:t>
                              </m:r>
                              <m:f>
                                <m:fPr>
                                  <m:ctrlPr>
                                    <a:rPr lang="en-US" sz="2400" i="1" dirty="0">
                                      <a:solidFill>
                                        <a:srgbClr val="00B050"/>
                                      </a:solidFill>
                                      <a:latin typeface="Cambria Math" panose="02040503050406030204" pitchFamily="18" charset="0"/>
                                      <a:ea typeface="Cambria Math" panose="02040503050406030204" pitchFamily="18" charset="0"/>
                                    </a:rPr>
                                  </m:ctrlPr>
                                </m:fPr>
                                <m:num>
                                  <m:r>
                                    <a:rPr lang="en-US" sz="2400" b="0" i="1" dirty="0" smtClean="0">
                                      <a:solidFill>
                                        <a:srgbClr val="00B050"/>
                                      </a:solidFill>
                                      <a:latin typeface="Cambria Math" panose="02040503050406030204" pitchFamily="18" charset="0"/>
                                      <a:ea typeface="Cambria Math" panose="02040503050406030204" pitchFamily="18" charset="0"/>
                                    </a:rPr>
                                    <m:t>𝐶</m:t>
                                  </m:r>
                                </m:num>
                                <m:den>
                                  <m:r>
                                    <a:rPr lang="en-US" sz="2400" b="0" i="1" dirty="0" smtClean="0">
                                      <a:solidFill>
                                        <a:srgbClr val="00B050"/>
                                      </a:solidFill>
                                      <a:latin typeface="Cambria Math" panose="02040503050406030204" pitchFamily="18" charset="0"/>
                                      <a:ea typeface="Cambria Math" panose="02040503050406030204" pitchFamily="18" charset="0"/>
                                    </a:rPr>
                                    <m:t>𝐴</m:t>
                                  </m:r>
                                </m:den>
                              </m:f>
                              <m:r>
                                <m:rPr>
                                  <m:nor/>
                                </m:rPr>
                                <a:rPr lang="en-US" sz="2400" b="1" dirty="0">
                                  <a:solidFill>
                                    <a:srgbClr val="00B050"/>
                                  </a:solidFill>
                                </a:rPr>
                                <m:t>,</m:t>
                              </m:r>
                              <m:r>
                                <a:rPr lang="en-US" sz="2400" b="1" i="1" dirty="0" smtClean="0">
                                  <a:solidFill>
                                    <a:srgbClr val="00B050"/>
                                  </a:solidFill>
                                  <a:latin typeface="Cambria Math" panose="02040503050406030204" pitchFamily="18" charset="0"/>
                                </a:rPr>
                                <m:t>𝑪</m:t>
                              </m:r>
                              <m:r>
                                <a:rPr lang="en-US" sz="2400" b="1" i="1" dirty="0">
                                  <a:solidFill>
                                    <a:srgbClr val="00B050"/>
                                  </a:solidFill>
                                  <a:latin typeface="Cambria Math" panose="02040503050406030204" pitchFamily="18" charset="0"/>
                                </a:rPr>
                                <m:t>=</m:t>
                              </m:r>
                              <m:sSup>
                                <m:sSupPr>
                                  <m:ctrlPr>
                                    <a:rPr lang="en-US" sz="2400" b="1" i="1" dirty="0">
                                      <a:solidFill>
                                        <a:srgbClr val="00B050"/>
                                      </a:solidFill>
                                      <a:latin typeface="Cambria Math" panose="02040503050406030204" pitchFamily="18" charset="0"/>
                                    </a:rPr>
                                  </m:ctrlPr>
                                </m:sSupPr>
                                <m:e>
                                  <m:r>
                                    <a:rPr lang="en-US" sz="2400" b="1" i="1" dirty="0">
                                      <a:solidFill>
                                        <a:srgbClr val="00B050"/>
                                      </a:solidFill>
                                      <a:latin typeface="Cambria Math" panose="02040503050406030204" pitchFamily="18" charset="0"/>
                                    </a:rPr>
                                    <m:t>𝒈</m:t>
                                  </m:r>
                                </m:e>
                                <m:sup>
                                  <m:r>
                                    <a:rPr lang="en-US" sz="2400" b="1" i="1" dirty="0">
                                      <a:solidFill>
                                        <a:srgbClr val="00B050"/>
                                      </a:solidFill>
                                      <a:latin typeface="Cambria Math" panose="02040503050406030204" pitchFamily="18" charset="0"/>
                                    </a:rPr>
                                    <m:t>𝒚</m:t>
                                  </m:r>
                                </m:sup>
                              </m:sSup>
                              <m:r>
                                <a:rPr lang="en-US" sz="2400" b="1" i="1" dirty="0" smtClean="0">
                                  <a:solidFill>
                                    <a:srgbClr val="00B050"/>
                                  </a:solidFill>
                                  <a:latin typeface="Cambria Math" panose="02040503050406030204" pitchFamily="18" charset="0"/>
                                </a:rPr>
                                <m:t> </m:t>
                              </m:r>
                              <m:r>
                                <a:rPr lang="en-US" sz="2400" b="1" i="1" dirty="0" smtClean="0">
                                  <a:solidFill>
                                    <a:srgbClr val="00B050"/>
                                  </a:solidFill>
                                  <a:latin typeface="Cambria Math" panose="02040503050406030204" pitchFamily="18" charset="0"/>
                                  <a:ea typeface="Cambria Math" panose="02040503050406030204" pitchFamily="18" charset="0"/>
                                </a:rPr>
                                <m:t>𝒐𝒕𝒉𝒆𝒓𝒘𝒊𝒔𝒆</m:t>
                              </m:r>
                            </m:e>
                          </m:eqArr>
                        </m:e>
                      </m:d>
                    </m:oMath>
                  </m:oMathPara>
                </a14:m>
                <a:endParaRPr lang="en-US" sz="2400" b="1" dirty="0">
                  <a:solidFill>
                    <a:srgbClr val="00B050"/>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4263718" y="1398732"/>
                <a:ext cx="3889911" cy="127143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681809" y="3551510"/>
                <a:ext cx="3920112" cy="733342"/>
              </a:xfrm>
              <a:prstGeom prst="rect">
                <a:avLst/>
              </a:prstGeom>
            </p:spPr>
            <p:txBody>
              <a:bodyPr wrap="none">
                <a:spAutoFit/>
              </a:bodyPr>
              <a:lstStyle/>
              <a:p>
                <a:r>
                  <a:rPr lang="en-US" b="1" dirty="0" smtClean="0">
                    <a:solidFill>
                      <a:srgbClr val="00B050"/>
                    </a:solidFill>
                  </a:rPr>
                  <a:t>Response </a:t>
                </a:r>
                <a14:m>
                  <m:oMath xmlns:m="http://schemas.openxmlformats.org/officeDocument/2006/math">
                    <m:r>
                      <a:rPr lang="en-US" sz="2800" b="1" i="1" smtClean="0">
                        <a:solidFill>
                          <a:srgbClr val="00B050"/>
                        </a:solidFill>
                        <a:latin typeface="Cambria Math" panose="02040503050406030204" pitchFamily="18" charset="0"/>
                      </a:rPr>
                      <m:t>𝒓</m:t>
                    </m:r>
                    <m:r>
                      <a:rPr lang="en-US" sz="2800" b="1" i="1" smtClean="0">
                        <a:solidFill>
                          <a:srgbClr val="00B050"/>
                        </a:solidFill>
                        <a:latin typeface="Cambria Math" panose="02040503050406030204" pitchFamily="18" charset="0"/>
                      </a:rPr>
                      <m:t>=</m:t>
                    </m:r>
                    <m:d>
                      <m:dPr>
                        <m:begChr m:val="{"/>
                        <m:endChr m:val=""/>
                        <m:ctrlPr>
                          <a:rPr lang="en-US" sz="2800" b="1" i="1" smtClean="0">
                            <a:solidFill>
                              <a:srgbClr val="00B050"/>
                            </a:solidFill>
                            <a:latin typeface="Cambria Math" panose="02040503050406030204" pitchFamily="18" charset="0"/>
                          </a:rPr>
                        </m:ctrlPr>
                      </m:dPr>
                      <m:e>
                        <m:f>
                          <m:fPr>
                            <m:type m:val="noBar"/>
                            <m:ctrlPr>
                              <a:rPr lang="en-US" sz="2800" b="1" i="1" smtClean="0">
                                <a:solidFill>
                                  <a:srgbClr val="00B050"/>
                                </a:solidFill>
                                <a:latin typeface="Cambria Math" panose="02040503050406030204" pitchFamily="18" charset="0"/>
                              </a:rPr>
                            </m:ctrlPr>
                          </m:fPr>
                          <m:num>
                            <m:r>
                              <a:rPr lang="en-US" sz="2800" b="1" i="1">
                                <a:solidFill>
                                  <a:srgbClr val="00B050"/>
                                </a:solidFill>
                                <a:latin typeface="Cambria Math" panose="02040503050406030204" pitchFamily="18" charset="0"/>
                              </a:rPr>
                              <m:t>𝒚</m:t>
                            </m:r>
                            <m:r>
                              <a:rPr lang="en-US" sz="2800" b="1" i="1">
                                <a:solidFill>
                                  <a:srgbClr val="00B050"/>
                                </a:solidFill>
                                <a:latin typeface="Cambria Math" panose="02040503050406030204" pitchFamily="18" charset="0"/>
                              </a:rPr>
                              <m:t>                </m:t>
                            </m:r>
                            <m:r>
                              <a:rPr lang="en-US" sz="2800" b="1" i="1">
                                <a:solidFill>
                                  <a:srgbClr val="00B050"/>
                                </a:solidFill>
                                <a:latin typeface="Cambria Math" panose="02040503050406030204" pitchFamily="18" charset="0"/>
                              </a:rPr>
                              <m:t>𝒊𝒇</m:t>
                            </m:r>
                            <m:r>
                              <a:rPr lang="en-US" sz="2800" b="1" i="1">
                                <a:solidFill>
                                  <a:srgbClr val="00B050"/>
                                </a:solidFill>
                                <a:latin typeface="Cambria Math" panose="02040503050406030204" pitchFamily="18" charset="0"/>
                              </a:rPr>
                              <m:t> </m:t>
                            </m:r>
                            <m:r>
                              <a:rPr lang="en-US" sz="2800" b="1" i="1">
                                <a:solidFill>
                                  <a:srgbClr val="00B050"/>
                                </a:solidFill>
                                <a:latin typeface="Cambria Math" panose="02040503050406030204" pitchFamily="18" charset="0"/>
                              </a:rPr>
                              <m:t>𝒄</m:t>
                            </m:r>
                            <m:r>
                              <a:rPr lang="en-US" sz="2800" b="1" i="1">
                                <a:solidFill>
                                  <a:srgbClr val="00B050"/>
                                </a:solidFill>
                                <a:latin typeface="Cambria Math" panose="02040503050406030204" pitchFamily="18" charset="0"/>
                              </a:rPr>
                              <m:t>=</m:t>
                            </m:r>
                            <m:r>
                              <a:rPr lang="en-US" sz="2800" b="1" i="1">
                                <a:solidFill>
                                  <a:srgbClr val="00B050"/>
                                </a:solidFill>
                                <a:latin typeface="Cambria Math" panose="02040503050406030204" pitchFamily="18" charset="0"/>
                              </a:rPr>
                              <m:t>𝒃</m:t>
                            </m:r>
                          </m:num>
                          <m:den>
                            <m:r>
                              <a:rPr lang="en-US" sz="2800" i="1" dirty="0">
                                <a:solidFill>
                                  <a:srgbClr val="00B050"/>
                                </a:solidFill>
                                <a:latin typeface="Cambria Math" panose="02040503050406030204" pitchFamily="18" charset="0"/>
                                <a:ea typeface="Cambria Math" panose="02040503050406030204" pitchFamily="18" charset="0"/>
                              </a:rPr>
                              <m:t>⊥       </m:t>
                            </m:r>
                            <m:r>
                              <a:rPr lang="en-US" sz="2800" i="1" dirty="0">
                                <a:solidFill>
                                  <a:srgbClr val="00B050"/>
                                </a:solidFill>
                                <a:latin typeface="Cambria Math" panose="02040503050406030204" pitchFamily="18" charset="0"/>
                                <a:ea typeface="Cambria Math" panose="02040503050406030204" pitchFamily="18" charset="0"/>
                              </a:rPr>
                              <m:t>𝑜𝑡h𝑒𝑟𝑤𝑖𝑠𝑒</m:t>
                            </m:r>
                            <m:r>
                              <m:rPr>
                                <m:nor/>
                              </m:rPr>
                              <a:rPr lang="en-US" sz="2800" dirty="0">
                                <a:solidFill>
                                  <a:srgbClr val="00B050"/>
                                </a:solidFill>
                              </a:rPr>
                              <m:t> </m:t>
                            </m:r>
                          </m:den>
                        </m:f>
                      </m:e>
                    </m:d>
                  </m:oMath>
                </a14:m>
                <a:endParaRPr lang="en-US" sz="2800" b="1" dirty="0">
                  <a:solidFill>
                    <a:srgbClr val="00B05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3681809" y="3551510"/>
                <a:ext cx="3920112" cy="733342"/>
              </a:xfrm>
              <a:prstGeom prst="rect">
                <a:avLst/>
              </a:prstGeom>
              <a:blipFill>
                <a:blip r:embed="rId12"/>
                <a:stretch>
                  <a:fillRect l="-1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87015" y="5942410"/>
                <a:ext cx="11994758" cy="523220"/>
              </a:xfrm>
              <a:prstGeom prst="rect">
                <a:avLst/>
              </a:prstGeom>
              <a:noFill/>
            </p:spPr>
            <p:txBody>
              <a:bodyPr wrap="none" rtlCol="0">
                <a:spAutoFit/>
              </a:bodyPr>
              <a:lstStyle/>
              <a:p>
                <a:r>
                  <a:rPr lang="en-US" sz="2800" b="1" dirty="0" smtClean="0"/>
                  <a:t>Zero-Knowledge</a:t>
                </a:r>
                <a:r>
                  <a:rPr lang="en-US" sz="2800" dirty="0" smtClean="0"/>
                  <a:t>: Simulator can produce identical transcripts (Repeat until </a:t>
                </a:r>
                <a14:m>
                  <m:oMath xmlns:m="http://schemas.openxmlformats.org/officeDocument/2006/math">
                    <m:r>
                      <a:rPr lang="en-US" sz="2800" b="0" i="1" smtClean="0">
                        <a:latin typeface="Cambria Math" panose="02040503050406030204" pitchFamily="18" charset="0"/>
                      </a:rPr>
                      <m:t>𝑟</m:t>
                    </m:r>
                    <m:r>
                      <a:rPr lang="en-US" sz="2800" b="0" i="1" smtClean="0">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ea typeface="Cambria Math" panose="02040503050406030204" pitchFamily="18" charset="0"/>
                      </a:rPr>
                      <m:t>⊥</m:t>
                    </m:r>
                    <m:r>
                      <a:rPr lang="en-US" sz="2800" b="0" i="1" dirty="0" smtClean="0">
                        <a:latin typeface="Cambria Math" panose="02040503050406030204" pitchFamily="18" charset="0"/>
                        <a:ea typeface="Cambria Math" panose="02040503050406030204" pitchFamily="18" charset="0"/>
                      </a:rPr>
                      <m:t>)</m:t>
                    </m:r>
                  </m:oMath>
                </a14:m>
                <a:endParaRPr lang="en-US" sz="2800" baseline="-25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87015" y="5942410"/>
                <a:ext cx="11994758" cy="523220"/>
              </a:xfrm>
              <a:prstGeom prst="rect">
                <a:avLst/>
              </a:prstGeom>
              <a:blipFill>
                <a:blip r:embed="rId13"/>
                <a:stretch>
                  <a:fillRect l="-1016"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492267" y="3013077"/>
                <a:ext cx="38828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a:latin typeface="Cambria Math" panose="02040503050406030204" pitchFamily="18" charset="0"/>
                        </a:rPr>
                        <m:t>𝒄𝒉𝒂𝒍𝒍𝒆𝒏𝒈𝒆</m:t>
                      </m:r>
                      <m:r>
                        <a:rPr lang="en-US" b="1" i="1" dirty="0">
                          <a:latin typeface="Cambria Math" panose="02040503050406030204" pitchFamily="18" charset="0"/>
                        </a:rPr>
                        <m:t> </m:t>
                      </m:r>
                      <m:r>
                        <a:rPr lang="en-US" b="1" i="1" dirty="0">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𝑽</m:t>
                      </m:r>
                      <m:r>
                        <a:rPr lang="en-US" b="1" i="1">
                          <a:latin typeface="Cambria Math" panose="02040503050406030204" pitchFamily="18" charset="0"/>
                        </a:rPr>
                        <m:t>′(</m:t>
                      </m:r>
                      <m:r>
                        <a:rPr lang="en-US" b="1" i="1">
                          <a:latin typeface="Cambria Math" panose="02040503050406030204" pitchFamily="18" charset="0"/>
                        </a:rPr>
                        <m:t>𝑨</m:t>
                      </m:r>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𝑩</m:t>
                          </m:r>
                          <m:r>
                            <a:rPr lang="en-US" b="1" i="1">
                              <a:latin typeface="Cambria Math" panose="02040503050406030204" pitchFamily="18" charset="0"/>
                            </a:rPr>
                            <m:t>,</m:t>
                          </m:r>
                          <m:r>
                            <a:rPr lang="en-US" b="1" i="1">
                              <a:latin typeface="Cambria Math" panose="02040503050406030204" pitchFamily="18" charset="0"/>
                            </a:rPr>
                            <m:t>𝑪</m:t>
                          </m:r>
                        </m:e>
                      </m:d>
                      <m:r>
                        <a:rPr lang="en-US" b="1" i="1">
                          <a:latin typeface="Cambria Math" panose="02040503050406030204" pitchFamily="18" charset="0"/>
                        </a:rPr>
                        <m:t>)</m:t>
                      </m:r>
                      <m:r>
                        <a:rPr lang="en-US" b="1" i="1" dirty="0">
                          <a:latin typeface="Cambria Math" panose="02040503050406030204" pitchFamily="18" charset="0"/>
                          <a:ea typeface="Cambria Math" panose="02040503050406030204" pitchFamily="18" charset="0"/>
                        </a:rPr>
                        <m:t>∈</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𝟎</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𝟏</m:t>
                          </m:r>
                        </m:e>
                      </m:d>
                    </m:oMath>
                  </m:oMathPara>
                </a14:m>
                <a:endParaRPr lang="en-US" b="1" dirty="0"/>
              </a:p>
            </p:txBody>
          </p:sp>
        </mc:Choice>
        <mc:Fallback xmlns="">
          <p:sp>
            <p:nvSpPr>
              <p:cNvPr id="18" name="Rectangle 17"/>
              <p:cNvSpPr>
                <a:spLocks noRot="1" noChangeAspect="1" noMove="1" noResize="1" noEditPoints="1" noAdjustHandles="1" noChangeArrowheads="1" noChangeShapeType="1" noTextEdit="1"/>
              </p:cNvSpPr>
              <p:nvPr/>
            </p:nvSpPr>
            <p:spPr>
              <a:xfrm>
                <a:off x="4492267" y="3013077"/>
                <a:ext cx="3882858" cy="369332"/>
              </a:xfrm>
              <a:prstGeom prst="rect">
                <a:avLst/>
              </a:prstGeom>
              <a:blipFill>
                <a:blip r:embed="rId14"/>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330673" y="4543356"/>
                <a:ext cx="3729883"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a:latin typeface="Cambria Math" panose="02040503050406030204" pitchFamily="18" charset="0"/>
                        </a:rPr>
                        <m:t>=</m:t>
                      </m:r>
                      <m:r>
                        <a:rPr lang="en-US" b="1" i="1">
                          <a:latin typeface="Cambria Math" panose="02040503050406030204" pitchFamily="18" charset="0"/>
                        </a:rPr>
                        <m:t>𝑽</m:t>
                      </m:r>
                      <m:r>
                        <a:rPr lang="en-US" b="1" i="1">
                          <a:latin typeface="Cambria Math" panose="02040503050406030204" pitchFamily="18" charset="0"/>
                        </a:rPr>
                        <m:t>′(</m:t>
                      </m:r>
                      <m:r>
                        <a:rPr lang="en-US" b="1" i="1">
                          <a:latin typeface="Cambria Math" panose="02040503050406030204" pitchFamily="18" charset="0"/>
                        </a:rPr>
                        <m:t>𝑨</m:t>
                      </m:r>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𝑩</m:t>
                          </m:r>
                          <m:r>
                            <a:rPr lang="en-US" b="1" i="1">
                              <a:latin typeface="Cambria Math" panose="02040503050406030204" pitchFamily="18" charset="0"/>
                            </a:rPr>
                            <m:t>,</m:t>
                          </m:r>
                          <m:r>
                            <a:rPr lang="en-US" b="1" i="1">
                              <a:latin typeface="Cambria Math" panose="02040503050406030204" pitchFamily="18" charset="0"/>
                            </a:rPr>
                            <m:t>𝑪</m:t>
                          </m:r>
                        </m:e>
                      </m:d>
                      <m:r>
                        <a:rPr lang="en-US" b="1" i="1">
                          <a:latin typeface="Cambria Math" panose="02040503050406030204" pitchFamily="18" charset="0"/>
                        </a:rPr>
                        <m:t>,</m:t>
                      </m:r>
                      <m:r>
                        <a:rPr lang="en-US" b="1" i="1">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𝒓</m:t>
                      </m:r>
                      <m:r>
                        <a:rPr lang="en-US" b="1" i="1">
                          <a:latin typeface="Cambria Math" panose="02040503050406030204" pitchFamily="18" charset="0"/>
                        </a:rPr>
                        <m:t>)</m:t>
                      </m:r>
                    </m:oMath>
                  </m:oMathPara>
                </a14:m>
                <a:endParaRPr lang="en-US" b="1" dirty="0"/>
              </a:p>
              <a:p>
                <a:endParaRPr lang="en-US" b="1" dirty="0"/>
              </a:p>
            </p:txBody>
          </p:sp>
        </mc:Choice>
        <mc:Fallback xmlns="">
          <p:sp>
            <p:nvSpPr>
              <p:cNvPr id="22" name="Rectangle 21"/>
              <p:cNvSpPr>
                <a:spLocks noRot="1" noChangeAspect="1" noMove="1" noResize="1" noEditPoints="1" noAdjustHandles="1" noChangeArrowheads="1" noChangeShapeType="1" noTextEdit="1"/>
              </p:cNvSpPr>
              <p:nvPr/>
            </p:nvSpPr>
            <p:spPr>
              <a:xfrm>
                <a:off x="3330673" y="4543356"/>
                <a:ext cx="3729883" cy="646331"/>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840674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Zero-Knowledge Proof for Discrete Log Solution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48</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Dishonest (verifier); </a:t>
                </a:r>
              </a:p>
              <a:p>
                <a14:m>
                  <m:oMath xmlns:m="http://schemas.openxmlformats.org/officeDocument/2006/math">
                    <m:sSup>
                      <m:sSupPr>
                        <m:ctrlPr>
                          <a:rPr lang="en-US" sz="2200" i="1" dirty="0">
                            <a:latin typeface="Cambria Math" panose="02040503050406030204" pitchFamily="18" charset="0"/>
                            <a:ea typeface="Cambria Math" panose="02040503050406030204" pitchFamily="18" charset="0"/>
                          </a:rPr>
                        </m:ctrlPr>
                      </m:sSupPr>
                      <m:e>
                        <m:r>
                          <a:rPr lang="en-US" sz="2200" i="1" dirty="0">
                            <a:latin typeface="Cambria Math" panose="02040503050406030204" pitchFamily="18" charset="0"/>
                            <a:ea typeface="Cambria Math" panose="02040503050406030204" pitchFamily="18" charset="0"/>
                          </a:rPr>
                          <m:t>𝐴</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𝑔</m:t>
                        </m:r>
                      </m:e>
                      <m:sup>
                        <m:r>
                          <a:rPr lang="en-US" sz="2200" b="0" i="1" dirty="0" smtClean="0">
                            <a:latin typeface="Cambria Math" panose="02040503050406030204" pitchFamily="18" charset="0"/>
                            <a:ea typeface="Cambria Math" panose="02040503050406030204" pitchFamily="18" charset="0"/>
                          </a:rPr>
                          <m:t>𝑥</m:t>
                        </m:r>
                      </m:sup>
                    </m:sSup>
                  </m:oMath>
                </a14:m>
                <a:r>
                  <a:rPr lang="en-US" sz="2200" dirty="0"/>
                  <a:t>, </a:t>
                </a:r>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9919673" y="3989261"/>
                <a:ext cx="2023858"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Simulator</a:t>
                </a:r>
              </a:p>
              <a:p>
                <a:r>
                  <a:rPr lang="en-US" sz="2400" i="1" dirty="0">
                    <a:latin typeface="Cambria Math" panose="02040503050406030204" pitchFamily="18" charset="0"/>
                    <a:ea typeface="Cambria Math" panose="02040503050406030204" pitchFamily="18" charset="0"/>
                  </a:rPr>
                  <a:t>Cheat bit b,</a:t>
                </a:r>
              </a:p>
              <a:p>
                <a14:m>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𝐴</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𝑥</m:t>
                        </m:r>
                      </m:sup>
                    </m:sSup>
                  </m:oMath>
                </a14:m>
                <a:r>
                  <a:rPr lang="en-US" sz="2400" dirty="0" smtClean="0"/>
                  <a:t>,</a:t>
                </a:r>
              </a:p>
              <a:p>
                <a14:m>
                  <m:oMath xmlns:m="http://schemas.openxmlformats.org/officeDocument/2006/math">
                    <m:sSup>
                      <m:sSupPr>
                        <m:ctrlPr>
                          <a:rPr lang="en-US" sz="2400" i="1" dirty="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𝐵</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𝑔</m:t>
                        </m:r>
                      </m:e>
                      <m:sup>
                        <m:r>
                          <a:rPr lang="en-US" sz="2400" b="0" i="1" dirty="0" smtClean="0">
                            <a:latin typeface="Cambria Math" panose="02040503050406030204" pitchFamily="18" charset="0"/>
                            <a:ea typeface="Cambria Math" panose="02040503050406030204" pitchFamily="18" charset="0"/>
                          </a:rPr>
                          <m:t>𝑦</m:t>
                        </m:r>
                      </m:sup>
                    </m:sSup>
                  </m:oMath>
                </a14:m>
                <a:r>
                  <a:rPr lang="en-US" sz="2400" dirty="0" smtClean="0"/>
                  <a:t>, </a:t>
                </a:r>
              </a:p>
              <a:p>
                <a:r>
                  <a:rPr lang="en-US" sz="2400" dirty="0" smtClean="0"/>
                  <a:t>(random y)</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9919673" y="3989261"/>
                <a:ext cx="2023858" cy="1860081"/>
              </a:xfrm>
              <a:prstGeom prst="rect">
                <a:avLst/>
              </a:prstGeom>
              <a:blipFill>
                <a:blip r:embed="rId3"/>
                <a:stretch>
                  <a:fillRect l="-4518" t="-2614" b="-1045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760786" y="3446376"/>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730120" y="4913379"/>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robot dev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973" y="1570381"/>
            <a:ext cx="1517561" cy="25391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robot bo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2499" y="1706761"/>
            <a:ext cx="2422525" cy="24225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4" name="Rectangle 23"/>
              <p:cNvSpPr/>
              <p:nvPr/>
            </p:nvSpPr>
            <p:spPr>
              <a:xfrm>
                <a:off x="4263718" y="1398732"/>
                <a:ext cx="3889911" cy="12714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1" i="1" dirty="0" smtClean="0">
                              <a:solidFill>
                                <a:srgbClr val="00B050"/>
                              </a:solidFill>
                              <a:latin typeface="Cambria Math" panose="02040503050406030204" pitchFamily="18" charset="0"/>
                            </a:rPr>
                          </m:ctrlPr>
                        </m:dPr>
                        <m:e>
                          <m:eqArr>
                            <m:eqArrPr>
                              <m:ctrlPr>
                                <a:rPr lang="en-US" sz="2400" b="1" i="1" dirty="0">
                                  <a:solidFill>
                                    <a:srgbClr val="00B050"/>
                                  </a:solidFill>
                                  <a:latin typeface="Cambria Math" panose="02040503050406030204" pitchFamily="18" charset="0"/>
                                </a:rPr>
                              </m:ctrlPr>
                            </m:eqArrPr>
                            <m:e>
                              <m:r>
                                <a:rPr lang="en-US" sz="2400" b="1" i="1" dirty="0">
                                  <a:solidFill>
                                    <a:srgbClr val="00B050"/>
                                  </a:solidFill>
                                  <a:latin typeface="Cambria Math" panose="02040503050406030204" pitchFamily="18" charset="0"/>
                                </a:rPr>
                                <m:t>𝑩</m:t>
                              </m:r>
                              <m:r>
                                <a:rPr lang="en-US" sz="2400" b="1" i="1" dirty="0">
                                  <a:solidFill>
                                    <a:srgbClr val="00B050"/>
                                  </a:solidFill>
                                  <a:latin typeface="Cambria Math" panose="02040503050406030204" pitchFamily="18" charset="0"/>
                                </a:rPr>
                                <m:t>=</m:t>
                              </m:r>
                              <m:sSup>
                                <m:sSupPr>
                                  <m:ctrlPr>
                                    <a:rPr lang="en-US" sz="2400" b="1" i="1" dirty="0">
                                      <a:solidFill>
                                        <a:srgbClr val="00B050"/>
                                      </a:solidFill>
                                      <a:latin typeface="Cambria Math" panose="02040503050406030204" pitchFamily="18" charset="0"/>
                                    </a:rPr>
                                  </m:ctrlPr>
                                </m:sSupPr>
                                <m:e>
                                  <m:r>
                                    <a:rPr lang="en-US" sz="2400" b="1" i="1" dirty="0">
                                      <a:solidFill>
                                        <a:srgbClr val="00B050"/>
                                      </a:solidFill>
                                      <a:latin typeface="Cambria Math" panose="02040503050406030204" pitchFamily="18" charset="0"/>
                                    </a:rPr>
                                    <m:t>𝒈</m:t>
                                  </m:r>
                                </m:e>
                                <m:sup>
                                  <m:r>
                                    <a:rPr lang="en-US" sz="2400" b="1" i="1" dirty="0">
                                      <a:solidFill>
                                        <a:srgbClr val="00B050"/>
                                      </a:solidFill>
                                      <a:latin typeface="Cambria Math" panose="02040503050406030204" pitchFamily="18" charset="0"/>
                                    </a:rPr>
                                    <m:t>𝒚</m:t>
                                  </m:r>
                                </m:sup>
                              </m:sSup>
                              <m:r>
                                <a:rPr lang="en-US" sz="2400" b="1" i="1" dirty="0" smtClean="0">
                                  <a:solidFill>
                                    <a:srgbClr val="00B050"/>
                                  </a:solidFill>
                                  <a:latin typeface="Cambria Math" panose="02040503050406030204" pitchFamily="18" charset="0"/>
                                </a:rPr>
                                <m:t>,</m:t>
                              </m:r>
                              <m:r>
                                <a:rPr lang="en-US" sz="2400" b="1" i="1" dirty="0" smtClean="0">
                                  <a:solidFill>
                                    <a:srgbClr val="00B050"/>
                                  </a:solidFill>
                                  <a:latin typeface="Cambria Math" panose="02040503050406030204" pitchFamily="18" charset="0"/>
                                </a:rPr>
                                <m:t>𝑪</m:t>
                              </m:r>
                              <m:r>
                                <a:rPr lang="en-US" sz="2400" b="1" i="1" dirty="0">
                                  <a:solidFill>
                                    <a:srgbClr val="00B050"/>
                                  </a:solidFill>
                                  <a:latin typeface="Cambria Math" panose="02040503050406030204" pitchFamily="18" charset="0"/>
                                </a:rPr>
                                <m:t>=</m:t>
                              </m:r>
                              <m:r>
                                <a:rPr lang="en-US" sz="2400" b="1" i="1" dirty="0" smtClean="0">
                                  <a:solidFill>
                                    <a:srgbClr val="00B050"/>
                                  </a:solidFill>
                                  <a:latin typeface="Cambria Math" panose="02040503050406030204" pitchFamily="18" charset="0"/>
                                </a:rPr>
                                <m:t>𝑨𝑩</m:t>
                              </m:r>
                              <m:r>
                                <m:rPr>
                                  <m:nor/>
                                </m:rPr>
                                <a:rPr lang="en-US" sz="2400" b="1" i="0" dirty="0">
                                  <a:solidFill>
                                    <a:srgbClr val="00B050"/>
                                  </a:solidFill>
                                  <a:latin typeface="Cambria Math" panose="02040503050406030204" pitchFamily="18" charset="0"/>
                                </a:rPr>
                                <m:t>      </m:t>
                              </m:r>
                              <m:r>
                                <m:rPr>
                                  <m:nor/>
                                </m:rPr>
                                <a:rPr lang="en-US" sz="2400" b="1" i="0" dirty="0" smtClean="0">
                                  <a:solidFill>
                                    <a:srgbClr val="00B050"/>
                                  </a:solidFill>
                                  <a:latin typeface="Cambria Math" panose="02040503050406030204" pitchFamily="18" charset="0"/>
                                </a:rPr>
                                <m:t>if</m:t>
                              </m:r>
                              <m:r>
                                <m:rPr>
                                  <m:nor/>
                                </m:rPr>
                                <a:rPr lang="en-US" sz="2400" b="1" i="0" dirty="0" smtClean="0">
                                  <a:solidFill>
                                    <a:srgbClr val="00B050"/>
                                  </a:solidFill>
                                  <a:latin typeface="Cambria Math" panose="02040503050406030204" pitchFamily="18" charset="0"/>
                                </a:rPr>
                                <m:t> </m:t>
                              </m:r>
                              <m:r>
                                <m:rPr>
                                  <m:nor/>
                                </m:rPr>
                                <a:rPr lang="en-US" sz="2400" b="1" i="0" dirty="0" smtClean="0">
                                  <a:solidFill>
                                    <a:srgbClr val="00B050"/>
                                  </a:solidFill>
                                  <a:latin typeface="Cambria Math" panose="02040503050406030204" pitchFamily="18" charset="0"/>
                                </a:rPr>
                                <m:t>b</m:t>
                              </m:r>
                              <m:r>
                                <m:rPr>
                                  <m:nor/>
                                </m:rPr>
                                <a:rPr lang="en-US" sz="2400" b="1" i="0" dirty="0" smtClean="0">
                                  <a:solidFill>
                                    <a:srgbClr val="00B050"/>
                                  </a:solidFill>
                                  <a:latin typeface="Cambria Math" panose="02040503050406030204" pitchFamily="18" charset="0"/>
                                </a:rPr>
                                <m:t>=0</m:t>
                              </m:r>
                              <m:r>
                                <m:rPr>
                                  <m:nor/>
                                </m:rPr>
                                <a:rPr lang="en-US" sz="2400" b="1" dirty="0">
                                  <a:solidFill>
                                    <a:srgbClr val="00B050"/>
                                  </a:solidFill>
                                </a:rPr>
                                <m:t>  </m:t>
                              </m:r>
                            </m:e>
                            <m:e>
                              <m:r>
                                <a:rPr lang="en-US" sz="2400" b="1" i="1" dirty="0">
                                  <a:solidFill>
                                    <a:srgbClr val="00B050"/>
                                  </a:solidFill>
                                  <a:latin typeface="Cambria Math" panose="02040503050406030204" pitchFamily="18" charset="0"/>
                                </a:rPr>
                                <m:t>𝑩</m:t>
                              </m:r>
                              <m:r>
                                <a:rPr lang="en-US" sz="2400" b="1" i="1" dirty="0">
                                  <a:solidFill>
                                    <a:srgbClr val="00B050"/>
                                  </a:solidFill>
                                  <a:latin typeface="Cambria Math" panose="02040503050406030204" pitchFamily="18" charset="0"/>
                                </a:rPr>
                                <m:t>=</m:t>
                              </m:r>
                              <m:f>
                                <m:fPr>
                                  <m:ctrlPr>
                                    <a:rPr lang="en-US" sz="2400" i="1" dirty="0">
                                      <a:solidFill>
                                        <a:srgbClr val="00B050"/>
                                      </a:solidFill>
                                      <a:latin typeface="Cambria Math" panose="02040503050406030204" pitchFamily="18" charset="0"/>
                                      <a:ea typeface="Cambria Math" panose="02040503050406030204" pitchFamily="18" charset="0"/>
                                    </a:rPr>
                                  </m:ctrlPr>
                                </m:fPr>
                                <m:num>
                                  <m:r>
                                    <a:rPr lang="en-US" sz="2400" b="0" i="1" dirty="0" smtClean="0">
                                      <a:solidFill>
                                        <a:srgbClr val="00B050"/>
                                      </a:solidFill>
                                      <a:latin typeface="Cambria Math" panose="02040503050406030204" pitchFamily="18" charset="0"/>
                                      <a:ea typeface="Cambria Math" panose="02040503050406030204" pitchFamily="18" charset="0"/>
                                    </a:rPr>
                                    <m:t>𝐶</m:t>
                                  </m:r>
                                </m:num>
                                <m:den>
                                  <m:r>
                                    <a:rPr lang="en-US" sz="2400" b="0" i="1" dirty="0" smtClean="0">
                                      <a:solidFill>
                                        <a:srgbClr val="00B050"/>
                                      </a:solidFill>
                                      <a:latin typeface="Cambria Math" panose="02040503050406030204" pitchFamily="18" charset="0"/>
                                      <a:ea typeface="Cambria Math" panose="02040503050406030204" pitchFamily="18" charset="0"/>
                                    </a:rPr>
                                    <m:t>𝐴</m:t>
                                  </m:r>
                                </m:den>
                              </m:f>
                              <m:r>
                                <m:rPr>
                                  <m:nor/>
                                </m:rPr>
                                <a:rPr lang="en-US" sz="2400" b="1" dirty="0">
                                  <a:solidFill>
                                    <a:srgbClr val="00B050"/>
                                  </a:solidFill>
                                </a:rPr>
                                <m:t>,</m:t>
                              </m:r>
                              <m:r>
                                <a:rPr lang="en-US" sz="2400" b="1" i="1" dirty="0" smtClean="0">
                                  <a:solidFill>
                                    <a:srgbClr val="00B050"/>
                                  </a:solidFill>
                                  <a:latin typeface="Cambria Math" panose="02040503050406030204" pitchFamily="18" charset="0"/>
                                </a:rPr>
                                <m:t>𝑪</m:t>
                              </m:r>
                              <m:r>
                                <a:rPr lang="en-US" sz="2400" b="1" i="1" dirty="0">
                                  <a:solidFill>
                                    <a:srgbClr val="00B050"/>
                                  </a:solidFill>
                                  <a:latin typeface="Cambria Math" panose="02040503050406030204" pitchFamily="18" charset="0"/>
                                </a:rPr>
                                <m:t>=</m:t>
                              </m:r>
                              <m:sSup>
                                <m:sSupPr>
                                  <m:ctrlPr>
                                    <a:rPr lang="en-US" sz="2400" b="1" i="1" dirty="0">
                                      <a:solidFill>
                                        <a:srgbClr val="00B050"/>
                                      </a:solidFill>
                                      <a:latin typeface="Cambria Math" panose="02040503050406030204" pitchFamily="18" charset="0"/>
                                    </a:rPr>
                                  </m:ctrlPr>
                                </m:sSupPr>
                                <m:e>
                                  <m:r>
                                    <a:rPr lang="en-US" sz="2400" b="1" i="1" dirty="0">
                                      <a:solidFill>
                                        <a:srgbClr val="00B050"/>
                                      </a:solidFill>
                                      <a:latin typeface="Cambria Math" panose="02040503050406030204" pitchFamily="18" charset="0"/>
                                    </a:rPr>
                                    <m:t>𝒈</m:t>
                                  </m:r>
                                </m:e>
                                <m:sup>
                                  <m:r>
                                    <a:rPr lang="en-US" sz="2400" b="1" i="1" dirty="0">
                                      <a:solidFill>
                                        <a:srgbClr val="00B050"/>
                                      </a:solidFill>
                                      <a:latin typeface="Cambria Math" panose="02040503050406030204" pitchFamily="18" charset="0"/>
                                    </a:rPr>
                                    <m:t>𝒚</m:t>
                                  </m:r>
                                </m:sup>
                              </m:sSup>
                              <m:r>
                                <a:rPr lang="en-US" sz="2400" b="1" i="1" dirty="0" smtClean="0">
                                  <a:solidFill>
                                    <a:srgbClr val="00B050"/>
                                  </a:solidFill>
                                  <a:latin typeface="Cambria Math" panose="02040503050406030204" pitchFamily="18" charset="0"/>
                                </a:rPr>
                                <m:t> </m:t>
                              </m:r>
                              <m:r>
                                <a:rPr lang="en-US" sz="2400" b="1" i="1" dirty="0" smtClean="0">
                                  <a:solidFill>
                                    <a:srgbClr val="00B050"/>
                                  </a:solidFill>
                                  <a:latin typeface="Cambria Math" panose="02040503050406030204" pitchFamily="18" charset="0"/>
                                  <a:ea typeface="Cambria Math" panose="02040503050406030204" pitchFamily="18" charset="0"/>
                                </a:rPr>
                                <m:t>𝒐𝒕𝒉𝒆𝒓𝒘𝒊𝒔𝒆</m:t>
                              </m:r>
                            </m:e>
                          </m:eqArr>
                        </m:e>
                      </m:d>
                    </m:oMath>
                  </m:oMathPara>
                </a14:m>
                <a:endParaRPr lang="en-US" sz="2400" b="1" dirty="0">
                  <a:solidFill>
                    <a:srgbClr val="00B050"/>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4263718" y="1398732"/>
                <a:ext cx="3889911" cy="127143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681809" y="3551510"/>
                <a:ext cx="3920112" cy="733342"/>
              </a:xfrm>
              <a:prstGeom prst="rect">
                <a:avLst/>
              </a:prstGeom>
            </p:spPr>
            <p:txBody>
              <a:bodyPr wrap="none">
                <a:spAutoFit/>
              </a:bodyPr>
              <a:lstStyle/>
              <a:p>
                <a:r>
                  <a:rPr lang="en-US" b="1" dirty="0" smtClean="0">
                    <a:solidFill>
                      <a:srgbClr val="00B050"/>
                    </a:solidFill>
                  </a:rPr>
                  <a:t>Response </a:t>
                </a:r>
                <a14:m>
                  <m:oMath xmlns:m="http://schemas.openxmlformats.org/officeDocument/2006/math">
                    <m:r>
                      <a:rPr lang="en-US" sz="2800" b="1" i="1" smtClean="0">
                        <a:solidFill>
                          <a:srgbClr val="00B050"/>
                        </a:solidFill>
                        <a:latin typeface="Cambria Math" panose="02040503050406030204" pitchFamily="18" charset="0"/>
                      </a:rPr>
                      <m:t>𝒓</m:t>
                    </m:r>
                    <m:r>
                      <a:rPr lang="en-US" sz="2800" b="1" i="1" smtClean="0">
                        <a:solidFill>
                          <a:srgbClr val="00B050"/>
                        </a:solidFill>
                        <a:latin typeface="Cambria Math" panose="02040503050406030204" pitchFamily="18" charset="0"/>
                      </a:rPr>
                      <m:t>=</m:t>
                    </m:r>
                    <m:d>
                      <m:dPr>
                        <m:begChr m:val="{"/>
                        <m:endChr m:val=""/>
                        <m:ctrlPr>
                          <a:rPr lang="en-US" sz="2800" b="1" i="1" smtClean="0">
                            <a:solidFill>
                              <a:srgbClr val="00B050"/>
                            </a:solidFill>
                            <a:latin typeface="Cambria Math" panose="02040503050406030204" pitchFamily="18" charset="0"/>
                          </a:rPr>
                        </m:ctrlPr>
                      </m:dPr>
                      <m:e>
                        <m:f>
                          <m:fPr>
                            <m:type m:val="noBar"/>
                            <m:ctrlPr>
                              <a:rPr lang="en-US" sz="2800" b="1" i="1" smtClean="0">
                                <a:solidFill>
                                  <a:srgbClr val="00B050"/>
                                </a:solidFill>
                                <a:latin typeface="Cambria Math" panose="02040503050406030204" pitchFamily="18" charset="0"/>
                              </a:rPr>
                            </m:ctrlPr>
                          </m:fPr>
                          <m:num>
                            <m:r>
                              <a:rPr lang="en-US" sz="2800" b="1" i="1">
                                <a:solidFill>
                                  <a:srgbClr val="00B050"/>
                                </a:solidFill>
                                <a:latin typeface="Cambria Math" panose="02040503050406030204" pitchFamily="18" charset="0"/>
                              </a:rPr>
                              <m:t>𝒚</m:t>
                            </m:r>
                            <m:r>
                              <a:rPr lang="en-US" sz="2800" b="1" i="1">
                                <a:solidFill>
                                  <a:srgbClr val="00B050"/>
                                </a:solidFill>
                                <a:latin typeface="Cambria Math" panose="02040503050406030204" pitchFamily="18" charset="0"/>
                              </a:rPr>
                              <m:t>                </m:t>
                            </m:r>
                            <m:r>
                              <a:rPr lang="en-US" sz="2800" b="1" i="1">
                                <a:solidFill>
                                  <a:srgbClr val="00B050"/>
                                </a:solidFill>
                                <a:latin typeface="Cambria Math" panose="02040503050406030204" pitchFamily="18" charset="0"/>
                              </a:rPr>
                              <m:t>𝒊𝒇</m:t>
                            </m:r>
                            <m:r>
                              <a:rPr lang="en-US" sz="2800" b="1" i="1">
                                <a:solidFill>
                                  <a:srgbClr val="00B050"/>
                                </a:solidFill>
                                <a:latin typeface="Cambria Math" panose="02040503050406030204" pitchFamily="18" charset="0"/>
                              </a:rPr>
                              <m:t> </m:t>
                            </m:r>
                            <m:r>
                              <a:rPr lang="en-US" sz="2800" b="1" i="1">
                                <a:solidFill>
                                  <a:srgbClr val="00B050"/>
                                </a:solidFill>
                                <a:latin typeface="Cambria Math" panose="02040503050406030204" pitchFamily="18" charset="0"/>
                              </a:rPr>
                              <m:t>𝒄</m:t>
                            </m:r>
                            <m:r>
                              <a:rPr lang="en-US" sz="2800" b="1" i="1">
                                <a:solidFill>
                                  <a:srgbClr val="00B050"/>
                                </a:solidFill>
                                <a:latin typeface="Cambria Math" panose="02040503050406030204" pitchFamily="18" charset="0"/>
                              </a:rPr>
                              <m:t>=</m:t>
                            </m:r>
                            <m:r>
                              <a:rPr lang="en-US" sz="2800" b="1" i="1">
                                <a:solidFill>
                                  <a:srgbClr val="00B050"/>
                                </a:solidFill>
                                <a:latin typeface="Cambria Math" panose="02040503050406030204" pitchFamily="18" charset="0"/>
                              </a:rPr>
                              <m:t>𝒃</m:t>
                            </m:r>
                          </m:num>
                          <m:den>
                            <m:r>
                              <a:rPr lang="en-US" sz="2800" i="1" dirty="0">
                                <a:solidFill>
                                  <a:srgbClr val="00B050"/>
                                </a:solidFill>
                                <a:latin typeface="Cambria Math" panose="02040503050406030204" pitchFamily="18" charset="0"/>
                                <a:ea typeface="Cambria Math" panose="02040503050406030204" pitchFamily="18" charset="0"/>
                              </a:rPr>
                              <m:t>⊥       </m:t>
                            </m:r>
                            <m:r>
                              <a:rPr lang="en-US" sz="2800" i="1" dirty="0">
                                <a:solidFill>
                                  <a:srgbClr val="00B050"/>
                                </a:solidFill>
                                <a:latin typeface="Cambria Math" panose="02040503050406030204" pitchFamily="18" charset="0"/>
                                <a:ea typeface="Cambria Math" panose="02040503050406030204" pitchFamily="18" charset="0"/>
                              </a:rPr>
                              <m:t>𝑜𝑡h𝑒𝑟𝑤𝑖𝑠𝑒</m:t>
                            </m:r>
                            <m:r>
                              <m:rPr>
                                <m:nor/>
                              </m:rPr>
                              <a:rPr lang="en-US" sz="2800" dirty="0">
                                <a:solidFill>
                                  <a:srgbClr val="00B050"/>
                                </a:solidFill>
                              </a:rPr>
                              <m:t> </m:t>
                            </m:r>
                          </m:den>
                        </m:f>
                      </m:e>
                    </m:d>
                  </m:oMath>
                </a14:m>
                <a:endParaRPr lang="en-US" sz="2800" b="1" dirty="0">
                  <a:solidFill>
                    <a:srgbClr val="00B05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3681809" y="3551510"/>
                <a:ext cx="3920112" cy="733342"/>
              </a:xfrm>
              <a:prstGeom prst="rect">
                <a:avLst/>
              </a:prstGeom>
              <a:blipFill>
                <a:blip r:embed="rId12"/>
                <a:stretch>
                  <a:fillRect l="-1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492267" y="3013077"/>
                <a:ext cx="38828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a:latin typeface="Cambria Math" panose="02040503050406030204" pitchFamily="18" charset="0"/>
                        </a:rPr>
                        <m:t>𝒄𝒉𝒂𝒍𝒍𝒆𝒏𝒈𝒆</m:t>
                      </m:r>
                      <m:r>
                        <a:rPr lang="en-US" b="1" i="1" dirty="0">
                          <a:latin typeface="Cambria Math" panose="02040503050406030204" pitchFamily="18" charset="0"/>
                        </a:rPr>
                        <m:t> </m:t>
                      </m:r>
                      <m:r>
                        <a:rPr lang="en-US" b="1" i="1" dirty="0">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𝑽</m:t>
                      </m:r>
                      <m:r>
                        <a:rPr lang="en-US" b="1" i="1">
                          <a:latin typeface="Cambria Math" panose="02040503050406030204" pitchFamily="18" charset="0"/>
                        </a:rPr>
                        <m:t>′(</m:t>
                      </m:r>
                      <m:r>
                        <a:rPr lang="en-US" b="1" i="1">
                          <a:latin typeface="Cambria Math" panose="02040503050406030204" pitchFamily="18" charset="0"/>
                        </a:rPr>
                        <m:t>𝑨</m:t>
                      </m:r>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𝑩</m:t>
                          </m:r>
                          <m:r>
                            <a:rPr lang="en-US" b="1" i="1">
                              <a:latin typeface="Cambria Math" panose="02040503050406030204" pitchFamily="18" charset="0"/>
                            </a:rPr>
                            <m:t>,</m:t>
                          </m:r>
                          <m:r>
                            <a:rPr lang="en-US" b="1" i="1">
                              <a:latin typeface="Cambria Math" panose="02040503050406030204" pitchFamily="18" charset="0"/>
                            </a:rPr>
                            <m:t>𝑪</m:t>
                          </m:r>
                        </m:e>
                      </m:d>
                      <m:r>
                        <a:rPr lang="en-US" b="1" i="1">
                          <a:latin typeface="Cambria Math" panose="02040503050406030204" pitchFamily="18" charset="0"/>
                        </a:rPr>
                        <m:t>)</m:t>
                      </m:r>
                      <m:r>
                        <a:rPr lang="en-US" b="1" i="1" dirty="0">
                          <a:latin typeface="Cambria Math" panose="02040503050406030204" pitchFamily="18" charset="0"/>
                          <a:ea typeface="Cambria Math" panose="02040503050406030204" pitchFamily="18" charset="0"/>
                        </a:rPr>
                        <m:t>∈</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𝟎</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𝟏</m:t>
                          </m:r>
                        </m:e>
                      </m:d>
                    </m:oMath>
                  </m:oMathPara>
                </a14:m>
                <a:endParaRPr lang="en-US" b="1" dirty="0"/>
              </a:p>
            </p:txBody>
          </p:sp>
        </mc:Choice>
        <mc:Fallback xmlns="">
          <p:sp>
            <p:nvSpPr>
              <p:cNvPr id="18" name="Rectangle 17"/>
              <p:cNvSpPr>
                <a:spLocks noRot="1" noChangeAspect="1" noMove="1" noResize="1" noEditPoints="1" noAdjustHandles="1" noChangeArrowheads="1" noChangeShapeType="1" noTextEdit="1"/>
              </p:cNvSpPr>
              <p:nvPr/>
            </p:nvSpPr>
            <p:spPr>
              <a:xfrm>
                <a:off x="4492267" y="3013077"/>
                <a:ext cx="3882858" cy="369332"/>
              </a:xfrm>
              <a:prstGeom prst="rect">
                <a:avLst/>
              </a:prstGeom>
              <a:blipFill>
                <a:blip r:embed="rId1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330673" y="4543356"/>
                <a:ext cx="3729883"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a:latin typeface="Cambria Math" panose="02040503050406030204" pitchFamily="18" charset="0"/>
                        </a:rPr>
                        <m:t>=</m:t>
                      </m:r>
                      <m:r>
                        <a:rPr lang="en-US" b="1" i="1">
                          <a:latin typeface="Cambria Math" panose="02040503050406030204" pitchFamily="18" charset="0"/>
                        </a:rPr>
                        <m:t>𝑽</m:t>
                      </m:r>
                      <m:r>
                        <a:rPr lang="en-US" b="1" i="1">
                          <a:latin typeface="Cambria Math" panose="02040503050406030204" pitchFamily="18" charset="0"/>
                        </a:rPr>
                        <m:t>′(</m:t>
                      </m:r>
                      <m:r>
                        <a:rPr lang="en-US" b="1" i="1">
                          <a:latin typeface="Cambria Math" panose="02040503050406030204" pitchFamily="18" charset="0"/>
                        </a:rPr>
                        <m:t>𝑨</m:t>
                      </m:r>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𝑩</m:t>
                          </m:r>
                          <m:r>
                            <a:rPr lang="en-US" b="1" i="1">
                              <a:latin typeface="Cambria Math" panose="02040503050406030204" pitchFamily="18" charset="0"/>
                            </a:rPr>
                            <m:t>,</m:t>
                          </m:r>
                          <m:r>
                            <a:rPr lang="en-US" b="1" i="1">
                              <a:latin typeface="Cambria Math" panose="02040503050406030204" pitchFamily="18" charset="0"/>
                            </a:rPr>
                            <m:t>𝑪</m:t>
                          </m:r>
                        </m:e>
                      </m:d>
                      <m:r>
                        <a:rPr lang="en-US" b="1" i="1">
                          <a:latin typeface="Cambria Math" panose="02040503050406030204" pitchFamily="18" charset="0"/>
                        </a:rPr>
                        <m:t>,</m:t>
                      </m:r>
                      <m:r>
                        <a:rPr lang="en-US" b="1" i="1">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𝒓</m:t>
                      </m:r>
                      <m:r>
                        <a:rPr lang="en-US" b="1" i="1">
                          <a:latin typeface="Cambria Math" panose="02040503050406030204" pitchFamily="18" charset="0"/>
                        </a:rPr>
                        <m:t>)</m:t>
                      </m:r>
                    </m:oMath>
                  </m:oMathPara>
                </a14:m>
                <a:endParaRPr lang="en-US" b="1" dirty="0"/>
              </a:p>
              <a:p>
                <a:endParaRPr lang="en-US" b="1" dirty="0"/>
              </a:p>
            </p:txBody>
          </p:sp>
        </mc:Choice>
        <mc:Fallback xmlns="">
          <p:sp>
            <p:nvSpPr>
              <p:cNvPr id="22" name="Rectangle 21"/>
              <p:cNvSpPr>
                <a:spLocks noRot="1" noChangeAspect="1" noMove="1" noResize="1" noEditPoints="1" noAdjustHandles="1" noChangeArrowheads="1" noChangeShapeType="1" noTextEdit="1"/>
              </p:cNvSpPr>
              <p:nvPr/>
            </p:nvSpPr>
            <p:spPr>
              <a:xfrm>
                <a:off x="3330673" y="4543356"/>
                <a:ext cx="3729883" cy="64633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0" y="5897234"/>
                <a:ext cx="10065384" cy="828368"/>
              </a:xfrm>
              <a:prstGeom prst="rect">
                <a:avLst/>
              </a:prstGeom>
              <a:noFill/>
            </p:spPr>
            <p:txBody>
              <a:bodyPr wrap="none" rtlCol="0">
                <a:spAutoFit/>
              </a:bodyPr>
              <a:lstStyle/>
              <a:p>
                <a:r>
                  <a:rPr lang="en-US" sz="2800" b="1" dirty="0" smtClean="0"/>
                  <a:t>Zero-Knowledge</a:t>
                </a:r>
                <a:r>
                  <a:rPr lang="en-US" sz="2800" dirty="0" smtClean="0"/>
                  <a:t>: If </a:t>
                </a:r>
                <a14:m>
                  <m:oMath xmlns:m="http://schemas.openxmlformats.org/officeDocument/2006/math">
                    <m:sSup>
                      <m:sSupPr>
                        <m:ctrlPr>
                          <a:rPr lang="en-US" sz="2800" i="1" dirty="0">
                            <a:latin typeface="Cambria Math" panose="02040503050406030204" pitchFamily="18" charset="0"/>
                            <a:ea typeface="Cambria Math" panose="02040503050406030204" pitchFamily="18" charset="0"/>
                          </a:rPr>
                        </m:ctrlPr>
                      </m:sSupPr>
                      <m:e>
                        <m:r>
                          <a:rPr lang="en-US" sz="2800" i="1" dirty="0">
                            <a:latin typeface="Cambria Math" panose="02040503050406030204" pitchFamily="18" charset="0"/>
                            <a:ea typeface="Cambria Math" panose="02040503050406030204" pitchFamily="18" charset="0"/>
                          </a:rPr>
                          <m:t>𝐴</m:t>
                        </m:r>
                        <m:r>
                          <a:rPr lang="en-US" sz="2800" i="1" dirty="0">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ea typeface="Cambria Math" panose="02040503050406030204" pitchFamily="18" charset="0"/>
                          </a:rPr>
                          <m:t>𝑔</m:t>
                        </m:r>
                      </m:e>
                      <m:sup>
                        <m:r>
                          <a:rPr lang="en-US" sz="2800" i="1" dirty="0">
                            <a:latin typeface="Cambria Math" panose="02040503050406030204" pitchFamily="18" charset="0"/>
                            <a:ea typeface="Cambria Math" panose="02040503050406030204" pitchFamily="18" charset="0"/>
                          </a:rPr>
                          <m:t>𝑥</m:t>
                        </m:r>
                      </m:sup>
                    </m:sSup>
                  </m:oMath>
                </a14:m>
                <a:r>
                  <a:rPr lang="en-US" sz="2800" dirty="0" smtClean="0"/>
                  <a:t> for some x then </a:t>
                </a:r>
                <a14:m>
                  <m:oMath xmlns:m="http://schemas.openxmlformats.org/officeDocument/2006/math">
                    <m:sSub>
                      <m:sSubPr>
                        <m:ctrlPr>
                          <a:rPr lang="en-US" sz="2800" b="1" i="1">
                            <a:latin typeface="Cambria Math" panose="02040503050406030204" pitchFamily="18" charset="0"/>
                          </a:rPr>
                        </m:ctrlPr>
                      </m:sSubPr>
                      <m:e>
                        <m:r>
                          <a:rPr lang="en-US" sz="2800" b="1" i="1">
                            <a:latin typeface="Cambria Math" panose="02040503050406030204" pitchFamily="18" charset="0"/>
                          </a:rPr>
                          <m:t>𝑽𝒊𝒆𝒘</m:t>
                        </m:r>
                      </m:e>
                      <m:sub>
                        <m:r>
                          <a:rPr lang="en-US" sz="2800" b="1" i="1">
                            <a:latin typeface="Cambria Math" panose="02040503050406030204" pitchFamily="18" charset="0"/>
                          </a:rPr>
                          <m:t>𝑽</m:t>
                        </m:r>
                        <m:r>
                          <a:rPr lang="en-US" sz="2800" b="1" i="1">
                            <a:latin typeface="Cambria Math" panose="02040503050406030204" pitchFamily="18" charset="0"/>
                          </a:rPr>
                          <m:t>′</m:t>
                        </m:r>
                      </m:sub>
                    </m:sSub>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e>
                      <m:sub>
                        <m:r>
                          <a:rPr lang="en-US" sz="2800" i="1">
                            <a:latin typeface="Cambria Math" panose="02040503050406030204" pitchFamily="18" charset="0"/>
                            <a:ea typeface="Cambria Math" panose="02040503050406030204" pitchFamily="18" charset="0"/>
                          </a:rPr>
                          <m:t>𝐶</m:t>
                        </m:r>
                      </m:sub>
                    </m:sSub>
                    <m:sSup>
                      <m:sSupPr>
                        <m:ctrlPr>
                          <a:rPr lang="en-US" sz="2800" i="1">
                            <a:latin typeface="Cambria Math" panose="02040503050406030204" pitchFamily="18" charset="0"/>
                            <a:ea typeface="Cambria Math" panose="02040503050406030204" pitchFamily="18" charset="0"/>
                          </a:rPr>
                        </m:ctrlPr>
                      </m:sSupPr>
                      <m:e>
                        <m:r>
                          <m:rPr>
                            <m:sty m:val="p"/>
                          </m:rPr>
                          <a:rPr lang="en-US" sz="2800">
                            <a:latin typeface="Cambria Math" panose="02040503050406030204" pitchFamily="18" charset="0"/>
                            <a:ea typeface="Cambria Math" panose="02040503050406030204" pitchFamily="18" charset="0"/>
                          </a:rPr>
                          <m:t>Sim</m:t>
                        </m:r>
                      </m:e>
                      <m:sup>
                        <m:r>
                          <a:rPr lang="en-US" sz="2800" i="1">
                            <a:latin typeface="Cambria Math" panose="02040503050406030204" pitchFamily="18" charset="0"/>
                            <a:ea typeface="Cambria Math" panose="02040503050406030204" pitchFamily="18" charset="0"/>
                          </a:rPr>
                          <m:t>𝑉</m:t>
                        </m:r>
                        <m:r>
                          <a:rPr lang="en-US" sz="2800" i="1">
                            <a:latin typeface="Cambria Math" panose="02040503050406030204" pitchFamily="18" charset="0"/>
                            <a:ea typeface="Cambria Math" panose="02040503050406030204" pitchFamily="18" charset="0"/>
                          </a:rPr>
                          <m:t>′(.)</m:t>
                        </m:r>
                      </m:sup>
                    </m:sSup>
                    <m:d>
                      <m:dPr>
                        <m:ctrlPr>
                          <a:rPr lang="en-US" sz="2800" i="1">
                            <a:latin typeface="Cambria Math" panose="02040503050406030204" pitchFamily="18" charset="0"/>
                            <a:ea typeface="Cambria Math" panose="02040503050406030204" pitchFamily="18" charset="0"/>
                          </a:rPr>
                        </m:ctrlPr>
                      </m:dPr>
                      <m:e>
                        <m:r>
                          <a:rPr lang="en-US" sz="2800" i="1" dirty="0">
                            <a:latin typeface="Cambria Math" panose="02040503050406030204" pitchFamily="18" charset="0"/>
                            <a:ea typeface="Cambria Math" panose="02040503050406030204" pitchFamily="18" charset="0"/>
                          </a:rPr>
                          <m:t>𝐴</m:t>
                        </m:r>
                      </m:e>
                    </m:d>
                  </m:oMath>
                </a14:m>
                <a:endParaRPr lang="en-US" sz="2800" dirty="0"/>
              </a:p>
              <a:p>
                <a:endParaRPr lang="en-US" sz="2800" baseline="-25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0" y="5897234"/>
                <a:ext cx="10065384" cy="828368"/>
              </a:xfrm>
              <a:prstGeom prst="rect">
                <a:avLst/>
              </a:prstGeom>
              <a:blipFill>
                <a:blip r:embed="rId14"/>
                <a:stretch>
                  <a:fillRect l="-1211" t="-4412"/>
                </a:stretch>
              </a:blipFill>
            </p:spPr>
            <p:txBody>
              <a:bodyPr/>
              <a:lstStyle/>
              <a:p>
                <a:r>
                  <a:rPr lang="en-US">
                    <a:noFill/>
                  </a:rPr>
                  <a:t> </a:t>
                </a:r>
              </a:p>
            </p:txBody>
          </p:sp>
        </mc:Fallback>
      </mc:AlternateContent>
    </p:spTree>
    <p:extLst>
      <p:ext uri="{BB962C8B-B14F-4D97-AF65-F5344CB8AC3E}">
        <p14:creationId xmlns:p14="http://schemas.microsoft.com/office/powerpoint/2010/main" val="2999158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Zero-Knowledge Proof for Square Root mod 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49</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Bob (verifier); </a:t>
                </a:r>
              </a:p>
              <a:p>
                <a:pPr/>
                <a14:m>
                  <m:oMathPara xmlns:m="http://schemas.openxmlformats.org/officeDocument/2006/math">
                    <m:oMathParaPr>
                      <m:jc m:val="centerGroup"/>
                    </m:oMathParaPr>
                    <m:oMath xmlns:m="http://schemas.openxmlformats.org/officeDocument/2006/math">
                      <m:r>
                        <a:rPr lang="en-US" sz="2200" i="1" dirty="0" smtClean="0">
                          <a:latin typeface="Cambria Math" panose="02040503050406030204" pitchFamily="18" charset="0"/>
                          <a:ea typeface="Cambria Math" panose="02040503050406030204" pitchFamily="18" charset="0"/>
                        </a:rPr>
                        <m:t>𝑧</m:t>
                      </m:r>
                    </m:oMath>
                  </m:oMathPara>
                </a14:m>
                <a:endParaRPr lang="en-US" sz="2200" dirty="0"/>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pic>
        <p:nvPicPr>
          <p:cNvPr id="6"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68" y="1870075"/>
            <a:ext cx="2387523" cy="2076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al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131" y="1880277"/>
            <a:ext cx="1557669" cy="21301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10041065" y="4145359"/>
                <a:ext cx="2023858"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Alice (prover);</a:t>
                </a:r>
              </a:p>
              <a:p>
                <a:r>
                  <a:rPr lang="en-US" sz="2400" b="1" dirty="0" smtClean="0">
                    <a:solidFill>
                      <a:srgbClr val="00B050"/>
                    </a:solidFill>
                    <a:latin typeface="Cambria Math" panose="02040503050406030204" pitchFamily="18" charset="0"/>
                    <a:ea typeface="Cambria Math" panose="02040503050406030204" pitchFamily="18" charset="0"/>
                  </a:rPr>
                  <a:t>X </a:t>
                </a:r>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𝑧</m:t>
                          </m:r>
                          <m:r>
                            <a:rPr lang="en-US" sz="2400" i="1" dirty="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𝑥</m:t>
                          </m:r>
                        </m:e>
                        <m:sup>
                          <m:r>
                            <a:rPr lang="en-US" sz="2400" b="0" i="1" dirty="0" smtClean="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 </m:t>
                      </m:r>
                      <m:r>
                        <m:rPr>
                          <m:sty m:val="p"/>
                        </m:rPr>
                        <a:rPr lang="en-US" sz="2400" b="0" i="0" dirty="0" smtClean="0">
                          <a:latin typeface="Cambria Math" panose="02040503050406030204" pitchFamily="18" charset="0"/>
                          <a:ea typeface="Cambria Math" panose="02040503050406030204" pitchFamily="18" charset="0"/>
                        </a:rPr>
                        <m:t>mod</m:t>
                      </m:r>
                      <m:r>
                        <a:rPr lang="en-US" sz="2400" b="0" i="0" dirty="0" smtClean="0">
                          <a:latin typeface="Cambria Math" panose="02040503050406030204" pitchFamily="18" charset="0"/>
                          <a:ea typeface="Cambria Math" panose="02040503050406030204" pitchFamily="18" charset="0"/>
                        </a:rPr>
                        <m:t> </m:t>
                      </m:r>
                      <m:r>
                        <m:rPr>
                          <m:sty m:val="p"/>
                        </m:rPr>
                        <a:rPr lang="en-US" sz="2400" b="0" i="0" dirty="0" smtClean="0">
                          <a:latin typeface="Cambria Math" panose="02040503050406030204" pitchFamily="18" charset="0"/>
                          <a:ea typeface="Cambria Math" panose="02040503050406030204" pitchFamily="18" charset="0"/>
                        </a:rPr>
                        <m:t>N</m:t>
                      </m:r>
                    </m:oMath>
                  </m:oMathPara>
                </a14:m>
                <a:endParaRPr lang="en-US" sz="2400" dirty="0" smtClean="0"/>
              </a:p>
              <a:p>
                <a:r>
                  <a:rPr lang="en-US" sz="2400" dirty="0" smtClean="0"/>
                  <a:t>(random y)</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10041065" y="4145359"/>
                <a:ext cx="2023858" cy="1860081"/>
              </a:xfrm>
              <a:prstGeom prst="rect">
                <a:avLst/>
              </a:prstGeom>
              <a:blipFill>
                <a:blip r:embed="rId5"/>
                <a:stretch>
                  <a:fillRect l="-4518" t="-2623" r="-3012"/>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5051419" y="2189112"/>
                <a:ext cx="237821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𝑀</m:t>
                      </m:r>
                      <m:r>
                        <a:rPr lang="en-US" sz="2400" b="0" i="1" dirty="0" smtClean="0">
                          <a:latin typeface="Cambria Math" panose="02040503050406030204" pitchFamily="18" charset="0"/>
                          <a:ea typeface="Cambria Math" panose="02040503050406030204" pitchFamily="18" charset="0"/>
                        </a:rPr>
                        <m:t>=</m:t>
                      </m:r>
                      <m:sSup>
                        <m:sSupPr>
                          <m:ctrlPr>
                            <a:rPr lang="en-US" sz="2400" i="1" dirty="0" smtClean="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𝑧</m:t>
                          </m:r>
                          <m:r>
                            <a:rPr lang="en-US" sz="2400" b="0" i="1" dirty="0" smtClean="0">
                              <a:latin typeface="Cambria Math" panose="02040503050406030204" pitchFamily="18" charset="0"/>
                              <a:ea typeface="Cambria Math" panose="02040503050406030204" pitchFamily="18" charset="0"/>
                            </a:rPr>
                            <m:t>𝑦</m:t>
                          </m:r>
                        </m:e>
                        <m:sup>
                          <m:r>
                            <a:rPr lang="en-US" sz="2400" i="1" dirty="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 </m:t>
                      </m:r>
                      <m:r>
                        <a:rPr lang="en-US" sz="2400" b="0" i="1" dirty="0" smtClean="0">
                          <a:latin typeface="Cambria Math" panose="02040503050406030204" pitchFamily="18" charset="0"/>
                          <a:ea typeface="Cambria Math" panose="02040503050406030204" pitchFamily="18" charset="0"/>
                        </a:rPr>
                        <m:t>𝑚𝑜𝑑</m:t>
                      </m:r>
                      <m:r>
                        <a:rPr lang="en-US" sz="2400" b="0" i="1" dirty="0" smtClean="0">
                          <a:latin typeface="Cambria Math" panose="02040503050406030204" pitchFamily="18" charset="0"/>
                          <a:ea typeface="Cambria Math" panose="02040503050406030204" pitchFamily="18" charset="0"/>
                        </a:rPr>
                        <m:t> </m:t>
                      </m:r>
                      <m:r>
                        <a:rPr lang="en-US" sz="2400" b="0" i="1" dirty="0" smtClean="0">
                          <a:latin typeface="Cambria Math" panose="02040503050406030204" pitchFamily="18" charset="0"/>
                          <a:ea typeface="Cambria Math" panose="02040503050406030204" pitchFamily="18" charset="0"/>
                        </a:rPr>
                        <m:t>𝑁</m:t>
                      </m:r>
                    </m:oMath>
                  </m:oMathPara>
                </a14:m>
                <a:endParaRPr lang="en-US" sz="2400" b="1" dirty="0"/>
              </a:p>
            </p:txBody>
          </p:sp>
        </mc:Choice>
        <mc:Fallback xmlns="">
          <p:sp>
            <p:nvSpPr>
              <p:cNvPr id="12" name="Rectangle 11"/>
              <p:cNvSpPr>
                <a:spLocks noRot="1" noChangeAspect="1" noMove="1" noResize="1" noEditPoints="1" noAdjustHandles="1" noChangeArrowheads="1" noChangeShapeType="1" noTextEdit="1"/>
              </p:cNvSpPr>
              <p:nvPr/>
            </p:nvSpPr>
            <p:spPr>
              <a:xfrm>
                <a:off x="5051419" y="2189112"/>
                <a:ext cx="2378215" cy="461665"/>
              </a:xfrm>
              <a:prstGeom prst="rect">
                <a:avLst/>
              </a:prstGeom>
              <a:blipFill>
                <a:blip r:embed="rId6"/>
                <a:stretch>
                  <a:fillRect b="-10526"/>
                </a:stretch>
              </a:blipFill>
            </p:spPr>
            <p:txBody>
              <a:bodyPr/>
              <a:lstStyle/>
              <a:p>
                <a:r>
                  <a:rPr lang="en-US">
                    <a:noFill/>
                  </a:rPr>
                  <a:t> </a:t>
                </a:r>
              </a:p>
            </p:txBody>
          </p:sp>
        </mc:Fallback>
      </mc:AlternateContent>
      <p:cxnSp>
        <p:nvCxnSpPr>
          <p:cNvPr id="13" name="Straight Arrow Connector 12"/>
          <p:cNvCxnSpPr/>
          <p:nvPr/>
        </p:nvCxnSpPr>
        <p:spPr>
          <a:xfrm flipV="1">
            <a:off x="2760786" y="3446376"/>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908014" y="2956768"/>
                <a:ext cx="23527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𝒄𝒉𝒂𝒍𝒍𝒆𝒏𝒈𝒆</m:t>
                      </m:r>
                      <m:r>
                        <a:rPr lang="en-US" b="1" i="1" dirty="0" smtClean="0">
                          <a:latin typeface="Cambria Math" panose="02040503050406030204" pitchFamily="18" charset="0"/>
                        </a:rPr>
                        <m:t> </m:t>
                      </m:r>
                      <m:r>
                        <a:rPr lang="en-US" b="1" i="1" dirty="0" smtClean="0">
                          <a:latin typeface="Cambria Math" panose="02040503050406030204" pitchFamily="18" charset="0"/>
                        </a:rPr>
                        <m:t>𝒄</m:t>
                      </m:r>
                      <m:r>
                        <a:rPr lang="en-US" b="1" i="1" dirty="0" smtClean="0">
                          <a:latin typeface="Cambria Math" panose="02040503050406030204" pitchFamily="18" charset="0"/>
                          <a:ea typeface="Cambria Math" panose="02040503050406030204" pitchFamily="18" charset="0"/>
                        </a:rPr>
                        <m:t>∈</m:t>
                      </m:r>
                      <m:d>
                        <m:dPr>
                          <m:begChr m:val="{"/>
                          <m:endChr m:val="}"/>
                          <m:ctrlPr>
                            <a:rPr lang="en-US" b="1" i="1" dirty="0" smtClean="0">
                              <a:latin typeface="Cambria Math" panose="02040503050406030204" pitchFamily="18" charset="0"/>
                              <a:ea typeface="Cambria Math" panose="02040503050406030204" pitchFamily="18" charset="0"/>
                            </a:rPr>
                          </m:ctrlPr>
                        </m:dPr>
                        <m:e>
                          <m:r>
                            <a:rPr lang="en-US" b="1" i="1" dirty="0" smtClean="0">
                              <a:latin typeface="Cambria Math" panose="02040503050406030204" pitchFamily="18" charset="0"/>
                              <a:ea typeface="Cambria Math" panose="02040503050406030204" pitchFamily="18" charset="0"/>
                            </a:rPr>
                            <m:t>𝟎</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𝟏</m:t>
                          </m:r>
                        </m:e>
                      </m:d>
                    </m:oMath>
                  </m:oMathPara>
                </a14:m>
                <a:endParaRPr lang="en-US" b="1" dirty="0"/>
              </a:p>
            </p:txBody>
          </p:sp>
        </mc:Choice>
        <mc:Fallback xmlns="">
          <p:sp>
            <p:nvSpPr>
              <p:cNvPr id="14" name="Rectangle 13"/>
              <p:cNvSpPr>
                <a:spLocks noRot="1" noChangeAspect="1" noMove="1" noResize="1" noEditPoints="1" noAdjustHandles="1" noChangeArrowheads="1" noChangeShapeType="1" noTextEdit="1"/>
              </p:cNvSpPr>
              <p:nvPr/>
            </p:nvSpPr>
            <p:spPr>
              <a:xfrm>
                <a:off x="4908014" y="2956768"/>
                <a:ext cx="2352760" cy="369332"/>
              </a:xfrm>
              <a:prstGeom prst="rect">
                <a:avLst/>
              </a:prstGeom>
              <a:blipFill>
                <a:blip r:embed="rId7"/>
                <a:stretch>
                  <a:fillRect b="-13115"/>
                </a:stretch>
              </a:blipFill>
            </p:spPr>
            <p:txBody>
              <a:bodyPr/>
              <a:lstStyle/>
              <a:p>
                <a:r>
                  <a:rPr lang="en-US">
                    <a:noFill/>
                  </a:rPr>
                  <a:t> </a:t>
                </a:r>
              </a:p>
            </p:txBody>
          </p:sp>
        </mc:Fallback>
      </mc:AlternateContent>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3930707" y="3587017"/>
                <a:ext cx="3116109" cy="710194"/>
              </a:xfrm>
              <a:prstGeom prst="rect">
                <a:avLst/>
              </a:prstGeom>
            </p:spPr>
            <p:txBody>
              <a:bodyPr wrap="none">
                <a:spAutoFit/>
              </a:bodyPr>
              <a:lstStyle/>
              <a:p>
                <a:r>
                  <a:rPr lang="en-US" b="1" dirty="0" smtClean="0"/>
                  <a:t>Response </a:t>
                </a:r>
                <a14:m>
                  <m:oMath xmlns:m="http://schemas.openxmlformats.org/officeDocument/2006/math">
                    <m:r>
                      <a:rPr lang="en-US" b="1" i="1" smtClean="0">
                        <a:latin typeface="Cambria Math" panose="02040503050406030204" pitchFamily="18" charset="0"/>
                      </a:rPr>
                      <m:t>𝒓</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eqArr>
                          <m:eqArrPr>
                            <m:ctrlPr>
                              <a:rPr lang="en-US" b="1" i="1" smtClean="0">
                                <a:latin typeface="Cambria Math" panose="02040503050406030204" pitchFamily="18" charset="0"/>
                              </a:rPr>
                            </m:ctrlPr>
                          </m:eqArrPr>
                          <m:e>
                            <m:r>
                              <a:rPr lang="en-US" b="1" i="1" smtClean="0">
                                <a:latin typeface="Cambria Math" panose="02040503050406030204" pitchFamily="18" charset="0"/>
                              </a:rPr>
                              <m:t>𝒚</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e>
                          <m:e>
                            <m:r>
                              <a:rPr lang="en-US" b="1" i="1" dirty="0" smtClean="0">
                                <a:latin typeface="Cambria Math" panose="02040503050406030204" pitchFamily="18" charset="0"/>
                              </a:rPr>
                              <m:t>𝒚</m:t>
                            </m:r>
                            <m:r>
                              <a:rPr lang="en-US" b="0" i="1" dirty="0" smtClean="0">
                                <a:latin typeface="Cambria Math" panose="02040503050406030204" pitchFamily="18" charset="0"/>
                                <a:ea typeface="Cambria Math" panose="02040503050406030204" pitchFamily="18" charset="0"/>
                              </a:rPr>
                              <m:t>𝑥</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𝑖𝑓</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𝑐</m:t>
                            </m:r>
                            <m:r>
                              <a:rPr lang="en-US" b="0" i="1" dirty="0" smtClean="0">
                                <a:latin typeface="Cambria Math" panose="02040503050406030204" pitchFamily="18" charset="0"/>
                                <a:ea typeface="Cambria Math" panose="02040503050406030204" pitchFamily="18" charset="0"/>
                              </a:rPr>
                              <m:t>=1</m:t>
                            </m:r>
                          </m:e>
                        </m:eqArr>
                      </m:e>
                    </m:d>
                  </m:oMath>
                </a14:m>
                <a:endParaRPr lang="en-US" b="1" dirty="0"/>
              </a:p>
            </p:txBody>
          </p:sp>
        </mc:Choice>
        <mc:Fallback xmlns="">
          <p:sp>
            <p:nvSpPr>
              <p:cNvPr id="16" name="Rectangle 15"/>
              <p:cNvSpPr>
                <a:spLocks noRot="1" noChangeAspect="1" noMove="1" noResize="1" noEditPoints="1" noAdjustHandles="1" noChangeArrowheads="1" noChangeShapeType="1" noTextEdit="1"/>
              </p:cNvSpPr>
              <p:nvPr/>
            </p:nvSpPr>
            <p:spPr>
              <a:xfrm>
                <a:off x="3930707" y="3587017"/>
                <a:ext cx="3116109" cy="710194"/>
              </a:xfrm>
              <a:prstGeom prst="rect">
                <a:avLst/>
              </a:prstGeom>
              <a:blipFill>
                <a:blip r:embed="rId8"/>
                <a:stretch>
                  <a:fillRect l="-1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184780" y="4474982"/>
                <a:ext cx="5857886" cy="1117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 </m:t>
                          </m:r>
                          <m:eqArr>
                            <m:eqArrPr>
                              <m:ctrlPr>
                                <a:rPr lang="en-US" b="1" i="1" smtClean="0">
                                  <a:latin typeface="Cambria Math" panose="02040503050406030204" pitchFamily="18" charset="0"/>
                                </a:rPr>
                              </m:ctrlPr>
                            </m:eqArrPr>
                            <m:e>
                              <m:r>
                                <a:rPr lang="en-US" b="1" i="1" smtClean="0">
                                  <a:latin typeface="Cambria Math" panose="02040503050406030204" pitchFamily="18" charset="0"/>
                                </a:rPr>
                                <m:t>𝟏</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 </m:t>
                              </m:r>
                              <m:r>
                                <a:rPr lang="en-US" b="1" i="1" smtClean="0">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𝑴</m:t>
                              </m:r>
                              <m:r>
                                <a:rPr lang="en-US" b="1" i="1" dirty="0">
                                  <a:latin typeface="Cambria Math" panose="02040503050406030204" pitchFamily="18" charset="0"/>
                                </a:rPr>
                                <m:t>=</m:t>
                              </m:r>
                              <m:sSup>
                                <m:sSupPr>
                                  <m:ctrlPr>
                                    <a:rPr lang="en-US" b="1" i="1" dirty="0">
                                      <a:latin typeface="Cambria Math" panose="02040503050406030204" pitchFamily="18" charset="0"/>
                                    </a:rPr>
                                  </m:ctrlPr>
                                </m:sSupPr>
                                <m:e>
                                  <m:r>
                                    <a:rPr lang="en-US" b="1" i="1" dirty="0" smtClean="0">
                                      <a:latin typeface="Cambria Math" panose="02040503050406030204" pitchFamily="18" charset="0"/>
                                    </a:rPr>
                                    <m:t>𝒛𝒓</m:t>
                                  </m:r>
                                </m:e>
                                <m:sup>
                                  <m:r>
                                    <a:rPr lang="en-US" b="1" i="1" dirty="0" smtClean="0">
                                      <a:latin typeface="Cambria Math" panose="02040503050406030204" pitchFamily="18" charset="0"/>
                                    </a:rPr>
                                    <m:t>𝟐</m:t>
                                  </m:r>
                                </m:sup>
                              </m:sSup>
                              <m:r>
                                <a:rPr lang="en-US" b="1" i="1" dirty="0" smtClean="0">
                                  <a:latin typeface="Cambria Math" panose="02040503050406030204" pitchFamily="18" charset="0"/>
                                </a:rPr>
                                <m:t>          </m:t>
                              </m:r>
                            </m:e>
                            <m:e>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𝒊𝒇</m:t>
                              </m:r>
                              <m:r>
                                <a:rPr lang="en-US" b="1" i="1">
                                  <a:latin typeface="Cambria Math" panose="02040503050406030204" pitchFamily="18" charset="0"/>
                                </a:rPr>
                                <m:t> </m:t>
                              </m:r>
                              <m:r>
                                <a:rPr lang="en-US" b="1" i="1">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𝑴</m:t>
                              </m:r>
                              <m:r>
                                <a:rPr lang="en-US" b="1" i="1">
                                  <a:latin typeface="Cambria Math" panose="02040503050406030204" pitchFamily="18" charset="0"/>
                                </a:rPr>
                                <m:t>=</m:t>
                              </m:r>
                              <m:sSup>
                                <m:sSupPr>
                                  <m:ctrlPr>
                                    <a:rPr lang="en-US" b="1" i="1" dirty="0">
                                      <a:latin typeface="Cambria Math" panose="02040503050406030204" pitchFamily="18" charset="0"/>
                                    </a:rPr>
                                  </m:ctrlPr>
                                </m:sSupPr>
                                <m:e>
                                  <m:r>
                                    <a:rPr lang="en-US" b="1" i="1" dirty="0" smtClean="0">
                                      <a:latin typeface="Cambria Math" panose="02040503050406030204" pitchFamily="18" charset="0"/>
                                    </a:rPr>
                                    <m:t>𝒓</m:t>
                                  </m:r>
                                </m:e>
                                <m:sup>
                                  <m:r>
                                    <a:rPr lang="en-US" b="1" i="1" dirty="0" smtClean="0">
                                      <a:latin typeface="Cambria Math" panose="02040503050406030204" pitchFamily="18" charset="0"/>
                                    </a:rPr>
                                    <m:t>𝟐</m:t>
                                  </m:r>
                                </m:sup>
                              </m:sSup>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𝑚𝑜𝑑</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𝑁</m:t>
                              </m:r>
                              <m:r>
                                <a:rPr lang="en-US" b="1" i="1" dirty="0" smtClean="0">
                                  <a:latin typeface="Cambria Math" panose="02040503050406030204" pitchFamily="18" charset="0"/>
                                </a:rPr>
                                <m:t> </m:t>
                              </m:r>
                            </m:e>
                            <m:e>
                              <m:r>
                                <a:rPr lang="en-US" b="0" i="1" dirty="0" smtClean="0">
                                  <a:latin typeface="Cambria Math" panose="02040503050406030204" pitchFamily="18" charset="0"/>
                                  <a:ea typeface="Cambria Math" panose="02040503050406030204" pitchFamily="18" charset="0"/>
                                </a:rPr>
                                <m:t>0                     </m:t>
                              </m:r>
                              <m:r>
                                <a:rPr lang="en-US" b="0" i="1" dirty="0" smtClean="0">
                                  <a:latin typeface="Cambria Math" panose="02040503050406030204" pitchFamily="18" charset="0"/>
                                  <a:ea typeface="Cambria Math" panose="02040503050406030204" pitchFamily="18" charset="0"/>
                                </a:rPr>
                                <m:t>𝑜𝑡h𝑒𝑟𝑤𝑖𝑠𝑒</m:t>
                              </m:r>
                              <m:r>
                                <a:rPr lang="en-US" b="0" i="1" dirty="0" smtClean="0">
                                  <a:latin typeface="Cambria Math" panose="02040503050406030204" pitchFamily="18" charset="0"/>
                                  <a:ea typeface="Cambria Math" panose="02040503050406030204" pitchFamily="18" charset="0"/>
                                </a:rPr>
                                <m:t>                                 </m:t>
                              </m:r>
                            </m:e>
                          </m:eqArr>
                        </m:e>
                      </m:d>
                    </m:oMath>
                  </m:oMathPara>
                </a14:m>
                <a:endParaRPr lang="en-US" b="1" dirty="0"/>
              </a:p>
            </p:txBody>
          </p:sp>
        </mc:Choice>
        <mc:Fallback xmlns="">
          <p:sp>
            <p:nvSpPr>
              <p:cNvPr id="19" name="Rectangle 18"/>
              <p:cNvSpPr>
                <a:spLocks noRot="1" noChangeAspect="1" noMove="1" noResize="1" noEditPoints="1" noAdjustHandles="1" noChangeArrowheads="1" noChangeShapeType="1" noTextEdit="1"/>
              </p:cNvSpPr>
              <p:nvPr/>
            </p:nvSpPr>
            <p:spPr>
              <a:xfrm>
                <a:off x="2184780" y="4474982"/>
                <a:ext cx="5857886" cy="1117998"/>
              </a:xfrm>
              <a:prstGeom prst="rect">
                <a:avLst/>
              </a:prstGeom>
              <a:blipFill>
                <a:blip r:embed="rId9"/>
                <a:stretch>
                  <a:fillRect/>
                </a:stretch>
              </a:blipFill>
            </p:spPr>
            <p:txBody>
              <a:bodyPr/>
              <a:lstStyle/>
              <a:p>
                <a:r>
                  <a:rPr lang="en-US">
                    <a:noFill/>
                  </a:rPr>
                  <a:t> </a:t>
                </a:r>
              </a:p>
            </p:txBody>
          </p:sp>
        </mc:Fallback>
      </mc:AlternateContent>
      <p:cxnSp>
        <p:nvCxnSpPr>
          <p:cNvPr id="20" name="Straight Arrow Connector 19"/>
          <p:cNvCxnSpPr/>
          <p:nvPr/>
        </p:nvCxnSpPr>
        <p:spPr>
          <a:xfrm flipV="1">
            <a:off x="2673480" y="560780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0258" y="5828180"/>
                <a:ext cx="12121742" cy="954107"/>
              </a:xfrm>
              <a:prstGeom prst="rect">
                <a:avLst/>
              </a:prstGeom>
              <a:noFill/>
            </p:spPr>
            <p:txBody>
              <a:bodyPr wrap="square" rtlCol="0">
                <a:spAutoFit/>
              </a:bodyPr>
              <a:lstStyle/>
              <a:p>
                <a:r>
                  <a:rPr lang="en-US" sz="2800" b="1" dirty="0" smtClean="0"/>
                  <a:t>Completeness</a:t>
                </a:r>
                <a:r>
                  <a:rPr lang="en-US" sz="2800" dirty="0" smtClean="0"/>
                  <a:t>: If Alice knows x such </a:t>
                </a:r>
                <a14:m>
                  <m:oMath xmlns:m="http://schemas.openxmlformats.org/officeDocument/2006/math">
                    <m:sSup>
                      <m:sSupPr>
                        <m:ctrlPr>
                          <a:rPr lang="en-US" sz="2800" i="1" dirty="0">
                            <a:latin typeface="Cambria Math" panose="02040503050406030204" pitchFamily="18" charset="0"/>
                            <a:ea typeface="Cambria Math" panose="02040503050406030204" pitchFamily="18" charset="0"/>
                          </a:rPr>
                        </m:ctrlPr>
                      </m:sSupPr>
                      <m:e>
                        <m:r>
                          <a:rPr lang="en-US" sz="2800" i="1" dirty="0">
                            <a:latin typeface="Cambria Math" panose="02040503050406030204" pitchFamily="18" charset="0"/>
                            <a:ea typeface="Cambria Math" panose="02040503050406030204" pitchFamily="18" charset="0"/>
                          </a:rPr>
                          <m:t>𝑧</m:t>
                        </m:r>
                        <m:r>
                          <a:rPr lang="en-US" sz="2800" i="1" dirty="0">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ea typeface="Cambria Math" panose="02040503050406030204" pitchFamily="18" charset="0"/>
                          </a:rPr>
                          <m:t>𝑥</m:t>
                        </m:r>
                      </m:e>
                      <m:sup>
                        <m:r>
                          <a:rPr lang="en-US" sz="2800" i="1" dirty="0">
                            <a:latin typeface="Cambria Math" panose="02040503050406030204" pitchFamily="18" charset="0"/>
                            <a:ea typeface="Cambria Math" panose="02040503050406030204" pitchFamily="18" charset="0"/>
                          </a:rPr>
                          <m:t>2</m:t>
                        </m:r>
                      </m:sup>
                    </m:sSup>
                    <m:r>
                      <a:rPr lang="en-US" sz="2800" i="1" dirty="0">
                        <a:latin typeface="Cambria Math" panose="02040503050406030204" pitchFamily="18" charset="0"/>
                        <a:ea typeface="Cambria Math" panose="02040503050406030204" pitchFamily="18" charset="0"/>
                      </a:rPr>
                      <m:t> </m:t>
                    </m:r>
                    <m:r>
                      <m:rPr>
                        <m:sty m:val="p"/>
                      </m:rPr>
                      <a:rPr lang="en-US" sz="2800" dirty="0">
                        <a:latin typeface="Cambria Math" panose="02040503050406030204" pitchFamily="18" charset="0"/>
                        <a:ea typeface="Cambria Math" panose="02040503050406030204" pitchFamily="18" charset="0"/>
                      </a:rPr>
                      <m:t>mod</m:t>
                    </m:r>
                    <m:r>
                      <a:rPr lang="en-US" sz="2800" dirty="0">
                        <a:latin typeface="Cambria Math" panose="02040503050406030204" pitchFamily="18" charset="0"/>
                        <a:ea typeface="Cambria Math" panose="02040503050406030204" pitchFamily="18" charset="0"/>
                      </a:rPr>
                      <m:t> </m:t>
                    </m:r>
                    <m:r>
                      <m:rPr>
                        <m:sty m:val="p"/>
                      </m:rPr>
                      <a:rPr lang="en-US" sz="2800" dirty="0">
                        <a:latin typeface="Cambria Math" panose="02040503050406030204" pitchFamily="18" charset="0"/>
                        <a:ea typeface="Cambria Math" panose="02040503050406030204" pitchFamily="18" charset="0"/>
                      </a:rPr>
                      <m:t>N</m:t>
                    </m:r>
                  </m:oMath>
                </a14:m>
                <a:r>
                  <a:rPr lang="en-US" sz="2800" dirty="0" smtClean="0"/>
                  <a:t> then Bob will always accept</a:t>
                </a:r>
                <a:endParaRPr lang="en-US" sz="2800" dirty="0"/>
              </a:p>
              <a:p>
                <a:r>
                  <a:rPr lang="en-US" sz="2800" dirty="0" smtClean="0"/>
                  <a:t> </a:t>
                </a:r>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0258" y="5828180"/>
                <a:ext cx="12121742" cy="954107"/>
              </a:xfrm>
              <a:prstGeom prst="rect">
                <a:avLst/>
              </a:prstGeom>
              <a:blipFill>
                <a:blip r:embed="rId10"/>
                <a:stretch>
                  <a:fillRect l="-1056" t="-5732"/>
                </a:stretch>
              </a:blipFill>
            </p:spPr>
            <p:txBody>
              <a:bodyPr/>
              <a:lstStyle/>
              <a:p>
                <a:r>
                  <a:rPr lang="en-US">
                    <a:noFill/>
                  </a:rPr>
                  <a:t> </a:t>
                </a:r>
              </a:p>
            </p:txBody>
          </p:sp>
        </mc:Fallback>
      </mc:AlternateContent>
    </p:spTree>
    <p:extLst>
      <p:ext uri="{BB962C8B-B14F-4D97-AF65-F5344CB8AC3E}">
        <p14:creationId xmlns:p14="http://schemas.microsoft.com/office/powerpoint/2010/main" val="2884398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8" descr="Image result for b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282" y="2638190"/>
            <a:ext cx="2387523" cy="20768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Bellare-Micali</a:t>
            </a:r>
            <a:r>
              <a:rPr lang="en-US" dirty="0" smtClean="0"/>
              <a:t> 1-out-of-2-OT protocol</a:t>
            </a:r>
            <a:endParaRPr lang="en-US" dirty="0"/>
          </a:p>
        </p:txBody>
      </p:sp>
      <p:sp>
        <p:nvSpPr>
          <p:cNvPr id="3" name="Content Placeholder 2"/>
          <p:cNvSpPr>
            <a:spLocks noGrp="1"/>
          </p:cNvSpPr>
          <p:nvPr>
            <p:ph idx="1"/>
          </p:nvPr>
        </p:nvSpPr>
        <p:spPr/>
        <p:txBody>
          <a:bodyPr/>
          <a:lstStyle/>
          <a:p>
            <a:r>
              <a:rPr lang="en-US" dirty="0" smtClean="0"/>
              <a:t>Oblivious Transfer without a Trusted Third Party </a:t>
            </a:r>
          </a:p>
          <a:p>
            <a:pPr lvl="2"/>
            <a:r>
              <a:rPr lang="en-US" dirty="0"/>
              <a:t>g</a:t>
            </a:r>
            <a:r>
              <a:rPr lang="en-US" dirty="0" smtClean="0"/>
              <a:t> is a generator for a prime order group </a:t>
            </a:r>
            <a:r>
              <a:rPr lang="en-US" altLang="en-US" dirty="0" err="1" smtClean="0">
                <a:sym typeface="Symbol" panose="05050102010706020507" pitchFamily="18" charset="2"/>
              </a:rPr>
              <a:t>G</a:t>
            </a:r>
            <a:r>
              <a:rPr lang="en-US" altLang="en-US" baseline="-25000" dirty="0" err="1" smtClean="0">
                <a:sym typeface="Symbol" panose="05050102010706020507" pitchFamily="18" charset="2"/>
              </a:rPr>
              <a:t>q</a:t>
            </a:r>
            <a:r>
              <a:rPr lang="en-US" altLang="en-US" baseline="-25000" dirty="0" smtClean="0">
                <a:sym typeface="Symbol" panose="05050102010706020507" pitchFamily="18" charset="2"/>
              </a:rPr>
              <a:t> </a:t>
            </a:r>
            <a:r>
              <a:rPr lang="en-US" dirty="0" smtClean="0"/>
              <a:t> in which CDH is Hard</a:t>
            </a:r>
          </a:p>
          <a:p>
            <a:pPr marL="0" indent="0">
              <a:buNone/>
            </a:pPr>
            <a:endParaRPr lang="en-US" dirty="0" smtClean="0"/>
          </a:p>
        </p:txBody>
      </p:sp>
      <p:sp>
        <p:nvSpPr>
          <p:cNvPr id="4" name="Slide Number Placeholder 3"/>
          <p:cNvSpPr>
            <a:spLocks noGrp="1"/>
          </p:cNvSpPr>
          <p:nvPr>
            <p:ph type="sldNum" sz="quarter" idx="12"/>
          </p:nvPr>
        </p:nvSpPr>
        <p:spPr/>
        <p:txBody>
          <a:bodyPr/>
          <a:lstStyle/>
          <a:p>
            <a:fld id="{D104D3F7-B83F-4105-B753-146AD0E5364B}" type="slidenum">
              <a:rPr lang="en-US" smtClean="0"/>
              <a:t>5</a:t>
            </a:fld>
            <a:endParaRPr lang="en-US"/>
          </a:p>
        </p:txBody>
      </p:sp>
      <p:pic>
        <p:nvPicPr>
          <p:cNvPr id="6" name="Picture 6" descr="Image result for al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508" y="2465761"/>
            <a:ext cx="1557669" cy="213014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1991177" y="3352800"/>
            <a:ext cx="7462105" cy="17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991177" y="4001294"/>
            <a:ext cx="74621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7699" y="2483447"/>
            <a:ext cx="652743" cy="584775"/>
          </a:xfrm>
          <a:prstGeom prst="rect">
            <a:avLst/>
          </a:prstGeom>
        </p:spPr>
        <p:txBody>
          <a:bodyPr wrap="none">
            <a:spAutoFit/>
          </a:bodyPr>
          <a:lstStyle/>
          <a:p>
            <a:r>
              <a:rPr lang="en-US" sz="3200" dirty="0"/>
              <a:t>m</a:t>
            </a:r>
            <a:r>
              <a:rPr lang="en-US" sz="3200" baseline="-25000" dirty="0"/>
              <a:t>0</a:t>
            </a:r>
            <a:endParaRPr lang="en-US" sz="2800" dirty="0"/>
          </a:p>
        </p:txBody>
      </p:sp>
      <p:sp>
        <p:nvSpPr>
          <p:cNvPr id="11" name="Rectangle 10"/>
          <p:cNvSpPr/>
          <p:nvPr/>
        </p:nvSpPr>
        <p:spPr>
          <a:xfrm>
            <a:off x="84994" y="2999604"/>
            <a:ext cx="652743" cy="584775"/>
          </a:xfrm>
          <a:prstGeom prst="rect">
            <a:avLst/>
          </a:prstGeom>
        </p:spPr>
        <p:txBody>
          <a:bodyPr wrap="none">
            <a:spAutoFit/>
          </a:bodyPr>
          <a:lstStyle/>
          <a:p>
            <a:r>
              <a:rPr lang="en-US" sz="3200" dirty="0" smtClean="0"/>
              <a:t>m</a:t>
            </a:r>
            <a:r>
              <a:rPr lang="en-US" sz="3200" baseline="-25000" dirty="0" smtClean="0"/>
              <a:t>1</a:t>
            </a:r>
            <a:endParaRPr lang="en-US" sz="3200" baseline="-25000" dirty="0"/>
          </a:p>
        </p:txBody>
      </p:sp>
      <p:sp>
        <p:nvSpPr>
          <p:cNvPr id="13" name="Rectangle 12"/>
          <p:cNvSpPr/>
          <p:nvPr/>
        </p:nvSpPr>
        <p:spPr>
          <a:xfrm>
            <a:off x="11353800" y="2670931"/>
            <a:ext cx="652743" cy="584775"/>
          </a:xfrm>
          <a:prstGeom prst="rect">
            <a:avLst/>
          </a:prstGeom>
        </p:spPr>
        <p:txBody>
          <a:bodyPr wrap="square">
            <a:spAutoFit/>
          </a:bodyPr>
          <a:lstStyle/>
          <a:p>
            <a:r>
              <a:rPr lang="en-US" sz="3200" dirty="0" smtClean="0"/>
              <a:t>b</a:t>
            </a:r>
            <a:endParaRPr lang="en-US" sz="2800" dirty="0"/>
          </a:p>
        </p:txBody>
      </p:sp>
      <p:sp>
        <p:nvSpPr>
          <p:cNvPr id="19" name="Text Box 69"/>
          <p:cNvSpPr txBox="1">
            <a:spLocks noChangeArrowheads="1"/>
          </p:cNvSpPr>
          <p:nvPr/>
        </p:nvSpPr>
        <p:spPr bwMode="auto">
          <a:xfrm>
            <a:off x="389223" y="4580722"/>
            <a:ext cx="1646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dirty="0">
                <a:sym typeface="Symbol" panose="05050102010706020507" pitchFamily="18" charset="2"/>
              </a:rPr>
              <a:t>c </a:t>
            </a:r>
            <a:r>
              <a:rPr lang="en-US" altLang="en-US" baseline="-25000" dirty="0">
                <a:sym typeface="Symbol" panose="05050102010706020507" pitchFamily="18" charset="2"/>
              </a:rPr>
              <a:t>R</a:t>
            </a:r>
            <a:r>
              <a:rPr lang="en-US" altLang="en-US" dirty="0">
                <a:sym typeface="Symbol" panose="05050102010706020507" pitchFamily="18" charset="2"/>
              </a:rPr>
              <a:t> </a:t>
            </a:r>
            <a:r>
              <a:rPr lang="en-US" altLang="en-US" dirty="0" err="1">
                <a:sym typeface="Symbol" panose="05050102010706020507" pitchFamily="18" charset="2"/>
              </a:rPr>
              <a:t>G</a:t>
            </a:r>
            <a:r>
              <a:rPr lang="en-US" altLang="en-US" baseline="-25000" dirty="0" err="1">
                <a:sym typeface="Symbol" panose="05050102010706020507" pitchFamily="18" charset="2"/>
              </a:rPr>
              <a:t>q</a:t>
            </a:r>
            <a:endParaRPr lang="en-US" altLang="en-US" baseline="-25000" dirty="0">
              <a:sym typeface="Symbol" panose="05050102010706020507" pitchFamily="18" charset="2"/>
            </a:endParaRPr>
          </a:p>
        </p:txBody>
      </p:sp>
      <p:sp>
        <p:nvSpPr>
          <p:cNvPr id="14" name="Rectangle 13"/>
          <p:cNvSpPr/>
          <p:nvPr/>
        </p:nvSpPr>
        <p:spPr>
          <a:xfrm>
            <a:off x="4995297" y="2773373"/>
            <a:ext cx="380232" cy="646331"/>
          </a:xfrm>
          <a:prstGeom prst="rect">
            <a:avLst/>
          </a:prstGeom>
        </p:spPr>
        <p:txBody>
          <a:bodyPr wrap="none">
            <a:spAutoFit/>
          </a:bodyPr>
          <a:lstStyle/>
          <a:p>
            <a:r>
              <a:rPr lang="en-US" altLang="en-US" sz="3600" dirty="0">
                <a:sym typeface="Symbol" panose="05050102010706020507" pitchFamily="18" charset="2"/>
              </a:rPr>
              <a:t>c</a:t>
            </a:r>
            <a:endParaRPr lang="en-US" sz="3600" dirty="0"/>
          </a:p>
        </p:txBody>
      </p:sp>
      <p:sp>
        <p:nvSpPr>
          <p:cNvPr id="15" name="Rectangle 14"/>
          <p:cNvSpPr/>
          <p:nvPr/>
        </p:nvSpPr>
        <p:spPr>
          <a:xfrm>
            <a:off x="9726584" y="4732586"/>
            <a:ext cx="1285993" cy="523220"/>
          </a:xfrm>
          <a:prstGeom prst="rect">
            <a:avLst/>
          </a:prstGeom>
        </p:spPr>
        <p:txBody>
          <a:bodyPr wrap="none">
            <a:spAutoFit/>
          </a:bodyPr>
          <a:lstStyle/>
          <a:p>
            <a:r>
              <a:rPr lang="en-US" altLang="en-US" sz="2800" dirty="0">
                <a:sym typeface="Symbol" panose="05050102010706020507" pitchFamily="18" charset="2"/>
              </a:rPr>
              <a:t>k </a:t>
            </a:r>
            <a:r>
              <a:rPr lang="en-US" altLang="en-US" sz="2800" baseline="-25000" dirty="0">
                <a:sym typeface="Symbol" panose="05050102010706020507" pitchFamily="18" charset="2"/>
              </a:rPr>
              <a:t>R</a:t>
            </a:r>
            <a:r>
              <a:rPr lang="en-US" altLang="en-US" sz="2800" dirty="0">
                <a:sym typeface="Symbol" panose="05050102010706020507" pitchFamily="18" charset="2"/>
              </a:rPr>
              <a:t> </a:t>
            </a:r>
            <a:r>
              <a:rPr lang="en-US" altLang="en-US" sz="2800" dirty="0" err="1">
                <a:sym typeface="Symbol" panose="05050102010706020507" pitchFamily="18" charset="2"/>
              </a:rPr>
              <a:t>Z</a:t>
            </a:r>
            <a:r>
              <a:rPr lang="en-US" altLang="en-US" sz="2800" baseline="-25000" dirty="0" err="1">
                <a:sym typeface="Symbol" panose="05050102010706020507" pitchFamily="18" charset="2"/>
              </a:rPr>
              <a:t>q</a:t>
            </a:r>
            <a:endParaRPr lang="en-US" altLang="en-US" sz="2800" baseline="-25000" dirty="0">
              <a:sym typeface="Symbol" panose="05050102010706020507" pitchFamily="18" charset="2"/>
            </a:endParaRPr>
          </a:p>
        </p:txBody>
      </p:sp>
      <mc:AlternateContent xmlns:mc="http://schemas.openxmlformats.org/markup-compatibility/2006" xmlns:a14="http://schemas.microsoft.com/office/drawing/2010/main">
        <mc:Choice Requires="a14">
          <p:sp>
            <p:nvSpPr>
              <p:cNvPr id="23" name="Text Box 63"/>
              <p:cNvSpPr txBox="1">
                <a:spLocks noChangeArrowheads="1"/>
              </p:cNvSpPr>
              <p:nvPr/>
            </p:nvSpPr>
            <p:spPr bwMode="auto">
              <a:xfrm>
                <a:off x="8610600" y="5367945"/>
                <a:ext cx="3373531" cy="87447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14:m>
                  <m:oMath xmlns:m="http://schemas.openxmlformats.org/officeDocument/2006/math">
                    <m:sSub>
                      <m:sSubPr>
                        <m:ctrlPr>
                          <a:rPr lang="en-US" altLang="en-US" i="1" smtClean="0">
                            <a:latin typeface="Cambria Math" panose="02040503050406030204" pitchFamily="18" charset="0"/>
                            <a:sym typeface="Symbol" panose="05050102010706020507" pitchFamily="18" charset="2"/>
                          </a:rPr>
                        </m:ctrlPr>
                      </m:sSubPr>
                      <m:e>
                        <m:r>
                          <a:rPr lang="en-US" altLang="en-US" b="0" i="1" smtClean="0">
                            <a:latin typeface="Cambria Math" panose="02040503050406030204" pitchFamily="18" charset="0"/>
                            <a:sym typeface="Symbol" panose="05050102010706020507" pitchFamily="18" charset="2"/>
                          </a:rPr>
                          <m:t>𝑧</m:t>
                        </m:r>
                      </m:e>
                      <m:sub>
                        <m:r>
                          <a:rPr lang="en-US" altLang="en-US" b="0" i="1" smtClean="0">
                            <a:latin typeface="Cambria Math" panose="02040503050406030204" pitchFamily="18" charset="0"/>
                            <a:sym typeface="Symbol" panose="05050102010706020507" pitchFamily="18" charset="2"/>
                          </a:rPr>
                          <m:t>𝑏</m:t>
                        </m:r>
                      </m:sub>
                    </m:sSub>
                    <m:r>
                      <a:rPr lang="en-US" altLang="en-US" b="0" i="1" smtClean="0">
                        <a:latin typeface="Cambria Math" panose="02040503050406030204" pitchFamily="18" charset="0"/>
                        <a:sym typeface="Symbol" panose="05050102010706020507" pitchFamily="18" charset="2"/>
                      </a:rPr>
                      <m:t>=</m:t>
                    </m:r>
                    <m:sSup>
                      <m:sSupPr>
                        <m:ctrlPr>
                          <a:rPr lang="en-US" altLang="en-US" b="0" i="1" smtClean="0">
                            <a:latin typeface="Cambria Math" panose="02040503050406030204" pitchFamily="18" charset="0"/>
                            <a:sym typeface="Symbol" panose="05050102010706020507" pitchFamily="18" charset="2"/>
                          </a:rPr>
                        </m:ctrlPr>
                      </m:sSupPr>
                      <m:e>
                        <m:r>
                          <a:rPr lang="en-US" altLang="en-US" b="0" i="1" smtClean="0">
                            <a:latin typeface="Cambria Math" panose="02040503050406030204" pitchFamily="18" charset="0"/>
                            <a:sym typeface="Symbol" panose="05050102010706020507" pitchFamily="18" charset="2"/>
                          </a:rPr>
                          <m:t>𝑔</m:t>
                        </m:r>
                      </m:e>
                      <m:sup>
                        <m:r>
                          <a:rPr lang="en-US" altLang="en-US" b="0" i="1" smtClean="0">
                            <a:latin typeface="Cambria Math" panose="02040503050406030204" pitchFamily="18" charset="0"/>
                            <a:sym typeface="Symbol" panose="05050102010706020507" pitchFamily="18" charset="2"/>
                          </a:rPr>
                          <m:t>𝑘</m:t>
                        </m:r>
                      </m:sup>
                    </m:sSup>
                    <m:r>
                      <a:rPr lang="en-US" altLang="en-US" b="0" i="1" smtClean="0">
                        <a:latin typeface="Cambria Math" panose="02040503050406030204" pitchFamily="18" charset="0"/>
                        <a:sym typeface="Symbol" panose="05050102010706020507" pitchFamily="18" charset="2"/>
                      </a:rPr>
                      <m:t>,</m:t>
                    </m:r>
                  </m:oMath>
                </a14:m>
                <a:r>
                  <a:rPr lang="en-US" altLang="en-US" dirty="0" smtClean="0">
                    <a:sym typeface="Symbol" panose="05050102010706020507" pitchFamily="18" charset="2"/>
                  </a:rPr>
                  <a:t> </a:t>
                </a:r>
                <a14:m>
                  <m:oMath xmlns:m="http://schemas.openxmlformats.org/officeDocument/2006/math">
                    <m:sSub>
                      <m:sSubPr>
                        <m:ctrlPr>
                          <a:rPr lang="en-US" altLang="en-US" i="1">
                            <a:latin typeface="Cambria Math" panose="02040503050406030204" pitchFamily="18" charset="0"/>
                            <a:sym typeface="Symbol" panose="05050102010706020507" pitchFamily="18" charset="2"/>
                          </a:rPr>
                        </m:ctrlPr>
                      </m:sSubPr>
                      <m:e>
                        <m:r>
                          <a:rPr lang="en-US" altLang="en-US" i="1">
                            <a:latin typeface="Cambria Math" panose="02040503050406030204" pitchFamily="18" charset="0"/>
                            <a:sym typeface="Symbol" panose="05050102010706020507" pitchFamily="18" charset="2"/>
                          </a:rPr>
                          <m:t>𝑧</m:t>
                        </m:r>
                      </m:e>
                      <m:sub>
                        <m:r>
                          <a:rPr lang="en-US" altLang="en-US" b="0" i="1" smtClean="0">
                            <a:latin typeface="Cambria Math" panose="02040503050406030204" pitchFamily="18" charset="0"/>
                            <a:sym typeface="Symbol" panose="05050102010706020507" pitchFamily="18" charset="2"/>
                          </a:rPr>
                          <m:t>1−</m:t>
                        </m:r>
                        <m:r>
                          <a:rPr lang="en-US" altLang="en-US" b="0" i="1" smtClean="0">
                            <a:latin typeface="Cambria Math" panose="02040503050406030204" pitchFamily="18" charset="0"/>
                            <a:sym typeface="Symbol" panose="05050102010706020507" pitchFamily="18" charset="2"/>
                          </a:rPr>
                          <m:t>𝑏</m:t>
                        </m:r>
                      </m:sub>
                    </m:sSub>
                    <m:r>
                      <a:rPr lang="en-US" altLang="en-US" i="1">
                        <a:latin typeface="Cambria Math" panose="02040503050406030204" pitchFamily="18" charset="0"/>
                        <a:sym typeface="Symbol" panose="05050102010706020507" pitchFamily="18" charset="2"/>
                      </a:rPr>
                      <m:t>=</m:t>
                    </m:r>
                    <m:r>
                      <a:rPr lang="en-US" altLang="en-US" b="0" i="1" smtClean="0">
                        <a:latin typeface="Cambria Math" panose="02040503050406030204" pitchFamily="18" charset="0"/>
                        <a:sym typeface="Symbol" panose="05050102010706020507" pitchFamily="18" charset="2"/>
                      </a:rPr>
                      <m:t>𝑐</m:t>
                    </m:r>
                    <m:sSup>
                      <m:sSupPr>
                        <m:ctrlPr>
                          <a:rPr lang="en-US" altLang="en-US" i="1">
                            <a:latin typeface="Cambria Math" panose="02040503050406030204" pitchFamily="18" charset="0"/>
                            <a:sym typeface="Symbol" panose="05050102010706020507" pitchFamily="18" charset="2"/>
                          </a:rPr>
                        </m:ctrlPr>
                      </m:sSupPr>
                      <m:e>
                        <m:r>
                          <a:rPr lang="en-US" altLang="en-US" i="1">
                            <a:latin typeface="Cambria Math" panose="02040503050406030204" pitchFamily="18" charset="0"/>
                            <a:sym typeface="Symbol" panose="05050102010706020507" pitchFamily="18" charset="2"/>
                          </a:rPr>
                          <m:t>𝑔</m:t>
                        </m:r>
                      </m:e>
                      <m:sup>
                        <m:r>
                          <a:rPr lang="en-US" altLang="en-US" b="0" i="1" smtClean="0">
                            <a:latin typeface="Cambria Math" panose="02040503050406030204" pitchFamily="18" charset="0"/>
                            <a:sym typeface="Symbol" panose="05050102010706020507" pitchFamily="18" charset="2"/>
                          </a:rPr>
                          <m:t>−</m:t>
                        </m:r>
                        <m:r>
                          <a:rPr lang="en-US" altLang="en-US" i="1">
                            <a:latin typeface="Cambria Math" panose="02040503050406030204" pitchFamily="18" charset="0"/>
                            <a:sym typeface="Symbol" panose="05050102010706020507" pitchFamily="18" charset="2"/>
                          </a:rPr>
                          <m:t>𝑘</m:t>
                        </m:r>
                      </m:sup>
                    </m:sSup>
                  </m:oMath>
                </a14:m>
                <a:endParaRPr lang="en-US" altLang="en-US" i="1" dirty="0" smtClean="0">
                  <a:latin typeface="Cambria Math" panose="02040503050406030204" pitchFamily="18" charset="0"/>
                  <a:sym typeface="Symbol" panose="05050102010706020507" pitchFamily="18" charset="2"/>
                </a:endParaRPr>
              </a:p>
              <a:p>
                <a:pPr eaLnBrk="1" hangingPunct="1"/>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sym typeface="Symbol" panose="05050102010706020507" pitchFamily="18" charset="2"/>
                        </a:rPr>
                        <m:t>                           </m:t>
                      </m:r>
                      <m:r>
                        <a:rPr lang="en-US" altLang="en-US" i="1">
                          <a:latin typeface="Cambria Math" panose="02040503050406030204" pitchFamily="18" charset="0"/>
                          <a:sym typeface="Symbol" panose="05050102010706020507" pitchFamily="18" charset="2"/>
                        </a:rPr>
                        <m:t>=</m:t>
                      </m:r>
                      <m:r>
                        <a:rPr lang="en-US" altLang="en-US" b="0" i="1" smtClean="0">
                          <a:latin typeface="Cambria Math" panose="02040503050406030204" pitchFamily="18" charset="0"/>
                          <a:sym typeface="Symbol" panose="05050102010706020507" pitchFamily="18" charset="2"/>
                        </a:rPr>
                        <m:t>𝑐</m:t>
                      </m:r>
                      <m:sSubSup>
                        <m:sSubSupPr>
                          <m:ctrlPr>
                            <a:rPr lang="en-US" altLang="en-US" i="1">
                              <a:latin typeface="Cambria Math" panose="02040503050406030204" pitchFamily="18" charset="0"/>
                              <a:sym typeface="Symbol" panose="05050102010706020507" pitchFamily="18" charset="2"/>
                            </a:rPr>
                          </m:ctrlPr>
                        </m:sSubSupPr>
                        <m:e>
                          <m:d>
                            <m:dPr>
                              <m:ctrlPr>
                                <a:rPr lang="en-US" altLang="en-US" i="1">
                                  <a:latin typeface="Cambria Math" panose="02040503050406030204" pitchFamily="18" charset="0"/>
                                  <a:sym typeface="Symbol" panose="05050102010706020507" pitchFamily="18" charset="2"/>
                                </a:rPr>
                              </m:ctrlPr>
                            </m:dPr>
                            <m:e>
                              <m:sSub>
                                <m:sSubPr>
                                  <m:ctrlPr>
                                    <a:rPr lang="en-US" altLang="en-US" i="1">
                                      <a:latin typeface="Cambria Math" panose="02040503050406030204" pitchFamily="18" charset="0"/>
                                      <a:sym typeface="Symbol" panose="05050102010706020507" pitchFamily="18" charset="2"/>
                                    </a:rPr>
                                  </m:ctrlPr>
                                </m:sSubPr>
                                <m:e>
                                  <m:r>
                                    <a:rPr lang="en-US" altLang="en-US" i="1">
                                      <a:latin typeface="Cambria Math" panose="02040503050406030204" pitchFamily="18" charset="0"/>
                                      <a:sym typeface="Symbol" panose="05050102010706020507" pitchFamily="18" charset="2"/>
                                    </a:rPr>
                                    <m:t>𝑧</m:t>
                                  </m:r>
                                </m:e>
                                <m:sub>
                                  <m:r>
                                    <a:rPr lang="en-US" altLang="en-US" i="1">
                                      <a:latin typeface="Cambria Math" panose="02040503050406030204" pitchFamily="18" charset="0"/>
                                      <a:sym typeface="Symbol" panose="05050102010706020507" pitchFamily="18" charset="2"/>
                                    </a:rPr>
                                    <m:t>𝑏</m:t>
                                  </m:r>
                                </m:sub>
                              </m:sSub>
                            </m:e>
                          </m:d>
                        </m:e>
                        <m:sub/>
                        <m:sup>
                          <m:r>
                            <a:rPr lang="en-US" altLang="en-US" i="1">
                              <a:latin typeface="Cambria Math" panose="02040503050406030204" pitchFamily="18" charset="0"/>
                              <a:sym typeface="Symbol" panose="05050102010706020507" pitchFamily="18" charset="2"/>
                            </a:rPr>
                            <m:t>−1</m:t>
                          </m:r>
                        </m:sup>
                      </m:sSubSup>
                    </m:oMath>
                  </m:oMathPara>
                </a14:m>
                <a:endParaRPr lang="en-US" altLang="en-US" baseline="-25000" dirty="0"/>
              </a:p>
            </p:txBody>
          </p:sp>
        </mc:Choice>
        <mc:Fallback xmlns="">
          <p:sp>
            <p:nvSpPr>
              <p:cNvPr id="23" name="Text Box 63"/>
              <p:cNvSpPr txBox="1">
                <a:spLocks noRot="1" noChangeAspect="1" noMove="1" noResize="1" noEditPoints="1" noAdjustHandles="1" noChangeArrowheads="1" noChangeShapeType="1" noTextEdit="1"/>
              </p:cNvSpPr>
              <p:nvPr/>
            </p:nvSpPr>
            <p:spPr bwMode="auto">
              <a:xfrm>
                <a:off x="8610600" y="5367945"/>
                <a:ext cx="3373531" cy="87447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24" name="Straight Arrow Connector 23"/>
          <p:cNvCxnSpPr/>
          <p:nvPr/>
        </p:nvCxnSpPr>
        <p:spPr>
          <a:xfrm>
            <a:off x="2003204" y="5087998"/>
            <a:ext cx="7521034" cy="39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 Box 63"/>
              <p:cNvSpPr txBox="1">
                <a:spLocks noChangeArrowheads="1"/>
              </p:cNvSpPr>
              <p:nvPr/>
            </p:nvSpPr>
            <p:spPr bwMode="auto">
              <a:xfrm>
                <a:off x="4722632" y="3388684"/>
                <a:ext cx="1109086" cy="5734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sz="3200" i="1" smtClean="0">
                          <a:latin typeface="Cambria Math" panose="02040503050406030204" pitchFamily="18" charset="0"/>
                          <a:sym typeface="Symbol" panose="05050102010706020507" pitchFamily="18" charset="2"/>
                        </a:rPr>
                        <m:t>𝑧</m:t>
                      </m:r>
                      <m:r>
                        <a:rPr lang="en-US" altLang="en-US" sz="3200" b="0" i="1" baseline="-25000" smtClean="0">
                          <a:latin typeface="Cambria Math" panose="02040503050406030204" pitchFamily="18" charset="0"/>
                          <a:sym typeface="Symbol" panose="05050102010706020507" pitchFamily="18" charset="2"/>
                        </a:rPr>
                        <m:t>0</m:t>
                      </m:r>
                      <m:r>
                        <a:rPr lang="en-US" altLang="en-US" sz="3200" b="0" i="1" smtClean="0">
                          <a:latin typeface="Cambria Math" panose="02040503050406030204" pitchFamily="18" charset="0"/>
                          <a:sym typeface="Symbol" panose="05050102010706020507" pitchFamily="18" charset="2"/>
                        </a:rPr>
                        <m:t>,</m:t>
                      </m:r>
                      <m:r>
                        <a:rPr lang="en-US" altLang="en-US" sz="3200" b="0" i="1" smtClean="0">
                          <a:latin typeface="Cambria Math" panose="02040503050406030204" pitchFamily="18" charset="0"/>
                          <a:sym typeface="Symbol" panose="05050102010706020507" pitchFamily="18" charset="2"/>
                        </a:rPr>
                        <m:t>𝑧</m:t>
                      </m:r>
                      <m:r>
                        <a:rPr lang="en-US" altLang="en-US" sz="3200" b="0" i="1" baseline="-25000" smtClean="0">
                          <a:latin typeface="Cambria Math" panose="02040503050406030204" pitchFamily="18" charset="0"/>
                          <a:sym typeface="Symbol" panose="05050102010706020507" pitchFamily="18" charset="2"/>
                        </a:rPr>
                        <m:t>1</m:t>
                      </m:r>
                    </m:oMath>
                  </m:oMathPara>
                </a14:m>
                <a:endParaRPr lang="en-US" altLang="en-US" sz="3200" baseline="-25000" dirty="0"/>
              </a:p>
            </p:txBody>
          </p:sp>
        </mc:Choice>
        <mc:Fallback xmlns="">
          <p:sp>
            <p:nvSpPr>
              <p:cNvPr id="28" name="Text Box 63"/>
              <p:cNvSpPr txBox="1">
                <a:spLocks noRot="1" noChangeAspect="1" noMove="1" noResize="1" noEditPoints="1" noAdjustHandles="1" noChangeArrowheads="1" noChangeShapeType="1" noTextEdit="1"/>
              </p:cNvSpPr>
              <p:nvPr/>
            </p:nvSpPr>
            <p:spPr bwMode="auto">
              <a:xfrm>
                <a:off x="4722632" y="3388684"/>
                <a:ext cx="1109086" cy="573427"/>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2876216" y="4145185"/>
                <a:ext cx="6096000" cy="843564"/>
              </a:xfrm>
              <a:prstGeom prst="rect">
                <a:avLst/>
              </a:prstGeom>
            </p:spPr>
            <p:txBody>
              <a:bodyPr>
                <a:spAutoFit/>
              </a:bodyPr>
              <a:lstStyle/>
              <a:p>
                <a:pPr lvl="1">
                  <a:lnSpc>
                    <a:spcPct val="90000"/>
                  </a:lnSpc>
                  <a:spcBef>
                    <a:spcPct val="20000"/>
                  </a:spcBef>
                </a:pPr>
                <a14:m>
                  <m:oMathPara xmlns:m="http://schemas.openxmlformats.org/officeDocument/2006/math">
                    <m:oMathParaPr>
                      <m:jc m:val="centerGroup"/>
                    </m:oMathParaPr>
                    <m:oMath xmlns:m="http://schemas.openxmlformats.org/officeDocument/2006/math">
                      <m:sSub>
                        <m:sSubPr>
                          <m:ctrlPr>
                            <a:rPr lang="en-US" altLang="en-US" sz="2400" i="1" smtClean="0">
                              <a:latin typeface="Cambria Math" panose="02040503050406030204" pitchFamily="18" charset="0"/>
                              <a:sym typeface="Symbol" panose="05050102010706020507" pitchFamily="18" charset="2"/>
                            </a:rPr>
                          </m:ctrlPr>
                        </m:sSubPr>
                        <m:e>
                          <m:r>
                            <a:rPr lang="en-US" altLang="en-US" sz="2400" i="1">
                              <a:latin typeface="Cambria Math" panose="02040503050406030204" pitchFamily="18" charset="0"/>
                              <a:sym typeface="Symbol" panose="05050102010706020507" pitchFamily="18" charset="2"/>
                            </a:rPr>
                            <m:t>𝐶</m:t>
                          </m:r>
                        </m:e>
                        <m:sub>
                          <m:r>
                            <a:rPr lang="en-US" altLang="en-US" sz="2400" b="0" i="1" smtClean="0">
                              <a:latin typeface="Cambria Math" panose="02040503050406030204" pitchFamily="18" charset="0"/>
                              <a:sym typeface="Symbol" panose="05050102010706020507" pitchFamily="18" charset="2"/>
                            </a:rPr>
                            <m:t>0</m:t>
                          </m:r>
                        </m:sub>
                      </m:sSub>
                      <m:r>
                        <a:rPr lang="en-US" altLang="en-US" sz="2400" i="1">
                          <a:latin typeface="Cambria Math" panose="02040503050406030204" pitchFamily="18" charset="0"/>
                          <a:sym typeface="Symbol" panose="05050102010706020507" pitchFamily="18" charset="2"/>
                        </a:rPr>
                        <m:t>=</m:t>
                      </m:r>
                      <m:d>
                        <m:dPr>
                          <m:begChr m:val="["/>
                          <m:endChr m:val="]"/>
                          <m:ctrlPr>
                            <a:rPr lang="en-US" altLang="en-US" sz="2400" i="1">
                              <a:latin typeface="Cambria Math" panose="02040503050406030204" pitchFamily="18" charset="0"/>
                              <a:sym typeface="Symbol" panose="05050102010706020507" pitchFamily="18" charset="2"/>
                            </a:rPr>
                          </m:ctrlPr>
                        </m:dPr>
                        <m:e>
                          <m:sSup>
                            <m:sSupPr>
                              <m:ctrlPr>
                                <a:rPr lang="en-US" altLang="en-US" sz="2400" i="1">
                                  <a:latin typeface="Cambria Math" panose="02040503050406030204" pitchFamily="18" charset="0"/>
                                  <a:sym typeface="Symbol" panose="05050102010706020507" pitchFamily="18" charset="2"/>
                                </a:rPr>
                              </m:ctrlPr>
                            </m:sSupPr>
                            <m:e>
                              <m:r>
                                <a:rPr lang="en-US" altLang="en-US" sz="2400" i="1">
                                  <a:latin typeface="Cambria Math" panose="02040503050406030204" pitchFamily="18" charset="0"/>
                                  <a:sym typeface="Symbol" panose="05050102010706020507" pitchFamily="18" charset="2"/>
                                </a:rPr>
                                <m:t>𝑔</m:t>
                              </m:r>
                            </m:e>
                            <m:sup>
                              <m:sSub>
                                <m:sSubPr>
                                  <m:ctrlPr>
                                    <a:rPr lang="en-US" altLang="en-US" sz="2400" i="1">
                                      <a:latin typeface="Cambria Math" panose="02040503050406030204" pitchFamily="18" charset="0"/>
                                      <a:sym typeface="Symbol" panose="05050102010706020507" pitchFamily="18" charset="2"/>
                                    </a:rPr>
                                  </m:ctrlPr>
                                </m:sSubPr>
                                <m:e>
                                  <m:r>
                                    <a:rPr lang="en-US" altLang="en-US" sz="2400" i="1">
                                      <a:latin typeface="Cambria Math" panose="02040503050406030204" pitchFamily="18" charset="0"/>
                                      <a:sym typeface="Symbol" panose="05050102010706020507" pitchFamily="18" charset="2"/>
                                    </a:rPr>
                                    <m:t>𝑟</m:t>
                                  </m:r>
                                </m:e>
                                <m:sub>
                                  <m:r>
                                    <a:rPr lang="en-US" altLang="en-US" sz="2400" b="0" i="1" smtClean="0">
                                      <a:latin typeface="Cambria Math" panose="02040503050406030204" pitchFamily="18" charset="0"/>
                                      <a:sym typeface="Symbol" panose="05050102010706020507" pitchFamily="18" charset="2"/>
                                    </a:rPr>
                                    <m:t>0</m:t>
                                  </m:r>
                                </m:sub>
                              </m:sSub>
                            </m:sup>
                          </m:sSup>
                          <m:r>
                            <a:rPr lang="en-US" altLang="en-US" sz="2400" i="1">
                              <a:latin typeface="Cambria Math" panose="02040503050406030204" pitchFamily="18" charset="0"/>
                              <a:sym typeface="Symbol" panose="05050102010706020507" pitchFamily="18" charset="2"/>
                            </a:rPr>
                            <m:t>,</m:t>
                          </m:r>
                          <m:r>
                            <a:rPr lang="en-US" altLang="en-US" sz="2400" i="1">
                              <a:latin typeface="Cambria Math" panose="02040503050406030204" pitchFamily="18" charset="0"/>
                              <a:sym typeface="Symbol" panose="05050102010706020507" pitchFamily="18" charset="2"/>
                            </a:rPr>
                            <m:t>𝐻</m:t>
                          </m:r>
                          <m:d>
                            <m:dPr>
                              <m:ctrlPr>
                                <a:rPr lang="en-US" altLang="en-US" sz="2400" i="1">
                                  <a:latin typeface="Cambria Math" panose="02040503050406030204" pitchFamily="18" charset="0"/>
                                  <a:sym typeface="Symbol" panose="05050102010706020507" pitchFamily="18" charset="2"/>
                                </a:rPr>
                              </m:ctrlPr>
                            </m:dPr>
                            <m:e>
                              <m:sSubSup>
                                <m:sSubSupPr>
                                  <m:ctrlPr>
                                    <a:rPr lang="en-US" altLang="en-US" sz="2400" i="1">
                                      <a:latin typeface="Cambria Math" panose="02040503050406030204" pitchFamily="18" charset="0"/>
                                      <a:sym typeface="Symbol" panose="05050102010706020507" pitchFamily="18" charset="2"/>
                                    </a:rPr>
                                  </m:ctrlPr>
                                </m:sSubSupPr>
                                <m:e>
                                  <m:r>
                                    <a:rPr lang="en-US" altLang="en-US" sz="2400" i="1">
                                      <a:latin typeface="Cambria Math" panose="02040503050406030204" pitchFamily="18" charset="0"/>
                                      <a:sym typeface="Symbol" panose="05050102010706020507" pitchFamily="18" charset="2"/>
                                    </a:rPr>
                                    <m:t>𝑧</m:t>
                                  </m:r>
                                </m:e>
                                <m:sub>
                                  <m:r>
                                    <a:rPr lang="en-US" altLang="en-US" sz="2400" b="0" i="1" smtClean="0">
                                      <a:latin typeface="Cambria Math" panose="02040503050406030204" pitchFamily="18" charset="0"/>
                                      <a:sym typeface="Symbol" panose="05050102010706020507" pitchFamily="18" charset="2"/>
                                    </a:rPr>
                                    <m:t>0</m:t>
                                  </m:r>
                                </m:sub>
                                <m:sup>
                                  <m:sSub>
                                    <m:sSubPr>
                                      <m:ctrlPr>
                                        <a:rPr lang="en-US" altLang="en-US" sz="2400" i="1">
                                          <a:latin typeface="Cambria Math" panose="02040503050406030204" pitchFamily="18" charset="0"/>
                                          <a:sym typeface="Symbol" panose="05050102010706020507" pitchFamily="18" charset="2"/>
                                        </a:rPr>
                                      </m:ctrlPr>
                                    </m:sSubPr>
                                    <m:e>
                                      <m:r>
                                        <a:rPr lang="en-US" altLang="en-US" sz="2400" i="1">
                                          <a:latin typeface="Cambria Math" panose="02040503050406030204" pitchFamily="18" charset="0"/>
                                          <a:sym typeface="Symbol" panose="05050102010706020507" pitchFamily="18" charset="2"/>
                                        </a:rPr>
                                        <m:t>𝑟</m:t>
                                      </m:r>
                                    </m:e>
                                    <m:sub>
                                      <m:r>
                                        <a:rPr lang="en-US" altLang="en-US" sz="2400" b="0" i="1" smtClean="0">
                                          <a:latin typeface="Cambria Math" panose="02040503050406030204" pitchFamily="18" charset="0"/>
                                          <a:sym typeface="Symbol" panose="05050102010706020507" pitchFamily="18" charset="2"/>
                                        </a:rPr>
                                        <m:t>0</m:t>
                                      </m:r>
                                    </m:sub>
                                  </m:sSub>
                                </m:sup>
                              </m:sSubSup>
                            </m:e>
                          </m:d>
                          <m:r>
                            <a:rPr lang="en-US" altLang="en-US" sz="2400" i="1">
                              <a:latin typeface="Cambria Math" panose="02040503050406030204" pitchFamily="18" charset="0"/>
                              <a:ea typeface="Cambria Math" panose="02040503050406030204" pitchFamily="18" charset="0"/>
                              <a:sym typeface="Symbol" panose="05050102010706020507" pitchFamily="18" charset="2"/>
                            </a:rPr>
                            <m:t>⊕</m:t>
                          </m:r>
                          <m:sSub>
                            <m:sSubPr>
                              <m:ctrlPr>
                                <a:rPr lang="en-US" altLang="en-US" sz="2400" i="1">
                                  <a:latin typeface="Cambria Math" panose="02040503050406030204" pitchFamily="18" charset="0"/>
                                  <a:ea typeface="Cambria Math" panose="02040503050406030204" pitchFamily="18" charset="0"/>
                                  <a:sym typeface="Symbol" panose="05050102010706020507" pitchFamily="18" charset="2"/>
                                </a:rPr>
                              </m:ctrlPr>
                            </m:sSubPr>
                            <m:e>
                              <m:r>
                                <a:rPr lang="en-US" altLang="en-US" sz="2400" i="1">
                                  <a:latin typeface="Cambria Math" panose="02040503050406030204" pitchFamily="18" charset="0"/>
                                  <a:ea typeface="Cambria Math" panose="02040503050406030204" pitchFamily="18" charset="0"/>
                                  <a:sym typeface="Symbol" panose="05050102010706020507" pitchFamily="18" charset="2"/>
                                </a:rPr>
                                <m:t>𝑚</m:t>
                              </m:r>
                            </m:e>
                            <m:sub>
                              <m:r>
                                <a:rPr lang="en-US" altLang="en-US" sz="2400" b="0" i="1" smtClean="0">
                                  <a:latin typeface="Cambria Math" panose="02040503050406030204" pitchFamily="18" charset="0"/>
                                  <a:ea typeface="Cambria Math" panose="02040503050406030204" pitchFamily="18" charset="0"/>
                                  <a:sym typeface="Symbol" panose="05050102010706020507" pitchFamily="18" charset="2"/>
                                </a:rPr>
                                <m:t>0</m:t>
                              </m:r>
                            </m:sub>
                          </m:sSub>
                        </m:e>
                      </m:d>
                    </m:oMath>
                  </m:oMathPara>
                </a14:m>
                <a:endParaRPr lang="en-US" altLang="en-US" sz="2400" dirty="0">
                  <a:latin typeface="Arial" panose="020B0604020202020204" pitchFamily="34" charset="0"/>
                  <a:sym typeface="Symbol" panose="05050102010706020507" pitchFamily="18" charset="2"/>
                </a:endParaRPr>
              </a:p>
              <a:p>
                <a:pPr lvl="1">
                  <a:lnSpc>
                    <a:spcPct val="90000"/>
                  </a:lnSpc>
                  <a:spcBef>
                    <a:spcPct val="20000"/>
                  </a:spcBef>
                </a:pPr>
                <a14:m>
                  <m:oMathPara xmlns:m="http://schemas.openxmlformats.org/officeDocument/2006/math">
                    <m:oMathParaPr>
                      <m:jc m:val="centerGroup"/>
                    </m:oMathParaPr>
                    <m:oMath xmlns:m="http://schemas.openxmlformats.org/officeDocument/2006/math">
                      <m:sSub>
                        <m:sSubPr>
                          <m:ctrlPr>
                            <a:rPr lang="en-US" altLang="en-US" sz="2400" i="1" smtClean="0">
                              <a:latin typeface="Cambria Math" panose="02040503050406030204" pitchFamily="18" charset="0"/>
                              <a:sym typeface="Symbol" panose="05050102010706020507" pitchFamily="18" charset="2"/>
                            </a:rPr>
                          </m:ctrlPr>
                        </m:sSubPr>
                        <m:e>
                          <m:r>
                            <a:rPr lang="en-US" altLang="en-US" sz="2400" b="0" i="1" smtClean="0">
                              <a:latin typeface="Cambria Math" panose="02040503050406030204" pitchFamily="18" charset="0"/>
                              <a:sym typeface="Symbol" panose="05050102010706020507" pitchFamily="18" charset="2"/>
                            </a:rPr>
                            <m:t>𝐶</m:t>
                          </m:r>
                        </m:e>
                        <m:sub>
                          <m:r>
                            <a:rPr lang="en-US" altLang="en-US" sz="2400" b="0" i="1" smtClean="0">
                              <a:latin typeface="Cambria Math" panose="02040503050406030204" pitchFamily="18" charset="0"/>
                              <a:sym typeface="Symbol" panose="05050102010706020507" pitchFamily="18" charset="2"/>
                            </a:rPr>
                            <m:t>1</m:t>
                          </m:r>
                        </m:sub>
                      </m:sSub>
                      <m:r>
                        <a:rPr lang="en-US" altLang="en-US" sz="2400" b="0" i="1" smtClean="0">
                          <a:latin typeface="Cambria Math" panose="02040503050406030204" pitchFamily="18" charset="0"/>
                          <a:sym typeface="Symbol" panose="05050102010706020507" pitchFamily="18" charset="2"/>
                        </a:rPr>
                        <m:t>=</m:t>
                      </m:r>
                      <m:d>
                        <m:dPr>
                          <m:begChr m:val="["/>
                          <m:endChr m:val="]"/>
                          <m:ctrlPr>
                            <a:rPr lang="en-US" altLang="en-US" sz="2400" b="0" i="1" smtClean="0">
                              <a:latin typeface="Cambria Math" panose="02040503050406030204" pitchFamily="18" charset="0"/>
                              <a:sym typeface="Symbol" panose="05050102010706020507" pitchFamily="18" charset="2"/>
                            </a:rPr>
                          </m:ctrlPr>
                        </m:dPr>
                        <m:e>
                          <m:sSup>
                            <m:sSupPr>
                              <m:ctrlPr>
                                <a:rPr lang="en-US" altLang="en-US" sz="2400" b="0" i="1" smtClean="0">
                                  <a:latin typeface="Cambria Math" panose="02040503050406030204" pitchFamily="18" charset="0"/>
                                  <a:sym typeface="Symbol" panose="05050102010706020507" pitchFamily="18" charset="2"/>
                                </a:rPr>
                              </m:ctrlPr>
                            </m:sSupPr>
                            <m:e>
                              <m:r>
                                <a:rPr lang="en-US" altLang="en-US" sz="2400" b="0" i="1" smtClean="0">
                                  <a:latin typeface="Cambria Math" panose="02040503050406030204" pitchFamily="18" charset="0"/>
                                  <a:sym typeface="Symbol" panose="05050102010706020507" pitchFamily="18" charset="2"/>
                                </a:rPr>
                                <m:t>𝑔</m:t>
                              </m:r>
                            </m:e>
                            <m:sup>
                              <m:sSub>
                                <m:sSubPr>
                                  <m:ctrlPr>
                                    <a:rPr lang="en-US" altLang="en-US" sz="2400" b="0" i="1" smtClean="0">
                                      <a:latin typeface="Cambria Math" panose="02040503050406030204" pitchFamily="18" charset="0"/>
                                      <a:sym typeface="Symbol" panose="05050102010706020507" pitchFamily="18" charset="2"/>
                                    </a:rPr>
                                  </m:ctrlPr>
                                </m:sSubPr>
                                <m:e>
                                  <m:r>
                                    <a:rPr lang="en-US" altLang="en-US" sz="2400" b="0" i="1" smtClean="0">
                                      <a:latin typeface="Cambria Math" panose="02040503050406030204" pitchFamily="18" charset="0"/>
                                      <a:sym typeface="Symbol" panose="05050102010706020507" pitchFamily="18" charset="2"/>
                                    </a:rPr>
                                    <m:t>𝑟</m:t>
                                  </m:r>
                                </m:e>
                                <m:sub>
                                  <m:r>
                                    <a:rPr lang="en-US" altLang="en-US" sz="2400" b="0" i="1" smtClean="0">
                                      <a:latin typeface="Cambria Math" panose="02040503050406030204" pitchFamily="18" charset="0"/>
                                      <a:sym typeface="Symbol" panose="05050102010706020507" pitchFamily="18" charset="2"/>
                                    </a:rPr>
                                    <m:t>1</m:t>
                                  </m:r>
                                </m:sub>
                              </m:sSub>
                            </m:sup>
                          </m:sSup>
                          <m:r>
                            <a:rPr lang="en-US" altLang="en-US" sz="2400" b="0" i="1" smtClean="0">
                              <a:latin typeface="Cambria Math" panose="02040503050406030204" pitchFamily="18" charset="0"/>
                              <a:sym typeface="Symbol" panose="05050102010706020507" pitchFamily="18" charset="2"/>
                            </a:rPr>
                            <m:t>,</m:t>
                          </m:r>
                          <m:r>
                            <a:rPr lang="en-US" altLang="en-US" sz="2400" b="0" i="1" smtClean="0">
                              <a:latin typeface="Cambria Math" panose="02040503050406030204" pitchFamily="18" charset="0"/>
                              <a:sym typeface="Symbol" panose="05050102010706020507" pitchFamily="18" charset="2"/>
                            </a:rPr>
                            <m:t>𝐻</m:t>
                          </m:r>
                          <m:d>
                            <m:dPr>
                              <m:ctrlPr>
                                <a:rPr lang="en-US" altLang="en-US" sz="2400" b="0" i="1" smtClean="0">
                                  <a:latin typeface="Cambria Math" panose="02040503050406030204" pitchFamily="18" charset="0"/>
                                  <a:sym typeface="Symbol" panose="05050102010706020507" pitchFamily="18" charset="2"/>
                                </a:rPr>
                              </m:ctrlPr>
                            </m:dPr>
                            <m:e>
                              <m:sSubSup>
                                <m:sSubSupPr>
                                  <m:ctrlPr>
                                    <a:rPr lang="en-US" altLang="en-US" sz="2400" b="0" i="1" smtClean="0">
                                      <a:latin typeface="Cambria Math" panose="02040503050406030204" pitchFamily="18" charset="0"/>
                                      <a:sym typeface="Symbol" panose="05050102010706020507" pitchFamily="18" charset="2"/>
                                    </a:rPr>
                                  </m:ctrlPr>
                                </m:sSubSupPr>
                                <m:e>
                                  <m:r>
                                    <a:rPr lang="en-US" altLang="en-US" sz="2400" b="0" i="1" smtClean="0">
                                      <a:latin typeface="Cambria Math" panose="02040503050406030204" pitchFamily="18" charset="0"/>
                                      <a:sym typeface="Symbol" panose="05050102010706020507" pitchFamily="18" charset="2"/>
                                    </a:rPr>
                                    <m:t>𝑧</m:t>
                                  </m:r>
                                </m:e>
                                <m:sub>
                                  <m:r>
                                    <a:rPr lang="en-US" altLang="en-US" sz="2400" b="0" i="1" smtClean="0">
                                      <a:latin typeface="Cambria Math" panose="02040503050406030204" pitchFamily="18" charset="0"/>
                                      <a:sym typeface="Symbol" panose="05050102010706020507" pitchFamily="18" charset="2"/>
                                    </a:rPr>
                                    <m:t>1</m:t>
                                  </m:r>
                                </m:sub>
                                <m:sup>
                                  <m:sSub>
                                    <m:sSubPr>
                                      <m:ctrlPr>
                                        <a:rPr lang="en-US" altLang="en-US" sz="2400" b="0" i="1" smtClean="0">
                                          <a:latin typeface="Cambria Math" panose="02040503050406030204" pitchFamily="18" charset="0"/>
                                          <a:sym typeface="Symbol" panose="05050102010706020507" pitchFamily="18" charset="2"/>
                                        </a:rPr>
                                      </m:ctrlPr>
                                    </m:sSubPr>
                                    <m:e>
                                      <m:r>
                                        <a:rPr lang="en-US" altLang="en-US" sz="2400" b="0" i="1" smtClean="0">
                                          <a:latin typeface="Cambria Math" panose="02040503050406030204" pitchFamily="18" charset="0"/>
                                          <a:sym typeface="Symbol" panose="05050102010706020507" pitchFamily="18" charset="2"/>
                                        </a:rPr>
                                        <m:t>𝑟</m:t>
                                      </m:r>
                                    </m:e>
                                    <m:sub>
                                      <m:r>
                                        <a:rPr lang="en-US" altLang="en-US" sz="2400" b="0" i="1" smtClean="0">
                                          <a:latin typeface="Cambria Math" panose="02040503050406030204" pitchFamily="18" charset="0"/>
                                          <a:sym typeface="Symbol" panose="05050102010706020507" pitchFamily="18" charset="2"/>
                                        </a:rPr>
                                        <m:t>1</m:t>
                                      </m:r>
                                    </m:sub>
                                  </m:sSub>
                                </m:sup>
                              </m:sSubSup>
                            </m:e>
                          </m:d>
                          <m:r>
                            <a:rPr lang="en-US" altLang="en-US" sz="2400" b="0" i="1" smtClean="0">
                              <a:latin typeface="Cambria Math" panose="02040503050406030204" pitchFamily="18" charset="0"/>
                              <a:ea typeface="Cambria Math" panose="02040503050406030204" pitchFamily="18" charset="0"/>
                              <a:sym typeface="Symbol" panose="05050102010706020507" pitchFamily="18" charset="2"/>
                            </a:rPr>
                            <m:t>⊕</m:t>
                          </m:r>
                          <m:sSub>
                            <m:sSubPr>
                              <m:ctrlPr>
                                <a:rPr lang="en-US" altLang="en-US" sz="2400" b="0" i="1" smtClean="0">
                                  <a:latin typeface="Cambria Math" panose="02040503050406030204" pitchFamily="18" charset="0"/>
                                  <a:ea typeface="Cambria Math" panose="02040503050406030204" pitchFamily="18" charset="0"/>
                                  <a:sym typeface="Symbol" panose="05050102010706020507" pitchFamily="18" charset="2"/>
                                </a:rPr>
                              </m:ctrlPr>
                            </m:sSubPr>
                            <m:e>
                              <m:r>
                                <a:rPr lang="en-US" altLang="en-US" sz="2400" b="0" i="1" smtClean="0">
                                  <a:latin typeface="Cambria Math" panose="02040503050406030204" pitchFamily="18" charset="0"/>
                                  <a:ea typeface="Cambria Math" panose="02040503050406030204" pitchFamily="18" charset="0"/>
                                  <a:sym typeface="Symbol" panose="05050102010706020507" pitchFamily="18" charset="2"/>
                                </a:rPr>
                                <m:t>𝑚</m:t>
                              </m:r>
                            </m:e>
                            <m:sub>
                              <m:r>
                                <a:rPr lang="en-US" altLang="en-US" sz="2400" b="0" i="1" smtClean="0">
                                  <a:latin typeface="Cambria Math" panose="02040503050406030204" pitchFamily="18" charset="0"/>
                                  <a:ea typeface="Cambria Math" panose="02040503050406030204" pitchFamily="18" charset="0"/>
                                  <a:sym typeface="Symbol" panose="05050102010706020507" pitchFamily="18" charset="2"/>
                                </a:rPr>
                                <m:t>1</m:t>
                              </m:r>
                            </m:sub>
                          </m:sSub>
                        </m:e>
                      </m:d>
                    </m:oMath>
                  </m:oMathPara>
                </a14:m>
                <a:endParaRPr lang="en-US" altLang="en-US" sz="2400" dirty="0">
                  <a:latin typeface="Arial" panose="020B0604020202020204" pitchFamily="34" charset="0"/>
                  <a:sym typeface="Symbol" panose="05050102010706020507" pitchFamily="18" charset="2"/>
                </a:endParaRPr>
              </a:p>
            </p:txBody>
          </p:sp>
        </mc:Choice>
        <mc:Fallback xmlns="">
          <p:sp>
            <p:nvSpPr>
              <p:cNvPr id="30" name="Rectangle 29"/>
              <p:cNvSpPr>
                <a:spLocks noRot="1" noChangeAspect="1" noMove="1" noResize="1" noEditPoints="1" noAdjustHandles="1" noChangeArrowheads="1" noChangeShapeType="1" noTextEdit="1"/>
              </p:cNvSpPr>
              <p:nvPr/>
            </p:nvSpPr>
            <p:spPr>
              <a:xfrm>
                <a:off x="2876216" y="4145185"/>
                <a:ext cx="6096000" cy="843564"/>
              </a:xfrm>
              <a:prstGeom prst="rect">
                <a:avLst/>
              </a:prstGeom>
              <a:blipFill>
                <a:blip r:embed="rId6"/>
                <a:stretch>
                  <a:fillRect b="-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124359" y="5557669"/>
                <a:ext cx="3414717" cy="1143968"/>
              </a:xfrm>
              <a:prstGeom prst="rect">
                <a:avLst/>
              </a:prstGeom>
            </p:spPr>
            <p:txBody>
              <a:bodyPr wrap="none">
                <a:spAutoFit/>
              </a:bodyPr>
              <a:lstStyle/>
              <a:p>
                <a:r>
                  <a:rPr lang="en-US" altLang="en-US" sz="3200" dirty="0" smtClean="0">
                    <a:sym typeface="Symbol" panose="05050102010706020507" pitchFamily="18" charset="2"/>
                  </a:rPr>
                  <a:t>Bob can decrypt </a:t>
                </a:r>
                <a:r>
                  <a:rPr lang="en-US" altLang="en-US" sz="3200" dirty="0" err="1" smtClean="0">
                    <a:sym typeface="Symbol" panose="05050102010706020507" pitchFamily="18" charset="2"/>
                  </a:rPr>
                  <a:t>C</a:t>
                </a:r>
                <a:r>
                  <a:rPr lang="en-US" altLang="en-US" sz="3200" b="1" baseline="-25000" dirty="0" err="1" smtClean="0">
                    <a:sym typeface="Symbol" panose="05050102010706020507" pitchFamily="18" charset="2"/>
                  </a:rPr>
                  <a:t>b</a:t>
                </a:r>
                <a:endParaRPr lang="en-US" altLang="en-US" sz="3200" b="1" baseline="-25000" dirty="0" smtClean="0">
                  <a:sym typeface="Symbol" panose="05050102010706020507" pitchFamily="18" charset="2"/>
                </a:endParaRPr>
              </a:p>
              <a:p>
                <a:pPr/>
                <a14:m>
                  <m:oMathPara xmlns:m="http://schemas.openxmlformats.org/officeDocument/2006/math">
                    <m:oMathParaPr>
                      <m:jc m:val="centerGroup"/>
                    </m:oMathParaPr>
                    <m:oMath xmlns:m="http://schemas.openxmlformats.org/officeDocument/2006/math">
                      <m:sSubSup>
                        <m:sSubSupPr>
                          <m:ctrlPr>
                            <a:rPr lang="en-US" altLang="en-US" sz="3200" i="1" smtClean="0">
                              <a:latin typeface="Cambria Math" panose="02040503050406030204" pitchFamily="18" charset="0"/>
                              <a:sym typeface="Symbol" panose="05050102010706020507" pitchFamily="18" charset="2"/>
                            </a:rPr>
                          </m:ctrlPr>
                        </m:sSubSupPr>
                        <m:e>
                          <m:r>
                            <a:rPr lang="en-US" altLang="en-US" sz="3200" i="1">
                              <a:latin typeface="Cambria Math" panose="02040503050406030204" pitchFamily="18" charset="0"/>
                              <a:sym typeface="Symbol" panose="05050102010706020507" pitchFamily="18" charset="2"/>
                            </a:rPr>
                            <m:t>𝑧</m:t>
                          </m:r>
                        </m:e>
                        <m:sub>
                          <m:r>
                            <a:rPr lang="en-US" altLang="en-US" sz="3200" b="0" i="1" smtClean="0">
                              <a:latin typeface="Cambria Math" panose="02040503050406030204" pitchFamily="18" charset="0"/>
                              <a:sym typeface="Symbol" panose="05050102010706020507" pitchFamily="18" charset="2"/>
                            </a:rPr>
                            <m:t>𝑏</m:t>
                          </m:r>
                        </m:sub>
                        <m:sup>
                          <m:sSub>
                            <m:sSubPr>
                              <m:ctrlPr>
                                <a:rPr lang="en-US" altLang="en-US" sz="3200" i="1">
                                  <a:latin typeface="Cambria Math" panose="02040503050406030204" pitchFamily="18" charset="0"/>
                                  <a:sym typeface="Symbol" panose="05050102010706020507" pitchFamily="18" charset="2"/>
                                </a:rPr>
                              </m:ctrlPr>
                            </m:sSubPr>
                            <m:e>
                              <m:r>
                                <a:rPr lang="en-US" altLang="en-US" sz="3200" i="1">
                                  <a:latin typeface="Cambria Math" panose="02040503050406030204" pitchFamily="18" charset="0"/>
                                  <a:sym typeface="Symbol" panose="05050102010706020507" pitchFamily="18" charset="2"/>
                                </a:rPr>
                                <m:t>𝑟</m:t>
                              </m:r>
                            </m:e>
                            <m:sub>
                              <m:r>
                                <a:rPr lang="en-US" altLang="en-US" sz="3200" b="0" i="1" smtClean="0">
                                  <a:latin typeface="Cambria Math" panose="02040503050406030204" pitchFamily="18" charset="0"/>
                                  <a:sym typeface="Symbol" panose="05050102010706020507" pitchFamily="18" charset="2"/>
                                </a:rPr>
                                <m:t>𝑏</m:t>
                              </m:r>
                            </m:sub>
                          </m:sSub>
                        </m:sup>
                      </m:sSubSup>
                      <m:r>
                        <a:rPr lang="en-US" altLang="en-US" sz="3200" b="0" i="1" smtClean="0">
                          <a:latin typeface="Cambria Math" panose="02040503050406030204" pitchFamily="18" charset="0"/>
                          <a:sym typeface="Symbol" panose="05050102010706020507" pitchFamily="18" charset="2"/>
                        </a:rPr>
                        <m:t>=</m:t>
                      </m:r>
                      <m:sSup>
                        <m:sSupPr>
                          <m:ctrlPr>
                            <a:rPr lang="en-US" altLang="en-US" sz="3200" i="1" smtClean="0">
                              <a:latin typeface="Cambria Math" panose="02040503050406030204" pitchFamily="18" charset="0"/>
                              <a:sym typeface="Symbol" panose="05050102010706020507" pitchFamily="18" charset="2"/>
                            </a:rPr>
                          </m:ctrlPr>
                        </m:sSupPr>
                        <m:e>
                          <m:r>
                            <a:rPr lang="en-US" altLang="en-US" sz="3200" i="1">
                              <a:latin typeface="Cambria Math" panose="02040503050406030204" pitchFamily="18" charset="0"/>
                              <a:sym typeface="Symbol" panose="05050102010706020507" pitchFamily="18" charset="2"/>
                            </a:rPr>
                            <m:t>𝑔</m:t>
                          </m:r>
                        </m:e>
                        <m:sup>
                          <m:r>
                            <a:rPr lang="en-US" altLang="en-US" sz="3200" b="0" i="1" smtClean="0">
                              <a:latin typeface="Cambria Math" panose="02040503050406030204" pitchFamily="18" charset="0"/>
                              <a:sym typeface="Symbol" panose="05050102010706020507" pitchFamily="18" charset="2"/>
                            </a:rPr>
                            <m:t>𝑘</m:t>
                          </m:r>
                          <m:sSub>
                            <m:sSubPr>
                              <m:ctrlPr>
                                <a:rPr lang="en-US" altLang="en-US" sz="3200" i="1">
                                  <a:latin typeface="Cambria Math" panose="02040503050406030204" pitchFamily="18" charset="0"/>
                                  <a:sym typeface="Symbol" panose="05050102010706020507" pitchFamily="18" charset="2"/>
                                </a:rPr>
                              </m:ctrlPr>
                            </m:sSubPr>
                            <m:e>
                              <m:r>
                                <a:rPr lang="en-US" altLang="en-US" sz="3200" i="1">
                                  <a:latin typeface="Cambria Math" panose="02040503050406030204" pitchFamily="18" charset="0"/>
                                  <a:sym typeface="Symbol" panose="05050102010706020507" pitchFamily="18" charset="2"/>
                                </a:rPr>
                                <m:t>𝑟</m:t>
                              </m:r>
                            </m:e>
                            <m:sub>
                              <m:r>
                                <a:rPr lang="en-US" altLang="en-US" sz="3200" b="0" i="1" smtClean="0">
                                  <a:latin typeface="Cambria Math" panose="02040503050406030204" pitchFamily="18" charset="0"/>
                                  <a:sym typeface="Symbol" panose="05050102010706020507" pitchFamily="18" charset="2"/>
                                </a:rPr>
                                <m:t>𝑏</m:t>
                              </m:r>
                            </m:sub>
                          </m:sSub>
                        </m:sup>
                      </m:sSup>
                    </m:oMath>
                  </m:oMathPara>
                </a14:m>
                <a:endParaRPr lang="en-US" sz="3200" dirty="0"/>
              </a:p>
            </p:txBody>
          </p:sp>
        </mc:Choice>
        <mc:Fallback xmlns="">
          <p:sp>
            <p:nvSpPr>
              <p:cNvPr id="31" name="Rectangle 30"/>
              <p:cNvSpPr>
                <a:spLocks noRot="1" noChangeAspect="1" noMove="1" noResize="1" noEditPoints="1" noAdjustHandles="1" noChangeArrowheads="1" noChangeShapeType="1" noTextEdit="1"/>
              </p:cNvSpPr>
              <p:nvPr/>
            </p:nvSpPr>
            <p:spPr>
              <a:xfrm>
                <a:off x="4124359" y="5557669"/>
                <a:ext cx="3414717" cy="1143968"/>
              </a:xfrm>
              <a:prstGeom prst="rect">
                <a:avLst/>
              </a:prstGeom>
              <a:blipFill>
                <a:blip r:embed="rId7"/>
                <a:stretch>
                  <a:fillRect l="-4643" t="-6952"/>
                </a:stretch>
              </a:blipFill>
            </p:spPr>
            <p:txBody>
              <a:bodyPr/>
              <a:lstStyle/>
              <a:p>
                <a:r>
                  <a:rPr lang="en-US">
                    <a:noFill/>
                  </a:rPr>
                  <a:t> </a:t>
                </a:r>
              </a:p>
            </p:txBody>
          </p:sp>
        </mc:Fallback>
      </mc:AlternateContent>
      <p:cxnSp>
        <p:nvCxnSpPr>
          <p:cNvPr id="7" name="Straight Arrow Connector 6"/>
          <p:cNvCxnSpPr/>
          <p:nvPr/>
        </p:nvCxnSpPr>
        <p:spPr>
          <a:xfrm flipH="1">
            <a:off x="815617" y="3783482"/>
            <a:ext cx="3763309" cy="17413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84994" y="5450674"/>
                <a:ext cx="3298339" cy="1274131"/>
              </a:xfrm>
              <a:prstGeom prst="rect">
                <a:avLst/>
              </a:prstGeom>
              <a:noFill/>
            </p:spPr>
            <p:txBody>
              <a:bodyPr wrap="none" rtlCol="0">
                <a:spAutoFit/>
              </a:bodyPr>
              <a:lstStyle/>
              <a:p>
                <a:r>
                  <a:rPr lang="en-US" sz="2800" dirty="0" smtClean="0">
                    <a:solidFill>
                      <a:srgbClr val="FF0000"/>
                    </a:solidFill>
                  </a:rPr>
                  <a:t>Alice must check that</a:t>
                </a:r>
              </a:p>
              <a:p>
                <a:pPr/>
                <a14:m>
                  <m:oMathPara xmlns:m="http://schemas.openxmlformats.org/officeDocument/2006/math">
                    <m:oMathParaPr>
                      <m:jc m:val="centerGroup"/>
                    </m:oMathParaPr>
                    <m:oMath xmlns:m="http://schemas.openxmlformats.org/officeDocument/2006/math">
                      <m:sSub>
                        <m:sSubPr>
                          <m:ctrlPr>
                            <a:rPr lang="en-US" altLang="en-US" sz="2800" i="1">
                              <a:solidFill>
                                <a:srgbClr val="FF0000"/>
                              </a:solidFill>
                              <a:latin typeface="Cambria Math" panose="02040503050406030204" pitchFamily="18" charset="0"/>
                              <a:sym typeface="Symbol" panose="05050102010706020507" pitchFamily="18" charset="2"/>
                            </a:rPr>
                          </m:ctrlPr>
                        </m:sSubPr>
                        <m:e>
                          <m:r>
                            <a:rPr lang="en-US" altLang="en-US" sz="2800" i="1">
                              <a:solidFill>
                                <a:srgbClr val="FF0000"/>
                              </a:solidFill>
                              <a:latin typeface="Cambria Math" panose="02040503050406030204" pitchFamily="18" charset="0"/>
                              <a:sym typeface="Symbol" panose="05050102010706020507" pitchFamily="18" charset="2"/>
                            </a:rPr>
                            <m:t>𝑧</m:t>
                          </m:r>
                        </m:e>
                        <m:sub>
                          <m:r>
                            <a:rPr lang="en-US" altLang="en-US" sz="2800" i="1">
                              <a:solidFill>
                                <a:srgbClr val="FF0000"/>
                              </a:solidFill>
                              <a:latin typeface="Cambria Math" panose="02040503050406030204" pitchFamily="18" charset="0"/>
                              <a:sym typeface="Symbol" panose="05050102010706020507" pitchFamily="18" charset="2"/>
                            </a:rPr>
                            <m:t>1</m:t>
                          </m:r>
                        </m:sub>
                      </m:sSub>
                      <m:r>
                        <a:rPr lang="en-US" altLang="en-US" sz="2800" i="1">
                          <a:solidFill>
                            <a:srgbClr val="FF0000"/>
                          </a:solidFill>
                          <a:latin typeface="Cambria Math" panose="02040503050406030204" pitchFamily="18" charset="0"/>
                          <a:sym typeface="Symbol" panose="05050102010706020507" pitchFamily="18" charset="2"/>
                        </a:rPr>
                        <m:t>=</m:t>
                      </m:r>
                      <m:r>
                        <a:rPr lang="en-US" altLang="en-US" sz="2800" i="1">
                          <a:solidFill>
                            <a:srgbClr val="FF0000"/>
                          </a:solidFill>
                          <a:latin typeface="Cambria Math" panose="02040503050406030204" pitchFamily="18" charset="0"/>
                          <a:sym typeface="Symbol" panose="05050102010706020507" pitchFamily="18" charset="2"/>
                        </a:rPr>
                        <m:t>𝑐</m:t>
                      </m:r>
                      <m:sSubSup>
                        <m:sSubSupPr>
                          <m:ctrlPr>
                            <a:rPr lang="en-US" altLang="en-US" sz="2800" i="1">
                              <a:solidFill>
                                <a:srgbClr val="FF0000"/>
                              </a:solidFill>
                              <a:latin typeface="Cambria Math" panose="02040503050406030204" pitchFamily="18" charset="0"/>
                              <a:sym typeface="Symbol" panose="05050102010706020507" pitchFamily="18" charset="2"/>
                            </a:rPr>
                          </m:ctrlPr>
                        </m:sSubSupPr>
                        <m:e>
                          <m:d>
                            <m:dPr>
                              <m:ctrlPr>
                                <a:rPr lang="en-US" altLang="en-US" sz="2800" i="1">
                                  <a:solidFill>
                                    <a:srgbClr val="FF0000"/>
                                  </a:solidFill>
                                  <a:latin typeface="Cambria Math" panose="02040503050406030204" pitchFamily="18" charset="0"/>
                                  <a:sym typeface="Symbol" panose="05050102010706020507" pitchFamily="18" charset="2"/>
                                </a:rPr>
                              </m:ctrlPr>
                            </m:dPr>
                            <m:e>
                              <m:sSub>
                                <m:sSubPr>
                                  <m:ctrlPr>
                                    <a:rPr lang="en-US" altLang="en-US" sz="2800" i="1">
                                      <a:solidFill>
                                        <a:srgbClr val="FF0000"/>
                                      </a:solidFill>
                                      <a:latin typeface="Cambria Math" panose="02040503050406030204" pitchFamily="18" charset="0"/>
                                      <a:sym typeface="Symbol" panose="05050102010706020507" pitchFamily="18" charset="2"/>
                                    </a:rPr>
                                  </m:ctrlPr>
                                </m:sSubPr>
                                <m:e>
                                  <m:r>
                                    <a:rPr lang="en-US" altLang="en-US" sz="2800" i="1">
                                      <a:solidFill>
                                        <a:srgbClr val="FF0000"/>
                                      </a:solidFill>
                                      <a:latin typeface="Cambria Math" panose="02040503050406030204" pitchFamily="18" charset="0"/>
                                      <a:sym typeface="Symbol" panose="05050102010706020507" pitchFamily="18" charset="2"/>
                                    </a:rPr>
                                    <m:t>𝑧</m:t>
                                  </m:r>
                                </m:e>
                                <m:sub>
                                  <m:r>
                                    <a:rPr lang="en-US" altLang="en-US" sz="2800" b="0" i="1" smtClean="0">
                                      <a:solidFill>
                                        <a:srgbClr val="FF0000"/>
                                      </a:solidFill>
                                      <a:latin typeface="Cambria Math" panose="02040503050406030204" pitchFamily="18" charset="0"/>
                                      <a:sym typeface="Symbol" panose="05050102010706020507" pitchFamily="18" charset="2"/>
                                    </a:rPr>
                                    <m:t>0</m:t>
                                  </m:r>
                                </m:sub>
                              </m:sSub>
                            </m:e>
                          </m:d>
                        </m:e>
                        <m:sub/>
                        <m:sup>
                          <m:r>
                            <a:rPr lang="en-US" altLang="en-US" sz="2800" i="1">
                              <a:solidFill>
                                <a:srgbClr val="FF0000"/>
                              </a:solidFill>
                              <a:latin typeface="Cambria Math" panose="02040503050406030204" pitchFamily="18" charset="0"/>
                              <a:sym typeface="Symbol" panose="05050102010706020507" pitchFamily="18" charset="2"/>
                            </a:rPr>
                            <m:t>−1</m:t>
                          </m:r>
                        </m:sup>
                      </m:sSubSup>
                    </m:oMath>
                  </m:oMathPara>
                </a14:m>
                <a:endParaRPr lang="en-US" altLang="en-US" baseline="-25000" dirty="0">
                  <a:solidFill>
                    <a:srgbClr val="FF0000"/>
                  </a:solidFill>
                </a:endParaRPr>
              </a:p>
              <a:p>
                <a:r>
                  <a:rPr lang="en-US" dirty="0" smtClean="0">
                    <a:solidFill>
                      <a:srgbClr val="FF0000"/>
                    </a:solidFill>
                  </a:rPr>
                  <a:t> </a:t>
                </a:r>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4994" y="5450674"/>
                <a:ext cx="3298339" cy="1274131"/>
              </a:xfrm>
              <a:prstGeom prst="rect">
                <a:avLst/>
              </a:prstGeom>
              <a:blipFill>
                <a:blip r:embed="rId8"/>
                <a:stretch>
                  <a:fillRect l="-3882" t="-4306" r="-2403"/>
                </a:stretch>
              </a:blipFill>
            </p:spPr>
            <p:txBody>
              <a:bodyPr/>
              <a:lstStyle/>
              <a:p>
                <a:r>
                  <a:rPr lang="en-US">
                    <a:noFill/>
                  </a:rPr>
                  <a:t> </a:t>
                </a:r>
              </a:p>
            </p:txBody>
          </p:sp>
        </mc:Fallback>
      </mc:AlternateContent>
    </p:spTree>
    <p:extLst>
      <p:ext uri="{BB962C8B-B14F-4D97-AF65-F5344CB8AC3E}">
        <p14:creationId xmlns:p14="http://schemas.microsoft.com/office/powerpoint/2010/main" val="100665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Zero-Knowledge Proof for Square Root mod 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50</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Bob (verifier); </a:t>
                </a:r>
              </a:p>
              <a:p>
                <a:pPr/>
                <a14:m>
                  <m:oMathPara xmlns:m="http://schemas.openxmlformats.org/officeDocument/2006/math">
                    <m:oMathParaPr>
                      <m:jc m:val="centerGroup"/>
                    </m:oMathParaPr>
                    <m:oMath xmlns:m="http://schemas.openxmlformats.org/officeDocument/2006/math">
                      <m:r>
                        <a:rPr lang="en-US" sz="2200" i="1" dirty="0" smtClean="0">
                          <a:latin typeface="Cambria Math" panose="02040503050406030204" pitchFamily="18" charset="0"/>
                          <a:ea typeface="Cambria Math" panose="02040503050406030204" pitchFamily="18" charset="0"/>
                        </a:rPr>
                        <m:t>𝑧</m:t>
                      </m:r>
                    </m:oMath>
                  </m:oMathPara>
                </a14:m>
                <a:endParaRPr lang="en-US" sz="2200" dirty="0"/>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pic>
        <p:nvPicPr>
          <p:cNvPr id="6"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68" y="1870075"/>
            <a:ext cx="2387523" cy="2076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al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131" y="1880277"/>
            <a:ext cx="1557669" cy="21301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10041065" y="4145359"/>
                <a:ext cx="2023858"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Alice (prover);</a:t>
                </a:r>
              </a:p>
              <a:p>
                <a:r>
                  <a:rPr lang="en-US" sz="2400" b="1" dirty="0" smtClean="0">
                    <a:solidFill>
                      <a:srgbClr val="00B050"/>
                    </a:solidFill>
                    <a:latin typeface="Cambria Math" panose="02040503050406030204" pitchFamily="18" charset="0"/>
                    <a:ea typeface="Cambria Math" panose="02040503050406030204" pitchFamily="18" charset="0"/>
                  </a:rPr>
                  <a:t>X </a:t>
                </a:r>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𝑧</m:t>
                          </m:r>
                          <m:r>
                            <a:rPr lang="en-US" sz="2400" i="1" dirty="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𝑥</m:t>
                          </m:r>
                        </m:e>
                        <m:sup>
                          <m:r>
                            <a:rPr lang="en-US" sz="2400" b="0" i="1" dirty="0" smtClean="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 </m:t>
                      </m:r>
                      <m:r>
                        <m:rPr>
                          <m:sty m:val="p"/>
                        </m:rPr>
                        <a:rPr lang="en-US" sz="2400" b="0" i="0" dirty="0" smtClean="0">
                          <a:latin typeface="Cambria Math" panose="02040503050406030204" pitchFamily="18" charset="0"/>
                          <a:ea typeface="Cambria Math" panose="02040503050406030204" pitchFamily="18" charset="0"/>
                        </a:rPr>
                        <m:t>mod</m:t>
                      </m:r>
                      <m:r>
                        <a:rPr lang="en-US" sz="2400" b="0" i="0" dirty="0" smtClean="0">
                          <a:latin typeface="Cambria Math" panose="02040503050406030204" pitchFamily="18" charset="0"/>
                          <a:ea typeface="Cambria Math" panose="02040503050406030204" pitchFamily="18" charset="0"/>
                        </a:rPr>
                        <m:t> </m:t>
                      </m:r>
                      <m:r>
                        <m:rPr>
                          <m:sty m:val="p"/>
                        </m:rPr>
                        <a:rPr lang="en-US" sz="2400" b="0" i="0" dirty="0" smtClean="0">
                          <a:latin typeface="Cambria Math" panose="02040503050406030204" pitchFamily="18" charset="0"/>
                          <a:ea typeface="Cambria Math" panose="02040503050406030204" pitchFamily="18" charset="0"/>
                        </a:rPr>
                        <m:t>N</m:t>
                      </m:r>
                    </m:oMath>
                  </m:oMathPara>
                </a14:m>
                <a:endParaRPr lang="en-US" sz="2400" dirty="0" smtClean="0"/>
              </a:p>
              <a:p>
                <a:r>
                  <a:rPr lang="en-US" sz="2400" dirty="0" smtClean="0"/>
                  <a:t>(random y)</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10041065" y="4145359"/>
                <a:ext cx="2023858" cy="1860081"/>
              </a:xfrm>
              <a:prstGeom prst="rect">
                <a:avLst/>
              </a:prstGeom>
              <a:blipFill>
                <a:blip r:embed="rId5"/>
                <a:stretch>
                  <a:fillRect l="-4518" t="-2623" r="-3012"/>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5051419" y="2189112"/>
                <a:ext cx="237821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𝑀</m:t>
                      </m:r>
                      <m:r>
                        <a:rPr lang="en-US" sz="2400" b="0" i="1" dirty="0" smtClean="0">
                          <a:latin typeface="Cambria Math" panose="02040503050406030204" pitchFamily="18" charset="0"/>
                          <a:ea typeface="Cambria Math" panose="02040503050406030204" pitchFamily="18" charset="0"/>
                        </a:rPr>
                        <m:t>=</m:t>
                      </m:r>
                      <m:sSup>
                        <m:sSupPr>
                          <m:ctrlPr>
                            <a:rPr lang="en-US" sz="2400" i="1" dirty="0" smtClean="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𝑧</m:t>
                          </m:r>
                          <m:r>
                            <a:rPr lang="en-US" sz="2400" b="0" i="1" dirty="0" smtClean="0">
                              <a:latin typeface="Cambria Math" panose="02040503050406030204" pitchFamily="18" charset="0"/>
                              <a:ea typeface="Cambria Math" panose="02040503050406030204" pitchFamily="18" charset="0"/>
                            </a:rPr>
                            <m:t>𝑦</m:t>
                          </m:r>
                        </m:e>
                        <m:sup>
                          <m:r>
                            <a:rPr lang="en-US" sz="2400" i="1" dirty="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 </m:t>
                      </m:r>
                      <m:r>
                        <a:rPr lang="en-US" sz="2400" b="0" i="1" dirty="0" smtClean="0">
                          <a:latin typeface="Cambria Math" panose="02040503050406030204" pitchFamily="18" charset="0"/>
                          <a:ea typeface="Cambria Math" panose="02040503050406030204" pitchFamily="18" charset="0"/>
                        </a:rPr>
                        <m:t>𝑚𝑜𝑑</m:t>
                      </m:r>
                      <m:r>
                        <a:rPr lang="en-US" sz="2400" b="0" i="1" dirty="0" smtClean="0">
                          <a:latin typeface="Cambria Math" panose="02040503050406030204" pitchFamily="18" charset="0"/>
                          <a:ea typeface="Cambria Math" panose="02040503050406030204" pitchFamily="18" charset="0"/>
                        </a:rPr>
                        <m:t> </m:t>
                      </m:r>
                      <m:r>
                        <a:rPr lang="en-US" sz="2400" b="0" i="1" dirty="0" smtClean="0">
                          <a:latin typeface="Cambria Math" panose="02040503050406030204" pitchFamily="18" charset="0"/>
                          <a:ea typeface="Cambria Math" panose="02040503050406030204" pitchFamily="18" charset="0"/>
                        </a:rPr>
                        <m:t>𝑁</m:t>
                      </m:r>
                    </m:oMath>
                  </m:oMathPara>
                </a14:m>
                <a:endParaRPr lang="en-US" sz="2400" b="1" dirty="0"/>
              </a:p>
            </p:txBody>
          </p:sp>
        </mc:Choice>
        <mc:Fallback xmlns="">
          <p:sp>
            <p:nvSpPr>
              <p:cNvPr id="12" name="Rectangle 11"/>
              <p:cNvSpPr>
                <a:spLocks noRot="1" noChangeAspect="1" noMove="1" noResize="1" noEditPoints="1" noAdjustHandles="1" noChangeArrowheads="1" noChangeShapeType="1" noTextEdit="1"/>
              </p:cNvSpPr>
              <p:nvPr/>
            </p:nvSpPr>
            <p:spPr>
              <a:xfrm>
                <a:off x="5051419" y="2189112"/>
                <a:ext cx="2378215" cy="461665"/>
              </a:xfrm>
              <a:prstGeom prst="rect">
                <a:avLst/>
              </a:prstGeom>
              <a:blipFill>
                <a:blip r:embed="rId6"/>
                <a:stretch>
                  <a:fillRect b="-10526"/>
                </a:stretch>
              </a:blipFill>
            </p:spPr>
            <p:txBody>
              <a:bodyPr/>
              <a:lstStyle/>
              <a:p>
                <a:r>
                  <a:rPr lang="en-US">
                    <a:noFill/>
                  </a:rPr>
                  <a:t> </a:t>
                </a:r>
              </a:p>
            </p:txBody>
          </p:sp>
        </mc:Fallback>
      </mc:AlternateContent>
      <p:cxnSp>
        <p:nvCxnSpPr>
          <p:cNvPr id="13" name="Straight Arrow Connector 12"/>
          <p:cNvCxnSpPr/>
          <p:nvPr/>
        </p:nvCxnSpPr>
        <p:spPr>
          <a:xfrm flipV="1">
            <a:off x="2760786" y="3446376"/>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908014" y="2956768"/>
                <a:ext cx="23527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𝒄𝒉𝒂𝒍𝒍𝒆𝒏𝒈𝒆</m:t>
                      </m:r>
                      <m:r>
                        <a:rPr lang="en-US" b="1" i="1" dirty="0" smtClean="0">
                          <a:latin typeface="Cambria Math" panose="02040503050406030204" pitchFamily="18" charset="0"/>
                        </a:rPr>
                        <m:t> </m:t>
                      </m:r>
                      <m:r>
                        <a:rPr lang="en-US" b="1" i="1" dirty="0" smtClean="0">
                          <a:latin typeface="Cambria Math" panose="02040503050406030204" pitchFamily="18" charset="0"/>
                        </a:rPr>
                        <m:t>𝒄</m:t>
                      </m:r>
                      <m:r>
                        <a:rPr lang="en-US" b="1" i="1" dirty="0" smtClean="0">
                          <a:latin typeface="Cambria Math" panose="02040503050406030204" pitchFamily="18" charset="0"/>
                          <a:ea typeface="Cambria Math" panose="02040503050406030204" pitchFamily="18" charset="0"/>
                        </a:rPr>
                        <m:t>∈</m:t>
                      </m:r>
                      <m:d>
                        <m:dPr>
                          <m:begChr m:val="{"/>
                          <m:endChr m:val="}"/>
                          <m:ctrlPr>
                            <a:rPr lang="en-US" b="1" i="1" dirty="0" smtClean="0">
                              <a:latin typeface="Cambria Math" panose="02040503050406030204" pitchFamily="18" charset="0"/>
                              <a:ea typeface="Cambria Math" panose="02040503050406030204" pitchFamily="18" charset="0"/>
                            </a:rPr>
                          </m:ctrlPr>
                        </m:dPr>
                        <m:e>
                          <m:r>
                            <a:rPr lang="en-US" b="1" i="1" dirty="0" smtClean="0">
                              <a:latin typeface="Cambria Math" panose="02040503050406030204" pitchFamily="18" charset="0"/>
                              <a:ea typeface="Cambria Math" panose="02040503050406030204" pitchFamily="18" charset="0"/>
                            </a:rPr>
                            <m:t>𝟎</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𝟏</m:t>
                          </m:r>
                        </m:e>
                      </m:d>
                    </m:oMath>
                  </m:oMathPara>
                </a14:m>
                <a:endParaRPr lang="en-US" b="1" dirty="0"/>
              </a:p>
            </p:txBody>
          </p:sp>
        </mc:Choice>
        <mc:Fallback xmlns="">
          <p:sp>
            <p:nvSpPr>
              <p:cNvPr id="14" name="Rectangle 13"/>
              <p:cNvSpPr>
                <a:spLocks noRot="1" noChangeAspect="1" noMove="1" noResize="1" noEditPoints="1" noAdjustHandles="1" noChangeArrowheads="1" noChangeShapeType="1" noTextEdit="1"/>
              </p:cNvSpPr>
              <p:nvPr/>
            </p:nvSpPr>
            <p:spPr>
              <a:xfrm>
                <a:off x="4908014" y="2956768"/>
                <a:ext cx="2352760" cy="369332"/>
              </a:xfrm>
              <a:prstGeom prst="rect">
                <a:avLst/>
              </a:prstGeom>
              <a:blipFill>
                <a:blip r:embed="rId7"/>
                <a:stretch>
                  <a:fillRect b="-13115"/>
                </a:stretch>
              </a:blipFill>
            </p:spPr>
            <p:txBody>
              <a:bodyPr/>
              <a:lstStyle/>
              <a:p>
                <a:r>
                  <a:rPr lang="en-US">
                    <a:noFill/>
                  </a:rPr>
                  <a:t> </a:t>
                </a:r>
              </a:p>
            </p:txBody>
          </p:sp>
        </mc:Fallback>
      </mc:AlternateContent>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3930707" y="3587017"/>
                <a:ext cx="3116109" cy="710194"/>
              </a:xfrm>
              <a:prstGeom prst="rect">
                <a:avLst/>
              </a:prstGeom>
            </p:spPr>
            <p:txBody>
              <a:bodyPr wrap="none">
                <a:spAutoFit/>
              </a:bodyPr>
              <a:lstStyle/>
              <a:p>
                <a:r>
                  <a:rPr lang="en-US" b="1" dirty="0" smtClean="0"/>
                  <a:t>Response </a:t>
                </a:r>
                <a14:m>
                  <m:oMath xmlns:m="http://schemas.openxmlformats.org/officeDocument/2006/math">
                    <m:r>
                      <a:rPr lang="en-US" b="1" i="1" smtClean="0">
                        <a:latin typeface="Cambria Math" panose="02040503050406030204" pitchFamily="18" charset="0"/>
                      </a:rPr>
                      <m:t>𝒓</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eqArr>
                          <m:eqArrPr>
                            <m:ctrlPr>
                              <a:rPr lang="en-US" b="1" i="1" smtClean="0">
                                <a:latin typeface="Cambria Math" panose="02040503050406030204" pitchFamily="18" charset="0"/>
                              </a:rPr>
                            </m:ctrlPr>
                          </m:eqArrPr>
                          <m:e>
                            <m:r>
                              <a:rPr lang="en-US" b="1" i="1" smtClean="0">
                                <a:latin typeface="Cambria Math" panose="02040503050406030204" pitchFamily="18" charset="0"/>
                              </a:rPr>
                              <m:t>𝒚</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e>
                          <m:e>
                            <m:r>
                              <a:rPr lang="en-US" b="1" i="1" dirty="0" smtClean="0">
                                <a:latin typeface="Cambria Math" panose="02040503050406030204" pitchFamily="18" charset="0"/>
                              </a:rPr>
                              <m:t>𝒚</m:t>
                            </m:r>
                            <m:r>
                              <a:rPr lang="en-US" b="0" i="1" dirty="0" smtClean="0">
                                <a:latin typeface="Cambria Math" panose="02040503050406030204" pitchFamily="18" charset="0"/>
                                <a:ea typeface="Cambria Math" panose="02040503050406030204" pitchFamily="18" charset="0"/>
                              </a:rPr>
                              <m:t>𝑥</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𝑖𝑓</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𝑐</m:t>
                            </m:r>
                            <m:r>
                              <a:rPr lang="en-US" b="0" i="1" dirty="0" smtClean="0">
                                <a:latin typeface="Cambria Math" panose="02040503050406030204" pitchFamily="18" charset="0"/>
                                <a:ea typeface="Cambria Math" panose="02040503050406030204" pitchFamily="18" charset="0"/>
                              </a:rPr>
                              <m:t>=1</m:t>
                            </m:r>
                          </m:e>
                        </m:eqArr>
                      </m:e>
                    </m:d>
                  </m:oMath>
                </a14:m>
                <a:endParaRPr lang="en-US" b="1" dirty="0"/>
              </a:p>
            </p:txBody>
          </p:sp>
        </mc:Choice>
        <mc:Fallback xmlns="">
          <p:sp>
            <p:nvSpPr>
              <p:cNvPr id="16" name="Rectangle 15"/>
              <p:cNvSpPr>
                <a:spLocks noRot="1" noChangeAspect="1" noMove="1" noResize="1" noEditPoints="1" noAdjustHandles="1" noChangeArrowheads="1" noChangeShapeType="1" noTextEdit="1"/>
              </p:cNvSpPr>
              <p:nvPr/>
            </p:nvSpPr>
            <p:spPr>
              <a:xfrm>
                <a:off x="3930707" y="3587017"/>
                <a:ext cx="3116109" cy="710194"/>
              </a:xfrm>
              <a:prstGeom prst="rect">
                <a:avLst/>
              </a:prstGeom>
              <a:blipFill>
                <a:blip r:embed="rId8"/>
                <a:stretch>
                  <a:fillRect l="-1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184780" y="4474982"/>
                <a:ext cx="5857886" cy="1117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 </m:t>
                          </m:r>
                          <m:eqArr>
                            <m:eqArrPr>
                              <m:ctrlPr>
                                <a:rPr lang="en-US" b="1" i="1" smtClean="0">
                                  <a:latin typeface="Cambria Math" panose="02040503050406030204" pitchFamily="18" charset="0"/>
                                </a:rPr>
                              </m:ctrlPr>
                            </m:eqArrPr>
                            <m:e>
                              <m:r>
                                <a:rPr lang="en-US" b="1" i="1" smtClean="0">
                                  <a:latin typeface="Cambria Math" panose="02040503050406030204" pitchFamily="18" charset="0"/>
                                </a:rPr>
                                <m:t>𝟏</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 </m:t>
                              </m:r>
                              <m:r>
                                <a:rPr lang="en-US" b="1" i="1" smtClean="0">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𝑴</m:t>
                              </m:r>
                              <m:r>
                                <a:rPr lang="en-US" b="1" i="1" dirty="0">
                                  <a:latin typeface="Cambria Math" panose="02040503050406030204" pitchFamily="18" charset="0"/>
                                </a:rPr>
                                <m:t>=</m:t>
                              </m:r>
                              <m:sSup>
                                <m:sSupPr>
                                  <m:ctrlPr>
                                    <a:rPr lang="en-US" b="1" i="1" dirty="0">
                                      <a:latin typeface="Cambria Math" panose="02040503050406030204" pitchFamily="18" charset="0"/>
                                    </a:rPr>
                                  </m:ctrlPr>
                                </m:sSupPr>
                                <m:e>
                                  <m:r>
                                    <a:rPr lang="en-US" b="1" i="1" dirty="0" smtClean="0">
                                      <a:latin typeface="Cambria Math" panose="02040503050406030204" pitchFamily="18" charset="0"/>
                                    </a:rPr>
                                    <m:t>𝒛𝒓</m:t>
                                  </m:r>
                                </m:e>
                                <m:sup>
                                  <m:r>
                                    <a:rPr lang="en-US" b="1" i="1" dirty="0" smtClean="0">
                                      <a:latin typeface="Cambria Math" panose="02040503050406030204" pitchFamily="18" charset="0"/>
                                    </a:rPr>
                                    <m:t>𝟐</m:t>
                                  </m:r>
                                </m:sup>
                              </m:sSup>
                              <m:r>
                                <a:rPr lang="en-US" b="1" i="1" dirty="0" smtClean="0">
                                  <a:latin typeface="Cambria Math" panose="02040503050406030204" pitchFamily="18" charset="0"/>
                                </a:rPr>
                                <m:t>          </m:t>
                              </m:r>
                            </m:e>
                            <m:e>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𝒊𝒇</m:t>
                              </m:r>
                              <m:r>
                                <a:rPr lang="en-US" b="1" i="1">
                                  <a:latin typeface="Cambria Math" panose="02040503050406030204" pitchFamily="18" charset="0"/>
                                </a:rPr>
                                <m:t> </m:t>
                              </m:r>
                              <m:r>
                                <a:rPr lang="en-US" b="1" i="1">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𝑴</m:t>
                              </m:r>
                              <m:r>
                                <a:rPr lang="en-US" b="1" i="1">
                                  <a:latin typeface="Cambria Math" panose="02040503050406030204" pitchFamily="18" charset="0"/>
                                </a:rPr>
                                <m:t>=</m:t>
                              </m:r>
                              <m:sSup>
                                <m:sSupPr>
                                  <m:ctrlPr>
                                    <a:rPr lang="en-US" b="1" i="1" dirty="0">
                                      <a:latin typeface="Cambria Math" panose="02040503050406030204" pitchFamily="18" charset="0"/>
                                    </a:rPr>
                                  </m:ctrlPr>
                                </m:sSupPr>
                                <m:e>
                                  <m:r>
                                    <a:rPr lang="en-US" b="1" i="1" dirty="0" smtClean="0">
                                      <a:latin typeface="Cambria Math" panose="02040503050406030204" pitchFamily="18" charset="0"/>
                                    </a:rPr>
                                    <m:t>𝒓</m:t>
                                  </m:r>
                                </m:e>
                                <m:sup>
                                  <m:r>
                                    <a:rPr lang="en-US" b="1" i="1" dirty="0" smtClean="0">
                                      <a:latin typeface="Cambria Math" panose="02040503050406030204" pitchFamily="18" charset="0"/>
                                    </a:rPr>
                                    <m:t>𝟐</m:t>
                                  </m:r>
                                </m:sup>
                              </m:sSup>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𝑚𝑜𝑑</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𝑁</m:t>
                              </m:r>
                              <m:r>
                                <a:rPr lang="en-US" b="1" i="1" dirty="0" smtClean="0">
                                  <a:latin typeface="Cambria Math" panose="02040503050406030204" pitchFamily="18" charset="0"/>
                                </a:rPr>
                                <m:t> </m:t>
                              </m:r>
                            </m:e>
                            <m:e>
                              <m:r>
                                <a:rPr lang="en-US" b="0" i="1" dirty="0" smtClean="0">
                                  <a:latin typeface="Cambria Math" panose="02040503050406030204" pitchFamily="18" charset="0"/>
                                  <a:ea typeface="Cambria Math" panose="02040503050406030204" pitchFamily="18" charset="0"/>
                                </a:rPr>
                                <m:t>0                     </m:t>
                              </m:r>
                              <m:r>
                                <a:rPr lang="en-US" b="0" i="1" dirty="0" smtClean="0">
                                  <a:latin typeface="Cambria Math" panose="02040503050406030204" pitchFamily="18" charset="0"/>
                                  <a:ea typeface="Cambria Math" panose="02040503050406030204" pitchFamily="18" charset="0"/>
                                </a:rPr>
                                <m:t>𝑜𝑡h𝑒𝑟𝑤𝑖𝑠𝑒</m:t>
                              </m:r>
                              <m:r>
                                <a:rPr lang="en-US" b="0" i="1" dirty="0" smtClean="0">
                                  <a:latin typeface="Cambria Math" panose="02040503050406030204" pitchFamily="18" charset="0"/>
                                  <a:ea typeface="Cambria Math" panose="02040503050406030204" pitchFamily="18" charset="0"/>
                                </a:rPr>
                                <m:t>                                 </m:t>
                              </m:r>
                            </m:e>
                          </m:eqArr>
                        </m:e>
                      </m:d>
                    </m:oMath>
                  </m:oMathPara>
                </a14:m>
                <a:endParaRPr lang="en-US" b="1" dirty="0"/>
              </a:p>
            </p:txBody>
          </p:sp>
        </mc:Choice>
        <mc:Fallback xmlns="">
          <p:sp>
            <p:nvSpPr>
              <p:cNvPr id="19" name="Rectangle 18"/>
              <p:cNvSpPr>
                <a:spLocks noRot="1" noChangeAspect="1" noMove="1" noResize="1" noEditPoints="1" noAdjustHandles="1" noChangeArrowheads="1" noChangeShapeType="1" noTextEdit="1"/>
              </p:cNvSpPr>
              <p:nvPr/>
            </p:nvSpPr>
            <p:spPr>
              <a:xfrm>
                <a:off x="2184780" y="4474982"/>
                <a:ext cx="5857886" cy="1117998"/>
              </a:xfrm>
              <a:prstGeom prst="rect">
                <a:avLst/>
              </a:prstGeom>
              <a:blipFill>
                <a:blip r:embed="rId9"/>
                <a:stretch>
                  <a:fillRect/>
                </a:stretch>
              </a:blipFill>
            </p:spPr>
            <p:txBody>
              <a:bodyPr/>
              <a:lstStyle/>
              <a:p>
                <a:r>
                  <a:rPr lang="en-US">
                    <a:noFill/>
                  </a:rPr>
                  <a:t> </a:t>
                </a:r>
              </a:p>
            </p:txBody>
          </p:sp>
        </mc:Fallback>
      </mc:AlternateContent>
      <p:cxnSp>
        <p:nvCxnSpPr>
          <p:cNvPr id="20" name="Straight Arrow Connector 19"/>
          <p:cNvCxnSpPr/>
          <p:nvPr/>
        </p:nvCxnSpPr>
        <p:spPr>
          <a:xfrm flipV="1">
            <a:off x="2673480" y="560780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0258" y="5828180"/>
                <a:ext cx="12121742" cy="954107"/>
              </a:xfrm>
              <a:prstGeom prst="rect">
                <a:avLst/>
              </a:prstGeom>
              <a:noFill/>
            </p:spPr>
            <p:txBody>
              <a:bodyPr wrap="square" rtlCol="0">
                <a:spAutoFit/>
              </a:bodyPr>
              <a:lstStyle/>
              <a:p>
                <a:r>
                  <a:rPr lang="en-US" sz="2800" b="1" dirty="0" smtClean="0"/>
                  <a:t>Soundness</a:t>
                </a:r>
                <a:r>
                  <a:rPr lang="en-US" sz="2800" dirty="0" smtClean="0"/>
                  <a:t>: If </a:t>
                </a:r>
                <a14:m>
                  <m:oMath xmlns:m="http://schemas.openxmlformats.org/officeDocument/2006/math">
                    <m:r>
                      <a:rPr lang="en-US" sz="2800" b="0" i="1" dirty="0" smtClean="0">
                        <a:latin typeface="Cambria Math" panose="02040503050406030204" pitchFamily="18" charset="0"/>
                        <a:ea typeface="Cambria Math" panose="02040503050406030204" pitchFamily="18" charset="0"/>
                      </a:rPr>
                      <m:t>𝑧</m:t>
                    </m:r>
                    <m:r>
                      <a:rPr lang="en-US" sz="2800" i="1" dirty="0" smtClean="0">
                        <a:latin typeface="Cambria Math" panose="02040503050406030204" pitchFamily="18" charset="0"/>
                        <a:ea typeface="Cambria Math" panose="02040503050406030204" pitchFamily="18" charset="0"/>
                      </a:rPr>
                      <m:t>≠</m:t>
                    </m:r>
                    <m:sSup>
                      <m:sSupPr>
                        <m:ctrlPr>
                          <a:rPr lang="en-US" sz="2800" i="1" dirty="0">
                            <a:latin typeface="Cambria Math" panose="02040503050406030204" pitchFamily="18" charset="0"/>
                            <a:ea typeface="Cambria Math" panose="02040503050406030204" pitchFamily="18" charset="0"/>
                          </a:rPr>
                        </m:ctrlPr>
                      </m:sSupPr>
                      <m:e>
                        <m:r>
                          <a:rPr lang="en-US" sz="2800" b="0" i="1" dirty="0" smtClean="0">
                            <a:latin typeface="Cambria Math" panose="02040503050406030204" pitchFamily="18" charset="0"/>
                            <a:ea typeface="Cambria Math" panose="02040503050406030204" pitchFamily="18" charset="0"/>
                          </a:rPr>
                          <m:t>𝑥</m:t>
                        </m:r>
                      </m:e>
                      <m:sup>
                        <m:r>
                          <a:rPr lang="en-US" sz="2800" b="0" i="1" dirty="0" smtClean="0">
                            <a:latin typeface="Cambria Math" panose="02040503050406030204" pitchFamily="18" charset="0"/>
                            <a:ea typeface="Cambria Math" panose="02040503050406030204" pitchFamily="18" charset="0"/>
                          </a:rPr>
                          <m:t>2</m:t>
                        </m:r>
                      </m:sup>
                    </m:sSup>
                  </m:oMath>
                </a14:m>
                <a:r>
                  <a:rPr lang="en-US" sz="2800" dirty="0" smtClean="0"/>
                  <a:t> for some x then (honest) Bob will reject </a:t>
                </a:r>
                <a:r>
                  <a:rPr lang="en-US" sz="2800" dirty="0" err="1" smtClean="0"/>
                  <a:t>w.p</a:t>
                </a:r>
                <a:r>
                  <a:rPr lang="en-US" sz="2800" dirty="0" smtClean="0"/>
                  <a:t>. ½ (even if </a:t>
                </a:r>
              </a:p>
              <a:p>
                <a:r>
                  <a:rPr lang="en-US" sz="2800" dirty="0" smtClean="0"/>
                  <a:t>Alice cheats) </a:t>
                </a:r>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0258" y="5828180"/>
                <a:ext cx="12121742" cy="954107"/>
              </a:xfrm>
              <a:prstGeom prst="rect">
                <a:avLst/>
              </a:prstGeom>
              <a:blipFill>
                <a:blip r:embed="rId10"/>
                <a:stretch>
                  <a:fillRect l="-1056" t="-5732" b="-17197"/>
                </a:stretch>
              </a:blipFill>
            </p:spPr>
            <p:txBody>
              <a:bodyPr/>
              <a:lstStyle/>
              <a:p>
                <a:r>
                  <a:rPr lang="en-US">
                    <a:noFill/>
                  </a:rPr>
                  <a:t> </a:t>
                </a:r>
              </a:p>
            </p:txBody>
          </p:sp>
        </mc:Fallback>
      </mc:AlternateContent>
    </p:spTree>
    <p:extLst>
      <p:ext uri="{BB962C8B-B14F-4D97-AF65-F5344CB8AC3E}">
        <p14:creationId xmlns:p14="http://schemas.microsoft.com/office/powerpoint/2010/main" val="34547328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Zero-Knowledge Proof for Square Root mod 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51</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Bob (verifier); </a:t>
                </a:r>
              </a:p>
              <a:p>
                <a:pPr/>
                <a14:m>
                  <m:oMathPara xmlns:m="http://schemas.openxmlformats.org/officeDocument/2006/math">
                    <m:oMathParaPr>
                      <m:jc m:val="centerGroup"/>
                    </m:oMathParaPr>
                    <m:oMath xmlns:m="http://schemas.openxmlformats.org/officeDocument/2006/math">
                      <m:r>
                        <a:rPr lang="en-US" sz="2200" i="1" dirty="0" smtClean="0">
                          <a:latin typeface="Cambria Math" panose="02040503050406030204" pitchFamily="18" charset="0"/>
                          <a:ea typeface="Cambria Math" panose="02040503050406030204" pitchFamily="18" charset="0"/>
                        </a:rPr>
                        <m:t>𝑧</m:t>
                      </m:r>
                    </m:oMath>
                  </m:oMathPara>
                </a14:m>
                <a:endParaRPr lang="en-US" sz="2200" dirty="0"/>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pic>
        <p:nvPicPr>
          <p:cNvPr id="6"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68" y="1870075"/>
            <a:ext cx="2387523" cy="2076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al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131" y="1880277"/>
            <a:ext cx="1557669" cy="21301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10041065" y="4145359"/>
                <a:ext cx="2023858"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Alice (prover);</a:t>
                </a:r>
              </a:p>
              <a:p>
                <a:r>
                  <a:rPr lang="en-US" sz="2400" b="1" dirty="0" smtClean="0">
                    <a:solidFill>
                      <a:srgbClr val="00B050"/>
                    </a:solidFill>
                    <a:latin typeface="Cambria Math" panose="02040503050406030204" pitchFamily="18" charset="0"/>
                    <a:ea typeface="Cambria Math" panose="02040503050406030204" pitchFamily="18" charset="0"/>
                  </a:rPr>
                  <a:t>X </a:t>
                </a:r>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𝑧</m:t>
                          </m:r>
                          <m:r>
                            <a:rPr lang="en-US" sz="2400" i="1" dirty="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𝑥</m:t>
                          </m:r>
                        </m:e>
                        <m:sup>
                          <m:r>
                            <a:rPr lang="en-US" sz="2400" b="0" i="1" dirty="0" smtClean="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 </m:t>
                      </m:r>
                      <m:r>
                        <m:rPr>
                          <m:sty m:val="p"/>
                        </m:rPr>
                        <a:rPr lang="en-US" sz="2400" b="0" i="0" dirty="0" smtClean="0">
                          <a:latin typeface="Cambria Math" panose="02040503050406030204" pitchFamily="18" charset="0"/>
                          <a:ea typeface="Cambria Math" panose="02040503050406030204" pitchFamily="18" charset="0"/>
                        </a:rPr>
                        <m:t>mod</m:t>
                      </m:r>
                      <m:r>
                        <a:rPr lang="en-US" sz="2400" b="0" i="0" dirty="0" smtClean="0">
                          <a:latin typeface="Cambria Math" panose="02040503050406030204" pitchFamily="18" charset="0"/>
                          <a:ea typeface="Cambria Math" panose="02040503050406030204" pitchFamily="18" charset="0"/>
                        </a:rPr>
                        <m:t> </m:t>
                      </m:r>
                      <m:r>
                        <m:rPr>
                          <m:sty m:val="p"/>
                        </m:rPr>
                        <a:rPr lang="en-US" sz="2400" b="0" i="0" dirty="0" smtClean="0">
                          <a:latin typeface="Cambria Math" panose="02040503050406030204" pitchFamily="18" charset="0"/>
                          <a:ea typeface="Cambria Math" panose="02040503050406030204" pitchFamily="18" charset="0"/>
                        </a:rPr>
                        <m:t>N</m:t>
                      </m:r>
                    </m:oMath>
                  </m:oMathPara>
                </a14:m>
                <a:endParaRPr lang="en-US" sz="2400" dirty="0" smtClean="0"/>
              </a:p>
              <a:p>
                <a:r>
                  <a:rPr lang="en-US" sz="2400" dirty="0" smtClean="0"/>
                  <a:t>(random y)</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10041065" y="4145359"/>
                <a:ext cx="2023858" cy="1860081"/>
              </a:xfrm>
              <a:prstGeom prst="rect">
                <a:avLst/>
              </a:prstGeom>
              <a:blipFill>
                <a:blip r:embed="rId5"/>
                <a:stretch>
                  <a:fillRect l="-4518" t="-2623" r="-3012"/>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5051419" y="2189112"/>
                <a:ext cx="237821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𝑀</m:t>
                      </m:r>
                      <m:r>
                        <a:rPr lang="en-US" sz="2400" b="0" i="1" dirty="0" smtClean="0">
                          <a:latin typeface="Cambria Math" panose="02040503050406030204" pitchFamily="18" charset="0"/>
                          <a:ea typeface="Cambria Math" panose="02040503050406030204" pitchFamily="18" charset="0"/>
                        </a:rPr>
                        <m:t>=</m:t>
                      </m:r>
                      <m:sSup>
                        <m:sSupPr>
                          <m:ctrlPr>
                            <a:rPr lang="en-US" sz="2400" i="1" dirty="0" smtClean="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𝑧</m:t>
                          </m:r>
                          <m:r>
                            <a:rPr lang="en-US" sz="2400" b="0" i="1" dirty="0" smtClean="0">
                              <a:latin typeface="Cambria Math" panose="02040503050406030204" pitchFamily="18" charset="0"/>
                              <a:ea typeface="Cambria Math" panose="02040503050406030204" pitchFamily="18" charset="0"/>
                            </a:rPr>
                            <m:t>𝑦</m:t>
                          </m:r>
                        </m:e>
                        <m:sup>
                          <m:r>
                            <a:rPr lang="en-US" sz="2400" i="1" dirty="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 </m:t>
                      </m:r>
                      <m:r>
                        <a:rPr lang="en-US" sz="2400" b="0" i="1" dirty="0" smtClean="0">
                          <a:latin typeface="Cambria Math" panose="02040503050406030204" pitchFamily="18" charset="0"/>
                          <a:ea typeface="Cambria Math" panose="02040503050406030204" pitchFamily="18" charset="0"/>
                        </a:rPr>
                        <m:t>𝑚𝑜𝑑</m:t>
                      </m:r>
                      <m:r>
                        <a:rPr lang="en-US" sz="2400" b="0" i="1" dirty="0" smtClean="0">
                          <a:latin typeface="Cambria Math" panose="02040503050406030204" pitchFamily="18" charset="0"/>
                          <a:ea typeface="Cambria Math" panose="02040503050406030204" pitchFamily="18" charset="0"/>
                        </a:rPr>
                        <m:t> </m:t>
                      </m:r>
                      <m:r>
                        <a:rPr lang="en-US" sz="2400" b="0" i="1" dirty="0" smtClean="0">
                          <a:latin typeface="Cambria Math" panose="02040503050406030204" pitchFamily="18" charset="0"/>
                          <a:ea typeface="Cambria Math" panose="02040503050406030204" pitchFamily="18" charset="0"/>
                        </a:rPr>
                        <m:t>𝑁</m:t>
                      </m:r>
                    </m:oMath>
                  </m:oMathPara>
                </a14:m>
                <a:endParaRPr lang="en-US" sz="2400" b="1" dirty="0"/>
              </a:p>
            </p:txBody>
          </p:sp>
        </mc:Choice>
        <mc:Fallback xmlns="">
          <p:sp>
            <p:nvSpPr>
              <p:cNvPr id="12" name="Rectangle 11"/>
              <p:cNvSpPr>
                <a:spLocks noRot="1" noChangeAspect="1" noMove="1" noResize="1" noEditPoints="1" noAdjustHandles="1" noChangeArrowheads="1" noChangeShapeType="1" noTextEdit="1"/>
              </p:cNvSpPr>
              <p:nvPr/>
            </p:nvSpPr>
            <p:spPr>
              <a:xfrm>
                <a:off x="5051419" y="2189112"/>
                <a:ext cx="2378215" cy="461665"/>
              </a:xfrm>
              <a:prstGeom prst="rect">
                <a:avLst/>
              </a:prstGeom>
              <a:blipFill>
                <a:blip r:embed="rId6"/>
                <a:stretch>
                  <a:fillRect b="-10526"/>
                </a:stretch>
              </a:blipFill>
            </p:spPr>
            <p:txBody>
              <a:bodyPr/>
              <a:lstStyle/>
              <a:p>
                <a:r>
                  <a:rPr lang="en-US">
                    <a:noFill/>
                  </a:rPr>
                  <a:t> </a:t>
                </a:r>
              </a:p>
            </p:txBody>
          </p:sp>
        </mc:Fallback>
      </mc:AlternateContent>
      <p:cxnSp>
        <p:nvCxnSpPr>
          <p:cNvPr id="13" name="Straight Arrow Connector 12"/>
          <p:cNvCxnSpPr/>
          <p:nvPr/>
        </p:nvCxnSpPr>
        <p:spPr>
          <a:xfrm flipV="1">
            <a:off x="2760786" y="3446376"/>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908014" y="2956768"/>
                <a:ext cx="23527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𝒄𝒉𝒂𝒍𝒍𝒆𝒏𝒈𝒆</m:t>
                      </m:r>
                      <m:r>
                        <a:rPr lang="en-US" b="1" i="1" dirty="0" smtClean="0">
                          <a:latin typeface="Cambria Math" panose="02040503050406030204" pitchFamily="18" charset="0"/>
                        </a:rPr>
                        <m:t> </m:t>
                      </m:r>
                      <m:r>
                        <a:rPr lang="en-US" b="1" i="1" dirty="0" smtClean="0">
                          <a:latin typeface="Cambria Math" panose="02040503050406030204" pitchFamily="18" charset="0"/>
                        </a:rPr>
                        <m:t>𝒄</m:t>
                      </m:r>
                      <m:r>
                        <a:rPr lang="en-US" b="1" i="1" dirty="0" smtClean="0">
                          <a:latin typeface="Cambria Math" panose="02040503050406030204" pitchFamily="18" charset="0"/>
                          <a:ea typeface="Cambria Math" panose="02040503050406030204" pitchFamily="18" charset="0"/>
                        </a:rPr>
                        <m:t>∈</m:t>
                      </m:r>
                      <m:d>
                        <m:dPr>
                          <m:begChr m:val="{"/>
                          <m:endChr m:val="}"/>
                          <m:ctrlPr>
                            <a:rPr lang="en-US" b="1" i="1" dirty="0" smtClean="0">
                              <a:latin typeface="Cambria Math" panose="02040503050406030204" pitchFamily="18" charset="0"/>
                              <a:ea typeface="Cambria Math" panose="02040503050406030204" pitchFamily="18" charset="0"/>
                            </a:rPr>
                          </m:ctrlPr>
                        </m:dPr>
                        <m:e>
                          <m:r>
                            <a:rPr lang="en-US" b="1" i="1" dirty="0" smtClean="0">
                              <a:latin typeface="Cambria Math" panose="02040503050406030204" pitchFamily="18" charset="0"/>
                              <a:ea typeface="Cambria Math" panose="02040503050406030204" pitchFamily="18" charset="0"/>
                            </a:rPr>
                            <m:t>𝟎</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𝟏</m:t>
                          </m:r>
                        </m:e>
                      </m:d>
                    </m:oMath>
                  </m:oMathPara>
                </a14:m>
                <a:endParaRPr lang="en-US" b="1" dirty="0"/>
              </a:p>
            </p:txBody>
          </p:sp>
        </mc:Choice>
        <mc:Fallback xmlns="">
          <p:sp>
            <p:nvSpPr>
              <p:cNvPr id="14" name="Rectangle 13"/>
              <p:cNvSpPr>
                <a:spLocks noRot="1" noChangeAspect="1" noMove="1" noResize="1" noEditPoints="1" noAdjustHandles="1" noChangeArrowheads="1" noChangeShapeType="1" noTextEdit="1"/>
              </p:cNvSpPr>
              <p:nvPr/>
            </p:nvSpPr>
            <p:spPr>
              <a:xfrm>
                <a:off x="4908014" y="2956768"/>
                <a:ext cx="2352760" cy="369332"/>
              </a:xfrm>
              <a:prstGeom prst="rect">
                <a:avLst/>
              </a:prstGeom>
              <a:blipFill>
                <a:blip r:embed="rId7"/>
                <a:stretch>
                  <a:fillRect b="-13115"/>
                </a:stretch>
              </a:blipFill>
            </p:spPr>
            <p:txBody>
              <a:bodyPr/>
              <a:lstStyle/>
              <a:p>
                <a:r>
                  <a:rPr lang="en-US">
                    <a:noFill/>
                  </a:rPr>
                  <a:t> </a:t>
                </a:r>
              </a:p>
            </p:txBody>
          </p:sp>
        </mc:Fallback>
      </mc:AlternateContent>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3930707" y="3587017"/>
                <a:ext cx="3116109" cy="710194"/>
              </a:xfrm>
              <a:prstGeom prst="rect">
                <a:avLst/>
              </a:prstGeom>
            </p:spPr>
            <p:txBody>
              <a:bodyPr wrap="none">
                <a:spAutoFit/>
              </a:bodyPr>
              <a:lstStyle/>
              <a:p>
                <a:r>
                  <a:rPr lang="en-US" b="1" dirty="0" smtClean="0"/>
                  <a:t>Response </a:t>
                </a:r>
                <a14:m>
                  <m:oMath xmlns:m="http://schemas.openxmlformats.org/officeDocument/2006/math">
                    <m:r>
                      <a:rPr lang="en-US" b="1" i="1" smtClean="0">
                        <a:latin typeface="Cambria Math" panose="02040503050406030204" pitchFamily="18" charset="0"/>
                      </a:rPr>
                      <m:t>𝒓</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eqArr>
                          <m:eqArrPr>
                            <m:ctrlPr>
                              <a:rPr lang="en-US" b="1" i="1" smtClean="0">
                                <a:latin typeface="Cambria Math" panose="02040503050406030204" pitchFamily="18" charset="0"/>
                              </a:rPr>
                            </m:ctrlPr>
                          </m:eqArrPr>
                          <m:e>
                            <m:r>
                              <a:rPr lang="en-US" b="1" i="1" smtClean="0">
                                <a:latin typeface="Cambria Math" panose="02040503050406030204" pitchFamily="18" charset="0"/>
                              </a:rPr>
                              <m:t>𝒚</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e>
                          <m:e>
                            <m:r>
                              <a:rPr lang="en-US" b="1" i="1" dirty="0" smtClean="0">
                                <a:latin typeface="Cambria Math" panose="02040503050406030204" pitchFamily="18" charset="0"/>
                              </a:rPr>
                              <m:t>𝒚</m:t>
                            </m:r>
                            <m:r>
                              <a:rPr lang="en-US" b="0" i="1" dirty="0" smtClean="0">
                                <a:latin typeface="Cambria Math" panose="02040503050406030204" pitchFamily="18" charset="0"/>
                                <a:ea typeface="Cambria Math" panose="02040503050406030204" pitchFamily="18" charset="0"/>
                              </a:rPr>
                              <m:t>𝑥</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𝑖𝑓</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𝑐</m:t>
                            </m:r>
                            <m:r>
                              <a:rPr lang="en-US" b="0" i="1" dirty="0" smtClean="0">
                                <a:latin typeface="Cambria Math" panose="02040503050406030204" pitchFamily="18" charset="0"/>
                                <a:ea typeface="Cambria Math" panose="02040503050406030204" pitchFamily="18" charset="0"/>
                              </a:rPr>
                              <m:t>=1</m:t>
                            </m:r>
                          </m:e>
                        </m:eqArr>
                      </m:e>
                    </m:d>
                  </m:oMath>
                </a14:m>
                <a:endParaRPr lang="en-US" b="1" dirty="0"/>
              </a:p>
            </p:txBody>
          </p:sp>
        </mc:Choice>
        <mc:Fallback xmlns="">
          <p:sp>
            <p:nvSpPr>
              <p:cNvPr id="16" name="Rectangle 15"/>
              <p:cNvSpPr>
                <a:spLocks noRot="1" noChangeAspect="1" noMove="1" noResize="1" noEditPoints="1" noAdjustHandles="1" noChangeArrowheads="1" noChangeShapeType="1" noTextEdit="1"/>
              </p:cNvSpPr>
              <p:nvPr/>
            </p:nvSpPr>
            <p:spPr>
              <a:xfrm>
                <a:off x="3930707" y="3587017"/>
                <a:ext cx="3116109" cy="710194"/>
              </a:xfrm>
              <a:prstGeom prst="rect">
                <a:avLst/>
              </a:prstGeom>
              <a:blipFill>
                <a:blip r:embed="rId8"/>
                <a:stretch>
                  <a:fillRect l="-1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184780" y="4474982"/>
                <a:ext cx="6019468" cy="1117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 </m:t>
                          </m:r>
                          <m:eqArr>
                            <m:eqArrPr>
                              <m:ctrlPr>
                                <a:rPr lang="en-US" b="1" i="1" smtClean="0">
                                  <a:latin typeface="Cambria Math" panose="02040503050406030204" pitchFamily="18" charset="0"/>
                                </a:rPr>
                              </m:ctrlPr>
                            </m:eqArrPr>
                            <m:e>
                              <m:r>
                                <a:rPr lang="en-US" b="1" i="1" smtClean="0">
                                  <a:latin typeface="Cambria Math" panose="02040503050406030204" pitchFamily="18" charset="0"/>
                                </a:rPr>
                                <m:t>𝟏</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 </m:t>
                              </m:r>
                              <m:r>
                                <a:rPr lang="en-US" b="1" i="1" smtClean="0">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𝑴</m:t>
                              </m:r>
                              <m:r>
                                <a:rPr lang="en-US" b="1" i="1" dirty="0">
                                  <a:latin typeface="Cambria Math" panose="02040503050406030204" pitchFamily="18" charset="0"/>
                                </a:rPr>
                                <m:t>=</m:t>
                              </m:r>
                              <m:sSup>
                                <m:sSupPr>
                                  <m:ctrlPr>
                                    <a:rPr lang="en-US" b="1" i="1" dirty="0">
                                      <a:latin typeface="Cambria Math" panose="02040503050406030204" pitchFamily="18" charset="0"/>
                                    </a:rPr>
                                  </m:ctrlPr>
                                </m:sSupPr>
                                <m:e>
                                  <m:r>
                                    <a:rPr lang="en-US" b="1" i="1" dirty="0" smtClean="0">
                                      <a:latin typeface="Cambria Math" panose="02040503050406030204" pitchFamily="18" charset="0"/>
                                    </a:rPr>
                                    <m:t>𝒛𝒓</m:t>
                                  </m:r>
                                </m:e>
                                <m:sup>
                                  <m:r>
                                    <a:rPr lang="en-US" b="1" i="1" dirty="0" smtClean="0">
                                      <a:latin typeface="Cambria Math" panose="02040503050406030204" pitchFamily="18" charset="0"/>
                                    </a:rPr>
                                    <m:t>𝟐</m:t>
                                  </m:r>
                                </m:sup>
                              </m:sSup>
                              <m:r>
                                <a:rPr lang="en-US" b="1" i="1" dirty="0" smtClean="0">
                                  <a:latin typeface="Cambria Math" panose="02040503050406030204" pitchFamily="18" charset="0"/>
                                </a:rPr>
                                <m:t> </m:t>
                              </m:r>
                              <m:r>
                                <m:rPr>
                                  <m:sty m:val="p"/>
                                </m:rPr>
                                <a:rPr lang="en-US" b="0" i="0" dirty="0" smtClean="0">
                                  <a:latin typeface="Cambria Math" panose="02040503050406030204" pitchFamily="18" charset="0"/>
                                </a:rPr>
                                <m:t>mod</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N</m:t>
                              </m:r>
                              <m:r>
                                <a:rPr lang="en-US" b="1" i="1" dirty="0" smtClean="0">
                                  <a:latin typeface="Cambria Math" panose="02040503050406030204" pitchFamily="18" charset="0"/>
                                </a:rPr>
                                <m:t> </m:t>
                              </m:r>
                            </m:e>
                            <m:e>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𝒊𝒇</m:t>
                              </m:r>
                              <m:r>
                                <a:rPr lang="en-US" b="1" i="1">
                                  <a:latin typeface="Cambria Math" panose="02040503050406030204" pitchFamily="18" charset="0"/>
                                </a:rPr>
                                <m:t> </m:t>
                              </m:r>
                              <m:r>
                                <a:rPr lang="en-US" b="1" i="1">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𝑴</m:t>
                              </m:r>
                              <m:r>
                                <a:rPr lang="en-US" b="1" i="1">
                                  <a:latin typeface="Cambria Math" panose="02040503050406030204" pitchFamily="18" charset="0"/>
                                </a:rPr>
                                <m:t>=</m:t>
                              </m:r>
                              <m:sSup>
                                <m:sSupPr>
                                  <m:ctrlPr>
                                    <a:rPr lang="en-US" b="1" i="1" dirty="0">
                                      <a:latin typeface="Cambria Math" panose="02040503050406030204" pitchFamily="18" charset="0"/>
                                    </a:rPr>
                                  </m:ctrlPr>
                                </m:sSupPr>
                                <m:e>
                                  <m:r>
                                    <a:rPr lang="en-US" b="1" i="1" dirty="0" smtClean="0">
                                      <a:latin typeface="Cambria Math" panose="02040503050406030204" pitchFamily="18" charset="0"/>
                                    </a:rPr>
                                    <m:t>𝒓</m:t>
                                  </m:r>
                                </m:e>
                                <m:sup>
                                  <m:r>
                                    <a:rPr lang="en-US" b="1" i="1" dirty="0" smtClean="0">
                                      <a:latin typeface="Cambria Math" panose="02040503050406030204" pitchFamily="18" charset="0"/>
                                    </a:rPr>
                                    <m:t>𝟐</m:t>
                                  </m:r>
                                </m:sup>
                              </m:sSup>
                              <m:r>
                                <a:rPr lang="en-US" b="0" i="1" dirty="0" smtClean="0">
                                  <a:latin typeface="Cambria Math" panose="02040503050406030204" pitchFamily="18" charset="0"/>
                                  <a:ea typeface="Cambria Math" panose="02040503050406030204" pitchFamily="18" charset="0"/>
                                </a:rPr>
                                <m:t> </m:t>
                              </m:r>
                              <m:r>
                                <m:rPr>
                                  <m:sty m:val="p"/>
                                </m:rPr>
                                <a:rPr lang="en-US" b="0" i="0" dirty="0" smtClean="0">
                                  <a:latin typeface="Cambria Math" panose="02040503050406030204" pitchFamily="18" charset="0"/>
                                  <a:ea typeface="Cambria Math" panose="02040503050406030204" pitchFamily="18" charset="0"/>
                                </a:rPr>
                                <m:t>mod</m:t>
                              </m:r>
                              <m:r>
                                <a:rPr lang="en-US" b="0" i="0" dirty="0" smtClean="0">
                                  <a:latin typeface="Cambria Math" panose="02040503050406030204" pitchFamily="18" charset="0"/>
                                  <a:ea typeface="Cambria Math" panose="02040503050406030204" pitchFamily="18" charset="0"/>
                                </a:rPr>
                                <m:t> </m:t>
                              </m:r>
                              <m:r>
                                <m:rPr>
                                  <m:sty m:val="p"/>
                                </m:rPr>
                                <a:rPr lang="en-US" b="0" i="0" dirty="0" smtClean="0">
                                  <a:latin typeface="Cambria Math" panose="02040503050406030204" pitchFamily="18" charset="0"/>
                                  <a:ea typeface="Cambria Math" panose="02040503050406030204" pitchFamily="18" charset="0"/>
                                </a:rPr>
                                <m:t>N</m:t>
                              </m:r>
                              <m:r>
                                <a:rPr lang="en-US" b="1" i="0" dirty="0" smtClean="0">
                                  <a:latin typeface="Cambria Math" panose="02040503050406030204" pitchFamily="18" charset="0"/>
                                </a:rPr>
                                <m:t>     </m:t>
                              </m:r>
                            </m:e>
                            <m:e>
                              <m:r>
                                <a:rPr lang="en-US" b="0" i="1" dirty="0" smtClean="0">
                                  <a:latin typeface="Cambria Math" panose="02040503050406030204" pitchFamily="18" charset="0"/>
                                  <a:ea typeface="Cambria Math" panose="02040503050406030204" pitchFamily="18" charset="0"/>
                                </a:rPr>
                                <m:t>0                     </m:t>
                              </m:r>
                              <m:r>
                                <a:rPr lang="en-US" b="0" i="1" dirty="0" smtClean="0">
                                  <a:latin typeface="Cambria Math" panose="02040503050406030204" pitchFamily="18" charset="0"/>
                                  <a:ea typeface="Cambria Math" panose="02040503050406030204" pitchFamily="18" charset="0"/>
                                </a:rPr>
                                <m:t>𝑜𝑡h𝑒𝑟𝑤𝑖𝑠𝑒</m:t>
                              </m:r>
                              <m:r>
                                <a:rPr lang="en-US" b="0" i="1" dirty="0" smtClean="0">
                                  <a:latin typeface="Cambria Math" panose="02040503050406030204" pitchFamily="18" charset="0"/>
                                  <a:ea typeface="Cambria Math" panose="02040503050406030204" pitchFamily="18" charset="0"/>
                                </a:rPr>
                                <m:t>                                   </m:t>
                              </m:r>
                            </m:e>
                          </m:eqArr>
                        </m:e>
                      </m:d>
                    </m:oMath>
                  </m:oMathPara>
                </a14:m>
                <a:endParaRPr lang="en-US" b="1" dirty="0"/>
              </a:p>
            </p:txBody>
          </p:sp>
        </mc:Choice>
        <mc:Fallback xmlns="">
          <p:sp>
            <p:nvSpPr>
              <p:cNvPr id="19" name="Rectangle 18"/>
              <p:cNvSpPr>
                <a:spLocks noRot="1" noChangeAspect="1" noMove="1" noResize="1" noEditPoints="1" noAdjustHandles="1" noChangeArrowheads="1" noChangeShapeType="1" noTextEdit="1"/>
              </p:cNvSpPr>
              <p:nvPr/>
            </p:nvSpPr>
            <p:spPr>
              <a:xfrm>
                <a:off x="2184780" y="4474982"/>
                <a:ext cx="6019468" cy="1117998"/>
              </a:xfrm>
              <a:prstGeom prst="rect">
                <a:avLst/>
              </a:prstGeom>
              <a:blipFill>
                <a:blip r:embed="rId9"/>
                <a:stretch>
                  <a:fillRect/>
                </a:stretch>
              </a:blipFill>
            </p:spPr>
            <p:txBody>
              <a:bodyPr/>
              <a:lstStyle/>
              <a:p>
                <a:r>
                  <a:rPr lang="en-US">
                    <a:noFill/>
                  </a:rPr>
                  <a:t> </a:t>
                </a:r>
              </a:p>
            </p:txBody>
          </p:sp>
        </mc:Fallback>
      </mc:AlternateContent>
      <p:cxnSp>
        <p:nvCxnSpPr>
          <p:cNvPr id="20" name="Straight Arrow Connector 19"/>
          <p:cNvCxnSpPr/>
          <p:nvPr/>
        </p:nvCxnSpPr>
        <p:spPr>
          <a:xfrm flipV="1">
            <a:off x="2673480" y="560780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258" y="5828180"/>
            <a:ext cx="12121742" cy="523220"/>
          </a:xfrm>
          <a:prstGeom prst="rect">
            <a:avLst/>
          </a:prstGeom>
          <a:noFill/>
        </p:spPr>
        <p:txBody>
          <a:bodyPr wrap="square" rtlCol="0">
            <a:spAutoFit/>
          </a:bodyPr>
          <a:lstStyle/>
          <a:p>
            <a:r>
              <a:rPr lang="en-US" sz="2800" b="1" dirty="0" smtClean="0"/>
              <a:t>Zero-Knowledge</a:t>
            </a:r>
            <a:r>
              <a:rPr lang="en-US" sz="2800" dirty="0" smtClean="0"/>
              <a:t>: How does the simulator work?</a:t>
            </a:r>
            <a:endParaRPr lang="en-US" sz="2800" dirty="0"/>
          </a:p>
        </p:txBody>
      </p:sp>
    </p:spTree>
    <p:extLst>
      <p:ext uri="{BB962C8B-B14F-4D97-AF65-F5344CB8AC3E}">
        <p14:creationId xmlns:p14="http://schemas.microsoft.com/office/powerpoint/2010/main" val="30141659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Zero-Knowledge Proof vs. Digital Signature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Digital Signatures are transferrable</a:t>
                </a:r>
              </a:p>
              <a:p>
                <a:pPr lvl="1"/>
                <a:r>
                  <a:rPr lang="en-US" dirty="0" smtClean="0"/>
                  <a:t>E.g., Alice signs a message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oMath>
                </a14:m>
                <a:r>
                  <a:rPr lang="en-US" dirty="0" smtClean="0"/>
                  <a:t> with her secret key and sends the signature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smtClean="0"/>
                  <a:t> to Bob. Bob can then send </a:t>
                </a:r>
                <a14:m>
                  <m:oMath xmlns:m="http://schemas.openxmlformats.org/officeDocument/2006/math">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m</m:t>
                    </m:r>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oMath>
                </a14:m>
                <a:r>
                  <a:rPr lang="en-US" dirty="0" smtClean="0"/>
                  <a:t> to Jane who is convinced that Alice signed the message m.</a:t>
                </a:r>
              </a:p>
              <a:p>
                <a:pPr lvl="1"/>
                <a:endParaRPr lang="en-US" dirty="0"/>
              </a:p>
              <a:p>
                <a:r>
                  <a:rPr lang="en-US" dirty="0" smtClean="0"/>
                  <a:t>Are Zero-Knowledge Proofs transferable?</a:t>
                </a:r>
              </a:p>
              <a:p>
                <a:pPr lvl="1"/>
                <a:r>
                  <a:rPr lang="en-US" dirty="0" smtClean="0"/>
                  <a:t>Suppose Alice (prover) interacts with Bob (verifier) to prove a statement (e.g., z has a square root modulo N) in Zero-Knowledge.</a:t>
                </a:r>
              </a:p>
              <a:p>
                <a:pPr lvl="1"/>
                <a:r>
                  <a:rPr lang="en-US" dirty="0" smtClean="0"/>
                  <a:t>Let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𝑽𝒊𝒆𝒘</m:t>
                        </m:r>
                      </m:e>
                      <m:sub>
                        <m:r>
                          <a:rPr lang="en-US" b="1" i="1">
                            <a:latin typeface="Cambria Math" panose="02040503050406030204" pitchFamily="18" charset="0"/>
                          </a:rPr>
                          <m:t>𝑽</m:t>
                        </m:r>
                      </m:sub>
                    </m:sSub>
                  </m:oMath>
                </a14:m>
                <a:r>
                  <a:rPr lang="en-US" dirty="0" smtClean="0"/>
                  <a:t> be Bob’s view of the protocol.</a:t>
                </a:r>
              </a:p>
              <a:p>
                <a:pPr lvl="1"/>
                <a:r>
                  <a:rPr lang="en-US" dirty="0" smtClean="0"/>
                  <a:t>Suppose Bob sends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𝑽𝒊𝒆𝒘</m:t>
                        </m:r>
                      </m:e>
                      <m:sub>
                        <m:r>
                          <a:rPr lang="en-US" b="1" i="1">
                            <a:latin typeface="Cambria Math" panose="02040503050406030204" pitchFamily="18" charset="0"/>
                          </a:rPr>
                          <m:t>𝑽</m:t>
                        </m:r>
                      </m:sub>
                    </m:sSub>
                  </m:oMath>
                </a14:m>
                <a:r>
                  <a:rPr lang="en-US" dirty="0" smtClean="0"/>
                  <a:t> to Jane. </a:t>
                </a:r>
              </a:p>
              <a:p>
                <a:pPr lvl="1"/>
                <a:r>
                  <a:rPr lang="en-US" dirty="0" smtClean="0"/>
                  <a:t>Should Jane be convinced of the statement </a:t>
                </a:r>
                <a:r>
                  <a:rPr lang="en-US" dirty="0"/>
                  <a:t>(e.g., z has a square root modulo N</a:t>
                </a:r>
                <a:r>
                  <a:rPr lang="en-US" dirty="0" smtClean="0"/>
                  <a:t>)&gt;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r="-8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52</a:t>
            </a:fld>
            <a:endParaRPr lang="en-US"/>
          </a:p>
        </p:txBody>
      </p:sp>
    </p:spTree>
    <p:extLst>
      <p:ext uri="{BB962C8B-B14F-4D97-AF65-F5344CB8AC3E}">
        <p14:creationId xmlns:p14="http://schemas.microsoft.com/office/powerpoint/2010/main" val="22025866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Non-Interactive Zero-Knowledge Proof (NIZK)</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53</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Bob (verifier); </a:t>
                </a:r>
              </a:p>
              <a:p>
                <a:pPr/>
                <a14:m>
                  <m:oMathPara xmlns:m="http://schemas.openxmlformats.org/officeDocument/2006/math">
                    <m:oMathParaPr>
                      <m:jc m:val="centerGroup"/>
                    </m:oMathParaPr>
                    <m:oMath xmlns:m="http://schemas.openxmlformats.org/officeDocument/2006/math">
                      <m:r>
                        <a:rPr lang="en-US" sz="2200" i="1" dirty="0" smtClean="0">
                          <a:latin typeface="Cambria Math" panose="02040503050406030204" pitchFamily="18" charset="0"/>
                          <a:ea typeface="Cambria Math" panose="02040503050406030204" pitchFamily="18" charset="0"/>
                        </a:rPr>
                        <m:t>𝑧</m:t>
                      </m:r>
                    </m:oMath>
                  </m:oMathPara>
                </a14:m>
                <a:endParaRPr lang="en-US" sz="2200" dirty="0"/>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pic>
        <p:nvPicPr>
          <p:cNvPr id="6"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68" y="1870075"/>
            <a:ext cx="2387523" cy="2076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al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131" y="1880277"/>
            <a:ext cx="1557669" cy="21301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10041065" y="4145359"/>
                <a:ext cx="2023858"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Alice (prover);</a:t>
                </a:r>
              </a:p>
              <a:p>
                <a:r>
                  <a:rPr lang="en-US" sz="2400" b="1" dirty="0" smtClean="0">
                    <a:solidFill>
                      <a:srgbClr val="00B050"/>
                    </a:solidFill>
                    <a:latin typeface="Cambria Math" panose="02040503050406030204" pitchFamily="18" charset="0"/>
                    <a:ea typeface="Cambria Math" panose="02040503050406030204" pitchFamily="18" charset="0"/>
                  </a:rPr>
                  <a:t>X </a:t>
                </a:r>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𝑧</m:t>
                          </m:r>
                          <m:r>
                            <a:rPr lang="en-US" sz="2400" i="1" dirty="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𝑥</m:t>
                          </m:r>
                        </m:e>
                        <m:sup>
                          <m:r>
                            <a:rPr lang="en-US" sz="2400" b="0" i="1" dirty="0" smtClean="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 </m:t>
                      </m:r>
                      <m:r>
                        <m:rPr>
                          <m:sty m:val="p"/>
                        </m:rPr>
                        <a:rPr lang="en-US" sz="2400" b="0" i="0" dirty="0" smtClean="0">
                          <a:latin typeface="Cambria Math" panose="02040503050406030204" pitchFamily="18" charset="0"/>
                          <a:ea typeface="Cambria Math" panose="02040503050406030204" pitchFamily="18" charset="0"/>
                        </a:rPr>
                        <m:t>mod</m:t>
                      </m:r>
                      <m:r>
                        <a:rPr lang="en-US" sz="2400" b="0" i="0" dirty="0" smtClean="0">
                          <a:latin typeface="Cambria Math" panose="02040503050406030204" pitchFamily="18" charset="0"/>
                          <a:ea typeface="Cambria Math" panose="02040503050406030204" pitchFamily="18" charset="0"/>
                        </a:rPr>
                        <m:t> </m:t>
                      </m:r>
                      <m:r>
                        <m:rPr>
                          <m:sty m:val="p"/>
                        </m:rPr>
                        <a:rPr lang="en-US" sz="2400" b="0" i="0" dirty="0" smtClean="0">
                          <a:latin typeface="Cambria Math" panose="02040503050406030204" pitchFamily="18" charset="0"/>
                          <a:ea typeface="Cambria Math" panose="02040503050406030204" pitchFamily="18" charset="0"/>
                        </a:rPr>
                        <m:t>N</m:t>
                      </m:r>
                    </m:oMath>
                  </m:oMathPara>
                </a14:m>
                <a:endParaRPr lang="en-US" sz="2400" dirty="0" smtClean="0"/>
              </a:p>
              <a:p>
                <a:r>
                  <a:rPr lang="en-US" sz="2400" dirty="0" smtClean="0"/>
                  <a:t>(random </a:t>
                </a:r>
                <a14:m>
                  <m:oMath xmlns:m="http://schemas.openxmlformats.org/officeDocument/2006/math">
                    <m:r>
                      <a:rPr lang="en-US" sz="2400" b="0" i="1" smtClean="0">
                        <a:latin typeface="Cambria Math" panose="02040503050406030204" pitchFamily="18" charset="0"/>
                      </a:rPr>
                      <m:t>𝑦</m:t>
                    </m:r>
                    <m:r>
                      <a:rPr lang="en-US" sz="2400" b="0" i="1" baseline="-25000"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𝑦𝑘</m:t>
                    </m:r>
                  </m:oMath>
                </a14:m>
                <a:r>
                  <a:rPr lang="en-US" sz="2400" dirty="0" smtClean="0"/>
                  <a:t>)</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10041065" y="4145359"/>
                <a:ext cx="2023858" cy="1860081"/>
              </a:xfrm>
              <a:prstGeom prst="rect">
                <a:avLst/>
              </a:prstGeom>
              <a:blipFill>
                <a:blip r:embed="rId5"/>
                <a:stretch>
                  <a:fillRect l="-4518" t="-2623" r="-3012" b="-10820"/>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4391662" y="2152852"/>
                <a:ext cx="4423903" cy="481670"/>
              </a:xfrm>
              <a:prstGeom prst="rect">
                <a:avLst/>
              </a:prstGeom>
            </p:spPr>
            <p:txBody>
              <a:bodyPr wrap="none">
                <a:spAutoFit/>
              </a:bodyPr>
              <a:lstStyle/>
              <a:p>
                <a:r>
                  <a:rPr lang="en-US" sz="2400" b="0" dirty="0" smtClean="0">
                    <a:ea typeface="Cambria Math" panose="02040503050406030204" pitchFamily="18" charset="0"/>
                  </a:rPr>
                  <a:t>M</a:t>
                </a:r>
                <a:r>
                  <a:rPr lang="en-US" sz="2400" b="0" baseline="-25000" dirty="0" smtClean="0">
                    <a:ea typeface="Cambria Math" panose="02040503050406030204" pitchFamily="18" charset="0"/>
                  </a:rPr>
                  <a:t>1</a:t>
                </a:r>
                <a:r>
                  <a:rPr lang="en-US" sz="2400" b="0" dirty="0" smtClean="0">
                    <a:ea typeface="Cambria Math" panose="02040503050406030204" pitchFamily="18" charset="0"/>
                  </a:rPr>
                  <a:t>,…M</a:t>
                </a:r>
                <a:r>
                  <a:rPr lang="en-US" sz="2400" b="0" baseline="-25000" dirty="0" smtClean="0">
                    <a:ea typeface="Cambria Math" panose="02040503050406030204" pitchFamily="18" charset="0"/>
                  </a:rPr>
                  <a:t>k</a:t>
                </a:r>
                <a:r>
                  <a:rPr lang="en-US" sz="2400" b="0" dirty="0" smtClean="0">
                    <a:ea typeface="Cambria Math" panose="02040503050406030204" pitchFamily="18" charset="0"/>
                  </a:rPr>
                  <a:t> where </a:t>
                </a:r>
                <a14:m>
                  <m:oMath xmlns:m="http://schemas.openxmlformats.org/officeDocument/2006/math">
                    <m:r>
                      <a:rPr lang="en-US" sz="2400" b="0" i="1" dirty="0" smtClean="0">
                        <a:latin typeface="Cambria Math" panose="02040503050406030204" pitchFamily="18" charset="0"/>
                        <a:ea typeface="Cambria Math" panose="02040503050406030204" pitchFamily="18" charset="0"/>
                      </a:rPr>
                      <m:t>𝑀</m:t>
                    </m:r>
                    <m:r>
                      <a:rPr lang="en-US" sz="2400" b="0" i="1" baseline="-25000" dirty="0" smtClean="0">
                        <a:latin typeface="Cambria Math" panose="02040503050406030204" pitchFamily="18" charset="0"/>
                        <a:ea typeface="Cambria Math" panose="02040503050406030204" pitchFamily="18" charset="0"/>
                      </a:rPr>
                      <m:t>𝑖</m:t>
                    </m:r>
                    <m:r>
                      <a:rPr lang="en-US" sz="2400" b="0" i="1" dirty="0" smtClean="0">
                        <a:latin typeface="Cambria Math" panose="02040503050406030204" pitchFamily="18" charset="0"/>
                        <a:ea typeface="Cambria Math" panose="02040503050406030204" pitchFamily="18" charset="0"/>
                      </a:rPr>
                      <m:t>=</m:t>
                    </m:r>
                    <m:sSubSup>
                      <m:sSubSupPr>
                        <m:ctrlPr>
                          <a:rPr lang="en-US" sz="2400" b="0" i="1" dirty="0" smtClean="0">
                            <a:latin typeface="Cambria Math" panose="02040503050406030204" pitchFamily="18" charset="0"/>
                            <a:ea typeface="Cambria Math" panose="02040503050406030204" pitchFamily="18" charset="0"/>
                          </a:rPr>
                        </m:ctrlPr>
                      </m:sSubSupPr>
                      <m:e>
                        <m:r>
                          <a:rPr lang="en-US" sz="2400" b="0" i="1" dirty="0" smtClean="0">
                            <a:latin typeface="Cambria Math" panose="02040503050406030204" pitchFamily="18" charset="0"/>
                            <a:ea typeface="Cambria Math" panose="02040503050406030204" pitchFamily="18" charset="0"/>
                          </a:rPr>
                          <m:t>𝑦</m:t>
                        </m:r>
                      </m:e>
                      <m:sub>
                        <m:r>
                          <a:rPr lang="en-US" sz="2400" b="0" i="1" dirty="0" smtClean="0">
                            <a:latin typeface="Cambria Math" panose="02040503050406030204" pitchFamily="18" charset="0"/>
                            <a:ea typeface="Cambria Math" panose="02040503050406030204" pitchFamily="18" charset="0"/>
                          </a:rPr>
                          <m:t>𝑖</m:t>
                        </m:r>
                      </m:sub>
                      <m:sup>
                        <m:r>
                          <a:rPr lang="en-US" sz="2400" b="0" i="1" dirty="0" smtClean="0">
                            <a:latin typeface="Cambria Math" panose="02040503050406030204" pitchFamily="18" charset="0"/>
                            <a:ea typeface="Cambria Math" panose="02040503050406030204" pitchFamily="18" charset="0"/>
                          </a:rPr>
                          <m:t>2</m:t>
                        </m:r>
                      </m:sup>
                    </m:sSubSup>
                    <m:r>
                      <a:rPr lang="en-US" sz="2400" i="1" dirty="0" smtClean="0">
                        <a:latin typeface="Cambria Math" panose="02040503050406030204" pitchFamily="18" charset="0"/>
                        <a:ea typeface="Cambria Math" panose="02040503050406030204" pitchFamily="18" charset="0"/>
                      </a:rPr>
                      <m:t>𝑧</m:t>
                    </m:r>
                    <m:r>
                      <a:rPr lang="en-US" sz="2400" b="0" i="1" dirty="0" smtClean="0">
                        <a:latin typeface="Cambria Math" panose="02040503050406030204" pitchFamily="18" charset="0"/>
                        <a:ea typeface="Cambria Math" panose="02040503050406030204" pitchFamily="18" charset="0"/>
                      </a:rPr>
                      <m:t> </m:t>
                    </m:r>
                    <m:r>
                      <a:rPr lang="en-US" sz="2400" b="0" i="1" dirty="0" smtClean="0">
                        <a:latin typeface="Cambria Math" panose="02040503050406030204" pitchFamily="18" charset="0"/>
                        <a:ea typeface="Cambria Math" panose="02040503050406030204" pitchFamily="18" charset="0"/>
                      </a:rPr>
                      <m:t>𝑚𝑜𝑑</m:t>
                    </m:r>
                    <m:r>
                      <a:rPr lang="en-US" sz="2400" b="0" i="1" dirty="0" smtClean="0">
                        <a:latin typeface="Cambria Math" panose="02040503050406030204" pitchFamily="18" charset="0"/>
                        <a:ea typeface="Cambria Math" panose="02040503050406030204" pitchFamily="18" charset="0"/>
                      </a:rPr>
                      <m:t> </m:t>
                    </m:r>
                    <m:r>
                      <a:rPr lang="en-US" sz="2400" b="0" i="1" dirty="0" smtClean="0">
                        <a:latin typeface="Cambria Math" panose="02040503050406030204" pitchFamily="18" charset="0"/>
                        <a:ea typeface="Cambria Math" panose="02040503050406030204" pitchFamily="18" charset="0"/>
                      </a:rPr>
                      <m:t>𝑁</m:t>
                    </m:r>
                  </m:oMath>
                </a14:m>
                <a:endParaRPr lang="en-US" sz="2400" b="1" dirty="0"/>
              </a:p>
            </p:txBody>
          </p:sp>
        </mc:Choice>
        <mc:Fallback xmlns="">
          <p:sp>
            <p:nvSpPr>
              <p:cNvPr id="12" name="Rectangle 11"/>
              <p:cNvSpPr>
                <a:spLocks noRot="1" noChangeAspect="1" noMove="1" noResize="1" noEditPoints="1" noAdjustHandles="1" noChangeArrowheads="1" noChangeShapeType="1" noTextEdit="1"/>
              </p:cNvSpPr>
              <p:nvPr/>
            </p:nvSpPr>
            <p:spPr>
              <a:xfrm>
                <a:off x="4391662" y="2152852"/>
                <a:ext cx="4423903" cy="481670"/>
              </a:xfrm>
              <a:prstGeom prst="rect">
                <a:avLst/>
              </a:prstGeom>
              <a:blipFill>
                <a:blip r:embed="rId6"/>
                <a:stretch>
                  <a:fillRect l="-2066" t="-6329" b="-27848"/>
                </a:stretch>
              </a:blipFill>
            </p:spPr>
            <p:txBody>
              <a:bodyPr/>
              <a:lstStyle/>
              <a:p>
                <a:r>
                  <a:rPr lang="en-US">
                    <a:noFill/>
                  </a:rPr>
                  <a:t> </a:t>
                </a:r>
              </a:p>
            </p:txBody>
          </p:sp>
        </mc:Fallback>
      </mc:AlternateContent>
      <p:cxnSp>
        <p:nvCxnSpPr>
          <p:cNvPr id="13" name="Straight Arrow Connector 12"/>
          <p:cNvCxnSpPr/>
          <p:nvPr/>
        </p:nvCxnSpPr>
        <p:spPr>
          <a:xfrm flipH="1">
            <a:off x="2673480" y="3446806"/>
            <a:ext cx="7122651" cy="5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Rectangle 13"/>
              <p:cNvSpPr/>
              <p:nvPr/>
            </p:nvSpPr>
            <p:spPr>
              <a:xfrm>
                <a:off x="4908014" y="2956768"/>
                <a:ext cx="46001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𝒄𝒉𝒂𝒍𝒍𝒆𝒏𝒈𝒆𝒔</m:t>
                      </m:r>
                      <m:r>
                        <a:rPr lang="en-US" b="1" i="1" dirty="0" smtClean="0">
                          <a:latin typeface="Cambria Math" panose="02040503050406030204" pitchFamily="18" charset="0"/>
                        </a:rPr>
                        <m:t> </m:t>
                      </m:r>
                      <m:r>
                        <a:rPr lang="en-US" b="1" i="1" dirty="0" smtClean="0">
                          <a:latin typeface="Cambria Math" panose="02040503050406030204" pitchFamily="18" charset="0"/>
                        </a:rPr>
                        <m:t>𝒄</m:t>
                      </m:r>
                      <m:r>
                        <a:rPr lang="en-US" b="1" i="1" dirty="0" smtClean="0">
                          <a:latin typeface="Cambria Math" panose="02040503050406030204" pitchFamily="18" charset="0"/>
                        </a:rPr>
                        <m:t>=</m:t>
                      </m:r>
                      <m:d>
                        <m:dPr>
                          <m:ctrlPr>
                            <a:rPr lang="en-US" b="1" i="1" dirty="0" smtClean="0">
                              <a:latin typeface="Cambria Math" panose="02040503050406030204" pitchFamily="18" charset="0"/>
                            </a:rPr>
                          </m:ctrlPr>
                        </m:dPr>
                        <m:e>
                          <m:r>
                            <a:rPr lang="en-US" b="1" i="1" dirty="0" smtClean="0">
                              <a:latin typeface="Cambria Math" panose="02040503050406030204" pitchFamily="18" charset="0"/>
                            </a:rPr>
                            <m:t>𝒄</m:t>
                          </m:r>
                          <m:r>
                            <a:rPr lang="en-US" b="1" i="1" baseline="-25000" dirty="0" smtClean="0">
                              <a:latin typeface="Cambria Math" panose="02040503050406030204" pitchFamily="18" charset="0"/>
                            </a:rPr>
                            <m:t>𝟏</m:t>
                          </m:r>
                          <m:r>
                            <a:rPr lang="en-US" b="1" i="1" dirty="0" smtClean="0">
                              <a:latin typeface="Cambria Math" panose="02040503050406030204" pitchFamily="18" charset="0"/>
                            </a:rPr>
                            <m:t>,….,</m:t>
                          </m:r>
                          <m:r>
                            <a:rPr lang="en-US" b="1" i="1" dirty="0" smtClean="0">
                              <a:latin typeface="Cambria Math" panose="02040503050406030204" pitchFamily="18" charset="0"/>
                            </a:rPr>
                            <m:t>𝒄𝒌</m:t>
                          </m:r>
                        </m:e>
                      </m:d>
                      <m:r>
                        <a:rPr lang="en-US" b="1" i="1" dirty="0" smtClean="0">
                          <a:latin typeface="Cambria Math" panose="02040503050406030204" pitchFamily="18" charset="0"/>
                        </a:rPr>
                        <m:t>=</m:t>
                      </m:r>
                      <m:r>
                        <a:rPr lang="en-US" b="1" i="1" dirty="0" smtClean="0">
                          <a:latin typeface="Cambria Math" panose="02040503050406030204" pitchFamily="18" charset="0"/>
                        </a:rPr>
                        <m:t>𝑯</m:t>
                      </m:r>
                      <m:r>
                        <a:rPr lang="en-US" b="1" i="1" dirty="0" smtClean="0">
                          <a:latin typeface="Cambria Math" panose="02040503050406030204" pitchFamily="18" charset="0"/>
                        </a:rPr>
                        <m:t>(</m:t>
                      </m:r>
                      <m:r>
                        <m:rPr>
                          <m:nor/>
                        </m:rPr>
                        <a:rPr lang="en-US" dirty="0">
                          <a:ea typeface="Cambria Math" panose="02040503050406030204" pitchFamily="18" charset="0"/>
                        </a:rPr>
                        <m:t>M</m:t>
                      </m:r>
                      <m:r>
                        <m:rPr>
                          <m:nor/>
                        </m:rPr>
                        <a:rPr lang="en-US" baseline="-25000" dirty="0">
                          <a:ea typeface="Cambria Math" panose="02040503050406030204" pitchFamily="18" charset="0"/>
                        </a:rPr>
                        <m:t>1</m:t>
                      </m:r>
                      <m:r>
                        <m:rPr>
                          <m:nor/>
                        </m:rPr>
                        <a:rPr lang="en-US" dirty="0">
                          <a:ea typeface="Cambria Math" panose="02040503050406030204" pitchFamily="18" charset="0"/>
                        </a:rPr>
                        <m:t>,…</m:t>
                      </m:r>
                      <m:r>
                        <m:rPr>
                          <m:nor/>
                        </m:rPr>
                        <a:rPr lang="en-US" dirty="0">
                          <a:ea typeface="Cambria Math" panose="02040503050406030204" pitchFamily="18" charset="0"/>
                        </a:rPr>
                        <m:t>Mk</m:t>
                      </m:r>
                      <m:r>
                        <a:rPr lang="en-US" b="1" i="1" dirty="0" smtClean="0">
                          <a:latin typeface="Cambria Math" panose="02040503050406030204" pitchFamily="18" charset="0"/>
                        </a:rPr>
                        <m:t>)</m:t>
                      </m:r>
                    </m:oMath>
                  </m:oMathPara>
                </a14:m>
                <a:endParaRPr lang="en-US" b="1" dirty="0"/>
              </a:p>
            </p:txBody>
          </p:sp>
        </mc:Choice>
        <mc:Fallback>
          <p:sp>
            <p:nvSpPr>
              <p:cNvPr id="14" name="Rectangle 13"/>
              <p:cNvSpPr>
                <a:spLocks noRot="1" noChangeAspect="1" noMove="1" noResize="1" noEditPoints="1" noAdjustHandles="1" noChangeArrowheads="1" noChangeShapeType="1" noTextEdit="1"/>
              </p:cNvSpPr>
              <p:nvPr/>
            </p:nvSpPr>
            <p:spPr>
              <a:xfrm>
                <a:off x="4908014" y="2956768"/>
                <a:ext cx="4600170" cy="369332"/>
              </a:xfrm>
              <a:prstGeom prst="rect">
                <a:avLst/>
              </a:prstGeom>
              <a:blipFill>
                <a:blip r:embed="rId7"/>
                <a:stretch>
                  <a:fillRect b="-13115"/>
                </a:stretch>
              </a:blipFill>
            </p:spPr>
            <p:txBody>
              <a:bodyPr/>
              <a:lstStyle/>
              <a:p>
                <a:r>
                  <a:rPr lang="en-US">
                    <a:noFill/>
                  </a:rPr>
                  <a:t> </a:t>
                </a:r>
              </a:p>
            </p:txBody>
          </p:sp>
        </mc:Fallback>
      </mc:AlternateContent>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Rectangle 15"/>
              <p:cNvSpPr/>
              <p:nvPr/>
            </p:nvSpPr>
            <p:spPr>
              <a:xfrm>
                <a:off x="4147710" y="3574918"/>
                <a:ext cx="4705327" cy="710194"/>
              </a:xfrm>
              <a:prstGeom prst="rect">
                <a:avLst/>
              </a:prstGeom>
            </p:spPr>
            <p:txBody>
              <a:bodyPr wrap="none">
                <a:spAutoFit/>
              </a:bodyPr>
              <a:lstStyle/>
              <a:p>
                <a:r>
                  <a:rPr lang="en-US" b="1" dirty="0" smtClean="0"/>
                  <a:t>Responses r</a:t>
                </a:r>
                <a:r>
                  <a:rPr lang="en-US" b="1" baseline="-25000" dirty="0" smtClean="0"/>
                  <a:t>1</a:t>
                </a:r>
                <a:r>
                  <a:rPr lang="en-US" b="1" dirty="0" smtClean="0"/>
                  <a:t>,…,</a:t>
                </a:r>
                <a:r>
                  <a:rPr lang="en-US" b="1" dirty="0" err="1" smtClean="0"/>
                  <a:t>r</a:t>
                </a:r>
                <a:r>
                  <a:rPr lang="en-US" b="1" baseline="-25000" dirty="0" err="1" smtClean="0"/>
                  <a:t>k</a:t>
                </a:r>
                <a:r>
                  <a:rPr lang="en-US" b="1" dirty="0" smtClean="0"/>
                  <a:t> where </a:t>
                </a:r>
                <a14:m>
                  <m:oMath xmlns:m="http://schemas.openxmlformats.org/officeDocument/2006/math">
                    <m:r>
                      <a:rPr lang="en-US" b="1" i="1" smtClean="0">
                        <a:latin typeface="Cambria Math" panose="02040503050406030204" pitchFamily="18" charset="0"/>
                      </a:rPr>
                      <m:t>𝒓</m:t>
                    </m:r>
                    <m:r>
                      <a:rPr lang="en-US" b="1" i="1" baseline="-25000" smtClean="0">
                        <a:latin typeface="Cambria Math" panose="02040503050406030204" pitchFamily="18" charset="0"/>
                      </a:rPr>
                      <m:t>𝒊</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eqArr>
                          <m:eqArrPr>
                            <m:ctrlPr>
                              <a:rPr lang="en-US" b="1" i="1" smtClean="0">
                                <a:latin typeface="Cambria Math" panose="02040503050406030204" pitchFamily="18" charset="0"/>
                              </a:rPr>
                            </m:ctrlPr>
                          </m:eqArrPr>
                          <m:e>
                            <m:r>
                              <a:rPr lang="en-US" b="1" i="1" smtClean="0">
                                <a:latin typeface="Cambria Math" panose="02040503050406030204" pitchFamily="18" charset="0"/>
                              </a:rPr>
                              <m:t>𝒚</m:t>
                            </m:r>
                            <m:r>
                              <a:rPr lang="en-US" b="1" i="1" baseline="-25000">
                                <a:latin typeface="Cambria Math" panose="02040503050406030204" pitchFamily="18" charset="0"/>
                              </a:rPr>
                              <m:t>𝒊</m:t>
                            </m:r>
                            <m:r>
                              <a:rPr lang="en-US" b="1" i="1" baseline="-25000"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𝒄𝒊</m:t>
                            </m:r>
                            <m:r>
                              <a:rPr lang="en-US" b="1" i="1" smtClean="0">
                                <a:latin typeface="Cambria Math" panose="02040503050406030204" pitchFamily="18" charset="0"/>
                              </a:rPr>
                              <m:t>=</m:t>
                            </m:r>
                            <m:r>
                              <a:rPr lang="en-US" b="1" i="1" smtClean="0">
                                <a:latin typeface="Cambria Math" panose="02040503050406030204" pitchFamily="18" charset="0"/>
                              </a:rPr>
                              <m:t>𝟎</m:t>
                            </m:r>
                          </m:e>
                          <m:e>
                            <m:r>
                              <a:rPr lang="en-US" b="1" i="1" smtClean="0">
                                <a:latin typeface="Cambria Math" panose="02040503050406030204" pitchFamily="18" charset="0"/>
                              </a:rPr>
                              <m:t>𝒚</m:t>
                            </m:r>
                            <m:r>
                              <a:rPr lang="en-US" b="1" i="1" baseline="-25000">
                                <a:latin typeface="Cambria Math" panose="02040503050406030204" pitchFamily="18" charset="0"/>
                              </a:rPr>
                              <m:t>𝒊</m:t>
                            </m:r>
                            <m:r>
                              <a:rPr lang="en-US" b="0" i="1" dirty="0" smtClean="0">
                                <a:latin typeface="Cambria Math" panose="02040503050406030204" pitchFamily="18" charset="0"/>
                                <a:ea typeface="Cambria Math" panose="02040503050406030204" pitchFamily="18" charset="0"/>
                              </a:rPr>
                              <m:t>𝑥</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𝑖𝑓</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𝑐𝑖</m:t>
                            </m:r>
                            <m:r>
                              <a:rPr lang="en-US" b="0" i="1" dirty="0" smtClean="0">
                                <a:latin typeface="Cambria Math" panose="02040503050406030204" pitchFamily="18" charset="0"/>
                                <a:ea typeface="Cambria Math" panose="02040503050406030204" pitchFamily="18" charset="0"/>
                              </a:rPr>
                              <m:t>=1</m:t>
                            </m:r>
                          </m:e>
                        </m:eqArr>
                      </m:e>
                    </m:d>
                  </m:oMath>
                </a14:m>
                <a:endParaRPr lang="en-US" b="1" dirty="0"/>
              </a:p>
            </p:txBody>
          </p:sp>
        </mc:Choice>
        <mc:Fallback>
          <p:sp>
            <p:nvSpPr>
              <p:cNvPr id="16" name="Rectangle 15"/>
              <p:cNvSpPr>
                <a:spLocks noRot="1" noChangeAspect="1" noMove="1" noResize="1" noEditPoints="1" noAdjustHandles="1" noChangeArrowheads="1" noChangeShapeType="1" noTextEdit="1"/>
              </p:cNvSpPr>
              <p:nvPr/>
            </p:nvSpPr>
            <p:spPr>
              <a:xfrm>
                <a:off x="4147710" y="3574918"/>
                <a:ext cx="4705327" cy="710194"/>
              </a:xfrm>
              <a:prstGeom prst="rect">
                <a:avLst/>
              </a:prstGeom>
              <a:blipFill>
                <a:blip r:embed="rId8"/>
                <a:stretch>
                  <a:fillRect l="-10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18"/>
              <p:cNvSpPr/>
              <p:nvPr/>
            </p:nvSpPr>
            <p:spPr>
              <a:xfrm>
                <a:off x="1860746" y="4472587"/>
                <a:ext cx="8121454" cy="1117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smtClean="0">
                          <a:latin typeface="Cambria Math" panose="02040503050406030204" pitchFamily="18" charset="0"/>
                        </a:rPr>
                        <m:t>=</m:t>
                      </m:r>
                      <m:nary>
                        <m:naryPr>
                          <m:chr m:val="∏"/>
                          <m:supHide m:val="on"/>
                          <m:ctrlPr>
                            <a:rPr lang="en-US" b="1" i="1" smtClean="0">
                              <a:latin typeface="Cambria Math" panose="02040503050406030204" pitchFamily="18" charset="0"/>
                            </a:rPr>
                          </m:ctrlPr>
                        </m:naryPr>
                        <m:sub>
                          <m:r>
                            <m:rPr>
                              <m:brk m:alnAt="7"/>
                            </m:rPr>
                            <a:rPr lang="en-US" b="1" i="1" smtClean="0">
                              <a:latin typeface="Cambria Math" panose="02040503050406030204" pitchFamily="18" charset="0"/>
                            </a:rPr>
                            <m:t>𝒊</m:t>
                          </m:r>
                        </m:sub>
                        <m:sup/>
                        <m:e>
                          <m:r>
                            <a:rPr lang="en-US" b="1" i="1">
                              <a:latin typeface="Cambria Math" panose="02040503050406030204" pitchFamily="18" charset="0"/>
                            </a:rPr>
                            <m:t>𝒅</m:t>
                          </m:r>
                          <m:r>
                            <a:rPr lang="en-US" b="1" i="1" baseline="-25000">
                              <a:latin typeface="Cambria Math" panose="02040503050406030204" pitchFamily="18" charset="0"/>
                            </a:rPr>
                            <m:t>𝒊</m:t>
                          </m:r>
                        </m:e>
                      </m:nary>
                      <m:r>
                        <a:rPr lang="en-US" b="1" i="1" smtClean="0">
                          <a:latin typeface="Cambria Math" panose="02040503050406030204" pitchFamily="18" charset="0"/>
                        </a:rPr>
                        <m:t>  </m:t>
                      </m:r>
                      <m:r>
                        <a:rPr lang="en-US" b="1" i="1" smtClean="0">
                          <a:latin typeface="Cambria Math" panose="02040503050406030204" pitchFamily="18" charset="0"/>
                        </a:rPr>
                        <m:t>𝒘𝒉𝒆𝒓𝒆</m:t>
                      </m:r>
                      <m:r>
                        <a:rPr lang="en-US" b="1" i="1" smtClean="0">
                          <a:latin typeface="Cambria Math" panose="02040503050406030204" pitchFamily="18" charset="0"/>
                        </a:rPr>
                        <m:t> </m:t>
                      </m:r>
                      <m:r>
                        <a:rPr lang="en-US" b="1" i="1" smtClean="0">
                          <a:latin typeface="Cambria Math" panose="02040503050406030204" pitchFamily="18" charset="0"/>
                        </a:rPr>
                        <m:t>𝒅𝒊</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 </m:t>
                          </m:r>
                          <m:eqArr>
                            <m:eqArrPr>
                              <m:ctrlPr>
                                <a:rPr lang="en-US" b="1" i="1" smtClean="0">
                                  <a:latin typeface="Cambria Math" panose="02040503050406030204" pitchFamily="18" charset="0"/>
                                </a:rPr>
                              </m:ctrlPr>
                            </m:eqArrPr>
                            <m:e>
                              <m:r>
                                <a:rPr lang="en-US" b="1" i="1" smtClean="0">
                                  <a:latin typeface="Cambria Math" panose="02040503050406030204" pitchFamily="18" charset="0"/>
                                </a:rPr>
                                <m:t>𝟏</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𝒄𝒊</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 </m:t>
                              </m:r>
                              <m:r>
                                <a:rPr lang="en-US" b="1" i="1" smtClean="0">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𝑴</m:t>
                              </m:r>
                              <m:r>
                                <a:rPr lang="en-US" b="1" i="1" baseline="-25000" dirty="0" smtClean="0">
                                  <a:latin typeface="Cambria Math" panose="02040503050406030204" pitchFamily="18" charset="0"/>
                                </a:rPr>
                                <m:t>𝒊</m:t>
                              </m:r>
                              <m:r>
                                <a:rPr lang="en-US" b="1" i="1" dirty="0">
                                  <a:latin typeface="Cambria Math" panose="02040503050406030204" pitchFamily="18" charset="0"/>
                                </a:rPr>
                                <m:t>=</m:t>
                              </m:r>
                              <m:sSubSup>
                                <m:sSubSupPr>
                                  <m:ctrlPr>
                                    <a:rPr lang="en-US" b="1" i="1" dirty="0">
                                      <a:latin typeface="Cambria Math" panose="02040503050406030204" pitchFamily="18" charset="0"/>
                                      <a:ea typeface="Cambria Math" panose="02040503050406030204" pitchFamily="18" charset="0"/>
                                    </a:rPr>
                                  </m:ctrlPr>
                                </m:sSubSupPr>
                                <m:e>
                                  <m:r>
                                    <a:rPr lang="en-US" b="1" i="1" dirty="0" smtClean="0">
                                      <a:latin typeface="Cambria Math" panose="02040503050406030204" pitchFamily="18" charset="0"/>
                                      <a:ea typeface="Cambria Math" panose="02040503050406030204" pitchFamily="18" charset="0"/>
                                    </a:rPr>
                                    <m:t>𝒓</m:t>
                                  </m:r>
                                </m:e>
                                <m:sub>
                                  <m:r>
                                    <a:rPr lang="en-US" b="1" i="1" dirty="0">
                                      <a:latin typeface="Cambria Math" panose="02040503050406030204" pitchFamily="18" charset="0"/>
                                      <a:ea typeface="Cambria Math" panose="02040503050406030204" pitchFamily="18" charset="0"/>
                                    </a:rPr>
                                    <m:t>𝒊</m:t>
                                  </m:r>
                                </m:sub>
                                <m:sup>
                                  <m:r>
                                    <a:rPr lang="en-US" b="1" i="1" dirty="0">
                                      <a:latin typeface="Cambria Math" panose="02040503050406030204" pitchFamily="18" charset="0"/>
                                      <a:ea typeface="Cambria Math" panose="02040503050406030204" pitchFamily="18" charset="0"/>
                                    </a:rPr>
                                    <m:t>𝟐</m:t>
                                  </m:r>
                                </m:sup>
                              </m:sSubSup>
                              <m:r>
                                <a:rPr lang="en-US" b="1" i="1" dirty="0" smtClean="0">
                                  <a:latin typeface="Cambria Math" panose="02040503050406030204" pitchFamily="18" charset="0"/>
                                </a:rPr>
                                <m:t>𝒛</m:t>
                              </m:r>
                              <m:r>
                                <a:rPr lang="en-US" b="0" i="1" dirty="0" smtClean="0">
                                  <a:latin typeface="Cambria Math" panose="02040503050406030204" pitchFamily="18" charset="0"/>
                                </a:rPr>
                                <m:t> </m:t>
                              </m:r>
                              <m:r>
                                <m:rPr>
                                  <m:sty m:val="p"/>
                                </m:rPr>
                                <a:rPr lang="en-US" i="0" dirty="0">
                                  <a:latin typeface="Cambria Math" panose="02040503050406030204" pitchFamily="18" charset="0"/>
                                  <a:ea typeface="Cambria Math" panose="02040503050406030204" pitchFamily="18" charset="0"/>
                                </a:rPr>
                                <m:t>mod</m:t>
                              </m:r>
                              <m:r>
                                <a:rPr lang="en-US" i="0" dirty="0">
                                  <a:latin typeface="Cambria Math" panose="02040503050406030204" pitchFamily="18" charset="0"/>
                                  <a:ea typeface="Cambria Math" panose="02040503050406030204" pitchFamily="18" charset="0"/>
                                </a:rPr>
                                <m:t> </m:t>
                              </m:r>
                              <m:r>
                                <m:rPr>
                                  <m:sty m:val="p"/>
                                </m:rPr>
                                <a:rPr lang="en-US" i="0" dirty="0">
                                  <a:latin typeface="Cambria Math" panose="02040503050406030204" pitchFamily="18" charset="0"/>
                                  <a:ea typeface="Cambria Math" panose="02040503050406030204" pitchFamily="18" charset="0"/>
                                </a:rPr>
                                <m:t>N</m:t>
                              </m:r>
                            </m:e>
                            <m:e>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𝒊𝒇</m:t>
                              </m:r>
                              <m:r>
                                <a:rPr lang="en-US" b="1" i="1">
                                  <a:latin typeface="Cambria Math" panose="02040503050406030204" pitchFamily="18" charset="0"/>
                                </a:rPr>
                                <m:t> </m:t>
                              </m:r>
                              <m:r>
                                <a:rPr lang="en-US" b="1" i="1">
                                  <a:latin typeface="Cambria Math" panose="02040503050406030204" pitchFamily="18" charset="0"/>
                                </a:rPr>
                                <m:t>𝒄𝒊</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𝑴</m:t>
                              </m:r>
                              <m:r>
                                <a:rPr lang="en-US" b="1" i="1" baseline="-25000" dirty="0" smtClean="0">
                                  <a:latin typeface="Cambria Math" panose="02040503050406030204" pitchFamily="18" charset="0"/>
                                </a:rPr>
                                <m:t>𝒊</m:t>
                              </m:r>
                              <m:r>
                                <a:rPr lang="en-US" b="1" i="1">
                                  <a:latin typeface="Cambria Math" panose="02040503050406030204" pitchFamily="18" charset="0"/>
                                </a:rPr>
                                <m:t>=</m:t>
                              </m:r>
                              <m:sSubSup>
                                <m:sSubSupPr>
                                  <m:ctrlPr>
                                    <a:rPr lang="en-US" b="1" i="1" dirty="0">
                                      <a:latin typeface="Cambria Math" panose="02040503050406030204" pitchFamily="18" charset="0"/>
                                      <a:ea typeface="Cambria Math" panose="02040503050406030204" pitchFamily="18" charset="0"/>
                                    </a:rPr>
                                  </m:ctrlPr>
                                </m:sSubSupPr>
                                <m:e>
                                  <m:r>
                                    <a:rPr lang="en-US" b="1" i="1" dirty="0">
                                      <a:latin typeface="Cambria Math" panose="02040503050406030204" pitchFamily="18" charset="0"/>
                                      <a:ea typeface="Cambria Math" panose="02040503050406030204" pitchFamily="18" charset="0"/>
                                    </a:rPr>
                                    <m:t>𝒓</m:t>
                                  </m:r>
                                </m:e>
                                <m:sub>
                                  <m:r>
                                    <a:rPr lang="en-US" b="1" i="1" dirty="0">
                                      <a:latin typeface="Cambria Math" panose="02040503050406030204" pitchFamily="18" charset="0"/>
                                      <a:ea typeface="Cambria Math" panose="02040503050406030204" pitchFamily="18" charset="0"/>
                                    </a:rPr>
                                    <m:t>𝒊</m:t>
                                  </m:r>
                                </m:sub>
                                <m:sup>
                                  <m:r>
                                    <a:rPr lang="en-US" b="1" i="1" dirty="0">
                                      <a:latin typeface="Cambria Math" panose="02040503050406030204" pitchFamily="18" charset="0"/>
                                      <a:ea typeface="Cambria Math" panose="02040503050406030204" pitchFamily="18" charset="0"/>
                                    </a:rPr>
                                    <m:t>𝟐</m:t>
                                  </m:r>
                                </m:sup>
                              </m:sSubSup>
                              <m:r>
                                <a:rPr lang="en-US" b="0" i="1" dirty="0" smtClean="0">
                                  <a:latin typeface="Cambria Math" panose="02040503050406030204" pitchFamily="18" charset="0"/>
                                  <a:ea typeface="Cambria Math" panose="02040503050406030204" pitchFamily="18" charset="0"/>
                                </a:rPr>
                                <m:t> </m:t>
                              </m:r>
                              <m:r>
                                <m:rPr>
                                  <m:sty m:val="p"/>
                                </m:rPr>
                                <a:rPr lang="en-US" b="0" i="0" dirty="0" smtClean="0">
                                  <a:latin typeface="Cambria Math" panose="02040503050406030204" pitchFamily="18" charset="0"/>
                                  <a:ea typeface="Cambria Math" panose="02040503050406030204" pitchFamily="18" charset="0"/>
                                </a:rPr>
                                <m:t>mod</m:t>
                              </m:r>
                              <m:r>
                                <a:rPr lang="en-US" b="0" i="0" dirty="0" smtClean="0">
                                  <a:latin typeface="Cambria Math" panose="02040503050406030204" pitchFamily="18" charset="0"/>
                                  <a:ea typeface="Cambria Math" panose="02040503050406030204" pitchFamily="18" charset="0"/>
                                </a:rPr>
                                <m:t> </m:t>
                              </m:r>
                              <m:r>
                                <m:rPr>
                                  <m:sty m:val="p"/>
                                </m:rPr>
                                <a:rPr lang="en-US" b="0" i="0" dirty="0" smtClean="0">
                                  <a:latin typeface="Cambria Math" panose="02040503050406030204" pitchFamily="18" charset="0"/>
                                  <a:ea typeface="Cambria Math" panose="02040503050406030204" pitchFamily="18" charset="0"/>
                                </a:rPr>
                                <m:t>N</m:t>
                              </m:r>
                              <m:r>
                                <a:rPr lang="en-US" b="0" i="1" dirty="0" smtClean="0">
                                  <a:latin typeface="Cambria Math" panose="02040503050406030204" pitchFamily="18" charset="0"/>
                                  <a:ea typeface="Cambria Math" panose="02040503050406030204" pitchFamily="18" charset="0"/>
                                </a:rPr>
                                <m:t> </m:t>
                              </m:r>
                              <m:r>
                                <a:rPr lang="en-US" b="1" i="1" dirty="0" smtClean="0">
                                  <a:latin typeface="Cambria Math" panose="02040503050406030204" pitchFamily="18" charset="0"/>
                                </a:rPr>
                                <m:t> </m:t>
                              </m:r>
                            </m:e>
                            <m:e>
                              <m:r>
                                <a:rPr lang="en-US" b="0" i="1" dirty="0" smtClean="0">
                                  <a:latin typeface="Cambria Math" panose="02040503050406030204" pitchFamily="18" charset="0"/>
                                  <a:ea typeface="Cambria Math" panose="02040503050406030204" pitchFamily="18" charset="0"/>
                                </a:rPr>
                                <m:t>0                     </m:t>
                              </m:r>
                              <m:r>
                                <a:rPr lang="en-US" b="0" i="1" dirty="0" smtClean="0">
                                  <a:latin typeface="Cambria Math" panose="02040503050406030204" pitchFamily="18" charset="0"/>
                                  <a:ea typeface="Cambria Math" panose="02040503050406030204" pitchFamily="18" charset="0"/>
                                </a:rPr>
                                <m:t>𝑜𝑡h𝑒𝑟𝑤𝑖𝑠𝑒</m:t>
                              </m:r>
                              <m:r>
                                <a:rPr lang="en-US" b="0" i="1" dirty="0" smtClean="0">
                                  <a:latin typeface="Cambria Math" panose="02040503050406030204" pitchFamily="18" charset="0"/>
                                  <a:ea typeface="Cambria Math" panose="02040503050406030204" pitchFamily="18" charset="0"/>
                                </a:rPr>
                                <m:t>                                    </m:t>
                              </m:r>
                            </m:e>
                          </m:eqArr>
                        </m:e>
                      </m:d>
                    </m:oMath>
                  </m:oMathPara>
                </a14:m>
                <a:endParaRPr lang="en-US" b="1" dirty="0"/>
              </a:p>
            </p:txBody>
          </p:sp>
        </mc:Choice>
        <mc:Fallback>
          <p:sp>
            <p:nvSpPr>
              <p:cNvPr id="19" name="Rectangle 18"/>
              <p:cNvSpPr>
                <a:spLocks noRot="1" noChangeAspect="1" noMove="1" noResize="1" noEditPoints="1" noAdjustHandles="1" noChangeArrowheads="1" noChangeShapeType="1" noTextEdit="1"/>
              </p:cNvSpPr>
              <p:nvPr/>
            </p:nvSpPr>
            <p:spPr>
              <a:xfrm>
                <a:off x="1860746" y="4472587"/>
                <a:ext cx="8121454" cy="1117998"/>
              </a:xfrm>
              <a:prstGeom prst="rect">
                <a:avLst/>
              </a:prstGeom>
              <a:blipFill>
                <a:blip r:embed="rId9"/>
                <a:stretch>
                  <a:fillRect/>
                </a:stretch>
              </a:blipFill>
            </p:spPr>
            <p:txBody>
              <a:bodyPr/>
              <a:lstStyle/>
              <a:p>
                <a:r>
                  <a:rPr lang="en-US">
                    <a:noFill/>
                  </a:rPr>
                  <a:t> </a:t>
                </a:r>
              </a:p>
            </p:txBody>
          </p:sp>
        </mc:Fallback>
      </mc:AlternateContent>
      <p:cxnSp>
        <p:nvCxnSpPr>
          <p:cNvPr id="20" name="Straight Arrow Connector 19"/>
          <p:cNvCxnSpPr/>
          <p:nvPr/>
        </p:nvCxnSpPr>
        <p:spPr>
          <a:xfrm flipV="1">
            <a:off x="2673480" y="560780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2434" y="5808108"/>
            <a:ext cx="12121742" cy="523220"/>
          </a:xfrm>
          <a:prstGeom prst="rect">
            <a:avLst/>
          </a:prstGeom>
          <a:noFill/>
        </p:spPr>
        <p:txBody>
          <a:bodyPr wrap="square" rtlCol="0">
            <a:spAutoFit/>
          </a:bodyPr>
          <a:lstStyle/>
          <a:p>
            <a:r>
              <a:rPr lang="en-US" sz="2800" b="1" dirty="0" smtClean="0"/>
              <a:t>Simulator Power</a:t>
            </a:r>
            <a:r>
              <a:rPr lang="en-US" sz="2800" dirty="0" smtClean="0"/>
              <a:t>: Can program the random oracle</a:t>
            </a:r>
            <a:endParaRPr lang="en-US" sz="2800" dirty="0"/>
          </a:p>
        </p:txBody>
      </p:sp>
    </p:spTree>
    <p:extLst>
      <p:ext uri="{BB962C8B-B14F-4D97-AF65-F5344CB8AC3E}">
        <p14:creationId xmlns:p14="http://schemas.microsoft.com/office/powerpoint/2010/main" val="24061095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NIZK Security (Random Oracle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smtClean="0"/>
                  <a:t>Simulator is given statement to proof (e.g., </a:t>
                </a:r>
                <a14:m>
                  <m:oMath xmlns:m="http://schemas.openxmlformats.org/officeDocument/2006/math">
                    <m:r>
                      <a:rPr lang="en-US" i="1" dirty="0">
                        <a:latin typeface="Cambria Math" panose="02040503050406030204" pitchFamily="18" charset="0"/>
                        <a:ea typeface="Cambria Math" panose="02040503050406030204" pitchFamily="18" charset="0"/>
                      </a:rPr>
                      <m:t>𝑧</m:t>
                    </m:r>
                  </m:oMath>
                </a14:m>
                <a:r>
                  <a:rPr lang="en-US" dirty="0" smtClean="0"/>
                  <a:t> has a square root modulo N)</a:t>
                </a:r>
                <a:endParaRPr lang="en-US" dirty="0"/>
              </a:p>
              <a:p>
                <a:r>
                  <a:rPr lang="en-US" dirty="0" smtClean="0"/>
                  <a:t> Simulator must output a proof </a:t>
                </a:r>
                <a14:m>
                  <m:oMath xmlns:m="http://schemas.openxmlformats.org/officeDocument/2006/math">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b="0" i="1" baseline="-25000" smtClean="0">
                        <a:latin typeface="Cambria Math" panose="02040503050406030204" pitchFamily="18" charset="0"/>
                        <a:ea typeface="Cambria Math" panose="02040503050406030204" pitchFamily="18" charset="0"/>
                      </a:rPr>
                      <m:t>𝑧</m:t>
                    </m:r>
                  </m:oMath>
                </a14:m>
                <a:r>
                  <a:rPr lang="en-US" dirty="0" smtClean="0"/>
                  <a:t> and a random oracle H’</a:t>
                </a:r>
              </a:p>
              <a:p>
                <a:endParaRPr lang="en-US" dirty="0"/>
              </a:p>
              <a:p>
                <a:r>
                  <a:rPr lang="en-US" dirty="0" smtClean="0"/>
                  <a:t>Distinguisher D</a:t>
                </a:r>
              </a:p>
              <a:p>
                <a:pPr lvl="1"/>
                <a:r>
                  <a:rPr lang="en-US" dirty="0" smtClean="0"/>
                  <a:t>World 1 (Simulated): Given z, </a:t>
                </a:r>
                <a14:m>
                  <m:oMath xmlns:m="http://schemas.openxmlformats.org/officeDocument/2006/math">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r>
                      <a:rPr lang="en-US" i="1" baseline="-25000">
                        <a:latin typeface="Cambria Math" panose="02040503050406030204" pitchFamily="18" charset="0"/>
                        <a:ea typeface="Cambria Math" panose="02040503050406030204" pitchFamily="18" charset="0"/>
                      </a:rPr>
                      <m:t>𝑧</m:t>
                    </m:r>
                  </m:oMath>
                </a14:m>
                <a:r>
                  <a:rPr lang="en-US" dirty="0"/>
                  <a:t> </a:t>
                </a:r>
                <a:r>
                  <a:rPr lang="en-US" dirty="0" smtClean="0"/>
                  <a:t>and oracle access to H’</a:t>
                </a:r>
              </a:p>
              <a:p>
                <a:pPr lvl="1"/>
                <a:r>
                  <a:rPr lang="en-US" dirty="0" smtClean="0"/>
                  <a:t>World 2 (Honest): Given z, </a:t>
                </a:r>
                <a14:m>
                  <m:oMath xmlns:m="http://schemas.openxmlformats.org/officeDocument/2006/math">
                    <m:r>
                      <a:rPr lang="en-US" i="1">
                        <a:latin typeface="Cambria Math" panose="02040503050406030204" pitchFamily="18" charset="0"/>
                        <a:ea typeface="Cambria Math" panose="02040503050406030204" pitchFamily="18" charset="0"/>
                      </a:rPr>
                      <m:t>𝜋</m:t>
                    </m:r>
                    <m:r>
                      <a:rPr lang="en-US" i="1" baseline="-25000">
                        <a:latin typeface="Cambria Math" panose="02040503050406030204" pitchFamily="18" charset="0"/>
                        <a:ea typeface="Cambria Math" panose="02040503050406030204" pitchFamily="18" charset="0"/>
                      </a:rPr>
                      <m:t>𝑧</m:t>
                    </m:r>
                    <m:r>
                      <a:rPr lang="en-US" b="0" i="1" baseline="-25000" smtClean="0">
                        <a:latin typeface="Cambria Math" panose="02040503050406030204" pitchFamily="18" charset="0"/>
                        <a:ea typeface="Cambria Math" panose="02040503050406030204" pitchFamily="18" charset="0"/>
                      </a:rPr>
                      <m:t> </m:t>
                    </m:r>
                  </m:oMath>
                </a14:m>
                <a:r>
                  <a:rPr lang="en-US" dirty="0" smtClean="0"/>
                  <a:t>(honest proof) and oracle access to H </a:t>
                </a:r>
              </a:p>
              <a:p>
                <a:pPr lvl="1"/>
                <a:r>
                  <a:rPr lang="en-US" dirty="0" smtClean="0"/>
                  <a:t>Advantage: </a:t>
                </a:r>
                <a14:m>
                  <m:oMath xmlns:m="http://schemas.openxmlformats.org/officeDocument/2006/math">
                    <m:r>
                      <m:rPr>
                        <m:sty m:val="p"/>
                      </m:rPr>
                      <a:rPr lang="en-US" b="0" i="0" smtClean="0">
                        <a:latin typeface="Cambria Math" panose="02040503050406030204" pitchFamily="18" charset="0"/>
                      </a:rPr>
                      <m:t>ADV</m:t>
                    </m:r>
                    <m:r>
                      <m:rPr>
                        <m:sty m:val="p"/>
                      </m:rPr>
                      <a:rPr lang="en-US" b="0" i="0" baseline="-25000" smtClean="0">
                        <a:latin typeface="Cambria Math" panose="02040503050406030204" pitchFamily="18" charset="0"/>
                      </a:rPr>
                      <m:t>D</m:t>
                    </m:r>
                    <m:r>
                      <a:rPr lang="en-US" b="0" i="0"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a:latin typeface="Cambria Math" panose="02040503050406030204" pitchFamily="18" charset="0"/>
                          </a:rPr>
                          <m:t>𝑃𝑟</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𝐻</m:t>
                                </m:r>
                              </m:sup>
                            </m:sSup>
                            <m:d>
                              <m:dPr>
                                <m:ctrlPr>
                                  <a:rPr lang="en-US" i="1">
                                    <a:latin typeface="Cambria Math" panose="02040503050406030204" pitchFamily="18" charset="0"/>
                                  </a:rPr>
                                </m:ctrlPr>
                              </m:dPr>
                              <m:e>
                                <m:r>
                                  <m:rPr>
                                    <m:nor/>
                                  </m:rPr>
                                  <a:rPr lang="en-US" dirty="0"/>
                                  <m:t>z</m:t>
                                </m:r>
                                <m:r>
                                  <m:rPr>
                                    <m:nor/>
                                  </m:rPr>
                                  <a:rPr lang="en-US" dirty="0"/>
                                  <m:t>, </m:t>
                                </m:r>
                                <m:r>
                                  <a:rPr lang="en-US" i="1">
                                    <a:latin typeface="Cambria Math" panose="02040503050406030204" pitchFamily="18" charset="0"/>
                                    <a:ea typeface="Cambria Math" panose="02040503050406030204" pitchFamily="18" charset="0"/>
                                  </a:rPr>
                                  <m:t>𝜋</m:t>
                                </m:r>
                                <m:r>
                                  <a:rPr lang="en-US" i="1" baseline="-25000">
                                    <a:latin typeface="Cambria Math" panose="02040503050406030204" pitchFamily="18" charset="0"/>
                                    <a:ea typeface="Cambria Math" panose="02040503050406030204" pitchFamily="18" charset="0"/>
                                  </a:rPr>
                                  <m:t>𝑧</m:t>
                                </m:r>
                              </m:e>
                            </m:d>
                            <m:r>
                              <a:rPr lang="en-US" i="1">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𝑃𝑟</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𝐻</m:t>
                                </m:r>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m:rPr>
                                    <m:nor/>
                                  </m:rPr>
                                  <a:rPr lang="en-US" dirty="0"/>
                                  <m:t>z</m:t>
                                </m:r>
                                <m:r>
                                  <m:rPr>
                                    <m:nor/>
                                  </m:rPr>
                                  <a:rPr lang="en-US" dirty="0"/>
                                  <m:t>, </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r>
                                  <a:rPr lang="en-US" i="1" baseline="-25000">
                                    <a:latin typeface="Cambria Math" panose="02040503050406030204" pitchFamily="18" charset="0"/>
                                    <a:ea typeface="Cambria Math" panose="02040503050406030204" pitchFamily="18" charset="0"/>
                                  </a:rPr>
                                  <m:t>𝑧</m:t>
                                </m:r>
                              </m:e>
                            </m:d>
                            <m:r>
                              <a:rPr lang="en-US" b="0" i="1" smtClean="0">
                                <a:latin typeface="Cambria Math" panose="02040503050406030204" pitchFamily="18" charset="0"/>
                              </a:rPr>
                              <m:t>=1</m:t>
                            </m:r>
                          </m:e>
                        </m:d>
                      </m:e>
                    </m:d>
                  </m:oMath>
                </a14:m>
                <a:r>
                  <a:rPr lang="en-US" dirty="0" smtClean="0"/>
                  <a:t> </a:t>
                </a:r>
                <a:endParaRPr lang="en-US" dirty="0"/>
              </a:p>
              <a:p>
                <a:r>
                  <a:rPr lang="en-US" b="1" dirty="0" smtClean="0"/>
                  <a:t>Zero-Knowledge: </a:t>
                </a:r>
                <a:r>
                  <a:rPr lang="en-US" dirty="0" smtClean="0"/>
                  <a:t>Any PPT distinguisher D should have negligible advantage.</a:t>
                </a:r>
              </a:p>
              <a:p>
                <a:r>
                  <a:rPr lang="en-US" dirty="0" smtClean="0"/>
                  <a:t>NIZK proof </a:t>
                </a:r>
                <a14:m>
                  <m:oMath xmlns:m="http://schemas.openxmlformats.org/officeDocument/2006/math">
                    <m:r>
                      <a:rPr lang="en-US" i="1">
                        <a:latin typeface="Cambria Math" panose="02040503050406030204" pitchFamily="18" charset="0"/>
                        <a:ea typeface="Cambria Math" panose="02040503050406030204" pitchFamily="18" charset="0"/>
                      </a:rPr>
                      <m:t>𝜋</m:t>
                    </m:r>
                    <m:r>
                      <a:rPr lang="en-US" i="1" baseline="-25000">
                        <a:latin typeface="Cambria Math" panose="02040503050406030204" pitchFamily="18" charset="0"/>
                        <a:ea typeface="Cambria Math" panose="02040503050406030204" pitchFamily="18" charset="0"/>
                      </a:rPr>
                      <m:t>𝑧</m:t>
                    </m:r>
                  </m:oMath>
                </a14:m>
                <a:r>
                  <a:rPr lang="en-US" dirty="0"/>
                  <a:t> </a:t>
                </a:r>
                <a:r>
                  <a:rPr lang="en-US" dirty="0" smtClean="0"/>
                  <a:t>is transferrable (contrast with interactive ZK proof)</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101" b="-29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54</a:t>
            </a:fld>
            <a:endParaRPr lang="en-US"/>
          </a:p>
        </p:txBody>
      </p:sp>
    </p:spTree>
    <p:extLst>
      <p:ext uri="{BB962C8B-B14F-4D97-AF65-F5344CB8AC3E}">
        <p14:creationId xmlns:p14="http://schemas.microsoft.com/office/powerpoint/2010/main" val="36756115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Zero-Knowledge Proof for all NP</a:t>
            </a:r>
            <a:endParaRPr lang="en-US" dirty="0"/>
          </a:p>
        </p:txBody>
      </p:sp>
      <p:sp>
        <p:nvSpPr>
          <p:cNvPr id="3" name="Content Placeholder 2"/>
          <p:cNvSpPr>
            <a:spLocks noGrp="1"/>
          </p:cNvSpPr>
          <p:nvPr>
            <p:ph idx="1"/>
          </p:nvPr>
        </p:nvSpPr>
        <p:spPr/>
        <p:txBody>
          <a:bodyPr>
            <a:normAutofit/>
          </a:bodyPr>
          <a:lstStyle/>
          <a:p>
            <a:r>
              <a:rPr lang="en-US" dirty="0" smtClean="0"/>
              <a:t>CLIQUE</a:t>
            </a:r>
          </a:p>
          <a:p>
            <a:pPr lvl="1"/>
            <a:r>
              <a:rPr lang="en-US" dirty="0" smtClean="0"/>
              <a:t>Input: Graph </a:t>
            </a:r>
            <a:r>
              <a:rPr lang="en-US" dirty="0"/>
              <a:t>G=(V,E)</a:t>
            </a:r>
            <a:r>
              <a:rPr lang="en-US" dirty="0" smtClean="0"/>
              <a:t> and integer k&gt;0</a:t>
            </a:r>
          </a:p>
          <a:p>
            <a:pPr lvl="1"/>
            <a:r>
              <a:rPr lang="en-US" dirty="0" smtClean="0"/>
              <a:t>Question: Does G have a clique of size k?</a:t>
            </a:r>
          </a:p>
          <a:p>
            <a:pPr lvl="1"/>
            <a:endParaRPr lang="en-US" dirty="0"/>
          </a:p>
          <a:p>
            <a:r>
              <a:rPr lang="en-US" dirty="0" smtClean="0"/>
              <a:t>CLIQUE is NP-Complete</a:t>
            </a:r>
          </a:p>
          <a:p>
            <a:pPr lvl="1"/>
            <a:r>
              <a:rPr lang="en-US" dirty="0" smtClean="0"/>
              <a:t>Any problem in NP reduces to CLIQUE</a:t>
            </a:r>
          </a:p>
          <a:p>
            <a:pPr lvl="1"/>
            <a:r>
              <a:rPr lang="en-US" dirty="0" smtClean="0"/>
              <a:t>A zero-knowledge proof for CLIQUE yields proof for all of NP via reduction</a:t>
            </a:r>
          </a:p>
          <a:p>
            <a:pPr lvl="1"/>
            <a:endParaRPr lang="en-US" dirty="0"/>
          </a:p>
          <a:p>
            <a:r>
              <a:rPr lang="en-US" dirty="0" smtClean="0"/>
              <a:t>Prover:</a:t>
            </a:r>
          </a:p>
          <a:p>
            <a:pPr lvl="1"/>
            <a:r>
              <a:rPr lang="en-US" dirty="0" smtClean="0"/>
              <a:t>Knows k vertices v</a:t>
            </a:r>
            <a:r>
              <a:rPr lang="en-US" baseline="-25000" dirty="0" smtClean="0"/>
              <a:t>1</a:t>
            </a:r>
            <a:r>
              <a:rPr lang="en-US" dirty="0" smtClean="0"/>
              <a:t>,…,</a:t>
            </a:r>
            <a:r>
              <a:rPr lang="en-US" dirty="0" err="1" smtClean="0"/>
              <a:t>v</a:t>
            </a:r>
            <a:r>
              <a:rPr lang="en-US" baseline="-25000" dirty="0" err="1" smtClean="0"/>
              <a:t>k</a:t>
            </a:r>
            <a:r>
              <a:rPr lang="en-US" dirty="0" smtClean="0"/>
              <a:t> in G</a:t>
            </a:r>
            <a:r>
              <a:rPr lang="en-US" dirty="0"/>
              <a:t>=(</a:t>
            </a:r>
            <a:r>
              <a:rPr lang="en-US" dirty="0" smtClean="0"/>
              <a:t>V,E) that form a clique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55</a:t>
            </a:fld>
            <a:endParaRPr lang="en-US"/>
          </a:p>
        </p:txBody>
      </p:sp>
      <p:pic>
        <p:nvPicPr>
          <p:cNvPr id="2050" name="Picture 2" descr="Image result for cliqu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432" y="1027906"/>
            <a:ext cx="3265394" cy="313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98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Zero-Knowledge Proof for all NP</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56</a:t>
            </a:fld>
            <a:endParaRPr lang="en-US"/>
          </a:p>
        </p:txBody>
      </p:sp>
      <p:pic>
        <p:nvPicPr>
          <p:cNvPr id="2050" name="Picture 2" descr="Image result for cliqu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37" y="1440167"/>
            <a:ext cx="3140748" cy="30190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liqu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256" y="1542463"/>
            <a:ext cx="3140748" cy="30190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81216" y="2828883"/>
            <a:ext cx="362600" cy="461665"/>
          </a:xfrm>
          <a:prstGeom prst="rect">
            <a:avLst/>
          </a:prstGeom>
          <a:solidFill>
            <a:srgbClr val="0070C0"/>
          </a:solidFill>
        </p:spPr>
        <p:txBody>
          <a:bodyPr wrap="none" rtlCol="0">
            <a:spAutoFit/>
          </a:bodyPr>
          <a:lstStyle/>
          <a:p>
            <a:r>
              <a:rPr lang="en-US" sz="2400" dirty="0" smtClean="0"/>
              <a:t>A</a:t>
            </a:r>
            <a:endParaRPr lang="en-US" sz="2400" dirty="0"/>
          </a:p>
        </p:txBody>
      </p:sp>
      <p:sp>
        <p:nvSpPr>
          <p:cNvPr id="8" name="TextBox 7"/>
          <p:cNvSpPr txBox="1"/>
          <p:nvPr/>
        </p:nvSpPr>
        <p:spPr>
          <a:xfrm>
            <a:off x="6871889" y="2965533"/>
            <a:ext cx="362600" cy="461665"/>
          </a:xfrm>
          <a:prstGeom prst="rect">
            <a:avLst/>
          </a:prstGeom>
          <a:solidFill>
            <a:srgbClr val="0070C0"/>
          </a:solidFill>
        </p:spPr>
        <p:txBody>
          <a:bodyPr wrap="none" rtlCol="0">
            <a:spAutoFit/>
          </a:bodyPr>
          <a:lstStyle/>
          <a:p>
            <a:r>
              <a:rPr lang="en-US" sz="2400" dirty="0" smtClean="0"/>
              <a:t>B</a:t>
            </a:r>
            <a:endParaRPr lang="en-US" sz="2400" dirty="0"/>
          </a:p>
        </p:txBody>
      </p:sp>
      <p:sp>
        <p:nvSpPr>
          <p:cNvPr id="9" name="TextBox 8"/>
          <p:cNvSpPr txBox="1"/>
          <p:nvPr/>
        </p:nvSpPr>
        <p:spPr>
          <a:xfrm>
            <a:off x="6360858" y="1627704"/>
            <a:ext cx="348172" cy="461665"/>
          </a:xfrm>
          <a:prstGeom prst="rect">
            <a:avLst/>
          </a:prstGeom>
          <a:solidFill>
            <a:srgbClr val="0070C0"/>
          </a:solidFill>
        </p:spPr>
        <p:txBody>
          <a:bodyPr wrap="none" rtlCol="0">
            <a:spAutoFit/>
          </a:bodyPr>
          <a:lstStyle/>
          <a:p>
            <a:r>
              <a:rPr lang="en-US" sz="2400" dirty="0" smtClean="0"/>
              <a:t>C</a:t>
            </a:r>
            <a:endParaRPr lang="en-US" sz="2400" dirty="0"/>
          </a:p>
        </p:txBody>
      </p:sp>
      <p:sp>
        <p:nvSpPr>
          <p:cNvPr id="10" name="TextBox 9"/>
          <p:cNvSpPr txBox="1"/>
          <p:nvPr/>
        </p:nvSpPr>
        <p:spPr>
          <a:xfrm>
            <a:off x="7140443" y="1705634"/>
            <a:ext cx="373820" cy="461665"/>
          </a:xfrm>
          <a:prstGeom prst="rect">
            <a:avLst/>
          </a:prstGeom>
          <a:solidFill>
            <a:srgbClr val="0070C0"/>
          </a:solidFill>
        </p:spPr>
        <p:txBody>
          <a:bodyPr wrap="none" rtlCol="0">
            <a:spAutoFit/>
          </a:bodyPr>
          <a:lstStyle/>
          <a:p>
            <a:r>
              <a:rPr lang="en-US" sz="2400" dirty="0" smtClean="0"/>
              <a:t>D</a:t>
            </a:r>
            <a:endParaRPr lang="en-US" sz="2400" dirty="0"/>
          </a:p>
        </p:txBody>
      </p:sp>
      <p:sp>
        <p:nvSpPr>
          <p:cNvPr id="11" name="TextBox 10"/>
          <p:cNvSpPr txBox="1"/>
          <p:nvPr/>
        </p:nvSpPr>
        <p:spPr>
          <a:xfrm>
            <a:off x="5838600" y="2276907"/>
            <a:ext cx="348172" cy="461665"/>
          </a:xfrm>
          <a:prstGeom prst="rect">
            <a:avLst/>
          </a:prstGeom>
          <a:solidFill>
            <a:srgbClr val="0070C0"/>
          </a:solidFill>
        </p:spPr>
        <p:txBody>
          <a:bodyPr wrap="none" rtlCol="0">
            <a:spAutoFit/>
          </a:bodyPr>
          <a:lstStyle/>
          <a:p>
            <a:r>
              <a:rPr lang="en-US" sz="2400" dirty="0" smtClean="0"/>
              <a:t>E</a:t>
            </a:r>
            <a:endParaRPr lang="en-US" sz="2400" dirty="0"/>
          </a:p>
        </p:txBody>
      </p:sp>
      <p:sp>
        <p:nvSpPr>
          <p:cNvPr id="12" name="TextBox 11"/>
          <p:cNvSpPr txBox="1"/>
          <p:nvPr/>
        </p:nvSpPr>
        <p:spPr>
          <a:xfrm>
            <a:off x="7647865" y="2462588"/>
            <a:ext cx="378630" cy="461665"/>
          </a:xfrm>
          <a:prstGeom prst="rect">
            <a:avLst/>
          </a:prstGeom>
          <a:solidFill>
            <a:srgbClr val="0070C0"/>
          </a:solidFill>
        </p:spPr>
        <p:txBody>
          <a:bodyPr wrap="none" rtlCol="0">
            <a:spAutoFit/>
          </a:bodyPr>
          <a:lstStyle/>
          <a:p>
            <a:r>
              <a:rPr lang="en-US" sz="2400" dirty="0" smtClean="0"/>
              <a:t>G</a:t>
            </a:r>
            <a:endParaRPr lang="en-US" sz="2400" dirty="0"/>
          </a:p>
        </p:txBody>
      </p:sp>
      <p:sp>
        <p:nvSpPr>
          <p:cNvPr id="13" name="TextBox 12"/>
          <p:cNvSpPr txBox="1"/>
          <p:nvPr/>
        </p:nvSpPr>
        <p:spPr>
          <a:xfrm>
            <a:off x="7288398" y="2694920"/>
            <a:ext cx="325730" cy="461665"/>
          </a:xfrm>
          <a:prstGeom prst="rect">
            <a:avLst/>
          </a:prstGeom>
          <a:solidFill>
            <a:srgbClr val="0070C0"/>
          </a:solidFill>
        </p:spPr>
        <p:txBody>
          <a:bodyPr wrap="none" rtlCol="0">
            <a:spAutoFit/>
          </a:bodyPr>
          <a:lstStyle/>
          <a:p>
            <a:r>
              <a:rPr lang="en-US" sz="2400" dirty="0" smtClean="0"/>
              <a:t>F</a:t>
            </a:r>
            <a:endParaRPr lang="en-US" sz="2400" dirty="0"/>
          </a:p>
        </p:txBody>
      </p:sp>
      <p:sp>
        <p:nvSpPr>
          <p:cNvPr id="14" name="TextBox 13"/>
          <p:cNvSpPr txBox="1"/>
          <p:nvPr/>
        </p:nvSpPr>
        <p:spPr>
          <a:xfrm>
            <a:off x="8317527" y="2273859"/>
            <a:ext cx="378630" cy="461665"/>
          </a:xfrm>
          <a:prstGeom prst="rect">
            <a:avLst/>
          </a:prstGeom>
          <a:solidFill>
            <a:srgbClr val="0070C0"/>
          </a:solidFill>
        </p:spPr>
        <p:txBody>
          <a:bodyPr wrap="none" rtlCol="0">
            <a:spAutoFit/>
          </a:bodyPr>
          <a:lstStyle/>
          <a:p>
            <a:r>
              <a:rPr lang="en-US" sz="2400" dirty="0" smtClean="0"/>
              <a:t>H</a:t>
            </a:r>
            <a:endParaRPr lang="en-US" sz="2400" dirty="0"/>
          </a:p>
        </p:txBody>
      </p:sp>
      <p:sp>
        <p:nvSpPr>
          <p:cNvPr id="15" name="TextBox 14"/>
          <p:cNvSpPr txBox="1"/>
          <p:nvPr/>
        </p:nvSpPr>
        <p:spPr>
          <a:xfrm>
            <a:off x="8215418" y="3327069"/>
            <a:ext cx="261610" cy="461665"/>
          </a:xfrm>
          <a:prstGeom prst="rect">
            <a:avLst/>
          </a:prstGeom>
          <a:solidFill>
            <a:srgbClr val="0070C0"/>
          </a:solidFill>
        </p:spPr>
        <p:txBody>
          <a:bodyPr wrap="none" rtlCol="0">
            <a:spAutoFit/>
          </a:bodyPr>
          <a:lstStyle/>
          <a:p>
            <a:r>
              <a:rPr lang="en-US" sz="2400" dirty="0" smtClean="0"/>
              <a:t>I</a:t>
            </a:r>
            <a:endParaRPr lang="en-US" sz="2400" dirty="0"/>
          </a:p>
        </p:txBody>
      </p:sp>
      <p:sp>
        <p:nvSpPr>
          <p:cNvPr id="16" name="TextBox 15"/>
          <p:cNvSpPr txBox="1"/>
          <p:nvPr/>
        </p:nvSpPr>
        <p:spPr>
          <a:xfrm>
            <a:off x="7497125" y="3180548"/>
            <a:ext cx="282450" cy="461665"/>
          </a:xfrm>
          <a:prstGeom prst="rect">
            <a:avLst/>
          </a:prstGeom>
          <a:solidFill>
            <a:srgbClr val="0070C0"/>
          </a:solidFill>
        </p:spPr>
        <p:txBody>
          <a:bodyPr wrap="none" rtlCol="0">
            <a:spAutoFit/>
          </a:bodyPr>
          <a:lstStyle/>
          <a:p>
            <a:r>
              <a:rPr lang="en-US" sz="2400" dirty="0" smtClean="0"/>
              <a:t>J</a:t>
            </a:r>
            <a:endParaRPr lang="en-US" sz="2400" dirty="0"/>
          </a:p>
        </p:txBody>
      </p:sp>
      <p:sp>
        <p:nvSpPr>
          <p:cNvPr id="17" name="TextBox 16"/>
          <p:cNvSpPr txBox="1"/>
          <p:nvPr/>
        </p:nvSpPr>
        <p:spPr>
          <a:xfrm>
            <a:off x="7497125" y="3908615"/>
            <a:ext cx="344966" cy="461665"/>
          </a:xfrm>
          <a:prstGeom prst="rect">
            <a:avLst/>
          </a:prstGeom>
          <a:solidFill>
            <a:srgbClr val="0070C0"/>
          </a:solidFill>
        </p:spPr>
        <p:txBody>
          <a:bodyPr wrap="none" rtlCol="0">
            <a:spAutoFit/>
          </a:bodyPr>
          <a:lstStyle/>
          <a:p>
            <a:r>
              <a:rPr lang="en-US" sz="2400" dirty="0" smtClean="0"/>
              <a:t>K</a:t>
            </a:r>
            <a:endParaRPr lang="en-US" sz="2400" dirty="0"/>
          </a:p>
        </p:txBody>
      </p:sp>
      <p:sp>
        <p:nvSpPr>
          <p:cNvPr id="18" name="TextBox 17"/>
          <p:cNvSpPr txBox="1"/>
          <p:nvPr/>
        </p:nvSpPr>
        <p:spPr>
          <a:xfrm>
            <a:off x="6839145" y="3621415"/>
            <a:ext cx="314510" cy="461665"/>
          </a:xfrm>
          <a:prstGeom prst="rect">
            <a:avLst/>
          </a:prstGeom>
          <a:solidFill>
            <a:srgbClr val="0070C0"/>
          </a:solidFill>
        </p:spPr>
        <p:txBody>
          <a:bodyPr wrap="none" rtlCol="0">
            <a:spAutoFit/>
          </a:bodyPr>
          <a:lstStyle/>
          <a:p>
            <a:r>
              <a:rPr lang="en-US" sz="2400" dirty="0" smtClean="0"/>
              <a:t>L</a:t>
            </a:r>
            <a:endParaRPr lang="en-US" sz="2400" dirty="0"/>
          </a:p>
        </p:txBody>
      </p:sp>
      <p:cxnSp>
        <p:nvCxnSpPr>
          <p:cNvPr id="19" name="Straight Arrow Connector 18"/>
          <p:cNvCxnSpPr/>
          <p:nvPr/>
        </p:nvCxnSpPr>
        <p:spPr>
          <a:xfrm>
            <a:off x="3573985" y="2702365"/>
            <a:ext cx="1913396"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3962054" y="2179145"/>
                <a:ext cx="102502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𝜎</m:t>
                      </m:r>
                      <m:d>
                        <m:dPr>
                          <m:ctrlPr>
                            <a:rPr lang="en-US" sz="280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𝐺</m:t>
                          </m:r>
                        </m:e>
                      </m:d>
                    </m:oMath>
                  </m:oMathPara>
                </a14:m>
                <a:endParaRPr lang="en-US" sz="2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962054" y="2179145"/>
                <a:ext cx="1025024" cy="523220"/>
              </a:xfrm>
              <a:prstGeom prst="rect">
                <a:avLst/>
              </a:prstGeom>
              <a:blipFill>
                <a:blip r:embed="rId3"/>
                <a:stretch>
                  <a:fillRect/>
                </a:stretch>
              </a:blipFill>
            </p:spPr>
            <p:txBody>
              <a:bodyPr/>
              <a:lstStyle/>
              <a:p>
                <a:r>
                  <a:rPr lang="en-US">
                    <a:noFill/>
                  </a:rPr>
                  <a:t> </a:t>
                </a:r>
              </a:p>
            </p:txBody>
          </p:sp>
        </mc:Fallback>
      </mc:AlternateContent>
      <p:cxnSp>
        <p:nvCxnSpPr>
          <p:cNvPr id="22" name="Straight Arrow Connector 21"/>
          <p:cNvCxnSpPr/>
          <p:nvPr/>
        </p:nvCxnSpPr>
        <p:spPr>
          <a:xfrm flipH="1">
            <a:off x="3929445" y="3692216"/>
            <a:ext cx="2581604" cy="106988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703104" y="4573826"/>
                <a:ext cx="3597908" cy="2123851"/>
              </a:xfrm>
              <a:prstGeom prst="rect">
                <a:avLst/>
              </a:prstGeom>
              <a:noFill/>
            </p:spPr>
            <p:txBody>
              <a:bodyPr wrap="none" rtlCol="0">
                <a:spAutoFit/>
              </a:bodyPr>
              <a:lstStyle/>
              <a:p>
                <a:r>
                  <a:rPr lang="en-US" sz="2800" dirty="0" smtClean="0">
                    <a:ea typeface="Cambria Math" panose="02040503050406030204" pitchFamily="18" charset="0"/>
                  </a:rPr>
                  <a:t>Adjacency matrix </a:t>
                </a:r>
                <a14:m>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𝐴</m:t>
                        </m:r>
                      </m:e>
                      <m:sub>
                        <m:r>
                          <a:rPr lang="en-US" sz="2800" i="1">
                            <a:latin typeface="Cambria Math" panose="02040503050406030204" pitchFamily="18" charset="0"/>
                            <a:ea typeface="Cambria Math" panose="02040503050406030204" pitchFamily="18" charset="0"/>
                          </a:rPr>
                          <m:t>𝜎</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𝐺</m:t>
                            </m:r>
                          </m:e>
                        </m:d>
                      </m:sub>
                    </m:sSub>
                  </m:oMath>
                </a14:m>
                <a:endParaRPr lang="en-US" sz="2800" dirty="0" smtClean="0"/>
              </a:p>
              <a:p>
                <a:endParaRPr lang="en-US" sz="2800" dirty="0"/>
              </a:p>
              <a:p>
                <a:pPr/>
                <a14:m>
                  <m:oMathPara xmlns:m="http://schemas.openxmlformats.org/officeDocument/2006/math">
                    <m:oMathParaPr>
                      <m:jc m:val="centerGroup"/>
                    </m:oMathParaPr>
                    <m:oMath xmlns:m="http://schemas.openxmlformats.org/officeDocument/2006/math">
                      <m:d>
                        <m:dPr>
                          <m:ctrlPr>
                            <a:rPr lang="en-US" sz="2800" i="1" smtClean="0">
                              <a:latin typeface="Cambria Math" panose="02040503050406030204" pitchFamily="18" charset="0"/>
                            </a:rPr>
                          </m:ctrlPr>
                        </m:dPr>
                        <m:e>
                          <m:m>
                            <m:mPr>
                              <m:mcs>
                                <m:mc>
                                  <m:mcPr>
                                    <m:count m:val="3"/>
                                    <m:mcJc m:val="center"/>
                                  </m:mcPr>
                                </m:mc>
                              </m:mcs>
                              <m:ctrlPr>
                                <a:rPr lang="en-US" sz="2800" i="1" smtClean="0">
                                  <a:latin typeface="Cambria Math" panose="02040503050406030204" pitchFamily="18" charset="0"/>
                                </a:rPr>
                              </m:ctrlPr>
                            </m:mPr>
                            <m:mr>
                              <m:e>
                                <m:r>
                                  <m:rPr>
                                    <m:brk m:alnAt="7"/>
                                  </m:rPr>
                                  <a:rPr lang="en-US" sz="2800" b="0" i="1" smtClean="0">
                                    <a:latin typeface="Cambria Math" panose="02040503050406030204" pitchFamily="18" charset="0"/>
                                  </a:rPr>
                                  <m:t>0</m:t>
                                </m:r>
                              </m:e>
                              <m:e>
                                <m:r>
                                  <a:rPr lang="en-US" sz="2800" i="1" smtClean="0">
                                    <a:latin typeface="Cambria Math" panose="02040503050406030204" pitchFamily="18" charset="0"/>
                                  </a:rPr>
                                  <m:t>⋯</m:t>
                                </m:r>
                              </m:e>
                              <m:e>
                                <m:r>
                                  <a:rPr lang="en-US" sz="2800" b="0" i="1" smtClean="0">
                                    <a:latin typeface="Cambria Math" panose="02040503050406030204" pitchFamily="18" charset="0"/>
                                  </a:rPr>
                                  <m:t>1</m:t>
                                </m:r>
                              </m:e>
                            </m:mr>
                            <m:mr>
                              <m:e>
                                <m:r>
                                  <a:rPr lang="en-US" sz="2800" i="1" smtClean="0">
                                    <a:latin typeface="Cambria Math" panose="02040503050406030204" pitchFamily="18" charset="0"/>
                                  </a:rPr>
                                  <m:t>⋮</m:t>
                                </m:r>
                              </m:e>
                              <m:e>
                                <m:r>
                                  <a:rPr lang="en-US" sz="2800" i="1" smtClean="0">
                                    <a:latin typeface="Cambria Math" panose="02040503050406030204" pitchFamily="18" charset="0"/>
                                  </a:rPr>
                                  <m:t>⋱</m:t>
                                </m:r>
                              </m:e>
                              <m:e>
                                <m:r>
                                  <a:rPr lang="en-US" sz="2800" i="1" smtClean="0">
                                    <a:latin typeface="Cambria Math" panose="02040503050406030204" pitchFamily="18" charset="0"/>
                                  </a:rPr>
                                  <m:t>⋮</m:t>
                                </m:r>
                              </m:e>
                            </m:mr>
                            <m:mr>
                              <m:e>
                                <m:r>
                                  <a:rPr lang="en-US" sz="2800" b="0" i="1" smtClean="0">
                                    <a:latin typeface="Cambria Math" panose="02040503050406030204" pitchFamily="18" charset="0"/>
                                  </a:rPr>
                                  <m:t>1</m:t>
                                </m:r>
                              </m:e>
                              <m:e>
                                <m:r>
                                  <a:rPr lang="en-US" sz="2800" i="1" smtClean="0">
                                    <a:latin typeface="Cambria Math" panose="02040503050406030204" pitchFamily="18" charset="0"/>
                                  </a:rPr>
                                  <m:t>⋯</m:t>
                                </m:r>
                              </m:e>
                              <m:e>
                                <m:r>
                                  <a:rPr lang="en-US" sz="2800" b="0" i="1" smtClean="0">
                                    <a:latin typeface="Cambria Math" panose="02040503050406030204" pitchFamily="18" charset="0"/>
                                  </a:rPr>
                                  <m:t>0</m:t>
                                </m:r>
                              </m:e>
                            </m:mr>
                          </m:m>
                        </m:e>
                      </m:d>
                    </m:oMath>
                  </m:oMathPara>
                </a14:m>
                <a:endParaRPr lang="en-US" sz="2800" dirty="0"/>
              </a:p>
            </p:txBody>
          </p:sp>
        </mc:Choice>
        <mc:Fallback xmlns="">
          <p:sp>
            <p:nvSpPr>
              <p:cNvPr id="24" name="TextBox 23"/>
              <p:cNvSpPr txBox="1">
                <a:spLocks noRot="1" noChangeAspect="1" noMove="1" noResize="1" noEditPoints="1" noAdjustHandles="1" noChangeArrowheads="1" noChangeShapeType="1" noTextEdit="1"/>
              </p:cNvSpPr>
              <p:nvPr/>
            </p:nvSpPr>
            <p:spPr>
              <a:xfrm>
                <a:off x="703104" y="4573826"/>
                <a:ext cx="3597908" cy="2123851"/>
              </a:xfrm>
              <a:prstGeom prst="rect">
                <a:avLst/>
              </a:prstGeom>
              <a:blipFill>
                <a:blip r:embed="rId4"/>
                <a:stretch>
                  <a:fillRect l="-3384" t="-2579"/>
                </a:stretch>
              </a:blipFill>
            </p:spPr>
            <p:txBody>
              <a:bodyPr/>
              <a:lstStyle/>
              <a:p>
                <a:r>
                  <a:rPr lang="en-US">
                    <a:noFill/>
                  </a:rPr>
                  <a:t> </a:t>
                </a:r>
              </a:p>
            </p:txBody>
          </p:sp>
        </mc:Fallback>
      </mc:AlternateContent>
      <p:sp>
        <p:nvSpPr>
          <p:cNvPr id="26" name="TextBox 25"/>
          <p:cNvSpPr txBox="1"/>
          <p:nvPr/>
        </p:nvSpPr>
        <p:spPr>
          <a:xfrm>
            <a:off x="1788702" y="5019059"/>
            <a:ext cx="362600" cy="461665"/>
          </a:xfrm>
          <a:prstGeom prst="rect">
            <a:avLst/>
          </a:prstGeom>
          <a:solidFill>
            <a:srgbClr val="0070C0"/>
          </a:solidFill>
        </p:spPr>
        <p:txBody>
          <a:bodyPr wrap="none" rtlCol="0">
            <a:spAutoFit/>
          </a:bodyPr>
          <a:lstStyle/>
          <a:p>
            <a:r>
              <a:rPr lang="en-US" sz="2400" dirty="0" smtClean="0"/>
              <a:t>A</a:t>
            </a:r>
            <a:endParaRPr lang="en-US" sz="2400" dirty="0"/>
          </a:p>
        </p:txBody>
      </p:sp>
      <p:sp>
        <p:nvSpPr>
          <p:cNvPr id="27" name="TextBox 26"/>
          <p:cNvSpPr txBox="1"/>
          <p:nvPr/>
        </p:nvSpPr>
        <p:spPr>
          <a:xfrm>
            <a:off x="2931486" y="4980075"/>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28" name="TextBox 27"/>
          <p:cNvSpPr txBox="1"/>
          <p:nvPr/>
        </p:nvSpPr>
        <p:spPr>
          <a:xfrm>
            <a:off x="1176058" y="6236012"/>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29" name="TextBox 28"/>
          <p:cNvSpPr txBox="1"/>
          <p:nvPr/>
        </p:nvSpPr>
        <p:spPr>
          <a:xfrm>
            <a:off x="1125087" y="5432766"/>
            <a:ext cx="362600" cy="461665"/>
          </a:xfrm>
          <a:prstGeom prst="rect">
            <a:avLst/>
          </a:prstGeom>
          <a:solidFill>
            <a:srgbClr val="0070C0"/>
          </a:solidFill>
        </p:spPr>
        <p:txBody>
          <a:bodyPr wrap="none" rtlCol="0">
            <a:spAutoFit/>
          </a:bodyPr>
          <a:lstStyle/>
          <a:p>
            <a:r>
              <a:rPr lang="en-US" sz="2400" dirty="0" smtClean="0"/>
              <a:t>A</a:t>
            </a:r>
            <a:endParaRPr lang="en-US" sz="2400" dirty="0"/>
          </a:p>
        </p:txBody>
      </p:sp>
      <p:cxnSp>
        <p:nvCxnSpPr>
          <p:cNvPr id="30" name="Straight Arrow Connector 29"/>
          <p:cNvCxnSpPr/>
          <p:nvPr/>
        </p:nvCxnSpPr>
        <p:spPr>
          <a:xfrm>
            <a:off x="3488567" y="5863461"/>
            <a:ext cx="2698205" cy="7735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6446609" y="4401231"/>
                <a:ext cx="5253744" cy="2371611"/>
              </a:xfrm>
              <a:prstGeom prst="rect">
                <a:avLst/>
              </a:prstGeom>
              <a:noFill/>
            </p:spPr>
            <p:txBody>
              <a:bodyPr wrap="square" rtlCol="0">
                <a:spAutoFit/>
              </a:bodyPr>
              <a:lstStyle/>
              <a:p>
                <a:r>
                  <a:rPr lang="en-US" sz="2800" dirty="0" smtClean="0">
                    <a:ea typeface="Cambria Math" panose="02040503050406030204" pitchFamily="18" charset="0"/>
                  </a:rPr>
                  <a:t>Commitment to </a:t>
                </a:r>
                <a14:m>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𝐴</m:t>
                        </m:r>
                      </m:e>
                      <m:sub>
                        <m:r>
                          <a:rPr lang="en-US" sz="2800" i="1">
                            <a:latin typeface="Cambria Math" panose="02040503050406030204" pitchFamily="18" charset="0"/>
                            <a:ea typeface="Cambria Math" panose="02040503050406030204" pitchFamily="18" charset="0"/>
                          </a:rPr>
                          <m:t>𝜎</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𝐺</m:t>
                            </m:r>
                          </m:e>
                        </m:d>
                      </m:sub>
                    </m:sSub>
                  </m:oMath>
                </a14:m>
                <a:endParaRPr lang="en-US" sz="2800" dirty="0" smtClean="0"/>
              </a:p>
              <a:p>
                <a:endParaRPr lang="en-US" sz="2800" dirty="0"/>
              </a:p>
              <a:p>
                <a:pPr/>
                <a14:m>
                  <m:oMathPara xmlns:m="http://schemas.openxmlformats.org/officeDocument/2006/math">
                    <m:oMathParaPr>
                      <m:jc m:val="centerGroup"/>
                    </m:oMathParaPr>
                    <m:oMath xmlns:m="http://schemas.openxmlformats.org/officeDocument/2006/math">
                      <m:d>
                        <m:dPr>
                          <m:ctrlPr>
                            <a:rPr lang="en-US" sz="2800" i="1" smtClean="0">
                              <a:latin typeface="Cambria Math" panose="02040503050406030204" pitchFamily="18" charset="0"/>
                            </a:rPr>
                          </m:ctrlPr>
                        </m:dPr>
                        <m:e>
                          <m:m>
                            <m:mPr>
                              <m:mcs>
                                <m:mc>
                                  <m:mcPr>
                                    <m:count m:val="3"/>
                                    <m:mcJc m:val="center"/>
                                  </m:mcPr>
                                </m:mc>
                              </m:mcs>
                              <m:ctrlPr>
                                <a:rPr lang="en-US" sz="2800" i="1" smtClean="0">
                                  <a:latin typeface="Cambria Math" panose="02040503050406030204" pitchFamily="18" charset="0"/>
                                </a:rPr>
                              </m:ctrlPr>
                            </m:mPr>
                            <m:mr>
                              <m:e>
                                <m:r>
                                  <m:rPr>
                                    <m:brk m:alnAt="7"/>
                                  </m:rPr>
                                  <a:rPr lang="en-US" sz="2800" b="0" i="1" smtClean="0">
                                    <a:latin typeface="Cambria Math" panose="02040503050406030204" pitchFamily="18" charset="0"/>
                                  </a:rPr>
                                  <m:t>𝐶</m:t>
                                </m:r>
                                <m:r>
                                  <a:rPr lang="en-US" sz="2800" b="0" i="1" smtClean="0">
                                    <a:latin typeface="Cambria Math" panose="02040503050406030204" pitchFamily="18" charset="0"/>
                                  </a:rPr>
                                  <m:t>𝑜𝑚</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0,</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𝐴</m:t>
                                        </m:r>
                                      </m:sub>
                                    </m:sSub>
                                  </m:e>
                                </m:d>
                              </m:e>
                              <m:e>
                                <m:r>
                                  <a:rPr lang="en-US" sz="2800" i="1" smtClean="0">
                                    <a:latin typeface="Cambria Math" panose="02040503050406030204" pitchFamily="18" charset="0"/>
                                  </a:rPr>
                                  <m:t>⋯</m:t>
                                </m:r>
                              </m:e>
                              <m:e>
                                <m:r>
                                  <m:rPr>
                                    <m:brk m:alnAt="7"/>
                                  </m:rPr>
                                  <a:rPr lang="en-US" sz="2800" i="1">
                                    <a:latin typeface="Cambria Math" panose="02040503050406030204" pitchFamily="18" charset="0"/>
                                  </a:rPr>
                                  <m:t>𝐶</m:t>
                                </m:r>
                                <m:r>
                                  <a:rPr lang="en-US" sz="2800" i="1">
                                    <a:latin typeface="Cambria Math" panose="02040503050406030204" pitchFamily="18" charset="0"/>
                                  </a:rPr>
                                  <m:t>𝑜𝑚</m:t>
                                </m:r>
                                <m:d>
                                  <m:dPr>
                                    <m:ctrlPr>
                                      <a:rPr lang="en-US" sz="2800" i="1">
                                        <a:latin typeface="Cambria Math" panose="02040503050406030204" pitchFamily="18" charset="0"/>
                                      </a:rPr>
                                    </m:ctrlPr>
                                  </m:dPr>
                                  <m:e>
                                    <m:r>
                                      <a:rPr lang="en-US" sz="2800" b="0" i="1" smtClean="0">
                                        <a:latin typeface="Cambria Math" panose="02040503050406030204" pitchFamily="18" charset="0"/>
                                      </a:rPr>
                                      <m:t>1</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rPr>
                                          <m:t>𝐴</m:t>
                                        </m:r>
                                        <m:r>
                                          <a:rPr lang="en-US" sz="2800" i="1">
                                            <a:latin typeface="Cambria Math" panose="02040503050406030204" pitchFamily="18" charset="0"/>
                                          </a:rPr>
                                          <m:t>,</m:t>
                                        </m:r>
                                        <m:r>
                                          <a:rPr lang="en-US" sz="2800" b="0" i="1" smtClean="0">
                                            <a:latin typeface="Cambria Math" panose="02040503050406030204" pitchFamily="18" charset="0"/>
                                          </a:rPr>
                                          <m:t>𝐿</m:t>
                                        </m:r>
                                      </m:sub>
                                    </m:sSub>
                                  </m:e>
                                </m:d>
                              </m:e>
                            </m:mr>
                            <m:mr>
                              <m:e>
                                <m:r>
                                  <a:rPr lang="en-US" sz="2800" i="1" smtClean="0">
                                    <a:latin typeface="Cambria Math" panose="02040503050406030204" pitchFamily="18" charset="0"/>
                                  </a:rPr>
                                  <m:t>⋮</m:t>
                                </m:r>
                              </m:e>
                              <m:e>
                                <m:r>
                                  <a:rPr lang="en-US" sz="2800" i="1" smtClean="0">
                                    <a:latin typeface="Cambria Math" panose="02040503050406030204" pitchFamily="18" charset="0"/>
                                  </a:rPr>
                                  <m:t>⋱</m:t>
                                </m:r>
                              </m:e>
                              <m:e>
                                <m:r>
                                  <a:rPr lang="en-US" sz="2800" i="1" smtClean="0">
                                    <a:latin typeface="Cambria Math" panose="02040503050406030204" pitchFamily="18" charset="0"/>
                                  </a:rPr>
                                  <m:t>⋮</m:t>
                                </m:r>
                              </m:e>
                            </m:mr>
                            <m:mr>
                              <m:e>
                                <m:r>
                                  <m:rPr>
                                    <m:brk m:alnAt="7"/>
                                  </m:rPr>
                                  <a:rPr lang="en-US" sz="2800" i="1">
                                    <a:latin typeface="Cambria Math" panose="02040503050406030204" pitchFamily="18" charset="0"/>
                                  </a:rPr>
                                  <m:t>𝐶</m:t>
                                </m:r>
                                <m:r>
                                  <a:rPr lang="en-US" sz="2800" i="1">
                                    <a:latin typeface="Cambria Math" panose="02040503050406030204" pitchFamily="18" charset="0"/>
                                  </a:rPr>
                                  <m:t>𝑜𝑚</m:t>
                                </m:r>
                                <m:d>
                                  <m:dPr>
                                    <m:ctrlPr>
                                      <a:rPr lang="en-US" sz="2800" i="1">
                                        <a:latin typeface="Cambria Math" panose="02040503050406030204" pitchFamily="18" charset="0"/>
                                      </a:rPr>
                                    </m:ctrlPr>
                                  </m:dPr>
                                  <m:e>
                                    <m:r>
                                      <a:rPr lang="en-US" sz="2800" i="1">
                                        <a:latin typeface="Cambria Math" panose="02040503050406030204" pitchFamily="18" charset="0"/>
                                      </a:rPr>
                                      <m:t>1,</m:t>
                                    </m:r>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b="0" i="1" smtClean="0">
                                            <a:latin typeface="Cambria Math" panose="02040503050406030204" pitchFamily="18" charset="0"/>
                                          </a:rPr>
                                          <m:t>𝐿</m:t>
                                        </m:r>
                                        <m:r>
                                          <a:rPr lang="en-US" sz="2800" i="1">
                                            <a:latin typeface="Cambria Math" panose="02040503050406030204" pitchFamily="18" charset="0"/>
                                          </a:rPr>
                                          <m:t>,</m:t>
                                        </m:r>
                                        <m:r>
                                          <a:rPr lang="en-US" sz="2800" b="0" i="1" smtClean="0">
                                            <a:latin typeface="Cambria Math" panose="02040503050406030204" pitchFamily="18" charset="0"/>
                                          </a:rPr>
                                          <m:t>𝐴</m:t>
                                        </m:r>
                                      </m:sub>
                                    </m:sSub>
                                  </m:e>
                                </m:d>
                              </m:e>
                              <m:e>
                                <m:r>
                                  <a:rPr lang="en-US" sz="2800" i="1" smtClean="0">
                                    <a:latin typeface="Cambria Math" panose="02040503050406030204" pitchFamily="18" charset="0"/>
                                  </a:rPr>
                                  <m:t>⋯</m:t>
                                </m:r>
                              </m:e>
                              <m:e>
                                <m:r>
                                  <m:rPr>
                                    <m:brk m:alnAt="7"/>
                                  </m:rPr>
                                  <a:rPr lang="en-US" sz="2800" i="1">
                                    <a:latin typeface="Cambria Math" panose="02040503050406030204" pitchFamily="18" charset="0"/>
                                  </a:rPr>
                                  <m:t>𝐶</m:t>
                                </m:r>
                                <m:r>
                                  <a:rPr lang="en-US" sz="2800" i="1">
                                    <a:latin typeface="Cambria Math" panose="02040503050406030204" pitchFamily="18" charset="0"/>
                                  </a:rPr>
                                  <m:t>𝑜𝑚</m:t>
                                </m:r>
                                <m:d>
                                  <m:dPr>
                                    <m:ctrlPr>
                                      <a:rPr lang="en-US" sz="2800" i="1">
                                        <a:latin typeface="Cambria Math" panose="02040503050406030204" pitchFamily="18" charset="0"/>
                                      </a:rPr>
                                    </m:ctrlPr>
                                  </m:dPr>
                                  <m:e>
                                    <m:r>
                                      <a:rPr lang="en-US" sz="2800" i="1">
                                        <a:latin typeface="Cambria Math" panose="02040503050406030204" pitchFamily="18" charset="0"/>
                                      </a:rPr>
                                      <m:t>0,</m:t>
                                    </m:r>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b="0" i="1" smtClean="0">
                                            <a:latin typeface="Cambria Math" panose="02040503050406030204" pitchFamily="18" charset="0"/>
                                          </a:rPr>
                                          <m:t>𝐿</m:t>
                                        </m:r>
                                        <m:r>
                                          <a:rPr lang="en-US" sz="2800" i="1">
                                            <a:latin typeface="Cambria Math" panose="02040503050406030204" pitchFamily="18" charset="0"/>
                                          </a:rPr>
                                          <m:t>,</m:t>
                                        </m:r>
                                        <m:r>
                                          <a:rPr lang="en-US" sz="2800" b="0" i="1" smtClean="0">
                                            <a:latin typeface="Cambria Math" panose="02040503050406030204" pitchFamily="18" charset="0"/>
                                          </a:rPr>
                                          <m:t>𝐿</m:t>
                                        </m:r>
                                      </m:sub>
                                    </m:sSub>
                                  </m:e>
                                </m:d>
                              </m:e>
                            </m:mr>
                          </m:m>
                        </m:e>
                      </m:d>
                    </m:oMath>
                  </m:oMathPara>
                </a14:m>
                <a:endParaRPr lang="en-US" sz="28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446609" y="4401231"/>
                <a:ext cx="5253744" cy="2371611"/>
              </a:xfrm>
              <a:prstGeom prst="rect">
                <a:avLst/>
              </a:prstGeom>
              <a:blipFill>
                <a:blip r:embed="rId5"/>
                <a:stretch>
                  <a:fillRect l="-2439" t="-2571" r="-1161"/>
                </a:stretch>
              </a:blipFill>
            </p:spPr>
            <p:txBody>
              <a:bodyPr/>
              <a:lstStyle/>
              <a:p>
                <a:r>
                  <a:rPr lang="en-US">
                    <a:noFill/>
                  </a:rPr>
                  <a:t> </a:t>
                </a:r>
              </a:p>
            </p:txBody>
          </p:sp>
        </mc:Fallback>
      </mc:AlternateContent>
      <p:sp>
        <p:nvSpPr>
          <p:cNvPr id="35" name="TextBox 34"/>
          <p:cNvSpPr txBox="1"/>
          <p:nvPr/>
        </p:nvSpPr>
        <p:spPr>
          <a:xfrm>
            <a:off x="7599786" y="4893167"/>
            <a:ext cx="362600" cy="461665"/>
          </a:xfrm>
          <a:prstGeom prst="rect">
            <a:avLst/>
          </a:prstGeom>
          <a:solidFill>
            <a:srgbClr val="0070C0"/>
          </a:solidFill>
        </p:spPr>
        <p:txBody>
          <a:bodyPr wrap="none" rtlCol="0">
            <a:spAutoFit/>
          </a:bodyPr>
          <a:lstStyle/>
          <a:p>
            <a:r>
              <a:rPr lang="en-US" sz="2400" dirty="0" smtClean="0"/>
              <a:t>A</a:t>
            </a:r>
            <a:endParaRPr lang="en-US" sz="2400" dirty="0"/>
          </a:p>
        </p:txBody>
      </p:sp>
      <p:sp>
        <p:nvSpPr>
          <p:cNvPr id="36" name="TextBox 35"/>
          <p:cNvSpPr txBox="1"/>
          <p:nvPr/>
        </p:nvSpPr>
        <p:spPr>
          <a:xfrm>
            <a:off x="10611124" y="4920443"/>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37" name="TextBox 36"/>
          <p:cNvSpPr txBox="1"/>
          <p:nvPr/>
        </p:nvSpPr>
        <p:spPr>
          <a:xfrm>
            <a:off x="6192009" y="6282396"/>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38" name="TextBox 37"/>
          <p:cNvSpPr txBox="1"/>
          <p:nvPr/>
        </p:nvSpPr>
        <p:spPr>
          <a:xfrm>
            <a:off x="6233804" y="5399638"/>
            <a:ext cx="362600" cy="461665"/>
          </a:xfrm>
          <a:prstGeom prst="rect">
            <a:avLst/>
          </a:prstGeom>
          <a:solidFill>
            <a:srgbClr val="0070C0"/>
          </a:solidFill>
        </p:spPr>
        <p:txBody>
          <a:bodyPr wrap="none" rtlCol="0">
            <a:spAutoFit/>
          </a:bodyPr>
          <a:lstStyle/>
          <a:p>
            <a:r>
              <a:rPr lang="en-US" sz="2400" dirty="0" smtClean="0"/>
              <a:t>A</a:t>
            </a:r>
            <a:endParaRPr lang="en-US" sz="2400" dirty="0"/>
          </a:p>
        </p:txBody>
      </p:sp>
    </p:spTree>
    <p:extLst>
      <p:ext uri="{BB962C8B-B14F-4D97-AF65-F5344CB8AC3E}">
        <p14:creationId xmlns:p14="http://schemas.microsoft.com/office/powerpoint/2010/main" val="395829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p:bldP spid="24" grpId="0"/>
      <p:bldP spid="26" grpId="0" animBg="1"/>
      <p:bldP spid="27" grpId="0" animBg="1"/>
      <p:bldP spid="28" grpId="0" animBg="1"/>
      <p:bldP spid="29" grpId="0" animBg="1"/>
      <p:bldP spid="34" grpId="0"/>
      <p:bldP spid="35" grpId="0" animBg="1"/>
      <p:bldP spid="36" grpId="0" animBg="1"/>
      <p:bldP spid="37" grpId="0" animBg="1"/>
      <p:bldP spid="3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liqu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256166"/>
            <a:ext cx="3265394" cy="31389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Zero-Knowledge Proof for all NP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Prover:</a:t>
                </a:r>
              </a:p>
              <a:p>
                <a:pPr lvl="1"/>
                <a:r>
                  <a:rPr lang="en-US" dirty="0" smtClean="0"/>
                  <a:t>Knows k vertices v</a:t>
                </a:r>
                <a:r>
                  <a:rPr lang="en-US" baseline="-25000" dirty="0" smtClean="0"/>
                  <a:t>1</a:t>
                </a:r>
                <a:r>
                  <a:rPr lang="en-US" dirty="0" smtClean="0"/>
                  <a:t>,…,</a:t>
                </a:r>
                <a:r>
                  <a:rPr lang="en-US" dirty="0" err="1" smtClean="0"/>
                  <a:t>v</a:t>
                </a:r>
                <a:r>
                  <a:rPr lang="en-US" baseline="-25000" dirty="0" err="1" smtClean="0"/>
                  <a:t>k</a:t>
                </a:r>
                <a:r>
                  <a:rPr lang="en-US" dirty="0" smtClean="0"/>
                  <a:t> in G=(V,E) that for a clique</a:t>
                </a:r>
              </a:p>
              <a:p>
                <a:pPr marL="514350" indent="-514350">
                  <a:buFont typeface="+mj-lt"/>
                  <a:buAutoNum type="arabicPeriod"/>
                </a:pPr>
                <a:r>
                  <a:rPr lang="en-US" dirty="0" smtClean="0"/>
                  <a:t>Prover commits to a permutation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 over V</a:t>
                </a:r>
              </a:p>
              <a:p>
                <a:pPr marL="514350" indent="-514350">
                  <a:buFont typeface="+mj-lt"/>
                  <a:buAutoNum type="arabicPeriod"/>
                </a:pPr>
                <a:r>
                  <a:rPr lang="en-US" dirty="0" smtClean="0"/>
                  <a:t>Prover commits to the adjacency matrix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𝐺</m:t>
                            </m:r>
                          </m:e>
                        </m:d>
                      </m:sub>
                    </m:sSub>
                  </m:oMath>
                </a14:m>
                <a:r>
                  <a:rPr lang="en-US" dirty="0" smtClean="0"/>
                  <a:t> of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(G)</a:t>
                </a:r>
              </a:p>
              <a:p>
                <a:pPr marL="514350" indent="-514350">
                  <a:buFont typeface="+mj-lt"/>
                  <a:buAutoNum type="arabicPeriod"/>
                </a:pPr>
                <a:r>
                  <a:rPr lang="en-US" dirty="0" smtClean="0"/>
                  <a:t>Verifier sends challenge c (either 1 or 0)</a:t>
                </a:r>
              </a:p>
              <a:p>
                <a:pPr marL="514350" indent="-514350">
                  <a:buFont typeface="+mj-lt"/>
                  <a:buAutoNum type="arabicPeriod"/>
                </a:pPr>
                <a:r>
                  <a:rPr lang="en-US" dirty="0" smtClean="0"/>
                  <a:t>If c=0 then prover reveals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 and adjacency matrix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𝐺</m:t>
                            </m:r>
                          </m:e>
                        </m:d>
                      </m:sub>
                    </m:sSub>
                  </m:oMath>
                </a14:m>
                <a:endParaRPr lang="en-US" dirty="0" smtClean="0"/>
              </a:p>
              <a:p>
                <a:pPr marL="971550" lvl="1" indent="-514350">
                  <a:buFont typeface="+mj-lt"/>
                  <a:buAutoNum type="arabicPeriod"/>
                </a:pPr>
                <a:r>
                  <a:rPr lang="en-US" dirty="0" smtClean="0"/>
                  <a:t>Verifier confirms that adjacency matrix is correct for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(G)</a:t>
                </a:r>
              </a:p>
              <a:p>
                <a:pPr marL="514350" indent="-514350">
                  <a:buFont typeface="+mj-lt"/>
                  <a:buAutoNum type="arabicPeriod"/>
                </a:pPr>
                <a:r>
                  <a:rPr lang="en-US" dirty="0" smtClean="0"/>
                  <a:t>If c=1 then prover reveals the submatrix formed by first rows/columns of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𝐺</m:t>
                            </m:r>
                          </m:e>
                        </m:d>
                      </m:sub>
                    </m:sSub>
                  </m:oMath>
                </a14:m>
                <a:r>
                  <a:rPr lang="en-US" dirty="0" smtClean="0"/>
                  <a:t> corresponding to </a:t>
                </a:r>
                <a14:m>
                  <m:oMath xmlns:m="http://schemas.openxmlformats.org/officeDocument/2006/math">
                    <m:r>
                      <a:rPr lang="en-US" i="1">
                        <a:latin typeface="Cambria Math" panose="02040503050406030204" pitchFamily="18" charset="0"/>
                        <a:ea typeface="Cambria Math" panose="02040503050406030204" pitchFamily="18" charset="0"/>
                      </a:rPr>
                      <m:t>𝜎</m:t>
                    </m:r>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1</m:t>
                            </m:r>
                          </m:sub>
                        </m:sSub>
                      </m:e>
                    </m:d>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𝑘</m:t>
                            </m:r>
                          </m:sub>
                        </m:sSub>
                      </m:e>
                    </m:d>
                  </m:oMath>
                </a14:m>
                <a:endParaRPr lang="en-US" dirty="0"/>
              </a:p>
              <a:p>
                <a:pPr marL="971550" lvl="1" indent="-514350">
                  <a:buFont typeface="+mj-lt"/>
                  <a:buAutoNum type="arabicPeriod"/>
                </a:pPr>
                <a:r>
                  <a:rPr lang="en-US" dirty="0" smtClean="0"/>
                  <a:t>Verifier confirms that the submatrix forms a clique.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3081" b="-12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57</a:t>
            </a:fld>
            <a:endParaRPr lang="en-US"/>
          </a:p>
        </p:txBody>
      </p:sp>
      <p:pic>
        <p:nvPicPr>
          <p:cNvPr id="6" name="Picture 2" descr="Image result for cliqu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181138"/>
            <a:ext cx="3140748" cy="30190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095560" y="1467558"/>
            <a:ext cx="362600" cy="461665"/>
          </a:xfrm>
          <a:prstGeom prst="rect">
            <a:avLst/>
          </a:prstGeom>
          <a:solidFill>
            <a:srgbClr val="0070C0"/>
          </a:solidFill>
        </p:spPr>
        <p:txBody>
          <a:bodyPr wrap="none" rtlCol="0">
            <a:spAutoFit/>
          </a:bodyPr>
          <a:lstStyle/>
          <a:p>
            <a:r>
              <a:rPr lang="en-US" sz="2400" dirty="0" smtClean="0"/>
              <a:t>A</a:t>
            </a:r>
            <a:endParaRPr lang="en-US" sz="2400" dirty="0"/>
          </a:p>
        </p:txBody>
      </p:sp>
      <p:sp>
        <p:nvSpPr>
          <p:cNvPr id="8" name="TextBox 7"/>
          <p:cNvSpPr txBox="1"/>
          <p:nvPr/>
        </p:nvSpPr>
        <p:spPr>
          <a:xfrm>
            <a:off x="9786233" y="1604208"/>
            <a:ext cx="362600" cy="461665"/>
          </a:xfrm>
          <a:prstGeom prst="rect">
            <a:avLst/>
          </a:prstGeom>
          <a:solidFill>
            <a:srgbClr val="0070C0"/>
          </a:solidFill>
        </p:spPr>
        <p:txBody>
          <a:bodyPr wrap="none" rtlCol="0">
            <a:spAutoFit/>
          </a:bodyPr>
          <a:lstStyle/>
          <a:p>
            <a:r>
              <a:rPr lang="en-US" sz="2400" dirty="0" smtClean="0"/>
              <a:t>B</a:t>
            </a:r>
            <a:endParaRPr lang="en-US" sz="2400" dirty="0"/>
          </a:p>
        </p:txBody>
      </p:sp>
      <p:sp>
        <p:nvSpPr>
          <p:cNvPr id="9" name="TextBox 8"/>
          <p:cNvSpPr txBox="1"/>
          <p:nvPr/>
        </p:nvSpPr>
        <p:spPr>
          <a:xfrm>
            <a:off x="9275202" y="266379"/>
            <a:ext cx="348172" cy="461665"/>
          </a:xfrm>
          <a:prstGeom prst="rect">
            <a:avLst/>
          </a:prstGeom>
          <a:solidFill>
            <a:srgbClr val="0070C0"/>
          </a:solidFill>
        </p:spPr>
        <p:txBody>
          <a:bodyPr wrap="none" rtlCol="0">
            <a:spAutoFit/>
          </a:bodyPr>
          <a:lstStyle/>
          <a:p>
            <a:r>
              <a:rPr lang="en-US" sz="2400" dirty="0" smtClean="0"/>
              <a:t>C</a:t>
            </a:r>
            <a:endParaRPr lang="en-US" sz="2400" dirty="0"/>
          </a:p>
        </p:txBody>
      </p:sp>
      <p:sp>
        <p:nvSpPr>
          <p:cNvPr id="10" name="TextBox 9"/>
          <p:cNvSpPr txBox="1"/>
          <p:nvPr/>
        </p:nvSpPr>
        <p:spPr>
          <a:xfrm>
            <a:off x="10054787" y="344309"/>
            <a:ext cx="373820" cy="461665"/>
          </a:xfrm>
          <a:prstGeom prst="rect">
            <a:avLst/>
          </a:prstGeom>
          <a:solidFill>
            <a:srgbClr val="0070C0"/>
          </a:solidFill>
        </p:spPr>
        <p:txBody>
          <a:bodyPr wrap="none" rtlCol="0">
            <a:spAutoFit/>
          </a:bodyPr>
          <a:lstStyle/>
          <a:p>
            <a:r>
              <a:rPr lang="en-US" sz="2400" dirty="0" smtClean="0"/>
              <a:t>D</a:t>
            </a:r>
            <a:endParaRPr lang="en-US" sz="2400" dirty="0"/>
          </a:p>
        </p:txBody>
      </p:sp>
      <p:sp>
        <p:nvSpPr>
          <p:cNvPr id="11" name="TextBox 10"/>
          <p:cNvSpPr txBox="1"/>
          <p:nvPr/>
        </p:nvSpPr>
        <p:spPr>
          <a:xfrm>
            <a:off x="8752944" y="915582"/>
            <a:ext cx="348172" cy="461665"/>
          </a:xfrm>
          <a:prstGeom prst="rect">
            <a:avLst/>
          </a:prstGeom>
          <a:solidFill>
            <a:srgbClr val="0070C0"/>
          </a:solidFill>
        </p:spPr>
        <p:txBody>
          <a:bodyPr wrap="none" rtlCol="0">
            <a:spAutoFit/>
          </a:bodyPr>
          <a:lstStyle/>
          <a:p>
            <a:r>
              <a:rPr lang="en-US" sz="2400" dirty="0" smtClean="0"/>
              <a:t>E</a:t>
            </a:r>
            <a:endParaRPr lang="en-US" sz="2400" dirty="0"/>
          </a:p>
        </p:txBody>
      </p:sp>
      <p:sp>
        <p:nvSpPr>
          <p:cNvPr id="12" name="TextBox 11"/>
          <p:cNvSpPr txBox="1"/>
          <p:nvPr/>
        </p:nvSpPr>
        <p:spPr>
          <a:xfrm>
            <a:off x="10562209" y="1101263"/>
            <a:ext cx="378630" cy="461665"/>
          </a:xfrm>
          <a:prstGeom prst="rect">
            <a:avLst/>
          </a:prstGeom>
          <a:solidFill>
            <a:srgbClr val="0070C0"/>
          </a:solidFill>
        </p:spPr>
        <p:txBody>
          <a:bodyPr wrap="none" rtlCol="0">
            <a:spAutoFit/>
          </a:bodyPr>
          <a:lstStyle/>
          <a:p>
            <a:r>
              <a:rPr lang="en-US" sz="2400" dirty="0" smtClean="0"/>
              <a:t>G</a:t>
            </a:r>
            <a:endParaRPr lang="en-US" sz="2400" dirty="0"/>
          </a:p>
        </p:txBody>
      </p:sp>
      <p:sp>
        <p:nvSpPr>
          <p:cNvPr id="13" name="TextBox 12"/>
          <p:cNvSpPr txBox="1"/>
          <p:nvPr/>
        </p:nvSpPr>
        <p:spPr>
          <a:xfrm>
            <a:off x="10202742" y="1333595"/>
            <a:ext cx="325730" cy="461665"/>
          </a:xfrm>
          <a:prstGeom prst="rect">
            <a:avLst/>
          </a:prstGeom>
          <a:solidFill>
            <a:srgbClr val="0070C0"/>
          </a:solidFill>
        </p:spPr>
        <p:txBody>
          <a:bodyPr wrap="none" rtlCol="0">
            <a:spAutoFit/>
          </a:bodyPr>
          <a:lstStyle/>
          <a:p>
            <a:r>
              <a:rPr lang="en-US" sz="2400" dirty="0" smtClean="0"/>
              <a:t>F</a:t>
            </a:r>
            <a:endParaRPr lang="en-US" sz="2400" dirty="0"/>
          </a:p>
        </p:txBody>
      </p:sp>
      <p:sp>
        <p:nvSpPr>
          <p:cNvPr id="14" name="TextBox 13"/>
          <p:cNvSpPr txBox="1"/>
          <p:nvPr/>
        </p:nvSpPr>
        <p:spPr>
          <a:xfrm>
            <a:off x="11231871" y="912534"/>
            <a:ext cx="378630" cy="461665"/>
          </a:xfrm>
          <a:prstGeom prst="rect">
            <a:avLst/>
          </a:prstGeom>
          <a:solidFill>
            <a:srgbClr val="0070C0"/>
          </a:solidFill>
        </p:spPr>
        <p:txBody>
          <a:bodyPr wrap="none" rtlCol="0">
            <a:spAutoFit/>
          </a:bodyPr>
          <a:lstStyle/>
          <a:p>
            <a:r>
              <a:rPr lang="en-US" sz="2400" dirty="0" smtClean="0"/>
              <a:t>H</a:t>
            </a:r>
            <a:endParaRPr lang="en-US" sz="2400" dirty="0"/>
          </a:p>
        </p:txBody>
      </p:sp>
      <p:sp>
        <p:nvSpPr>
          <p:cNvPr id="15" name="TextBox 14"/>
          <p:cNvSpPr txBox="1"/>
          <p:nvPr/>
        </p:nvSpPr>
        <p:spPr>
          <a:xfrm>
            <a:off x="11129762" y="1965744"/>
            <a:ext cx="261610" cy="461665"/>
          </a:xfrm>
          <a:prstGeom prst="rect">
            <a:avLst/>
          </a:prstGeom>
          <a:solidFill>
            <a:srgbClr val="0070C0"/>
          </a:solidFill>
        </p:spPr>
        <p:txBody>
          <a:bodyPr wrap="none" rtlCol="0">
            <a:spAutoFit/>
          </a:bodyPr>
          <a:lstStyle/>
          <a:p>
            <a:r>
              <a:rPr lang="en-US" sz="2400" dirty="0" smtClean="0"/>
              <a:t>I</a:t>
            </a:r>
            <a:endParaRPr lang="en-US" sz="2400" dirty="0"/>
          </a:p>
        </p:txBody>
      </p:sp>
      <p:sp>
        <p:nvSpPr>
          <p:cNvPr id="16" name="TextBox 15"/>
          <p:cNvSpPr txBox="1"/>
          <p:nvPr/>
        </p:nvSpPr>
        <p:spPr>
          <a:xfrm>
            <a:off x="10411469" y="1819223"/>
            <a:ext cx="282450" cy="461665"/>
          </a:xfrm>
          <a:prstGeom prst="rect">
            <a:avLst/>
          </a:prstGeom>
          <a:solidFill>
            <a:srgbClr val="0070C0"/>
          </a:solidFill>
        </p:spPr>
        <p:txBody>
          <a:bodyPr wrap="none" rtlCol="0">
            <a:spAutoFit/>
          </a:bodyPr>
          <a:lstStyle/>
          <a:p>
            <a:r>
              <a:rPr lang="en-US" sz="2400" dirty="0" smtClean="0"/>
              <a:t>J</a:t>
            </a:r>
            <a:endParaRPr lang="en-US" sz="2400" dirty="0"/>
          </a:p>
        </p:txBody>
      </p:sp>
      <p:sp>
        <p:nvSpPr>
          <p:cNvPr id="17" name="TextBox 16"/>
          <p:cNvSpPr txBox="1"/>
          <p:nvPr/>
        </p:nvSpPr>
        <p:spPr>
          <a:xfrm>
            <a:off x="10411469" y="2547290"/>
            <a:ext cx="344966" cy="461665"/>
          </a:xfrm>
          <a:prstGeom prst="rect">
            <a:avLst/>
          </a:prstGeom>
          <a:solidFill>
            <a:srgbClr val="0070C0"/>
          </a:solidFill>
        </p:spPr>
        <p:txBody>
          <a:bodyPr wrap="none" rtlCol="0">
            <a:spAutoFit/>
          </a:bodyPr>
          <a:lstStyle/>
          <a:p>
            <a:r>
              <a:rPr lang="en-US" sz="2400" dirty="0" smtClean="0"/>
              <a:t>K</a:t>
            </a:r>
            <a:endParaRPr lang="en-US" sz="2400" dirty="0"/>
          </a:p>
        </p:txBody>
      </p:sp>
      <p:sp>
        <p:nvSpPr>
          <p:cNvPr id="18" name="TextBox 17"/>
          <p:cNvSpPr txBox="1"/>
          <p:nvPr/>
        </p:nvSpPr>
        <p:spPr>
          <a:xfrm>
            <a:off x="9753489" y="2260090"/>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5" name="Rectangle 4"/>
          <p:cNvSpPr/>
          <p:nvPr/>
        </p:nvSpPr>
        <p:spPr>
          <a:xfrm>
            <a:off x="10528472" y="490330"/>
            <a:ext cx="1347522" cy="29047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024030" y="2050055"/>
            <a:ext cx="3035448" cy="11182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202742" y="1807400"/>
            <a:ext cx="1586256" cy="11182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217726" y="1920554"/>
            <a:ext cx="1586256" cy="11182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5" grpId="0" animBg="1"/>
      <p:bldP spid="20" grpId="0" animBg="1"/>
      <p:bldP spid="21" grpId="0" animBg="1"/>
      <p:bldP spid="2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Zero-Knowledge Proof for all NP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smtClean="0"/>
                  <a:t>Completeness</a:t>
                </a:r>
                <a:r>
                  <a:rPr lang="en-US" dirty="0" smtClean="0"/>
                  <a:t>: Honest prover can always make honest verifier accept</a:t>
                </a:r>
              </a:p>
              <a:p>
                <a:r>
                  <a:rPr lang="en-US" b="1" dirty="0" smtClean="0"/>
                  <a:t>Soundness</a:t>
                </a:r>
                <a:r>
                  <a:rPr lang="en-US" dirty="0" smtClean="0"/>
                  <a:t>: If prover commits to adjacency matrix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𝐺</m:t>
                            </m:r>
                          </m:e>
                        </m:d>
                      </m:sub>
                    </m:sSub>
                  </m:oMath>
                </a14:m>
                <a:r>
                  <a:rPr lang="en-US" dirty="0" smtClean="0"/>
                  <a:t> of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(G) and can reveal a clique in submatrix of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𝐺</m:t>
                            </m:r>
                          </m:e>
                        </m:d>
                      </m:sub>
                    </m:sSub>
                  </m:oMath>
                </a14:m>
                <a:r>
                  <a:rPr lang="en-US" dirty="0" smtClean="0"/>
                  <a:t> then G itself contains a k-clique. Proof invokes binding property of commitment scheme.</a:t>
                </a:r>
              </a:p>
              <a:p>
                <a:r>
                  <a:rPr lang="en-US" b="1" dirty="0" smtClean="0"/>
                  <a:t>Zero-Knowledge: </a:t>
                </a:r>
                <a:r>
                  <a:rPr lang="en-US" dirty="0" smtClean="0"/>
                  <a:t>Simulator cheats and either commits to wrong adjacency matrix or cannot reveal clique. Repeat until we produce a  successful transcript. Indistinguishability of transcripts follows from hiding property of commitment scheme.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29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58</a:t>
            </a:fld>
            <a:endParaRPr lang="en-US"/>
          </a:p>
        </p:txBody>
      </p:sp>
    </p:spTree>
    <p:extLst>
      <p:ext uri="{BB962C8B-B14F-4D97-AF65-F5344CB8AC3E}">
        <p14:creationId xmlns:p14="http://schemas.microsoft.com/office/powerpoint/2010/main" val="327599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Multiparty Computation (Adversary Models)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Semi-Honest (“honest, but curious”)</a:t>
            </a:r>
          </a:p>
          <a:p>
            <a:pPr lvl="1"/>
            <a:r>
              <a:rPr lang="en-US" dirty="0" smtClean="0"/>
              <a:t>All parties follow protocol instructions, but…</a:t>
            </a:r>
          </a:p>
          <a:p>
            <a:pPr lvl="1"/>
            <a:r>
              <a:rPr lang="en-US" dirty="0" smtClean="0"/>
              <a:t> dishonest parties may be curious to violate privacy of others when possible</a:t>
            </a:r>
            <a:endParaRPr lang="en-US" dirty="0"/>
          </a:p>
          <a:p>
            <a:r>
              <a:rPr lang="en-US" dirty="0" smtClean="0"/>
              <a:t>Fully Malicious Model</a:t>
            </a:r>
          </a:p>
          <a:p>
            <a:pPr lvl="1"/>
            <a:r>
              <a:rPr lang="en-US" dirty="0" smtClean="0"/>
              <a:t>Adversarial Parties may deviate from the protocol arbitrarily</a:t>
            </a:r>
          </a:p>
          <a:p>
            <a:pPr lvl="2"/>
            <a:r>
              <a:rPr lang="en-US" dirty="0" smtClean="0"/>
              <a:t>Quit unexpectedly</a:t>
            </a:r>
          </a:p>
          <a:p>
            <a:pPr lvl="2"/>
            <a:r>
              <a:rPr lang="en-US" dirty="0" smtClean="0"/>
              <a:t>Send different messages</a:t>
            </a:r>
          </a:p>
          <a:p>
            <a:pPr lvl="1"/>
            <a:r>
              <a:rPr lang="en-US" dirty="0" smtClean="0"/>
              <a:t>It is much harder to achieve security in the fully malicious model</a:t>
            </a:r>
          </a:p>
          <a:p>
            <a:r>
              <a:rPr lang="en-US" dirty="0" smtClean="0"/>
              <a:t>Convert Secure Semi-Honest Protocol into Secure Protocol in Fully Malicious Mode?</a:t>
            </a:r>
          </a:p>
          <a:p>
            <a:pPr lvl="1"/>
            <a:r>
              <a:rPr lang="en-US" dirty="0" smtClean="0"/>
              <a:t>Tool: Zero-Knowledge Proofs</a:t>
            </a:r>
          </a:p>
          <a:p>
            <a:pPr lvl="1"/>
            <a:r>
              <a:rPr lang="en-US" dirty="0" smtClean="0"/>
              <a:t>Prove: My behavior in the protocol is consistent with honest party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59</a:t>
            </a:fld>
            <a:endParaRPr lang="en-US"/>
          </a:p>
        </p:txBody>
      </p:sp>
    </p:spTree>
    <p:extLst>
      <p:ext uri="{BB962C8B-B14F-4D97-AF65-F5344CB8AC3E}">
        <p14:creationId xmlns:p14="http://schemas.microsoft.com/office/powerpoint/2010/main" val="205930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8" descr="Image result for b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282" y="2638190"/>
            <a:ext cx="2387523" cy="20768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Bellare-Micali</a:t>
            </a:r>
            <a:r>
              <a:rPr lang="en-US" dirty="0" smtClean="0"/>
              <a:t> 1-out-of-2-OT protocol</a:t>
            </a:r>
            <a:endParaRPr lang="en-US" dirty="0"/>
          </a:p>
        </p:txBody>
      </p:sp>
      <p:sp>
        <p:nvSpPr>
          <p:cNvPr id="3" name="Content Placeholder 2"/>
          <p:cNvSpPr>
            <a:spLocks noGrp="1"/>
          </p:cNvSpPr>
          <p:nvPr>
            <p:ph idx="1"/>
          </p:nvPr>
        </p:nvSpPr>
        <p:spPr/>
        <p:txBody>
          <a:bodyPr/>
          <a:lstStyle/>
          <a:p>
            <a:r>
              <a:rPr lang="en-US" dirty="0" smtClean="0"/>
              <a:t>Oblivious Transfer without a Trusted Third Party </a:t>
            </a:r>
          </a:p>
          <a:p>
            <a:pPr lvl="2"/>
            <a:r>
              <a:rPr lang="en-US" dirty="0"/>
              <a:t>g</a:t>
            </a:r>
            <a:r>
              <a:rPr lang="en-US" dirty="0" smtClean="0"/>
              <a:t> is a generator for a prime order group </a:t>
            </a:r>
            <a:r>
              <a:rPr lang="en-US" altLang="en-US" dirty="0" err="1" smtClean="0">
                <a:sym typeface="Symbol" panose="05050102010706020507" pitchFamily="18" charset="2"/>
              </a:rPr>
              <a:t>G</a:t>
            </a:r>
            <a:r>
              <a:rPr lang="en-US" altLang="en-US" baseline="-25000" dirty="0" err="1" smtClean="0">
                <a:sym typeface="Symbol" panose="05050102010706020507" pitchFamily="18" charset="2"/>
              </a:rPr>
              <a:t>q</a:t>
            </a:r>
            <a:r>
              <a:rPr lang="en-US" altLang="en-US" baseline="-25000" dirty="0" smtClean="0">
                <a:sym typeface="Symbol" panose="05050102010706020507" pitchFamily="18" charset="2"/>
              </a:rPr>
              <a:t> </a:t>
            </a:r>
            <a:r>
              <a:rPr lang="en-US" dirty="0" smtClean="0"/>
              <a:t> in which Discrete Log Problem is Hard</a:t>
            </a:r>
          </a:p>
          <a:p>
            <a:pPr marL="0" indent="0">
              <a:buNone/>
            </a:pPr>
            <a:endParaRPr lang="en-US" dirty="0" smtClean="0"/>
          </a:p>
        </p:txBody>
      </p:sp>
      <p:sp>
        <p:nvSpPr>
          <p:cNvPr id="4" name="Slide Number Placeholder 3"/>
          <p:cNvSpPr>
            <a:spLocks noGrp="1"/>
          </p:cNvSpPr>
          <p:nvPr>
            <p:ph type="sldNum" sz="quarter" idx="12"/>
          </p:nvPr>
        </p:nvSpPr>
        <p:spPr/>
        <p:txBody>
          <a:bodyPr/>
          <a:lstStyle/>
          <a:p>
            <a:fld id="{D104D3F7-B83F-4105-B753-146AD0E5364B}" type="slidenum">
              <a:rPr lang="en-US" smtClean="0"/>
              <a:t>6</a:t>
            </a:fld>
            <a:endParaRPr lang="en-US"/>
          </a:p>
        </p:txBody>
      </p:sp>
      <p:pic>
        <p:nvPicPr>
          <p:cNvPr id="6" name="Picture 6" descr="Image result for al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508" y="2465761"/>
            <a:ext cx="1557669" cy="213014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1991177" y="3352800"/>
            <a:ext cx="7462105" cy="17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991177" y="4001294"/>
            <a:ext cx="74621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7699" y="2483447"/>
            <a:ext cx="652743" cy="584775"/>
          </a:xfrm>
          <a:prstGeom prst="rect">
            <a:avLst/>
          </a:prstGeom>
        </p:spPr>
        <p:txBody>
          <a:bodyPr wrap="none">
            <a:spAutoFit/>
          </a:bodyPr>
          <a:lstStyle/>
          <a:p>
            <a:r>
              <a:rPr lang="en-US" sz="3200" dirty="0"/>
              <a:t>m</a:t>
            </a:r>
            <a:r>
              <a:rPr lang="en-US" sz="3200" baseline="-25000" dirty="0"/>
              <a:t>0</a:t>
            </a:r>
            <a:endParaRPr lang="en-US" sz="2800" dirty="0"/>
          </a:p>
        </p:txBody>
      </p:sp>
      <p:sp>
        <p:nvSpPr>
          <p:cNvPr id="11" name="Rectangle 10"/>
          <p:cNvSpPr/>
          <p:nvPr/>
        </p:nvSpPr>
        <p:spPr>
          <a:xfrm>
            <a:off x="84994" y="2999604"/>
            <a:ext cx="652743" cy="584775"/>
          </a:xfrm>
          <a:prstGeom prst="rect">
            <a:avLst/>
          </a:prstGeom>
        </p:spPr>
        <p:txBody>
          <a:bodyPr wrap="none">
            <a:spAutoFit/>
          </a:bodyPr>
          <a:lstStyle/>
          <a:p>
            <a:r>
              <a:rPr lang="en-US" sz="3200" dirty="0" smtClean="0"/>
              <a:t>m</a:t>
            </a:r>
            <a:r>
              <a:rPr lang="en-US" sz="3200" baseline="-25000" dirty="0" smtClean="0"/>
              <a:t>1</a:t>
            </a:r>
            <a:endParaRPr lang="en-US" sz="3200" baseline="-25000" dirty="0"/>
          </a:p>
        </p:txBody>
      </p:sp>
      <p:sp>
        <p:nvSpPr>
          <p:cNvPr id="13" name="Rectangle 12"/>
          <p:cNvSpPr/>
          <p:nvPr/>
        </p:nvSpPr>
        <p:spPr>
          <a:xfrm>
            <a:off x="11353800" y="2670931"/>
            <a:ext cx="652743" cy="584775"/>
          </a:xfrm>
          <a:prstGeom prst="rect">
            <a:avLst/>
          </a:prstGeom>
        </p:spPr>
        <p:txBody>
          <a:bodyPr wrap="square">
            <a:spAutoFit/>
          </a:bodyPr>
          <a:lstStyle/>
          <a:p>
            <a:r>
              <a:rPr lang="en-US" sz="3200" dirty="0" smtClean="0"/>
              <a:t>b</a:t>
            </a:r>
            <a:endParaRPr lang="en-US" sz="2800" dirty="0"/>
          </a:p>
        </p:txBody>
      </p:sp>
      <p:sp>
        <p:nvSpPr>
          <p:cNvPr id="19" name="Text Box 69"/>
          <p:cNvSpPr txBox="1">
            <a:spLocks noChangeArrowheads="1"/>
          </p:cNvSpPr>
          <p:nvPr/>
        </p:nvSpPr>
        <p:spPr bwMode="auto">
          <a:xfrm>
            <a:off x="389223" y="4580722"/>
            <a:ext cx="1646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dirty="0">
                <a:sym typeface="Symbol" panose="05050102010706020507" pitchFamily="18" charset="2"/>
              </a:rPr>
              <a:t>c </a:t>
            </a:r>
            <a:r>
              <a:rPr lang="en-US" altLang="en-US" baseline="-25000" dirty="0">
                <a:sym typeface="Symbol" panose="05050102010706020507" pitchFamily="18" charset="2"/>
              </a:rPr>
              <a:t>R</a:t>
            </a:r>
            <a:r>
              <a:rPr lang="en-US" altLang="en-US" dirty="0">
                <a:sym typeface="Symbol" panose="05050102010706020507" pitchFamily="18" charset="2"/>
              </a:rPr>
              <a:t> </a:t>
            </a:r>
            <a:r>
              <a:rPr lang="en-US" altLang="en-US" dirty="0" err="1">
                <a:sym typeface="Symbol" panose="05050102010706020507" pitchFamily="18" charset="2"/>
              </a:rPr>
              <a:t>G</a:t>
            </a:r>
            <a:r>
              <a:rPr lang="en-US" altLang="en-US" baseline="-25000" dirty="0" err="1">
                <a:sym typeface="Symbol" panose="05050102010706020507" pitchFamily="18" charset="2"/>
              </a:rPr>
              <a:t>q</a:t>
            </a:r>
            <a:endParaRPr lang="en-US" altLang="en-US" baseline="-25000" dirty="0">
              <a:sym typeface="Symbol" panose="05050102010706020507" pitchFamily="18" charset="2"/>
            </a:endParaRPr>
          </a:p>
        </p:txBody>
      </p:sp>
      <p:sp>
        <p:nvSpPr>
          <p:cNvPr id="14" name="Rectangle 13"/>
          <p:cNvSpPr/>
          <p:nvPr/>
        </p:nvSpPr>
        <p:spPr>
          <a:xfrm>
            <a:off x="4995297" y="2773373"/>
            <a:ext cx="380232" cy="646331"/>
          </a:xfrm>
          <a:prstGeom prst="rect">
            <a:avLst/>
          </a:prstGeom>
        </p:spPr>
        <p:txBody>
          <a:bodyPr wrap="none">
            <a:spAutoFit/>
          </a:bodyPr>
          <a:lstStyle/>
          <a:p>
            <a:r>
              <a:rPr lang="en-US" altLang="en-US" sz="3600" dirty="0">
                <a:sym typeface="Symbol" panose="05050102010706020507" pitchFamily="18" charset="2"/>
              </a:rPr>
              <a:t>c</a:t>
            </a:r>
            <a:endParaRPr lang="en-US" sz="3600" dirty="0"/>
          </a:p>
        </p:txBody>
      </p:sp>
      <p:sp>
        <p:nvSpPr>
          <p:cNvPr id="15" name="Rectangle 14"/>
          <p:cNvSpPr/>
          <p:nvPr/>
        </p:nvSpPr>
        <p:spPr>
          <a:xfrm>
            <a:off x="9726584" y="4732586"/>
            <a:ext cx="1285993" cy="523220"/>
          </a:xfrm>
          <a:prstGeom prst="rect">
            <a:avLst/>
          </a:prstGeom>
        </p:spPr>
        <p:txBody>
          <a:bodyPr wrap="none">
            <a:spAutoFit/>
          </a:bodyPr>
          <a:lstStyle/>
          <a:p>
            <a:r>
              <a:rPr lang="en-US" altLang="en-US" sz="2800" dirty="0">
                <a:sym typeface="Symbol" panose="05050102010706020507" pitchFamily="18" charset="2"/>
              </a:rPr>
              <a:t>k </a:t>
            </a:r>
            <a:r>
              <a:rPr lang="en-US" altLang="en-US" sz="2800" baseline="-25000" dirty="0">
                <a:sym typeface="Symbol" panose="05050102010706020507" pitchFamily="18" charset="2"/>
              </a:rPr>
              <a:t>R</a:t>
            </a:r>
            <a:r>
              <a:rPr lang="en-US" altLang="en-US" sz="2800" dirty="0">
                <a:sym typeface="Symbol" panose="05050102010706020507" pitchFamily="18" charset="2"/>
              </a:rPr>
              <a:t> </a:t>
            </a:r>
            <a:r>
              <a:rPr lang="en-US" altLang="en-US" sz="2800" dirty="0" err="1">
                <a:sym typeface="Symbol" panose="05050102010706020507" pitchFamily="18" charset="2"/>
              </a:rPr>
              <a:t>Z</a:t>
            </a:r>
            <a:r>
              <a:rPr lang="en-US" altLang="en-US" sz="2800" baseline="-25000" dirty="0" err="1">
                <a:sym typeface="Symbol" panose="05050102010706020507" pitchFamily="18" charset="2"/>
              </a:rPr>
              <a:t>q</a:t>
            </a:r>
            <a:endParaRPr lang="en-US" altLang="en-US" sz="2800" baseline="-25000" dirty="0">
              <a:sym typeface="Symbol" panose="05050102010706020507" pitchFamily="18" charset="2"/>
            </a:endParaRPr>
          </a:p>
        </p:txBody>
      </p:sp>
      <mc:AlternateContent xmlns:mc="http://schemas.openxmlformats.org/markup-compatibility/2006" xmlns:a14="http://schemas.microsoft.com/office/drawing/2010/main">
        <mc:Choice Requires="a14">
          <p:sp>
            <p:nvSpPr>
              <p:cNvPr id="23" name="Text Box 63"/>
              <p:cNvSpPr txBox="1">
                <a:spLocks noChangeArrowheads="1"/>
              </p:cNvSpPr>
              <p:nvPr/>
            </p:nvSpPr>
            <p:spPr bwMode="auto">
              <a:xfrm>
                <a:off x="8610600" y="5367945"/>
                <a:ext cx="3373531" cy="87447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14:m>
                  <m:oMath xmlns:m="http://schemas.openxmlformats.org/officeDocument/2006/math">
                    <m:sSub>
                      <m:sSubPr>
                        <m:ctrlPr>
                          <a:rPr lang="en-US" altLang="en-US" i="1" smtClean="0">
                            <a:latin typeface="Cambria Math" panose="02040503050406030204" pitchFamily="18" charset="0"/>
                            <a:sym typeface="Symbol" panose="05050102010706020507" pitchFamily="18" charset="2"/>
                          </a:rPr>
                        </m:ctrlPr>
                      </m:sSubPr>
                      <m:e>
                        <m:r>
                          <a:rPr lang="en-US" altLang="en-US" b="0" i="1" smtClean="0">
                            <a:latin typeface="Cambria Math" panose="02040503050406030204" pitchFamily="18" charset="0"/>
                            <a:sym typeface="Symbol" panose="05050102010706020507" pitchFamily="18" charset="2"/>
                          </a:rPr>
                          <m:t>𝑧</m:t>
                        </m:r>
                      </m:e>
                      <m:sub>
                        <m:r>
                          <a:rPr lang="en-US" altLang="en-US" b="0" i="1" smtClean="0">
                            <a:latin typeface="Cambria Math" panose="02040503050406030204" pitchFamily="18" charset="0"/>
                            <a:sym typeface="Symbol" panose="05050102010706020507" pitchFamily="18" charset="2"/>
                          </a:rPr>
                          <m:t>𝑏</m:t>
                        </m:r>
                      </m:sub>
                    </m:sSub>
                    <m:r>
                      <a:rPr lang="en-US" altLang="en-US" b="0" i="1" smtClean="0">
                        <a:latin typeface="Cambria Math" panose="02040503050406030204" pitchFamily="18" charset="0"/>
                        <a:sym typeface="Symbol" panose="05050102010706020507" pitchFamily="18" charset="2"/>
                      </a:rPr>
                      <m:t>=</m:t>
                    </m:r>
                    <m:sSup>
                      <m:sSupPr>
                        <m:ctrlPr>
                          <a:rPr lang="en-US" altLang="en-US" b="0" i="1" smtClean="0">
                            <a:latin typeface="Cambria Math" panose="02040503050406030204" pitchFamily="18" charset="0"/>
                            <a:sym typeface="Symbol" panose="05050102010706020507" pitchFamily="18" charset="2"/>
                          </a:rPr>
                        </m:ctrlPr>
                      </m:sSupPr>
                      <m:e>
                        <m:r>
                          <a:rPr lang="en-US" altLang="en-US" b="0" i="1" smtClean="0">
                            <a:latin typeface="Cambria Math" panose="02040503050406030204" pitchFamily="18" charset="0"/>
                            <a:sym typeface="Symbol" panose="05050102010706020507" pitchFamily="18" charset="2"/>
                          </a:rPr>
                          <m:t>𝑔</m:t>
                        </m:r>
                      </m:e>
                      <m:sup>
                        <m:r>
                          <a:rPr lang="en-US" altLang="en-US" b="0" i="1" smtClean="0">
                            <a:latin typeface="Cambria Math" panose="02040503050406030204" pitchFamily="18" charset="0"/>
                            <a:sym typeface="Symbol" panose="05050102010706020507" pitchFamily="18" charset="2"/>
                          </a:rPr>
                          <m:t>𝑘</m:t>
                        </m:r>
                      </m:sup>
                    </m:sSup>
                    <m:r>
                      <a:rPr lang="en-US" altLang="en-US" b="0" i="1" smtClean="0">
                        <a:latin typeface="Cambria Math" panose="02040503050406030204" pitchFamily="18" charset="0"/>
                        <a:sym typeface="Symbol" panose="05050102010706020507" pitchFamily="18" charset="2"/>
                      </a:rPr>
                      <m:t>,</m:t>
                    </m:r>
                  </m:oMath>
                </a14:m>
                <a:r>
                  <a:rPr lang="en-US" altLang="en-US" dirty="0" smtClean="0">
                    <a:sym typeface="Symbol" panose="05050102010706020507" pitchFamily="18" charset="2"/>
                  </a:rPr>
                  <a:t> </a:t>
                </a:r>
                <a14:m>
                  <m:oMath xmlns:m="http://schemas.openxmlformats.org/officeDocument/2006/math">
                    <m:sSub>
                      <m:sSubPr>
                        <m:ctrlPr>
                          <a:rPr lang="en-US" altLang="en-US" i="1">
                            <a:latin typeface="Cambria Math" panose="02040503050406030204" pitchFamily="18" charset="0"/>
                            <a:sym typeface="Symbol" panose="05050102010706020507" pitchFamily="18" charset="2"/>
                          </a:rPr>
                        </m:ctrlPr>
                      </m:sSubPr>
                      <m:e>
                        <m:r>
                          <a:rPr lang="en-US" altLang="en-US" i="1">
                            <a:latin typeface="Cambria Math" panose="02040503050406030204" pitchFamily="18" charset="0"/>
                            <a:sym typeface="Symbol" panose="05050102010706020507" pitchFamily="18" charset="2"/>
                          </a:rPr>
                          <m:t>𝑧</m:t>
                        </m:r>
                      </m:e>
                      <m:sub>
                        <m:r>
                          <a:rPr lang="en-US" altLang="en-US" b="0" i="1" smtClean="0">
                            <a:latin typeface="Cambria Math" panose="02040503050406030204" pitchFamily="18" charset="0"/>
                            <a:sym typeface="Symbol" panose="05050102010706020507" pitchFamily="18" charset="2"/>
                          </a:rPr>
                          <m:t>1−</m:t>
                        </m:r>
                        <m:r>
                          <a:rPr lang="en-US" altLang="en-US" b="0" i="1" smtClean="0">
                            <a:latin typeface="Cambria Math" panose="02040503050406030204" pitchFamily="18" charset="0"/>
                            <a:sym typeface="Symbol" panose="05050102010706020507" pitchFamily="18" charset="2"/>
                          </a:rPr>
                          <m:t>𝑏</m:t>
                        </m:r>
                      </m:sub>
                    </m:sSub>
                    <m:r>
                      <a:rPr lang="en-US" altLang="en-US" i="1">
                        <a:latin typeface="Cambria Math" panose="02040503050406030204" pitchFamily="18" charset="0"/>
                        <a:sym typeface="Symbol" panose="05050102010706020507" pitchFamily="18" charset="2"/>
                      </a:rPr>
                      <m:t>=</m:t>
                    </m:r>
                    <m:r>
                      <a:rPr lang="en-US" altLang="en-US" b="0" i="1" smtClean="0">
                        <a:latin typeface="Cambria Math" panose="02040503050406030204" pitchFamily="18" charset="0"/>
                        <a:sym typeface="Symbol" panose="05050102010706020507" pitchFamily="18" charset="2"/>
                      </a:rPr>
                      <m:t>𝑐</m:t>
                    </m:r>
                    <m:sSup>
                      <m:sSupPr>
                        <m:ctrlPr>
                          <a:rPr lang="en-US" altLang="en-US" i="1">
                            <a:latin typeface="Cambria Math" panose="02040503050406030204" pitchFamily="18" charset="0"/>
                            <a:sym typeface="Symbol" panose="05050102010706020507" pitchFamily="18" charset="2"/>
                          </a:rPr>
                        </m:ctrlPr>
                      </m:sSupPr>
                      <m:e>
                        <m:r>
                          <a:rPr lang="en-US" altLang="en-US" i="1">
                            <a:latin typeface="Cambria Math" panose="02040503050406030204" pitchFamily="18" charset="0"/>
                            <a:sym typeface="Symbol" panose="05050102010706020507" pitchFamily="18" charset="2"/>
                          </a:rPr>
                          <m:t>𝑔</m:t>
                        </m:r>
                      </m:e>
                      <m:sup>
                        <m:r>
                          <a:rPr lang="en-US" altLang="en-US" b="0" i="1" smtClean="0">
                            <a:latin typeface="Cambria Math" panose="02040503050406030204" pitchFamily="18" charset="0"/>
                            <a:sym typeface="Symbol" panose="05050102010706020507" pitchFamily="18" charset="2"/>
                          </a:rPr>
                          <m:t>−</m:t>
                        </m:r>
                        <m:r>
                          <a:rPr lang="en-US" altLang="en-US" i="1">
                            <a:latin typeface="Cambria Math" panose="02040503050406030204" pitchFamily="18" charset="0"/>
                            <a:sym typeface="Symbol" panose="05050102010706020507" pitchFamily="18" charset="2"/>
                          </a:rPr>
                          <m:t>𝑘</m:t>
                        </m:r>
                      </m:sup>
                    </m:sSup>
                  </m:oMath>
                </a14:m>
                <a:endParaRPr lang="en-US" altLang="en-US" i="1" dirty="0" smtClean="0">
                  <a:latin typeface="Cambria Math" panose="02040503050406030204" pitchFamily="18" charset="0"/>
                  <a:sym typeface="Symbol" panose="05050102010706020507" pitchFamily="18" charset="2"/>
                </a:endParaRPr>
              </a:p>
              <a:p>
                <a:pPr eaLnBrk="1" hangingPunct="1"/>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sym typeface="Symbol" panose="05050102010706020507" pitchFamily="18" charset="2"/>
                        </a:rPr>
                        <m:t>                           </m:t>
                      </m:r>
                      <m:r>
                        <a:rPr lang="en-US" altLang="en-US" i="1">
                          <a:latin typeface="Cambria Math" panose="02040503050406030204" pitchFamily="18" charset="0"/>
                          <a:sym typeface="Symbol" panose="05050102010706020507" pitchFamily="18" charset="2"/>
                        </a:rPr>
                        <m:t>=</m:t>
                      </m:r>
                      <m:r>
                        <a:rPr lang="en-US" altLang="en-US" b="0" i="1" smtClean="0">
                          <a:latin typeface="Cambria Math" panose="02040503050406030204" pitchFamily="18" charset="0"/>
                          <a:sym typeface="Symbol" panose="05050102010706020507" pitchFamily="18" charset="2"/>
                        </a:rPr>
                        <m:t>𝑐</m:t>
                      </m:r>
                      <m:sSubSup>
                        <m:sSubSupPr>
                          <m:ctrlPr>
                            <a:rPr lang="en-US" altLang="en-US" i="1">
                              <a:latin typeface="Cambria Math" panose="02040503050406030204" pitchFamily="18" charset="0"/>
                              <a:sym typeface="Symbol" panose="05050102010706020507" pitchFamily="18" charset="2"/>
                            </a:rPr>
                          </m:ctrlPr>
                        </m:sSubSupPr>
                        <m:e>
                          <m:d>
                            <m:dPr>
                              <m:ctrlPr>
                                <a:rPr lang="en-US" altLang="en-US" i="1">
                                  <a:latin typeface="Cambria Math" panose="02040503050406030204" pitchFamily="18" charset="0"/>
                                  <a:sym typeface="Symbol" panose="05050102010706020507" pitchFamily="18" charset="2"/>
                                </a:rPr>
                              </m:ctrlPr>
                            </m:dPr>
                            <m:e>
                              <m:sSub>
                                <m:sSubPr>
                                  <m:ctrlPr>
                                    <a:rPr lang="en-US" altLang="en-US" i="1">
                                      <a:latin typeface="Cambria Math" panose="02040503050406030204" pitchFamily="18" charset="0"/>
                                      <a:sym typeface="Symbol" panose="05050102010706020507" pitchFamily="18" charset="2"/>
                                    </a:rPr>
                                  </m:ctrlPr>
                                </m:sSubPr>
                                <m:e>
                                  <m:r>
                                    <a:rPr lang="en-US" altLang="en-US" i="1">
                                      <a:latin typeface="Cambria Math" panose="02040503050406030204" pitchFamily="18" charset="0"/>
                                      <a:sym typeface="Symbol" panose="05050102010706020507" pitchFamily="18" charset="2"/>
                                    </a:rPr>
                                    <m:t>𝑧</m:t>
                                  </m:r>
                                </m:e>
                                <m:sub>
                                  <m:r>
                                    <a:rPr lang="en-US" altLang="en-US" i="1">
                                      <a:latin typeface="Cambria Math" panose="02040503050406030204" pitchFamily="18" charset="0"/>
                                      <a:sym typeface="Symbol" panose="05050102010706020507" pitchFamily="18" charset="2"/>
                                    </a:rPr>
                                    <m:t>𝑏</m:t>
                                  </m:r>
                                </m:sub>
                              </m:sSub>
                            </m:e>
                          </m:d>
                        </m:e>
                        <m:sub/>
                        <m:sup>
                          <m:r>
                            <a:rPr lang="en-US" altLang="en-US" i="1">
                              <a:latin typeface="Cambria Math" panose="02040503050406030204" pitchFamily="18" charset="0"/>
                              <a:sym typeface="Symbol" panose="05050102010706020507" pitchFamily="18" charset="2"/>
                            </a:rPr>
                            <m:t>−1</m:t>
                          </m:r>
                        </m:sup>
                      </m:sSubSup>
                    </m:oMath>
                  </m:oMathPara>
                </a14:m>
                <a:endParaRPr lang="en-US" altLang="en-US" baseline="-25000" dirty="0"/>
              </a:p>
            </p:txBody>
          </p:sp>
        </mc:Choice>
        <mc:Fallback xmlns="">
          <p:sp>
            <p:nvSpPr>
              <p:cNvPr id="23" name="Text Box 63"/>
              <p:cNvSpPr txBox="1">
                <a:spLocks noRot="1" noChangeAspect="1" noMove="1" noResize="1" noEditPoints="1" noAdjustHandles="1" noChangeArrowheads="1" noChangeShapeType="1" noTextEdit="1"/>
              </p:cNvSpPr>
              <p:nvPr/>
            </p:nvSpPr>
            <p:spPr bwMode="auto">
              <a:xfrm>
                <a:off x="8610600" y="5367945"/>
                <a:ext cx="3373531" cy="87447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24" name="Straight Arrow Connector 23"/>
          <p:cNvCxnSpPr/>
          <p:nvPr/>
        </p:nvCxnSpPr>
        <p:spPr>
          <a:xfrm>
            <a:off x="2003204" y="5087998"/>
            <a:ext cx="7521034" cy="39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 Box 63"/>
              <p:cNvSpPr txBox="1">
                <a:spLocks noChangeArrowheads="1"/>
              </p:cNvSpPr>
              <p:nvPr/>
            </p:nvSpPr>
            <p:spPr bwMode="auto">
              <a:xfrm>
                <a:off x="4722632" y="3388684"/>
                <a:ext cx="1109086" cy="5734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sz="3200" i="1" smtClean="0">
                          <a:latin typeface="Cambria Math" panose="02040503050406030204" pitchFamily="18" charset="0"/>
                          <a:sym typeface="Symbol" panose="05050102010706020507" pitchFamily="18" charset="2"/>
                        </a:rPr>
                        <m:t>𝑧</m:t>
                      </m:r>
                      <m:r>
                        <a:rPr lang="en-US" altLang="en-US" sz="3200" b="0" i="1" baseline="-25000" smtClean="0">
                          <a:latin typeface="Cambria Math" panose="02040503050406030204" pitchFamily="18" charset="0"/>
                          <a:sym typeface="Symbol" panose="05050102010706020507" pitchFamily="18" charset="2"/>
                        </a:rPr>
                        <m:t>0</m:t>
                      </m:r>
                      <m:r>
                        <a:rPr lang="en-US" altLang="en-US" sz="3200" b="0" i="1" smtClean="0">
                          <a:latin typeface="Cambria Math" panose="02040503050406030204" pitchFamily="18" charset="0"/>
                          <a:sym typeface="Symbol" panose="05050102010706020507" pitchFamily="18" charset="2"/>
                        </a:rPr>
                        <m:t>,</m:t>
                      </m:r>
                      <m:r>
                        <a:rPr lang="en-US" altLang="en-US" sz="3200" b="0" i="1" smtClean="0">
                          <a:latin typeface="Cambria Math" panose="02040503050406030204" pitchFamily="18" charset="0"/>
                          <a:sym typeface="Symbol" panose="05050102010706020507" pitchFamily="18" charset="2"/>
                        </a:rPr>
                        <m:t>𝑧</m:t>
                      </m:r>
                      <m:r>
                        <a:rPr lang="en-US" altLang="en-US" sz="3200" b="0" i="1" baseline="-25000" smtClean="0">
                          <a:latin typeface="Cambria Math" panose="02040503050406030204" pitchFamily="18" charset="0"/>
                          <a:sym typeface="Symbol" panose="05050102010706020507" pitchFamily="18" charset="2"/>
                        </a:rPr>
                        <m:t>1</m:t>
                      </m:r>
                    </m:oMath>
                  </m:oMathPara>
                </a14:m>
                <a:endParaRPr lang="en-US" altLang="en-US" sz="3200" baseline="-25000" dirty="0"/>
              </a:p>
            </p:txBody>
          </p:sp>
        </mc:Choice>
        <mc:Fallback xmlns="">
          <p:sp>
            <p:nvSpPr>
              <p:cNvPr id="28" name="Text Box 63"/>
              <p:cNvSpPr txBox="1">
                <a:spLocks noRot="1" noChangeAspect="1" noMove="1" noResize="1" noEditPoints="1" noAdjustHandles="1" noChangeArrowheads="1" noChangeShapeType="1" noTextEdit="1"/>
              </p:cNvSpPr>
              <p:nvPr/>
            </p:nvSpPr>
            <p:spPr bwMode="auto">
              <a:xfrm>
                <a:off x="4722632" y="3388684"/>
                <a:ext cx="1109086" cy="573427"/>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2876216" y="4145185"/>
                <a:ext cx="6096000" cy="843564"/>
              </a:xfrm>
              <a:prstGeom prst="rect">
                <a:avLst/>
              </a:prstGeom>
            </p:spPr>
            <p:txBody>
              <a:bodyPr>
                <a:spAutoFit/>
              </a:bodyPr>
              <a:lstStyle/>
              <a:p>
                <a:pPr lvl="1">
                  <a:lnSpc>
                    <a:spcPct val="90000"/>
                  </a:lnSpc>
                  <a:spcBef>
                    <a:spcPct val="20000"/>
                  </a:spcBef>
                </a:pPr>
                <a14:m>
                  <m:oMathPara xmlns:m="http://schemas.openxmlformats.org/officeDocument/2006/math">
                    <m:oMathParaPr>
                      <m:jc m:val="centerGroup"/>
                    </m:oMathParaPr>
                    <m:oMath xmlns:m="http://schemas.openxmlformats.org/officeDocument/2006/math">
                      <m:sSub>
                        <m:sSubPr>
                          <m:ctrlPr>
                            <a:rPr lang="en-US" altLang="en-US" sz="2400" i="1" smtClean="0">
                              <a:latin typeface="Cambria Math" panose="02040503050406030204" pitchFamily="18" charset="0"/>
                              <a:sym typeface="Symbol" panose="05050102010706020507" pitchFamily="18" charset="2"/>
                            </a:rPr>
                          </m:ctrlPr>
                        </m:sSubPr>
                        <m:e>
                          <m:r>
                            <a:rPr lang="en-US" altLang="en-US" sz="2400" i="1">
                              <a:latin typeface="Cambria Math" panose="02040503050406030204" pitchFamily="18" charset="0"/>
                              <a:sym typeface="Symbol" panose="05050102010706020507" pitchFamily="18" charset="2"/>
                            </a:rPr>
                            <m:t>𝐶</m:t>
                          </m:r>
                        </m:e>
                        <m:sub>
                          <m:r>
                            <a:rPr lang="en-US" altLang="en-US" sz="2400" b="0" i="1" smtClean="0">
                              <a:latin typeface="Cambria Math" panose="02040503050406030204" pitchFamily="18" charset="0"/>
                              <a:sym typeface="Symbol" panose="05050102010706020507" pitchFamily="18" charset="2"/>
                            </a:rPr>
                            <m:t>0</m:t>
                          </m:r>
                        </m:sub>
                      </m:sSub>
                      <m:r>
                        <a:rPr lang="en-US" altLang="en-US" sz="2400" i="1">
                          <a:latin typeface="Cambria Math" panose="02040503050406030204" pitchFamily="18" charset="0"/>
                          <a:sym typeface="Symbol" panose="05050102010706020507" pitchFamily="18" charset="2"/>
                        </a:rPr>
                        <m:t>=</m:t>
                      </m:r>
                      <m:d>
                        <m:dPr>
                          <m:begChr m:val="["/>
                          <m:endChr m:val="]"/>
                          <m:ctrlPr>
                            <a:rPr lang="en-US" altLang="en-US" sz="2400" i="1">
                              <a:latin typeface="Cambria Math" panose="02040503050406030204" pitchFamily="18" charset="0"/>
                              <a:sym typeface="Symbol" panose="05050102010706020507" pitchFamily="18" charset="2"/>
                            </a:rPr>
                          </m:ctrlPr>
                        </m:dPr>
                        <m:e>
                          <m:sSup>
                            <m:sSupPr>
                              <m:ctrlPr>
                                <a:rPr lang="en-US" altLang="en-US" sz="2400" i="1">
                                  <a:latin typeface="Cambria Math" panose="02040503050406030204" pitchFamily="18" charset="0"/>
                                  <a:sym typeface="Symbol" panose="05050102010706020507" pitchFamily="18" charset="2"/>
                                </a:rPr>
                              </m:ctrlPr>
                            </m:sSupPr>
                            <m:e>
                              <m:r>
                                <a:rPr lang="en-US" altLang="en-US" sz="2400" i="1">
                                  <a:latin typeface="Cambria Math" panose="02040503050406030204" pitchFamily="18" charset="0"/>
                                  <a:sym typeface="Symbol" panose="05050102010706020507" pitchFamily="18" charset="2"/>
                                </a:rPr>
                                <m:t>𝑔</m:t>
                              </m:r>
                            </m:e>
                            <m:sup>
                              <m:sSub>
                                <m:sSubPr>
                                  <m:ctrlPr>
                                    <a:rPr lang="en-US" altLang="en-US" sz="2400" i="1">
                                      <a:latin typeface="Cambria Math" panose="02040503050406030204" pitchFamily="18" charset="0"/>
                                      <a:sym typeface="Symbol" panose="05050102010706020507" pitchFamily="18" charset="2"/>
                                    </a:rPr>
                                  </m:ctrlPr>
                                </m:sSubPr>
                                <m:e>
                                  <m:r>
                                    <a:rPr lang="en-US" altLang="en-US" sz="2400" i="1">
                                      <a:latin typeface="Cambria Math" panose="02040503050406030204" pitchFamily="18" charset="0"/>
                                      <a:sym typeface="Symbol" panose="05050102010706020507" pitchFamily="18" charset="2"/>
                                    </a:rPr>
                                    <m:t>𝑟</m:t>
                                  </m:r>
                                </m:e>
                                <m:sub>
                                  <m:r>
                                    <a:rPr lang="en-US" altLang="en-US" sz="2400" b="0" i="1" smtClean="0">
                                      <a:latin typeface="Cambria Math" panose="02040503050406030204" pitchFamily="18" charset="0"/>
                                      <a:sym typeface="Symbol" panose="05050102010706020507" pitchFamily="18" charset="2"/>
                                    </a:rPr>
                                    <m:t>0</m:t>
                                  </m:r>
                                </m:sub>
                              </m:sSub>
                            </m:sup>
                          </m:sSup>
                          <m:r>
                            <a:rPr lang="en-US" altLang="en-US" sz="2400" i="1">
                              <a:latin typeface="Cambria Math" panose="02040503050406030204" pitchFamily="18" charset="0"/>
                              <a:sym typeface="Symbol" panose="05050102010706020507" pitchFamily="18" charset="2"/>
                            </a:rPr>
                            <m:t>,</m:t>
                          </m:r>
                          <m:r>
                            <a:rPr lang="en-US" altLang="en-US" sz="2400" i="1">
                              <a:latin typeface="Cambria Math" panose="02040503050406030204" pitchFamily="18" charset="0"/>
                              <a:sym typeface="Symbol" panose="05050102010706020507" pitchFamily="18" charset="2"/>
                            </a:rPr>
                            <m:t>𝐻</m:t>
                          </m:r>
                          <m:d>
                            <m:dPr>
                              <m:ctrlPr>
                                <a:rPr lang="en-US" altLang="en-US" sz="2400" i="1">
                                  <a:latin typeface="Cambria Math" panose="02040503050406030204" pitchFamily="18" charset="0"/>
                                  <a:sym typeface="Symbol" panose="05050102010706020507" pitchFamily="18" charset="2"/>
                                </a:rPr>
                              </m:ctrlPr>
                            </m:dPr>
                            <m:e>
                              <m:sSubSup>
                                <m:sSubSupPr>
                                  <m:ctrlPr>
                                    <a:rPr lang="en-US" altLang="en-US" sz="2400" i="1">
                                      <a:latin typeface="Cambria Math" panose="02040503050406030204" pitchFamily="18" charset="0"/>
                                      <a:sym typeface="Symbol" panose="05050102010706020507" pitchFamily="18" charset="2"/>
                                    </a:rPr>
                                  </m:ctrlPr>
                                </m:sSubSupPr>
                                <m:e>
                                  <m:r>
                                    <a:rPr lang="en-US" altLang="en-US" sz="2400" i="1">
                                      <a:latin typeface="Cambria Math" panose="02040503050406030204" pitchFamily="18" charset="0"/>
                                      <a:sym typeface="Symbol" panose="05050102010706020507" pitchFamily="18" charset="2"/>
                                    </a:rPr>
                                    <m:t>𝑧</m:t>
                                  </m:r>
                                </m:e>
                                <m:sub>
                                  <m:r>
                                    <a:rPr lang="en-US" altLang="en-US" sz="2400" b="0" i="1" smtClean="0">
                                      <a:latin typeface="Cambria Math" panose="02040503050406030204" pitchFamily="18" charset="0"/>
                                      <a:sym typeface="Symbol" panose="05050102010706020507" pitchFamily="18" charset="2"/>
                                    </a:rPr>
                                    <m:t>0</m:t>
                                  </m:r>
                                </m:sub>
                                <m:sup>
                                  <m:sSub>
                                    <m:sSubPr>
                                      <m:ctrlPr>
                                        <a:rPr lang="en-US" altLang="en-US" sz="2400" i="1">
                                          <a:latin typeface="Cambria Math" panose="02040503050406030204" pitchFamily="18" charset="0"/>
                                          <a:sym typeface="Symbol" panose="05050102010706020507" pitchFamily="18" charset="2"/>
                                        </a:rPr>
                                      </m:ctrlPr>
                                    </m:sSubPr>
                                    <m:e>
                                      <m:r>
                                        <a:rPr lang="en-US" altLang="en-US" sz="2400" i="1">
                                          <a:latin typeface="Cambria Math" panose="02040503050406030204" pitchFamily="18" charset="0"/>
                                          <a:sym typeface="Symbol" panose="05050102010706020507" pitchFamily="18" charset="2"/>
                                        </a:rPr>
                                        <m:t>𝑟</m:t>
                                      </m:r>
                                    </m:e>
                                    <m:sub>
                                      <m:r>
                                        <a:rPr lang="en-US" altLang="en-US" sz="2400" b="0" i="1" smtClean="0">
                                          <a:latin typeface="Cambria Math" panose="02040503050406030204" pitchFamily="18" charset="0"/>
                                          <a:sym typeface="Symbol" panose="05050102010706020507" pitchFamily="18" charset="2"/>
                                        </a:rPr>
                                        <m:t>0</m:t>
                                      </m:r>
                                    </m:sub>
                                  </m:sSub>
                                </m:sup>
                              </m:sSubSup>
                            </m:e>
                          </m:d>
                          <m:r>
                            <a:rPr lang="en-US" altLang="en-US" sz="2400" i="1">
                              <a:latin typeface="Cambria Math" panose="02040503050406030204" pitchFamily="18" charset="0"/>
                              <a:ea typeface="Cambria Math" panose="02040503050406030204" pitchFamily="18" charset="0"/>
                              <a:sym typeface="Symbol" panose="05050102010706020507" pitchFamily="18" charset="2"/>
                            </a:rPr>
                            <m:t>⊕</m:t>
                          </m:r>
                          <m:sSub>
                            <m:sSubPr>
                              <m:ctrlPr>
                                <a:rPr lang="en-US" altLang="en-US" sz="2400" i="1">
                                  <a:latin typeface="Cambria Math" panose="02040503050406030204" pitchFamily="18" charset="0"/>
                                  <a:ea typeface="Cambria Math" panose="02040503050406030204" pitchFamily="18" charset="0"/>
                                  <a:sym typeface="Symbol" panose="05050102010706020507" pitchFamily="18" charset="2"/>
                                </a:rPr>
                              </m:ctrlPr>
                            </m:sSubPr>
                            <m:e>
                              <m:r>
                                <a:rPr lang="en-US" altLang="en-US" sz="2400" i="1">
                                  <a:latin typeface="Cambria Math" panose="02040503050406030204" pitchFamily="18" charset="0"/>
                                  <a:ea typeface="Cambria Math" panose="02040503050406030204" pitchFamily="18" charset="0"/>
                                  <a:sym typeface="Symbol" panose="05050102010706020507" pitchFamily="18" charset="2"/>
                                </a:rPr>
                                <m:t>𝑚</m:t>
                              </m:r>
                            </m:e>
                            <m:sub>
                              <m:r>
                                <a:rPr lang="en-US" altLang="en-US" sz="2400" b="0" i="1" smtClean="0">
                                  <a:latin typeface="Cambria Math" panose="02040503050406030204" pitchFamily="18" charset="0"/>
                                  <a:ea typeface="Cambria Math" panose="02040503050406030204" pitchFamily="18" charset="0"/>
                                  <a:sym typeface="Symbol" panose="05050102010706020507" pitchFamily="18" charset="2"/>
                                </a:rPr>
                                <m:t>0</m:t>
                              </m:r>
                            </m:sub>
                          </m:sSub>
                        </m:e>
                      </m:d>
                    </m:oMath>
                  </m:oMathPara>
                </a14:m>
                <a:endParaRPr lang="en-US" altLang="en-US" sz="2400" dirty="0">
                  <a:latin typeface="Arial" panose="020B0604020202020204" pitchFamily="34" charset="0"/>
                  <a:sym typeface="Symbol" panose="05050102010706020507" pitchFamily="18" charset="2"/>
                </a:endParaRPr>
              </a:p>
              <a:p>
                <a:pPr lvl="1">
                  <a:lnSpc>
                    <a:spcPct val="90000"/>
                  </a:lnSpc>
                  <a:spcBef>
                    <a:spcPct val="20000"/>
                  </a:spcBef>
                </a:pPr>
                <a14:m>
                  <m:oMathPara xmlns:m="http://schemas.openxmlformats.org/officeDocument/2006/math">
                    <m:oMathParaPr>
                      <m:jc m:val="centerGroup"/>
                    </m:oMathParaPr>
                    <m:oMath xmlns:m="http://schemas.openxmlformats.org/officeDocument/2006/math">
                      <m:sSub>
                        <m:sSubPr>
                          <m:ctrlPr>
                            <a:rPr lang="en-US" altLang="en-US" sz="2400" i="1" smtClean="0">
                              <a:latin typeface="Cambria Math" panose="02040503050406030204" pitchFamily="18" charset="0"/>
                              <a:sym typeface="Symbol" panose="05050102010706020507" pitchFamily="18" charset="2"/>
                            </a:rPr>
                          </m:ctrlPr>
                        </m:sSubPr>
                        <m:e>
                          <m:r>
                            <a:rPr lang="en-US" altLang="en-US" sz="2400" b="0" i="1" smtClean="0">
                              <a:latin typeface="Cambria Math" panose="02040503050406030204" pitchFamily="18" charset="0"/>
                              <a:sym typeface="Symbol" panose="05050102010706020507" pitchFamily="18" charset="2"/>
                            </a:rPr>
                            <m:t>𝐶</m:t>
                          </m:r>
                        </m:e>
                        <m:sub>
                          <m:r>
                            <a:rPr lang="en-US" altLang="en-US" sz="2400" b="0" i="1" smtClean="0">
                              <a:latin typeface="Cambria Math" panose="02040503050406030204" pitchFamily="18" charset="0"/>
                              <a:sym typeface="Symbol" panose="05050102010706020507" pitchFamily="18" charset="2"/>
                            </a:rPr>
                            <m:t>1</m:t>
                          </m:r>
                        </m:sub>
                      </m:sSub>
                      <m:r>
                        <a:rPr lang="en-US" altLang="en-US" sz="2400" b="0" i="1" smtClean="0">
                          <a:latin typeface="Cambria Math" panose="02040503050406030204" pitchFamily="18" charset="0"/>
                          <a:sym typeface="Symbol" panose="05050102010706020507" pitchFamily="18" charset="2"/>
                        </a:rPr>
                        <m:t>=</m:t>
                      </m:r>
                      <m:d>
                        <m:dPr>
                          <m:begChr m:val="["/>
                          <m:endChr m:val="]"/>
                          <m:ctrlPr>
                            <a:rPr lang="en-US" altLang="en-US" sz="2400" b="0" i="1" smtClean="0">
                              <a:latin typeface="Cambria Math" panose="02040503050406030204" pitchFamily="18" charset="0"/>
                              <a:sym typeface="Symbol" panose="05050102010706020507" pitchFamily="18" charset="2"/>
                            </a:rPr>
                          </m:ctrlPr>
                        </m:dPr>
                        <m:e>
                          <m:sSup>
                            <m:sSupPr>
                              <m:ctrlPr>
                                <a:rPr lang="en-US" altLang="en-US" sz="2400" b="0" i="1" smtClean="0">
                                  <a:latin typeface="Cambria Math" panose="02040503050406030204" pitchFamily="18" charset="0"/>
                                  <a:sym typeface="Symbol" panose="05050102010706020507" pitchFamily="18" charset="2"/>
                                </a:rPr>
                              </m:ctrlPr>
                            </m:sSupPr>
                            <m:e>
                              <m:r>
                                <a:rPr lang="en-US" altLang="en-US" sz="2400" b="0" i="1" smtClean="0">
                                  <a:latin typeface="Cambria Math" panose="02040503050406030204" pitchFamily="18" charset="0"/>
                                  <a:sym typeface="Symbol" panose="05050102010706020507" pitchFamily="18" charset="2"/>
                                </a:rPr>
                                <m:t>𝑔</m:t>
                              </m:r>
                            </m:e>
                            <m:sup>
                              <m:sSub>
                                <m:sSubPr>
                                  <m:ctrlPr>
                                    <a:rPr lang="en-US" altLang="en-US" sz="2400" b="0" i="1" smtClean="0">
                                      <a:latin typeface="Cambria Math" panose="02040503050406030204" pitchFamily="18" charset="0"/>
                                      <a:sym typeface="Symbol" panose="05050102010706020507" pitchFamily="18" charset="2"/>
                                    </a:rPr>
                                  </m:ctrlPr>
                                </m:sSubPr>
                                <m:e>
                                  <m:r>
                                    <a:rPr lang="en-US" altLang="en-US" sz="2400" b="0" i="1" smtClean="0">
                                      <a:latin typeface="Cambria Math" panose="02040503050406030204" pitchFamily="18" charset="0"/>
                                      <a:sym typeface="Symbol" panose="05050102010706020507" pitchFamily="18" charset="2"/>
                                    </a:rPr>
                                    <m:t>𝑟</m:t>
                                  </m:r>
                                </m:e>
                                <m:sub>
                                  <m:r>
                                    <a:rPr lang="en-US" altLang="en-US" sz="2400" b="0" i="1" smtClean="0">
                                      <a:latin typeface="Cambria Math" panose="02040503050406030204" pitchFamily="18" charset="0"/>
                                      <a:sym typeface="Symbol" panose="05050102010706020507" pitchFamily="18" charset="2"/>
                                    </a:rPr>
                                    <m:t>1</m:t>
                                  </m:r>
                                </m:sub>
                              </m:sSub>
                            </m:sup>
                          </m:sSup>
                          <m:r>
                            <a:rPr lang="en-US" altLang="en-US" sz="2400" b="0" i="1" smtClean="0">
                              <a:latin typeface="Cambria Math" panose="02040503050406030204" pitchFamily="18" charset="0"/>
                              <a:sym typeface="Symbol" panose="05050102010706020507" pitchFamily="18" charset="2"/>
                            </a:rPr>
                            <m:t>,</m:t>
                          </m:r>
                          <m:r>
                            <a:rPr lang="en-US" altLang="en-US" sz="2400" b="0" i="1" smtClean="0">
                              <a:latin typeface="Cambria Math" panose="02040503050406030204" pitchFamily="18" charset="0"/>
                              <a:sym typeface="Symbol" panose="05050102010706020507" pitchFamily="18" charset="2"/>
                            </a:rPr>
                            <m:t>𝐻</m:t>
                          </m:r>
                          <m:d>
                            <m:dPr>
                              <m:ctrlPr>
                                <a:rPr lang="en-US" altLang="en-US" sz="2400" b="0" i="1" smtClean="0">
                                  <a:latin typeface="Cambria Math" panose="02040503050406030204" pitchFamily="18" charset="0"/>
                                  <a:sym typeface="Symbol" panose="05050102010706020507" pitchFamily="18" charset="2"/>
                                </a:rPr>
                              </m:ctrlPr>
                            </m:dPr>
                            <m:e>
                              <m:sSubSup>
                                <m:sSubSupPr>
                                  <m:ctrlPr>
                                    <a:rPr lang="en-US" altLang="en-US" sz="2400" b="0" i="1" smtClean="0">
                                      <a:latin typeface="Cambria Math" panose="02040503050406030204" pitchFamily="18" charset="0"/>
                                      <a:sym typeface="Symbol" panose="05050102010706020507" pitchFamily="18" charset="2"/>
                                    </a:rPr>
                                  </m:ctrlPr>
                                </m:sSubSupPr>
                                <m:e>
                                  <m:r>
                                    <a:rPr lang="en-US" altLang="en-US" sz="2400" b="0" i="1" smtClean="0">
                                      <a:latin typeface="Cambria Math" panose="02040503050406030204" pitchFamily="18" charset="0"/>
                                      <a:sym typeface="Symbol" panose="05050102010706020507" pitchFamily="18" charset="2"/>
                                    </a:rPr>
                                    <m:t>𝑧</m:t>
                                  </m:r>
                                </m:e>
                                <m:sub>
                                  <m:r>
                                    <a:rPr lang="en-US" altLang="en-US" sz="2400" b="0" i="1" smtClean="0">
                                      <a:latin typeface="Cambria Math" panose="02040503050406030204" pitchFamily="18" charset="0"/>
                                      <a:sym typeface="Symbol" panose="05050102010706020507" pitchFamily="18" charset="2"/>
                                    </a:rPr>
                                    <m:t>1</m:t>
                                  </m:r>
                                </m:sub>
                                <m:sup>
                                  <m:sSub>
                                    <m:sSubPr>
                                      <m:ctrlPr>
                                        <a:rPr lang="en-US" altLang="en-US" sz="2400" b="0" i="1" smtClean="0">
                                          <a:latin typeface="Cambria Math" panose="02040503050406030204" pitchFamily="18" charset="0"/>
                                          <a:sym typeface="Symbol" panose="05050102010706020507" pitchFamily="18" charset="2"/>
                                        </a:rPr>
                                      </m:ctrlPr>
                                    </m:sSubPr>
                                    <m:e>
                                      <m:r>
                                        <a:rPr lang="en-US" altLang="en-US" sz="2400" b="0" i="1" smtClean="0">
                                          <a:latin typeface="Cambria Math" panose="02040503050406030204" pitchFamily="18" charset="0"/>
                                          <a:sym typeface="Symbol" panose="05050102010706020507" pitchFamily="18" charset="2"/>
                                        </a:rPr>
                                        <m:t>𝑟</m:t>
                                      </m:r>
                                    </m:e>
                                    <m:sub>
                                      <m:r>
                                        <a:rPr lang="en-US" altLang="en-US" sz="2400" b="0" i="1" smtClean="0">
                                          <a:latin typeface="Cambria Math" panose="02040503050406030204" pitchFamily="18" charset="0"/>
                                          <a:sym typeface="Symbol" panose="05050102010706020507" pitchFamily="18" charset="2"/>
                                        </a:rPr>
                                        <m:t>1</m:t>
                                      </m:r>
                                    </m:sub>
                                  </m:sSub>
                                </m:sup>
                              </m:sSubSup>
                            </m:e>
                          </m:d>
                          <m:r>
                            <a:rPr lang="en-US" altLang="en-US" sz="2400" b="0" i="1" smtClean="0">
                              <a:latin typeface="Cambria Math" panose="02040503050406030204" pitchFamily="18" charset="0"/>
                              <a:ea typeface="Cambria Math" panose="02040503050406030204" pitchFamily="18" charset="0"/>
                              <a:sym typeface="Symbol" panose="05050102010706020507" pitchFamily="18" charset="2"/>
                            </a:rPr>
                            <m:t>⊕</m:t>
                          </m:r>
                          <m:sSub>
                            <m:sSubPr>
                              <m:ctrlPr>
                                <a:rPr lang="en-US" altLang="en-US" sz="2400" b="0" i="1" smtClean="0">
                                  <a:latin typeface="Cambria Math" panose="02040503050406030204" pitchFamily="18" charset="0"/>
                                  <a:ea typeface="Cambria Math" panose="02040503050406030204" pitchFamily="18" charset="0"/>
                                  <a:sym typeface="Symbol" panose="05050102010706020507" pitchFamily="18" charset="2"/>
                                </a:rPr>
                              </m:ctrlPr>
                            </m:sSubPr>
                            <m:e>
                              <m:r>
                                <a:rPr lang="en-US" altLang="en-US" sz="2400" b="0" i="1" smtClean="0">
                                  <a:latin typeface="Cambria Math" panose="02040503050406030204" pitchFamily="18" charset="0"/>
                                  <a:ea typeface="Cambria Math" panose="02040503050406030204" pitchFamily="18" charset="0"/>
                                  <a:sym typeface="Symbol" panose="05050102010706020507" pitchFamily="18" charset="2"/>
                                </a:rPr>
                                <m:t>𝑚</m:t>
                              </m:r>
                            </m:e>
                            <m:sub>
                              <m:r>
                                <a:rPr lang="en-US" altLang="en-US" sz="2400" b="0" i="1" smtClean="0">
                                  <a:latin typeface="Cambria Math" panose="02040503050406030204" pitchFamily="18" charset="0"/>
                                  <a:ea typeface="Cambria Math" panose="02040503050406030204" pitchFamily="18" charset="0"/>
                                  <a:sym typeface="Symbol" panose="05050102010706020507" pitchFamily="18" charset="2"/>
                                </a:rPr>
                                <m:t>1</m:t>
                              </m:r>
                            </m:sub>
                          </m:sSub>
                        </m:e>
                      </m:d>
                    </m:oMath>
                  </m:oMathPara>
                </a14:m>
                <a:endParaRPr lang="en-US" altLang="en-US" sz="2400" dirty="0">
                  <a:latin typeface="Arial" panose="020B0604020202020204" pitchFamily="34" charset="0"/>
                  <a:sym typeface="Symbol" panose="05050102010706020507" pitchFamily="18" charset="2"/>
                </a:endParaRPr>
              </a:p>
            </p:txBody>
          </p:sp>
        </mc:Choice>
        <mc:Fallback xmlns="">
          <p:sp>
            <p:nvSpPr>
              <p:cNvPr id="30" name="Rectangle 29"/>
              <p:cNvSpPr>
                <a:spLocks noRot="1" noChangeAspect="1" noMove="1" noResize="1" noEditPoints="1" noAdjustHandles="1" noChangeArrowheads="1" noChangeShapeType="1" noTextEdit="1"/>
              </p:cNvSpPr>
              <p:nvPr/>
            </p:nvSpPr>
            <p:spPr>
              <a:xfrm>
                <a:off x="2876216" y="4145185"/>
                <a:ext cx="6096000" cy="843564"/>
              </a:xfrm>
              <a:prstGeom prst="rect">
                <a:avLst/>
              </a:prstGeom>
              <a:blipFill>
                <a:blip r:embed="rId6"/>
                <a:stretch>
                  <a:fillRect b="-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124359" y="5557669"/>
                <a:ext cx="3414717" cy="1143968"/>
              </a:xfrm>
              <a:prstGeom prst="rect">
                <a:avLst/>
              </a:prstGeom>
            </p:spPr>
            <p:txBody>
              <a:bodyPr wrap="none">
                <a:spAutoFit/>
              </a:bodyPr>
              <a:lstStyle/>
              <a:p>
                <a:r>
                  <a:rPr lang="en-US" altLang="en-US" sz="3200" dirty="0" smtClean="0">
                    <a:sym typeface="Symbol" panose="05050102010706020507" pitchFamily="18" charset="2"/>
                  </a:rPr>
                  <a:t>Bob can decrypt </a:t>
                </a:r>
                <a:r>
                  <a:rPr lang="en-US" altLang="en-US" sz="3200" dirty="0" err="1" smtClean="0">
                    <a:sym typeface="Symbol" panose="05050102010706020507" pitchFamily="18" charset="2"/>
                  </a:rPr>
                  <a:t>C</a:t>
                </a:r>
                <a:r>
                  <a:rPr lang="en-US" altLang="en-US" sz="3200" b="1" baseline="-25000" dirty="0" err="1" smtClean="0">
                    <a:sym typeface="Symbol" panose="05050102010706020507" pitchFamily="18" charset="2"/>
                  </a:rPr>
                  <a:t>b</a:t>
                </a:r>
                <a:endParaRPr lang="en-US" altLang="en-US" sz="3200" b="1" baseline="-25000" dirty="0" smtClean="0">
                  <a:sym typeface="Symbol" panose="05050102010706020507" pitchFamily="18" charset="2"/>
                </a:endParaRPr>
              </a:p>
              <a:p>
                <a:pPr/>
                <a14:m>
                  <m:oMathPara xmlns:m="http://schemas.openxmlformats.org/officeDocument/2006/math">
                    <m:oMathParaPr>
                      <m:jc m:val="centerGroup"/>
                    </m:oMathParaPr>
                    <m:oMath xmlns:m="http://schemas.openxmlformats.org/officeDocument/2006/math">
                      <m:sSubSup>
                        <m:sSubSupPr>
                          <m:ctrlPr>
                            <a:rPr lang="en-US" altLang="en-US" sz="3200" i="1" smtClean="0">
                              <a:latin typeface="Cambria Math" panose="02040503050406030204" pitchFamily="18" charset="0"/>
                              <a:sym typeface="Symbol" panose="05050102010706020507" pitchFamily="18" charset="2"/>
                            </a:rPr>
                          </m:ctrlPr>
                        </m:sSubSupPr>
                        <m:e>
                          <m:r>
                            <a:rPr lang="en-US" altLang="en-US" sz="3200" i="1">
                              <a:latin typeface="Cambria Math" panose="02040503050406030204" pitchFamily="18" charset="0"/>
                              <a:sym typeface="Symbol" panose="05050102010706020507" pitchFamily="18" charset="2"/>
                            </a:rPr>
                            <m:t>𝑧</m:t>
                          </m:r>
                        </m:e>
                        <m:sub>
                          <m:r>
                            <a:rPr lang="en-US" altLang="en-US" sz="3200" b="0" i="1" smtClean="0">
                              <a:latin typeface="Cambria Math" panose="02040503050406030204" pitchFamily="18" charset="0"/>
                              <a:sym typeface="Symbol" panose="05050102010706020507" pitchFamily="18" charset="2"/>
                            </a:rPr>
                            <m:t>𝑏</m:t>
                          </m:r>
                        </m:sub>
                        <m:sup>
                          <m:sSub>
                            <m:sSubPr>
                              <m:ctrlPr>
                                <a:rPr lang="en-US" altLang="en-US" sz="3200" i="1">
                                  <a:latin typeface="Cambria Math" panose="02040503050406030204" pitchFamily="18" charset="0"/>
                                  <a:sym typeface="Symbol" panose="05050102010706020507" pitchFamily="18" charset="2"/>
                                </a:rPr>
                              </m:ctrlPr>
                            </m:sSubPr>
                            <m:e>
                              <m:r>
                                <a:rPr lang="en-US" altLang="en-US" sz="3200" i="1">
                                  <a:latin typeface="Cambria Math" panose="02040503050406030204" pitchFamily="18" charset="0"/>
                                  <a:sym typeface="Symbol" panose="05050102010706020507" pitchFamily="18" charset="2"/>
                                </a:rPr>
                                <m:t>𝑟</m:t>
                              </m:r>
                            </m:e>
                            <m:sub>
                              <m:r>
                                <a:rPr lang="en-US" altLang="en-US" sz="3200" b="0" i="1" smtClean="0">
                                  <a:latin typeface="Cambria Math" panose="02040503050406030204" pitchFamily="18" charset="0"/>
                                  <a:sym typeface="Symbol" panose="05050102010706020507" pitchFamily="18" charset="2"/>
                                </a:rPr>
                                <m:t>𝑏</m:t>
                              </m:r>
                            </m:sub>
                          </m:sSub>
                        </m:sup>
                      </m:sSubSup>
                      <m:r>
                        <a:rPr lang="en-US" altLang="en-US" sz="3200" b="0" i="1" smtClean="0">
                          <a:latin typeface="Cambria Math" panose="02040503050406030204" pitchFamily="18" charset="0"/>
                          <a:sym typeface="Symbol" panose="05050102010706020507" pitchFamily="18" charset="2"/>
                        </a:rPr>
                        <m:t>=</m:t>
                      </m:r>
                      <m:sSup>
                        <m:sSupPr>
                          <m:ctrlPr>
                            <a:rPr lang="en-US" altLang="en-US" sz="3200" i="1" smtClean="0">
                              <a:latin typeface="Cambria Math" panose="02040503050406030204" pitchFamily="18" charset="0"/>
                              <a:sym typeface="Symbol" panose="05050102010706020507" pitchFamily="18" charset="2"/>
                            </a:rPr>
                          </m:ctrlPr>
                        </m:sSupPr>
                        <m:e>
                          <m:r>
                            <a:rPr lang="en-US" altLang="en-US" sz="3200" i="1">
                              <a:latin typeface="Cambria Math" panose="02040503050406030204" pitchFamily="18" charset="0"/>
                              <a:sym typeface="Symbol" panose="05050102010706020507" pitchFamily="18" charset="2"/>
                            </a:rPr>
                            <m:t>𝑔</m:t>
                          </m:r>
                        </m:e>
                        <m:sup>
                          <m:r>
                            <a:rPr lang="en-US" altLang="en-US" sz="3200" b="0" i="1" smtClean="0">
                              <a:latin typeface="Cambria Math" panose="02040503050406030204" pitchFamily="18" charset="0"/>
                              <a:sym typeface="Symbol" panose="05050102010706020507" pitchFamily="18" charset="2"/>
                            </a:rPr>
                            <m:t>𝑘</m:t>
                          </m:r>
                          <m:sSub>
                            <m:sSubPr>
                              <m:ctrlPr>
                                <a:rPr lang="en-US" altLang="en-US" sz="3200" i="1">
                                  <a:latin typeface="Cambria Math" panose="02040503050406030204" pitchFamily="18" charset="0"/>
                                  <a:sym typeface="Symbol" panose="05050102010706020507" pitchFamily="18" charset="2"/>
                                </a:rPr>
                              </m:ctrlPr>
                            </m:sSubPr>
                            <m:e>
                              <m:r>
                                <a:rPr lang="en-US" altLang="en-US" sz="3200" i="1">
                                  <a:latin typeface="Cambria Math" panose="02040503050406030204" pitchFamily="18" charset="0"/>
                                  <a:sym typeface="Symbol" panose="05050102010706020507" pitchFamily="18" charset="2"/>
                                </a:rPr>
                                <m:t>𝑟</m:t>
                              </m:r>
                            </m:e>
                            <m:sub>
                              <m:r>
                                <a:rPr lang="en-US" altLang="en-US" sz="3200" b="0" i="1" smtClean="0">
                                  <a:latin typeface="Cambria Math" panose="02040503050406030204" pitchFamily="18" charset="0"/>
                                  <a:sym typeface="Symbol" panose="05050102010706020507" pitchFamily="18" charset="2"/>
                                </a:rPr>
                                <m:t>𝑏</m:t>
                              </m:r>
                            </m:sub>
                          </m:sSub>
                        </m:sup>
                      </m:sSup>
                    </m:oMath>
                  </m:oMathPara>
                </a14:m>
                <a:endParaRPr lang="en-US" sz="3200" dirty="0"/>
              </a:p>
            </p:txBody>
          </p:sp>
        </mc:Choice>
        <mc:Fallback xmlns="">
          <p:sp>
            <p:nvSpPr>
              <p:cNvPr id="31" name="Rectangle 30"/>
              <p:cNvSpPr>
                <a:spLocks noRot="1" noChangeAspect="1" noMove="1" noResize="1" noEditPoints="1" noAdjustHandles="1" noChangeArrowheads="1" noChangeShapeType="1" noTextEdit="1"/>
              </p:cNvSpPr>
              <p:nvPr/>
            </p:nvSpPr>
            <p:spPr>
              <a:xfrm>
                <a:off x="4124359" y="5557669"/>
                <a:ext cx="3414717" cy="1143968"/>
              </a:xfrm>
              <a:prstGeom prst="rect">
                <a:avLst/>
              </a:prstGeom>
              <a:blipFill>
                <a:blip r:embed="rId7"/>
                <a:stretch>
                  <a:fillRect l="-4643" t="-6952"/>
                </a:stretch>
              </a:blipFill>
            </p:spPr>
            <p:txBody>
              <a:bodyPr/>
              <a:lstStyle/>
              <a:p>
                <a:r>
                  <a:rPr lang="en-US">
                    <a:noFill/>
                  </a:rPr>
                  <a:t> </a:t>
                </a:r>
              </a:p>
            </p:txBody>
          </p:sp>
        </mc:Fallback>
      </mc:AlternateContent>
      <p:cxnSp>
        <p:nvCxnSpPr>
          <p:cNvPr id="7" name="Straight Arrow Connector 6"/>
          <p:cNvCxnSpPr/>
          <p:nvPr/>
        </p:nvCxnSpPr>
        <p:spPr>
          <a:xfrm flipH="1">
            <a:off x="815617" y="3783482"/>
            <a:ext cx="3763309" cy="17413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84994" y="5450674"/>
                <a:ext cx="3298339" cy="1274131"/>
              </a:xfrm>
              <a:prstGeom prst="rect">
                <a:avLst/>
              </a:prstGeom>
              <a:noFill/>
            </p:spPr>
            <p:txBody>
              <a:bodyPr wrap="none" rtlCol="0">
                <a:spAutoFit/>
              </a:bodyPr>
              <a:lstStyle/>
              <a:p>
                <a:r>
                  <a:rPr lang="en-US" sz="2800" dirty="0" smtClean="0">
                    <a:solidFill>
                      <a:srgbClr val="FF0000"/>
                    </a:solidFill>
                  </a:rPr>
                  <a:t>Alice must check that</a:t>
                </a:r>
              </a:p>
              <a:p>
                <a:pPr/>
                <a14:m>
                  <m:oMathPara xmlns:m="http://schemas.openxmlformats.org/officeDocument/2006/math">
                    <m:oMathParaPr>
                      <m:jc m:val="centerGroup"/>
                    </m:oMathParaPr>
                    <m:oMath xmlns:m="http://schemas.openxmlformats.org/officeDocument/2006/math">
                      <m:sSub>
                        <m:sSubPr>
                          <m:ctrlPr>
                            <a:rPr lang="en-US" altLang="en-US" sz="2800" i="1">
                              <a:solidFill>
                                <a:srgbClr val="FF0000"/>
                              </a:solidFill>
                              <a:latin typeface="Cambria Math" panose="02040503050406030204" pitchFamily="18" charset="0"/>
                              <a:sym typeface="Symbol" panose="05050102010706020507" pitchFamily="18" charset="2"/>
                            </a:rPr>
                          </m:ctrlPr>
                        </m:sSubPr>
                        <m:e>
                          <m:r>
                            <a:rPr lang="en-US" altLang="en-US" sz="2800" i="1">
                              <a:solidFill>
                                <a:srgbClr val="FF0000"/>
                              </a:solidFill>
                              <a:latin typeface="Cambria Math" panose="02040503050406030204" pitchFamily="18" charset="0"/>
                              <a:sym typeface="Symbol" panose="05050102010706020507" pitchFamily="18" charset="2"/>
                            </a:rPr>
                            <m:t>𝑧</m:t>
                          </m:r>
                        </m:e>
                        <m:sub>
                          <m:r>
                            <a:rPr lang="en-US" altLang="en-US" sz="2800" i="1">
                              <a:solidFill>
                                <a:srgbClr val="FF0000"/>
                              </a:solidFill>
                              <a:latin typeface="Cambria Math" panose="02040503050406030204" pitchFamily="18" charset="0"/>
                              <a:sym typeface="Symbol" panose="05050102010706020507" pitchFamily="18" charset="2"/>
                            </a:rPr>
                            <m:t>1</m:t>
                          </m:r>
                        </m:sub>
                      </m:sSub>
                      <m:r>
                        <a:rPr lang="en-US" altLang="en-US" sz="2800" i="1">
                          <a:solidFill>
                            <a:srgbClr val="FF0000"/>
                          </a:solidFill>
                          <a:latin typeface="Cambria Math" panose="02040503050406030204" pitchFamily="18" charset="0"/>
                          <a:sym typeface="Symbol" panose="05050102010706020507" pitchFamily="18" charset="2"/>
                        </a:rPr>
                        <m:t>=</m:t>
                      </m:r>
                      <m:r>
                        <a:rPr lang="en-US" altLang="en-US" sz="2800" i="1">
                          <a:solidFill>
                            <a:srgbClr val="FF0000"/>
                          </a:solidFill>
                          <a:latin typeface="Cambria Math" panose="02040503050406030204" pitchFamily="18" charset="0"/>
                          <a:sym typeface="Symbol" panose="05050102010706020507" pitchFamily="18" charset="2"/>
                        </a:rPr>
                        <m:t>𝑐</m:t>
                      </m:r>
                      <m:sSubSup>
                        <m:sSubSupPr>
                          <m:ctrlPr>
                            <a:rPr lang="en-US" altLang="en-US" sz="2800" i="1">
                              <a:solidFill>
                                <a:srgbClr val="FF0000"/>
                              </a:solidFill>
                              <a:latin typeface="Cambria Math" panose="02040503050406030204" pitchFamily="18" charset="0"/>
                              <a:sym typeface="Symbol" panose="05050102010706020507" pitchFamily="18" charset="2"/>
                            </a:rPr>
                          </m:ctrlPr>
                        </m:sSubSupPr>
                        <m:e>
                          <m:d>
                            <m:dPr>
                              <m:ctrlPr>
                                <a:rPr lang="en-US" altLang="en-US" sz="2800" i="1">
                                  <a:solidFill>
                                    <a:srgbClr val="FF0000"/>
                                  </a:solidFill>
                                  <a:latin typeface="Cambria Math" panose="02040503050406030204" pitchFamily="18" charset="0"/>
                                  <a:sym typeface="Symbol" panose="05050102010706020507" pitchFamily="18" charset="2"/>
                                </a:rPr>
                              </m:ctrlPr>
                            </m:dPr>
                            <m:e>
                              <m:sSub>
                                <m:sSubPr>
                                  <m:ctrlPr>
                                    <a:rPr lang="en-US" altLang="en-US" sz="2800" i="1">
                                      <a:solidFill>
                                        <a:srgbClr val="FF0000"/>
                                      </a:solidFill>
                                      <a:latin typeface="Cambria Math" panose="02040503050406030204" pitchFamily="18" charset="0"/>
                                      <a:sym typeface="Symbol" panose="05050102010706020507" pitchFamily="18" charset="2"/>
                                    </a:rPr>
                                  </m:ctrlPr>
                                </m:sSubPr>
                                <m:e>
                                  <m:r>
                                    <a:rPr lang="en-US" altLang="en-US" sz="2800" i="1">
                                      <a:solidFill>
                                        <a:srgbClr val="FF0000"/>
                                      </a:solidFill>
                                      <a:latin typeface="Cambria Math" panose="02040503050406030204" pitchFamily="18" charset="0"/>
                                      <a:sym typeface="Symbol" panose="05050102010706020507" pitchFamily="18" charset="2"/>
                                    </a:rPr>
                                    <m:t>𝑧</m:t>
                                  </m:r>
                                </m:e>
                                <m:sub>
                                  <m:r>
                                    <a:rPr lang="en-US" altLang="en-US" sz="2800" b="0" i="1" smtClean="0">
                                      <a:solidFill>
                                        <a:srgbClr val="FF0000"/>
                                      </a:solidFill>
                                      <a:latin typeface="Cambria Math" panose="02040503050406030204" pitchFamily="18" charset="0"/>
                                      <a:sym typeface="Symbol" panose="05050102010706020507" pitchFamily="18" charset="2"/>
                                    </a:rPr>
                                    <m:t>0</m:t>
                                  </m:r>
                                </m:sub>
                              </m:sSub>
                            </m:e>
                          </m:d>
                        </m:e>
                        <m:sub/>
                        <m:sup>
                          <m:r>
                            <a:rPr lang="en-US" altLang="en-US" sz="2800" i="1">
                              <a:solidFill>
                                <a:srgbClr val="FF0000"/>
                              </a:solidFill>
                              <a:latin typeface="Cambria Math" panose="02040503050406030204" pitchFamily="18" charset="0"/>
                              <a:sym typeface="Symbol" panose="05050102010706020507" pitchFamily="18" charset="2"/>
                            </a:rPr>
                            <m:t>−1</m:t>
                          </m:r>
                        </m:sup>
                      </m:sSubSup>
                    </m:oMath>
                  </m:oMathPara>
                </a14:m>
                <a:endParaRPr lang="en-US" altLang="en-US" baseline="-25000" dirty="0">
                  <a:solidFill>
                    <a:srgbClr val="FF0000"/>
                  </a:solidFill>
                </a:endParaRPr>
              </a:p>
              <a:p>
                <a:r>
                  <a:rPr lang="en-US" dirty="0" smtClean="0">
                    <a:solidFill>
                      <a:srgbClr val="FF0000"/>
                    </a:solidFill>
                  </a:rPr>
                  <a:t> </a:t>
                </a:r>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4994" y="5450674"/>
                <a:ext cx="3298339" cy="1274131"/>
              </a:xfrm>
              <a:prstGeom prst="rect">
                <a:avLst/>
              </a:prstGeom>
              <a:blipFill>
                <a:blip r:embed="rId8"/>
                <a:stretch>
                  <a:fillRect l="-3882" t="-4306" r="-2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845140" y="1456514"/>
                <a:ext cx="6835031" cy="3732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Alice does not learn b because</a:t>
                </a:r>
              </a:p>
              <a:p>
                <a:pPr marL="457200" indent="-457200">
                  <a:buFont typeface="Arial" panose="020B0604020202020204" pitchFamily="34" charset="0"/>
                  <a:buChar char="•"/>
                </a:pPr>
                <a14:m>
                  <m:oMath xmlns:m="http://schemas.openxmlformats.org/officeDocument/2006/math">
                    <m:sSub>
                      <m:sSubPr>
                        <m:ctrlPr>
                          <a:rPr lang="en-US" altLang="en-US" sz="2800" i="1">
                            <a:solidFill>
                              <a:srgbClr val="FF0000"/>
                            </a:solidFill>
                            <a:latin typeface="Cambria Math" panose="02040503050406030204" pitchFamily="18" charset="0"/>
                            <a:sym typeface="Symbol" panose="05050102010706020507" pitchFamily="18" charset="2"/>
                          </a:rPr>
                        </m:ctrlPr>
                      </m:sSubPr>
                      <m:e>
                        <m:r>
                          <a:rPr lang="en-US" altLang="en-US" sz="2800" i="1">
                            <a:solidFill>
                              <a:srgbClr val="FF0000"/>
                            </a:solidFill>
                            <a:latin typeface="Cambria Math" panose="02040503050406030204" pitchFamily="18" charset="0"/>
                            <a:sym typeface="Symbol" panose="05050102010706020507" pitchFamily="18" charset="2"/>
                          </a:rPr>
                          <m:t>𝑧</m:t>
                        </m:r>
                      </m:e>
                      <m:sub>
                        <m:r>
                          <a:rPr lang="en-US" altLang="en-US" sz="2800" i="1">
                            <a:solidFill>
                              <a:srgbClr val="FF0000"/>
                            </a:solidFill>
                            <a:latin typeface="Cambria Math" panose="02040503050406030204" pitchFamily="18" charset="0"/>
                            <a:sym typeface="Symbol" panose="05050102010706020507" pitchFamily="18" charset="2"/>
                          </a:rPr>
                          <m:t>1</m:t>
                        </m:r>
                      </m:sub>
                    </m:sSub>
                    <m:r>
                      <a:rPr lang="en-US" altLang="en-US" sz="2800" i="1">
                        <a:solidFill>
                          <a:srgbClr val="FF0000"/>
                        </a:solidFill>
                        <a:latin typeface="Cambria Math" panose="02040503050406030204" pitchFamily="18" charset="0"/>
                        <a:sym typeface="Symbol" panose="05050102010706020507" pitchFamily="18" charset="2"/>
                      </a:rPr>
                      <m:t>=</m:t>
                    </m:r>
                    <m:r>
                      <a:rPr lang="en-US" altLang="en-US" sz="2800" i="1">
                        <a:solidFill>
                          <a:srgbClr val="FF0000"/>
                        </a:solidFill>
                        <a:latin typeface="Cambria Math" panose="02040503050406030204" pitchFamily="18" charset="0"/>
                        <a:sym typeface="Symbol" panose="05050102010706020507" pitchFamily="18" charset="2"/>
                      </a:rPr>
                      <m:t>𝑐</m:t>
                    </m:r>
                    <m:sSubSup>
                      <m:sSubSupPr>
                        <m:ctrlPr>
                          <a:rPr lang="en-US" altLang="en-US" sz="2800" i="1">
                            <a:solidFill>
                              <a:srgbClr val="FF0000"/>
                            </a:solidFill>
                            <a:latin typeface="Cambria Math" panose="02040503050406030204" pitchFamily="18" charset="0"/>
                            <a:sym typeface="Symbol" panose="05050102010706020507" pitchFamily="18" charset="2"/>
                          </a:rPr>
                        </m:ctrlPr>
                      </m:sSubSupPr>
                      <m:e>
                        <m:d>
                          <m:dPr>
                            <m:ctrlPr>
                              <a:rPr lang="en-US" altLang="en-US" sz="2800" i="1">
                                <a:solidFill>
                                  <a:srgbClr val="FF0000"/>
                                </a:solidFill>
                                <a:latin typeface="Cambria Math" panose="02040503050406030204" pitchFamily="18" charset="0"/>
                                <a:sym typeface="Symbol" panose="05050102010706020507" pitchFamily="18" charset="2"/>
                              </a:rPr>
                            </m:ctrlPr>
                          </m:dPr>
                          <m:e>
                            <m:sSub>
                              <m:sSubPr>
                                <m:ctrlPr>
                                  <a:rPr lang="en-US" altLang="en-US" sz="2800" i="1">
                                    <a:solidFill>
                                      <a:srgbClr val="FF0000"/>
                                    </a:solidFill>
                                    <a:latin typeface="Cambria Math" panose="02040503050406030204" pitchFamily="18" charset="0"/>
                                    <a:sym typeface="Symbol" panose="05050102010706020507" pitchFamily="18" charset="2"/>
                                  </a:rPr>
                                </m:ctrlPr>
                              </m:sSubPr>
                              <m:e>
                                <m:r>
                                  <a:rPr lang="en-US" altLang="en-US" sz="2800" i="1">
                                    <a:solidFill>
                                      <a:srgbClr val="FF0000"/>
                                    </a:solidFill>
                                    <a:latin typeface="Cambria Math" panose="02040503050406030204" pitchFamily="18" charset="0"/>
                                    <a:sym typeface="Symbol" panose="05050102010706020507" pitchFamily="18" charset="2"/>
                                  </a:rPr>
                                  <m:t>𝑧</m:t>
                                </m:r>
                              </m:e>
                              <m:sub>
                                <m:r>
                                  <a:rPr lang="en-US" altLang="en-US" sz="2800" i="1">
                                    <a:solidFill>
                                      <a:srgbClr val="FF0000"/>
                                    </a:solidFill>
                                    <a:latin typeface="Cambria Math" panose="02040503050406030204" pitchFamily="18" charset="0"/>
                                    <a:sym typeface="Symbol" panose="05050102010706020507" pitchFamily="18" charset="2"/>
                                  </a:rPr>
                                  <m:t>0</m:t>
                                </m:r>
                              </m:sub>
                            </m:sSub>
                          </m:e>
                        </m:d>
                      </m:e>
                      <m:sub/>
                      <m:sup>
                        <m:r>
                          <a:rPr lang="en-US" altLang="en-US" sz="2800" i="1">
                            <a:solidFill>
                              <a:srgbClr val="FF0000"/>
                            </a:solidFill>
                            <a:latin typeface="Cambria Math" panose="02040503050406030204" pitchFamily="18" charset="0"/>
                            <a:sym typeface="Symbol" panose="05050102010706020507" pitchFamily="18" charset="2"/>
                          </a:rPr>
                          <m:t>−1</m:t>
                        </m:r>
                      </m:sup>
                    </m:sSubSup>
                  </m:oMath>
                </a14:m>
                <a:r>
                  <a:rPr lang="en-US" sz="2800" dirty="0" smtClean="0"/>
                  <a:t> and </a:t>
                </a:r>
              </a:p>
              <a:p>
                <a:pPr marL="457200" indent="-457200">
                  <a:buFont typeface="Arial" panose="020B0604020202020204" pitchFamily="34" charset="0"/>
                  <a:buChar char="•"/>
                </a:pPr>
                <a14:m>
                  <m:oMath xmlns:m="http://schemas.openxmlformats.org/officeDocument/2006/math">
                    <m:sSub>
                      <m:sSubPr>
                        <m:ctrlPr>
                          <a:rPr lang="en-US" altLang="en-US" sz="2800" i="1">
                            <a:solidFill>
                              <a:srgbClr val="FF0000"/>
                            </a:solidFill>
                            <a:latin typeface="Cambria Math" panose="02040503050406030204" pitchFamily="18" charset="0"/>
                            <a:sym typeface="Symbol" panose="05050102010706020507" pitchFamily="18" charset="2"/>
                          </a:rPr>
                        </m:ctrlPr>
                      </m:sSubPr>
                      <m:e>
                        <m:r>
                          <a:rPr lang="en-US" altLang="en-US" sz="2800" i="1">
                            <a:solidFill>
                              <a:srgbClr val="FF0000"/>
                            </a:solidFill>
                            <a:latin typeface="Cambria Math" panose="02040503050406030204" pitchFamily="18" charset="0"/>
                            <a:sym typeface="Symbol" panose="05050102010706020507" pitchFamily="18" charset="2"/>
                          </a:rPr>
                          <m:t>𝑧</m:t>
                        </m:r>
                      </m:e>
                      <m:sub>
                        <m:r>
                          <a:rPr lang="en-US" altLang="en-US" sz="2800" b="0" i="1" smtClean="0">
                            <a:solidFill>
                              <a:srgbClr val="FF0000"/>
                            </a:solidFill>
                            <a:latin typeface="Cambria Math" panose="02040503050406030204" pitchFamily="18" charset="0"/>
                            <a:sym typeface="Symbol" panose="05050102010706020507" pitchFamily="18" charset="2"/>
                          </a:rPr>
                          <m:t>0</m:t>
                        </m:r>
                      </m:sub>
                    </m:sSub>
                    <m:r>
                      <a:rPr lang="en-US" altLang="en-US" sz="2800" i="1">
                        <a:solidFill>
                          <a:srgbClr val="FF0000"/>
                        </a:solidFill>
                        <a:latin typeface="Cambria Math" panose="02040503050406030204" pitchFamily="18" charset="0"/>
                        <a:sym typeface="Symbol" panose="05050102010706020507" pitchFamily="18" charset="2"/>
                      </a:rPr>
                      <m:t>=</m:t>
                    </m:r>
                    <m:r>
                      <a:rPr lang="en-US" altLang="en-US" sz="2800" i="1">
                        <a:solidFill>
                          <a:srgbClr val="FF0000"/>
                        </a:solidFill>
                        <a:latin typeface="Cambria Math" panose="02040503050406030204" pitchFamily="18" charset="0"/>
                        <a:sym typeface="Symbol" panose="05050102010706020507" pitchFamily="18" charset="2"/>
                      </a:rPr>
                      <m:t>𝑐</m:t>
                    </m:r>
                    <m:sSubSup>
                      <m:sSubSupPr>
                        <m:ctrlPr>
                          <a:rPr lang="en-US" altLang="en-US" sz="2800" i="1">
                            <a:solidFill>
                              <a:srgbClr val="FF0000"/>
                            </a:solidFill>
                            <a:latin typeface="Cambria Math" panose="02040503050406030204" pitchFamily="18" charset="0"/>
                            <a:sym typeface="Symbol" panose="05050102010706020507" pitchFamily="18" charset="2"/>
                          </a:rPr>
                        </m:ctrlPr>
                      </m:sSubSupPr>
                      <m:e>
                        <m:d>
                          <m:dPr>
                            <m:ctrlPr>
                              <a:rPr lang="en-US" altLang="en-US" sz="2800" i="1">
                                <a:solidFill>
                                  <a:srgbClr val="FF0000"/>
                                </a:solidFill>
                                <a:latin typeface="Cambria Math" panose="02040503050406030204" pitchFamily="18" charset="0"/>
                                <a:sym typeface="Symbol" panose="05050102010706020507" pitchFamily="18" charset="2"/>
                              </a:rPr>
                            </m:ctrlPr>
                          </m:dPr>
                          <m:e>
                            <m:sSub>
                              <m:sSubPr>
                                <m:ctrlPr>
                                  <a:rPr lang="en-US" altLang="en-US" sz="2800" i="1">
                                    <a:solidFill>
                                      <a:srgbClr val="FF0000"/>
                                    </a:solidFill>
                                    <a:latin typeface="Cambria Math" panose="02040503050406030204" pitchFamily="18" charset="0"/>
                                    <a:sym typeface="Symbol" panose="05050102010706020507" pitchFamily="18" charset="2"/>
                                  </a:rPr>
                                </m:ctrlPr>
                              </m:sSubPr>
                              <m:e>
                                <m:r>
                                  <a:rPr lang="en-US" altLang="en-US" sz="2800" i="1">
                                    <a:solidFill>
                                      <a:srgbClr val="FF0000"/>
                                    </a:solidFill>
                                    <a:latin typeface="Cambria Math" panose="02040503050406030204" pitchFamily="18" charset="0"/>
                                    <a:sym typeface="Symbol" panose="05050102010706020507" pitchFamily="18" charset="2"/>
                                  </a:rPr>
                                  <m:t>𝑧</m:t>
                                </m:r>
                              </m:e>
                              <m:sub>
                                <m:r>
                                  <a:rPr lang="en-US" altLang="en-US" sz="2800" b="0" i="1" smtClean="0">
                                    <a:solidFill>
                                      <a:srgbClr val="FF0000"/>
                                    </a:solidFill>
                                    <a:latin typeface="Cambria Math" panose="02040503050406030204" pitchFamily="18" charset="0"/>
                                    <a:sym typeface="Symbol" panose="05050102010706020507" pitchFamily="18" charset="2"/>
                                  </a:rPr>
                                  <m:t>1</m:t>
                                </m:r>
                              </m:sub>
                            </m:sSub>
                          </m:e>
                        </m:d>
                      </m:e>
                      <m:sub/>
                      <m:sup>
                        <m:r>
                          <a:rPr lang="en-US" altLang="en-US" sz="2800" i="1">
                            <a:solidFill>
                              <a:srgbClr val="FF0000"/>
                            </a:solidFill>
                            <a:latin typeface="Cambria Math" panose="02040503050406030204" pitchFamily="18" charset="0"/>
                            <a:sym typeface="Symbol" panose="05050102010706020507" pitchFamily="18" charset="2"/>
                          </a:rPr>
                          <m:t>−1</m:t>
                        </m:r>
                      </m:sup>
                    </m:sSubSup>
                  </m:oMath>
                </a14:m>
                <a:r>
                  <a:rPr lang="en-US" sz="2800" dirty="0" smtClean="0"/>
                  <a:t>  and</a:t>
                </a:r>
              </a:p>
              <a:p>
                <a:pPr marL="457200" indent="-457200">
                  <a:buFont typeface="Arial" panose="020B0604020202020204" pitchFamily="34" charset="0"/>
                  <a:buChar char="•"/>
                </a:pPr>
                <a14:m>
                  <m:oMath xmlns:m="http://schemas.openxmlformats.org/officeDocument/2006/math">
                    <m:sSub>
                      <m:sSubPr>
                        <m:ctrlPr>
                          <a:rPr lang="en-US" altLang="en-US" sz="2800" i="1">
                            <a:solidFill>
                              <a:srgbClr val="FF0000"/>
                            </a:solidFill>
                            <a:latin typeface="Cambria Math" panose="02040503050406030204" pitchFamily="18" charset="0"/>
                            <a:sym typeface="Symbol" panose="05050102010706020507" pitchFamily="18" charset="2"/>
                          </a:rPr>
                        </m:ctrlPr>
                      </m:sSubPr>
                      <m:e>
                        <m:r>
                          <a:rPr lang="en-US" altLang="en-US" sz="2800" i="1">
                            <a:solidFill>
                              <a:srgbClr val="FF0000"/>
                            </a:solidFill>
                            <a:latin typeface="Cambria Math" panose="02040503050406030204" pitchFamily="18" charset="0"/>
                            <a:sym typeface="Symbol" panose="05050102010706020507" pitchFamily="18" charset="2"/>
                          </a:rPr>
                          <m:t>𝑧</m:t>
                        </m:r>
                      </m:e>
                      <m:sub>
                        <m:r>
                          <a:rPr lang="en-US" altLang="en-US" sz="2800" i="1">
                            <a:solidFill>
                              <a:srgbClr val="FF0000"/>
                            </a:solidFill>
                            <a:latin typeface="Cambria Math" panose="02040503050406030204" pitchFamily="18" charset="0"/>
                            <a:sym typeface="Symbol" panose="05050102010706020507" pitchFamily="18" charset="2"/>
                          </a:rPr>
                          <m:t>1</m:t>
                        </m:r>
                      </m:sub>
                    </m:sSub>
                  </m:oMath>
                </a14:m>
                <a:r>
                  <a:rPr lang="en-US" sz="2800" dirty="0" smtClean="0"/>
                  <a:t>, </a:t>
                </a:r>
                <a14:m>
                  <m:oMath xmlns:m="http://schemas.openxmlformats.org/officeDocument/2006/math">
                    <m:sSub>
                      <m:sSubPr>
                        <m:ctrlPr>
                          <a:rPr lang="en-US" altLang="en-US" sz="2800" i="1">
                            <a:solidFill>
                              <a:srgbClr val="FF0000"/>
                            </a:solidFill>
                            <a:latin typeface="Cambria Math" panose="02040503050406030204" pitchFamily="18" charset="0"/>
                            <a:sym typeface="Symbol" panose="05050102010706020507" pitchFamily="18" charset="2"/>
                          </a:rPr>
                        </m:ctrlPr>
                      </m:sSubPr>
                      <m:e>
                        <m:r>
                          <a:rPr lang="en-US" altLang="en-US" sz="2800" i="1">
                            <a:solidFill>
                              <a:srgbClr val="FF0000"/>
                            </a:solidFill>
                            <a:latin typeface="Cambria Math" panose="02040503050406030204" pitchFamily="18" charset="0"/>
                            <a:sym typeface="Symbol" panose="05050102010706020507" pitchFamily="18" charset="2"/>
                          </a:rPr>
                          <m:t>𝑧</m:t>
                        </m:r>
                      </m:e>
                      <m:sub>
                        <m:r>
                          <a:rPr lang="en-US" altLang="en-US" sz="2800" i="1">
                            <a:solidFill>
                              <a:srgbClr val="FF0000"/>
                            </a:solidFill>
                            <a:latin typeface="Cambria Math" panose="02040503050406030204" pitchFamily="18" charset="0"/>
                            <a:sym typeface="Symbol" panose="05050102010706020507" pitchFamily="18" charset="2"/>
                          </a:rPr>
                          <m:t>0</m:t>
                        </m:r>
                      </m:sub>
                    </m:sSub>
                  </m:oMath>
                </a14:m>
                <a:r>
                  <a:rPr lang="en-US" sz="2800" dirty="0" smtClean="0"/>
                  <a:t> are distributed uniformly at random subject to these condition.</a:t>
                </a:r>
              </a:p>
              <a:p>
                <a:endParaRPr lang="en-US" sz="2800" dirty="0"/>
              </a:p>
              <a:p>
                <a:r>
                  <a:rPr lang="en-US" sz="2800" dirty="0" smtClean="0"/>
                  <a:t>This is an information theoretic guarantee!</a:t>
                </a:r>
                <a:endParaRPr lang="en-US" sz="2800" dirty="0"/>
              </a:p>
            </p:txBody>
          </p:sp>
        </mc:Choice>
        <mc:Fallback xmlns="">
          <p:sp>
            <p:nvSpPr>
              <p:cNvPr id="5" name="Rectangle 4"/>
              <p:cNvSpPr>
                <a:spLocks noRot="1" noChangeAspect="1" noMove="1" noResize="1" noEditPoints="1" noAdjustHandles="1" noChangeArrowheads="1" noChangeShapeType="1" noTextEdit="1"/>
              </p:cNvSpPr>
              <p:nvPr/>
            </p:nvSpPr>
            <p:spPr>
              <a:xfrm>
                <a:off x="4845140" y="1456514"/>
                <a:ext cx="6835031" cy="3732044"/>
              </a:xfrm>
              <a:prstGeom prst="rect">
                <a:avLst/>
              </a:prstGeom>
              <a:blipFill>
                <a:blip r:embed="rId9"/>
                <a:stretch>
                  <a:fillRect l="-1781" r="-1247"/>
                </a:stretch>
              </a:blipFill>
            </p:spPr>
            <p:txBody>
              <a:bodyPr/>
              <a:lstStyle/>
              <a:p>
                <a:r>
                  <a:rPr lang="en-US">
                    <a:noFill/>
                  </a:rPr>
                  <a:t> </a:t>
                </a:r>
              </a:p>
            </p:txBody>
          </p:sp>
        </mc:Fallback>
      </mc:AlternateContent>
    </p:spTree>
    <p:extLst>
      <p:ext uri="{BB962C8B-B14F-4D97-AF65-F5344CB8AC3E}">
        <p14:creationId xmlns:p14="http://schemas.microsoft.com/office/powerpoint/2010/main" val="1979854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 555:Week 15: Hot Topics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60</a:t>
            </a:fld>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779229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Shor’s</a:t>
            </a:r>
            <a:r>
              <a:rPr lang="en-US" dirty="0" smtClean="0"/>
              <a:t> Algorithm</a:t>
            </a:r>
            <a:endParaRPr lang="en-US" dirty="0"/>
          </a:p>
        </p:txBody>
      </p:sp>
      <p:sp>
        <p:nvSpPr>
          <p:cNvPr id="3" name="Content Placeholder 2"/>
          <p:cNvSpPr>
            <a:spLocks noGrp="1"/>
          </p:cNvSpPr>
          <p:nvPr>
            <p:ph idx="1"/>
          </p:nvPr>
        </p:nvSpPr>
        <p:spPr/>
        <p:txBody>
          <a:bodyPr/>
          <a:lstStyle/>
          <a:p>
            <a:r>
              <a:rPr lang="en-US" dirty="0" smtClean="0"/>
              <a:t>Quantum Algorithm to Factor Integers</a:t>
            </a:r>
          </a:p>
          <a:p>
            <a:endParaRPr lang="en-US" dirty="0"/>
          </a:p>
          <a:p>
            <a:r>
              <a:rPr lang="pt-BR" dirty="0" smtClean="0"/>
              <a:t>Running Time </a:t>
            </a:r>
          </a:p>
          <a:p>
            <a:pPr marL="0" indent="0" algn="ctr">
              <a:buNone/>
            </a:pPr>
            <a:r>
              <a:rPr lang="pt-BR" dirty="0" smtClean="0"/>
              <a:t>O((</a:t>
            </a:r>
            <a:r>
              <a:rPr lang="pt-BR" dirty="0"/>
              <a:t>log </a:t>
            </a:r>
            <a:r>
              <a:rPr lang="pt-BR" i="1" dirty="0"/>
              <a:t>N</a:t>
            </a:r>
            <a:r>
              <a:rPr lang="pt-BR" dirty="0"/>
              <a:t>)</a:t>
            </a:r>
            <a:r>
              <a:rPr lang="pt-BR" baseline="30000" dirty="0"/>
              <a:t>2</a:t>
            </a:r>
            <a:r>
              <a:rPr lang="pt-BR" dirty="0"/>
              <a:t>(log log </a:t>
            </a:r>
            <a:r>
              <a:rPr lang="pt-BR" i="1" dirty="0"/>
              <a:t>N</a:t>
            </a:r>
            <a:r>
              <a:rPr lang="pt-BR" dirty="0"/>
              <a:t>)(log log log </a:t>
            </a:r>
            <a:r>
              <a:rPr lang="pt-BR" i="1" dirty="0"/>
              <a:t>N</a:t>
            </a:r>
            <a:r>
              <a:rPr lang="pt-BR" dirty="0" smtClean="0"/>
              <a:t>))</a:t>
            </a:r>
          </a:p>
          <a:p>
            <a:r>
              <a:rPr lang="pt-BR" dirty="0" smtClean="0"/>
              <a:t>Building Quantum Circuits is challenging, but...</a:t>
            </a:r>
            <a:endParaRPr lang="en-US" dirty="0" smtClean="0"/>
          </a:p>
          <a:p>
            <a:r>
              <a:rPr lang="pt-BR" dirty="0" smtClean="0"/>
              <a:t>RSA is broken if we build a quantum computer</a:t>
            </a:r>
          </a:p>
          <a:p>
            <a:pPr lvl="1"/>
            <a:r>
              <a:rPr lang="pt-BR" dirty="0" smtClean="0"/>
              <a:t>Current record: Factor 21=3x7 with Shor’s Algorithm</a:t>
            </a:r>
          </a:p>
          <a:p>
            <a:pPr lvl="1"/>
            <a:r>
              <a:rPr lang="pt-BR" b="1" dirty="0"/>
              <a:t>Source: </a:t>
            </a:r>
            <a:r>
              <a:rPr lang="pt-BR" dirty="0"/>
              <a:t>Experimental Realisation of Shor’s Quatum Factoring Algorithm Using Quibit Recycling (</a:t>
            </a:r>
            <a:r>
              <a:rPr lang="pt-BR" dirty="0">
                <a:hlinkClick r:id="rId2"/>
              </a:rPr>
              <a:t>https://</a:t>
            </a:r>
            <a:r>
              <a:rPr lang="pt-BR" dirty="0" smtClean="0">
                <a:hlinkClick r:id="rId2"/>
              </a:rPr>
              <a:t>arxiv.org/pdf/1111.4147.pdf</a:t>
            </a:r>
            <a:r>
              <a:rPr lang="pt-BR" dirty="0" smtClean="0"/>
              <a:t>)</a:t>
            </a:r>
          </a:p>
        </p:txBody>
      </p:sp>
      <p:sp>
        <p:nvSpPr>
          <p:cNvPr id="4" name="Rectangle 3"/>
          <p:cNvSpPr/>
          <p:nvPr/>
        </p:nvSpPr>
        <p:spPr>
          <a:xfrm>
            <a:off x="1981200" y="6324600"/>
            <a:ext cx="5943600" cy="369332"/>
          </a:xfrm>
          <a:prstGeom prst="rect">
            <a:avLst/>
          </a:prstGeom>
        </p:spPr>
        <p:txBody>
          <a:bodyPr wrap="square">
            <a:spAutoFit/>
          </a:bodyPr>
          <a:lstStyle/>
          <a:p>
            <a:r>
              <a:rPr lang="en-US" dirty="0">
                <a:hlinkClick r:id="rId3"/>
              </a:rPr>
              <a:t>https://en.wikipedia.org/wiki/Shor%27s_algorithm</a:t>
            </a:r>
            <a:r>
              <a:rPr lang="en-US" dirty="0"/>
              <a:t> </a:t>
            </a:r>
          </a:p>
        </p:txBody>
      </p:sp>
      <p:pic>
        <p:nvPicPr>
          <p:cNvPr id="1026" name="Picture 2" descr="Image result for quant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695" y="1524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quant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091" y="15240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876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Resistant Crypto</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Symmetric key primitives are believed to be safe</a:t>
                </a:r>
              </a:p>
              <a:p>
                <a:r>
                  <a:rPr lang="en-US" dirty="0"/>
                  <a:t>…but Grover’s Algorithm does speed up brute-force attacks significantly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r>
                      <a:rPr lang="en-US" i="1">
                        <a:latin typeface="Cambria Math" panose="02040503050406030204" pitchFamily="18" charset="0"/>
                      </a:rPr>
                      <m:t> </m:t>
                    </m:r>
                    <m:r>
                      <a:rPr lang="en-US" i="1">
                        <a:latin typeface="Cambria Math" panose="02040503050406030204" pitchFamily="18" charset="0"/>
                      </a:rPr>
                      <m:t>𝑣𝑠</m:t>
                    </m:r>
                    <m:r>
                      <a:rPr lang="en-US" i="1">
                        <a:latin typeface="Cambria Math" panose="02040503050406030204" pitchFamily="18" charset="0"/>
                      </a:rPr>
                      <m:t> </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e>
                    </m:rad>
                  </m:oMath>
                </a14:m>
                <a:r>
                  <a:rPr lang="en-US" dirty="0"/>
                  <a:t>)</a:t>
                </a:r>
              </a:p>
              <a:p>
                <a:pPr lvl="1"/>
                <a:r>
                  <a:rPr lang="en-US" dirty="0"/>
                  <a:t>Solution: Double Key Lengths </a:t>
                </a:r>
              </a:p>
              <a:p>
                <a:endParaRPr lang="en-US" dirty="0"/>
              </a:p>
              <a:p>
                <a:r>
                  <a:rPr lang="en-US" dirty="0" smtClean="0"/>
                  <a:t>Integer Factoring, Discrete Log and Elliptic Curve Discrete Log are not safe</a:t>
                </a:r>
              </a:p>
              <a:p>
                <a:pPr lvl="1"/>
                <a:r>
                  <a:rPr lang="en-US" dirty="0" smtClean="0"/>
                  <a:t>All public key encryption algorithms we have covered</a:t>
                </a:r>
              </a:p>
              <a:p>
                <a:pPr lvl="1"/>
                <a:r>
                  <a:rPr lang="en-US" dirty="0" smtClean="0"/>
                  <a:t>RSA, RSA-OAEP, El-</a:t>
                </a:r>
                <a:r>
                  <a:rPr lang="en-US" dirty="0" err="1" smtClean="0"/>
                  <a:t>Gamal</a:t>
                </a:r>
                <a:r>
                  <a:rPr lang="en-US" dirty="0" smtClean="0"/>
                  <a:t>,….</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74"/>
                </a:stretch>
              </a:blipFill>
            </p:spPr>
            <p:txBody>
              <a:bodyPr/>
              <a:lstStyle/>
              <a:p>
                <a:r>
                  <a:rPr lang="en-US">
                    <a:noFill/>
                  </a:rPr>
                  <a:t> </a:t>
                </a:r>
              </a:p>
            </p:txBody>
          </p:sp>
        </mc:Fallback>
      </mc:AlternateContent>
      <p:sp>
        <p:nvSpPr>
          <p:cNvPr id="4" name="Rectangle 3"/>
          <p:cNvSpPr/>
          <p:nvPr/>
        </p:nvSpPr>
        <p:spPr>
          <a:xfrm>
            <a:off x="1752600" y="6312932"/>
            <a:ext cx="7391400" cy="369332"/>
          </a:xfrm>
          <a:prstGeom prst="rect">
            <a:avLst/>
          </a:prstGeom>
        </p:spPr>
        <p:txBody>
          <a:bodyPr wrap="square">
            <a:spAutoFit/>
          </a:bodyPr>
          <a:lstStyle/>
          <a:p>
            <a:r>
              <a:rPr lang="en-US" dirty="0">
                <a:hlinkClick r:id="rId3"/>
              </a:rPr>
              <a:t>https://en.wikipedia.org/wiki/Lattice-based_cryptography</a:t>
            </a:r>
            <a:r>
              <a:rPr lang="en-US" dirty="0"/>
              <a:t> </a:t>
            </a:r>
          </a:p>
        </p:txBody>
      </p:sp>
    </p:spTree>
    <p:extLst>
      <p:ext uri="{BB962C8B-B14F-4D97-AF65-F5344CB8AC3E}">
        <p14:creationId xmlns:p14="http://schemas.microsoft.com/office/powerpoint/2010/main" val="18658576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Quantum Cryptography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Symmetric key primitives are believed to be safe</a:t>
                </a:r>
              </a:p>
              <a:p>
                <a:r>
                  <a:rPr lang="en-US" dirty="0" smtClean="0"/>
                  <a:t>…but Grover’s Algorithm does speed up brute-force attacks significantly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r>
                      <a:rPr lang="en-US" i="1">
                        <a:latin typeface="Cambria Math" panose="02040503050406030204" pitchFamily="18" charset="0"/>
                      </a:rPr>
                      <m:t> </m:t>
                    </m:r>
                    <m:r>
                      <a:rPr lang="en-US" i="1">
                        <a:latin typeface="Cambria Math" panose="02040503050406030204" pitchFamily="18" charset="0"/>
                      </a:rPr>
                      <m:t>𝑣𝑠</m:t>
                    </m:r>
                    <m:r>
                      <a:rPr lang="en-US" i="1">
                        <a:latin typeface="Cambria Math" panose="02040503050406030204" pitchFamily="18" charset="0"/>
                      </a:rPr>
                      <m:t> </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e>
                    </m:rad>
                  </m:oMath>
                </a14:m>
                <a:r>
                  <a:rPr lang="en-US" dirty="0" smtClean="0"/>
                  <a:t>)</a:t>
                </a:r>
              </a:p>
              <a:p>
                <a:pPr lvl="1"/>
                <a:r>
                  <a:rPr lang="en-US" dirty="0" smtClean="0"/>
                  <a:t>Solution: Double Key Lengths </a:t>
                </a:r>
              </a:p>
              <a:p>
                <a:r>
                  <a:rPr lang="en-US" dirty="0" smtClean="0"/>
                  <a:t>Hashed Based Signatures</a:t>
                </a:r>
              </a:p>
              <a:p>
                <a:pPr lvl="1"/>
                <a:r>
                  <a:rPr lang="en-US" dirty="0" err="1" smtClean="0"/>
                  <a:t>Lamport</a:t>
                </a:r>
                <a:r>
                  <a:rPr lang="en-US" dirty="0" smtClean="0"/>
                  <a:t> Signatures and extensions</a:t>
                </a:r>
                <a:endParaRPr lang="en-US" dirty="0"/>
              </a:p>
              <a:p>
                <a:r>
                  <a:rPr lang="en-US" dirty="0" smtClean="0"/>
                  <a:t>Lattice Based Cryptography is a promising approach for Quantum Resistant Public Key Crypto</a:t>
                </a:r>
              </a:p>
              <a:p>
                <a:pPr lvl="1"/>
                <a:r>
                  <a:rPr lang="en-US" dirty="0" smtClean="0"/>
                  <a:t>Ring-LWE</a:t>
                </a:r>
              </a:p>
              <a:p>
                <a:pPr lvl="1"/>
                <a:r>
                  <a:rPr lang="en-US" dirty="0" smtClean="0"/>
                  <a:t>NTRU</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US">
                    <a:noFill/>
                  </a:rPr>
                  <a:t> </a:t>
                </a:r>
              </a:p>
            </p:txBody>
          </p:sp>
        </mc:Fallback>
      </mc:AlternateContent>
      <p:sp>
        <p:nvSpPr>
          <p:cNvPr id="4" name="Rectangle 3"/>
          <p:cNvSpPr/>
          <p:nvPr/>
        </p:nvSpPr>
        <p:spPr>
          <a:xfrm>
            <a:off x="1752600" y="6312932"/>
            <a:ext cx="8915400" cy="369332"/>
          </a:xfrm>
          <a:prstGeom prst="rect">
            <a:avLst/>
          </a:prstGeom>
        </p:spPr>
        <p:txBody>
          <a:bodyPr wrap="square">
            <a:spAutoFit/>
          </a:bodyPr>
          <a:lstStyle/>
          <a:p>
            <a:r>
              <a:rPr lang="en-US" dirty="0">
                <a:hlinkClick r:id="rId3"/>
              </a:rPr>
              <a:t>https://security.googleblog.com/2016/07/experimenting-with-post-quantum.html</a:t>
            </a:r>
            <a:r>
              <a:rPr lang="en-US" dirty="0"/>
              <a:t> </a:t>
            </a:r>
          </a:p>
        </p:txBody>
      </p:sp>
      <p:sp>
        <p:nvSpPr>
          <p:cNvPr id="5" name="AutoShape 2" descr="Image result for integer lattic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integer lattic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integer lattice"/>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integer lattice"/>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Image result for integer lattice"/>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891186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Fully Homomorphic Encryption (FHE)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Idea: Alice sends Bob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e>
                    </m:d>
                    <m:r>
                      <a:rPr lang="en-US" b="0" i="1" smtClean="0">
                        <a:latin typeface="Cambria Math"/>
                      </a:rPr>
                      <m:t>,…,</m:t>
                    </m:r>
                  </m:oMath>
                </a14:m>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sub>
                        </m:sSub>
                      </m:e>
                    </m:d>
                  </m:oMath>
                </a14:m>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𝑥</m:t>
                              </m:r>
                            </m:e>
                            <m:sub>
                              <m:r>
                                <a:rPr lang="en-US" b="0" i="1" smtClean="0">
                                  <a:latin typeface="Cambria Math" panose="02040503050406030204" pitchFamily="18" charset="0"/>
                                </a:rPr>
                                <m:t>𝑗</m:t>
                              </m:r>
                            </m:sub>
                          </m:sSub>
                        </m:e>
                      </m:d>
                    </m:oMath>
                  </m:oMathPara>
                </a14:m>
                <a:endParaRPr lang="en-US" dirty="0" smtClean="0"/>
              </a:p>
              <a:p>
                <a:pPr marL="0" indent="0">
                  <a:buNone/>
                </a:pPr>
                <a:r>
                  <a:rPr lang="en-US" dirty="0" smtClean="0"/>
                  <a:t>and</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e>
                      </m:d>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oMath>
                  </m:oMathPara>
                </a14:m>
                <a:endParaRPr lang="en-US" dirty="0" smtClean="0"/>
              </a:p>
              <a:p>
                <a:r>
                  <a:rPr lang="en-US" dirty="0" smtClean="0"/>
                  <a:t>Bob cannot decrypt messages, but given a circuit C can compute</a:t>
                </a:r>
              </a:p>
              <a:p>
                <a:pPr marL="45720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r>
                            <a:rPr lang="en-US" b="0" i="1" smtClean="0">
                              <a:latin typeface="Cambria Math"/>
                            </a:rPr>
                            <m:t>𝐶</m:t>
                          </m:r>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i="1" smtClean="0">
                                      <a:latin typeface="Cambria Math" panose="02040503050406030204" pitchFamily="18" charset="0"/>
                                    </a:rPr>
                                  </m:ctrlPr>
                                </m:sSubPr>
                                <m:e>
                                  <m:r>
                                    <a:rPr lang="en-US" b="0" i="1" smtClean="0">
                                      <a:latin typeface="Cambria Math"/>
                                    </a:rPr>
                                    <m:t>,</m:t>
                                  </m:r>
                                  <m:r>
                                    <a:rPr lang="en-US" b="0" i="1" smtClean="0">
                                      <a:latin typeface="Cambria Math"/>
                                    </a:rPr>
                                    <m:t>𝑥</m:t>
                                  </m:r>
                                </m:e>
                                <m:sub>
                                  <m:r>
                                    <a:rPr lang="en-US" b="0" i="1" smtClean="0">
                                      <a:latin typeface="Cambria Math"/>
                                    </a:rPr>
                                    <m:t>𝑛</m:t>
                                  </m:r>
                                </m:sub>
                              </m:sSub>
                            </m:e>
                          </m:d>
                        </m:e>
                      </m:d>
                    </m:oMath>
                  </m:oMathPara>
                </a14:m>
                <a:endParaRPr lang="en-US" dirty="0" smtClean="0"/>
              </a:p>
              <a:p>
                <a:r>
                  <a:rPr lang="en-US" dirty="0"/>
                  <a:t>Proposed </a:t>
                </a:r>
                <a:r>
                  <a:rPr lang="en-US" dirty="0" smtClean="0"/>
                  <a:t>Application: Export </a:t>
                </a:r>
                <a:r>
                  <a:rPr lang="en-US" dirty="0"/>
                  <a:t>confidential computation to cloud </a:t>
                </a:r>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1961"/>
                </a:stretch>
              </a:blipFill>
            </p:spPr>
            <p:txBody>
              <a:bodyPr/>
              <a:lstStyle/>
              <a:p>
                <a:r>
                  <a:rPr lang="en-US">
                    <a:noFill/>
                  </a:rPr>
                  <a:t> </a:t>
                </a:r>
              </a:p>
            </p:txBody>
          </p:sp>
        </mc:Fallback>
      </mc:AlternateContent>
      <p:sp>
        <p:nvSpPr>
          <p:cNvPr id="4" name="Rectangle 3"/>
          <p:cNvSpPr/>
          <p:nvPr/>
        </p:nvSpPr>
        <p:spPr>
          <a:xfrm>
            <a:off x="1752601" y="6324600"/>
            <a:ext cx="7991675" cy="369332"/>
          </a:xfrm>
          <a:prstGeom prst="rect">
            <a:avLst/>
          </a:prstGeom>
        </p:spPr>
        <p:txBody>
          <a:bodyPr wrap="none">
            <a:spAutoFit/>
          </a:bodyPr>
          <a:lstStyle/>
          <a:p>
            <a:r>
              <a:rPr lang="en-US" dirty="0">
                <a:hlinkClick r:id="rId3"/>
              </a:rPr>
              <a:t>https://simons.berkeley.edu/talks/shai-halevi-2015-05-18a</a:t>
            </a:r>
            <a:r>
              <a:rPr lang="en-US" dirty="0"/>
              <a:t> (Lecture by </a:t>
            </a:r>
            <a:r>
              <a:rPr lang="en-US" dirty="0" err="1"/>
              <a:t>Shai</a:t>
            </a:r>
            <a:r>
              <a:rPr lang="en-US" dirty="0"/>
              <a:t> </a:t>
            </a:r>
            <a:r>
              <a:rPr lang="en-US" dirty="0" err="1"/>
              <a:t>Halevi</a:t>
            </a:r>
            <a:r>
              <a:rPr lang="en-US" dirty="0"/>
              <a:t>) </a:t>
            </a:r>
          </a:p>
        </p:txBody>
      </p:sp>
    </p:spTree>
    <p:extLst>
      <p:ext uri="{BB962C8B-B14F-4D97-AF65-F5344CB8AC3E}">
        <p14:creationId xmlns:p14="http://schemas.microsoft.com/office/powerpoint/2010/main" val="26990333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Fully Homomorphic Encryption (FHE)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Idea: Alice sends Bob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e>
                    </m:d>
                    <m:r>
                      <a:rPr lang="en-US" b="0" i="1" smtClean="0">
                        <a:latin typeface="Cambria Math"/>
                      </a:rPr>
                      <m:t>,…,</m:t>
                    </m:r>
                  </m:oMath>
                </a14:m>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sub>
                        </m:sSub>
                      </m:e>
                    </m:d>
                  </m:oMath>
                </a14:m>
                <a:endParaRPr lang="en-US" dirty="0" smtClean="0"/>
              </a:p>
              <a:p>
                <a:r>
                  <a:rPr lang="en-US" dirty="0" smtClean="0"/>
                  <a:t>Bob cannot decrypt messages, but given a circuit C can compute</a:t>
                </a:r>
              </a:p>
              <a:p>
                <a:pPr marL="45720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r>
                            <a:rPr lang="en-US" b="0" i="1" smtClean="0">
                              <a:latin typeface="Cambria Math"/>
                            </a:rPr>
                            <m:t>𝐶</m:t>
                          </m:r>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i="1" smtClean="0">
                                      <a:latin typeface="Cambria Math" panose="02040503050406030204" pitchFamily="18" charset="0"/>
                                    </a:rPr>
                                  </m:ctrlPr>
                                </m:sSubPr>
                                <m:e>
                                  <m:r>
                                    <a:rPr lang="en-US" b="0" i="1" smtClean="0">
                                      <a:latin typeface="Cambria Math"/>
                                    </a:rPr>
                                    <m:t>,</m:t>
                                  </m:r>
                                  <m:r>
                                    <a:rPr lang="en-US" b="0" i="1" smtClean="0">
                                      <a:latin typeface="Cambria Math"/>
                                    </a:rPr>
                                    <m:t>𝑥</m:t>
                                  </m:r>
                                </m:e>
                                <m:sub>
                                  <m:r>
                                    <a:rPr lang="en-US" b="0" i="1" smtClean="0">
                                      <a:latin typeface="Cambria Math"/>
                                    </a:rPr>
                                    <m:t>𝑛</m:t>
                                  </m:r>
                                </m:sub>
                              </m:sSub>
                            </m:e>
                          </m:d>
                        </m:e>
                      </m:d>
                    </m:oMath>
                  </m:oMathPara>
                </a14:m>
                <a:endParaRPr lang="en-US" dirty="0"/>
              </a:p>
              <a:p>
                <a:r>
                  <a:rPr lang="en-US" dirty="0" smtClean="0"/>
                  <a:t>We now have candidate constructions!</a:t>
                </a:r>
              </a:p>
              <a:p>
                <a:pPr lvl="1"/>
                <a:r>
                  <a:rPr lang="en-US" dirty="0" smtClean="0"/>
                  <a:t>Encryption/Decryption are polynomial time</a:t>
                </a:r>
              </a:p>
              <a:p>
                <a:pPr lvl="1"/>
                <a:r>
                  <a:rPr lang="en-US" dirty="0" smtClean="0"/>
                  <a:t>…but expensive in practice.</a:t>
                </a:r>
              </a:p>
              <a:p>
                <a:pPr lvl="1"/>
                <a:r>
                  <a:rPr lang="en-US" dirty="0" smtClean="0"/>
                  <a:t>Proved to be CPA-Secure under plausible assumptions</a:t>
                </a:r>
              </a:p>
              <a:p>
                <a:endParaRPr lang="en-US" dirty="0"/>
              </a:p>
              <a:p>
                <a:r>
                  <a:rPr lang="en-US" dirty="0" smtClean="0"/>
                  <a:t>Remark 1: Partially Homomorphic Encryption schemes cannot be CCA-Secure. Why not?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801"/>
                </a:stretch>
              </a:blipFill>
            </p:spPr>
            <p:txBody>
              <a:bodyPr/>
              <a:lstStyle/>
              <a:p>
                <a:r>
                  <a:rPr lang="en-US">
                    <a:noFill/>
                  </a:rPr>
                  <a:t> </a:t>
                </a:r>
              </a:p>
            </p:txBody>
          </p:sp>
        </mc:Fallback>
      </mc:AlternateContent>
      <p:sp>
        <p:nvSpPr>
          <p:cNvPr id="4" name="Rectangle 3"/>
          <p:cNvSpPr/>
          <p:nvPr/>
        </p:nvSpPr>
        <p:spPr>
          <a:xfrm>
            <a:off x="1752601" y="6324600"/>
            <a:ext cx="7991675" cy="369332"/>
          </a:xfrm>
          <a:prstGeom prst="rect">
            <a:avLst/>
          </a:prstGeom>
        </p:spPr>
        <p:txBody>
          <a:bodyPr wrap="none">
            <a:spAutoFit/>
          </a:bodyPr>
          <a:lstStyle/>
          <a:p>
            <a:r>
              <a:rPr lang="en-US" dirty="0">
                <a:hlinkClick r:id="rId3"/>
              </a:rPr>
              <a:t>https://simons.berkeley.edu/talks/shai-halevi-2015-05-18a</a:t>
            </a:r>
            <a:r>
              <a:rPr lang="en-US" dirty="0"/>
              <a:t> (Lecture by </a:t>
            </a:r>
            <a:r>
              <a:rPr lang="en-US" dirty="0" err="1"/>
              <a:t>Shai</a:t>
            </a:r>
            <a:r>
              <a:rPr lang="en-US" dirty="0"/>
              <a:t> </a:t>
            </a:r>
            <a:r>
              <a:rPr lang="en-US" dirty="0" err="1"/>
              <a:t>Halevi</a:t>
            </a:r>
            <a:r>
              <a:rPr lang="en-US" dirty="0"/>
              <a:t>) </a:t>
            </a:r>
          </a:p>
        </p:txBody>
      </p:sp>
    </p:spTree>
    <p:extLst>
      <p:ext uri="{BB962C8B-B14F-4D97-AF65-F5344CB8AC3E}">
        <p14:creationId xmlns:p14="http://schemas.microsoft.com/office/powerpoint/2010/main" val="19376850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Partially Homomorphic Encryption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Plain RSA is multiplicatively homomorphic</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oMath>
                  </m:oMathPara>
                </a14:m>
                <a:endParaRPr lang="en-US" dirty="0" smtClean="0"/>
              </a:p>
              <a:p>
                <a:r>
                  <a:rPr lang="en-US" dirty="0" smtClean="0"/>
                  <a:t>But not additively homomorphic</a:t>
                </a:r>
              </a:p>
              <a:p>
                <a:endParaRPr lang="en-US" dirty="0"/>
              </a:p>
              <a:p>
                <a:r>
                  <a:rPr lang="en-US" dirty="0" smtClean="0"/>
                  <a:t>Pallier Cryptosystem</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e>
                              </m:d>
                            </m:e>
                          </m:d>
                        </m:e>
                        <m:sup>
                          <m:r>
                            <a:rPr lang="en-US" b="0" i="1" smtClean="0">
                              <a:latin typeface="Cambria Math" panose="02040503050406030204" pitchFamily="18" charset="0"/>
                              <a:ea typeface="Cambria Math" panose="02040503050406030204" pitchFamily="18" charset="0"/>
                            </a:rPr>
                            <m:t>𝑘</m:t>
                          </m:r>
                        </m:sup>
                      </m:sSup>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r>
                            <a:rPr lang="en-US" b="0" i="1" smtClean="0">
                              <a:latin typeface="Cambria Math" panose="02040503050406030204" pitchFamily="18" charset="0"/>
                            </a:rPr>
                            <m:t>𝑘</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oMath>
                  </m:oMathPara>
                </a14:m>
                <a:endParaRPr lang="en-US" dirty="0"/>
              </a:p>
              <a:p>
                <a:r>
                  <a:rPr lang="en-US" dirty="0" smtClean="0"/>
                  <a:t>Not same as FHE, but still useful in multiparty computation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Rectangle 3"/>
          <p:cNvSpPr/>
          <p:nvPr/>
        </p:nvSpPr>
        <p:spPr>
          <a:xfrm>
            <a:off x="1752601" y="6324600"/>
            <a:ext cx="5066130" cy="369332"/>
          </a:xfrm>
          <a:prstGeom prst="rect">
            <a:avLst/>
          </a:prstGeom>
        </p:spPr>
        <p:txBody>
          <a:bodyPr wrap="none">
            <a:spAutoFit/>
          </a:bodyPr>
          <a:lstStyle/>
          <a:p>
            <a:r>
              <a:rPr lang="en-US" dirty="0">
                <a:hlinkClick r:id="rId3"/>
              </a:rPr>
              <a:t>https://</a:t>
            </a:r>
            <a:r>
              <a:rPr lang="en-US" dirty="0" smtClean="0">
                <a:hlinkClick r:id="rId3"/>
              </a:rPr>
              <a:t>en.wikipedia.org/wiki/Paillier_cryptosystem</a:t>
            </a:r>
            <a:r>
              <a:rPr lang="en-US" dirty="0" smtClean="0"/>
              <a:t> </a:t>
            </a:r>
            <a:endParaRPr lang="en-US" dirty="0"/>
          </a:p>
        </p:txBody>
      </p:sp>
    </p:spTree>
    <p:extLst>
      <p:ext uri="{BB962C8B-B14F-4D97-AF65-F5344CB8AC3E}">
        <p14:creationId xmlns:p14="http://schemas.microsoft.com/office/powerpoint/2010/main" val="9413927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84754" cy="1325563"/>
          </a:xfrm>
        </p:spPr>
        <p:txBody>
          <a:bodyPr/>
          <a:lstStyle/>
          <a:p>
            <a:r>
              <a:rPr lang="en-US" dirty="0"/>
              <a:t>Program </a:t>
            </a:r>
            <a:r>
              <a:rPr lang="en-US" dirty="0" smtClean="0"/>
              <a:t>Obfuscation (Theoretical Cryptography)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Program Obfuscation</a:t>
                </a:r>
              </a:p>
              <a:p>
                <a:pPr lvl="1"/>
                <a:r>
                  <a:rPr lang="en-US" dirty="0" smtClean="0"/>
                  <a:t>Idea: Alice obfuscates a circuit C and sends C to Bob</a:t>
                </a:r>
              </a:p>
              <a:p>
                <a:pPr lvl="1"/>
                <a:r>
                  <a:rPr lang="en-US" dirty="0" smtClean="0"/>
                  <a:t>Bob can run C, but cannot learn “anything else”</a:t>
                </a:r>
              </a:p>
              <a:p>
                <a:pPr lvl="1"/>
                <a:r>
                  <a:rPr lang="en-US" dirty="0" smtClean="0"/>
                  <a:t>Lots of applications…</a:t>
                </a:r>
              </a:p>
              <a:p>
                <a:r>
                  <a:rPr lang="en-US" dirty="0" err="1" smtClean="0"/>
                  <a:t>Indistinguishability</a:t>
                </a:r>
                <a:r>
                  <a:rPr lang="en-US" dirty="0" smtClean="0"/>
                  <a:t> Obfuscation</a:t>
                </a:r>
              </a:p>
              <a:p>
                <a:pPr lvl="1"/>
                <a:r>
                  <a:rPr lang="en-US" dirty="0" smtClean="0"/>
                  <a:t>Theoretically Possible</a:t>
                </a:r>
              </a:p>
              <a:p>
                <a:pPr lvl="2"/>
                <a:r>
                  <a:rPr lang="en-US" dirty="0" smtClean="0"/>
                  <a:t>In the sense that </a:t>
                </a:r>
                <a14:m>
                  <m:oMath xmlns:m="http://schemas.openxmlformats.org/officeDocument/2006/math">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𝑛</m:t>
                        </m:r>
                      </m:e>
                    </m:d>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100000000</m:t>
                        </m:r>
                      </m:sup>
                    </m:sSup>
                    <m:sSup>
                      <m:sSupPr>
                        <m:ctrlPr>
                          <a:rPr lang="en-US" b="0" i="1" smtClean="0">
                            <a:latin typeface="Cambria Math" panose="02040503050406030204" pitchFamily="18" charset="0"/>
                          </a:rPr>
                        </m:ctrlPr>
                      </m:sSupPr>
                      <m:e>
                        <m:r>
                          <a:rPr lang="en-US" b="0" i="1" smtClean="0">
                            <a:latin typeface="Cambria Math"/>
                          </a:rPr>
                          <m:t>𝑛</m:t>
                        </m:r>
                      </m:e>
                      <m:sup>
                        <m:r>
                          <a:rPr lang="en-US" b="0" i="1" smtClean="0">
                            <a:latin typeface="Cambria Math"/>
                          </a:rPr>
                          <m:t>100000</m:t>
                        </m:r>
                      </m:sup>
                    </m:sSup>
                  </m:oMath>
                </a14:m>
                <a:r>
                  <a:rPr lang="en-US" dirty="0" smtClean="0"/>
                  <a:t> is technically polynomial time</a:t>
                </a:r>
              </a:p>
              <a:p>
                <a:r>
                  <a:rPr lang="en-US" dirty="0" smtClean="0"/>
                  <a:t>Secure Hardware Module (e.g., SGX) can be viewed as a way to accomplish this in practice</a:t>
                </a:r>
              </a:p>
              <a:p>
                <a:pPr lvl="1"/>
                <a:r>
                  <a:rPr lang="en-US" dirty="0" smtClean="0"/>
                  <a:t>Must trust third party (e.g., Intel)</a:t>
                </a:r>
              </a:p>
              <a:p>
                <a:pPr marL="457200" lvl="1" indent="0">
                  <a:buNone/>
                </a:pPr>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Rectangle 3"/>
          <p:cNvSpPr/>
          <p:nvPr/>
        </p:nvSpPr>
        <p:spPr>
          <a:xfrm>
            <a:off x="1676400" y="6324600"/>
            <a:ext cx="9448800" cy="369332"/>
          </a:xfrm>
          <a:prstGeom prst="rect">
            <a:avLst/>
          </a:prstGeom>
        </p:spPr>
        <p:txBody>
          <a:bodyPr wrap="square">
            <a:spAutoFit/>
          </a:bodyPr>
          <a:lstStyle/>
          <a:p>
            <a:r>
              <a:rPr lang="en-US" dirty="0">
                <a:hlinkClick r:id="rId3"/>
              </a:rPr>
              <a:t>https://simons.berkeley.edu/talks/amit-sahai-2015-05-19a</a:t>
            </a:r>
            <a:r>
              <a:rPr lang="en-US" dirty="0"/>
              <a:t> (Lecture by </a:t>
            </a:r>
            <a:r>
              <a:rPr lang="en-US" dirty="0" err="1"/>
              <a:t>Amit</a:t>
            </a:r>
            <a:r>
              <a:rPr lang="en-US" dirty="0"/>
              <a:t> </a:t>
            </a:r>
            <a:r>
              <a:rPr lang="en-US" dirty="0" err="1"/>
              <a:t>Sahai</a:t>
            </a:r>
            <a:r>
              <a:rPr lang="en-US" dirty="0"/>
              <a:t>) </a:t>
            </a:r>
          </a:p>
        </p:txBody>
      </p:sp>
      <p:sp>
        <p:nvSpPr>
          <p:cNvPr id="6" name="AutoShape 4" descr="Image result for unico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7624" y="1965647"/>
            <a:ext cx="3765330" cy="2328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280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230" y="1143001"/>
            <a:ext cx="9341603" cy="524909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262" y="4984203"/>
            <a:ext cx="3323776" cy="166188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0550" y="5234940"/>
            <a:ext cx="5334000" cy="101346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5750" y="1417638"/>
            <a:ext cx="4114800" cy="1613916"/>
          </a:xfrm>
          <a:prstGeom prst="rect">
            <a:avLst/>
          </a:prstGeom>
        </p:spPr>
      </p:pic>
    </p:spTree>
    <p:extLst>
      <p:ext uri="{BB962C8B-B14F-4D97-AF65-F5344CB8AC3E}">
        <p14:creationId xmlns:p14="http://schemas.microsoft.com/office/powerpoint/2010/main" val="155771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Aggregate Statistics?</a:t>
            </a:r>
            <a:endParaRPr lang="en-US" dirty="0"/>
          </a:p>
        </p:txBody>
      </p:sp>
      <p:sp>
        <p:nvSpPr>
          <p:cNvPr id="3" name="Text Placeholder 2"/>
          <p:cNvSpPr>
            <a:spLocks noGrp="1"/>
          </p:cNvSpPr>
          <p:nvPr>
            <p:ph type="body" idx="1"/>
          </p:nvPr>
        </p:nvSpPr>
        <p:spPr>
          <a:xfrm>
            <a:off x="653143" y="1493520"/>
            <a:ext cx="9388111" cy="2215991"/>
          </a:xfrm>
        </p:spPr>
        <p:txBody>
          <a:bodyPr>
            <a:normAutofit fontScale="92500" lnSpcReduction="10000"/>
          </a:bodyPr>
          <a:lstStyle/>
          <a:p>
            <a:r>
              <a:rPr lang="en-US" dirty="0" smtClean="0">
                <a:solidFill>
                  <a:srgbClr val="0070C0"/>
                </a:solidFill>
              </a:rPr>
              <a:t>Question 1: How many people in this room have cancer?</a:t>
            </a:r>
          </a:p>
          <a:p>
            <a:endParaRPr lang="en-US" dirty="0"/>
          </a:p>
          <a:p>
            <a:r>
              <a:rPr lang="en-US" dirty="0" smtClean="0">
                <a:solidFill>
                  <a:srgbClr val="FF0000"/>
                </a:solidFill>
              </a:rPr>
              <a:t>Question 2: How many students in this room have cancer?</a:t>
            </a:r>
          </a:p>
          <a:p>
            <a:endParaRPr lang="en-US" dirty="0"/>
          </a:p>
          <a:p>
            <a:r>
              <a:rPr lang="en-US" dirty="0" smtClean="0"/>
              <a:t>The difference (</a:t>
            </a:r>
            <a:r>
              <a:rPr lang="en-US" dirty="0" smtClean="0">
                <a:solidFill>
                  <a:srgbClr val="0070C0"/>
                </a:solidFill>
              </a:rPr>
              <a:t>A1</a:t>
            </a:r>
            <a:r>
              <a:rPr lang="en-US" dirty="0" smtClean="0"/>
              <a:t>-</a:t>
            </a:r>
            <a:r>
              <a:rPr lang="en-US" dirty="0" smtClean="0">
                <a:solidFill>
                  <a:srgbClr val="FF0000"/>
                </a:solidFill>
              </a:rPr>
              <a:t>A2</a:t>
            </a:r>
            <a:r>
              <a:rPr lang="en-US" dirty="0" smtClean="0"/>
              <a:t>) exposes my answer!</a:t>
            </a:r>
            <a:endParaRPr lang="en-US" dirty="0"/>
          </a:p>
        </p:txBody>
      </p:sp>
      <p:sp>
        <p:nvSpPr>
          <p:cNvPr id="4" name="Rectangle 3"/>
          <p:cNvSpPr/>
          <p:nvPr/>
        </p:nvSpPr>
        <p:spPr>
          <a:xfrm>
            <a:off x="2438400" y="4114800"/>
            <a:ext cx="73152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95600" y="4299439"/>
            <a:ext cx="4876800" cy="214532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370056"/>
            <a:ext cx="1404572" cy="187276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459260"/>
            <a:ext cx="2667000" cy="1774767"/>
          </a:xfrm>
          <a:prstGeom prst="rect">
            <a:avLst/>
          </a:prstGeom>
        </p:spPr>
      </p:pic>
    </p:spTree>
    <p:extLst>
      <p:ext uri="{BB962C8B-B14F-4D97-AF65-F5344CB8AC3E}">
        <p14:creationId xmlns:p14="http://schemas.microsoft.com/office/powerpoint/2010/main" val="308100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8" descr="Image result for b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282" y="2638190"/>
            <a:ext cx="2387523" cy="20768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Bellare-Micali</a:t>
            </a:r>
            <a:r>
              <a:rPr lang="en-US" dirty="0" smtClean="0"/>
              <a:t> 1-out-of-2-OT protocol</a:t>
            </a:r>
            <a:endParaRPr lang="en-US" dirty="0"/>
          </a:p>
        </p:txBody>
      </p:sp>
      <p:sp>
        <p:nvSpPr>
          <p:cNvPr id="3" name="Content Placeholder 2"/>
          <p:cNvSpPr>
            <a:spLocks noGrp="1"/>
          </p:cNvSpPr>
          <p:nvPr>
            <p:ph idx="1"/>
          </p:nvPr>
        </p:nvSpPr>
        <p:spPr/>
        <p:txBody>
          <a:bodyPr/>
          <a:lstStyle/>
          <a:p>
            <a:r>
              <a:rPr lang="en-US" dirty="0" smtClean="0"/>
              <a:t>Oblivious Transfer without a Trusted Third Party </a:t>
            </a:r>
          </a:p>
          <a:p>
            <a:pPr lvl="2"/>
            <a:r>
              <a:rPr lang="en-US" dirty="0"/>
              <a:t>g</a:t>
            </a:r>
            <a:r>
              <a:rPr lang="en-US" dirty="0" smtClean="0"/>
              <a:t> is a generator for a prime order group </a:t>
            </a:r>
            <a:r>
              <a:rPr lang="en-US" altLang="en-US" dirty="0" err="1" smtClean="0">
                <a:sym typeface="Symbol" panose="05050102010706020507" pitchFamily="18" charset="2"/>
              </a:rPr>
              <a:t>G</a:t>
            </a:r>
            <a:r>
              <a:rPr lang="en-US" altLang="en-US" baseline="-25000" dirty="0" err="1" smtClean="0">
                <a:sym typeface="Symbol" panose="05050102010706020507" pitchFamily="18" charset="2"/>
              </a:rPr>
              <a:t>q</a:t>
            </a:r>
            <a:r>
              <a:rPr lang="en-US" altLang="en-US" baseline="-25000" dirty="0" smtClean="0">
                <a:sym typeface="Symbol" panose="05050102010706020507" pitchFamily="18" charset="2"/>
              </a:rPr>
              <a:t> </a:t>
            </a:r>
            <a:r>
              <a:rPr lang="en-US" dirty="0" smtClean="0"/>
              <a:t> in which Discrete Log Problem is Hard</a:t>
            </a:r>
          </a:p>
          <a:p>
            <a:pPr marL="0" indent="0">
              <a:buNone/>
            </a:pPr>
            <a:endParaRPr lang="en-US" dirty="0" smtClean="0"/>
          </a:p>
        </p:txBody>
      </p:sp>
      <p:sp>
        <p:nvSpPr>
          <p:cNvPr id="4" name="Slide Number Placeholder 3"/>
          <p:cNvSpPr>
            <a:spLocks noGrp="1"/>
          </p:cNvSpPr>
          <p:nvPr>
            <p:ph type="sldNum" sz="quarter" idx="12"/>
          </p:nvPr>
        </p:nvSpPr>
        <p:spPr/>
        <p:txBody>
          <a:bodyPr/>
          <a:lstStyle/>
          <a:p>
            <a:fld id="{D104D3F7-B83F-4105-B753-146AD0E5364B}" type="slidenum">
              <a:rPr lang="en-US" smtClean="0"/>
              <a:t>7</a:t>
            </a:fld>
            <a:endParaRPr lang="en-US"/>
          </a:p>
        </p:txBody>
      </p:sp>
      <p:pic>
        <p:nvPicPr>
          <p:cNvPr id="6" name="Picture 6" descr="Image result for al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508" y="2465761"/>
            <a:ext cx="1557669" cy="213014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1991177" y="3352800"/>
            <a:ext cx="7462105" cy="17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991177" y="4001294"/>
            <a:ext cx="74621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7699" y="2483447"/>
            <a:ext cx="652743" cy="584775"/>
          </a:xfrm>
          <a:prstGeom prst="rect">
            <a:avLst/>
          </a:prstGeom>
        </p:spPr>
        <p:txBody>
          <a:bodyPr wrap="none">
            <a:spAutoFit/>
          </a:bodyPr>
          <a:lstStyle/>
          <a:p>
            <a:r>
              <a:rPr lang="en-US" sz="3200" dirty="0"/>
              <a:t>m</a:t>
            </a:r>
            <a:r>
              <a:rPr lang="en-US" sz="3200" baseline="-25000" dirty="0"/>
              <a:t>0</a:t>
            </a:r>
            <a:endParaRPr lang="en-US" sz="2800" dirty="0"/>
          </a:p>
        </p:txBody>
      </p:sp>
      <p:sp>
        <p:nvSpPr>
          <p:cNvPr id="11" name="Rectangle 10"/>
          <p:cNvSpPr/>
          <p:nvPr/>
        </p:nvSpPr>
        <p:spPr>
          <a:xfrm>
            <a:off x="84994" y="2999604"/>
            <a:ext cx="652743" cy="584775"/>
          </a:xfrm>
          <a:prstGeom prst="rect">
            <a:avLst/>
          </a:prstGeom>
        </p:spPr>
        <p:txBody>
          <a:bodyPr wrap="none">
            <a:spAutoFit/>
          </a:bodyPr>
          <a:lstStyle/>
          <a:p>
            <a:r>
              <a:rPr lang="en-US" sz="3200" dirty="0" smtClean="0"/>
              <a:t>m</a:t>
            </a:r>
            <a:r>
              <a:rPr lang="en-US" sz="3200" baseline="-25000" dirty="0" smtClean="0"/>
              <a:t>1</a:t>
            </a:r>
            <a:endParaRPr lang="en-US" sz="3200" baseline="-25000" dirty="0"/>
          </a:p>
        </p:txBody>
      </p:sp>
      <p:sp>
        <p:nvSpPr>
          <p:cNvPr id="13" name="Rectangle 12"/>
          <p:cNvSpPr/>
          <p:nvPr/>
        </p:nvSpPr>
        <p:spPr>
          <a:xfrm>
            <a:off x="11353800" y="2670931"/>
            <a:ext cx="652743" cy="584775"/>
          </a:xfrm>
          <a:prstGeom prst="rect">
            <a:avLst/>
          </a:prstGeom>
        </p:spPr>
        <p:txBody>
          <a:bodyPr wrap="square">
            <a:spAutoFit/>
          </a:bodyPr>
          <a:lstStyle/>
          <a:p>
            <a:r>
              <a:rPr lang="en-US" sz="3200" dirty="0" smtClean="0"/>
              <a:t>b</a:t>
            </a:r>
            <a:endParaRPr lang="en-US" sz="2800" dirty="0"/>
          </a:p>
        </p:txBody>
      </p:sp>
      <p:sp>
        <p:nvSpPr>
          <p:cNvPr id="19" name="Text Box 69"/>
          <p:cNvSpPr txBox="1">
            <a:spLocks noChangeArrowheads="1"/>
          </p:cNvSpPr>
          <p:nvPr/>
        </p:nvSpPr>
        <p:spPr bwMode="auto">
          <a:xfrm>
            <a:off x="389223" y="4580722"/>
            <a:ext cx="1646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dirty="0">
                <a:sym typeface="Symbol" panose="05050102010706020507" pitchFamily="18" charset="2"/>
              </a:rPr>
              <a:t>c </a:t>
            </a:r>
            <a:r>
              <a:rPr lang="en-US" altLang="en-US" baseline="-25000" dirty="0">
                <a:sym typeface="Symbol" panose="05050102010706020507" pitchFamily="18" charset="2"/>
              </a:rPr>
              <a:t>R</a:t>
            </a:r>
            <a:r>
              <a:rPr lang="en-US" altLang="en-US" dirty="0">
                <a:sym typeface="Symbol" panose="05050102010706020507" pitchFamily="18" charset="2"/>
              </a:rPr>
              <a:t> </a:t>
            </a:r>
            <a:r>
              <a:rPr lang="en-US" altLang="en-US" dirty="0" err="1">
                <a:sym typeface="Symbol" panose="05050102010706020507" pitchFamily="18" charset="2"/>
              </a:rPr>
              <a:t>G</a:t>
            </a:r>
            <a:r>
              <a:rPr lang="en-US" altLang="en-US" baseline="-25000" dirty="0" err="1">
                <a:sym typeface="Symbol" panose="05050102010706020507" pitchFamily="18" charset="2"/>
              </a:rPr>
              <a:t>q</a:t>
            </a:r>
            <a:endParaRPr lang="en-US" altLang="en-US" baseline="-25000" dirty="0">
              <a:sym typeface="Symbol" panose="05050102010706020507" pitchFamily="18" charset="2"/>
            </a:endParaRPr>
          </a:p>
        </p:txBody>
      </p:sp>
      <p:sp>
        <p:nvSpPr>
          <p:cNvPr id="14" name="Rectangle 13"/>
          <p:cNvSpPr/>
          <p:nvPr/>
        </p:nvSpPr>
        <p:spPr>
          <a:xfrm>
            <a:off x="4995297" y="2773373"/>
            <a:ext cx="380232" cy="646331"/>
          </a:xfrm>
          <a:prstGeom prst="rect">
            <a:avLst/>
          </a:prstGeom>
        </p:spPr>
        <p:txBody>
          <a:bodyPr wrap="none">
            <a:spAutoFit/>
          </a:bodyPr>
          <a:lstStyle/>
          <a:p>
            <a:r>
              <a:rPr lang="en-US" altLang="en-US" sz="3600" dirty="0">
                <a:sym typeface="Symbol" panose="05050102010706020507" pitchFamily="18" charset="2"/>
              </a:rPr>
              <a:t>c</a:t>
            </a:r>
            <a:endParaRPr lang="en-US" sz="3600" dirty="0"/>
          </a:p>
        </p:txBody>
      </p:sp>
      <p:sp>
        <p:nvSpPr>
          <p:cNvPr id="15" name="Rectangle 14"/>
          <p:cNvSpPr/>
          <p:nvPr/>
        </p:nvSpPr>
        <p:spPr>
          <a:xfrm>
            <a:off x="9726584" y="4732586"/>
            <a:ext cx="1285993" cy="523220"/>
          </a:xfrm>
          <a:prstGeom prst="rect">
            <a:avLst/>
          </a:prstGeom>
        </p:spPr>
        <p:txBody>
          <a:bodyPr wrap="none">
            <a:spAutoFit/>
          </a:bodyPr>
          <a:lstStyle/>
          <a:p>
            <a:r>
              <a:rPr lang="en-US" altLang="en-US" sz="2800" dirty="0">
                <a:sym typeface="Symbol" panose="05050102010706020507" pitchFamily="18" charset="2"/>
              </a:rPr>
              <a:t>k </a:t>
            </a:r>
            <a:r>
              <a:rPr lang="en-US" altLang="en-US" sz="2800" baseline="-25000" dirty="0">
                <a:sym typeface="Symbol" panose="05050102010706020507" pitchFamily="18" charset="2"/>
              </a:rPr>
              <a:t>R</a:t>
            </a:r>
            <a:r>
              <a:rPr lang="en-US" altLang="en-US" sz="2800" dirty="0">
                <a:sym typeface="Symbol" panose="05050102010706020507" pitchFamily="18" charset="2"/>
              </a:rPr>
              <a:t> </a:t>
            </a:r>
            <a:r>
              <a:rPr lang="en-US" altLang="en-US" sz="2800" dirty="0" err="1">
                <a:sym typeface="Symbol" panose="05050102010706020507" pitchFamily="18" charset="2"/>
              </a:rPr>
              <a:t>Z</a:t>
            </a:r>
            <a:r>
              <a:rPr lang="en-US" altLang="en-US" sz="2800" baseline="-25000" dirty="0" err="1">
                <a:sym typeface="Symbol" panose="05050102010706020507" pitchFamily="18" charset="2"/>
              </a:rPr>
              <a:t>q</a:t>
            </a:r>
            <a:endParaRPr lang="en-US" altLang="en-US" sz="2800" baseline="-25000" dirty="0">
              <a:sym typeface="Symbol" panose="05050102010706020507" pitchFamily="18" charset="2"/>
            </a:endParaRPr>
          </a:p>
        </p:txBody>
      </p:sp>
      <mc:AlternateContent xmlns:mc="http://schemas.openxmlformats.org/markup-compatibility/2006" xmlns:a14="http://schemas.microsoft.com/office/drawing/2010/main">
        <mc:Choice Requires="a14">
          <p:sp>
            <p:nvSpPr>
              <p:cNvPr id="23" name="Text Box 63"/>
              <p:cNvSpPr txBox="1">
                <a:spLocks noChangeArrowheads="1"/>
              </p:cNvSpPr>
              <p:nvPr/>
            </p:nvSpPr>
            <p:spPr bwMode="auto">
              <a:xfrm>
                <a:off x="8610600" y="5367945"/>
                <a:ext cx="3373531" cy="87447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14:m>
                  <m:oMath xmlns:m="http://schemas.openxmlformats.org/officeDocument/2006/math">
                    <m:sSub>
                      <m:sSubPr>
                        <m:ctrlPr>
                          <a:rPr lang="en-US" altLang="en-US" i="1" smtClean="0">
                            <a:latin typeface="Cambria Math" panose="02040503050406030204" pitchFamily="18" charset="0"/>
                            <a:sym typeface="Symbol" panose="05050102010706020507" pitchFamily="18" charset="2"/>
                          </a:rPr>
                        </m:ctrlPr>
                      </m:sSubPr>
                      <m:e>
                        <m:r>
                          <a:rPr lang="en-US" altLang="en-US" b="0" i="1" smtClean="0">
                            <a:latin typeface="Cambria Math" panose="02040503050406030204" pitchFamily="18" charset="0"/>
                            <a:sym typeface="Symbol" panose="05050102010706020507" pitchFamily="18" charset="2"/>
                          </a:rPr>
                          <m:t>𝑧</m:t>
                        </m:r>
                      </m:e>
                      <m:sub>
                        <m:r>
                          <a:rPr lang="en-US" altLang="en-US" b="0" i="1" smtClean="0">
                            <a:latin typeface="Cambria Math" panose="02040503050406030204" pitchFamily="18" charset="0"/>
                            <a:sym typeface="Symbol" panose="05050102010706020507" pitchFamily="18" charset="2"/>
                          </a:rPr>
                          <m:t>𝑏</m:t>
                        </m:r>
                      </m:sub>
                    </m:sSub>
                    <m:r>
                      <a:rPr lang="en-US" altLang="en-US" b="0" i="1" smtClean="0">
                        <a:latin typeface="Cambria Math" panose="02040503050406030204" pitchFamily="18" charset="0"/>
                        <a:sym typeface="Symbol" panose="05050102010706020507" pitchFamily="18" charset="2"/>
                      </a:rPr>
                      <m:t>=</m:t>
                    </m:r>
                    <m:sSup>
                      <m:sSupPr>
                        <m:ctrlPr>
                          <a:rPr lang="en-US" altLang="en-US" b="0" i="1" smtClean="0">
                            <a:latin typeface="Cambria Math" panose="02040503050406030204" pitchFamily="18" charset="0"/>
                            <a:sym typeface="Symbol" panose="05050102010706020507" pitchFamily="18" charset="2"/>
                          </a:rPr>
                        </m:ctrlPr>
                      </m:sSupPr>
                      <m:e>
                        <m:r>
                          <a:rPr lang="en-US" altLang="en-US" b="0" i="1" smtClean="0">
                            <a:latin typeface="Cambria Math" panose="02040503050406030204" pitchFamily="18" charset="0"/>
                            <a:sym typeface="Symbol" panose="05050102010706020507" pitchFamily="18" charset="2"/>
                          </a:rPr>
                          <m:t>𝑔</m:t>
                        </m:r>
                      </m:e>
                      <m:sup>
                        <m:r>
                          <a:rPr lang="en-US" altLang="en-US" b="0" i="1" smtClean="0">
                            <a:latin typeface="Cambria Math" panose="02040503050406030204" pitchFamily="18" charset="0"/>
                            <a:sym typeface="Symbol" panose="05050102010706020507" pitchFamily="18" charset="2"/>
                          </a:rPr>
                          <m:t>𝑘</m:t>
                        </m:r>
                      </m:sup>
                    </m:sSup>
                    <m:r>
                      <a:rPr lang="en-US" altLang="en-US" b="0" i="1" smtClean="0">
                        <a:latin typeface="Cambria Math" panose="02040503050406030204" pitchFamily="18" charset="0"/>
                        <a:sym typeface="Symbol" panose="05050102010706020507" pitchFamily="18" charset="2"/>
                      </a:rPr>
                      <m:t>,</m:t>
                    </m:r>
                  </m:oMath>
                </a14:m>
                <a:r>
                  <a:rPr lang="en-US" altLang="en-US" dirty="0" smtClean="0">
                    <a:sym typeface="Symbol" panose="05050102010706020507" pitchFamily="18" charset="2"/>
                  </a:rPr>
                  <a:t> </a:t>
                </a:r>
                <a14:m>
                  <m:oMath xmlns:m="http://schemas.openxmlformats.org/officeDocument/2006/math">
                    <m:sSub>
                      <m:sSubPr>
                        <m:ctrlPr>
                          <a:rPr lang="en-US" altLang="en-US" i="1">
                            <a:latin typeface="Cambria Math" panose="02040503050406030204" pitchFamily="18" charset="0"/>
                            <a:sym typeface="Symbol" panose="05050102010706020507" pitchFamily="18" charset="2"/>
                          </a:rPr>
                        </m:ctrlPr>
                      </m:sSubPr>
                      <m:e>
                        <m:r>
                          <a:rPr lang="en-US" altLang="en-US" i="1">
                            <a:latin typeface="Cambria Math" panose="02040503050406030204" pitchFamily="18" charset="0"/>
                            <a:sym typeface="Symbol" panose="05050102010706020507" pitchFamily="18" charset="2"/>
                          </a:rPr>
                          <m:t>𝑧</m:t>
                        </m:r>
                      </m:e>
                      <m:sub>
                        <m:r>
                          <a:rPr lang="en-US" altLang="en-US" b="0" i="1" smtClean="0">
                            <a:latin typeface="Cambria Math" panose="02040503050406030204" pitchFamily="18" charset="0"/>
                            <a:sym typeface="Symbol" panose="05050102010706020507" pitchFamily="18" charset="2"/>
                          </a:rPr>
                          <m:t>1−</m:t>
                        </m:r>
                        <m:r>
                          <a:rPr lang="en-US" altLang="en-US" b="0" i="1" smtClean="0">
                            <a:latin typeface="Cambria Math" panose="02040503050406030204" pitchFamily="18" charset="0"/>
                            <a:sym typeface="Symbol" panose="05050102010706020507" pitchFamily="18" charset="2"/>
                          </a:rPr>
                          <m:t>𝑏</m:t>
                        </m:r>
                      </m:sub>
                    </m:sSub>
                    <m:r>
                      <a:rPr lang="en-US" altLang="en-US" i="1">
                        <a:latin typeface="Cambria Math" panose="02040503050406030204" pitchFamily="18" charset="0"/>
                        <a:sym typeface="Symbol" panose="05050102010706020507" pitchFamily="18" charset="2"/>
                      </a:rPr>
                      <m:t>=</m:t>
                    </m:r>
                    <m:r>
                      <a:rPr lang="en-US" altLang="en-US" b="0" i="1" smtClean="0">
                        <a:latin typeface="Cambria Math" panose="02040503050406030204" pitchFamily="18" charset="0"/>
                        <a:sym typeface="Symbol" panose="05050102010706020507" pitchFamily="18" charset="2"/>
                      </a:rPr>
                      <m:t>𝑐</m:t>
                    </m:r>
                    <m:sSup>
                      <m:sSupPr>
                        <m:ctrlPr>
                          <a:rPr lang="en-US" altLang="en-US" i="1">
                            <a:latin typeface="Cambria Math" panose="02040503050406030204" pitchFamily="18" charset="0"/>
                            <a:sym typeface="Symbol" panose="05050102010706020507" pitchFamily="18" charset="2"/>
                          </a:rPr>
                        </m:ctrlPr>
                      </m:sSupPr>
                      <m:e>
                        <m:r>
                          <a:rPr lang="en-US" altLang="en-US" i="1">
                            <a:latin typeface="Cambria Math" panose="02040503050406030204" pitchFamily="18" charset="0"/>
                            <a:sym typeface="Symbol" panose="05050102010706020507" pitchFamily="18" charset="2"/>
                          </a:rPr>
                          <m:t>𝑔</m:t>
                        </m:r>
                      </m:e>
                      <m:sup>
                        <m:r>
                          <a:rPr lang="en-US" altLang="en-US" b="0" i="1" smtClean="0">
                            <a:latin typeface="Cambria Math" panose="02040503050406030204" pitchFamily="18" charset="0"/>
                            <a:sym typeface="Symbol" panose="05050102010706020507" pitchFamily="18" charset="2"/>
                          </a:rPr>
                          <m:t>−</m:t>
                        </m:r>
                        <m:r>
                          <a:rPr lang="en-US" altLang="en-US" i="1">
                            <a:latin typeface="Cambria Math" panose="02040503050406030204" pitchFamily="18" charset="0"/>
                            <a:sym typeface="Symbol" panose="05050102010706020507" pitchFamily="18" charset="2"/>
                          </a:rPr>
                          <m:t>𝑘</m:t>
                        </m:r>
                      </m:sup>
                    </m:sSup>
                  </m:oMath>
                </a14:m>
                <a:endParaRPr lang="en-US" altLang="en-US" i="1" dirty="0" smtClean="0">
                  <a:latin typeface="Cambria Math" panose="02040503050406030204" pitchFamily="18" charset="0"/>
                  <a:sym typeface="Symbol" panose="05050102010706020507" pitchFamily="18" charset="2"/>
                </a:endParaRPr>
              </a:p>
              <a:p>
                <a:pPr eaLnBrk="1" hangingPunct="1"/>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sym typeface="Symbol" panose="05050102010706020507" pitchFamily="18" charset="2"/>
                        </a:rPr>
                        <m:t>                           </m:t>
                      </m:r>
                      <m:r>
                        <a:rPr lang="en-US" altLang="en-US" i="1">
                          <a:latin typeface="Cambria Math" panose="02040503050406030204" pitchFamily="18" charset="0"/>
                          <a:sym typeface="Symbol" panose="05050102010706020507" pitchFamily="18" charset="2"/>
                        </a:rPr>
                        <m:t>=</m:t>
                      </m:r>
                      <m:r>
                        <a:rPr lang="en-US" altLang="en-US" b="0" i="1" smtClean="0">
                          <a:latin typeface="Cambria Math" panose="02040503050406030204" pitchFamily="18" charset="0"/>
                          <a:sym typeface="Symbol" panose="05050102010706020507" pitchFamily="18" charset="2"/>
                        </a:rPr>
                        <m:t>𝑐</m:t>
                      </m:r>
                      <m:sSubSup>
                        <m:sSubSupPr>
                          <m:ctrlPr>
                            <a:rPr lang="en-US" altLang="en-US" i="1">
                              <a:latin typeface="Cambria Math" panose="02040503050406030204" pitchFamily="18" charset="0"/>
                              <a:sym typeface="Symbol" panose="05050102010706020507" pitchFamily="18" charset="2"/>
                            </a:rPr>
                          </m:ctrlPr>
                        </m:sSubSupPr>
                        <m:e>
                          <m:d>
                            <m:dPr>
                              <m:ctrlPr>
                                <a:rPr lang="en-US" altLang="en-US" i="1">
                                  <a:latin typeface="Cambria Math" panose="02040503050406030204" pitchFamily="18" charset="0"/>
                                  <a:sym typeface="Symbol" panose="05050102010706020507" pitchFamily="18" charset="2"/>
                                </a:rPr>
                              </m:ctrlPr>
                            </m:dPr>
                            <m:e>
                              <m:sSub>
                                <m:sSubPr>
                                  <m:ctrlPr>
                                    <a:rPr lang="en-US" altLang="en-US" i="1">
                                      <a:latin typeface="Cambria Math" panose="02040503050406030204" pitchFamily="18" charset="0"/>
                                      <a:sym typeface="Symbol" panose="05050102010706020507" pitchFamily="18" charset="2"/>
                                    </a:rPr>
                                  </m:ctrlPr>
                                </m:sSubPr>
                                <m:e>
                                  <m:r>
                                    <a:rPr lang="en-US" altLang="en-US" i="1">
                                      <a:latin typeface="Cambria Math" panose="02040503050406030204" pitchFamily="18" charset="0"/>
                                      <a:sym typeface="Symbol" panose="05050102010706020507" pitchFamily="18" charset="2"/>
                                    </a:rPr>
                                    <m:t>𝑧</m:t>
                                  </m:r>
                                </m:e>
                                <m:sub>
                                  <m:r>
                                    <a:rPr lang="en-US" altLang="en-US" i="1">
                                      <a:latin typeface="Cambria Math" panose="02040503050406030204" pitchFamily="18" charset="0"/>
                                      <a:sym typeface="Symbol" panose="05050102010706020507" pitchFamily="18" charset="2"/>
                                    </a:rPr>
                                    <m:t>𝑏</m:t>
                                  </m:r>
                                </m:sub>
                              </m:sSub>
                            </m:e>
                          </m:d>
                        </m:e>
                        <m:sub/>
                        <m:sup>
                          <m:r>
                            <a:rPr lang="en-US" altLang="en-US" i="1">
                              <a:latin typeface="Cambria Math" panose="02040503050406030204" pitchFamily="18" charset="0"/>
                              <a:sym typeface="Symbol" panose="05050102010706020507" pitchFamily="18" charset="2"/>
                            </a:rPr>
                            <m:t>−1</m:t>
                          </m:r>
                        </m:sup>
                      </m:sSubSup>
                    </m:oMath>
                  </m:oMathPara>
                </a14:m>
                <a:endParaRPr lang="en-US" altLang="en-US" baseline="-25000" dirty="0"/>
              </a:p>
            </p:txBody>
          </p:sp>
        </mc:Choice>
        <mc:Fallback xmlns="">
          <p:sp>
            <p:nvSpPr>
              <p:cNvPr id="23" name="Text Box 63"/>
              <p:cNvSpPr txBox="1">
                <a:spLocks noRot="1" noChangeAspect="1" noMove="1" noResize="1" noEditPoints="1" noAdjustHandles="1" noChangeArrowheads="1" noChangeShapeType="1" noTextEdit="1"/>
              </p:cNvSpPr>
              <p:nvPr/>
            </p:nvSpPr>
            <p:spPr bwMode="auto">
              <a:xfrm>
                <a:off x="8610600" y="5367945"/>
                <a:ext cx="3373531" cy="87447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24" name="Straight Arrow Connector 23"/>
          <p:cNvCxnSpPr/>
          <p:nvPr/>
        </p:nvCxnSpPr>
        <p:spPr>
          <a:xfrm>
            <a:off x="2003204" y="5087998"/>
            <a:ext cx="7521034" cy="39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 Box 63"/>
              <p:cNvSpPr txBox="1">
                <a:spLocks noChangeArrowheads="1"/>
              </p:cNvSpPr>
              <p:nvPr/>
            </p:nvSpPr>
            <p:spPr bwMode="auto">
              <a:xfrm>
                <a:off x="4722632" y="3388684"/>
                <a:ext cx="1109086" cy="5734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sz="3200" i="1" smtClean="0">
                          <a:latin typeface="Cambria Math" panose="02040503050406030204" pitchFamily="18" charset="0"/>
                          <a:sym typeface="Symbol" panose="05050102010706020507" pitchFamily="18" charset="2"/>
                        </a:rPr>
                        <m:t>𝑧</m:t>
                      </m:r>
                      <m:r>
                        <a:rPr lang="en-US" altLang="en-US" sz="3200" b="0" i="1" baseline="-25000" smtClean="0">
                          <a:latin typeface="Cambria Math" panose="02040503050406030204" pitchFamily="18" charset="0"/>
                          <a:sym typeface="Symbol" panose="05050102010706020507" pitchFamily="18" charset="2"/>
                        </a:rPr>
                        <m:t>0</m:t>
                      </m:r>
                      <m:r>
                        <a:rPr lang="en-US" altLang="en-US" sz="3200" b="0" i="1" smtClean="0">
                          <a:latin typeface="Cambria Math" panose="02040503050406030204" pitchFamily="18" charset="0"/>
                          <a:sym typeface="Symbol" panose="05050102010706020507" pitchFamily="18" charset="2"/>
                        </a:rPr>
                        <m:t>,</m:t>
                      </m:r>
                      <m:r>
                        <a:rPr lang="en-US" altLang="en-US" sz="3200" b="0" i="1" smtClean="0">
                          <a:latin typeface="Cambria Math" panose="02040503050406030204" pitchFamily="18" charset="0"/>
                          <a:sym typeface="Symbol" panose="05050102010706020507" pitchFamily="18" charset="2"/>
                        </a:rPr>
                        <m:t>𝑧</m:t>
                      </m:r>
                      <m:r>
                        <a:rPr lang="en-US" altLang="en-US" sz="3200" b="0" i="1" baseline="-25000" smtClean="0">
                          <a:latin typeface="Cambria Math" panose="02040503050406030204" pitchFamily="18" charset="0"/>
                          <a:sym typeface="Symbol" panose="05050102010706020507" pitchFamily="18" charset="2"/>
                        </a:rPr>
                        <m:t>1</m:t>
                      </m:r>
                    </m:oMath>
                  </m:oMathPara>
                </a14:m>
                <a:endParaRPr lang="en-US" altLang="en-US" sz="3200" baseline="-25000" dirty="0"/>
              </a:p>
            </p:txBody>
          </p:sp>
        </mc:Choice>
        <mc:Fallback xmlns="">
          <p:sp>
            <p:nvSpPr>
              <p:cNvPr id="28" name="Text Box 63"/>
              <p:cNvSpPr txBox="1">
                <a:spLocks noRot="1" noChangeAspect="1" noMove="1" noResize="1" noEditPoints="1" noAdjustHandles="1" noChangeArrowheads="1" noChangeShapeType="1" noTextEdit="1"/>
              </p:cNvSpPr>
              <p:nvPr/>
            </p:nvSpPr>
            <p:spPr bwMode="auto">
              <a:xfrm>
                <a:off x="4722632" y="3388684"/>
                <a:ext cx="1109086" cy="573427"/>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2876216" y="4145185"/>
                <a:ext cx="6096000" cy="843564"/>
              </a:xfrm>
              <a:prstGeom prst="rect">
                <a:avLst/>
              </a:prstGeom>
            </p:spPr>
            <p:txBody>
              <a:bodyPr>
                <a:spAutoFit/>
              </a:bodyPr>
              <a:lstStyle/>
              <a:p>
                <a:pPr lvl="1">
                  <a:lnSpc>
                    <a:spcPct val="90000"/>
                  </a:lnSpc>
                  <a:spcBef>
                    <a:spcPct val="20000"/>
                  </a:spcBef>
                </a:pPr>
                <a14:m>
                  <m:oMathPara xmlns:m="http://schemas.openxmlformats.org/officeDocument/2006/math">
                    <m:oMathParaPr>
                      <m:jc m:val="centerGroup"/>
                    </m:oMathParaPr>
                    <m:oMath xmlns:m="http://schemas.openxmlformats.org/officeDocument/2006/math">
                      <m:sSub>
                        <m:sSubPr>
                          <m:ctrlPr>
                            <a:rPr lang="en-US" altLang="en-US" sz="2400" i="1" smtClean="0">
                              <a:latin typeface="Cambria Math" panose="02040503050406030204" pitchFamily="18" charset="0"/>
                              <a:sym typeface="Symbol" panose="05050102010706020507" pitchFamily="18" charset="2"/>
                            </a:rPr>
                          </m:ctrlPr>
                        </m:sSubPr>
                        <m:e>
                          <m:r>
                            <a:rPr lang="en-US" altLang="en-US" sz="2400" i="1">
                              <a:latin typeface="Cambria Math" panose="02040503050406030204" pitchFamily="18" charset="0"/>
                              <a:sym typeface="Symbol" panose="05050102010706020507" pitchFamily="18" charset="2"/>
                            </a:rPr>
                            <m:t>𝐶</m:t>
                          </m:r>
                        </m:e>
                        <m:sub>
                          <m:r>
                            <a:rPr lang="en-US" altLang="en-US" sz="2400" b="0" i="1" smtClean="0">
                              <a:latin typeface="Cambria Math" panose="02040503050406030204" pitchFamily="18" charset="0"/>
                              <a:sym typeface="Symbol" panose="05050102010706020507" pitchFamily="18" charset="2"/>
                            </a:rPr>
                            <m:t>0</m:t>
                          </m:r>
                        </m:sub>
                      </m:sSub>
                      <m:r>
                        <a:rPr lang="en-US" altLang="en-US" sz="2400" i="1">
                          <a:latin typeface="Cambria Math" panose="02040503050406030204" pitchFamily="18" charset="0"/>
                          <a:sym typeface="Symbol" panose="05050102010706020507" pitchFamily="18" charset="2"/>
                        </a:rPr>
                        <m:t>=</m:t>
                      </m:r>
                      <m:d>
                        <m:dPr>
                          <m:begChr m:val="["/>
                          <m:endChr m:val="]"/>
                          <m:ctrlPr>
                            <a:rPr lang="en-US" altLang="en-US" sz="2400" i="1">
                              <a:latin typeface="Cambria Math" panose="02040503050406030204" pitchFamily="18" charset="0"/>
                              <a:sym typeface="Symbol" panose="05050102010706020507" pitchFamily="18" charset="2"/>
                            </a:rPr>
                          </m:ctrlPr>
                        </m:dPr>
                        <m:e>
                          <m:sSup>
                            <m:sSupPr>
                              <m:ctrlPr>
                                <a:rPr lang="en-US" altLang="en-US" sz="2400" i="1">
                                  <a:latin typeface="Cambria Math" panose="02040503050406030204" pitchFamily="18" charset="0"/>
                                  <a:sym typeface="Symbol" panose="05050102010706020507" pitchFamily="18" charset="2"/>
                                </a:rPr>
                              </m:ctrlPr>
                            </m:sSupPr>
                            <m:e>
                              <m:r>
                                <a:rPr lang="en-US" altLang="en-US" sz="2400" i="1">
                                  <a:latin typeface="Cambria Math" panose="02040503050406030204" pitchFamily="18" charset="0"/>
                                  <a:sym typeface="Symbol" panose="05050102010706020507" pitchFamily="18" charset="2"/>
                                </a:rPr>
                                <m:t>𝑔</m:t>
                              </m:r>
                            </m:e>
                            <m:sup>
                              <m:sSub>
                                <m:sSubPr>
                                  <m:ctrlPr>
                                    <a:rPr lang="en-US" altLang="en-US" sz="2400" i="1">
                                      <a:latin typeface="Cambria Math" panose="02040503050406030204" pitchFamily="18" charset="0"/>
                                      <a:sym typeface="Symbol" panose="05050102010706020507" pitchFamily="18" charset="2"/>
                                    </a:rPr>
                                  </m:ctrlPr>
                                </m:sSubPr>
                                <m:e>
                                  <m:r>
                                    <a:rPr lang="en-US" altLang="en-US" sz="2400" i="1">
                                      <a:latin typeface="Cambria Math" panose="02040503050406030204" pitchFamily="18" charset="0"/>
                                      <a:sym typeface="Symbol" panose="05050102010706020507" pitchFamily="18" charset="2"/>
                                    </a:rPr>
                                    <m:t>𝑟</m:t>
                                  </m:r>
                                </m:e>
                                <m:sub>
                                  <m:r>
                                    <a:rPr lang="en-US" altLang="en-US" sz="2400" b="0" i="1" smtClean="0">
                                      <a:latin typeface="Cambria Math" panose="02040503050406030204" pitchFamily="18" charset="0"/>
                                      <a:sym typeface="Symbol" panose="05050102010706020507" pitchFamily="18" charset="2"/>
                                    </a:rPr>
                                    <m:t>0</m:t>
                                  </m:r>
                                </m:sub>
                              </m:sSub>
                            </m:sup>
                          </m:sSup>
                          <m:r>
                            <a:rPr lang="en-US" altLang="en-US" sz="2400" i="1">
                              <a:latin typeface="Cambria Math" panose="02040503050406030204" pitchFamily="18" charset="0"/>
                              <a:sym typeface="Symbol" panose="05050102010706020507" pitchFamily="18" charset="2"/>
                            </a:rPr>
                            <m:t>,</m:t>
                          </m:r>
                          <m:r>
                            <a:rPr lang="en-US" altLang="en-US" sz="2400" i="1">
                              <a:latin typeface="Cambria Math" panose="02040503050406030204" pitchFamily="18" charset="0"/>
                              <a:sym typeface="Symbol" panose="05050102010706020507" pitchFamily="18" charset="2"/>
                            </a:rPr>
                            <m:t>𝐻</m:t>
                          </m:r>
                          <m:d>
                            <m:dPr>
                              <m:ctrlPr>
                                <a:rPr lang="en-US" altLang="en-US" sz="2400" i="1">
                                  <a:latin typeface="Cambria Math" panose="02040503050406030204" pitchFamily="18" charset="0"/>
                                  <a:sym typeface="Symbol" panose="05050102010706020507" pitchFamily="18" charset="2"/>
                                </a:rPr>
                              </m:ctrlPr>
                            </m:dPr>
                            <m:e>
                              <m:sSubSup>
                                <m:sSubSupPr>
                                  <m:ctrlPr>
                                    <a:rPr lang="en-US" altLang="en-US" sz="2400" i="1">
                                      <a:latin typeface="Cambria Math" panose="02040503050406030204" pitchFamily="18" charset="0"/>
                                      <a:sym typeface="Symbol" panose="05050102010706020507" pitchFamily="18" charset="2"/>
                                    </a:rPr>
                                  </m:ctrlPr>
                                </m:sSubSupPr>
                                <m:e>
                                  <m:r>
                                    <a:rPr lang="en-US" altLang="en-US" sz="2400" i="1">
                                      <a:latin typeface="Cambria Math" panose="02040503050406030204" pitchFamily="18" charset="0"/>
                                      <a:sym typeface="Symbol" panose="05050102010706020507" pitchFamily="18" charset="2"/>
                                    </a:rPr>
                                    <m:t>𝑧</m:t>
                                  </m:r>
                                </m:e>
                                <m:sub>
                                  <m:r>
                                    <a:rPr lang="en-US" altLang="en-US" sz="2400" b="0" i="1" smtClean="0">
                                      <a:latin typeface="Cambria Math" panose="02040503050406030204" pitchFamily="18" charset="0"/>
                                      <a:sym typeface="Symbol" panose="05050102010706020507" pitchFamily="18" charset="2"/>
                                    </a:rPr>
                                    <m:t>0</m:t>
                                  </m:r>
                                </m:sub>
                                <m:sup>
                                  <m:sSub>
                                    <m:sSubPr>
                                      <m:ctrlPr>
                                        <a:rPr lang="en-US" altLang="en-US" sz="2400" i="1">
                                          <a:latin typeface="Cambria Math" panose="02040503050406030204" pitchFamily="18" charset="0"/>
                                          <a:sym typeface="Symbol" panose="05050102010706020507" pitchFamily="18" charset="2"/>
                                        </a:rPr>
                                      </m:ctrlPr>
                                    </m:sSubPr>
                                    <m:e>
                                      <m:r>
                                        <a:rPr lang="en-US" altLang="en-US" sz="2400" i="1">
                                          <a:latin typeface="Cambria Math" panose="02040503050406030204" pitchFamily="18" charset="0"/>
                                          <a:sym typeface="Symbol" panose="05050102010706020507" pitchFamily="18" charset="2"/>
                                        </a:rPr>
                                        <m:t>𝑟</m:t>
                                      </m:r>
                                    </m:e>
                                    <m:sub>
                                      <m:r>
                                        <a:rPr lang="en-US" altLang="en-US" sz="2400" b="0" i="1" smtClean="0">
                                          <a:latin typeface="Cambria Math" panose="02040503050406030204" pitchFamily="18" charset="0"/>
                                          <a:sym typeface="Symbol" panose="05050102010706020507" pitchFamily="18" charset="2"/>
                                        </a:rPr>
                                        <m:t>0</m:t>
                                      </m:r>
                                    </m:sub>
                                  </m:sSub>
                                </m:sup>
                              </m:sSubSup>
                            </m:e>
                          </m:d>
                          <m:r>
                            <a:rPr lang="en-US" altLang="en-US" sz="2400" i="1">
                              <a:latin typeface="Cambria Math" panose="02040503050406030204" pitchFamily="18" charset="0"/>
                              <a:ea typeface="Cambria Math" panose="02040503050406030204" pitchFamily="18" charset="0"/>
                              <a:sym typeface="Symbol" panose="05050102010706020507" pitchFamily="18" charset="2"/>
                            </a:rPr>
                            <m:t>⊕</m:t>
                          </m:r>
                          <m:sSub>
                            <m:sSubPr>
                              <m:ctrlPr>
                                <a:rPr lang="en-US" altLang="en-US" sz="2400" i="1">
                                  <a:latin typeface="Cambria Math" panose="02040503050406030204" pitchFamily="18" charset="0"/>
                                  <a:ea typeface="Cambria Math" panose="02040503050406030204" pitchFamily="18" charset="0"/>
                                  <a:sym typeface="Symbol" panose="05050102010706020507" pitchFamily="18" charset="2"/>
                                </a:rPr>
                              </m:ctrlPr>
                            </m:sSubPr>
                            <m:e>
                              <m:r>
                                <a:rPr lang="en-US" altLang="en-US" sz="2400" i="1">
                                  <a:latin typeface="Cambria Math" panose="02040503050406030204" pitchFamily="18" charset="0"/>
                                  <a:ea typeface="Cambria Math" panose="02040503050406030204" pitchFamily="18" charset="0"/>
                                  <a:sym typeface="Symbol" panose="05050102010706020507" pitchFamily="18" charset="2"/>
                                </a:rPr>
                                <m:t>𝑚</m:t>
                              </m:r>
                            </m:e>
                            <m:sub>
                              <m:r>
                                <a:rPr lang="en-US" altLang="en-US" sz="2400" b="0" i="1" smtClean="0">
                                  <a:latin typeface="Cambria Math" panose="02040503050406030204" pitchFamily="18" charset="0"/>
                                  <a:ea typeface="Cambria Math" panose="02040503050406030204" pitchFamily="18" charset="0"/>
                                  <a:sym typeface="Symbol" panose="05050102010706020507" pitchFamily="18" charset="2"/>
                                </a:rPr>
                                <m:t>0</m:t>
                              </m:r>
                            </m:sub>
                          </m:sSub>
                        </m:e>
                      </m:d>
                    </m:oMath>
                  </m:oMathPara>
                </a14:m>
                <a:endParaRPr lang="en-US" altLang="en-US" sz="2400" dirty="0">
                  <a:latin typeface="Arial" panose="020B0604020202020204" pitchFamily="34" charset="0"/>
                  <a:sym typeface="Symbol" panose="05050102010706020507" pitchFamily="18" charset="2"/>
                </a:endParaRPr>
              </a:p>
              <a:p>
                <a:pPr lvl="1">
                  <a:lnSpc>
                    <a:spcPct val="90000"/>
                  </a:lnSpc>
                  <a:spcBef>
                    <a:spcPct val="20000"/>
                  </a:spcBef>
                </a:pPr>
                <a14:m>
                  <m:oMathPara xmlns:m="http://schemas.openxmlformats.org/officeDocument/2006/math">
                    <m:oMathParaPr>
                      <m:jc m:val="centerGroup"/>
                    </m:oMathParaPr>
                    <m:oMath xmlns:m="http://schemas.openxmlformats.org/officeDocument/2006/math">
                      <m:sSub>
                        <m:sSubPr>
                          <m:ctrlPr>
                            <a:rPr lang="en-US" altLang="en-US" sz="2400" i="1" smtClean="0">
                              <a:latin typeface="Cambria Math" panose="02040503050406030204" pitchFamily="18" charset="0"/>
                              <a:sym typeface="Symbol" panose="05050102010706020507" pitchFamily="18" charset="2"/>
                            </a:rPr>
                          </m:ctrlPr>
                        </m:sSubPr>
                        <m:e>
                          <m:r>
                            <a:rPr lang="en-US" altLang="en-US" sz="2400" b="0" i="1" smtClean="0">
                              <a:latin typeface="Cambria Math" panose="02040503050406030204" pitchFamily="18" charset="0"/>
                              <a:sym typeface="Symbol" panose="05050102010706020507" pitchFamily="18" charset="2"/>
                            </a:rPr>
                            <m:t>𝐶</m:t>
                          </m:r>
                        </m:e>
                        <m:sub>
                          <m:r>
                            <a:rPr lang="en-US" altLang="en-US" sz="2400" b="0" i="1" smtClean="0">
                              <a:latin typeface="Cambria Math" panose="02040503050406030204" pitchFamily="18" charset="0"/>
                              <a:sym typeface="Symbol" panose="05050102010706020507" pitchFamily="18" charset="2"/>
                            </a:rPr>
                            <m:t>1</m:t>
                          </m:r>
                        </m:sub>
                      </m:sSub>
                      <m:r>
                        <a:rPr lang="en-US" altLang="en-US" sz="2400" b="0" i="1" smtClean="0">
                          <a:latin typeface="Cambria Math" panose="02040503050406030204" pitchFamily="18" charset="0"/>
                          <a:sym typeface="Symbol" panose="05050102010706020507" pitchFamily="18" charset="2"/>
                        </a:rPr>
                        <m:t>=</m:t>
                      </m:r>
                      <m:d>
                        <m:dPr>
                          <m:begChr m:val="["/>
                          <m:endChr m:val="]"/>
                          <m:ctrlPr>
                            <a:rPr lang="en-US" altLang="en-US" sz="2400" b="0" i="1" smtClean="0">
                              <a:latin typeface="Cambria Math" panose="02040503050406030204" pitchFamily="18" charset="0"/>
                              <a:sym typeface="Symbol" panose="05050102010706020507" pitchFamily="18" charset="2"/>
                            </a:rPr>
                          </m:ctrlPr>
                        </m:dPr>
                        <m:e>
                          <m:sSup>
                            <m:sSupPr>
                              <m:ctrlPr>
                                <a:rPr lang="en-US" altLang="en-US" sz="2400" b="0" i="1" smtClean="0">
                                  <a:latin typeface="Cambria Math" panose="02040503050406030204" pitchFamily="18" charset="0"/>
                                  <a:sym typeface="Symbol" panose="05050102010706020507" pitchFamily="18" charset="2"/>
                                </a:rPr>
                              </m:ctrlPr>
                            </m:sSupPr>
                            <m:e>
                              <m:r>
                                <a:rPr lang="en-US" altLang="en-US" sz="2400" b="0" i="1" smtClean="0">
                                  <a:latin typeface="Cambria Math" panose="02040503050406030204" pitchFamily="18" charset="0"/>
                                  <a:sym typeface="Symbol" panose="05050102010706020507" pitchFamily="18" charset="2"/>
                                </a:rPr>
                                <m:t>𝑔</m:t>
                              </m:r>
                            </m:e>
                            <m:sup>
                              <m:sSub>
                                <m:sSubPr>
                                  <m:ctrlPr>
                                    <a:rPr lang="en-US" altLang="en-US" sz="2400" b="0" i="1" smtClean="0">
                                      <a:latin typeface="Cambria Math" panose="02040503050406030204" pitchFamily="18" charset="0"/>
                                      <a:sym typeface="Symbol" panose="05050102010706020507" pitchFamily="18" charset="2"/>
                                    </a:rPr>
                                  </m:ctrlPr>
                                </m:sSubPr>
                                <m:e>
                                  <m:r>
                                    <a:rPr lang="en-US" altLang="en-US" sz="2400" b="0" i="1" smtClean="0">
                                      <a:latin typeface="Cambria Math" panose="02040503050406030204" pitchFamily="18" charset="0"/>
                                      <a:sym typeface="Symbol" panose="05050102010706020507" pitchFamily="18" charset="2"/>
                                    </a:rPr>
                                    <m:t>𝑟</m:t>
                                  </m:r>
                                </m:e>
                                <m:sub>
                                  <m:r>
                                    <a:rPr lang="en-US" altLang="en-US" sz="2400" b="0" i="1" smtClean="0">
                                      <a:latin typeface="Cambria Math" panose="02040503050406030204" pitchFamily="18" charset="0"/>
                                      <a:sym typeface="Symbol" panose="05050102010706020507" pitchFamily="18" charset="2"/>
                                    </a:rPr>
                                    <m:t>1</m:t>
                                  </m:r>
                                </m:sub>
                              </m:sSub>
                            </m:sup>
                          </m:sSup>
                          <m:r>
                            <a:rPr lang="en-US" altLang="en-US" sz="2400" b="0" i="1" smtClean="0">
                              <a:latin typeface="Cambria Math" panose="02040503050406030204" pitchFamily="18" charset="0"/>
                              <a:sym typeface="Symbol" panose="05050102010706020507" pitchFamily="18" charset="2"/>
                            </a:rPr>
                            <m:t>,</m:t>
                          </m:r>
                          <m:r>
                            <a:rPr lang="en-US" altLang="en-US" sz="2400" b="0" i="1" smtClean="0">
                              <a:latin typeface="Cambria Math" panose="02040503050406030204" pitchFamily="18" charset="0"/>
                              <a:sym typeface="Symbol" panose="05050102010706020507" pitchFamily="18" charset="2"/>
                            </a:rPr>
                            <m:t>𝐻</m:t>
                          </m:r>
                          <m:d>
                            <m:dPr>
                              <m:ctrlPr>
                                <a:rPr lang="en-US" altLang="en-US" sz="2400" b="0" i="1" smtClean="0">
                                  <a:latin typeface="Cambria Math" panose="02040503050406030204" pitchFamily="18" charset="0"/>
                                  <a:sym typeface="Symbol" panose="05050102010706020507" pitchFamily="18" charset="2"/>
                                </a:rPr>
                              </m:ctrlPr>
                            </m:dPr>
                            <m:e>
                              <m:sSubSup>
                                <m:sSubSupPr>
                                  <m:ctrlPr>
                                    <a:rPr lang="en-US" altLang="en-US" sz="2400" b="0" i="1" smtClean="0">
                                      <a:latin typeface="Cambria Math" panose="02040503050406030204" pitchFamily="18" charset="0"/>
                                      <a:sym typeface="Symbol" panose="05050102010706020507" pitchFamily="18" charset="2"/>
                                    </a:rPr>
                                  </m:ctrlPr>
                                </m:sSubSupPr>
                                <m:e>
                                  <m:r>
                                    <a:rPr lang="en-US" altLang="en-US" sz="2400" b="0" i="1" smtClean="0">
                                      <a:latin typeface="Cambria Math" panose="02040503050406030204" pitchFamily="18" charset="0"/>
                                      <a:sym typeface="Symbol" panose="05050102010706020507" pitchFamily="18" charset="2"/>
                                    </a:rPr>
                                    <m:t>𝑧</m:t>
                                  </m:r>
                                </m:e>
                                <m:sub>
                                  <m:r>
                                    <a:rPr lang="en-US" altLang="en-US" sz="2400" b="0" i="1" smtClean="0">
                                      <a:latin typeface="Cambria Math" panose="02040503050406030204" pitchFamily="18" charset="0"/>
                                      <a:sym typeface="Symbol" panose="05050102010706020507" pitchFamily="18" charset="2"/>
                                    </a:rPr>
                                    <m:t>1</m:t>
                                  </m:r>
                                </m:sub>
                                <m:sup>
                                  <m:sSub>
                                    <m:sSubPr>
                                      <m:ctrlPr>
                                        <a:rPr lang="en-US" altLang="en-US" sz="2400" b="0" i="1" smtClean="0">
                                          <a:latin typeface="Cambria Math" panose="02040503050406030204" pitchFamily="18" charset="0"/>
                                          <a:sym typeface="Symbol" panose="05050102010706020507" pitchFamily="18" charset="2"/>
                                        </a:rPr>
                                      </m:ctrlPr>
                                    </m:sSubPr>
                                    <m:e>
                                      <m:r>
                                        <a:rPr lang="en-US" altLang="en-US" sz="2400" b="0" i="1" smtClean="0">
                                          <a:latin typeface="Cambria Math" panose="02040503050406030204" pitchFamily="18" charset="0"/>
                                          <a:sym typeface="Symbol" panose="05050102010706020507" pitchFamily="18" charset="2"/>
                                        </a:rPr>
                                        <m:t>𝑟</m:t>
                                      </m:r>
                                    </m:e>
                                    <m:sub>
                                      <m:r>
                                        <a:rPr lang="en-US" altLang="en-US" sz="2400" b="0" i="1" smtClean="0">
                                          <a:latin typeface="Cambria Math" panose="02040503050406030204" pitchFamily="18" charset="0"/>
                                          <a:sym typeface="Symbol" panose="05050102010706020507" pitchFamily="18" charset="2"/>
                                        </a:rPr>
                                        <m:t>1</m:t>
                                      </m:r>
                                    </m:sub>
                                  </m:sSub>
                                </m:sup>
                              </m:sSubSup>
                            </m:e>
                          </m:d>
                          <m:r>
                            <a:rPr lang="en-US" altLang="en-US" sz="2400" b="0" i="1" smtClean="0">
                              <a:latin typeface="Cambria Math" panose="02040503050406030204" pitchFamily="18" charset="0"/>
                              <a:ea typeface="Cambria Math" panose="02040503050406030204" pitchFamily="18" charset="0"/>
                              <a:sym typeface="Symbol" panose="05050102010706020507" pitchFamily="18" charset="2"/>
                            </a:rPr>
                            <m:t>⊕</m:t>
                          </m:r>
                          <m:sSub>
                            <m:sSubPr>
                              <m:ctrlPr>
                                <a:rPr lang="en-US" altLang="en-US" sz="2400" b="0" i="1" smtClean="0">
                                  <a:latin typeface="Cambria Math" panose="02040503050406030204" pitchFamily="18" charset="0"/>
                                  <a:ea typeface="Cambria Math" panose="02040503050406030204" pitchFamily="18" charset="0"/>
                                  <a:sym typeface="Symbol" panose="05050102010706020507" pitchFamily="18" charset="2"/>
                                </a:rPr>
                              </m:ctrlPr>
                            </m:sSubPr>
                            <m:e>
                              <m:r>
                                <a:rPr lang="en-US" altLang="en-US" sz="2400" b="0" i="1" smtClean="0">
                                  <a:latin typeface="Cambria Math" panose="02040503050406030204" pitchFamily="18" charset="0"/>
                                  <a:ea typeface="Cambria Math" panose="02040503050406030204" pitchFamily="18" charset="0"/>
                                  <a:sym typeface="Symbol" panose="05050102010706020507" pitchFamily="18" charset="2"/>
                                </a:rPr>
                                <m:t>𝑚</m:t>
                              </m:r>
                            </m:e>
                            <m:sub>
                              <m:r>
                                <a:rPr lang="en-US" altLang="en-US" sz="2400" b="0" i="1" smtClean="0">
                                  <a:latin typeface="Cambria Math" panose="02040503050406030204" pitchFamily="18" charset="0"/>
                                  <a:ea typeface="Cambria Math" panose="02040503050406030204" pitchFamily="18" charset="0"/>
                                  <a:sym typeface="Symbol" panose="05050102010706020507" pitchFamily="18" charset="2"/>
                                </a:rPr>
                                <m:t>1</m:t>
                              </m:r>
                            </m:sub>
                          </m:sSub>
                        </m:e>
                      </m:d>
                    </m:oMath>
                  </m:oMathPara>
                </a14:m>
                <a:endParaRPr lang="en-US" altLang="en-US" sz="2400" dirty="0">
                  <a:latin typeface="Arial" panose="020B0604020202020204" pitchFamily="34" charset="0"/>
                  <a:sym typeface="Symbol" panose="05050102010706020507" pitchFamily="18" charset="2"/>
                </a:endParaRPr>
              </a:p>
            </p:txBody>
          </p:sp>
        </mc:Choice>
        <mc:Fallback xmlns="">
          <p:sp>
            <p:nvSpPr>
              <p:cNvPr id="30" name="Rectangle 29"/>
              <p:cNvSpPr>
                <a:spLocks noRot="1" noChangeAspect="1" noMove="1" noResize="1" noEditPoints="1" noAdjustHandles="1" noChangeArrowheads="1" noChangeShapeType="1" noTextEdit="1"/>
              </p:cNvSpPr>
              <p:nvPr/>
            </p:nvSpPr>
            <p:spPr>
              <a:xfrm>
                <a:off x="2876216" y="4145185"/>
                <a:ext cx="6096000" cy="843564"/>
              </a:xfrm>
              <a:prstGeom prst="rect">
                <a:avLst/>
              </a:prstGeom>
              <a:blipFill>
                <a:blip r:embed="rId6"/>
                <a:stretch>
                  <a:fillRect b="-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124359" y="5557669"/>
                <a:ext cx="3414717" cy="1143968"/>
              </a:xfrm>
              <a:prstGeom prst="rect">
                <a:avLst/>
              </a:prstGeom>
            </p:spPr>
            <p:txBody>
              <a:bodyPr wrap="none">
                <a:spAutoFit/>
              </a:bodyPr>
              <a:lstStyle/>
              <a:p>
                <a:r>
                  <a:rPr lang="en-US" altLang="en-US" sz="3200" dirty="0" smtClean="0">
                    <a:sym typeface="Symbol" panose="05050102010706020507" pitchFamily="18" charset="2"/>
                  </a:rPr>
                  <a:t>Bob can decrypt </a:t>
                </a:r>
                <a:r>
                  <a:rPr lang="en-US" altLang="en-US" sz="3200" dirty="0" err="1" smtClean="0">
                    <a:sym typeface="Symbol" panose="05050102010706020507" pitchFamily="18" charset="2"/>
                  </a:rPr>
                  <a:t>C</a:t>
                </a:r>
                <a:r>
                  <a:rPr lang="en-US" altLang="en-US" sz="3200" b="1" baseline="-25000" dirty="0" err="1" smtClean="0">
                    <a:sym typeface="Symbol" panose="05050102010706020507" pitchFamily="18" charset="2"/>
                  </a:rPr>
                  <a:t>b</a:t>
                </a:r>
                <a:endParaRPr lang="en-US" altLang="en-US" sz="3200" b="1" baseline="-25000" dirty="0" smtClean="0">
                  <a:sym typeface="Symbol" panose="05050102010706020507" pitchFamily="18" charset="2"/>
                </a:endParaRPr>
              </a:p>
              <a:p>
                <a:pPr/>
                <a14:m>
                  <m:oMathPara xmlns:m="http://schemas.openxmlformats.org/officeDocument/2006/math">
                    <m:oMathParaPr>
                      <m:jc m:val="centerGroup"/>
                    </m:oMathParaPr>
                    <m:oMath xmlns:m="http://schemas.openxmlformats.org/officeDocument/2006/math">
                      <m:sSubSup>
                        <m:sSubSupPr>
                          <m:ctrlPr>
                            <a:rPr lang="en-US" altLang="en-US" sz="3200" i="1" smtClean="0">
                              <a:latin typeface="Cambria Math" panose="02040503050406030204" pitchFamily="18" charset="0"/>
                              <a:sym typeface="Symbol" panose="05050102010706020507" pitchFamily="18" charset="2"/>
                            </a:rPr>
                          </m:ctrlPr>
                        </m:sSubSupPr>
                        <m:e>
                          <m:r>
                            <a:rPr lang="en-US" altLang="en-US" sz="3200" i="1">
                              <a:latin typeface="Cambria Math" panose="02040503050406030204" pitchFamily="18" charset="0"/>
                              <a:sym typeface="Symbol" panose="05050102010706020507" pitchFamily="18" charset="2"/>
                            </a:rPr>
                            <m:t>𝑧</m:t>
                          </m:r>
                        </m:e>
                        <m:sub>
                          <m:r>
                            <a:rPr lang="en-US" altLang="en-US" sz="3200" b="0" i="1" smtClean="0">
                              <a:latin typeface="Cambria Math" panose="02040503050406030204" pitchFamily="18" charset="0"/>
                              <a:sym typeface="Symbol" panose="05050102010706020507" pitchFamily="18" charset="2"/>
                            </a:rPr>
                            <m:t>𝑏</m:t>
                          </m:r>
                        </m:sub>
                        <m:sup>
                          <m:sSub>
                            <m:sSubPr>
                              <m:ctrlPr>
                                <a:rPr lang="en-US" altLang="en-US" sz="3200" i="1">
                                  <a:latin typeface="Cambria Math" panose="02040503050406030204" pitchFamily="18" charset="0"/>
                                  <a:sym typeface="Symbol" panose="05050102010706020507" pitchFamily="18" charset="2"/>
                                </a:rPr>
                              </m:ctrlPr>
                            </m:sSubPr>
                            <m:e>
                              <m:r>
                                <a:rPr lang="en-US" altLang="en-US" sz="3200" i="1">
                                  <a:latin typeface="Cambria Math" panose="02040503050406030204" pitchFamily="18" charset="0"/>
                                  <a:sym typeface="Symbol" panose="05050102010706020507" pitchFamily="18" charset="2"/>
                                </a:rPr>
                                <m:t>𝑟</m:t>
                              </m:r>
                            </m:e>
                            <m:sub>
                              <m:r>
                                <a:rPr lang="en-US" altLang="en-US" sz="3200" b="0" i="1" smtClean="0">
                                  <a:latin typeface="Cambria Math" panose="02040503050406030204" pitchFamily="18" charset="0"/>
                                  <a:sym typeface="Symbol" panose="05050102010706020507" pitchFamily="18" charset="2"/>
                                </a:rPr>
                                <m:t>𝑏</m:t>
                              </m:r>
                            </m:sub>
                          </m:sSub>
                        </m:sup>
                      </m:sSubSup>
                      <m:r>
                        <a:rPr lang="en-US" altLang="en-US" sz="3200" b="0" i="1" smtClean="0">
                          <a:latin typeface="Cambria Math" panose="02040503050406030204" pitchFamily="18" charset="0"/>
                          <a:sym typeface="Symbol" panose="05050102010706020507" pitchFamily="18" charset="2"/>
                        </a:rPr>
                        <m:t>=</m:t>
                      </m:r>
                      <m:sSup>
                        <m:sSupPr>
                          <m:ctrlPr>
                            <a:rPr lang="en-US" altLang="en-US" sz="3200" i="1" smtClean="0">
                              <a:latin typeface="Cambria Math" panose="02040503050406030204" pitchFamily="18" charset="0"/>
                              <a:sym typeface="Symbol" panose="05050102010706020507" pitchFamily="18" charset="2"/>
                            </a:rPr>
                          </m:ctrlPr>
                        </m:sSupPr>
                        <m:e>
                          <m:r>
                            <a:rPr lang="en-US" altLang="en-US" sz="3200" i="1">
                              <a:latin typeface="Cambria Math" panose="02040503050406030204" pitchFamily="18" charset="0"/>
                              <a:sym typeface="Symbol" panose="05050102010706020507" pitchFamily="18" charset="2"/>
                            </a:rPr>
                            <m:t>𝑔</m:t>
                          </m:r>
                        </m:e>
                        <m:sup>
                          <m:r>
                            <a:rPr lang="en-US" altLang="en-US" sz="3200" b="0" i="1" smtClean="0">
                              <a:latin typeface="Cambria Math" panose="02040503050406030204" pitchFamily="18" charset="0"/>
                              <a:sym typeface="Symbol" panose="05050102010706020507" pitchFamily="18" charset="2"/>
                            </a:rPr>
                            <m:t>𝑘</m:t>
                          </m:r>
                          <m:sSub>
                            <m:sSubPr>
                              <m:ctrlPr>
                                <a:rPr lang="en-US" altLang="en-US" sz="3200" i="1">
                                  <a:latin typeface="Cambria Math" panose="02040503050406030204" pitchFamily="18" charset="0"/>
                                  <a:sym typeface="Symbol" panose="05050102010706020507" pitchFamily="18" charset="2"/>
                                </a:rPr>
                              </m:ctrlPr>
                            </m:sSubPr>
                            <m:e>
                              <m:r>
                                <a:rPr lang="en-US" altLang="en-US" sz="3200" i="1">
                                  <a:latin typeface="Cambria Math" panose="02040503050406030204" pitchFamily="18" charset="0"/>
                                  <a:sym typeface="Symbol" panose="05050102010706020507" pitchFamily="18" charset="2"/>
                                </a:rPr>
                                <m:t>𝑟</m:t>
                              </m:r>
                            </m:e>
                            <m:sub>
                              <m:r>
                                <a:rPr lang="en-US" altLang="en-US" sz="3200" b="0" i="1" smtClean="0">
                                  <a:latin typeface="Cambria Math" panose="02040503050406030204" pitchFamily="18" charset="0"/>
                                  <a:sym typeface="Symbol" panose="05050102010706020507" pitchFamily="18" charset="2"/>
                                </a:rPr>
                                <m:t>𝑏</m:t>
                              </m:r>
                            </m:sub>
                          </m:sSub>
                        </m:sup>
                      </m:sSup>
                    </m:oMath>
                  </m:oMathPara>
                </a14:m>
                <a:endParaRPr lang="en-US" sz="3200" dirty="0"/>
              </a:p>
            </p:txBody>
          </p:sp>
        </mc:Choice>
        <mc:Fallback xmlns="">
          <p:sp>
            <p:nvSpPr>
              <p:cNvPr id="31" name="Rectangle 30"/>
              <p:cNvSpPr>
                <a:spLocks noRot="1" noChangeAspect="1" noMove="1" noResize="1" noEditPoints="1" noAdjustHandles="1" noChangeArrowheads="1" noChangeShapeType="1" noTextEdit="1"/>
              </p:cNvSpPr>
              <p:nvPr/>
            </p:nvSpPr>
            <p:spPr>
              <a:xfrm>
                <a:off x="4124359" y="5557669"/>
                <a:ext cx="3414717" cy="1143968"/>
              </a:xfrm>
              <a:prstGeom prst="rect">
                <a:avLst/>
              </a:prstGeom>
              <a:blipFill>
                <a:blip r:embed="rId7"/>
                <a:stretch>
                  <a:fillRect l="-4643" t="-6952"/>
                </a:stretch>
              </a:blipFill>
            </p:spPr>
            <p:txBody>
              <a:bodyPr/>
              <a:lstStyle/>
              <a:p>
                <a:r>
                  <a:rPr lang="en-US">
                    <a:noFill/>
                  </a:rPr>
                  <a:t> </a:t>
                </a:r>
              </a:p>
            </p:txBody>
          </p:sp>
        </mc:Fallback>
      </mc:AlternateContent>
      <p:cxnSp>
        <p:nvCxnSpPr>
          <p:cNvPr id="7" name="Straight Arrow Connector 6"/>
          <p:cNvCxnSpPr/>
          <p:nvPr/>
        </p:nvCxnSpPr>
        <p:spPr>
          <a:xfrm flipH="1">
            <a:off x="815617" y="3783482"/>
            <a:ext cx="3763309" cy="17413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84994" y="5450674"/>
                <a:ext cx="3298339" cy="1274131"/>
              </a:xfrm>
              <a:prstGeom prst="rect">
                <a:avLst/>
              </a:prstGeom>
              <a:noFill/>
            </p:spPr>
            <p:txBody>
              <a:bodyPr wrap="none" rtlCol="0">
                <a:spAutoFit/>
              </a:bodyPr>
              <a:lstStyle/>
              <a:p>
                <a:r>
                  <a:rPr lang="en-US" sz="2800" dirty="0" smtClean="0">
                    <a:solidFill>
                      <a:srgbClr val="FF0000"/>
                    </a:solidFill>
                  </a:rPr>
                  <a:t>Alice must check that</a:t>
                </a:r>
              </a:p>
              <a:p>
                <a:pPr/>
                <a14:m>
                  <m:oMathPara xmlns:m="http://schemas.openxmlformats.org/officeDocument/2006/math">
                    <m:oMathParaPr>
                      <m:jc m:val="centerGroup"/>
                    </m:oMathParaPr>
                    <m:oMath xmlns:m="http://schemas.openxmlformats.org/officeDocument/2006/math">
                      <m:sSub>
                        <m:sSubPr>
                          <m:ctrlPr>
                            <a:rPr lang="en-US" altLang="en-US" sz="2800" i="1">
                              <a:solidFill>
                                <a:srgbClr val="FF0000"/>
                              </a:solidFill>
                              <a:latin typeface="Cambria Math" panose="02040503050406030204" pitchFamily="18" charset="0"/>
                              <a:sym typeface="Symbol" panose="05050102010706020507" pitchFamily="18" charset="2"/>
                            </a:rPr>
                          </m:ctrlPr>
                        </m:sSubPr>
                        <m:e>
                          <m:r>
                            <a:rPr lang="en-US" altLang="en-US" sz="2800" i="1">
                              <a:solidFill>
                                <a:srgbClr val="FF0000"/>
                              </a:solidFill>
                              <a:latin typeface="Cambria Math" panose="02040503050406030204" pitchFamily="18" charset="0"/>
                              <a:sym typeface="Symbol" panose="05050102010706020507" pitchFamily="18" charset="2"/>
                            </a:rPr>
                            <m:t>𝑧</m:t>
                          </m:r>
                        </m:e>
                        <m:sub>
                          <m:r>
                            <a:rPr lang="en-US" altLang="en-US" sz="2800" i="1">
                              <a:solidFill>
                                <a:srgbClr val="FF0000"/>
                              </a:solidFill>
                              <a:latin typeface="Cambria Math" panose="02040503050406030204" pitchFamily="18" charset="0"/>
                              <a:sym typeface="Symbol" panose="05050102010706020507" pitchFamily="18" charset="2"/>
                            </a:rPr>
                            <m:t>1</m:t>
                          </m:r>
                        </m:sub>
                      </m:sSub>
                      <m:r>
                        <a:rPr lang="en-US" altLang="en-US" sz="2800" i="1">
                          <a:solidFill>
                            <a:srgbClr val="FF0000"/>
                          </a:solidFill>
                          <a:latin typeface="Cambria Math" panose="02040503050406030204" pitchFamily="18" charset="0"/>
                          <a:sym typeface="Symbol" panose="05050102010706020507" pitchFamily="18" charset="2"/>
                        </a:rPr>
                        <m:t>=</m:t>
                      </m:r>
                      <m:r>
                        <a:rPr lang="en-US" altLang="en-US" sz="2800" i="1">
                          <a:solidFill>
                            <a:srgbClr val="FF0000"/>
                          </a:solidFill>
                          <a:latin typeface="Cambria Math" panose="02040503050406030204" pitchFamily="18" charset="0"/>
                          <a:sym typeface="Symbol" panose="05050102010706020507" pitchFamily="18" charset="2"/>
                        </a:rPr>
                        <m:t>𝑐</m:t>
                      </m:r>
                      <m:sSubSup>
                        <m:sSubSupPr>
                          <m:ctrlPr>
                            <a:rPr lang="en-US" altLang="en-US" sz="2800" i="1">
                              <a:solidFill>
                                <a:srgbClr val="FF0000"/>
                              </a:solidFill>
                              <a:latin typeface="Cambria Math" panose="02040503050406030204" pitchFamily="18" charset="0"/>
                              <a:sym typeface="Symbol" panose="05050102010706020507" pitchFamily="18" charset="2"/>
                            </a:rPr>
                          </m:ctrlPr>
                        </m:sSubSupPr>
                        <m:e>
                          <m:d>
                            <m:dPr>
                              <m:ctrlPr>
                                <a:rPr lang="en-US" altLang="en-US" sz="2800" i="1">
                                  <a:solidFill>
                                    <a:srgbClr val="FF0000"/>
                                  </a:solidFill>
                                  <a:latin typeface="Cambria Math" panose="02040503050406030204" pitchFamily="18" charset="0"/>
                                  <a:sym typeface="Symbol" panose="05050102010706020507" pitchFamily="18" charset="2"/>
                                </a:rPr>
                              </m:ctrlPr>
                            </m:dPr>
                            <m:e>
                              <m:sSub>
                                <m:sSubPr>
                                  <m:ctrlPr>
                                    <a:rPr lang="en-US" altLang="en-US" sz="2800" i="1">
                                      <a:solidFill>
                                        <a:srgbClr val="FF0000"/>
                                      </a:solidFill>
                                      <a:latin typeface="Cambria Math" panose="02040503050406030204" pitchFamily="18" charset="0"/>
                                      <a:sym typeface="Symbol" panose="05050102010706020507" pitchFamily="18" charset="2"/>
                                    </a:rPr>
                                  </m:ctrlPr>
                                </m:sSubPr>
                                <m:e>
                                  <m:r>
                                    <a:rPr lang="en-US" altLang="en-US" sz="2800" i="1">
                                      <a:solidFill>
                                        <a:srgbClr val="FF0000"/>
                                      </a:solidFill>
                                      <a:latin typeface="Cambria Math" panose="02040503050406030204" pitchFamily="18" charset="0"/>
                                      <a:sym typeface="Symbol" panose="05050102010706020507" pitchFamily="18" charset="2"/>
                                    </a:rPr>
                                    <m:t>𝑧</m:t>
                                  </m:r>
                                </m:e>
                                <m:sub>
                                  <m:r>
                                    <a:rPr lang="en-US" altLang="en-US" sz="2800" b="0" i="1" smtClean="0">
                                      <a:solidFill>
                                        <a:srgbClr val="FF0000"/>
                                      </a:solidFill>
                                      <a:latin typeface="Cambria Math" panose="02040503050406030204" pitchFamily="18" charset="0"/>
                                      <a:sym typeface="Symbol" panose="05050102010706020507" pitchFamily="18" charset="2"/>
                                    </a:rPr>
                                    <m:t>0</m:t>
                                  </m:r>
                                </m:sub>
                              </m:sSub>
                            </m:e>
                          </m:d>
                        </m:e>
                        <m:sub/>
                        <m:sup>
                          <m:r>
                            <a:rPr lang="en-US" altLang="en-US" sz="2800" i="1">
                              <a:solidFill>
                                <a:srgbClr val="FF0000"/>
                              </a:solidFill>
                              <a:latin typeface="Cambria Math" panose="02040503050406030204" pitchFamily="18" charset="0"/>
                              <a:sym typeface="Symbol" panose="05050102010706020507" pitchFamily="18" charset="2"/>
                            </a:rPr>
                            <m:t>−1</m:t>
                          </m:r>
                        </m:sup>
                      </m:sSubSup>
                    </m:oMath>
                  </m:oMathPara>
                </a14:m>
                <a:endParaRPr lang="en-US" altLang="en-US" baseline="-25000" dirty="0">
                  <a:solidFill>
                    <a:srgbClr val="FF0000"/>
                  </a:solidFill>
                </a:endParaRPr>
              </a:p>
              <a:p>
                <a:r>
                  <a:rPr lang="en-US" dirty="0" smtClean="0">
                    <a:solidFill>
                      <a:srgbClr val="FF0000"/>
                    </a:solidFill>
                  </a:rPr>
                  <a:t> </a:t>
                </a:r>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4994" y="5450674"/>
                <a:ext cx="3298339" cy="1274131"/>
              </a:xfrm>
              <a:prstGeom prst="rect">
                <a:avLst/>
              </a:prstGeom>
              <a:blipFill>
                <a:blip r:embed="rId8"/>
                <a:stretch>
                  <a:fillRect l="-3882" t="-4306" r="-2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845140" y="1456514"/>
                <a:ext cx="6835031" cy="3732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Bob cannot decrypt </a:t>
                </a:r>
                <a:r>
                  <a:rPr lang="en-US" altLang="en-US" sz="2800" dirty="0" smtClean="0">
                    <a:sym typeface="Symbol" panose="05050102010706020507" pitchFamily="18" charset="2"/>
                  </a:rPr>
                  <a:t>C</a:t>
                </a:r>
                <a:r>
                  <a:rPr lang="en-US" altLang="en-US" sz="2800" b="1" baseline="-25000" dirty="0" smtClean="0">
                    <a:sym typeface="Symbol" panose="05050102010706020507" pitchFamily="18" charset="2"/>
                  </a:rPr>
                  <a:t>1-b</a:t>
                </a:r>
                <a:endParaRPr lang="en-US" altLang="en-US" sz="2800" b="1" baseline="-25000" dirty="0">
                  <a:sym typeface="Symbol" panose="05050102010706020507" pitchFamily="18" charset="2"/>
                </a:endParaRPr>
              </a:p>
              <a:p>
                <a:r>
                  <a:rPr lang="en-US" sz="2800" dirty="0" smtClean="0"/>
                  <a:t>Unless he queries random oracle at  </a:t>
                </a:r>
              </a:p>
              <a:p>
                <a:pPr marL="457200" indent="-457200">
                  <a:buFont typeface="Arial" panose="020B0604020202020204" pitchFamily="34" charset="0"/>
                  <a:buChar char="•"/>
                </a:pPr>
                <a14:m>
                  <m:oMath xmlns:m="http://schemas.openxmlformats.org/officeDocument/2006/math">
                    <m:sSup>
                      <m:sSupPr>
                        <m:ctrlPr>
                          <a:rPr lang="en-US" altLang="en-US" sz="2800" i="1">
                            <a:latin typeface="Cambria Math" panose="02040503050406030204" pitchFamily="18" charset="0"/>
                            <a:sym typeface="Symbol" panose="05050102010706020507" pitchFamily="18" charset="2"/>
                          </a:rPr>
                        </m:ctrlPr>
                      </m:sSupPr>
                      <m:e>
                        <m:r>
                          <a:rPr lang="en-US" altLang="en-US" sz="2800" b="0" i="1" smtClean="0">
                            <a:latin typeface="Cambria Math" panose="02040503050406030204" pitchFamily="18" charset="0"/>
                            <a:sym typeface="Symbol" panose="05050102010706020507" pitchFamily="18" charset="2"/>
                          </a:rPr>
                          <m:t>𝑐</m:t>
                        </m:r>
                      </m:e>
                      <m:sup>
                        <m:sSub>
                          <m:sSubPr>
                            <m:ctrlPr>
                              <a:rPr lang="en-US" altLang="en-US" sz="2800" i="1">
                                <a:latin typeface="Cambria Math" panose="02040503050406030204" pitchFamily="18" charset="0"/>
                                <a:sym typeface="Symbol" panose="05050102010706020507" pitchFamily="18" charset="2"/>
                              </a:rPr>
                            </m:ctrlPr>
                          </m:sSubPr>
                          <m:e>
                            <m:r>
                              <a:rPr lang="en-US" altLang="en-US" sz="2800" i="1">
                                <a:latin typeface="Cambria Math" panose="02040503050406030204" pitchFamily="18" charset="0"/>
                                <a:sym typeface="Symbol" panose="05050102010706020507" pitchFamily="18" charset="2"/>
                              </a:rPr>
                              <m:t>𝑟</m:t>
                            </m:r>
                          </m:e>
                          <m:sub>
                            <m:r>
                              <a:rPr lang="en-US" altLang="en-US" sz="2800" i="1">
                                <a:latin typeface="Cambria Math" panose="02040503050406030204" pitchFamily="18" charset="0"/>
                                <a:sym typeface="Symbol" panose="05050102010706020507" pitchFamily="18" charset="2"/>
                              </a:rPr>
                              <m:t>1−</m:t>
                            </m:r>
                            <m:r>
                              <a:rPr lang="en-US" altLang="en-US" sz="2800" i="1">
                                <a:latin typeface="Cambria Math" panose="02040503050406030204" pitchFamily="18" charset="0"/>
                                <a:sym typeface="Symbol" panose="05050102010706020507" pitchFamily="18" charset="2"/>
                              </a:rPr>
                              <m:t>𝑏</m:t>
                            </m:r>
                          </m:sub>
                        </m:sSub>
                      </m:sup>
                    </m:sSup>
                    <m:sSup>
                      <m:sSupPr>
                        <m:ctrlPr>
                          <a:rPr lang="en-US" altLang="en-US" sz="2800" i="1">
                            <a:latin typeface="Cambria Math" panose="02040503050406030204" pitchFamily="18" charset="0"/>
                            <a:sym typeface="Symbol" panose="05050102010706020507" pitchFamily="18" charset="2"/>
                          </a:rPr>
                        </m:ctrlPr>
                      </m:sSupPr>
                      <m:e>
                        <m:r>
                          <a:rPr lang="en-US" altLang="en-US" sz="2800" i="1">
                            <a:latin typeface="Cambria Math" panose="02040503050406030204" pitchFamily="18" charset="0"/>
                            <a:sym typeface="Symbol" panose="05050102010706020507" pitchFamily="18" charset="2"/>
                          </a:rPr>
                          <m:t>𝑔</m:t>
                        </m:r>
                      </m:e>
                      <m:sup>
                        <m:r>
                          <a:rPr lang="en-US" altLang="en-US" sz="2800" b="0" i="1" smtClean="0">
                            <a:latin typeface="Cambria Math" panose="02040503050406030204" pitchFamily="18" charset="0"/>
                            <a:sym typeface="Symbol" panose="05050102010706020507" pitchFamily="18" charset="2"/>
                          </a:rPr>
                          <m:t>−</m:t>
                        </m:r>
                        <m:r>
                          <a:rPr lang="en-US" altLang="en-US" sz="2800" b="0" i="1" smtClean="0">
                            <a:latin typeface="Cambria Math" panose="02040503050406030204" pitchFamily="18" charset="0"/>
                            <a:sym typeface="Symbol" panose="05050102010706020507" pitchFamily="18" charset="2"/>
                          </a:rPr>
                          <m:t>𝑘</m:t>
                        </m:r>
                        <m:sSub>
                          <m:sSubPr>
                            <m:ctrlPr>
                              <a:rPr lang="en-US" altLang="en-US" sz="2800" i="1">
                                <a:latin typeface="Cambria Math" panose="02040503050406030204" pitchFamily="18" charset="0"/>
                                <a:sym typeface="Symbol" panose="05050102010706020507" pitchFamily="18" charset="2"/>
                              </a:rPr>
                            </m:ctrlPr>
                          </m:sSubPr>
                          <m:e>
                            <m:r>
                              <a:rPr lang="en-US" altLang="en-US" sz="2800" i="1">
                                <a:latin typeface="Cambria Math" panose="02040503050406030204" pitchFamily="18" charset="0"/>
                                <a:sym typeface="Symbol" panose="05050102010706020507" pitchFamily="18" charset="2"/>
                              </a:rPr>
                              <m:t>𝑟</m:t>
                            </m:r>
                          </m:e>
                          <m:sub>
                            <m:r>
                              <a:rPr lang="en-US" altLang="en-US" sz="2800" b="0" i="1" smtClean="0">
                                <a:latin typeface="Cambria Math" panose="02040503050406030204" pitchFamily="18" charset="0"/>
                                <a:sym typeface="Symbol" panose="05050102010706020507" pitchFamily="18" charset="2"/>
                              </a:rPr>
                              <m:t>1−</m:t>
                            </m:r>
                            <m:r>
                              <a:rPr lang="en-US" altLang="en-US" sz="2800" i="1">
                                <a:latin typeface="Cambria Math" panose="02040503050406030204" pitchFamily="18" charset="0"/>
                                <a:sym typeface="Symbol" panose="05050102010706020507" pitchFamily="18" charset="2"/>
                              </a:rPr>
                              <m:t>𝑏</m:t>
                            </m:r>
                          </m:sub>
                        </m:sSub>
                      </m:sup>
                    </m:sSup>
                  </m:oMath>
                </a14:m>
                <a:r>
                  <a:rPr lang="en-US" sz="2800" dirty="0" smtClean="0"/>
                  <a:t> </a:t>
                </a:r>
              </a:p>
              <a:p>
                <a:pPr marL="457200" indent="-457200">
                  <a:buFont typeface="Arial" panose="020B0604020202020204" pitchFamily="34" charset="0"/>
                  <a:buChar char="•"/>
                </a:pPr>
                <a:r>
                  <a:rPr lang="en-US" sz="2800" dirty="0" smtClean="0"/>
                  <a:t>Given this value we can obtain </a:t>
                </a:r>
                <a14:m>
                  <m:oMath xmlns:m="http://schemas.openxmlformats.org/officeDocument/2006/math">
                    <m:sSup>
                      <m:sSupPr>
                        <m:ctrlPr>
                          <a:rPr lang="en-US" altLang="en-US" sz="2800" i="1">
                            <a:latin typeface="Cambria Math" panose="02040503050406030204" pitchFamily="18" charset="0"/>
                            <a:sym typeface="Symbol" panose="05050102010706020507" pitchFamily="18" charset="2"/>
                          </a:rPr>
                        </m:ctrlPr>
                      </m:sSupPr>
                      <m:e>
                        <m:r>
                          <a:rPr lang="en-US" altLang="en-US" sz="2800" i="1">
                            <a:latin typeface="Cambria Math" panose="02040503050406030204" pitchFamily="18" charset="0"/>
                            <a:sym typeface="Symbol" panose="05050102010706020507" pitchFamily="18" charset="2"/>
                          </a:rPr>
                          <m:t>𝑐</m:t>
                        </m:r>
                      </m:e>
                      <m:sup>
                        <m:sSub>
                          <m:sSubPr>
                            <m:ctrlPr>
                              <a:rPr lang="en-US" altLang="en-US" sz="2800" i="1">
                                <a:latin typeface="Cambria Math" panose="02040503050406030204" pitchFamily="18" charset="0"/>
                                <a:sym typeface="Symbol" panose="05050102010706020507" pitchFamily="18" charset="2"/>
                              </a:rPr>
                            </m:ctrlPr>
                          </m:sSubPr>
                          <m:e>
                            <m:r>
                              <a:rPr lang="en-US" altLang="en-US" sz="2800" i="1">
                                <a:latin typeface="Cambria Math" panose="02040503050406030204" pitchFamily="18" charset="0"/>
                                <a:sym typeface="Symbol" panose="05050102010706020507" pitchFamily="18" charset="2"/>
                              </a:rPr>
                              <m:t>𝑟</m:t>
                            </m:r>
                          </m:e>
                          <m:sub>
                            <m:r>
                              <a:rPr lang="en-US" altLang="en-US" sz="2800" i="1">
                                <a:latin typeface="Cambria Math" panose="02040503050406030204" pitchFamily="18" charset="0"/>
                                <a:sym typeface="Symbol" panose="05050102010706020507" pitchFamily="18" charset="2"/>
                              </a:rPr>
                              <m:t>1−</m:t>
                            </m:r>
                            <m:r>
                              <a:rPr lang="en-US" altLang="en-US" sz="2800" i="1">
                                <a:latin typeface="Cambria Math" panose="02040503050406030204" pitchFamily="18" charset="0"/>
                                <a:sym typeface="Symbol" panose="05050102010706020507" pitchFamily="18" charset="2"/>
                              </a:rPr>
                              <m:t>𝑏</m:t>
                            </m:r>
                          </m:sub>
                        </m:sSub>
                      </m:sup>
                    </m:sSup>
                  </m:oMath>
                </a14:m>
                <a:endParaRPr lang="en-US" sz="2800" dirty="0" smtClean="0"/>
              </a:p>
              <a:p>
                <a:pPr marL="457200" indent="-457200">
                  <a:buFont typeface="Arial" panose="020B0604020202020204" pitchFamily="34" charset="0"/>
                  <a:buChar char="•"/>
                </a:pPr>
                <a:r>
                  <a:rPr lang="en-US" sz="2800" dirty="0" smtClean="0"/>
                  <a:t>Thus, we can break CDH assumption </a:t>
                </a:r>
              </a:p>
              <a:p>
                <a:r>
                  <a:rPr lang="en-US" sz="2800" b="1" dirty="0" smtClean="0"/>
                  <a:t>given random </a:t>
                </a:r>
                <a14:m>
                  <m:oMath xmlns:m="http://schemas.openxmlformats.org/officeDocument/2006/math">
                    <m:sSup>
                      <m:sSupPr>
                        <m:ctrlPr>
                          <a:rPr lang="en-US" altLang="en-US" sz="2800" b="1" i="1">
                            <a:latin typeface="Cambria Math" panose="02040503050406030204" pitchFamily="18" charset="0"/>
                            <a:sym typeface="Symbol" panose="05050102010706020507" pitchFamily="18" charset="2"/>
                          </a:rPr>
                        </m:ctrlPr>
                      </m:sSupPr>
                      <m:e>
                        <m:r>
                          <a:rPr lang="en-US" altLang="en-US" sz="2800" b="1" i="1" smtClean="0">
                            <a:latin typeface="Cambria Math" panose="02040503050406030204" pitchFamily="18" charset="0"/>
                            <a:sym typeface="Symbol" panose="05050102010706020507" pitchFamily="18" charset="2"/>
                          </a:rPr>
                          <m:t>𝒄</m:t>
                        </m:r>
                        <m:r>
                          <a:rPr lang="en-US" altLang="en-US" sz="2800" b="1" i="1" smtClean="0">
                            <a:latin typeface="Cambria Math" panose="02040503050406030204" pitchFamily="18" charset="0"/>
                            <a:sym typeface="Symbol" panose="05050102010706020507" pitchFamily="18" charset="2"/>
                          </a:rPr>
                          <m:t>=</m:t>
                        </m:r>
                        <m:r>
                          <a:rPr lang="en-US" altLang="en-US" sz="2800" b="1" i="1">
                            <a:latin typeface="Cambria Math" panose="02040503050406030204" pitchFamily="18" charset="0"/>
                            <a:sym typeface="Symbol" panose="05050102010706020507" pitchFamily="18" charset="2"/>
                          </a:rPr>
                          <m:t>𝒈</m:t>
                        </m:r>
                      </m:e>
                      <m:sup>
                        <m:r>
                          <a:rPr lang="en-US" altLang="en-US" sz="2800" b="1" i="1" smtClean="0">
                            <a:latin typeface="Cambria Math" panose="02040503050406030204" pitchFamily="18" charset="0"/>
                            <a:sym typeface="Symbol" panose="05050102010706020507" pitchFamily="18" charset="2"/>
                          </a:rPr>
                          <m:t>𝒎</m:t>
                        </m:r>
                      </m:sup>
                    </m:sSup>
                  </m:oMath>
                </a14:m>
                <a:r>
                  <a:rPr lang="en-US" sz="2800" b="1" dirty="0" smtClean="0"/>
                  <a:t> and </a:t>
                </a:r>
                <a14:m>
                  <m:oMath xmlns:m="http://schemas.openxmlformats.org/officeDocument/2006/math">
                    <m:sSup>
                      <m:sSupPr>
                        <m:ctrlPr>
                          <a:rPr lang="en-US" altLang="en-US" sz="2800" b="1" i="1">
                            <a:latin typeface="Cambria Math" panose="02040503050406030204" pitchFamily="18" charset="0"/>
                            <a:sym typeface="Symbol" panose="05050102010706020507" pitchFamily="18" charset="2"/>
                          </a:rPr>
                        </m:ctrlPr>
                      </m:sSupPr>
                      <m:e>
                        <m:r>
                          <a:rPr lang="en-US" altLang="en-US" sz="2800" b="1" i="1">
                            <a:latin typeface="Cambria Math" panose="02040503050406030204" pitchFamily="18" charset="0"/>
                            <a:sym typeface="Symbol" panose="05050102010706020507" pitchFamily="18" charset="2"/>
                          </a:rPr>
                          <m:t>𝒈</m:t>
                        </m:r>
                      </m:e>
                      <m:sup>
                        <m:sSub>
                          <m:sSubPr>
                            <m:ctrlPr>
                              <a:rPr lang="en-US" altLang="en-US" sz="2800" b="1" i="1">
                                <a:latin typeface="Cambria Math" panose="02040503050406030204" pitchFamily="18" charset="0"/>
                                <a:sym typeface="Symbol" panose="05050102010706020507" pitchFamily="18" charset="2"/>
                              </a:rPr>
                            </m:ctrlPr>
                          </m:sSubPr>
                          <m:e>
                            <m:r>
                              <a:rPr lang="en-US" altLang="en-US" sz="2800" b="1" i="1">
                                <a:latin typeface="Cambria Math" panose="02040503050406030204" pitchFamily="18" charset="0"/>
                                <a:sym typeface="Symbol" panose="05050102010706020507" pitchFamily="18" charset="2"/>
                              </a:rPr>
                              <m:t>𝒓</m:t>
                            </m:r>
                          </m:e>
                          <m:sub>
                            <m:r>
                              <a:rPr lang="en-US" altLang="en-US" sz="2800" b="1" i="1">
                                <a:latin typeface="Cambria Math" panose="02040503050406030204" pitchFamily="18" charset="0"/>
                                <a:sym typeface="Symbol" panose="05050102010706020507" pitchFamily="18" charset="2"/>
                              </a:rPr>
                              <m:t>𝟏</m:t>
                            </m:r>
                            <m:r>
                              <a:rPr lang="en-US" altLang="en-US" sz="2800" b="1" i="1">
                                <a:latin typeface="Cambria Math" panose="02040503050406030204" pitchFamily="18" charset="0"/>
                                <a:sym typeface="Symbol" panose="05050102010706020507" pitchFamily="18" charset="2"/>
                              </a:rPr>
                              <m:t>−</m:t>
                            </m:r>
                            <m:r>
                              <a:rPr lang="en-US" altLang="en-US" sz="2800" b="1" i="1">
                                <a:latin typeface="Cambria Math" panose="02040503050406030204" pitchFamily="18" charset="0"/>
                                <a:sym typeface="Symbol" panose="05050102010706020507" pitchFamily="18" charset="2"/>
                              </a:rPr>
                              <m:t>𝒃</m:t>
                            </m:r>
                          </m:sub>
                        </m:sSub>
                      </m:sup>
                    </m:sSup>
                  </m:oMath>
                </a14:m>
                <a:r>
                  <a:rPr lang="en-US" sz="2800" b="1" dirty="0"/>
                  <a:t> </a:t>
                </a:r>
                <a:r>
                  <a:rPr lang="en-US" sz="2800" b="1" dirty="0" smtClean="0"/>
                  <a:t>it is hard to find</a:t>
                </a:r>
                <a14:m>
                  <m:oMath xmlns:m="http://schemas.openxmlformats.org/officeDocument/2006/math">
                    <m:sSup>
                      <m:sSupPr>
                        <m:ctrlPr>
                          <a:rPr lang="en-US" altLang="en-US" sz="2800" b="1" i="1">
                            <a:latin typeface="Cambria Math" panose="02040503050406030204" pitchFamily="18" charset="0"/>
                            <a:sym typeface="Symbol" panose="05050102010706020507" pitchFamily="18" charset="2"/>
                          </a:rPr>
                        </m:ctrlPr>
                      </m:sSupPr>
                      <m:e>
                        <m:r>
                          <a:rPr lang="en-US" altLang="en-US" sz="2800" b="1" i="1" smtClean="0">
                            <a:latin typeface="Cambria Math" panose="02040503050406030204" pitchFamily="18" charset="0"/>
                            <a:sym typeface="Symbol" panose="05050102010706020507" pitchFamily="18" charset="2"/>
                          </a:rPr>
                          <m:t> </m:t>
                        </m:r>
                        <m:r>
                          <a:rPr lang="en-US" altLang="en-US" sz="2800" b="1" i="1">
                            <a:latin typeface="Cambria Math" panose="02040503050406030204" pitchFamily="18" charset="0"/>
                            <a:sym typeface="Symbol" panose="05050102010706020507" pitchFamily="18" charset="2"/>
                          </a:rPr>
                          <m:t>𝒄</m:t>
                        </m:r>
                      </m:e>
                      <m:sup>
                        <m:sSub>
                          <m:sSubPr>
                            <m:ctrlPr>
                              <a:rPr lang="en-US" altLang="en-US" sz="2800" b="1" i="1">
                                <a:latin typeface="Cambria Math" panose="02040503050406030204" pitchFamily="18" charset="0"/>
                                <a:sym typeface="Symbol" panose="05050102010706020507" pitchFamily="18" charset="2"/>
                              </a:rPr>
                            </m:ctrlPr>
                          </m:sSubPr>
                          <m:e>
                            <m:r>
                              <a:rPr lang="en-US" altLang="en-US" sz="2800" b="1" i="1">
                                <a:latin typeface="Cambria Math" panose="02040503050406030204" pitchFamily="18" charset="0"/>
                                <a:sym typeface="Symbol" panose="05050102010706020507" pitchFamily="18" charset="2"/>
                              </a:rPr>
                              <m:t>𝒓</m:t>
                            </m:r>
                          </m:e>
                          <m:sub>
                            <m:r>
                              <a:rPr lang="en-US" altLang="en-US" sz="2800" b="1" i="1">
                                <a:latin typeface="Cambria Math" panose="02040503050406030204" pitchFamily="18" charset="0"/>
                                <a:sym typeface="Symbol" panose="05050102010706020507" pitchFamily="18" charset="2"/>
                              </a:rPr>
                              <m:t>𝟏</m:t>
                            </m:r>
                            <m:r>
                              <a:rPr lang="en-US" altLang="en-US" sz="2800" b="1" i="1">
                                <a:latin typeface="Cambria Math" panose="02040503050406030204" pitchFamily="18" charset="0"/>
                                <a:sym typeface="Symbol" panose="05050102010706020507" pitchFamily="18" charset="2"/>
                              </a:rPr>
                              <m:t>−</m:t>
                            </m:r>
                            <m:r>
                              <a:rPr lang="en-US" altLang="en-US" sz="2800" b="1" i="1">
                                <a:latin typeface="Cambria Math" panose="02040503050406030204" pitchFamily="18" charset="0"/>
                                <a:sym typeface="Symbol" panose="05050102010706020507" pitchFamily="18" charset="2"/>
                              </a:rPr>
                              <m:t>𝒃</m:t>
                            </m:r>
                          </m:sub>
                        </m:sSub>
                      </m:sup>
                    </m:sSup>
                    <m:r>
                      <a:rPr lang="en-US" altLang="en-US" sz="2800" b="1" i="0" smtClean="0">
                        <a:latin typeface="Cambria Math" panose="02040503050406030204" pitchFamily="18" charset="0"/>
                        <a:sym typeface="Symbol" panose="05050102010706020507" pitchFamily="18" charset="2"/>
                      </a:rPr>
                      <m:t>=</m:t>
                    </m:r>
                    <m:sSup>
                      <m:sSupPr>
                        <m:ctrlPr>
                          <a:rPr lang="en-US" altLang="en-US" sz="2800" b="1" i="1">
                            <a:latin typeface="Cambria Math" panose="02040503050406030204" pitchFamily="18" charset="0"/>
                            <a:sym typeface="Symbol" panose="05050102010706020507" pitchFamily="18" charset="2"/>
                          </a:rPr>
                        </m:ctrlPr>
                      </m:sSupPr>
                      <m:e>
                        <m:r>
                          <a:rPr lang="en-US" altLang="en-US" sz="2800" b="1" i="1">
                            <a:latin typeface="Cambria Math" panose="02040503050406030204" pitchFamily="18" charset="0"/>
                            <a:sym typeface="Symbol" panose="05050102010706020507" pitchFamily="18" charset="2"/>
                          </a:rPr>
                          <m:t>𝒈</m:t>
                        </m:r>
                      </m:e>
                      <m:sup>
                        <m:sSub>
                          <m:sSubPr>
                            <m:ctrlPr>
                              <a:rPr lang="en-US" altLang="en-US" sz="2800" b="1" i="1">
                                <a:latin typeface="Cambria Math" panose="02040503050406030204" pitchFamily="18" charset="0"/>
                                <a:sym typeface="Symbol" panose="05050102010706020507" pitchFamily="18" charset="2"/>
                              </a:rPr>
                            </m:ctrlPr>
                          </m:sSubPr>
                          <m:e>
                            <m:r>
                              <a:rPr lang="en-US" altLang="en-US" sz="2800" b="1" i="1">
                                <a:latin typeface="Cambria Math" panose="02040503050406030204" pitchFamily="18" charset="0"/>
                                <a:sym typeface="Symbol" panose="05050102010706020507" pitchFamily="18" charset="2"/>
                              </a:rPr>
                              <m:t>𝒎𝒓</m:t>
                            </m:r>
                          </m:e>
                          <m:sub>
                            <m:r>
                              <a:rPr lang="en-US" altLang="en-US" sz="2800" b="1" i="1">
                                <a:latin typeface="Cambria Math" panose="02040503050406030204" pitchFamily="18" charset="0"/>
                                <a:sym typeface="Symbol" panose="05050102010706020507" pitchFamily="18" charset="2"/>
                              </a:rPr>
                              <m:t>𝟏</m:t>
                            </m:r>
                            <m:r>
                              <a:rPr lang="en-US" altLang="en-US" sz="2800" b="1" i="1">
                                <a:latin typeface="Cambria Math" panose="02040503050406030204" pitchFamily="18" charset="0"/>
                                <a:sym typeface="Symbol" panose="05050102010706020507" pitchFamily="18" charset="2"/>
                              </a:rPr>
                              <m:t>−</m:t>
                            </m:r>
                            <m:r>
                              <a:rPr lang="en-US" altLang="en-US" sz="2800" b="1" i="1">
                                <a:latin typeface="Cambria Math" panose="02040503050406030204" pitchFamily="18" charset="0"/>
                                <a:sym typeface="Symbol" panose="05050102010706020507" pitchFamily="18" charset="2"/>
                              </a:rPr>
                              <m:t>𝒃</m:t>
                            </m:r>
                          </m:sub>
                        </m:sSub>
                      </m:sup>
                    </m:sSup>
                  </m:oMath>
                </a14:m>
                <a:endParaRPr lang="en-US" sz="2800" b="1" dirty="0"/>
              </a:p>
              <a:p>
                <a:pPr marL="457200" indent="-457200">
                  <a:buFont typeface="Arial" panose="020B0604020202020204" pitchFamily="34" charset="0"/>
                  <a:buChar char="•"/>
                </a:pPr>
                <a:endParaRPr lang="en-US" sz="2800" dirty="0"/>
              </a:p>
            </p:txBody>
          </p:sp>
        </mc:Choice>
        <mc:Fallback xmlns="">
          <p:sp>
            <p:nvSpPr>
              <p:cNvPr id="5" name="Rectangle 4"/>
              <p:cNvSpPr>
                <a:spLocks noRot="1" noChangeAspect="1" noMove="1" noResize="1" noEditPoints="1" noAdjustHandles="1" noChangeArrowheads="1" noChangeShapeType="1" noTextEdit="1"/>
              </p:cNvSpPr>
              <p:nvPr/>
            </p:nvSpPr>
            <p:spPr>
              <a:xfrm>
                <a:off x="4845140" y="1456514"/>
                <a:ext cx="6835031" cy="3732044"/>
              </a:xfrm>
              <a:prstGeom prst="rect">
                <a:avLst/>
              </a:prstGeom>
              <a:blipFill>
                <a:blip r:embed="rId9"/>
                <a:stretch>
                  <a:fillRect l="-1781" r="-1336"/>
                </a:stretch>
              </a:blipFill>
            </p:spPr>
            <p:txBody>
              <a:bodyPr/>
              <a:lstStyle/>
              <a:p>
                <a:r>
                  <a:rPr lang="en-US">
                    <a:noFill/>
                  </a:rPr>
                  <a:t> </a:t>
                </a:r>
              </a:p>
            </p:txBody>
          </p:sp>
        </mc:Fallback>
      </mc:AlternateContent>
    </p:spTree>
    <p:extLst>
      <p:ext uri="{BB962C8B-B14F-4D97-AF65-F5344CB8AC3E}">
        <p14:creationId xmlns:p14="http://schemas.microsoft.com/office/powerpoint/2010/main" val="3639716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 Definition</a:t>
            </a:r>
            <a:endParaRPr lang="en-US" dirty="0"/>
          </a:p>
        </p:txBody>
      </p:sp>
      <p:sp>
        <p:nvSpPr>
          <p:cNvPr id="6" name="Content Placeholder 5"/>
          <p:cNvSpPr>
            <a:spLocks noGrp="1"/>
          </p:cNvSpPr>
          <p:nvPr>
            <p:ph idx="1"/>
          </p:nvPr>
        </p:nvSpPr>
        <p:spPr>
          <a:xfrm>
            <a:off x="1981200" y="1600201"/>
            <a:ext cx="5105400" cy="4525963"/>
          </a:xfrm>
        </p:spPr>
        <p:txBody>
          <a:bodyPr/>
          <a:lstStyle/>
          <a:p>
            <a:r>
              <a:rPr lang="en-US" dirty="0" err="1" smtClean="0">
                <a:latin typeface="cmmi10"/>
                <a:cs typeface="cmmi10"/>
              </a:rPr>
              <a:t>n</a:t>
            </a:r>
            <a:r>
              <a:rPr lang="en-US" dirty="0" smtClean="0">
                <a:latin typeface="cmmi10"/>
                <a:cs typeface="cmmi10"/>
              </a:rPr>
              <a:t> </a:t>
            </a:r>
            <a:r>
              <a:rPr lang="en-US" dirty="0" smtClean="0"/>
              <a:t>people</a:t>
            </a:r>
          </a:p>
          <a:p>
            <a:r>
              <a:rPr lang="en-US" dirty="0" smtClean="0"/>
              <a:t>Neighboring datasets:</a:t>
            </a:r>
          </a:p>
          <a:p>
            <a:pPr lvl="1"/>
            <a:r>
              <a:rPr lang="en-US" dirty="0" smtClean="0"/>
              <a:t>Replace </a:t>
            </a:r>
            <a:r>
              <a:rPr lang="en-US" dirty="0" err="1" smtClean="0">
                <a:latin typeface="cmmi10"/>
                <a:cs typeface="cmmi10"/>
              </a:rPr>
              <a:t>x</a:t>
            </a:r>
            <a:r>
              <a:rPr lang="en-US" dirty="0" smtClean="0"/>
              <a:t> with </a:t>
            </a:r>
            <a:r>
              <a:rPr lang="en-US" dirty="0" err="1" smtClean="0">
                <a:latin typeface="cmmi10"/>
                <a:cs typeface="cmmi10"/>
              </a:rPr>
              <a:t>x</a:t>
            </a:r>
            <a:r>
              <a:rPr lang="en-US" dirty="0" smtClean="0">
                <a:latin typeface="cmmi10"/>
                <a:cs typeface="cmmi10"/>
              </a:rPr>
              <a:t>’</a:t>
            </a:r>
          </a:p>
          <a:p>
            <a:pPr>
              <a:buNone/>
            </a:pPr>
            <a:endParaRPr lang="en-US" dirty="0"/>
          </a:p>
        </p:txBody>
      </p:sp>
      <p:sp>
        <p:nvSpPr>
          <p:cNvPr id="16" name="Rectangle 15"/>
          <p:cNvSpPr/>
          <p:nvPr/>
        </p:nvSpPr>
        <p:spPr>
          <a:xfrm>
            <a:off x="6672064" y="1556793"/>
            <a:ext cx="3352800" cy="4221163"/>
          </a:xfrm>
          <a:prstGeom prst="rect">
            <a:avLst/>
          </a:prstGeom>
          <a:solidFill>
            <a:schemeClr val="bg2"/>
          </a:solidFill>
          <a:ln w="254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672064" y="1556792"/>
            <a:ext cx="3352800" cy="457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Name 	    CS Prof? …   STD?</a:t>
            </a:r>
          </a:p>
        </p:txBody>
      </p:sp>
      <p:sp>
        <p:nvSpPr>
          <p:cNvPr id="18" name="Rectangle 17"/>
          <p:cNvSpPr/>
          <p:nvPr/>
        </p:nvSpPr>
        <p:spPr>
          <a:xfrm>
            <a:off x="6672064" y="3385592"/>
            <a:ext cx="3352800" cy="457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J Blocki	     +1	…      -1</a:t>
            </a:r>
          </a:p>
        </p:txBody>
      </p:sp>
      <p:pic>
        <p:nvPicPr>
          <p:cNvPr id="8" name="Picture 7" descr="bjo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312" y="2831160"/>
            <a:ext cx="1471736" cy="1672427"/>
          </a:xfrm>
          <a:prstGeom prst="rect">
            <a:avLst/>
          </a:prstGeom>
        </p:spPr>
      </p:pic>
      <p:sp>
        <p:nvSpPr>
          <p:cNvPr id="9" name="TextBox 8"/>
          <p:cNvSpPr txBox="1"/>
          <p:nvPr/>
        </p:nvSpPr>
        <p:spPr>
          <a:xfrm>
            <a:off x="1775520" y="4077073"/>
            <a:ext cx="4208720" cy="430887"/>
          </a:xfrm>
          <a:prstGeom prst="rect">
            <a:avLst/>
          </a:prstGeom>
          <a:noFill/>
        </p:spPr>
        <p:txBody>
          <a:bodyPr wrap="square" rtlCol="0">
            <a:spAutoFit/>
          </a:bodyPr>
          <a:lstStyle/>
          <a:p>
            <a:r>
              <a:rPr lang="en-US" sz="2200" dirty="0"/>
              <a:t>[DMNS06, DKMMN06]</a:t>
            </a:r>
          </a:p>
        </p:txBody>
      </p:sp>
      <p:sp>
        <p:nvSpPr>
          <p:cNvPr id="19" name="TextBox 18"/>
          <p:cNvSpPr txBox="1"/>
          <p:nvPr/>
        </p:nvSpPr>
        <p:spPr>
          <a:xfrm>
            <a:off x="9542224" y="5179258"/>
            <a:ext cx="446258" cy="553998"/>
          </a:xfrm>
          <a:prstGeom prst="rect">
            <a:avLst/>
          </a:prstGeom>
          <a:noFill/>
        </p:spPr>
        <p:txBody>
          <a:bodyPr wrap="square" rtlCol="0">
            <a:spAutoFit/>
          </a:bodyPr>
          <a:lstStyle/>
          <a:p>
            <a:r>
              <a:rPr lang="en-US" sz="3000" dirty="0">
                <a:latin typeface="cmmi10"/>
                <a:cs typeface="cmmi10"/>
              </a:rPr>
              <a:t>D</a:t>
            </a:r>
          </a:p>
        </p:txBody>
      </p:sp>
      <p:sp>
        <p:nvSpPr>
          <p:cNvPr id="20" name="Rectangle 19"/>
          <p:cNvSpPr/>
          <p:nvPr/>
        </p:nvSpPr>
        <p:spPr>
          <a:xfrm>
            <a:off x="7125528" y="2003222"/>
            <a:ext cx="3352800" cy="4221163"/>
          </a:xfrm>
          <a:prstGeom prst="rect">
            <a:avLst/>
          </a:prstGeom>
          <a:solidFill>
            <a:schemeClr val="bg2"/>
          </a:solidFill>
          <a:ln w="254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125528" y="2016149"/>
            <a:ext cx="3352800" cy="457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Name 	    CS Prof? …      STD?</a:t>
            </a:r>
          </a:p>
        </p:txBody>
      </p:sp>
      <p:sp>
        <p:nvSpPr>
          <p:cNvPr id="22" name="Rectangle 21"/>
          <p:cNvSpPr/>
          <p:nvPr/>
        </p:nvSpPr>
        <p:spPr>
          <a:xfrm>
            <a:off x="7125528" y="3844949"/>
            <a:ext cx="3352800" cy="457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Bjork	     -1	…        ???</a:t>
            </a:r>
          </a:p>
        </p:txBody>
      </p:sp>
      <p:sp>
        <p:nvSpPr>
          <p:cNvPr id="23" name="TextBox 22"/>
          <p:cNvSpPr txBox="1"/>
          <p:nvPr/>
        </p:nvSpPr>
        <p:spPr>
          <a:xfrm>
            <a:off x="8715528" y="5683314"/>
            <a:ext cx="768896" cy="553998"/>
          </a:xfrm>
          <a:prstGeom prst="rect">
            <a:avLst/>
          </a:prstGeom>
          <a:noFill/>
        </p:spPr>
        <p:txBody>
          <a:bodyPr wrap="square" rtlCol="0">
            <a:spAutoFit/>
          </a:bodyPr>
          <a:lstStyle/>
          <a:p>
            <a:r>
              <a:rPr lang="en-US" sz="3000" dirty="0">
                <a:latin typeface="cmmi10"/>
                <a:cs typeface="cmmi10"/>
              </a:rPr>
              <a:t>D’</a:t>
            </a:r>
          </a:p>
        </p:txBody>
      </p:sp>
      <p:sp>
        <p:nvSpPr>
          <p:cNvPr id="3" name="Slide Number Placeholder 2"/>
          <p:cNvSpPr>
            <a:spLocks noGrp="1"/>
          </p:cNvSpPr>
          <p:nvPr>
            <p:ph type="sldNum" sz="quarter" idx="12"/>
          </p:nvPr>
        </p:nvSpPr>
        <p:spPr>
          <a:xfrm>
            <a:off x="9679424" y="6305550"/>
            <a:ext cx="457200" cy="476250"/>
          </a:xfrm>
        </p:spPr>
        <p:txBody>
          <a:bodyPr/>
          <a:lstStyle/>
          <a:p>
            <a:fld id="{63B06DF7-B2AB-7E47-8A3C-94C15074D188}" type="slidenum">
              <a:rPr lang="en-US" smtClean="0"/>
              <a:pPr/>
              <a:t>70</a:t>
            </a:fld>
            <a:endParaRPr lang="en-US" dirty="0"/>
          </a:p>
        </p:txBody>
      </p:sp>
      <p:sp>
        <p:nvSpPr>
          <p:cNvPr id="4" name="Rectangle 3"/>
          <p:cNvSpPr/>
          <p:nvPr/>
        </p:nvSpPr>
        <p:spPr>
          <a:xfrm>
            <a:off x="1847529" y="4509120"/>
            <a:ext cx="8629775" cy="144016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4684352"/>
            <a:ext cx="8363272" cy="1192921"/>
          </a:xfrm>
          <a:prstGeom prst="rect">
            <a:avLst/>
          </a:prstGeom>
        </p:spPr>
      </p:pic>
    </p:spTree>
    <p:extLst>
      <p:ext uri="{BB962C8B-B14F-4D97-AF65-F5344CB8AC3E}">
        <p14:creationId xmlns:p14="http://schemas.microsoft.com/office/powerpoint/2010/main" val="140514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animBg="1"/>
      <p:bldP spid="21" grpId="0" animBg="1"/>
      <p:bldP spid="22" grpId="0" animBg="1"/>
      <p:bldP spid="23" grpId="0"/>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 vs Cryptography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14:m>
                  <m:oMath xmlns:m="http://schemas.openxmlformats.org/officeDocument/2006/math">
                    <m:r>
                      <a:rPr lang="en-US" i="1" dirty="0" smtClean="0">
                        <a:solidFill>
                          <a:srgbClr val="FF0000"/>
                        </a:solidFill>
                        <a:latin typeface="Cambria Math"/>
                        <a:ea typeface="Cambria Math"/>
                      </a:rPr>
                      <m:t>𝜀</m:t>
                    </m:r>
                  </m:oMath>
                </a14:m>
                <a:r>
                  <a:rPr lang="en-US" dirty="0" smtClean="0"/>
                  <a:t> is not negligibly small. </a:t>
                </a:r>
                <a:endParaRPr lang="en-US" dirty="0"/>
              </a:p>
              <a:p>
                <a:r>
                  <a:rPr lang="en-US" dirty="0" smtClean="0"/>
                  <a:t>We are not claiming that, when D and D’ are neighboring datasets,</a:t>
                </a:r>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𝑨𝒍𝒈</m:t>
                      </m:r>
                      <m:r>
                        <a:rPr lang="en-US" b="1" i="1" smtClean="0">
                          <a:latin typeface="Cambria Math" panose="02040503050406030204" pitchFamily="18" charset="0"/>
                        </a:rPr>
                        <m:t>(</m:t>
                      </m:r>
                      <m:r>
                        <a:rPr lang="en-US" b="1" i="1" smtClean="0">
                          <a:latin typeface="Cambria Math" panose="02040503050406030204" pitchFamily="18" charset="0"/>
                        </a:rPr>
                        <m:t>𝑫</m:t>
                      </m:r>
                      <m:r>
                        <a:rPr lang="en-US" b="1"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𝐶</m:t>
                          </m:r>
                        </m:sub>
                      </m:sSub>
                      <m:r>
                        <a:rPr lang="en-US" b="1" i="1">
                          <a:latin typeface="Cambria Math" panose="02040503050406030204" pitchFamily="18" charset="0"/>
                        </a:rPr>
                        <m:t>𝑨𝒍𝒈</m:t>
                      </m:r>
                      <m:r>
                        <a:rPr lang="en-US" b="1" i="1">
                          <a:latin typeface="Cambria Math" panose="02040503050406030204" pitchFamily="18" charset="0"/>
                        </a:rPr>
                        <m:t>(</m:t>
                      </m:r>
                      <m:r>
                        <a:rPr lang="en-US" b="1" i="1">
                          <a:latin typeface="Cambria Math" panose="02040503050406030204" pitchFamily="18" charset="0"/>
                        </a:rPr>
                        <m:t>𝑫</m:t>
                      </m:r>
                      <m:r>
                        <a:rPr lang="en-US" b="1" i="1" smtClean="0">
                          <a:latin typeface="Cambria Math" panose="02040503050406030204" pitchFamily="18" charset="0"/>
                        </a:rPr>
                        <m:t>′</m:t>
                      </m:r>
                      <m:r>
                        <a:rPr lang="en-US" b="1" i="1">
                          <a:latin typeface="Cambria Math" panose="02040503050406030204" pitchFamily="18" charset="0"/>
                        </a:rPr>
                        <m:t>)</m:t>
                      </m:r>
                    </m:oMath>
                  </m:oMathPara>
                </a14:m>
                <a:endParaRPr lang="en-US" dirty="0" smtClean="0"/>
              </a:p>
              <a:p>
                <a:r>
                  <a:rPr lang="en-US" dirty="0" smtClean="0"/>
                  <a:t>Otherwise, we would have </a:t>
                </a:r>
                <a14:m>
                  <m:oMath xmlns:m="http://schemas.openxmlformats.org/officeDocument/2006/math">
                    <m:r>
                      <a:rPr lang="en-US" b="1" i="1">
                        <a:latin typeface="Cambria Math" panose="02040503050406030204" pitchFamily="18" charset="0"/>
                      </a:rPr>
                      <m:t>𝑨𝒍𝒈</m:t>
                    </m:r>
                    <m:r>
                      <a:rPr lang="en-US" b="1" i="1">
                        <a:latin typeface="Cambria Math" panose="02040503050406030204" pitchFamily="18" charset="0"/>
                      </a:rPr>
                      <m:t>(</m:t>
                    </m:r>
                    <m:r>
                      <a:rPr lang="en-US" b="1" i="1" smtClean="0">
                        <a:latin typeface="Cambria Math" panose="02040503050406030204" pitchFamily="18" charset="0"/>
                      </a:rPr>
                      <m:t>𝑿</m:t>
                    </m:r>
                    <m:r>
                      <a:rPr lang="en-US" b="1" i="1">
                        <a:latin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𝐶</m:t>
                        </m:r>
                      </m:sub>
                    </m:sSub>
                    <m:r>
                      <a:rPr lang="en-US" b="1" i="1">
                        <a:latin typeface="Cambria Math" panose="02040503050406030204" pitchFamily="18" charset="0"/>
                      </a:rPr>
                      <m:t>𝑨𝒍𝒈</m:t>
                    </m:r>
                    <m:r>
                      <a:rPr lang="en-US" b="1" i="1">
                        <a:latin typeface="Cambria Math" panose="02040503050406030204" pitchFamily="18" charset="0"/>
                      </a:rPr>
                      <m:t>(</m:t>
                    </m:r>
                    <m:r>
                      <a:rPr lang="en-US" b="1" i="1" smtClean="0">
                        <a:latin typeface="Cambria Math" panose="02040503050406030204" pitchFamily="18" charset="0"/>
                      </a:rPr>
                      <m:t>𝒀</m:t>
                    </m:r>
                    <m:r>
                      <a:rPr lang="en-US" b="1" i="1">
                        <a:latin typeface="Cambria Math" panose="02040503050406030204" pitchFamily="18" charset="0"/>
                      </a:rPr>
                      <m:t>′)</m:t>
                    </m:r>
                  </m:oMath>
                </a14:m>
                <a:r>
                  <a:rPr lang="en-US" dirty="0" smtClean="0"/>
                  <a:t> for any two data-sets X and Y.</a:t>
                </a:r>
              </a:p>
              <a:p>
                <a:r>
                  <a:rPr lang="en-US" dirty="0" smtClean="0"/>
                  <a:t>Why?</a:t>
                </a:r>
                <a:endParaRPr lang="en-US" dirty="0"/>
              </a:p>
              <a:p>
                <a:pPr marL="0" indent="0">
                  <a:buNone/>
                </a:pPr>
                <a:endParaRPr lang="en-US" dirty="0"/>
              </a:p>
              <a:p>
                <a:r>
                  <a:rPr lang="en-US" dirty="0" smtClean="0"/>
                  <a:t>Cryptography</a:t>
                </a:r>
              </a:p>
              <a:p>
                <a:pPr lvl="1"/>
                <a:r>
                  <a:rPr lang="en-US" dirty="0" smtClean="0"/>
                  <a:t>Insiders/Outsiders </a:t>
                </a:r>
              </a:p>
              <a:p>
                <a:pPr lvl="1"/>
                <a:r>
                  <a:rPr lang="en-US" dirty="0" smtClean="0"/>
                  <a:t>Only those with decryption key(s) can reveal secret</a:t>
                </a:r>
              </a:p>
              <a:p>
                <a:pPr lvl="1"/>
                <a:r>
                  <a:rPr lang="en-US" dirty="0" smtClean="0"/>
                  <a:t>Multiparty Computation: Alice and Bob learn nothing other than f(</a:t>
                </a:r>
                <a:r>
                  <a:rPr lang="en-US" dirty="0" err="1" smtClean="0"/>
                  <a:t>x,y</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b="-18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71</a:t>
            </a:fld>
            <a:endParaRPr lang="en-US"/>
          </a:p>
        </p:txBody>
      </p:sp>
    </p:spTree>
    <p:extLst>
      <p:ext uri="{BB962C8B-B14F-4D97-AF65-F5344CB8AC3E}">
        <p14:creationId xmlns:p14="http://schemas.microsoft.com/office/powerpoint/2010/main" val="125381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600200"/>
            <a:ext cx="8080248" cy="2209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1600201"/>
                <a:ext cx="8229600" cy="2209800"/>
              </a:xfrm>
              <a:noFill/>
            </p:spPr>
            <p:txBody>
              <a:bodyPr>
                <a:normAutofit fontScale="92500"/>
              </a:bodyPr>
              <a:lstStyle/>
              <a:p>
                <a:pPr>
                  <a:buNone/>
                </a:pPr>
                <a:r>
                  <a:rPr lang="en-US" dirty="0" smtClean="0"/>
                  <a:t> </a:t>
                </a:r>
                <a:r>
                  <a:rPr lang="en-US" b="1" dirty="0" smtClean="0"/>
                  <a:t>Theorem:</a:t>
                </a:r>
                <a:r>
                  <a:rPr lang="en-US" dirty="0" smtClean="0"/>
                  <a:t> Let </a:t>
                </a:r>
                <a14:m>
                  <m:oMath xmlns:m="http://schemas.openxmlformats.org/officeDocument/2006/math">
                    <m:r>
                      <m:rPr>
                        <m:sty m:val="p"/>
                      </m:rPr>
                      <a:rPr lang="en-US" b="0" i="0" dirty="0" smtClean="0">
                        <a:latin typeface="Cambria Math"/>
                      </a:rPr>
                      <m:t>D</m:t>
                    </m:r>
                    <m:r>
                      <a:rPr lang="en-US" b="0" i="0" dirty="0" smtClean="0">
                        <a:latin typeface="Cambria Math"/>
                      </a:rPr>
                      <m:t>=</m:t>
                    </m:r>
                    <m:d>
                      <m:dPr>
                        <m:ctrlPr>
                          <a:rPr lang="en-US" i="1" dirty="0" smtClean="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1</m:t>
                            </m:r>
                          </m:sub>
                        </m:sSub>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𝑛</m:t>
                            </m:r>
                          </m:sub>
                        </m:sSub>
                      </m:e>
                    </m:d>
                    <m:r>
                      <a:rPr lang="en-US" i="1" dirty="0" smtClean="0">
                        <a:latin typeface="Cambria Math"/>
                        <a:ea typeface="Cambria Math"/>
                      </a:rPr>
                      <m:t>∈</m:t>
                    </m:r>
                    <m:sSup>
                      <m:sSupPr>
                        <m:ctrlPr>
                          <a:rPr lang="en-US" i="1" dirty="0" smtClean="0">
                            <a:latin typeface="Cambria Math" panose="02040503050406030204" pitchFamily="18" charset="0"/>
                            <a:ea typeface="Cambria Math"/>
                          </a:rPr>
                        </m:ctrlPr>
                      </m:sSupPr>
                      <m:e>
                        <m:d>
                          <m:dPr>
                            <m:begChr m:val="{"/>
                            <m:endChr m:val="}"/>
                            <m:ctrlPr>
                              <a:rPr lang="en-US" i="1" dirty="0" smtClean="0">
                                <a:latin typeface="Cambria Math" panose="02040503050406030204" pitchFamily="18" charset="0"/>
                                <a:ea typeface="Cambria Math"/>
                              </a:rPr>
                            </m:ctrlPr>
                          </m:dPr>
                          <m:e>
                            <m:r>
                              <a:rPr lang="en-US" b="0" i="1" dirty="0" smtClean="0">
                                <a:latin typeface="Cambria Math"/>
                                <a:ea typeface="Cambria Math"/>
                              </a:rPr>
                              <m:t>0,1</m:t>
                            </m:r>
                          </m:e>
                        </m:d>
                      </m:e>
                      <m:sup>
                        <m:r>
                          <a:rPr lang="en-US" b="0" i="1" dirty="0" smtClean="0">
                            <a:latin typeface="Cambria Math"/>
                            <a:ea typeface="Cambria Math"/>
                          </a:rPr>
                          <m:t>𝑛</m:t>
                        </m:r>
                      </m:sup>
                    </m:sSup>
                  </m:oMath>
                </a14:m>
                <a:endParaRPr lang="en-US" dirty="0" smtClean="0"/>
              </a:p>
              <a:p>
                <a:pPr>
                  <a:buNone/>
                </a:pPr>
                <a14:m>
                  <m:oMathPara xmlns:m="http://schemas.openxmlformats.org/officeDocument/2006/math">
                    <m:oMathParaPr>
                      <m:jc m:val="centerGroup"/>
                    </m:oMathParaPr>
                    <m:oMath xmlns:m="http://schemas.openxmlformats.org/officeDocument/2006/math">
                      <m:func>
                        <m:funcPr>
                          <m:ctrlPr>
                            <a:rPr lang="en-US" i="1" dirty="0" smtClean="0">
                              <a:latin typeface="Cambria Math" panose="02040503050406030204" pitchFamily="18" charset="0"/>
                            </a:rPr>
                          </m:ctrlPr>
                        </m:funcPr>
                        <m:fName>
                          <m:r>
                            <m:rPr>
                              <m:sty m:val="p"/>
                            </m:rPr>
                            <a:rPr lang="en-US" b="0" i="0" dirty="0" smtClean="0">
                              <a:latin typeface="Cambria Math"/>
                            </a:rPr>
                            <m:t>A</m:t>
                          </m:r>
                        </m:fName>
                        <m:e>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b="0" i="1" dirty="0" smtClean="0">
                                      <a:latin typeface="Cambria Math"/>
                                    </a:rPr>
                                    <m:t>𝑥</m:t>
                                  </m:r>
                                </m:e>
                                <m:sub>
                                  <m:r>
                                    <a:rPr lang="en-US" b="0" i="1" dirty="0" smtClean="0">
                                      <a:latin typeface="Cambria Math"/>
                                    </a:rPr>
                                    <m:t>1</m:t>
                                  </m:r>
                                </m:sub>
                              </m:sSub>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𝑥</m:t>
                                  </m:r>
                                </m:e>
                                <m:sub>
                                  <m:r>
                                    <a:rPr lang="en-US" b="0" i="1" dirty="0" smtClean="0">
                                      <a:latin typeface="Cambria Math"/>
                                    </a:rPr>
                                    <m:t>𝑛</m:t>
                                  </m:r>
                                </m:sub>
                              </m:sSub>
                            </m:e>
                          </m:d>
                        </m:e>
                      </m:func>
                      <m:r>
                        <a:rPr lang="en-US" i="1" dirty="0" smtClean="0">
                          <a:latin typeface="Cambria Math"/>
                        </a:rPr>
                        <m:t>=</m:t>
                      </m:r>
                      <m:nary>
                        <m:naryPr>
                          <m:chr m:val="∑"/>
                          <m:ctrlPr>
                            <a:rPr lang="en-US" i="1" dirty="0" smtClean="0">
                              <a:solidFill>
                                <a:srgbClr val="00B050"/>
                              </a:solidFill>
                              <a:latin typeface="Cambria Math" panose="02040503050406030204" pitchFamily="18" charset="0"/>
                            </a:rPr>
                          </m:ctrlPr>
                        </m:naryPr>
                        <m:sub>
                          <m:r>
                            <m:rPr>
                              <m:brk m:alnAt="23"/>
                            </m:rPr>
                            <a:rPr lang="en-US" b="0" i="1" dirty="0" smtClean="0">
                              <a:solidFill>
                                <a:srgbClr val="00B050"/>
                              </a:solidFill>
                              <a:latin typeface="Cambria Math"/>
                            </a:rPr>
                            <m:t>𝑖</m:t>
                          </m:r>
                          <m:r>
                            <a:rPr lang="en-US" b="0" i="1" dirty="0" smtClean="0">
                              <a:solidFill>
                                <a:srgbClr val="00B050"/>
                              </a:solidFill>
                              <a:latin typeface="Cambria Math"/>
                            </a:rPr>
                            <m:t>=1</m:t>
                          </m:r>
                        </m:sub>
                        <m:sup>
                          <m:r>
                            <a:rPr lang="en-US" b="0" i="1" dirty="0" smtClean="0">
                              <a:solidFill>
                                <a:srgbClr val="00B050"/>
                              </a:solidFill>
                              <a:latin typeface="Cambria Math"/>
                            </a:rPr>
                            <m:t>𝑛</m:t>
                          </m:r>
                        </m:sup>
                        <m:e>
                          <m:sSub>
                            <m:sSubPr>
                              <m:ctrlPr>
                                <a:rPr lang="en-US" i="1" dirty="0">
                                  <a:solidFill>
                                    <a:srgbClr val="00B050"/>
                                  </a:solidFill>
                                  <a:latin typeface="Cambria Math" panose="02040503050406030204" pitchFamily="18" charset="0"/>
                                </a:rPr>
                              </m:ctrlPr>
                            </m:sSubPr>
                            <m:e>
                              <m:r>
                                <a:rPr lang="en-US" i="1" dirty="0">
                                  <a:solidFill>
                                    <a:srgbClr val="00B050"/>
                                  </a:solidFill>
                                  <a:latin typeface="Cambria Math"/>
                                </a:rPr>
                                <m:t>𝑥</m:t>
                              </m:r>
                            </m:e>
                            <m:sub>
                              <m:r>
                                <a:rPr lang="en-US" b="0" i="1" dirty="0" smtClean="0">
                                  <a:solidFill>
                                    <a:srgbClr val="00B050"/>
                                  </a:solidFill>
                                  <a:latin typeface="Cambria Math"/>
                                </a:rPr>
                                <m:t>𝑖</m:t>
                              </m:r>
                            </m:sub>
                          </m:sSub>
                        </m:e>
                      </m:nary>
                      <m:r>
                        <a:rPr lang="en-US" i="1" dirty="0" smtClean="0">
                          <a:latin typeface="Cambria Math"/>
                        </a:rPr>
                        <m:t>+</m:t>
                      </m:r>
                      <m:func>
                        <m:funcPr>
                          <m:ctrlPr>
                            <a:rPr lang="en-US" i="1" dirty="0" smtClean="0">
                              <a:solidFill>
                                <a:srgbClr val="FF0000"/>
                              </a:solidFill>
                              <a:latin typeface="Cambria Math" panose="02040503050406030204" pitchFamily="18" charset="0"/>
                            </a:rPr>
                          </m:ctrlPr>
                        </m:funcPr>
                        <m:fName>
                          <m:r>
                            <m:rPr>
                              <m:sty m:val="p"/>
                            </m:rPr>
                            <a:rPr lang="en-US" b="0" i="0" dirty="0" smtClean="0">
                              <a:solidFill>
                                <a:srgbClr val="FF0000"/>
                              </a:solidFill>
                              <a:latin typeface="Cambria Math"/>
                            </a:rPr>
                            <m:t>Lap</m:t>
                          </m:r>
                        </m:fName>
                        <m:e>
                          <m:d>
                            <m:dPr>
                              <m:ctrlPr>
                                <a:rPr lang="en-US" i="1" dirty="0" smtClean="0">
                                  <a:solidFill>
                                    <a:srgbClr val="FF0000"/>
                                  </a:solidFill>
                                  <a:latin typeface="Cambria Math" panose="02040503050406030204" pitchFamily="18" charset="0"/>
                                </a:rPr>
                              </m:ctrlPr>
                            </m:dPr>
                            <m:e>
                              <m:f>
                                <m:fPr>
                                  <m:ctrlPr>
                                    <a:rPr lang="en-US" i="1" dirty="0" smtClean="0">
                                      <a:solidFill>
                                        <a:srgbClr val="FF0000"/>
                                      </a:solidFill>
                                      <a:latin typeface="Cambria Math" panose="02040503050406030204" pitchFamily="18" charset="0"/>
                                    </a:rPr>
                                  </m:ctrlPr>
                                </m:fPr>
                                <m:num>
                                  <m:r>
                                    <a:rPr lang="en-US" i="1" dirty="0" smtClean="0">
                                      <a:solidFill>
                                        <a:srgbClr val="FF0000"/>
                                      </a:solidFill>
                                      <a:latin typeface="Cambria Math"/>
                                      <a:ea typeface="Cambria Math"/>
                                    </a:rPr>
                                    <m:t>1</m:t>
                                  </m:r>
                                </m:num>
                                <m:den>
                                  <m:r>
                                    <a:rPr lang="en-US" i="1" dirty="0" smtClean="0">
                                      <a:solidFill>
                                        <a:srgbClr val="FF0000"/>
                                      </a:solidFill>
                                      <a:latin typeface="Cambria Math"/>
                                      <a:ea typeface="Cambria Math"/>
                                    </a:rPr>
                                    <m:t>𝜀</m:t>
                                  </m:r>
                                </m:den>
                              </m:f>
                            </m:e>
                          </m:d>
                        </m:e>
                      </m:func>
                      <m:r>
                        <a:rPr lang="en-US" b="0" i="1" dirty="0" smtClean="0">
                          <a:latin typeface="Cambria Math"/>
                        </a:rPr>
                        <m:t>,</m:t>
                      </m:r>
                    </m:oMath>
                  </m:oMathPara>
                </a14:m>
                <a:endParaRPr lang="en-US" dirty="0" smtClean="0"/>
              </a:p>
              <a:p>
                <a:pPr>
                  <a:buNone/>
                </a:pPr>
                <a:r>
                  <a:rPr lang="en-US" dirty="0" smtClean="0"/>
                  <a:t> satisfies </a:t>
                </a:r>
                <a14:m>
                  <m:oMath xmlns:m="http://schemas.openxmlformats.org/officeDocument/2006/math">
                    <m:d>
                      <m:dPr>
                        <m:ctrlPr>
                          <a:rPr lang="en-US" i="1" smtClean="0">
                            <a:latin typeface="Cambria Math" panose="02040503050406030204" pitchFamily="18" charset="0"/>
                          </a:rPr>
                        </m:ctrlPr>
                      </m:dPr>
                      <m:e>
                        <m:r>
                          <a:rPr lang="en-US" i="1" smtClean="0">
                            <a:latin typeface="Cambria Math"/>
                            <a:ea typeface="Cambria Math"/>
                          </a:rPr>
                          <m:t>𝜀</m:t>
                        </m:r>
                        <m:r>
                          <a:rPr lang="en-US" b="0" i="1" smtClean="0">
                            <a:latin typeface="Cambria Math"/>
                            <a:ea typeface="Cambria Math"/>
                          </a:rPr>
                          <m:t>,0</m:t>
                        </m:r>
                      </m:e>
                    </m:d>
                  </m:oMath>
                </a14:m>
                <a:r>
                  <a:rPr lang="en-US" dirty="0" smtClean="0">
                    <a:sym typeface="Mathematica1Mono"/>
                  </a:rPr>
                  <a:t>-differential privacy.  (</a:t>
                </a:r>
                <a:r>
                  <a:rPr lang="en-US" dirty="0" smtClean="0">
                    <a:solidFill>
                      <a:srgbClr val="00B050"/>
                    </a:solidFill>
                    <a:sym typeface="Mathematica1Mono"/>
                  </a:rPr>
                  <a:t>True Answer</a:t>
                </a:r>
                <a:r>
                  <a:rPr lang="en-US" dirty="0" smtClean="0">
                    <a:sym typeface="Mathematica1Mono"/>
                  </a:rPr>
                  <a:t>, </a:t>
                </a:r>
                <a:r>
                  <a:rPr lang="en-US" dirty="0" smtClean="0">
                    <a:solidFill>
                      <a:srgbClr val="FF0000"/>
                    </a:solidFill>
                    <a:sym typeface="Mathematica1Mono"/>
                  </a:rPr>
                  <a:t>Noise</a:t>
                </a:r>
                <a:r>
                  <a:rPr lang="en-US" dirty="0" smtClean="0">
                    <a:sym typeface="Mathematica1Mono"/>
                  </a:rPr>
                  <a:t>)</a:t>
                </a:r>
              </a:p>
              <a:p>
                <a:pPr>
                  <a:buNone/>
                </a:pPr>
                <a:endParaRPr lang="en-US" dirty="0">
                  <a:sym typeface="Mathematica1Mono"/>
                </a:endParaRPr>
              </a:p>
              <a:p>
                <a:pPr>
                  <a:buNone/>
                </a:pPr>
                <a:endParaRPr lang="en-US" dirty="0" smtClean="0">
                  <a:sym typeface="Mathematica1Mono"/>
                </a:endParaRPr>
              </a:p>
              <a:p>
                <a:pPr>
                  <a:buNone/>
                </a:pPr>
                <a:endParaRPr lang="en-US" baseline="-25000" dirty="0">
                  <a:sym typeface="Mathematica1Mono"/>
                </a:endParaRPr>
              </a:p>
              <a:p>
                <a:pPr>
                  <a:buNone/>
                </a:pPr>
                <a:endParaRPr lang="en-US" dirty="0" smtClean="0"/>
              </a:p>
              <a:p>
                <a:pPr>
                  <a:buNone/>
                </a:pPr>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200" y="1600201"/>
                <a:ext cx="8229600" cy="2209800"/>
              </a:xfrm>
              <a:blipFill>
                <a:blip r:embed="rId2"/>
                <a:stretch>
                  <a:fillRect l="-444" t="-4420"/>
                </a:stretch>
              </a:blipFill>
            </p:spPr>
            <p:txBody>
              <a:bodyPr/>
              <a:lstStyle/>
              <a:p>
                <a:r>
                  <a:rPr lang="en-US">
                    <a:noFill/>
                  </a:rPr>
                  <a:t> </a:t>
                </a:r>
              </a:p>
            </p:txBody>
          </p:sp>
        </mc:Fallback>
      </mc:AlternateContent>
      <p:sp>
        <p:nvSpPr>
          <p:cNvPr id="2" name="Title 1"/>
          <p:cNvSpPr>
            <a:spLocks noGrp="1"/>
          </p:cNvSpPr>
          <p:nvPr>
            <p:ph type="title"/>
          </p:nvPr>
        </p:nvSpPr>
        <p:spPr>
          <a:xfrm>
            <a:off x="1584648" y="260648"/>
            <a:ext cx="9083352" cy="1143000"/>
          </a:xfrm>
        </p:spPr>
        <p:txBody>
          <a:bodyPr>
            <a:normAutofit fontScale="90000"/>
          </a:bodyPr>
          <a:lstStyle/>
          <a:p>
            <a:r>
              <a:rPr lang="en-US" dirty="0" smtClean="0"/>
              <a:t>Traditional Differential Privacy Mechanism</a:t>
            </a:r>
            <a:endParaRPr lang="en-US" dirty="0"/>
          </a:p>
        </p:txBody>
      </p:sp>
      <p:sp>
        <p:nvSpPr>
          <p:cNvPr id="5" name="Slide Number Placeholder 4"/>
          <p:cNvSpPr>
            <a:spLocks noGrp="1"/>
          </p:cNvSpPr>
          <p:nvPr>
            <p:ph type="sldNum" sz="quarter" idx="12"/>
          </p:nvPr>
        </p:nvSpPr>
        <p:spPr/>
        <p:txBody>
          <a:bodyPr/>
          <a:lstStyle/>
          <a:p>
            <a:fld id="{91F54218-ECD5-40B3-9B38-179C82A047E5}" type="slidenum">
              <a:rPr lang="en-US" smtClean="0"/>
              <a:pPr/>
              <a:t>72</a:t>
            </a:fld>
            <a:endParaRPr lang="en-US"/>
          </a:p>
        </p:txBody>
      </p:sp>
      <p:pic>
        <p:nvPicPr>
          <p:cNvPr id="13314" name="Picture 2"/>
          <p:cNvPicPr>
            <a:picLocks noChangeAspect="1" noChangeArrowheads="1"/>
          </p:cNvPicPr>
          <p:nvPr/>
        </p:nvPicPr>
        <p:blipFill>
          <a:blip r:embed="rId3" cstate="print"/>
          <a:srcRect/>
          <a:stretch>
            <a:fillRect/>
          </a:stretch>
        </p:blipFill>
        <p:spPr bwMode="auto">
          <a:xfrm>
            <a:off x="3150808" y="3929054"/>
            <a:ext cx="5893432" cy="2787976"/>
          </a:xfrm>
          <a:prstGeom prst="rect">
            <a:avLst/>
          </a:prstGeom>
          <a:noFill/>
          <a:ln w="9525">
            <a:noFill/>
            <a:miter lim="800000"/>
            <a:headEnd/>
            <a:tailEnd/>
          </a:ln>
        </p:spPr>
      </p:pic>
    </p:spTree>
    <p:extLst>
      <p:ext uri="{BB962C8B-B14F-4D97-AF65-F5344CB8AC3E}">
        <p14:creationId xmlns:p14="http://schemas.microsoft.com/office/powerpoint/2010/main" val="5771189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57400" y="100422"/>
            <a:ext cx="7928112" cy="377268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972" y="4159053"/>
            <a:ext cx="1295400" cy="18135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4172" y="4343400"/>
            <a:ext cx="3496056" cy="975360"/>
          </a:xfrm>
          <a:prstGeom prst="rect">
            <a:avLst/>
          </a:prstGeom>
        </p:spPr>
      </p:pic>
      <p:sp>
        <p:nvSpPr>
          <p:cNvPr id="7" name="Rectangle 6"/>
          <p:cNvSpPr/>
          <p:nvPr/>
        </p:nvSpPr>
        <p:spPr>
          <a:xfrm>
            <a:off x="3581400" y="800736"/>
            <a:ext cx="2590800" cy="342265"/>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80272" y="172525"/>
            <a:ext cx="1248728" cy="1035049"/>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25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half" idx="2"/>
          </p:nvPr>
        </p:nvSpPr>
        <p:spPr/>
        <p:txBody>
          <a:bodyPr/>
          <a:lstStyle/>
          <a:p>
            <a:endParaRPr lang="en-US" dirty="0"/>
          </a:p>
        </p:txBody>
      </p:sp>
      <p:sp>
        <p:nvSpPr>
          <p:cNvPr id="4" name="Content Placeholder 3"/>
          <p:cNvSpPr>
            <a:spLocks noGrp="1"/>
          </p:cNvSpPr>
          <p:nvPr>
            <p:ph sz="half" idx="4294967295"/>
          </p:nvPr>
        </p:nvSpPr>
        <p:spPr>
          <a:xfrm>
            <a:off x="6233160" y="2438400"/>
            <a:ext cx="3977640" cy="369332"/>
          </a:xfrm>
          <a:prstGeom prst="rect">
            <a:avLst/>
          </a:prstGeom>
        </p:spPr>
        <p:txBody>
          <a:bodyPr>
            <a:normAutofit fontScale="92500" lnSpcReduction="20000"/>
          </a:bodyPr>
          <a:lstStyle/>
          <a:p>
            <a:r>
              <a:rPr lang="en-US" dirty="0" smtClean="0"/>
              <a:t>$99</a:t>
            </a:r>
            <a:endParaRPr lang="en-US" dirty="0"/>
          </a:p>
        </p:txBody>
      </p:sp>
      <p:sp>
        <p:nvSpPr>
          <p:cNvPr id="5" name="Rectangle 4"/>
          <p:cNvSpPr/>
          <p:nvPr/>
        </p:nvSpPr>
        <p:spPr>
          <a:xfrm>
            <a:off x="1981200" y="5726909"/>
            <a:ext cx="8458200" cy="830997"/>
          </a:xfrm>
          <a:prstGeom prst="rect">
            <a:avLst/>
          </a:prstGeom>
        </p:spPr>
        <p:txBody>
          <a:bodyPr wrap="square">
            <a:spAutoFit/>
          </a:bodyPr>
          <a:lstStyle/>
          <a:p>
            <a:r>
              <a:rPr lang="en-US" sz="2400" dirty="0"/>
              <a:t>Free PDF: </a:t>
            </a:r>
            <a:r>
              <a:rPr lang="en-US" sz="2400" dirty="0">
                <a:hlinkClick r:id="rId2"/>
              </a:rPr>
              <a:t>https://www.cis.upenn.edu/~aaroth/Papers/privacybook.pdf</a:t>
            </a:r>
            <a:endParaRPr lang="en-US" sz="2400" dirty="0"/>
          </a:p>
        </p:txBody>
      </p:sp>
      <p:pic>
        <p:nvPicPr>
          <p:cNvPr id="1026" name="Picture 2" descr="The Algorithmic Foundations of Differential Priv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1233328"/>
            <a:ext cx="2997200" cy="44021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rnes and no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0301" y="762000"/>
            <a:ext cx="2743199" cy="15773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r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1" y="3200400"/>
            <a:ext cx="247649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3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861" y="365125"/>
            <a:ext cx="11204293" cy="1325563"/>
          </a:xfrm>
        </p:spPr>
        <p:txBody>
          <a:bodyPr/>
          <a:lstStyle/>
          <a:p>
            <a:r>
              <a:rPr lang="en-US" dirty="0" smtClean="0"/>
              <a:t> Password Storage and Key Derivation Functions</a:t>
            </a:r>
            <a:endParaRPr lang="en-US" dirty="0"/>
          </a:p>
        </p:txBody>
      </p:sp>
      <p:sp>
        <p:nvSpPr>
          <p:cNvPr id="3" name="Slide Number Placeholder 2"/>
          <p:cNvSpPr>
            <a:spLocks noGrp="1"/>
          </p:cNvSpPr>
          <p:nvPr>
            <p:ph type="sldNum" sz="quarter" idx="12"/>
          </p:nvPr>
        </p:nvSpPr>
        <p:spPr>
          <a:xfrm>
            <a:off x="8583312" y="6367536"/>
            <a:ext cx="2743200" cy="365125"/>
          </a:xfrm>
        </p:spPr>
        <p:txBody>
          <a:bodyPr/>
          <a:lstStyle/>
          <a:p>
            <a:fld id="{FC398A72-17BE-493D-A14C-F3371BCE3542}" type="slidenum">
              <a:rPr lang="en-US" smtClean="0"/>
              <a:pPr/>
              <a:t>75</a:t>
            </a:fld>
            <a:endParaRPr lang="en-US" dirty="0"/>
          </a:p>
        </p:txBody>
      </p:sp>
      <p:graphicFrame>
        <p:nvGraphicFramePr>
          <p:cNvPr id="9" name="Content Placeholder 8"/>
          <p:cNvGraphicFramePr>
            <a:graphicFrameLocks noGrp="1"/>
          </p:cNvGraphicFramePr>
          <p:nvPr>
            <p:ph sz="quarter" idx="1"/>
            <p:extLst/>
          </p:nvPr>
        </p:nvGraphicFramePr>
        <p:xfrm>
          <a:off x="6096000" y="2895600"/>
          <a:ext cx="1219200" cy="163726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tblGrid>
              <a:tr h="457200">
                <a:tc>
                  <a:txBody>
                    <a:bodyPr/>
                    <a:lstStyle/>
                    <a:p>
                      <a:r>
                        <a:rPr lang="en-US" sz="1900" dirty="0" smtClean="0"/>
                        <a:t>Username</a:t>
                      </a:r>
                      <a:endParaRPr lang="en-US" sz="1900" dirty="0"/>
                    </a:p>
                  </a:txBody>
                  <a:tcPr/>
                </a:tc>
                <a:extLst>
                  <a:ext uri="{0D108BD9-81ED-4DB2-BD59-A6C34878D82A}">
                    <a16:rowId xmlns:a16="http://schemas.microsoft.com/office/drawing/2014/main" val="10000"/>
                  </a:ext>
                </a:extLst>
              </a:tr>
              <a:tr h="1180067">
                <a:tc>
                  <a:txBody>
                    <a:bodyPr/>
                    <a:lstStyle/>
                    <a:p>
                      <a:r>
                        <a:rPr lang="en-US" sz="1900" dirty="0" err="1" smtClean="0"/>
                        <a:t>jblocki</a:t>
                      </a:r>
                      <a:endParaRPr lang="en-US" sz="1900" dirty="0"/>
                    </a:p>
                  </a:txBody>
                  <a:tcPr/>
                </a:tc>
                <a:extLst>
                  <a:ext uri="{0D108BD9-81ED-4DB2-BD59-A6C34878D82A}">
                    <a16:rowId xmlns:a16="http://schemas.microsoft.com/office/drawing/2014/main" val="10001"/>
                  </a:ext>
                </a:extLst>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7086600" y="1828800"/>
            <a:ext cx="507683" cy="762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286000" y="2133600"/>
            <a:ext cx="990600" cy="1524000"/>
          </a:xfrm>
          <a:prstGeom prst="rect">
            <a:avLst/>
          </a:prstGeom>
          <a:noFill/>
          <a:ln w="9525">
            <a:noFill/>
            <a:miter lim="800000"/>
            <a:headEnd/>
            <a:tailEnd/>
          </a:ln>
        </p:spPr>
      </p:pic>
      <p:cxnSp>
        <p:nvCxnSpPr>
          <p:cNvPr id="7" name="Straight Arrow Connector 6"/>
          <p:cNvCxnSpPr>
            <a:endCxn id="5" idx="1"/>
          </p:cNvCxnSpPr>
          <p:nvPr/>
        </p:nvCxnSpPr>
        <p:spPr>
          <a:xfrm flipV="1">
            <a:off x="3276600" y="2209800"/>
            <a:ext cx="381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7772400" y="1828800"/>
            <a:ext cx="810912" cy="685800"/>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9144000" y="1524001"/>
            <a:ext cx="1219200" cy="1120140"/>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srcRect/>
          <a:stretch>
            <a:fillRect/>
          </a:stretch>
        </p:blipFill>
        <p:spPr bwMode="auto">
          <a:xfrm>
            <a:off x="2286000" y="3581402"/>
            <a:ext cx="990600" cy="1651479"/>
          </a:xfrm>
          <a:prstGeom prst="rect">
            <a:avLst/>
          </a:prstGeom>
          <a:noFill/>
          <a:ln w="9525">
            <a:noFill/>
            <a:miter lim="800000"/>
            <a:headEnd/>
            <a:tailEnd/>
          </a:ln>
        </p:spPr>
      </p:pic>
      <p:pic>
        <p:nvPicPr>
          <p:cNvPr id="16" name="Picture 3"/>
          <p:cNvPicPr>
            <a:picLocks noChangeAspect="1" noChangeArrowheads="1"/>
          </p:cNvPicPr>
          <p:nvPr/>
        </p:nvPicPr>
        <p:blipFill>
          <a:blip r:embed="rId8" cstate="print"/>
          <a:srcRect/>
          <a:stretch>
            <a:fillRect/>
          </a:stretch>
        </p:blipFill>
        <p:spPr bwMode="auto">
          <a:xfrm>
            <a:off x="3581402" y="5181600"/>
            <a:ext cx="1170709" cy="990600"/>
          </a:xfrm>
          <a:prstGeom prst="rect">
            <a:avLst/>
          </a:prstGeom>
          <a:noFill/>
          <a:ln w="9525">
            <a:noFill/>
            <a:miter lim="800000"/>
            <a:headEnd/>
            <a:tailEnd/>
          </a:ln>
        </p:spPr>
      </p:pic>
      <p:sp>
        <p:nvSpPr>
          <p:cNvPr id="18" name="TextBox 17"/>
          <p:cNvSpPr txBox="1"/>
          <p:nvPr/>
        </p:nvSpPr>
        <p:spPr>
          <a:xfrm>
            <a:off x="4572000" y="5334001"/>
            <a:ext cx="389850" cy="584775"/>
          </a:xfrm>
          <a:prstGeom prst="rect">
            <a:avLst/>
          </a:prstGeom>
          <a:noFill/>
        </p:spPr>
        <p:txBody>
          <a:bodyPr wrap="none" lIns="91440" tIns="45720" rIns="91440" bIns="45720" rtlCol="0">
            <a:spAutoFit/>
          </a:bodyPr>
          <a:lstStyle/>
          <a:p>
            <a:r>
              <a:rPr lang="en-US" sz="3200" dirty="0"/>
              <a:t>+</a:t>
            </a:r>
          </a:p>
        </p:txBody>
      </p:sp>
      <p:cxnSp>
        <p:nvCxnSpPr>
          <p:cNvPr id="22" name="Straight Arrow Connector 21"/>
          <p:cNvCxnSpPr/>
          <p:nvPr/>
        </p:nvCxnSpPr>
        <p:spPr>
          <a:xfrm>
            <a:off x="2971800" y="4800600"/>
            <a:ext cx="838200" cy="609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276600" y="3352800"/>
            <a:ext cx="2667000" cy="914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38600" y="1981200"/>
            <a:ext cx="2071401" cy="461665"/>
          </a:xfrm>
          <a:prstGeom prst="rect">
            <a:avLst/>
          </a:prstGeom>
          <a:noFill/>
        </p:spPr>
        <p:txBody>
          <a:bodyPr wrap="none" lIns="91440" tIns="45720" rIns="91440" bIns="45720" rtlCol="0">
            <a:spAutoFit/>
          </a:bodyPr>
          <a:lstStyle/>
          <a:p>
            <a:r>
              <a:rPr lang="en-US" sz="2400" dirty="0" err="1"/>
              <a:t>jblocki</a:t>
            </a:r>
            <a:r>
              <a:rPr lang="en-US" sz="2400" dirty="0"/>
              <a:t>, 123456</a:t>
            </a:r>
          </a:p>
        </p:txBody>
      </p:sp>
      <p:sp>
        <p:nvSpPr>
          <p:cNvPr id="24" name="TextBox 23"/>
          <p:cNvSpPr txBox="1"/>
          <p:nvPr/>
        </p:nvSpPr>
        <p:spPr>
          <a:xfrm>
            <a:off x="6096000" y="4656891"/>
            <a:ext cx="4419600" cy="1261884"/>
          </a:xfrm>
          <a:prstGeom prst="rect">
            <a:avLst/>
          </a:prstGeom>
          <a:noFill/>
        </p:spPr>
        <p:txBody>
          <a:bodyPr wrap="square" lIns="91440" tIns="45720" rIns="91440" bIns="45720" rtlCol="0">
            <a:spAutoFit/>
          </a:bodyPr>
          <a:lstStyle/>
          <a:p>
            <a:r>
              <a:rPr lang="en-US" sz="2000" dirty="0"/>
              <a:t>SHA1(123456</a:t>
            </a:r>
            <a:r>
              <a:rPr lang="en-US" sz="2000" dirty="0">
                <a:solidFill>
                  <a:schemeClr val="accent2"/>
                </a:solidFill>
              </a:rPr>
              <a:t>89d978034a3f6</a:t>
            </a:r>
            <a:r>
              <a:rPr lang="en-US" sz="2000" dirty="0"/>
              <a:t>)=</a:t>
            </a:r>
            <a:r>
              <a:rPr lang="en-US" sz="2000" dirty="0">
                <a:solidFill>
                  <a:srgbClr val="00B050"/>
                </a:solidFill>
              </a:rPr>
              <a:t>85e23cfe0021f584e3db87aa72630a9a2345c062</a:t>
            </a:r>
          </a:p>
          <a:p>
            <a:r>
              <a:rPr lang="en-US" sz="3600" dirty="0"/>
              <a:t> </a:t>
            </a:r>
          </a:p>
        </p:txBody>
      </p:sp>
      <p:graphicFrame>
        <p:nvGraphicFramePr>
          <p:cNvPr id="8" name="Table 7"/>
          <p:cNvGraphicFramePr>
            <a:graphicFrameLocks noGrp="1"/>
          </p:cNvGraphicFramePr>
          <p:nvPr>
            <p:extLst/>
          </p:nvPr>
        </p:nvGraphicFramePr>
        <p:xfrm>
          <a:off x="9144001" y="2895600"/>
          <a:ext cx="1913468" cy="1645920"/>
        </p:xfrm>
        <a:graphic>
          <a:graphicData uri="http://schemas.openxmlformats.org/drawingml/2006/table">
            <a:tbl>
              <a:tblPr firstRow="1" bandRow="1">
                <a:tableStyleId>{5C22544A-7EE6-4342-B048-85BDC9FD1C3A}</a:tableStyleId>
              </a:tblPr>
              <a:tblGrid>
                <a:gridCol w="1913468">
                  <a:extLst>
                    <a:ext uri="{9D8B030D-6E8A-4147-A177-3AD203B41FA5}">
                      <a16:colId xmlns:a16="http://schemas.microsoft.com/office/drawing/2014/main" val="20000"/>
                    </a:ext>
                  </a:extLst>
                </a:gridCol>
              </a:tblGrid>
              <a:tr h="457200">
                <a:tc>
                  <a:txBody>
                    <a:bodyPr/>
                    <a:lstStyle/>
                    <a:p>
                      <a:r>
                        <a:rPr lang="en-US" sz="1900" dirty="0" smtClean="0"/>
                        <a:t>Hash</a:t>
                      </a:r>
                      <a:endParaRPr lang="en-US" sz="1900" dirty="0"/>
                    </a:p>
                  </a:txBody>
                  <a:tcPr/>
                </a:tc>
                <a:extLst>
                  <a:ext uri="{0D108BD9-81ED-4DB2-BD59-A6C34878D82A}">
                    <a16:rowId xmlns:a16="http://schemas.microsoft.com/office/drawing/2014/main" val="10000"/>
                  </a:ext>
                </a:extLst>
              </a:tr>
              <a:tr h="1188720">
                <a:tc>
                  <a:txBody>
                    <a:bodyPr/>
                    <a:lstStyle/>
                    <a:p>
                      <a:r>
                        <a:rPr lang="en-US" sz="1900" dirty="0" smtClean="0">
                          <a:solidFill>
                            <a:srgbClr val="00B050"/>
                          </a:solidFill>
                        </a:rPr>
                        <a:t>85e23cfe0021f584e3db87aa72630a9a2345c062</a:t>
                      </a: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nvPr>
        </p:nvGraphicFramePr>
        <p:xfrm>
          <a:off x="7319659" y="2895600"/>
          <a:ext cx="1824341" cy="1637267"/>
        </p:xfrm>
        <a:graphic>
          <a:graphicData uri="http://schemas.openxmlformats.org/drawingml/2006/table">
            <a:tbl>
              <a:tblPr firstRow="1" bandRow="1">
                <a:tableStyleId>{5C22544A-7EE6-4342-B048-85BDC9FD1C3A}</a:tableStyleId>
              </a:tblPr>
              <a:tblGrid>
                <a:gridCol w="1824341">
                  <a:extLst>
                    <a:ext uri="{9D8B030D-6E8A-4147-A177-3AD203B41FA5}">
                      <a16:colId xmlns:a16="http://schemas.microsoft.com/office/drawing/2014/main" val="20000"/>
                    </a:ext>
                  </a:extLst>
                </a:gridCol>
              </a:tblGrid>
              <a:tr h="457200">
                <a:tc>
                  <a:txBody>
                    <a:bodyPr/>
                    <a:lstStyle/>
                    <a:p>
                      <a:r>
                        <a:rPr lang="en-US" sz="1900" dirty="0" smtClean="0"/>
                        <a:t>Salt</a:t>
                      </a:r>
                      <a:endParaRPr lang="en-US" sz="1900" dirty="0"/>
                    </a:p>
                  </a:txBody>
                  <a:tcPr/>
                </a:tc>
                <a:extLst>
                  <a:ext uri="{0D108BD9-81ED-4DB2-BD59-A6C34878D82A}">
                    <a16:rowId xmlns:a16="http://schemas.microsoft.com/office/drawing/2014/main" val="10000"/>
                  </a:ext>
                </a:extLst>
              </a:tr>
              <a:tr h="11800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solidFill>
                            <a:schemeClr val="accent2"/>
                          </a:solidFill>
                        </a:rPr>
                        <a:t>89d978034a3f6</a:t>
                      </a:r>
                    </a:p>
                    <a:p>
                      <a:endParaRPr lang="en-US" sz="1900" dirty="0">
                        <a:solidFill>
                          <a:srgbClr val="00B050"/>
                        </a:solidFill>
                      </a:endParaRPr>
                    </a:p>
                  </a:txBody>
                  <a:tcPr/>
                </a:tc>
                <a:extLst>
                  <a:ext uri="{0D108BD9-81ED-4DB2-BD59-A6C34878D82A}">
                    <a16:rowId xmlns:a16="http://schemas.microsoft.com/office/drawing/2014/main" val="10001"/>
                  </a:ext>
                </a:extLst>
              </a:tr>
            </a:tbl>
          </a:graphicData>
        </a:graphic>
      </p:graphicFrame>
      <p:pic>
        <p:nvPicPr>
          <p:cNvPr id="3076" name="Picture 4" descr="https://encrypted-tbn1.gstatic.com/images?q=tbn:ANd9GcQ9cjZNOl4HyE6gJwKOqDkkMpbTyjHjVjbbBjOvx0WryGTwk-2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5887" y="5181601"/>
            <a:ext cx="8763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692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660" y="2827015"/>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t>
            </a:r>
            <a:r>
              <a:rPr lang="en-US" dirty="0"/>
              <a:t>affected </a:t>
            </a:r>
            <a:r>
              <a:rPr lang="en-US" strike="sngStrike" dirty="0">
                <a:solidFill>
                  <a:srgbClr val="FF0000"/>
                </a:solidFill>
              </a:rPr>
              <a:t>millions</a:t>
            </a:r>
            <a:r>
              <a:rPr lang="en-US" dirty="0">
                <a:solidFill>
                  <a:srgbClr val="FF0000"/>
                </a:solidFill>
              </a:rPr>
              <a:t> </a:t>
            </a:r>
            <a:r>
              <a:rPr lang="en-US" b="1" dirty="0" smtClean="0">
                <a:solidFill>
                  <a:srgbClr val="FF0000"/>
                </a:solidFill>
              </a:rPr>
              <a:t>billions</a:t>
            </a:r>
            <a:r>
              <a:rPr lang="en-US" dirty="0" smtClean="0">
                <a:solidFill>
                  <a:srgbClr val="FF0000"/>
                </a:solidFill>
              </a:rPr>
              <a:t> </a:t>
            </a:r>
            <a:r>
              <a:rPr lang="en-US" dirty="0" smtClean="0"/>
              <a:t>of user accounts.</a:t>
            </a:r>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3719166" y="3745528"/>
            <a:ext cx="2549988" cy="760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886" y="4603526"/>
            <a:ext cx="3162181"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8641786" y="4174131"/>
            <a:ext cx="2002005"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078" y="5228877"/>
            <a:ext cx="1889461"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6581" y="5541816"/>
            <a:ext cx="2379456"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3303" y="5447691"/>
            <a:ext cx="2400488"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581" y="5354275"/>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9" y="-17907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9" y="-16383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6016339" y="2575891"/>
            <a:ext cx="2380117"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62779" y="2376347"/>
            <a:ext cx="2110363" cy="842819"/>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293" y="3710423"/>
            <a:ext cx="1860063" cy="831092"/>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7966" y="2741115"/>
            <a:ext cx="3877231" cy="969308"/>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7154" y="3581892"/>
            <a:ext cx="1579303" cy="118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1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660" y="2827015"/>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t>
            </a:r>
            <a:r>
              <a:rPr lang="en-US" dirty="0"/>
              <a:t>affected </a:t>
            </a:r>
            <a:r>
              <a:rPr lang="en-US" strike="sngStrike" dirty="0">
                <a:solidFill>
                  <a:srgbClr val="FF0000"/>
                </a:solidFill>
              </a:rPr>
              <a:t>millions</a:t>
            </a:r>
            <a:r>
              <a:rPr lang="en-US" dirty="0">
                <a:solidFill>
                  <a:srgbClr val="FF0000"/>
                </a:solidFill>
              </a:rPr>
              <a:t> </a:t>
            </a:r>
            <a:r>
              <a:rPr lang="en-US" b="1" dirty="0" smtClean="0">
                <a:solidFill>
                  <a:srgbClr val="FF0000"/>
                </a:solidFill>
              </a:rPr>
              <a:t>billions</a:t>
            </a:r>
            <a:r>
              <a:rPr lang="en-US" dirty="0" smtClean="0">
                <a:solidFill>
                  <a:srgbClr val="FF0000"/>
                </a:solidFill>
              </a:rPr>
              <a:t> </a:t>
            </a:r>
            <a:r>
              <a:rPr lang="en-US" dirty="0" smtClean="0"/>
              <a:t>of user accounts.</a:t>
            </a:r>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3719166" y="3745528"/>
            <a:ext cx="2549988" cy="760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886" y="4603526"/>
            <a:ext cx="3162181"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8641786" y="4174131"/>
            <a:ext cx="2002005"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078" y="5228877"/>
            <a:ext cx="1889461"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6581" y="5541816"/>
            <a:ext cx="2379456"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3303" y="5447691"/>
            <a:ext cx="2400488"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581" y="5354275"/>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9" y="-17907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9" y="-16383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6016339" y="2575891"/>
            <a:ext cx="2380117"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62779" y="2376347"/>
            <a:ext cx="2110363" cy="842819"/>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293" y="3710423"/>
            <a:ext cx="1860063" cy="831092"/>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7966" y="2741115"/>
            <a:ext cx="3877231" cy="969308"/>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7154" y="3581892"/>
            <a:ext cx="1579303" cy="11844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057965" y="2240306"/>
            <a:ext cx="10240579" cy="3853884"/>
          </a:xfrm>
          <a:prstGeom prst="rect">
            <a:avLst/>
          </a:prstGeom>
        </p:spPr>
      </p:pic>
    </p:spTree>
    <p:extLst>
      <p:ext uri="{BB962C8B-B14F-4D97-AF65-F5344CB8AC3E}">
        <p14:creationId xmlns:p14="http://schemas.microsoft.com/office/powerpoint/2010/main" val="777984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572650" y="3346428"/>
            <a:ext cx="1868921" cy="15813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Goal: Moderately Expensive Hash Function</a:t>
            </a:r>
            <a:endParaRPr lang="en-US" dirty="0"/>
          </a:p>
        </p:txBody>
      </p:sp>
      <p:pic>
        <p:nvPicPr>
          <p:cNvPr id="5" name="Picture 6"/>
          <p:cNvPicPr>
            <a:picLocks noChangeAspect="1" noChangeArrowheads="1"/>
          </p:cNvPicPr>
          <p:nvPr/>
        </p:nvPicPr>
        <p:blipFill>
          <a:blip r:embed="rId4" cstate="print"/>
          <a:srcRect/>
          <a:stretch>
            <a:fillRect/>
          </a:stretch>
        </p:blipFill>
        <p:spPr bwMode="auto">
          <a:xfrm>
            <a:off x="2644007" y="3676075"/>
            <a:ext cx="990600" cy="1651479"/>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10478644" y="2830881"/>
            <a:ext cx="1219200" cy="1031095"/>
          </a:xfrm>
          <a:prstGeom prst="rect">
            <a:avLst/>
          </a:prstGeom>
          <a:noFill/>
          <a:ln w="9525">
            <a:noFill/>
            <a:miter lim="800000"/>
            <a:headEnd/>
            <a:tailEnd/>
          </a:ln>
        </p:spPr>
      </p:pic>
      <p:pic>
        <p:nvPicPr>
          <p:cNvPr id="10"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7724" y="4056519"/>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5800" y="4035053"/>
            <a:ext cx="457200" cy="46676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2622317" y="1902277"/>
            <a:ext cx="8229600" cy="114300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867" dirty="0"/>
              <a:t>Fast on PC and </a:t>
            </a:r>
          </a:p>
          <a:p>
            <a:r>
              <a:rPr lang="en-US" sz="5867" dirty="0"/>
              <a:t>Expensive on ASIC?</a:t>
            </a:r>
          </a:p>
          <a:p>
            <a:endParaRPr lang="en-US" sz="5867"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673" y="4733898"/>
            <a:ext cx="1948873" cy="1948873"/>
          </a:xfrm>
          <a:prstGeom prst="rect">
            <a:avLst/>
          </a:prstGeom>
        </p:spPr>
      </p:pic>
      <p:pic>
        <p:nvPicPr>
          <p:cNvPr id="16" name="Picture 1"/>
          <p:cNvPicPr>
            <a:picLocks noChangeAspect="1" noChangeArrowheads="1"/>
          </p:cNvPicPr>
          <p:nvPr/>
        </p:nvPicPr>
        <p:blipFill>
          <a:blip r:embed="rId9" cstate="print"/>
          <a:srcRect/>
          <a:stretch>
            <a:fillRect/>
          </a:stretch>
        </p:blipFill>
        <p:spPr bwMode="auto">
          <a:xfrm>
            <a:off x="10403401" y="3956383"/>
            <a:ext cx="1294443" cy="1942879"/>
          </a:xfrm>
          <a:prstGeom prst="rect">
            <a:avLst/>
          </a:prstGeom>
          <a:noFill/>
          <a:ln w="9525">
            <a:noFill/>
            <a:miter lim="800000"/>
            <a:headEnd/>
            <a:tailEnd/>
          </a:ln>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572" y="1591479"/>
            <a:ext cx="3151064" cy="1764596"/>
          </a:xfrm>
          <a:prstGeom prst="rect">
            <a:avLst/>
          </a:prstGeom>
        </p:spPr>
      </p:pic>
      <p:pic>
        <p:nvPicPr>
          <p:cNvPr id="2050" name="Picture 2" descr="Image result for impatient us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27562" y="3430294"/>
            <a:ext cx="2590799" cy="17306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1856" y="4549234"/>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9932" y="4527768"/>
            <a:ext cx="457200" cy="46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1635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1: Hash Iteration</a:t>
            </a:r>
            <a:endParaRPr lang="en-US" dirty="0"/>
          </a:p>
        </p:txBody>
      </p:sp>
      <p:sp>
        <p:nvSpPr>
          <p:cNvPr id="3" name="Content Placeholder 2"/>
          <p:cNvSpPr>
            <a:spLocks noGrp="1"/>
          </p:cNvSpPr>
          <p:nvPr>
            <p:ph idx="1"/>
          </p:nvPr>
        </p:nvSpPr>
        <p:spPr/>
        <p:txBody>
          <a:bodyPr/>
          <a:lstStyle/>
          <a:p>
            <a:r>
              <a:rPr lang="en-US" dirty="0" smtClean="0"/>
              <a:t>BCRYPT</a:t>
            </a:r>
          </a:p>
          <a:p>
            <a:endParaRPr lang="en-US" dirty="0"/>
          </a:p>
          <a:p>
            <a:endParaRPr lang="en-US" dirty="0" smtClean="0"/>
          </a:p>
          <a:p>
            <a:endParaRPr lang="en-US" dirty="0"/>
          </a:p>
          <a:p>
            <a:r>
              <a:rPr lang="en-US" dirty="0" smtClean="0"/>
              <a:t>PBKDF2</a:t>
            </a:r>
          </a:p>
          <a:p>
            <a:endParaRPr lang="en-US" dirty="0"/>
          </a:p>
          <a:p>
            <a:endParaRPr lang="en-US" dirty="0" smtClean="0"/>
          </a:p>
          <a:p>
            <a:endParaRPr lang="en-US" dirty="0"/>
          </a:p>
        </p:txBody>
      </p:sp>
      <p:pic>
        <p:nvPicPr>
          <p:cNvPr id="4" name="Picture 16" descr="http://assets.fontsinuse.com/static/use-media-items/15/14246/full-2048x768/522903b7/Yahoo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3527" y="2424250"/>
            <a:ext cx="2667000" cy="10015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486" y="2503030"/>
            <a:ext cx="1860063" cy="831092"/>
          </a:xfrm>
          <a:prstGeom prst="rect">
            <a:avLst/>
          </a:prstGeom>
        </p:spPr>
      </p:pic>
      <p:pic>
        <p:nvPicPr>
          <p:cNvPr id="6" name="Picture 2" descr="Image result for dropb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4763" y="2332776"/>
            <a:ext cx="1579303" cy="11844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9994" y="4297525"/>
            <a:ext cx="3877231" cy="969308"/>
          </a:xfrm>
          <a:prstGeom prst="rect">
            <a:avLst/>
          </a:prstGeom>
        </p:spPr>
      </p:pic>
      <p:cxnSp>
        <p:nvCxnSpPr>
          <p:cNvPr id="9" name="Straight Arrow Connector 8"/>
          <p:cNvCxnSpPr>
            <a:endCxn id="10" idx="1"/>
          </p:cNvCxnSpPr>
          <p:nvPr/>
        </p:nvCxnSpPr>
        <p:spPr>
          <a:xfrm flipV="1">
            <a:off x="5958722" y="4249493"/>
            <a:ext cx="985692" cy="40319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944414" y="3772440"/>
            <a:ext cx="4689682" cy="954107"/>
          </a:xfrm>
          <a:prstGeom prst="rect">
            <a:avLst/>
          </a:prstGeom>
        </p:spPr>
        <p:txBody>
          <a:bodyPr wrap="none" lIns="91440" tIns="45720" rIns="91440" bIns="45720">
            <a:spAutoFit/>
          </a:bodyPr>
          <a:lstStyle/>
          <a:p>
            <a:r>
              <a:rPr lang="en-US" sz="2800" dirty="0"/>
              <a:t>100,000 SHA256 computations</a:t>
            </a:r>
          </a:p>
          <a:p>
            <a:r>
              <a:rPr lang="en-US" sz="2800" dirty="0"/>
              <a:t>(iterative)</a:t>
            </a:r>
          </a:p>
        </p:txBody>
      </p:sp>
      <p:sp>
        <p:nvSpPr>
          <p:cNvPr id="15" name="Rectangle 14"/>
          <p:cNvSpPr/>
          <p:nvPr/>
        </p:nvSpPr>
        <p:spPr>
          <a:xfrm>
            <a:off x="214425" y="5778214"/>
            <a:ext cx="11977574" cy="646331"/>
          </a:xfrm>
          <a:prstGeom prst="rect">
            <a:avLst/>
          </a:prstGeom>
        </p:spPr>
        <p:txBody>
          <a:bodyPr wrap="none" lIns="91440" tIns="45720" rIns="91440" bIns="45720">
            <a:spAutoFit/>
          </a:bodyPr>
          <a:lstStyle/>
          <a:p>
            <a:r>
              <a:rPr lang="en-US" sz="3600" dirty="0"/>
              <a:t>Estimated Cost on ASIC: $1 per billion password guesses [BS14]</a:t>
            </a:r>
          </a:p>
        </p:txBody>
      </p:sp>
      <p:cxnSp>
        <p:nvCxnSpPr>
          <p:cNvPr id="16" name="Straight Arrow Connector 15"/>
          <p:cNvCxnSpPr/>
          <p:nvPr/>
        </p:nvCxnSpPr>
        <p:spPr>
          <a:xfrm flipH="1">
            <a:off x="6944414" y="4652689"/>
            <a:ext cx="773879" cy="111484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60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r>
              <a:rPr lang="en-US" altLang="en-US" sz="1200">
                <a:solidFill>
                  <a:srgbClr val="5E574E"/>
                </a:solidFill>
                <a:latin typeface="Arial" panose="020B0604020202020204" pitchFamily="34" charset="0"/>
              </a:rPr>
              <a:t>slide </a:t>
            </a:r>
            <a:fld id="{52643DB2-13A9-495D-A876-623985107FA7}" type="slidenum">
              <a:rPr lang="en-US" altLang="en-US" sz="1200">
                <a:solidFill>
                  <a:srgbClr val="5E574E"/>
                </a:solidFill>
                <a:latin typeface="Arial" panose="020B0604020202020204" pitchFamily="34" charset="0"/>
              </a:rPr>
              <a:pPr/>
              <a:t>8</a:t>
            </a:fld>
            <a:endParaRPr lang="en-US" altLang="en-US" sz="1200">
              <a:solidFill>
                <a:srgbClr val="5E574E"/>
              </a:solidFill>
              <a:latin typeface="Arial" panose="020B0604020202020204" pitchFamily="34" charset="0"/>
            </a:endParaRPr>
          </a:p>
        </p:txBody>
      </p:sp>
      <p:sp>
        <p:nvSpPr>
          <p:cNvPr id="3075" name="Rectangle 2"/>
          <p:cNvSpPr>
            <a:spLocks noGrp="1" noChangeArrowheads="1"/>
          </p:cNvSpPr>
          <p:nvPr>
            <p:ph type="subTitle" idx="1"/>
          </p:nvPr>
        </p:nvSpPr>
        <p:spPr>
          <a:xfrm>
            <a:off x="4267200" y="3486150"/>
            <a:ext cx="3505200" cy="762000"/>
          </a:xfrm>
        </p:spPr>
        <p:txBody>
          <a:bodyPr/>
          <a:lstStyle/>
          <a:p>
            <a:pPr algn="ctr"/>
            <a:r>
              <a:rPr lang="en-US" altLang="en-US" sz="3200" dirty="0" err="1">
                <a:latin typeface="Arial" panose="020B0604020202020204" pitchFamily="34" charset="0"/>
              </a:rPr>
              <a:t>Vitaly</a:t>
            </a:r>
            <a:r>
              <a:rPr lang="en-US" altLang="en-US" sz="3200" dirty="0">
                <a:latin typeface="Arial" panose="020B0604020202020204" pitchFamily="34" charset="0"/>
              </a:rPr>
              <a:t> </a:t>
            </a:r>
            <a:r>
              <a:rPr lang="en-US" altLang="en-US" sz="3200" dirty="0" err="1">
                <a:latin typeface="Arial" panose="020B0604020202020204" pitchFamily="34" charset="0"/>
              </a:rPr>
              <a:t>Shmatikov</a:t>
            </a:r>
            <a:endParaRPr lang="en-US" altLang="en-US" sz="3200" dirty="0">
              <a:latin typeface="Arial" panose="020B0604020202020204" pitchFamily="34" charset="0"/>
            </a:endParaRPr>
          </a:p>
        </p:txBody>
      </p:sp>
      <p:sp>
        <p:nvSpPr>
          <p:cNvPr id="3076" name="Text Box 3"/>
          <p:cNvSpPr txBox="1">
            <a:spLocks noChangeArrowheads="1"/>
          </p:cNvSpPr>
          <p:nvPr/>
        </p:nvSpPr>
        <p:spPr bwMode="auto">
          <a:xfrm>
            <a:off x="1752600" y="2286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spcBef>
                <a:spcPct val="50000"/>
              </a:spcBef>
              <a:buClrTx/>
              <a:buFontTx/>
              <a:buNone/>
            </a:pPr>
            <a:r>
              <a:rPr lang="en-US" altLang="en-US">
                <a:solidFill>
                  <a:schemeClr val="tx1"/>
                </a:solidFill>
                <a:latin typeface="Arial" panose="020B0604020202020204" pitchFamily="34" charset="0"/>
              </a:rPr>
              <a:t>CS 380S</a:t>
            </a:r>
            <a:endParaRPr lang="en-US" altLang="en-US">
              <a:solidFill>
                <a:schemeClr val="tx1"/>
              </a:solidFill>
              <a:latin typeface="Times New Roman" panose="02020603050405020304" pitchFamily="18" charset="0"/>
            </a:endParaRPr>
          </a:p>
        </p:txBody>
      </p:sp>
      <p:sp>
        <p:nvSpPr>
          <p:cNvPr id="3077" name="Rectangle 4"/>
          <p:cNvSpPr>
            <a:spLocks noGrp="1" noChangeArrowheads="1"/>
          </p:cNvSpPr>
          <p:nvPr>
            <p:ph type="ctrTitle"/>
          </p:nvPr>
        </p:nvSpPr>
        <p:spPr>
          <a:xfrm>
            <a:off x="2133600" y="1066800"/>
            <a:ext cx="7924800" cy="1600200"/>
          </a:xfrm>
        </p:spPr>
        <p:txBody>
          <a:bodyPr/>
          <a:lstStyle/>
          <a:p>
            <a:pPr algn="ctr"/>
            <a:r>
              <a:rPr lang="en-US" altLang="en-US" smtClean="0">
                <a:latin typeface="Arial" panose="020B0604020202020204" pitchFamily="34" charset="0"/>
              </a:rPr>
              <a:t>Yao’s Protocol</a:t>
            </a:r>
          </a:p>
        </p:txBody>
      </p:sp>
    </p:spTree>
    <p:extLst>
      <p:ext uri="{BB962C8B-B14F-4D97-AF65-F5344CB8AC3E}">
        <p14:creationId xmlns:p14="http://schemas.microsoft.com/office/powerpoint/2010/main" val="10130898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cxnSp>
        <p:nvCxnSpPr>
          <p:cNvPr id="5" name="Straight Arrow Connector 4"/>
          <p:cNvCxnSpPr/>
          <p:nvPr/>
        </p:nvCxnSpPr>
        <p:spPr>
          <a:xfrm flipV="1">
            <a:off x="2296907" y="1382469"/>
            <a:ext cx="0" cy="421277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296908" y="5595240"/>
            <a:ext cx="6128657" cy="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26939" y="4792635"/>
            <a:ext cx="2518062" cy="584775"/>
          </a:xfrm>
          <a:prstGeom prst="rect">
            <a:avLst/>
          </a:prstGeom>
          <a:noFill/>
        </p:spPr>
        <p:txBody>
          <a:bodyPr wrap="none" lIns="91440" tIns="45720" rIns="91440" bIns="45720" rtlCol="0">
            <a:spAutoFit/>
          </a:bodyPr>
          <a:lstStyle/>
          <a:p>
            <a:r>
              <a:rPr lang="en-US" sz="3200" b="1" dirty="0">
                <a:solidFill>
                  <a:srgbClr val="7030A0"/>
                </a:solidFill>
              </a:rPr>
              <a:t>User Patience</a:t>
            </a:r>
          </a:p>
        </p:txBody>
      </p:sp>
      <p:sp>
        <p:nvSpPr>
          <p:cNvPr id="11" name="TextBox 10"/>
          <p:cNvSpPr txBox="1"/>
          <p:nvPr/>
        </p:nvSpPr>
        <p:spPr>
          <a:xfrm>
            <a:off x="304821" y="6335487"/>
            <a:ext cx="6808595" cy="461665"/>
          </a:xfrm>
          <a:prstGeom prst="rect">
            <a:avLst/>
          </a:prstGeom>
          <a:noFill/>
        </p:spPr>
        <p:txBody>
          <a:bodyPr wrap="none" lIns="91440" tIns="45720" rIns="91440" bIns="45720" rtlCol="0">
            <a:spAutoFit/>
          </a:bodyPr>
          <a:lstStyle/>
          <a:p>
            <a:r>
              <a:rPr lang="en-US" sz="2400" b="1" dirty="0"/>
              <a:t>Disclaimer</a:t>
            </a:r>
            <a:r>
              <a:rPr lang="en-US" sz="2400" dirty="0"/>
              <a:t>: This slide is entirely for humorous effect. </a:t>
            </a:r>
          </a:p>
        </p:txBody>
      </p:sp>
      <p:sp>
        <p:nvSpPr>
          <p:cNvPr id="12" name="TextBox 11"/>
          <p:cNvSpPr txBox="1"/>
          <p:nvPr/>
        </p:nvSpPr>
        <p:spPr>
          <a:xfrm rot="2460249">
            <a:off x="3719328" y="2253765"/>
            <a:ext cx="2345707" cy="584775"/>
          </a:xfrm>
          <a:prstGeom prst="rect">
            <a:avLst/>
          </a:prstGeom>
          <a:noFill/>
        </p:spPr>
        <p:txBody>
          <a:bodyPr wrap="none" lIns="91440" tIns="45720" rIns="91440" bIns="45720" rtlCol="0">
            <a:spAutoFit/>
          </a:bodyPr>
          <a:lstStyle/>
          <a:p>
            <a:r>
              <a:rPr lang="en-US" sz="3200" b="1" dirty="0">
                <a:solidFill>
                  <a:srgbClr val="FF0000"/>
                </a:solidFill>
              </a:rPr>
              <a:t>Cost SHA256</a:t>
            </a:r>
          </a:p>
        </p:txBody>
      </p:sp>
      <p:cxnSp>
        <p:nvCxnSpPr>
          <p:cNvPr id="13" name="Straight Arrow Connector 12"/>
          <p:cNvCxnSpPr/>
          <p:nvPr/>
        </p:nvCxnSpPr>
        <p:spPr>
          <a:xfrm>
            <a:off x="2888892" y="1520011"/>
            <a:ext cx="4502509" cy="3716019"/>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85971" y="5596767"/>
            <a:ext cx="1029449" cy="584775"/>
          </a:xfrm>
          <a:prstGeom prst="rect">
            <a:avLst/>
          </a:prstGeom>
          <a:noFill/>
        </p:spPr>
        <p:txBody>
          <a:bodyPr wrap="none" lIns="91440" tIns="45720" rIns="91440" bIns="45720" rtlCol="0">
            <a:spAutoFit/>
          </a:bodyPr>
          <a:lstStyle/>
          <a:p>
            <a:r>
              <a:rPr lang="en-US" sz="3200" b="1" dirty="0"/>
              <a:t>Time</a:t>
            </a:r>
          </a:p>
        </p:txBody>
      </p:sp>
      <p:sp>
        <p:nvSpPr>
          <p:cNvPr id="17" name="TextBox 16"/>
          <p:cNvSpPr txBox="1"/>
          <p:nvPr/>
        </p:nvSpPr>
        <p:spPr>
          <a:xfrm rot="16200000">
            <a:off x="6758376" y="3085634"/>
            <a:ext cx="4257897" cy="584775"/>
          </a:xfrm>
          <a:prstGeom prst="rect">
            <a:avLst/>
          </a:prstGeom>
          <a:noFill/>
        </p:spPr>
        <p:txBody>
          <a:bodyPr wrap="none" lIns="91440" tIns="45720" rIns="91440" bIns="45720" rtlCol="0">
            <a:spAutoFit/>
          </a:bodyPr>
          <a:lstStyle/>
          <a:p>
            <a:r>
              <a:rPr lang="en-US" sz="3200" b="1" dirty="0">
                <a:solidFill>
                  <a:srgbClr val="7030A0"/>
                </a:solidFill>
              </a:rPr>
              <a:t>Standard Patience Units</a:t>
            </a:r>
          </a:p>
        </p:txBody>
      </p:sp>
      <p:cxnSp>
        <p:nvCxnSpPr>
          <p:cNvPr id="18" name="Straight Arrow Connector 17"/>
          <p:cNvCxnSpPr/>
          <p:nvPr/>
        </p:nvCxnSpPr>
        <p:spPr>
          <a:xfrm flipV="1">
            <a:off x="8458240" y="1429945"/>
            <a:ext cx="0" cy="421277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1252263" y="2822890"/>
            <a:ext cx="1205779" cy="584775"/>
          </a:xfrm>
          <a:prstGeom prst="rect">
            <a:avLst/>
          </a:prstGeom>
          <a:noFill/>
        </p:spPr>
        <p:txBody>
          <a:bodyPr wrap="none" lIns="91440" tIns="45720" rIns="91440" bIns="45720" rtlCol="0">
            <a:spAutoFit/>
          </a:bodyPr>
          <a:lstStyle/>
          <a:p>
            <a:r>
              <a:rPr lang="en-US" sz="3200" b="1" dirty="0">
                <a:solidFill>
                  <a:srgbClr val="FF0000"/>
                </a:solidFill>
              </a:rPr>
              <a:t>USD $</a:t>
            </a:r>
          </a:p>
        </p:txBody>
      </p:sp>
      <p:cxnSp>
        <p:nvCxnSpPr>
          <p:cNvPr id="21" name="Straight Arrow Connector 20"/>
          <p:cNvCxnSpPr/>
          <p:nvPr/>
        </p:nvCxnSpPr>
        <p:spPr>
          <a:xfrm>
            <a:off x="2389445" y="5355772"/>
            <a:ext cx="5943580" cy="0"/>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 descr="Image result for impatient us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9713" y="2249949"/>
            <a:ext cx="2590799" cy="173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20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dirty="0" smtClean="0"/>
              <a:t>Intuition: 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284" y="3840638"/>
            <a:ext cx="4063443" cy="113023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731" y="4787493"/>
            <a:ext cx="3205760" cy="1250159"/>
          </a:xfrm>
          <a:prstGeom prst="rect">
            <a:avLst/>
          </a:prstGeom>
        </p:spPr>
      </p:pic>
      <p:sp>
        <p:nvSpPr>
          <p:cNvPr id="6" name="&quot;No&quot; Symbol 5"/>
          <p:cNvSpPr/>
          <p:nvPr/>
        </p:nvSpPr>
        <p:spPr>
          <a:xfrm>
            <a:off x="8501743" y="4288972"/>
            <a:ext cx="3508467" cy="2369905"/>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solidFill>
                <a:schemeClr val="tx1"/>
              </a:solidFill>
            </a:endParaRPr>
          </a:p>
        </p:txBody>
      </p:sp>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005" y="3933885"/>
            <a:ext cx="2272635" cy="886265"/>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2872"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5584" y="2659612"/>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6" y="2828623"/>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6" y="2427515"/>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75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6099429"/>
            <a:ext cx="10515600" cy="1852148"/>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1" y="365125"/>
            <a:ext cx="5969380" cy="39596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4653" y="4089759"/>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a:t>(2013-2015)</a:t>
            </a:r>
            <a:endParaRPr lang="en-US" sz="4400" dirty="0"/>
          </a:p>
        </p:txBody>
      </p:sp>
      <p:sp>
        <p:nvSpPr>
          <p:cNvPr id="7" name="Title 6"/>
          <p:cNvSpPr>
            <a:spLocks noGrp="1"/>
          </p:cNvSpPr>
          <p:nvPr>
            <p:ph type="title"/>
          </p:nvPr>
        </p:nvSpPr>
        <p:spPr/>
        <p:txBody>
          <a:bodyPr/>
          <a:lstStyle/>
          <a:p>
            <a:endParaRPr lang="en-US" dirty="0"/>
          </a:p>
        </p:txBody>
      </p:sp>
    </p:spTree>
    <p:extLst>
      <p:ext uri="{BB962C8B-B14F-4D97-AF65-F5344CB8AC3E}">
        <p14:creationId xmlns:p14="http://schemas.microsoft.com/office/powerpoint/2010/main" val="7491889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6099429"/>
            <a:ext cx="10515600" cy="1852148"/>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1" y="365125"/>
            <a:ext cx="5969380" cy="39596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565" y="222386"/>
            <a:ext cx="2120380" cy="213656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4653" y="4089759"/>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a:t>(2013-2015)</a:t>
            </a:r>
            <a:endParaRPr lang="en-US" sz="4400" dirty="0"/>
          </a:p>
        </p:txBody>
      </p:sp>
      <p:sp>
        <p:nvSpPr>
          <p:cNvPr id="7" name="Title 6"/>
          <p:cNvSpPr>
            <a:spLocks noGrp="1"/>
          </p:cNvSpPr>
          <p:nvPr>
            <p:ph type="title"/>
          </p:nvPr>
        </p:nvSpPr>
        <p:spPr/>
        <p:txBody>
          <a:bodyPr/>
          <a:lstStyle/>
          <a:p>
            <a:endParaRPr lang="en-US"/>
          </a:p>
        </p:txBody>
      </p:sp>
      <p:sp>
        <p:nvSpPr>
          <p:cNvPr id="8" name="TextBox 7"/>
          <p:cNvSpPr txBox="1"/>
          <p:nvPr/>
        </p:nvSpPr>
        <p:spPr>
          <a:xfrm>
            <a:off x="6282153" y="2369676"/>
            <a:ext cx="5283200" cy="1774973"/>
          </a:xfrm>
          <a:prstGeom prst="rect">
            <a:avLst/>
          </a:prstGeom>
          <a:noFill/>
        </p:spPr>
        <p:txBody>
          <a:bodyPr wrap="square" rtlCol="0">
            <a:spAutoFit/>
          </a:bodyPr>
          <a:lstStyle/>
          <a:p>
            <a:r>
              <a:rPr lang="en-US" sz="4267" dirty="0"/>
              <a:t>We recommend that you use Argon2…</a:t>
            </a:r>
          </a:p>
          <a:p>
            <a:endParaRPr lang="en-US" sz="2400" dirty="0"/>
          </a:p>
        </p:txBody>
      </p:sp>
    </p:spTree>
    <p:extLst>
      <p:ext uri="{BB962C8B-B14F-4D97-AF65-F5344CB8AC3E}">
        <p14:creationId xmlns:p14="http://schemas.microsoft.com/office/powerpoint/2010/main" val="6579788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6099429"/>
            <a:ext cx="10515600" cy="1852148"/>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1" y="365125"/>
            <a:ext cx="5969380" cy="39596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565" y="222386"/>
            <a:ext cx="2120380" cy="213656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4653" y="4089759"/>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a:t>(2013-2015)</a:t>
            </a:r>
            <a:endParaRPr lang="en-US" sz="4400" dirty="0"/>
          </a:p>
        </p:txBody>
      </p:sp>
      <p:sp>
        <p:nvSpPr>
          <p:cNvPr id="7" name="Title 6"/>
          <p:cNvSpPr>
            <a:spLocks noGrp="1"/>
          </p:cNvSpPr>
          <p:nvPr>
            <p:ph type="title"/>
          </p:nvPr>
        </p:nvSpPr>
        <p:spPr/>
        <p:txBody>
          <a:bodyPr/>
          <a:lstStyle/>
          <a:p>
            <a:endParaRPr lang="en-US"/>
          </a:p>
        </p:txBody>
      </p:sp>
      <p:sp>
        <p:nvSpPr>
          <p:cNvPr id="8" name="TextBox 7"/>
          <p:cNvSpPr txBox="1"/>
          <p:nvPr/>
        </p:nvSpPr>
        <p:spPr>
          <a:xfrm>
            <a:off x="6282153" y="2369677"/>
            <a:ext cx="5283200" cy="3416705"/>
          </a:xfrm>
          <a:prstGeom prst="rect">
            <a:avLst/>
          </a:prstGeom>
          <a:noFill/>
        </p:spPr>
        <p:txBody>
          <a:bodyPr wrap="square" rtlCol="0">
            <a:spAutoFit/>
          </a:bodyPr>
          <a:lstStyle/>
          <a:p>
            <a:r>
              <a:rPr lang="en-US" sz="4267" dirty="0"/>
              <a:t>We recommend that you use Argon2…</a:t>
            </a:r>
          </a:p>
          <a:p>
            <a:endParaRPr lang="en-US" sz="2400" dirty="0"/>
          </a:p>
          <a:p>
            <a:r>
              <a:rPr lang="en-US" sz="2667" dirty="0"/>
              <a:t>There are two main versions of Argon2, </a:t>
            </a:r>
            <a:r>
              <a:rPr lang="en-US" sz="2667" b="1" dirty="0"/>
              <a:t>Argon2i</a:t>
            </a:r>
            <a:r>
              <a:rPr lang="en-US" sz="2667" dirty="0"/>
              <a:t> and Argon2d. </a:t>
            </a:r>
            <a:r>
              <a:rPr lang="en-US" sz="2667" b="1" dirty="0"/>
              <a:t>Argon2i</a:t>
            </a:r>
            <a:r>
              <a:rPr lang="en-US" sz="2667" dirty="0"/>
              <a:t> is the safest against side-channel attacks</a:t>
            </a:r>
          </a:p>
        </p:txBody>
      </p:sp>
      <p:pic>
        <p:nvPicPr>
          <p:cNvPr id="9"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2037" y="5695579"/>
            <a:ext cx="2358801" cy="919868"/>
          </a:xfrm>
          <a:prstGeom prst="rect">
            <a:avLst/>
          </a:prstGeom>
        </p:spPr>
      </p:pic>
      <p:sp>
        <p:nvSpPr>
          <p:cNvPr id="10" name="&quot;No&quot; Symbol 9"/>
          <p:cNvSpPr/>
          <p:nvPr/>
        </p:nvSpPr>
        <p:spPr>
          <a:xfrm>
            <a:off x="9918551" y="5228378"/>
            <a:ext cx="2026563" cy="1742100"/>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solidFill>
                <a:schemeClr val="tx1"/>
              </a:solidFill>
            </a:endParaRPr>
          </a:p>
        </p:txBody>
      </p:sp>
    </p:spTree>
    <p:extLst>
      <p:ext uri="{BB962C8B-B14F-4D97-AF65-F5344CB8AC3E}">
        <p14:creationId xmlns:p14="http://schemas.microsoft.com/office/powerpoint/2010/main" val="9095238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bloggers.com/ojsagar/files/2013/08/Key-Succ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6268" y="3050621"/>
            <a:ext cx="3928533" cy="28060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050" dirty="0"/>
              <a:t>Depth-Robustness: The Key Property</a:t>
            </a:r>
          </a:p>
        </p:txBody>
      </p:sp>
      <p:sp>
        <p:nvSpPr>
          <p:cNvPr id="3" name="Content Placeholder 2"/>
          <p:cNvSpPr>
            <a:spLocks noGrp="1"/>
          </p:cNvSpPr>
          <p:nvPr>
            <p:ph idx="1"/>
          </p:nvPr>
        </p:nvSpPr>
        <p:spPr>
          <a:xfrm>
            <a:off x="2531534" y="2201069"/>
            <a:ext cx="7137401" cy="3263504"/>
          </a:xfrm>
        </p:spPr>
        <p:txBody>
          <a:bodyPr>
            <a:normAutofit/>
          </a:bodyPr>
          <a:lstStyle/>
          <a:p>
            <a:pPr marL="0" indent="0" algn="ctr">
              <a:buNone/>
            </a:pPr>
            <a:r>
              <a:rPr lang="en-US" sz="3600" u="sng" dirty="0"/>
              <a:t>Necessary</a:t>
            </a:r>
            <a:r>
              <a:rPr lang="en-US" sz="3600" dirty="0"/>
              <a:t> [AB16] and </a:t>
            </a:r>
            <a:r>
              <a:rPr lang="en-US" sz="3600" u="sng" dirty="0"/>
              <a:t>sufficient</a:t>
            </a:r>
            <a:r>
              <a:rPr lang="en-US" sz="3600" dirty="0"/>
              <a:t>  [ABP16] for secure </a:t>
            </a:r>
            <a:r>
              <a:rPr lang="en-US" sz="3600" dirty="0" err="1"/>
              <a:t>iMHFs</a:t>
            </a:r>
            <a:endParaRPr lang="en-US" sz="3600" dirty="0"/>
          </a:p>
        </p:txBody>
      </p:sp>
    </p:spTree>
    <p:extLst>
      <p:ext uri="{BB962C8B-B14F-4D97-AF65-F5344CB8AC3E}">
        <p14:creationId xmlns:p14="http://schemas.microsoft.com/office/powerpoint/2010/main" val="343713465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2545556" y="2125266"/>
            <a:ext cx="7886700" cy="3263504"/>
          </a:xfrm>
        </p:spPr>
        <p:txBody>
          <a:bodyPr>
            <a:normAutofit/>
          </a:bodyPr>
          <a:lstStyle/>
          <a:p>
            <a:pPr marL="0" indent="0">
              <a:buNone/>
            </a:pPr>
            <a:r>
              <a:rPr lang="en-US" sz="3000" dirty="0"/>
              <a:t>Are existing </a:t>
            </a:r>
            <a:r>
              <a:rPr lang="en-US" sz="3000" dirty="0" err="1"/>
              <a:t>iMHF</a:t>
            </a:r>
            <a:r>
              <a:rPr lang="en-US" sz="3000" dirty="0"/>
              <a:t> candidates based on depth-robust DAGs?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2" y="3127188"/>
            <a:ext cx="1799939" cy="2764613"/>
          </a:xfrm>
          <a:prstGeom prst="rect">
            <a:avLst/>
          </a:prstGeom>
        </p:spPr>
      </p:pic>
      <p:sp>
        <p:nvSpPr>
          <p:cNvPr id="5" name="Cloud Callout 4"/>
          <p:cNvSpPr/>
          <p:nvPr/>
        </p:nvSpPr>
        <p:spPr>
          <a:xfrm>
            <a:off x="1616869" y="1708548"/>
            <a:ext cx="8508206" cy="1921670"/>
          </a:xfrm>
          <a:prstGeom prst="cloudCallout">
            <a:avLst>
              <a:gd name="adj1" fmla="val 25263"/>
              <a:gd name="adj2" fmla="val 66961"/>
            </a:avLst>
          </a:prstGeom>
          <a:solidFill>
            <a:schemeClr val="accent1">
              <a:alpha val="17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927" y="3693917"/>
            <a:ext cx="1778196" cy="1778196"/>
          </a:xfrm>
          <a:prstGeom prst="rect">
            <a:avLst/>
          </a:prstGeom>
        </p:spPr>
      </p:pic>
    </p:spTree>
    <p:extLst>
      <p:ext uri="{BB962C8B-B14F-4D97-AF65-F5344CB8AC3E}">
        <p14:creationId xmlns:p14="http://schemas.microsoft.com/office/powerpoint/2010/main" val="15734207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172404" y="2059247"/>
            <a:ext cx="5190796" cy="3981934"/>
          </a:xfrm>
          <a:prstGeom prst="rect">
            <a:avLst/>
          </a:prstGeom>
        </p:spPr>
      </p:pic>
      <p:sp>
        <p:nvSpPr>
          <p:cNvPr id="2" name="Title 1"/>
          <p:cNvSpPr>
            <a:spLocks noGrp="1"/>
          </p:cNvSpPr>
          <p:nvPr>
            <p:ph type="title"/>
          </p:nvPr>
        </p:nvSpPr>
        <p:spPr/>
        <p:txBody>
          <a:bodyPr/>
          <a:lstStyle/>
          <a:p>
            <a:r>
              <a:rPr lang="en-US" dirty="0" smtClean="0"/>
              <a:t>Answer: No</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140219" y="1060307"/>
            <a:ext cx="7103239" cy="3227203"/>
          </a:xfrm>
          <a:prstGeom prst="rect">
            <a:avLst/>
          </a:prstGeom>
        </p:spPr>
      </p:pic>
      <p:pic>
        <p:nvPicPr>
          <p:cNvPr id="5" name="Picture 4"/>
          <p:cNvPicPr>
            <a:picLocks noChangeAspect="1"/>
          </p:cNvPicPr>
          <p:nvPr/>
        </p:nvPicPr>
        <p:blipFill>
          <a:blip r:embed="rId4"/>
          <a:stretch>
            <a:fillRect/>
          </a:stretch>
        </p:blipFill>
        <p:spPr>
          <a:xfrm>
            <a:off x="1828800" y="1600201"/>
            <a:ext cx="5410200" cy="4258419"/>
          </a:xfrm>
          <a:prstGeom prst="rect">
            <a:avLst/>
          </a:prstGeom>
        </p:spPr>
      </p:pic>
    </p:spTree>
    <p:extLst>
      <p:ext uri="{BB962C8B-B14F-4D97-AF65-F5344CB8AC3E}">
        <p14:creationId xmlns:p14="http://schemas.microsoft.com/office/powerpoint/2010/main" val="24848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build a secure </a:t>
            </a:r>
            <a:r>
              <a:rPr lang="en-US" dirty="0" err="1" smtClean="0"/>
              <a:t>iMHF</a:t>
            </a:r>
            <a:r>
              <a:rPr lang="en-US" dirty="0" smtClean="0"/>
              <a:t>?</a:t>
            </a:r>
            <a:endParaRPr lang="en-US" dirty="0"/>
          </a:p>
        </p:txBody>
      </p:sp>
      <p:sp>
        <p:nvSpPr>
          <p:cNvPr id="3" name="Content Placeholder 2"/>
          <p:cNvSpPr>
            <a:spLocks noGrp="1"/>
          </p:cNvSpPr>
          <p:nvPr>
            <p:ph idx="1"/>
          </p:nvPr>
        </p:nvSpPr>
        <p:spPr>
          <a:xfrm>
            <a:off x="1831525" y="5867401"/>
            <a:ext cx="8229600" cy="563563"/>
          </a:xfrm>
        </p:spPr>
        <p:txBody>
          <a:bodyPr>
            <a:normAutofit fontScale="77500" lnSpcReduction="20000"/>
          </a:bodyPr>
          <a:lstStyle/>
          <a:p>
            <a:pPr marL="0" indent="0">
              <a:buNone/>
            </a:pPr>
            <a:r>
              <a:rPr lang="en-US" dirty="0" err="1" smtClean="0"/>
              <a:t>Github</a:t>
            </a:r>
            <a:r>
              <a:rPr lang="en-US" dirty="0"/>
              <a:t>: </a:t>
            </a:r>
            <a:r>
              <a:rPr lang="en-US" dirty="0">
                <a:hlinkClick r:id="rId2"/>
              </a:rPr>
              <a:t>https://</a:t>
            </a:r>
            <a:r>
              <a:rPr lang="en-US" dirty="0" smtClean="0">
                <a:hlinkClick r:id="rId2"/>
              </a:rPr>
              <a:t>github.com/Practical-Graphs/Argon2-Practical-Graph</a:t>
            </a:r>
            <a:r>
              <a:rPr lang="en-US" dirty="0" smtClean="0"/>
              <a:t>  </a:t>
            </a:r>
            <a:endParaRPr lang="en-US" dirty="0"/>
          </a:p>
        </p:txBody>
      </p:sp>
      <p:pic>
        <p:nvPicPr>
          <p:cNvPr id="5" name="Picture 4"/>
          <p:cNvPicPr>
            <a:picLocks noChangeAspect="1"/>
          </p:cNvPicPr>
          <p:nvPr/>
        </p:nvPicPr>
        <p:blipFill>
          <a:blip r:embed="rId3"/>
          <a:stretch>
            <a:fillRect/>
          </a:stretch>
        </p:blipFill>
        <p:spPr>
          <a:xfrm>
            <a:off x="3347350" y="1600199"/>
            <a:ext cx="6863451" cy="3655105"/>
          </a:xfrm>
          <a:prstGeom prst="rect">
            <a:avLst/>
          </a:prstGeom>
        </p:spPr>
      </p:pic>
      <p:pic>
        <p:nvPicPr>
          <p:cNvPr id="4098" name="Picture 2" descr="Image result for you break it you fix 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43510" y="2961691"/>
            <a:ext cx="4112305" cy="93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551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r>
              <a:rPr lang="en-US" altLang="en-US" sz="1200">
                <a:latin typeface="Arial" panose="020B0604020202020204" pitchFamily="34" charset="0"/>
              </a:rPr>
              <a:t>slide </a:t>
            </a:r>
            <a:fld id="{7DDD236A-2C06-4C51-AF63-291C155D37D1}" type="slidenum">
              <a:rPr lang="en-US" altLang="en-US" sz="1200">
                <a:latin typeface="Arial" panose="020B0604020202020204" pitchFamily="34" charset="0"/>
              </a:rPr>
              <a:pPr/>
              <a:t>9</a:t>
            </a:fld>
            <a:endParaRPr lang="en-US" altLang="en-US" sz="1200">
              <a:latin typeface="Arial" panose="020B0604020202020204" pitchFamily="34" charset="0"/>
            </a:endParaRPr>
          </a:p>
        </p:txBody>
      </p:sp>
      <p:sp>
        <p:nvSpPr>
          <p:cNvPr id="4099" name="Text Box 2"/>
          <p:cNvSpPr txBox="1">
            <a:spLocks noChangeArrowheads="1"/>
          </p:cNvSpPr>
          <p:nvPr/>
        </p:nvSpPr>
        <p:spPr bwMode="auto">
          <a:xfrm>
            <a:off x="4648200" y="6197600"/>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1</a:t>
            </a:r>
          </a:p>
        </p:txBody>
      </p:sp>
      <p:sp>
        <p:nvSpPr>
          <p:cNvPr id="4100" name="Text Box 3"/>
          <p:cNvSpPr txBox="1">
            <a:spLocks noChangeArrowheads="1"/>
          </p:cNvSpPr>
          <p:nvPr/>
        </p:nvSpPr>
        <p:spPr bwMode="auto">
          <a:xfrm>
            <a:off x="5257800" y="5618164"/>
            <a:ext cx="26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0</a:t>
            </a:r>
          </a:p>
        </p:txBody>
      </p:sp>
      <p:sp>
        <p:nvSpPr>
          <p:cNvPr id="4101" name="Text Box 4"/>
          <p:cNvSpPr txBox="1">
            <a:spLocks noChangeArrowheads="1"/>
          </p:cNvSpPr>
          <p:nvPr/>
        </p:nvSpPr>
        <p:spPr bwMode="auto">
          <a:xfrm>
            <a:off x="4953000" y="5618164"/>
            <a:ext cx="26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0</a:t>
            </a:r>
          </a:p>
        </p:txBody>
      </p:sp>
      <p:sp>
        <p:nvSpPr>
          <p:cNvPr id="4102" name="Text Box 5"/>
          <p:cNvSpPr txBox="1">
            <a:spLocks noChangeArrowheads="1"/>
          </p:cNvSpPr>
          <p:nvPr/>
        </p:nvSpPr>
        <p:spPr bwMode="auto">
          <a:xfrm>
            <a:off x="4648200" y="5613400"/>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0</a:t>
            </a:r>
          </a:p>
        </p:txBody>
      </p:sp>
      <p:sp>
        <p:nvSpPr>
          <p:cNvPr id="4103" name="Rectangle 6"/>
          <p:cNvSpPr>
            <a:spLocks noGrp="1" noChangeArrowheads="1"/>
          </p:cNvSpPr>
          <p:nvPr>
            <p:ph type="title"/>
          </p:nvPr>
        </p:nvSpPr>
        <p:spPr/>
        <p:txBody>
          <a:bodyPr/>
          <a:lstStyle/>
          <a:p>
            <a:r>
              <a:rPr lang="en-US" altLang="en-US" smtClean="0"/>
              <a:t>Yao’s Protocol</a:t>
            </a:r>
          </a:p>
        </p:txBody>
      </p:sp>
      <p:sp>
        <p:nvSpPr>
          <p:cNvPr id="4104" name="Rectangle 7"/>
          <p:cNvSpPr>
            <a:spLocks noGrp="1" noChangeArrowheads="1"/>
          </p:cNvSpPr>
          <p:nvPr>
            <p:ph type="body" idx="1"/>
          </p:nvPr>
        </p:nvSpPr>
        <p:spPr>
          <a:xfrm>
            <a:off x="1981200" y="1600200"/>
            <a:ext cx="8534400" cy="5029200"/>
          </a:xfrm>
        </p:spPr>
        <p:txBody>
          <a:bodyPr/>
          <a:lstStyle/>
          <a:p>
            <a:r>
              <a:rPr lang="en-US" altLang="en-US" smtClean="0"/>
              <a:t>Compute </a:t>
            </a:r>
            <a:r>
              <a:rPr lang="en-US" altLang="en-US" smtClean="0">
                <a:solidFill>
                  <a:schemeClr val="hlink"/>
                </a:solidFill>
              </a:rPr>
              <a:t>any</a:t>
            </a:r>
            <a:r>
              <a:rPr lang="en-US" altLang="en-US" smtClean="0"/>
              <a:t> function securely </a:t>
            </a:r>
          </a:p>
          <a:p>
            <a:pPr lvl="1"/>
            <a:r>
              <a:rPr lang="en-US" altLang="en-US" smtClean="0"/>
              <a:t>… in the semi-honest model</a:t>
            </a:r>
          </a:p>
          <a:p>
            <a:r>
              <a:rPr lang="en-US" altLang="en-US" smtClean="0"/>
              <a:t>First, convert the function into a </a:t>
            </a:r>
            <a:r>
              <a:rPr lang="en-US" altLang="en-US" smtClean="0">
                <a:solidFill>
                  <a:schemeClr val="hlink"/>
                </a:solidFill>
              </a:rPr>
              <a:t>boolean circuit</a:t>
            </a:r>
            <a:endParaRPr lang="en-US" altLang="en-US" smtClean="0"/>
          </a:p>
        </p:txBody>
      </p:sp>
      <p:sp>
        <p:nvSpPr>
          <p:cNvPr id="4105" name="AutoShape 8"/>
          <p:cNvSpPr>
            <a:spLocks noChangeArrowheads="1"/>
          </p:cNvSpPr>
          <p:nvPr/>
        </p:nvSpPr>
        <p:spPr bwMode="auto">
          <a:xfrm>
            <a:off x="2286000" y="5576888"/>
            <a:ext cx="838200" cy="533400"/>
          </a:xfrm>
          <a:prstGeom prst="triangle">
            <a:avLst>
              <a:gd name="adj" fmla="val 50000"/>
            </a:avLst>
          </a:prstGeom>
          <a:solidFill>
            <a:schemeClr val="accent1"/>
          </a:solidFill>
          <a:ln w="28575">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1400">
                <a:solidFill>
                  <a:schemeClr val="tx1"/>
                </a:solidFill>
              </a:rPr>
              <a:t>AND</a:t>
            </a:r>
          </a:p>
        </p:txBody>
      </p:sp>
      <p:sp>
        <p:nvSpPr>
          <p:cNvPr id="4106" name="Line 9"/>
          <p:cNvSpPr>
            <a:spLocks noChangeShapeType="1"/>
          </p:cNvSpPr>
          <p:nvPr/>
        </p:nvSpPr>
        <p:spPr bwMode="auto">
          <a:xfrm>
            <a:off x="2438400" y="6110288"/>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 name="Line 10"/>
          <p:cNvSpPr>
            <a:spLocks noChangeShapeType="1"/>
          </p:cNvSpPr>
          <p:nvPr/>
        </p:nvSpPr>
        <p:spPr bwMode="auto">
          <a:xfrm>
            <a:off x="2971800" y="6110288"/>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8" name="Line 11"/>
          <p:cNvSpPr>
            <a:spLocks noChangeShapeType="1"/>
          </p:cNvSpPr>
          <p:nvPr/>
        </p:nvSpPr>
        <p:spPr bwMode="auto">
          <a:xfrm>
            <a:off x="2705100" y="5386388"/>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9" name="Text Box 12"/>
          <p:cNvSpPr txBox="1">
            <a:spLocks noChangeArrowheads="1"/>
          </p:cNvSpPr>
          <p:nvPr/>
        </p:nvSpPr>
        <p:spPr bwMode="auto">
          <a:xfrm>
            <a:off x="2133601" y="6034088"/>
            <a:ext cx="296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x</a:t>
            </a:r>
          </a:p>
        </p:txBody>
      </p:sp>
      <p:sp>
        <p:nvSpPr>
          <p:cNvPr id="4110" name="Text Box 13"/>
          <p:cNvSpPr txBox="1">
            <a:spLocks noChangeArrowheads="1"/>
          </p:cNvSpPr>
          <p:nvPr/>
        </p:nvSpPr>
        <p:spPr bwMode="auto">
          <a:xfrm>
            <a:off x="2971800" y="603408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y</a:t>
            </a:r>
          </a:p>
        </p:txBody>
      </p:sp>
      <p:sp>
        <p:nvSpPr>
          <p:cNvPr id="4111" name="Text Box 14"/>
          <p:cNvSpPr txBox="1">
            <a:spLocks noChangeArrowheads="1"/>
          </p:cNvSpPr>
          <p:nvPr/>
        </p:nvSpPr>
        <p:spPr bwMode="auto">
          <a:xfrm>
            <a:off x="2590800" y="5043488"/>
            <a:ext cx="28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z</a:t>
            </a:r>
          </a:p>
        </p:txBody>
      </p:sp>
      <p:sp>
        <p:nvSpPr>
          <p:cNvPr id="4112" name="Text Box 15"/>
          <p:cNvSpPr txBox="1">
            <a:spLocks noChangeArrowheads="1"/>
          </p:cNvSpPr>
          <p:nvPr/>
        </p:nvSpPr>
        <p:spPr bwMode="auto">
          <a:xfrm>
            <a:off x="3268664" y="5805488"/>
            <a:ext cx="1379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Truth table:</a:t>
            </a:r>
          </a:p>
        </p:txBody>
      </p:sp>
      <p:sp>
        <p:nvSpPr>
          <p:cNvPr id="4113" name="Rectangle 16"/>
          <p:cNvSpPr>
            <a:spLocks noChangeArrowheads="1"/>
          </p:cNvSpPr>
          <p:nvPr/>
        </p:nvSpPr>
        <p:spPr bwMode="auto">
          <a:xfrm>
            <a:off x="4648200" y="5664200"/>
            <a:ext cx="3048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endParaRPr lang="en-US" altLang="en-US"/>
          </a:p>
        </p:txBody>
      </p:sp>
      <p:sp>
        <p:nvSpPr>
          <p:cNvPr id="4114" name="Rectangle 17"/>
          <p:cNvSpPr>
            <a:spLocks noChangeArrowheads="1"/>
          </p:cNvSpPr>
          <p:nvPr/>
        </p:nvSpPr>
        <p:spPr bwMode="auto">
          <a:xfrm>
            <a:off x="4953000" y="5664200"/>
            <a:ext cx="3048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endParaRPr lang="en-US" altLang="en-US"/>
          </a:p>
        </p:txBody>
      </p:sp>
      <p:sp>
        <p:nvSpPr>
          <p:cNvPr id="4115" name="Rectangle 18"/>
          <p:cNvSpPr>
            <a:spLocks noChangeArrowheads="1"/>
          </p:cNvSpPr>
          <p:nvPr/>
        </p:nvSpPr>
        <p:spPr bwMode="auto">
          <a:xfrm>
            <a:off x="5257800" y="5664200"/>
            <a:ext cx="3048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endParaRPr lang="en-US" altLang="en-US"/>
          </a:p>
        </p:txBody>
      </p:sp>
      <p:sp>
        <p:nvSpPr>
          <p:cNvPr id="4116" name="Line 19"/>
          <p:cNvSpPr>
            <a:spLocks noChangeShapeType="1"/>
          </p:cNvSpPr>
          <p:nvPr/>
        </p:nvSpPr>
        <p:spPr bwMode="auto">
          <a:xfrm>
            <a:off x="4648200" y="5854700"/>
            <a:ext cx="914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7" name="Line 20"/>
          <p:cNvSpPr>
            <a:spLocks noChangeShapeType="1"/>
          </p:cNvSpPr>
          <p:nvPr/>
        </p:nvSpPr>
        <p:spPr bwMode="auto">
          <a:xfrm>
            <a:off x="4648200" y="6045200"/>
            <a:ext cx="914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8" name="Line 21"/>
          <p:cNvSpPr>
            <a:spLocks noChangeShapeType="1"/>
          </p:cNvSpPr>
          <p:nvPr/>
        </p:nvSpPr>
        <p:spPr bwMode="auto">
          <a:xfrm>
            <a:off x="4648200" y="6238875"/>
            <a:ext cx="914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9" name="Text Box 22"/>
          <p:cNvSpPr txBox="1">
            <a:spLocks noChangeArrowheads="1"/>
          </p:cNvSpPr>
          <p:nvPr/>
        </p:nvSpPr>
        <p:spPr bwMode="auto">
          <a:xfrm>
            <a:off x="4679951" y="5322888"/>
            <a:ext cx="296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x</a:t>
            </a:r>
          </a:p>
        </p:txBody>
      </p:sp>
      <p:sp>
        <p:nvSpPr>
          <p:cNvPr id="4120" name="Text Box 23"/>
          <p:cNvSpPr txBox="1">
            <a:spLocks noChangeArrowheads="1"/>
          </p:cNvSpPr>
          <p:nvPr/>
        </p:nvSpPr>
        <p:spPr bwMode="auto">
          <a:xfrm>
            <a:off x="4984750" y="532288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y</a:t>
            </a:r>
          </a:p>
        </p:txBody>
      </p:sp>
      <p:sp>
        <p:nvSpPr>
          <p:cNvPr id="4121" name="Text Box 24"/>
          <p:cNvSpPr txBox="1">
            <a:spLocks noChangeArrowheads="1"/>
          </p:cNvSpPr>
          <p:nvPr/>
        </p:nvSpPr>
        <p:spPr bwMode="auto">
          <a:xfrm>
            <a:off x="5281613" y="5322888"/>
            <a:ext cx="28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z</a:t>
            </a:r>
          </a:p>
        </p:txBody>
      </p:sp>
      <p:sp>
        <p:nvSpPr>
          <p:cNvPr id="4122" name="Text Box 25"/>
          <p:cNvSpPr txBox="1">
            <a:spLocks noChangeArrowheads="1"/>
          </p:cNvSpPr>
          <p:nvPr/>
        </p:nvSpPr>
        <p:spPr bwMode="auto">
          <a:xfrm>
            <a:off x="4648200" y="5816600"/>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0</a:t>
            </a:r>
          </a:p>
        </p:txBody>
      </p:sp>
      <p:sp>
        <p:nvSpPr>
          <p:cNvPr id="4123" name="Text Box 26"/>
          <p:cNvSpPr txBox="1">
            <a:spLocks noChangeArrowheads="1"/>
          </p:cNvSpPr>
          <p:nvPr/>
        </p:nvSpPr>
        <p:spPr bwMode="auto">
          <a:xfrm>
            <a:off x="4953000" y="5821364"/>
            <a:ext cx="26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1</a:t>
            </a:r>
          </a:p>
        </p:txBody>
      </p:sp>
      <p:sp>
        <p:nvSpPr>
          <p:cNvPr id="4124" name="Text Box 27"/>
          <p:cNvSpPr txBox="1">
            <a:spLocks noChangeArrowheads="1"/>
          </p:cNvSpPr>
          <p:nvPr/>
        </p:nvSpPr>
        <p:spPr bwMode="auto">
          <a:xfrm>
            <a:off x="5257800" y="5821364"/>
            <a:ext cx="26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0</a:t>
            </a:r>
          </a:p>
        </p:txBody>
      </p:sp>
      <p:sp>
        <p:nvSpPr>
          <p:cNvPr id="4125" name="Text Box 28"/>
          <p:cNvSpPr txBox="1">
            <a:spLocks noChangeArrowheads="1"/>
          </p:cNvSpPr>
          <p:nvPr/>
        </p:nvSpPr>
        <p:spPr bwMode="auto">
          <a:xfrm>
            <a:off x="4648200" y="5994400"/>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1</a:t>
            </a:r>
          </a:p>
        </p:txBody>
      </p:sp>
      <p:sp>
        <p:nvSpPr>
          <p:cNvPr id="4126" name="Text Box 29"/>
          <p:cNvSpPr txBox="1">
            <a:spLocks noChangeArrowheads="1"/>
          </p:cNvSpPr>
          <p:nvPr/>
        </p:nvSpPr>
        <p:spPr bwMode="auto">
          <a:xfrm>
            <a:off x="4953000" y="5999164"/>
            <a:ext cx="26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0</a:t>
            </a:r>
          </a:p>
        </p:txBody>
      </p:sp>
      <p:sp>
        <p:nvSpPr>
          <p:cNvPr id="4127" name="Text Box 30"/>
          <p:cNvSpPr txBox="1">
            <a:spLocks noChangeArrowheads="1"/>
          </p:cNvSpPr>
          <p:nvPr/>
        </p:nvSpPr>
        <p:spPr bwMode="auto">
          <a:xfrm>
            <a:off x="5257800" y="5999164"/>
            <a:ext cx="26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0</a:t>
            </a:r>
          </a:p>
        </p:txBody>
      </p:sp>
      <p:sp>
        <p:nvSpPr>
          <p:cNvPr id="4128" name="Text Box 31"/>
          <p:cNvSpPr txBox="1">
            <a:spLocks noChangeArrowheads="1"/>
          </p:cNvSpPr>
          <p:nvPr/>
        </p:nvSpPr>
        <p:spPr bwMode="auto">
          <a:xfrm>
            <a:off x="4953000" y="6202364"/>
            <a:ext cx="26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1</a:t>
            </a:r>
          </a:p>
        </p:txBody>
      </p:sp>
      <p:sp>
        <p:nvSpPr>
          <p:cNvPr id="4129" name="Text Box 32"/>
          <p:cNvSpPr txBox="1">
            <a:spLocks noChangeArrowheads="1"/>
          </p:cNvSpPr>
          <p:nvPr/>
        </p:nvSpPr>
        <p:spPr bwMode="auto">
          <a:xfrm>
            <a:off x="5257800" y="6202364"/>
            <a:ext cx="26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1</a:t>
            </a:r>
          </a:p>
        </p:txBody>
      </p:sp>
      <p:sp>
        <p:nvSpPr>
          <p:cNvPr id="4130" name="Text Box 33"/>
          <p:cNvSpPr txBox="1">
            <a:spLocks noChangeArrowheads="1"/>
          </p:cNvSpPr>
          <p:nvPr/>
        </p:nvSpPr>
        <p:spPr bwMode="auto">
          <a:xfrm>
            <a:off x="8763000" y="6197600"/>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1</a:t>
            </a:r>
          </a:p>
        </p:txBody>
      </p:sp>
      <p:sp>
        <p:nvSpPr>
          <p:cNvPr id="4131" name="Text Box 34"/>
          <p:cNvSpPr txBox="1">
            <a:spLocks noChangeArrowheads="1"/>
          </p:cNvSpPr>
          <p:nvPr/>
        </p:nvSpPr>
        <p:spPr bwMode="auto">
          <a:xfrm>
            <a:off x="9372600" y="5618164"/>
            <a:ext cx="26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0</a:t>
            </a:r>
          </a:p>
        </p:txBody>
      </p:sp>
      <p:sp>
        <p:nvSpPr>
          <p:cNvPr id="4132" name="Text Box 35"/>
          <p:cNvSpPr txBox="1">
            <a:spLocks noChangeArrowheads="1"/>
          </p:cNvSpPr>
          <p:nvPr/>
        </p:nvSpPr>
        <p:spPr bwMode="auto">
          <a:xfrm>
            <a:off x="9067800" y="5618164"/>
            <a:ext cx="26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0</a:t>
            </a:r>
          </a:p>
        </p:txBody>
      </p:sp>
      <p:sp>
        <p:nvSpPr>
          <p:cNvPr id="4133" name="Text Box 36"/>
          <p:cNvSpPr txBox="1">
            <a:spLocks noChangeArrowheads="1"/>
          </p:cNvSpPr>
          <p:nvPr/>
        </p:nvSpPr>
        <p:spPr bwMode="auto">
          <a:xfrm>
            <a:off x="8763000" y="5613400"/>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0</a:t>
            </a:r>
          </a:p>
        </p:txBody>
      </p:sp>
      <p:sp>
        <p:nvSpPr>
          <p:cNvPr id="4134" name="AutoShape 37"/>
          <p:cNvSpPr>
            <a:spLocks noChangeArrowheads="1"/>
          </p:cNvSpPr>
          <p:nvPr/>
        </p:nvSpPr>
        <p:spPr bwMode="auto">
          <a:xfrm>
            <a:off x="6453188" y="5576888"/>
            <a:ext cx="838200" cy="533400"/>
          </a:xfrm>
          <a:prstGeom prst="triangle">
            <a:avLst>
              <a:gd name="adj" fmla="val 50000"/>
            </a:avLst>
          </a:prstGeom>
          <a:solidFill>
            <a:schemeClr val="accent1"/>
          </a:solidFill>
          <a:ln w="28575">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1400">
                <a:solidFill>
                  <a:schemeClr val="tx1"/>
                </a:solidFill>
              </a:rPr>
              <a:t>OR</a:t>
            </a:r>
          </a:p>
        </p:txBody>
      </p:sp>
      <p:sp>
        <p:nvSpPr>
          <p:cNvPr id="4135" name="Line 38"/>
          <p:cNvSpPr>
            <a:spLocks noChangeShapeType="1"/>
          </p:cNvSpPr>
          <p:nvPr/>
        </p:nvSpPr>
        <p:spPr bwMode="auto">
          <a:xfrm>
            <a:off x="6605588" y="6110288"/>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6" name="Line 39"/>
          <p:cNvSpPr>
            <a:spLocks noChangeShapeType="1"/>
          </p:cNvSpPr>
          <p:nvPr/>
        </p:nvSpPr>
        <p:spPr bwMode="auto">
          <a:xfrm>
            <a:off x="7138988" y="6110288"/>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7" name="Line 40"/>
          <p:cNvSpPr>
            <a:spLocks noChangeShapeType="1"/>
          </p:cNvSpPr>
          <p:nvPr/>
        </p:nvSpPr>
        <p:spPr bwMode="auto">
          <a:xfrm>
            <a:off x="6872288" y="5386388"/>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8" name="Text Box 41"/>
          <p:cNvSpPr txBox="1">
            <a:spLocks noChangeArrowheads="1"/>
          </p:cNvSpPr>
          <p:nvPr/>
        </p:nvSpPr>
        <p:spPr bwMode="auto">
          <a:xfrm>
            <a:off x="6300788" y="6034088"/>
            <a:ext cx="296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x</a:t>
            </a:r>
          </a:p>
        </p:txBody>
      </p:sp>
      <p:sp>
        <p:nvSpPr>
          <p:cNvPr id="4139" name="Text Box 42"/>
          <p:cNvSpPr txBox="1">
            <a:spLocks noChangeArrowheads="1"/>
          </p:cNvSpPr>
          <p:nvPr/>
        </p:nvSpPr>
        <p:spPr bwMode="auto">
          <a:xfrm>
            <a:off x="7138988" y="603408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y</a:t>
            </a:r>
          </a:p>
        </p:txBody>
      </p:sp>
      <p:sp>
        <p:nvSpPr>
          <p:cNvPr id="4140" name="Text Box 43"/>
          <p:cNvSpPr txBox="1">
            <a:spLocks noChangeArrowheads="1"/>
          </p:cNvSpPr>
          <p:nvPr/>
        </p:nvSpPr>
        <p:spPr bwMode="auto">
          <a:xfrm>
            <a:off x="6757988" y="5043488"/>
            <a:ext cx="28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z</a:t>
            </a:r>
          </a:p>
        </p:txBody>
      </p:sp>
      <p:sp>
        <p:nvSpPr>
          <p:cNvPr id="4141" name="Text Box 44"/>
          <p:cNvSpPr txBox="1">
            <a:spLocks noChangeArrowheads="1"/>
          </p:cNvSpPr>
          <p:nvPr/>
        </p:nvSpPr>
        <p:spPr bwMode="auto">
          <a:xfrm>
            <a:off x="7391400" y="5805488"/>
            <a:ext cx="13795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Truth table:</a:t>
            </a:r>
          </a:p>
        </p:txBody>
      </p:sp>
      <p:sp>
        <p:nvSpPr>
          <p:cNvPr id="4142" name="Rectangle 45"/>
          <p:cNvSpPr>
            <a:spLocks noChangeArrowheads="1"/>
          </p:cNvSpPr>
          <p:nvPr/>
        </p:nvSpPr>
        <p:spPr bwMode="auto">
          <a:xfrm>
            <a:off x="8763000" y="5664200"/>
            <a:ext cx="3048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endParaRPr lang="en-US" altLang="en-US"/>
          </a:p>
        </p:txBody>
      </p:sp>
      <p:sp>
        <p:nvSpPr>
          <p:cNvPr id="4143" name="Rectangle 46"/>
          <p:cNvSpPr>
            <a:spLocks noChangeArrowheads="1"/>
          </p:cNvSpPr>
          <p:nvPr/>
        </p:nvSpPr>
        <p:spPr bwMode="auto">
          <a:xfrm>
            <a:off x="9067800" y="5664200"/>
            <a:ext cx="3048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endParaRPr lang="en-US" altLang="en-US"/>
          </a:p>
        </p:txBody>
      </p:sp>
      <p:sp>
        <p:nvSpPr>
          <p:cNvPr id="4144" name="Rectangle 47"/>
          <p:cNvSpPr>
            <a:spLocks noChangeArrowheads="1"/>
          </p:cNvSpPr>
          <p:nvPr/>
        </p:nvSpPr>
        <p:spPr bwMode="auto">
          <a:xfrm>
            <a:off x="9372600" y="5664200"/>
            <a:ext cx="3048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endParaRPr lang="en-US" altLang="en-US"/>
          </a:p>
        </p:txBody>
      </p:sp>
      <p:sp>
        <p:nvSpPr>
          <p:cNvPr id="4145" name="Line 48"/>
          <p:cNvSpPr>
            <a:spLocks noChangeShapeType="1"/>
          </p:cNvSpPr>
          <p:nvPr/>
        </p:nvSpPr>
        <p:spPr bwMode="auto">
          <a:xfrm>
            <a:off x="8763000" y="5854700"/>
            <a:ext cx="914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6" name="Line 49"/>
          <p:cNvSpPr>
            <a:spLocks noChangeShapeType="1"/>
          </p:cNvSpPr>
          <p:nvPr/>
        </p:nvSpPr>
        <p:spPr bwMode="auto">
          <a:xfrm>
            <a:off x="8763000" y="6045200"/>
            <a:ext cx="914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7" name="Line 50"/>
          <p:cNvSpPr>
            <a:spLocks noChangeShapeType="1"/>
          </p:cNvSpPr>
          <p:nvPr/>
        </p:nvSpPr>
        <p:spPr bwMode="auto">
          <a:xfrm>
            <a:off x="8763000" y="6238875"/>
            <a:ext cx="914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8" name="Text Box 51"/>
          <p:cNvSpPr txBox="1">
            <a:spLocks noChangeArrowheads="1"/>
          </p:cNvSpPr>
          <p:nvPr/>
        </p:nvSpPr>
        <p:spPr bwMode="auto">
          <a:xfrm>
            <a:off x="8770938" y="5297488"/>
            <a:ext cx="296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x</a:t>
            </a:r>
          </a:p>
        </p:txBody>
      </p:sp>
      <p:sp>
        <p:nvSpPr>
          <p:cNvPr id="4149" name="Text Box 52"/>
          <p:cNvSpPr txBox="1">
            <a:spLocks noChangeArrowheads="1"/>
          </p:cNvSpPr>
          <p:nvPr/>
        </p:nvSpPr>
        <p:spPr bwMode="auto">
          <a:xfrm>
            <a:off x="9075738" y="529748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y</a:t>
            </a:r>
          </a:p>
        </p:txBody>
      </p:sp>
      <p:sp>
        <p:nvSpPr>
          <p:cNvPr id="4150" name="Text Box 53"/>
          <p:cNvSpPr txBox="1">
            <a:spLocks noChangeArrowheads="1"/>
          </p:cNvSpPr>
          <p:nvPr/>
        </p:nvSpPr>
        <p:spPr bwMode="auto">
          <a:xfrm>
            <a:off x="9372600" y="5297488"/>
            <a:ext cx="28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800">
                <a:solidFill>
                  <a:schemeClr val="tx1"/>
                </a:solidFill>
              </a:rPr>
              <a:t>z</a:t>
            </a:r>
          </a:p>
        </p:txBody>
      </p:sp>
      <p:sp>
        <p:nvSpPr>
          <p:cNvPr id="4151" name="Text Box 54"/>
          <p:cNvSpPr txBox="1">
            <a:spLocks noChangeArrowheads="1"/>
          </p:cNvSpPr>
          <p:nvPr/>
        </p:nvSpPr>
        <p:spPr bwMode="auto">
          <a:xfrm>
            <a:off x="8763000" y="5816600"/>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0</a:t>
            </a:r>
          </a:p>
        </p:txBody>
      </p:sp>
      <p:sp>
        <p:nvSpPr>
          <p:cNvPr id="4152" name="Text Box 55"/>
          <p:cNvSpPr txBox="1">
            <a:spLocks noChangeArrowheads="1"/>
          </p:cNvSpPr>
          <p:nvPr/>
        </p:nvSpPr>
        <p:spPr bwMode="auto">
          <a:xfrm>
            <a:off x="9067800" y="5821364"/>
            <a:ext cx="26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1</a:t>
            </a:r>
          </a:p>
        </p:txBody>
      </p:sp>
      <p:sp>
        <p:nvSpPr>
          <p:cNvPr id="4153" name="Text Box 56"/>
          <p:cNvSpPr txBox="1">
            <a:spLocks noChangeArrowheads="1"/>
          </p:cNvSpPr>
          <p:nvPr/>
        </p:nvSpPr>
        <p:spPr bwMode="auto">
          <a:xfrm>
            <a:off x="9372600" y="5821364"/>
            <a:ext cx="26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1</a:t>
            </a:r>
          </a:p>
        </p:txBody>
      </p:sp>
      <p:sp>
        <p:nvSpPr>
          <p:cNvPr id="4154" name="Text Box 57"/>
          <p:cNvSpPr txBox="1">
            <a:spLocks noChangeArrowheads="1"/>
          </p:cNvSpPr>
          <p:nvPr/>
        </p:nvSpPr>
        <p:spPr bwMode="auto">
          <a:xfrm>
            <a:off x="8763000" y="5994400"/>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1</a:t>
            </a:r>
          </a:p>
        </p:txBody>
      </p:sp>
      <p:sp>
        <p:nvSpPr>
          <p:cNvPr id="4155" name="Text Box 58"/>
          <p:cNvSpPr txBox="1">
            <a:spLocks noChangeArrowheads="1"/>
          </p:cNvSpPr>
          <p:nvPr/>
        </p:nvSpPr>
        <p:spPr bwMode="auto">
          <a:xfrm>
            <a:off x="9067800" y="5999164"/>
            <a:ext cx="26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0</a:t>
            </a:r>
          </a:p>
        </p:txBody>
      </p:sp>
      <p:sp>
        <p:nvSpPr>
          <p:cNvPr id="4156" name="Text Box 59"/>
          <p:cNvSpPr txBox="1">
            <a:spLocks noChangeArrowheads="1"/>
          </p:cNvSpPr>
          <p:nvPr/>
        </p:nvSpPr>
        <p:spPr bwMode="auto">
          <a:xfrm>
            <a:off x="9372600" y="5999164"/>
            <a:ext cx="26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1</a:t>
            </a:r>
          </a:p>
        </p:txBody>
      </p:sp>
      <p:sp>
        <p:nvSpPr>
          <p:cNvPr id="4157" name="Text Box 60"/>
          <p:cNvSpPr txBox="1">
            <a:spLocks noChangeArrowheads="1"/>
          </p:cNvSpPr>
          <p:nvPr/>
        </p:nvSpPr>
        <p:spPr bwMode="auto">
          <a:xfrm>
            <a:off x="9067800" y="6202364"/>
            <a:ext cx="26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1</a:t>
            </a:r>
          </a:p>
        </p:txBody>
      </p:sp>
      <p:sp>
        <p:nvSpPr>
          <p:cNvPr id="4158" name="Text Box 61"/>
          <p:cNvSpPr txBox="1">
            <a:spLocks noChangeArrowheads="1"/>
          </p:cNvSpPr>
          <p:nvPr/>
        </p:nvSpPr>
        <p:spPr bwMode="auto">
          <a:xfrm>
            <a:off x="9372600" y="6202364"/>
            <a:ext cx="26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1200">
                <a:solidFill>
                  <a:schemeClr val="tx1"/>
                </a:solidFill>
              </a:rPr>
              <a:t>1</a:t>
            </a:r>
          </a:p>
        </p:txBody>
      </p:sp>
      <p:grpSp>
        <p:nvGrpSpPr>
          <p:cNvPr id="4159" name="Group 62"/>
          <p:cNvGrpSpPr>
            <a:grpSpLocks/>
          </p:cNvGrpSpPr>
          <p:nvPr/>
        </p:nvGrpSpPr>
        <p:grpSpPr bwMode="auto">
          <a:xfrm>
            <a:off x="4808538" y="4114800"/>
            <a:ext cx="419100" cy="533400"/>
            <a:chOff x="1349" y="2232"/>
            <a:chExt cx="528" cy="600"/>
          </a:xfrm>
        </p:grpSpPr>
        <p:sp>
          <p:nvSpPr>
            <p:cNvPr id="4204" name="AutoShape 63"/>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700">
                  <a:solidFill>
                    <a:schemeClr val="tx1"/>
                  </a:solidFill>
                </a:rPr>
                <a:t>AND</a:t>
              </a:r>
            </a:p>
          </p:txBody>
        </p:sp>
        <p:sp>
          <p:nvSpPr>
            <p:cNvPr id="4205" name="Line 64"/>
            <p:cNvSpPr>
              <a:spLocks noChangeShapeType="1"/>
            </p:cNvSpPr>
            <p:nvPr/>
          </p:nvSpPr>
          <p:spPr bwMode="auto">
            <a:xfrm>
              <a:off x="1445"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6" name="Line 65"/>
            <p:cNvSpPr>
              <a:spLocks noChangeShapeType="1"/>
            </p:cNvSpPr>
            <p:nvPr/>
          </p:nvSpPr>
          <p:spPr bwMode="auto">
            <a:xfrm>
              <a:off x="1781"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7" name="Line 66"/>
            <p:cNvSpPr>
              <a:spLocks noChangeShapeType="1"/>
            </p:cNvSpPr>
            <p:nvPr/>
          </p:nvSpPr>
          <p:spPr bwMode="auto">
            <a:xfrm>
              <a:off x="1613" y="223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60" name="Group 67"/>
          <p:cNvGrpSpPr>
            <a:grpSpLocks/>
          </p:cNvGrpSpPr>
          <p:nvPr/>
        </p:nvGrpSpPr>
        <p:grpSpPr bwMode="auto">
          <a:xfrm>
            <a:off x="5410200" y="4114800"/>
            <a:ext cx="419100" cy="533400"/>
            <a:chOff x="1349" y="2232"/>
            <a:chExt cx="528" cy="600"/>
          </a:xfrm>
        </p:grpSpPr>
        <p:sp>
          <p:nvSpPr>
            <p:cNvPr id="4200" name="AutoShape 68"/>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700">
                  <a:solidFill>
                    <a:schemeClr val="tx1"/>
                  </a:solidFill>
                </a:rPr>
                <a:t>OR</a:t>
              </a:r>
            </a:p>
          </p:txBody>
        </p:sp>
        <p:sp>
          <p:nvSpPr>
            <p:cNvPr id="4201" name="Line 69"/>
            <p:cNvSpPr>
              <a:spLocks noChangeShapeType="1"/>
            </p:cNvSpPr>
            <p:nvPr/>
          </p:nvSpPr>
          <p:spPr bwMode="auto">
            <a:xfrm>
              <a:off x="1445"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 name="Line 70"/>
            <p:cNvSpPr>
              <a:spLocks noChangeShapeType="1"/>
            </p:cNvSpPr>
            <p:nvPr/>
          </p:nvSpPr>
          <p:spPr bwMode="auto">
            <a:xfrm>
              <a:off x="1781"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3" name="Line 71"/>
            <p:cNvSpPr>
              <a:spLocks noChangeShapeType="1"/>
            </p:cNvSpPr>
            <p:nvPr/>
          </p:nvSpPr>
          <p:spPr bwMode="auto">
            <a:xfrm>
              <a:off x="1613" y="223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61" name="Group 72"/>
          <p:cNvGrpSpPr>
            <a:grpSpLocks/>
          </p:cNvGrpSpPr>
          <p:nvPr/>
        </p:nvGrpSpPr>
        <p:grpSpPr bwMode="auto">
          <a:xfrm>
            <a:off x="5689600" y="3048000"/>
            <a:ext cx="419100" cy="533400"/>
            <a:chOff x="1349" y="2232"/>
            <a:chExt cx="528" cy="600"/>
          </a:xfrm>
        </p:grpSpPr>
        <p:sp>
          <p:nvSpPr>
            <p:cNvPr id="4196" name="AutoShape 73"/>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700">
                  <a:solidFill>
                    <a:schemeClr val="tx1"/>
                  </a:solidFill>
                </a:rPr>
                <a:t>AND</a:t>
              </a:r>
            </a:p>
          </p:txBody>
        </p:sp>
        <p:sp>
          <p:nvSpPr>
            <p:cNvPr id="4197" name="Line 74"/>
            <p:cNvSpPr>
              <a:spLocks noChangeShapeType="1"/>
            </p:cNvSpPr>
            <p:nvPr/>
          </p:nvSpPr>
          <p:spPr bwMode="auto">
            <a:xfrm>
              <a:off x="1445"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8" name="Line 75"/>
            <p:cNvSpPr>
              <a:spLocks noChangeShapeType="1"/>
            </p:cNvSpPr>
            <p:nvPr/>
          </p:nvSpPr>
          <p:spPr bwMode="auto">
            <a:xfrm>
              <a:off x="1781"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 name="Line 76"/>
            <p:cNvSpPr>
              <a:spLocks noChangeShapeType="1"/>
            </p:cNvSpPr>
            <p:nvPr/>
          </p:nvSpPr>
          <p:spPr bwMode="auto">
            <a:xfrm>
              <a:off x="1613" y="223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62" name="AutoShape 77"/>
          <p:cNvSpPr>
            <a:spLocks noChangeArrowheads="1"/>
          </p:cNvSpPr>
          <p:nvPr/>
        </p:nvSpPr>
        <p:spPr bwMode="auto">
          <a:xfrm>
            <a:off x="6134100" y="3816350"/>
            <a:ext cx="419100" cy="298450"/>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700">
                <a:solidFill>
                  <a:schemeClr val="tx1"/>
                </a:solidFill>
              </a:rPr>
              <a:t>NOT</a:t>
            </a:r>
          </a:p>
        </p:txBody>
      </p:sp>
      <p:sp>
        <p:nvSpPr>
          <p:cNvPr id="4163" name="Line 78"/>
          <p:cNvSpPr>
            <a:spLocks noChangeShapeType="1"/>
          </p:cNvSpPr>
          <p:nvPr/>
        </p:nvSpPr>
        <p:spPr bwMode="auto">
          <a:xfrm>
            <a:off x="6343650" y="3709989"/>
            <a:ext cx="0" cy="128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164" name="Group 79"/>
          <p:cNvGrpSpPr>
            <a:grpSpLocks/>
          </p:cNvGrpSpPr>
          <p:nvPr/>
        </p:nvGrpSpPr>
        <p:grpSpPr bwMode="auto">
          <a:xfrm>
            <a:off x="6134100" y="4114800"/>
            <a:ext cx="419100" cy="533400"/>
            <a:chOff x="1349" y="2232"/>
            <a:chExt cx="528" cy="600"/>
          </a:xfrm>
        </p:grpSpPr>
        <p:sp>
          <p:nvSpPr>
            <p:cNvPr id="4192" name="AutoShape 80"/>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700">
                  <a:solidFill>
                    <a:schemeClr val="tx1"/>
                  </a:solidFill>
                </a:rPr>
                <a:t>OR</a:t>
              </a:r>
            </a:p>
          </p:txBody>
        </p:sp>
        <p:sp>
          <p:nvSpPr>
            <p:cNvPr id="4193" name="Line 81"/>
            <p:cNvSpPr>
              <a:spLocks noChangeShapeType="1"/>
            </p:cNvSpPr>
            <p:nvPr/>
          </p:nvSpPr>
          <p:spPr bwMode="auto">
            <a:xfrm>
              <a:off x="1445"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4" name="Line 82"/>
            <p:cNvSpPr>
              <a:spLocks noChangeShapeType="1"/>
            </p:cNvSpPr>
            <p:nvPr/>
          </p:nvSpPr>
          <p:spPr bwMode="auto">
            <a:xfrm>
              <a:off x="1781"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5" name="Line 83"/>
            <p:cNvSpPr>
              <a:spLocks noChangeShapeType="1"/>
            </p:cNvSpPr>
            <p:nvPr/>
          </p:nvSpPr>
          <p:spPr bwMode="auto">
            <a:xfrm>
              <a:off x="1613" y="223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65" name="Group 84"/>
          <p:cNvGrpSpPr>
            <a:grpSpLocks/>
          </p:cNvGrpSpPr>
          <p:nvPr/>
        </p:nvGrpSpPr>
        <p:grpSpPr bwMode="auto">
          <a:xfrm>
            <a:off x="5143500" y="3581400"/>
            <a:ext cx="419100" cy="533400"/>
            <a:chOff x="1349" y="2232"/>
            <a:chExt cx="528" cy="600"/>
          </a:xfrm>
        </p:grpSpPr>
        <p:sp>
          <p:nvSpPr>
            <p:cNvPr id="4188" name="AutoShape 85"/>
            <p:cNvSpPr>
              <a:spLocks noChangeArrowheads="1"/>
            </p:cNvSpPr>
            <p:nvPr/>
          </p:nvSpPr>
          <p:spPr bwMode="auto">
            <a:xfrm>
              <a:off x="1349" y="2352"/>
              <a:ext cx="528" cy="336"/>
            </a:xfrm>
            <a:prstGeom prst="triangle">
              <a:avLst>
                <a:gd name="adj" fmla="val 50000"/>
              </a:avLst>
            </a:prstGeom>
            <a:solidFill>
              <a:schemeClr val="accent1"/>
            </a:solidFill>
            <a:ln w="12700">
              <a:solidFill>
                <a:schemeClr val="tx1"/>
              </a:solidFill>
              <a:miter lim="800000"/>
              <a:headEnd/>
              <a:tailEnd/>
            </a:ln>
          </p:spPr>
          <p:txBody>
            <a:bodyPr wrap="none" anchor="ct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lgn="ctr">
                <a:buFontTx/>
                <a:buNone/>
              </a:pPr>
              <a:r>
                <a:rPr lang="en-US" altLang="en-US" sz="700">
                  <a:solidFill>
                    <a:schemeClr val="tx1"/>
                  </a:solidFill>
                </a:rPr>
                <a:t>AND</a:t>
              </a:r>
            </a:p>
          </p:txBody>
        </p:sp>
        <p:sp>
          <p:nvSpPr>
            <p:cNvPr id="4189" name="Line 86"/>
            <p:cNvSpPr>
              <a:spLocks noChangeShapeType="1"/>
            </p:cNvSpPr>
            <p:nvPr/>
          </p:nvSpPr>
          <p:spPr bwMode="auto">
            <a:xfrm>
              <a:off x="1445"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0" name="Line 87"/>
            <p:cNvSpPr>
              <a:spLocks noChangeShapeType="1"/>
            </p:cNvSpPr>
            <p:nvPr/>
          </p:nvSpPr>
          <p:spPr bwMode="auto">
            <a:xfrm>
              <a:off x="1781" y="2688"/>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1" name="Line 88"/>
            <p:cNvSpPr>
              <a:spLocks noChangeShapeType="1"/>
            </p:cNvSpPr>
            <p:nvPr/>
          </p:nvSpPr>
          <p:spPr bwMode="auto">
            <a:xfrm>
              <a:off x="1613" y="2232"/>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66" name="Line 89"/>
          <p:cNvSpPr>
            <a:spLocks noChangeShapeType="1"/>
          </p:cNvSpPr>
          <p:nvPr/>
        </p:nvSpPr>
        <p:spPr bwMode="auto">
          <a:xfrm>
            <a:off x="6032500" y="3587751"/>
            <a:ext cx="311150" cy="1238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7" name="Line 90"/>
          <p:cNvSpPr>
            <a:spLocks noChangeShapeType="1"/>
          </p:cNvSpPr>
          <p:nvPr/>
        </p:nvSpPr>
        <p:spPr bwMode="auto">
          <a:xfrm>
            <a:off x="5353050" y="3587750"/>
            <a:ext cx="412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8" name="Line 91"/>
          <p:cNvSpPr>
            <a:spLocks noChangeShapeType="1"/>
          </p:cNvSpPr>
          <p:nvPr/>
        </p:nvSpPr>
        <p:spPr bwMode="auto">
          <a:xfrm>
            <a:off x="5011738" y="4114800"/>
            <a:ext cx="2079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9" name="Line 92"/>
          <p:cNvSpPr>
            <a:spLocks noChangeShapeType="1"/>
          </p:cNvSpPr>
          <p:nvPr/>
        </p:nvSpPr>
        <p:spPr bwMode="auto">
          <a:xfrm>
            <a:off x="5486401" y="4114800"/>
            <a:ext cx="1508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70" name="Text Box 93"/>
          <p:cNvSpPr txBox="1">
            <a:spLocks noChangeArrowheads="1"/>
          </p:cNvSpPr>
          <p:nvPr/>
        </p:nvSpPr>
        <p:spPr bwMode="auto">
          <a:xfrm>
            <a:off x="3094038" y="3859214"/>
            <a:ext cx="1630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2000">
                <a:solidFill>
                  <a:schemeClr val="tx1"/>
                </a:solidFill>
              </a:rPr>
              <a:t>Alice’s inputs</a:t>
            </a:r>
          </a:p>
        </p:txBody>
      </p:sp>
      <p:sp>
        <p:nvSpPr>
          <p:cNvPr id="4171" name="Line 94"/>
          <p:cNvSpPr>
            <a:spLocks noChangeShapeType="1"/>
          </p:cNvSpPr>
          <p:nvPr/>
        </p:nvSpPr>
        <p:spPr bwMode="auto">
          <a:xfrm>
            <a:off x="3962400" y="4267200"/>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72" name="Line 95"/>
          <p:cNvSpPr>
            <a:spLocks noChangeShapeType="1"/>
          </p:cNvSpPr>
          <p:nvPr/>
        </p:nvSpPr>
        <p:spPr bwMode="auto">
          <a:xfrm>
            <a:off x="3962400" y="4648200"/>
            <a:ext cx="922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73" name="Line 96"/>
          <p:cNvSpPr>
            <a:spLocks noChangeShapeType="1"/>
          </p:cNvSpPr>
          <p:nvPr/>
        </p:nvSpPr>
        <p:spPr bwMode="auto">
          <a:xfrm>
            <a:off x="3886200" y="4267200"/>
            <a:ext cx="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74" name="Line 97"/>
          <p:cNvSpPr>
            <a:spLocks noChangeShapeType="1"/>
          </p:cNvSpPr>
          <p:nvPr/>
        </p:nvSpPr>
        <p:spPr bwMode="auto">
          <a:xfrm>
            <a:off x="3886200" y="4724400"/>
            <a:ext cx="1600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75" name="Line 98"/>
          <p:cNvSpPr>
            <a:spLocks noChangeShapeType="1"/>
          </p:cNvSpPr>
          <p:nvPr/>
        </p:nvSpPr>
        <p:spPr bwMode="auto">
          <a:xfrm>
            <a:off x="5486400" y="4648200"/>
            <a:ext cx="0" cy="76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76" name="Line 99"/>
          <p:cNvSpPr>
            <a:spLocks noChangeShapeType="1"/>
          </p:cNvSpPr>
          <p:nvPr/>
        </p:nvSpPr>
        <p:spPr bwMode="auto">
          <a:xfrm>
            <a:off x="3810000" y="4267200"/>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77" name="Line 100"/>
          <p:cNvSpPr>
            <a:spLocks noChangeShapeType="1"/>
          </p:cNvSpPr>
          <p:nvPr/>
        </p:nvSpPr>
        <p:spPr bwMode="auto">
          <a:xfrm>
            <a:off x="3810000" y="4800600"/>
            <a:ext cx="2400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78" name="Line 101"/>
          <p:cNvSpPr>
            <a:spLocks noChangeShapeType="1"/>
          </p:cNvSpPr>
          <p:nvPr/>
        </p:nvSpPr>
        <p:spPr bwMode="auto">
          <a:xfrm flipH="1">
            <a:off x="6210300" y="4648200"/>
            <a:ext cx="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79" name="Line 102"/>
          <p:cNvSpPr>
            <a:spLocks noChangeShapeType="1"/>
          </p:cNvSpPr>
          <p:nvPr/>
        </p:nvSpPr>
        <p:spPr bwMode="auto">
          <a:xfrm>
            <a:off x="7399338" y="4267200"/>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80" name="Line 103"/>
          <p:cNvSpPr>
            <a:spLocks noChangeShapeType="1"/>
          </p:cNvSpPr>
          <p:nvPr/>
        </p:nvSpPr>
        <p:spPr bwMode="auto">
          <a:xfrm>
            <a:off x="6477000" y="4648200"/>
            <a:ext cx="922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81" name="Line 104"/>
          <p:cNvSpPr>
            <a:spLocks noChangeShapeType="1"/>
          </p:cNvSpPr>
          <p:nvPr/>
        </p:nvSpPr>
        <p:spPr bwMode="auto">
          <a:xfrm>
            <a:off x="7543800" y="4267200"/>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82" name="Line 105"/>
          <p:cNvSpPr>
            <a:spLocks noChangeShapeType="1"/>
          </p:cNvSpPr>
          <p:nvPr/>
        </p:nvSpPr>
        <p:spPr bwMode="auto">
          <a:xfrm>
            <a:off x="5143500" y="4876800"/>
            <a:ext cx="2400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83" name="Line 106"/>
          <p:cNvSpPr>
            <a:spLocks noChangeShapeType="1"/>
          </p:cNvSpPr>
          <p:nvPr/>
        </p:nvSpPr>
        <p:spPr bwMode="auto">
          <a:xfrm>
            <a:off x="5753100" y="4648200"/>
            <a:ext cx="0" cy="76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84" name="Line 107"/>
          <p:cNvSpPr>
            <a:spLocks noChangeShapeType="1"/>
          </p:cNvSpPr>
          <p:nvPr/>
        </p:nvSpPr>
        <p:spPr bwMode="auto">
          <a:xfrm>
            <a:off x="7467600" y="4267200"/>
            <a:ext cx="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85" name="Line 108"/>
          <p:cNvSpPr>
            <a:spLocks noChangeShapeType="1"/>
          </p:cNvSpPr>
          <p:nvPr/>
        </p:nvSpPr>
        <p:spPr bwMode="auto">
          <a:xfrm>
            <a:off x="5753100" y="4724400"/>
            <a:ext cx="1714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86" name="Line 109"/>
          <p:cNvSpPr>
            <a:spLocks noChangeShapeType="1"/>
          </p:cNvSpPr>
          <p:nvPr/>
        </p:nvSpPr>
        <p:spPr bwMode="auto">
          <a:xfrm>
            <a:off x="5151438" y="4648200"/>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87" name="Text Box 110"/>
          <p:cNvSpPr txBox="1">
            <a:spLocks noChangeArrowheads="1"/>
          </p:cNvSpPr>
          <p:nvPr/>
        </p:nvSpPr>
        <p:spPr bwMode="auto">
          <a:xfrm>
            <a:off x="6769100" y="3870326"/>
            <a:ext cx="1536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defRPr>
            </a:lvl1pPr>
            <a:lvl2pPr marL="742950" indent="-285750">
              <a:defRPr sz="2400">
                <a:solidFill>
                  <a:schemeClr val="bg2"/>
                </a:solidFill>
                <a:latin typeface="Tahoma" panose="020B0604030504040204" pitchFamily="34" charset="0"/>
              </a:defRPr>
            </a:lvl2pPr>
            <a:lvl3pPr marL="1143000" indent="-228600">
              <a:defRPr sz="2400">
                <a:solidFill>
                  <a:schemeClr val="bg2"/>
                </a:solidFill>
                <a:latin typeface="Tahoma" panose="020B0604030504040204" pitchFamily="34" charset="0"/>
              </a:defRPr>
            </a:lvl3pPr>
            <a:lvl4pPr marL="1600200" indent="-228600">
              <a:defRPr sz="2400">
                <a:solidFill>
                  <a:schemeClr val="bg2"/>
                </a:solidFill>
                <a:latin typeface="Tahoma" panose="020B0604030504040204" pitchFamily="34" charset="0"/>
              </a:defRPr>
            </a:lvl4pPr>
            <a:lvl5pPr marL="2057400" indent="-228600">
              <a:defRPr sz="2400">
                <a:solidFill>
                  <a:schemeClr val="bg2"/>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defRPr>
            </a:lvl9pPr>
          </a:lstStyle>
          <a:p>
            <a:pPr>
              <a:buFontTx/>
              <a:buNone/>
            </a:pPr>
            <a:r>
              <a:rPr lang="en-US" altLang="en-US" sz="2000">
                <a:solidFill>
                  <a:schemeClr val="tx1"/>
                </a:solidFill>
              </a:rPr>
              <a:t>Bob’s inputs</a:t>
            </a:r>
          </a:p>
        </p:txBody>
      </p:sp>
    </p:spTree>
    <p:extLst>
      <p:ext uri="{BB962C8B-B14F-4D97-AF65-F5344CB8AC3E}">
        <p14:creationId xmlns:p14="http://schemas.microsoft.com/office/powerpoint/2010/main" val="2510330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96540</TotalTime>
  <Words>4120</Words>
  <Application>Microsoft Office PowerPoint</Application>
  <PresentationFormat>Widescreen</PresentationFormat>
  <Paragraphs>1167</Paragraphs>
  <Slides>88</Slides>
  <Notes>17</Notes>
  <HiddenSlides>5</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88</vt:i4>
      </vt:variant>
    </vt:vector>
  </HeadingPairs>
  <TitlesOfParts>
    <vt:vector size="99" baseType="lpstr">
      <vt:lpstr>Arial</vt:lpstr>
      <vt:lpstr>Calibri</vt:lpstr>
      <vt:lpstr>Calibri Light</vt:lpstr>
      <vt:lpstr>Cambria Math</vt:lpstr>
      <vt:lpstr>cmmi10</vt:lpstr>
      <vt:lpstr>Mathematica1Mono</vt:lpstr>
      <vt:lpstr>Symbol</vt:lpstr>
      <vt:lpstr>Tahoma</vt:lpstr>
      <vt:lpstr>Times New Roman</vt:lpstr>
      <vt:lpstr>Wingdings</vt:lpstr>
      <vt:lpstr>Office Theme</vt:lpstr>
      <vt:lpstr>Course Business</vt:lpstr>
      <vt:lpstr>Cryptography CS 555</vt:lpstr>
      <vt:lpstr>Oblivious Transfer (OT)</vt:lpstr>
      <vt:lpstr>Bellare-Micali 1-out-of-2-OT protocol</vt:lpstr>
      <vt:lpstr>Bellare-Micali 1-out-of-2-OT protocol</vt:lpstr>
      <vt:lpstr>Bellare-Micali 1-out-of-2-OT protocol</vt:lpstr>
      <vt:lpstr>Bellare-Micali 1-out-of-2-OT protocol</vt:lpstr>
      <vt:lpstr>Yao’s Protocol</vt:lpstr>
      <vt:lpstr>Yao’s Protocol</vt:lpstr>
      <vt:lpstr>PowerPoint Presentation</vt:lpstr>
      <vt:lpstr>Intuition</vt:lpstr>
      <vt:lpstr>Intuition</vt:lpstr>
      <vt:lpstr>1: Pick Random Keys For Each Wire</vt:lpstr>
      <vt:lpstr>2: Encrypt Truth Table</vt:lpstr>
      <vt:lpstr>3: Send Garbled Truth Table</vt:lpstr>
      <vt:lpstr>4: Send Keys For Alice’s Inputs </vt:lpstr>
      <vt:lpstr>5: Use OT on Keys for Bob’s Input </vt:lpstr>
      <vt:lpstr>6: Evaluate Garbled Gate </vt:lpstr>
      <vt:lpstr>7: Evaluate Entire Circuit</vt:lpstr>
      <vt:lpstr>Different Circuits f_A (x,y) and f_B (x,y)?</vt:lpstr>
      <vt:lpstr>Security (Semi-Honest Model)</vt:lpstr>
      <vt:lpstr>Security (Semi-Honest Model)</vt:lpstr>
      <vt:lpstr>Brief Discussion of Yao’s Protocol</vt:lpstr>
      <vt:lpstr>Fully Malicious Security?</vt:lpstr>
      <vt:lpstr>Fully Malicious Security (Sketch)</vt:lpstr>
      <vt:lpstr>Course Feedback</vt:lpstr>
      <vt:lpstr>CS 555:Week 15: Zero-Knowledge Proofs</vt:lpstr>
      <vt:lpstr>Computational Indistinguishability</vt:lpstr>
      <vt:lpstr>Computational Indistinguishability</vt:lpstr>
      <vt:lpstr>P vs NP</vt:lpstr>
      <vt:lpstr>Decisional Diffie-Hellman Problem (DDH)</vt:lpstr>
      <vt:lpstr>Decisional Diffie-Hellman Problem (DDH)</vt:lpstr>
      <vt:lpstr>Zero-Knowledge Proof</vt:lpstr>
      <vt:lpstr>Zero-Knowledge Proof</vt:lpstr>
      <vt:lpstr>Zero-Knowledge Proof</vt:lpstr>
      <vt:lpstr>Zero-Knowledge Proof for Discrete Log Solution</vt:lpstr>
      <vt:lpstr>Zero-Knowledge Proof for Discrete Log Solution</vt:lpstr>
      <vt:lpstr>Zero-Knowledge Proof for Discrete Log Solution</vt:lpstr>
      <vt:lpstr>Zero-Knowledge Proof for Discrete Log Solution</vt:lpstr>
      <vt:lpstr>Zero-Knowledge Proof for Discrete Log Solution</vt:lpstr>
      <vt:lpstr>Zero-Knowledge Proof for Discrete Log Solution</vt:lpstr>
      <vt:lpstr>Zero-Knowledge Proof for Discrete Log Solution</vt:lpstr>
      <vt:lpstr>Zero-Knowledge Proof for Discrete Log Solution</vt:lpstr>
      <vt:lpstr>Zero-Knowledge Proof for Discrete Log Solution</vt:lpstr>
      <vt:lpstr>Zero-Knowledge Proof for Discrete Log Solution</vt:lpstr>
      <vt:lpstr>Zero-Knowledge Proof for Discrete Log Solution</vt:lpstr>
      <vt:lpstr>Zero-Knowledge Proof for Discrete Log Solution</vt:lpstr>
      <vt:lpstr>Zero-Knowledge Proof for Discrete Log Solution</vt:lpstr>
      <vt:lpstr>Zero-Knowledge Proof for Square Root mod N</vt:lpstr>
      <vt:lpstr>Zero-Knowledge Proof for Square Root mod N</vt:lpstr>
      <vt:lpstr>Zero-Knowledge Proof for Square Root mod N</vt:lpstr>
      <vt:lpstr>Zero-Knowledge Proof vs. Digital Signature</vt:lpstr>
      <vt:lpstr>Non-Interactive Zero-Knowledge Proof (NIZK)</vt:lpstr>
      <vt:lpstr>NIZK Security (Random Oracle Model)</vt:lpstr>
      <vt:lpstr>Zero-Knowledge Proof for all NP</vt:lpstr>
      <vt:lpstr>Zero-Knowledge Proof for all NP</vt:lpstr>
      <vt:lpstr>Zero-Knowledge Proof for all NP</vt:lpstr>
      <vt:lpstr>Zero-Knowledge Proof for all NP</vt:lpstr>
      <vt:lpstr>Secure Multiparty Computation (Adversary Models)</vt:lpstr>
      <vt:lpstr>CS 555:Week 15: Hot Topics</vt:lpstr>
      <vt:lpstr>Shor’s Algorithm</vt:lpstr>
      <vt:lpstr>Quantum Resistant Crypto</vt:lpstr>
      <vt:lpstr>Post Quantum Cryptography</vt:lpstr>
      <vt:lpstr>Fully Homomorphic Encryption (FHE)</vt:lpstr>
      <vt:lpstr>Fully Homomorphic Encryption (FHE)</vt:lpstr>
      <vt:lpstr>Partially Homomorphic Encryption</vt:lpstr>
      <vt:lpstr>Program Obfuscation (Theoretical Cryptography)</vt:lpstr>
      <vt:lpstr>Differential Privacy</vt:lpstr>
      <vt:lpstr>Release Aggregate Statistics?</vt:lpstr>
      <vt:lpstr>Differential Privacy: Definition</vt:lpstr>
      <vt:lpstr>Differential Privacy vs Cryptography</vt:lpstr>
      <vt:lpstr>Traditional Differential Privacy Mechanism</vt:lpstr>
      <vt:lpstr>PowerPoint Presentation</vt:lpstr>
      <vt:lpstr>Resources</vt:lpstr>
      <vt:lpstr> Password Storage and Key Derivation Functions</vt:lpstr>
      <vt:lpstr>Offline Attacks: A Common Problem</vt:lpstr>
      <vt:lpstr>Offline Attacks: A Common Problem</vt:lpstr>
      <vt:lpstr>Goal: Moderately Expensive Hash Function</vt:lpstr>
      <vt:lpstr>Attempt 1: Hash Iteration</vt:lpstr>
      <vt:lpstr>The Challenge</vt:lpstr>
      <vt:lpstr>Memory Hard Function (MHF)</vt:lpstr>
      <vt:lpstr>PowerPoint Presentation</vt:lpstr>
      <vt:lpstr>PowerPoint Presentation</vt:lpstr>
      <vt:lpstr>PowerPoint Presentation</vt:lpstr>
      <vt:lpstr>Depth-Robustness: The Key Property</vt:lpstr>
      <vt:lpstr>Question</vt:lpstr>
      <vt:lpstr>Answer: No</vt:lpstr>
      <vt:lpstr>Can we build a secure iMHF?</vt:lpstr>
    </vt:vector>
  </TitlesOfParts>
  <Company>SERVERS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CS 555</dc:title>
  <dc:creator>Blocki, Jeremiah M</dc:creator>
  <cp:lastModifiedBy>Jeremiah Blocki</cp:lastModifiedBy>
  <cp:revision>371</cp:revision>
  <cp:lastPrinted>2017-10-28T19:03:12Z</cp:lastPrinted>
  <dcterms:created xsi:type="dcterms:W3CDTF">2016-12-31T20:38:01Z</dcterms:created>
  <dcterms:modified xsi:type="dcterms:W3CDTF">2018-11-30T18:30:13Z</dcterms:modified>
</cp:coreProperties>
</file>