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771" r:id="rId2"/>
    <p:sldId id="439" r:id="rId3"/>
    <p:sldId id="1037" r:id="rId4"/>
    <p:sldId id="1038" r:id="rId5"/>
    <p:sldId id="1039" r:id="rId6"/>
    <p:sldId id="1040" r:id="rId7"/>
    <p:sldId id="1041" r:id="rId8"/>
    <p:sldId id="1042" r:id="rId9"/>
    <p:sldId id="1043" r:id="rId10"/>
    <p:sldId id="1090" r:id="rId11"/>
    <p:sldId id="1091" r:id="rId12"/>
    <p:sldId id="1092" r:id="rId13"/>
    <p:sldId id="1048" r:id="rId14"/>
    <p:sldId id="1049" r:id="rId15"/>
    <p:sldId id="1044" r:id="rId16"/>
    <p:sldId id="1045" r:id="rId17"/>
    <p:sldId id="1050" r:id="rId18"/>
    <p:sldId id="1083" r:id="rId19"/>
    <p:sldId id="1084" r:id="rId20"/>
    <p:sldId id="1089" r:id="rId21"/>
    <p:sldId id="1086" r:id="rId22"/>
    <p:sldId id="1087" r:id="rId23"/>
    <p:sldId id="1088" r:id="rId24"/>
    <p:sldId id="1051" r:id="rId25"/>
    <p:sldId id="1052" r:id="rId26"/>
    <p:sldId id="1053" r:id="rId27"/>
    <p:sldId id="1054" r:id="rId28"/>
    <p:sldId id="1055" r:id="rId29"/>
    <p:sldId id="1060" r:id="rId30"/>
    <p:sldId id="1061" r:id="rId31"/>
    <p:sldId id="1062" r:id="rId32"/>
    <p:sldId id="1063" r:id="rId33"/>
    <p:sldId id="1064" r:id="rId34"/>
    <p:sldId id="1065" r:id="rId35"/>
    <p:sldId id="1066" r:id="rId36"/>
    <p:sldId id="1067" r:id="rId37"/>
    <p:sldId id="1068" r:id="rId38"/>
    <p:sldId id="1069" r:id="rId39"/>
    <p:sldId id="1070" r:id="rId40"/>
    <p:sldId id="1071" r:id="rId41"/>
    <p:sldId id="1075" r:id="rId42"/>
    <p:sldId id="1081" r:id="rId43"/>
    <p:sldId id="1076" r:id="rId44"/>
    <p:sldId id="1077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14" autoAdjust="0"/>
    <p:restoredTop sz="71926" autoAdjust="0"/>
  </p:normalViewPr>
  <p:slideViewPr>
    <p:cSldViewPr snapToGrid="0">
      <p:cViewPr varScale="1">
        <p:scale>
          <a:sx n="83" d="100"/>
          <a:sy n="83" d="100"/>
        </p:scale>
        <p:origin x="19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C85FA0-1860-435B-9626-CB21D9C530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78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E5ECDB45-C91E-4A5F-8FEB-7A66A50C5B5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097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1F10A0E2-9167-4DC5-8395-FD246B145B3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4586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9E3071B0-7540-4DA8-B522-DB9276F025E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4503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EC96203A-964E-49C2-8584-003F91999C2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181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A7080FE9-FC6E-4335-8CED-076CB838FFB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276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3548B029-2466-4137-8D47-B7DB8998F28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611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A8F14589-8B1D-4A38-B6AD-D9F2CAAE6B6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861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i="0">
                    <a:latin typeface="Cambria Math"/>
                  </a:rPr>
                  <a:t>𝑠</a:t>
                </a:r>
                <a:r>
                  <a:rPr lang="en-US" sz="3600" i="0">
                    <a:latin typeface="Cambria Math" panose="02040503050406030204" pitchFamily="18" charset="0"/>
                  </a:rPr>
                  <a:t>^(</a:t>
                </a:r>
                <a:r>
                  <a:rPr lang="en-US" sz="3600" i="0">
                    <a:latin typeface="Cambria Math"/>
                  </a:rPr>
                  <a:t>−1</a:t>
                </a:r>
                <a:r>
                  <a:rPr lang="en-US" sz="3600" i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/>
                  </a:rPr>
                  <a:t>ℎ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𝑟𝑠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−1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baseline="3000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𝑔^𝑥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𝐻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𝑚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+𝑥𝑟)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 )=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endParaRPr lang="en-US" sz="36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2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36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i="0">
                    <a:latin typeface="Cambria Math"/>
                  </a:rPr>
                  <a:t>𝑠</a:t>
                </a:r>
                <a:r>
                  <a:rPr lang="en-US" sz="3600" i="0">
                    <a:latin typeface="Cambria Math" panose="02040503050406030204" pitchFamily="18" charset="0"/>
                  </a:rPr>
                  <a:t>^(</a:t>
                </a:r>
                <a:r>
                  <a:rPr lang="en-US" sz="3600" i="0">
                    <a:latin typeface="Cambria Math"/>
                  </a:rPr>
                  <a:t>−1</a:t>
                </a:r>
                <a:r>
                  <a:rPr lang="en-US" sz="3600" i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/>
                  </a:rPr>
                  <a:t>ℎ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𝑟𝑠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−1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baseline="3000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𝑔^𝑥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𝐻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𝑚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+𝑥𝑟)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 )=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endParaRPr lang="en-US" sz="36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2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i="0">
                    <a:latin typeface="Cambria Math"/>
                  </a:rPr>
                  <a:t>𝑠</a:t>
                </a:r>
                <a:r>
                  <a:rPr lang="en-US" sz="3600" i="0">
                    <a:latin typeface="Cambria Math" panose="02040503050406030204" pitchFamily="18" charset="0"/>
                  </a:rPr>
                  <a:t>^(</a:t>
                </a:r>
                <a:r>
                  <a:rPr lang="en-US" sz="3600" i="0">
                    <a:latin typeface="Cambria Math"/>
                  </a:rPr>
                  <a:t>−1</a:t>
                </a:r>
                <a:r>
                  <a:rPr lang="en-US" sz="3600" i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/>
                  </a:rPr>
                  <a:t>ℎ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𝑟𝑠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−1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baseline="3000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𝑔^𝑥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𝐻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𝑚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+𝑥𝑟)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 )=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endParaRPr lang="en-US" sz="36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2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mtClean="0">
                          <a:latin typeface="Cambria Math"/>
                        </a:rPr>
                        <m:t>≔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mtClean="0">
                          <a:latin typeface="Cambria Math"/>
                        </a:rPr>
                        <m:t>≔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𝑜𝑙𝑣𝑒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i="0" smtClean="0">
                    <a:latin typeface="Cambria Math"/>
                  </a:rPr>
                  <a:t>≔</a:t>
                </a:r>
                <a:r>
                  <a:rPr lang="en-US" i="0">
                    <a:latin typeface="Cambria Math" panose="02040503050406030204" pitchFamily="18" charset="0"/>
                  </a:rPr>
                  <a:t>[</a:t>
                </a:r>
                <a:r>
                  <a:rPr lang="en-US" i="0">
                    <a:latin typeface="Cambria Math"/>
                  </a:rPr>
                  <a:t>𝑘</a:t>
                </a:r>
                <a:r>
                  <a:rPr lang="en-US" i="0">
                    <a:latin typeface="Cambria Math" panose="02040503050406030204" pitchFamily="18" charset="0"/>
                  </a:rPr>
                  <a:t>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>
                    <a:latin typeface="Cambria Math" panose="02040503050406030204" pitchFamily="18" charset="0"/>
                  </a:rPr>
                  <a:t>)</a:t>
                </a:r>
                <a:r>
                  <a:rPr lang="en-US" i="0" smtClean="0">
                    <a:latin typeface="Cambria Math" panose="02040503050406030204" pitchFamily="18" charset="0"/>
                  </a:rPr>
                  <a:t> (</a:t>
                </a:r>
                <a:r>
                  <a:rPr lang="en-US" b="0" i="0" smtClean="0">
                    <a:latin typeface="Cambria Math"/>
                  </a:rPr>
                  <a:t>𝑥𝑟+𝐻(𝑚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 𝑚𝑜𝑑 𝑞</a:t>
                </a:r>
                <a:r>
                  <a:rPr lang="en-US" i="0">
                    <a:latin typeface="Cambria Math" panose="02040503050406030204" pitchFamily="18" charset="0"/>
                  </a:rPr>
                  <a:t>]</a:t>
                </a:r>
                <a:endParaRPr lang="en-US" dirty="0" smtClean="0"/>
              </a:p>
              <a:p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i="0" smtClean="0">
                    <a:latin typeface="Cambria Math"/>
                  </a:rPr>
                  <a:t>≔</a:t>
                </a:r>
                <a:r>
                  <a:rPr lang="en-US" i="0">
                    <a:latin typeface="Cambria Math" panose="02040503050406030204" pitchFamily="18" charset="0"/>
                  </a:rPr>
                  <a:t>[</a:t>
                </a:r>
                <a:r>
                  <a:rPr lang="en-US" i="0">
                    <a:latin typeface="Cambria Math"/>
                  </a:rPr>
                  <a:t>𝑘</a:t>
                </a:r>
                <a:r>
                  <a:rPr lang="en-US" i="0">
                    <a:latin typeface="Cambria Math" panose="02040503050406030204" pitchFamily="18" charset="0"/>
                  </a:rPr>
                  <a:t>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>
                    <a:latin typeface="Cambria Math" panose="02040503050406030204" pitchFamily="18" charset="0"/>
                  </a:rPr>
                  <a:t>)</a:t>
                </a:r>
                <a:r>
                  <a:rPr lang="en-US" i="0" smtClean="0">
                    <a:latin typeface="Cambria Math" panose="02040503050406030204" pitchFamily="18" charset="0"/>
                  </a:rPr>
                  <a:t> (</a:t>
                </a:r>
                <a:r>
                  <a:rPr lang="en-US" b="0" i="0" smtClean="0">
                    <a:latin typeface="Cambria Math"/>
                  </a:rPr>
                  <a:t>𝑥𝑟+𝐻(𝑚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 𝑚𝑜𝑑 𝑞</a:t>
                </a:r>
                <a:r>
                  <a:rPr lang="en-US" i="0">
                    <a:latin typeface="Cambria Math" panose="02040503050406030204" pitchFamily="18" charset="0"/>
                  </a:rPr>
                  <a:t>]</a:t>
                </a:r>
                <a:endParaRPr lang="en-US" dirty="0" smtClean="0"/>
              </a:p>
              <a:p>
                <a:pPr/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[</a:t>
                </a:r>
                <a:r>
                  <a:rPr lang="en-US" i="0">
                    <a:latin typeface="Cambria Math"/>
                  </a:rPr>
                  <a:t>𝑘</a:t>
                </a:r>
                <a:r>
                  <a:rPr lang="en-US" i="0">
                    <a:latin typeface="Cambria Math" panose="02040503050406030204" pitchFamily="18" charset="0"/>
                  </a:rPr>
                  <a:t>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>
                    <a:latin typeface="Cambria Math" panose="02040503050406030204" pitchFamily="18" charset="0"/>
                  </a:rPr>
                  <a:t>)</a:t>
                </a:r>
                <a:r>
                  <a:rPr lang="en-US" i="0" smtClean="0">
                    <a:latin typeface="Cambria Math" panose="02040503050406030204" pitchFamily="18" charset="0"/>
                  </a:rPr>
                  <a:t> (</a:t>
                </a:r>
                <a:r>
                  <a:rPr lang="en-US" b="0" i="0" smtClean="0">
                    <a:latin typeface="Cambria Math"/>
                  </a:rPr>
                  <a:t>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b="0" i="0" baseline="-2500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</a:t>
                </a:r>
                <a:r>
                  <a:rPr lang="en-US" b="0" i="0" smtClean="0">
                    <a:latin typeface="Cambria Math"/>
                  </a:rPr>
                  <a:t>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 𝑚𝑜𝑑 𝑞</a:t>
                </a:r>
                <a:r>
                  <a:rPr lang="en-US" i="0">
                    <a:latin typeface="Cambria Math" panose="02040503050406030204" pitchFamily="18" charset="0"/>
                  </a:rPr>
                  <a:t>]</a:t>
                </a:r>
                <a:endParaRPr lang="en-US" dirty="0" smtClean="0"/>
              </a:p>
              <a:p>
                <a:pPr/>
                <a:r>
                  <a:rPr lang="en-US" i="0" smtClean="0">
                    <a:latin typeface="Cambria Math" panose="02040503050406030204" pitchFamily="18" charset="0"/>
                  </a:rPr>
                  <a:t>𝑆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𝑜𝑙𝑣𝑒 𝑓𝑜𝑟 𝑘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01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2D765E99-C9B4-40DC-B3C2-5908F0ABF08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9941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7CE3C-6BF0-43F5-9DF7-A724286DE8B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20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3018F-19B0-43F8-9DAF-04632E2E6E48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0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464B8-6222-4B76-9D52-BD85B055D09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17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1.png"/><Relationship Id="rId7" Type="http://schemas.openxmlformats.org/officeDocument/2006/relationships/image" Target="../media/image13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1.png"/><Relationship Id="rId7" Type="http://schemas.openxmlformats.org/officeDocument/2006/relationships/image" Target="../media/image13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Relationship Id="rId9" Type="http://schemas.openxmlformats.org/officeDocument/2006/relationships/image" Target="../media/image3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1.png"/><Relationship Id="rId7" Type="http://schemas.openxmlformats.org/officeDocument/2006/relationships/image" Target="../media/image13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35.png"/><Relationship Id="rId5" Type="http://schemas.openxmlformats.org/officeDocument/2006/relationships/image" Target="../media/image2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Homework 5 Released</a:t>
            </a:r>
          </a:p>
          <a:p>
            <a:r>
              <a:rPr lang="en-US" dirty="0" smtClean="0"/>
              <a:t>Bonus Problem (10 Points)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Homework 4 Statistics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18771"/>
              </p:ext>
            </p:extLst>
          </p:nvPr>
        </p:nvGraphicFramePr>
        <p:xfrm>
          <a:off x="1544256" y="3815315"/>
          <a:ext cx="10515600" cy="27432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897877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955376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Minimum 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26.00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4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Maximum 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110.00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035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Range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84.00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12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Average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86.16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22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Median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90.00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74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Standard Deviation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19.18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98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Schnorr</a:t>
            </a:r>
            <a:r>
              <a:rPr lang="en-US" dirty="0"/>
              <a:t> </a:t>
            </a:r>
            <a:r>
              <a:rPr lang="en-US" dirty="0" smtClean="0"/>
              <a:t>Signatures via Fiat-Shamir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Public Key: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baseline="30000" dirty="0" smtClean="0"/>
                  <a:t>  </a:t>
                </a:r>
                <a:r>
                  <a:rPr lang="en-US" dirty="0" smtClean="0"/>
                  <a:t>in cyclic 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order q.</a:t>
                </a:r>
                <a:r>
                  <a:rPr lang="en-US" baseline="30000" dirty="0" smtClean="0"/>
                  <a:t> </a:t>
                </a:r>
                <a:endParaRPr lang="en-US" baseline="30000" dirty="0"/>
              </a:p>
              <a:p>
                <a:r>
                  <a:rPr lang="en-US" dirty="0" smtClean="0"/>
                  <a:t>Secret Key: 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𝑆𝑖𝑔𝑛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ea typeface="Cambria Math" panose="02040503050406030204" pitchFamily="18" charset="0"/>
                  </a:rPr>
                  <a:t>Select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𝑟𝑥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𝑉𝑒𝑟𝑖𝑓𝑦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𝑟𝑥</m:t>
                        </m:r>
                      </m:sup>
                    </m:sSup>
                  </m:oMath>
                </a14:m>
                <a:r>
                  <a:rPr lang="en-US" dirty="0" smtClean="0"/>
                  <a:t> and check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Schnorr</a:t>
            </a:r>
            <a:r>
              <a:rPr lang="en-US" dirty="0"/>
              <a:t> </a:t>
            </a:r>
            <a:r>
              <a:rPr lang="en-US" dirty="0" smtClean="0"/>
              <a:t>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𝑆𝑖𝑔𝑛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ea typeface="Cambria Math" panose="02040503050406030204" pitchFamily="18" charset="0"/>
                  </a:rPr>
                  <a:t>Select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𝑟𝑥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𝑉𝑒𝑟𝑖𝑓𝑦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𝑟𝑥</m:t>
                        </m:r>
                      </m:sup>
                    </m:sSup>
                  </m:oMath>
                </a14:m>
                <a:r>
                  <a:rPr lang="en-US" dirty="0" smtClean="0"/>
                  <a:t> and check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Corollary (of </a:t>
                </a:r>
                <a:r>
                  <a:rPr lang="en-US" b="1" dirty="0" err="1" smtClean="0"/>
                  <a:t>Thms</a:t>
                </a:r>
                <a:r>
                  <a:rPr lang="en-US" b="1" dirty="0" smtClean="0"/>
                  <a:t> 12.10 + 12.11): </a:t>
                </a:r>
                <a:r>
                  <a:rPr lang="en-US" dirty="0"/>
                  <a:t>If the discrete-logarithm problem is hard (relative to group generator) then </a:t>
                </a:r>
                <a:r>
                  <a:rPr lang="en-US" dirty="0" err="1"/>
                  <a:t>Schnorr</a:t>
                </a:r>
                <a:r>
                  <a:rPr lang="en-US" dirty="0"/>
                  <a:t> </a:t>
                </a:r>
                <a:r>
                  <a:rPr lang="en-US" dirty="0" smtClean="0"/>
                  <a:t>Signatures are secure in the random oracle model. </a:t>
                </a:r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1739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Schnorr</a:t>
            </a:r>
            <a:r>
              <a:rPr lang="en-US" dirty="0"/>
              <a:t> </a:t>
            </a:r>
            <a:r>
              <a:rPr lang="en-US" dirty="0" smtClean="0"/>
              <a:t>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𝑆𝑖𝑔𝑛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ea typeface="Cambria Math" panose="02040503050406030204" pitchFamily="18" charset="0"/>
                  </a:rPr>
                  <a:t>Select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𝑟𝑥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𝑉𝑒𝑟𝑖𝑓𝑦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𝑟𝑥</m:t>
                        </m:r>
                      </m:sup>
                    </m:sSup>
                  </m:oMath>
                </a14:m>
                <a:r>
                  <a:rPr lang="en-US" dirty="0" smtClean="0"/>
                  <a:t> and check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Advantages:</a:t>
                </a:r>
              </a:p>
              <a:p>
                <a:r>
                  <a:rPr lang="en-US" b="1" dirty="0" smtClean="0"/>
                  <a:t>Short Signatures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bits  </a:t>
                </a:r>
              </a:p>
              <a:p>
                <a:r>
                  <a:rPr lang="en-US" dirty="0" smtClean="0"/>
                  <a:t>Fast and Efficient</a:t>
                </a:r>
              </a:p>
              <a:p>
                <a:r>
                  <a:rPr lang="en-US" dirty="0" smtClean="0"/>
                  <a:t>Patent Expired: February 2008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396223" y="173620"/>
                <a:ext cx="4398380" cy="4490977"/>
              </a:xfrm>
              <a:prstGeom prst="wedgeRectCallout">
                <a:avLst>
                  <a:gd name="adj1" fmla="val -41050"/>
                  <a:gd name="adj2" fmla="val 5987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Depends only on order of the </a:t>
                </a:r>
                <a:r>
                  <a:rPr lang="en-US" sz="3600" u="sng" dirty="0" smtClean="0"/>
                  <a:t>subgroup</a:t>
                </a:r>
                <a:r>
                  <a:rPr lang="en-US" sz="3600" dirty="0" smtClean="0"/>
                  <a:t> q!</a:t>
                </a:r>
              </a:p>
              <a:p>
                <a:pPr algn="ctr"/>
                <a:endParaRPr lang="en-US" sz="3600" dirty="0"/>
              </a:p>
              <a:p>
                <a:pPr algn="ctr"/>
                <a:r>
                  <a:rPr lang="en-US" sz="3600" dirty="0" smtClean="0">
                    <a:ea typeface="Cambria Math" panose="02040503050406030204" pitchFamily="18" charset="0"/>
                  </a:rPr>
                  <a:t>DLOG 128 bit security: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e>
                      </m:d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223" y="173620"/>
                <a:ext cx="4398380" cy="4490977"/>
              </a:xfrm>
              <a:prstGeom prst="wedgeRectCallout">
                <a:avLst>
                  <a:gd name="adj1" fmla="val -41050"/>
                  <a:gd name="adj2" fmla="val 59871"/>
                </a:avLst>
              </a:prstGeom>
              <a:blipFill>
                <a:blip r:embed="rId3"/>
                <a:stretch>
                  <a:fillRect l="-3177" r="-3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717631" y="173620"/>
            <a:ext cx="5222112" cy="4490977"/>
          </a:xfrm>
          <a:prstGeom prst="wedgeRectCallout">
            <a:avLst>
              <a:gd name="adj1" fmla="val 113835"/>
              <a:gd name="adj2" fmla="val -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Independent of size of original group </a:t>
            </a:r>
          </a:p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r</a:t>
            </a:r>
            <a:r>
              <a:rPr lang="en-US" sz="3600" baseline="30000" dirty="0" err="1" smtClean="0"/>
              <a:t>th</a:t>
            </a:r>
            <a:r>
              <a:rPr lang="en-US" sz="3600" dirty="0" smtClean="0"/>
              <a:t> residue subgroup).</a:t>
            </a:r>
          </a:p>
          <a:p>
            <a:pPr algn="ctr"/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ea typeface="Cambria Math" panose="02040503050406030204" pitchFamily="18" charset="0"/>
              </a:rPr>
              <a:t>Independent of #bits to represent group element </a:t>
            </a:r>
          </a:p>
          <a:p>
            <a:r>
              <a:rPr lang="en-US" sz="3600" dirty="0" smtClean="0">
                <a:ea typeface="Cambria Math" panose="02040503050406030204" pitchFamily="18" charset="0"/>
              </a:rPr>
              <a:t>     (Elliptic Curve Pairs)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Algorithm (DSA)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DSA: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</m:oMath>
                </a14:m>
                <a:r>
                  <a:rPr lang="en-US" dirty="0"/>
                  <a:t> is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of order q</a:t>
                </a:r>
              </a:p>
              <a:p>
                <a:pPr marL="0" indent="0">
                  <a:buNone/>
                </a:pPr>
                <a:r>
                  <a:rPr lang="en-US" b="1" dirty="0"/>
                  <a:t>ECDSA: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</m:oMath>
                </a14:m>
                <a:r>
                  <a:rPr lang="en-US" dirty="0"/>
                  <a:t> is order q subgroup of elliptic curve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Secret key is x, public key is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baseline="30000" dirty="0" smtClean="0"/>
                  <a:t> </a:t>
                </a:r>
                <a:r>
                  <a:rPr lang="en-US" dirty="0"/>
                  <a:t>along with generator </a:t>
                </a:r>
                <a:r>
                  <a:rPr lang="en-US" dirty="0" smtClean="0"/>
                  <a:t>g (of order q)</a:t>
                </a:r>
                <a:endParaRPr lang="en-US" baseline="30000" dirty="0" smtClean="0"/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:r>
                  <a:rPr lang="en-US" dirty="0"/>
                  <a:t>signature (</a:t>
                </a:r>
                <a:r>
                  <a:rPr lang="en-US" dirty="0" err="1"/>
                  <a:t>r,s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Vrfy</a:t>
                </a:r>
                <a:r>
                  <a:rPr lang="en-US" baseline="-25000" dirty="0" err="1"/>
                  <a:t>pk</a:t>
                </a:r>
                <a:r>
                  <a:rPr lang="en-US" dirty="0"/>
                  <a:t>(m,(</a:t>
                </a:r>
                <a:r>
                  <a:rPr lang="en-US" dirty="0" err="1"/>
                  <a:t>r,s</a:t>
                </a:r>
                <a:r>
                  <a:rPr lang="en-US" dirty="0" smtClean="0"/>
                  <a:t>)) check to make sure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Algorithm (DSA)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:r>
                  <a:rPr lang="en-US" dirty="0"/>
                  <a:t>signature (</a:t>
                </a:r>
                <a:r>
                  <a:rPr lang="en-US" dirty="0" err="1"/>
                  <a:t>r,s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Vrfy</a:t>
                </a:r>
                <a:r>
                  <a:rPr lang="en-US" baseline="-25000" dirty="0" err="1"/>
                  <a:t>pk</a:t>
                </a:r>
                <a:r>
                  <a:rPr lang="en-US" dirty="0"/>
                  <a:t>(m,(</a:t>
                </a:r>
                <a:r>
                  <a:rPr lang="en-US" dirty="0" err="1"/>
                  <a:t>r,s</a:t>
                </a:r>
                <a:r>
                  <a:rPr lang="en-US" dirty="0" smtClean="0"/>
                  <a:t>)) check to make sure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𝑥𝑟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𝑥𝑟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𝑥𝑟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Algorithm (DSA)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Secret key is x, public key is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baseline="30000" dirty="0" smtClean="0"/>
                  <a:t> </a:t>
                </a:r>
                <a:r>
                  <a:rPr lang="en-US" dirty="0"/>
                  <a:t>along with generator </a:t>
                </a:r>
                <a:r>
                  <a:rPr lang="en-US" dirty="0" smtClean="0"/>
                  <a:t>g (of order q)</a:t>
                </a:r>
                <a:endParaRPr lang="en-US" baseline="30000" dirty="0" smtClean="0"/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:r>
                  <a:rPr lang="en-US" dirty="0"/>
                  <a:t>signature (</a:t>
                </a:r>
                <a:r>
                  <a:rPr lang="en-US" dirty="0" err="1"/>
                  <a:t>r,s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Vrfy</a:t>
                </a:r>
                <a:r>
                  <a:rPr lang="en-US" baseline="-25000" dirty="0" err="1"/>
                  <a:t>pk</a:t>
                </a:r>
                <a:r>
                  <a:rPr lang="en-US" dirty="0"/>
                  <a:t>(m,(</a:t>
                </a:r>
                <a:r>
                  <a:rPr lang="en-US" dirty="0" err="1"/>
                  <a:t>r,s</a:t>
                </a:r>
                <a:r>
                  <a:rPr lang="en-US" dirty="0" smtClean="0"/>
                  <a:t>)) check to make sure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H and F are modeled as random oracles then DSA is secure.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Weird Assumption for F(.)?</a:t>
                </a:r>
              </a:p>
              <a:p>
                <a:r>
                  <a:rPr lang="en-US" b="1" dirty="0" smtClean="0"/>
                  <a:t>Theory: </a:t>
                </a:r>
                <a:r>
                  <a:rPr lang="en-US" dirty="0" smtClean="0"/>
                  <a:t>DSA Still lack compelling proof of security from standard crypto assumptions</a:t>
                </a:r>
              </a:p>
              <a:p>
                <a:r>
                  <a:rPr lang="en-US" b="1" dirty="0" smtClean="0"/>
                  <a:t>Practice: </a:t>
                </a:r>
                <a:r>
                  <a:rPr lang="en-US" dirty="0" smtClean="0"/>
                  <a:t>DSA has been used/studied for decades without attacks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Algorithm (DSA)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Secret key is x, public key is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:r>
                  <a:rPr lang="en-US" dirty="0"/>
                  <a:t>signature (</a:t>
                </a:r>
                <a:r>
                  <a:rPr lang="en-US" dirty="0" err="1"/>
                  <a:t>r,s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Vrfy</a:t>
                </a:r>
                <a:r>
                  <a:rPr lang="en-US" baseline="-25000" dirty="0" err="1"/>
                  <a:t>pk</a:t>
                </a:r>
                <a:r>
                  <a:rPr lang="en-US" dirty="0"/>
                  <a:t>(m,(</a:t>
                </a:r>
                <a:r>
                  <a:rPr lang="en-US" dirty="0" err="1"/>
                  <a:t>r,s</a:t>
                </a:r>
                <a:r>
                  <a:rPr lang="en-US" dirty="0" smtClean="0"/>
                  <a:t>)) check to make sure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If signer signs two messages with same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attacker can find secret key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!</a:t>
                </a:r>
              </a:p>
              <a:p>
                <a:r>
                  <a:rPr lang="en-US" b="1" dirty="0" smtClean="0"/>
                  <a:t>Theory: </a:t>
                </a:r>
                <a:r>
                  <a:rPr lang="en-US" dirty="0" smtClean="0"/>
                  <a:t>Negligible Probability this happens</a:t>
                </a:r>
              </a:p>
              <a:p>
                <a:r>
                  <a:rPr lang="en-US" b="1" dirty="0" smtClean="0"/>
                  <a:t>Practice: </a:t>
                </a:r>
                <a:r>
                  <a:rPr lang="en-US" dirty="0" smtClean="0"/>
                  <a:t>Will happen if a weak PRG is used</a:t>
                </a:r>
              </a:p>
              <a:p>
                <a:r>
                  <a:rPr lang="en-US" dirty="0" smtClean="0"/>
                  <a:t>Sony PlayStation (PS3) hack in 2010.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4" t="-28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Authority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Trusted Authority (CA)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𝑚𝑎𝑧𝑜𝑛</m:t>
                        </m:r>
                      </m:sub>
                    </m:sSub>
                  </m:oMath>
                </a14:m>
                <a:r>
                  <a:rPr lang="en-US" dirty="0" smtClean="0"/>
                  <a:t>=“Amazon’s public key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𝐴𝑚𝑎𝑧𝑜𝑛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date,expiration</a:t>
                </a:r>
                <a:r>
                  <a:rPr lang="en-US" dirty="0" smtClean="0"/>
                  <a:t>,###)”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𝐴𝑚𝑎𝑧𝑜𝑛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𝑆𝑖𝑔𝑛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Delegate Authority to other CA</a:t>
                </a:r>
                <a:r>
                  <a:rPr lang="en-US" baseline="-25000" dirty="0" smtClean="0"/>
                  <a:t>1</a:t>
                </a:r>
              </a:p>
              <a:p>
                <a:pPr lvl="1"/>
                <a:r>
                  <a:rPr lang="en-US" dirty="0" smtClean="0"/>
                  <a:t>Root CA signs m= “CA</a:t>
                </a:r>
                <a:r>
                  <a:rPr lang="en-US" baseline="-25000" dirty="0" smtClean="0"/>
                  <a:t>1 </a:t>
                </a:r>
                <a:r>
                  <a:rPr lang="en-US" dirty="0" smtClean="0"/>
                  <a:t>public </a:t>
                </a:r>
                <a:r>
                  <a:rPr lang="en-US" dirty="0"/>
                  <a:t>key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date,expiration</a:t>
                </a:r>
                <a:r>
                  <a:rPr lang="en-US" dirty="0" smtClean="0"/>
                  <a:t>,###) can issue certificates”</a:t>
                </a:r>
              </a:p>
              <a:p>
                <a:pPr lvl="1"/>
                <a:r>
                  <a:rPr lang="en-US" dirty="0" smtClean="0"/>
                  <a:t>Verifier can check entire certification chain</a:t>
                </a:r>
              </a:p>
              <a:p>
                <a:r>
                  <a:rPr lang="en-US" dirty="0"/>
                  <a:t>Revocation List Signed Daily</a:t>
                </a:r>
              </a:p>
              <a:p>
                <a:r>
                  <a:rPr lang="en-US" dirty="0" smtClean="0"/>
                  <a:t>Decentralized Web of Trust (PGP)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" y="4408766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2220931" y="3234602"/>
            <a:ext cx="36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408646" y="3280482"/>
            <a:ext cx="1693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524591">
            <a:off x="2269910" y="3878622"/>
            <a:ext cx="1325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2158351">
            <a:off x="6864579" y="3870654"/>
            <a:ext cx="153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103458" y="6247103"/>
            <a:ext cx="750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Cryptography: What if we don’t have a trusted third party?</a:t>
            </a:r>
            <a:endParaRPr lang="en-US" sz="2400" dirty="0"/>
          </a:p>
        </p:txBody>
      </p:sp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172114" y="1384605"/>
            <a:ext cx="1792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860125" y="1997239"/>
            <a:ext cx="153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564809" y="4571621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93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6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(Crushes)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4" y="4430524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1619006" y="3234602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x=“Bob”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004904" y="3628190"/>
            <a:ext cx="3136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Y=“Alice”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871779">
            <a:off x="1519380" y="3614997"/>
            <a:ext cx="3666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Bob”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783626">
            <a:off x="5805009" y="3959140"/>
            <a:ext cx="3890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Alice”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Alice can infer Y from F(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 and Bob can infer X from </a:t>
                </a:r>
                <a:r>
                  <a:rPr lang="en-US" sz="2400" dirty="0" smtClean="0"/>
                  <a:t>G(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). </a:t>
                </a:r>
              </a:p>
              <a:p>
                <a:r>
                  <a:rPr lang="en-US" sz="2400" dirty="0" smtClean="0"/>
                  <a:t>But Alice/Bob cannot infer anything about Z.</a:t>
                </a:r>
              </a:p>
              <a:p>
                <a:r>
                  <a:rPr lang="en-US" sz="2400" dirty="0" smtClean="0"/>
                  <a:t>Mickey cannot infer y, and learns that x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“Mickey” 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blipFill>
                <a:blip r:embed="rId5"/>
                <a:stretch>
                  <a:fillRect l="-1139" t="-3101" r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32420" y="1364222"/>
            <a:ext cx="3406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Z=“Alice”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21442888">
            <a:off x="6433063" y="2050670"/>
            <a:ext cx="3549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)=“no match”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602340" y="4158473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14: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Digital Signatures Continued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Multiparty Computation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Yao’s Garbled Circuits</a:t>
            </a:r>
            <a:endParaRPr lang="en-US" sz="2900" dirty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10 &amp; Chapter 11.1-11.2,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(Crushes)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4" y="4430524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1619006" y="3234602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x=“Bob”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004904" y="3628190"/>
            <a:ext cx="3136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Y=“Alice”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871779">
            <a:off x="1519380" y="3614997"/>
            <a:ext cx="3666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Bob”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783626">
            <a:off x="5805009" y="3959140"/>
            <a:ext cx="3890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Alice”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Alice can infer Y from F(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 and Bob can infer X from </a:t>
                </a:r>
                <a:r>
                  <a:rPr lang="en-US" sz="2400" dirty="0" smtClean="0"/>
                  <a:t>G(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). </a:t>
                </a:r>
              </a:p>
              <a:p>
                <a:r>
                  <a:rPr lang="en-US" sz="2400" dirty="0" smtClean="0"/>
                  <a:t>But Alice/Bob cannot infer anything about Z.</a:t>
                </a:r>
              </a:p>
              <a:p>
                <a:r>
                  <a:rPr lang="en-US" sz="2400" dirty="0" smtClean="0"/>
                  <a:t>Mickey cannot infer y, and learns that x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“Mickey” 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blipFill>
                <a:blip r:embed="rId5"/>
                <a:stretch>
                  <a:fillRect l="-1139" t="-3101" r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32420" y="1364222"/>
            <a:ext cx="3406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Z=“Alice”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21442888">
            <a:off x="6433063" y="2050670"/>
            <a:ext cx="3549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)=“no match”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602340" y="4158473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441407" y="1013341"/>
            <a:ext cx="6866965" cy="4192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Key Point: </a:t>
            </a:r>
            <a:r>
              <a:rPr lang="en-US" sz="3600" dirty="0" smtClean="0"/>
              <a:t>The output H(</a:t>
            </a:r>
            <a:r>
              <a:rPr lang="en-US" sz="3600" dirty="0" err="1" smtClean="0"/>
              <a:t>x,y,z</a:t>
            </a:r>
            <a:r>
              <a:rPr lang="en-US" sz="3600" dirty="0" smtClean="0"/>
              <a:t>) may leak info about inputs. Thus, we cannot prevent Mickey from learning anything about </a:t>
            </a:r>
            <a:r>
              <a:rPr lang="en-US" sz="3600" dirty="0" err="1" smtClean="0"/>
              <a:t>x,y</a:t>
            </a:r>
            <a:r>
              <a:rPr lang="en-US" sz="3600" dirty="0" smtClean="0"/>
              <a:t> but Mickey should not learn anything else besides H(</a:t>
            </a:r>
            <a:r>
              <a:rPr lang="en-US" sz="3600" dirty="0" err="1" smtClean="0"/>
              <a:t>x,y,z</a:t>
            </a:r>
            <a:r>
              <a:rPr lang="en-US" sz="3600" dirty="0" smtClean="0"/>
              <a:t>)!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983001" y="5342505"/>
            <a:ext cx="10562763" cy="1196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Though Question: How can we formalize this property?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630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Semi-Honest (“honest, but curious”)</a:t>
            </a:r>
          </a:p>
          <a:p>
            <a:pPr lvl="1"/>
            <a:r>
              <a:rPr lang="en-US" dirty="0" smtClean="0"/>
              <a:t>All parties follow protocol instructions, but…</a:t>
            </a:r>
          </a:p>
          <a:p>
            <a:pPr lvl="1"/>
            <a:r>
              <a:rPr lang="en-US" dirty="0" smtClean="0"/>
              <a:t> dishonest parties may be curious to violate privacy of others when possible</a:t>
            </a:r>
            <a:endParaRPr lang="en-US" dirty="0"/>
          </a:p>
          <a:p>
            <a:r>
              <a:rPr lang="en-US" dirty="0" smtClean="0"/>
              <a:t>Fully Malicious Model</a:t>
            </a:r>
          </a:p>
          <a:p>
            <a:pPr lvl="1"/>
            <a:r>
              <a:rPr lang="en-US" dirty="0" smtClean="0"/>
              <a:t>Adversarial Parties may deviate from the protocol arbitrarily</a:t>
            </a:r>
          </a:p>
          <a:p>
            <a:pPr lvl="2"/>
            <a:r>
              <a:rPr lang="en-US" dirty="0" smtClean="0"/>
              <a:t>Quit unexpectedly</a:t>
            </a:r>
          </a:p>
          <a:p>
            <a:pPr lvl="2"/>
            <a:r>
              <a:rPr lang="en-US" dirty="0" smtClean="0"/>
              <a:t>Send different messages</a:t>
            </a:r>
          </a:p>
          <a:p>
            <a:pPr lvl="1"/>
            <a:r>
              <a:rPr lang="en-US" dirty="0" smtClean="0"/>
              <a:t>It is much harder to achieve security in the fully malicious model</a:t>
            </a:r>
          </a:p>
          <a:p>
            <a:r>
              <a:rPr lang="en-US" dirty="0" smtClean="0"/>
              <a:t>Convert Secure Semi-Honest Protocol into Secure Protocol in Fully Malicious Mode?</a:t>
            </a:r>
          </a:p>
          <a:p>
            <a:pPr lvl="1"/>
            <a:r>
              <a:rPr lang="en-US" dirty="0" smtClean="0"/>
              <a:t>Tool: Zero-Knowledge Proofs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8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6117" y="4204820"/>
                <a:ext cx="9646023" cy="2151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Notation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3200" dirty="0" smtClean="0"/>
                  <a:t> means that the ensembles are computationally indistinguishable.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17" y="4204820"/>
                <a:ext cx="9646023" cy="2151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2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(Semi-Honest 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435" y="1825625"/>
                <a:ext cx="11672047" cy="48958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𝑡𝑟𝑎𝑛𝑠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 be the protocol transcript from Bob’s perspective (resp. Alice’s perspective) when his input is y and Alice’s input is x (assuming that Alice follows the protocol). </a:t>
                </a:r>
              </a:p>
              <a:p>
                <a:r>
                  <a:rPr lang="en-US" b="1" dirty="0" smtClean="0"/>
                  <a:t>Security</a:t>
                </a:r>
                <a:r>
                  <a:rPr lang="en-US" dirty="0" smtClean="0"/>
                  <a:t>: Assuming that Alice and Bob are both semi-honest (follow the protocol) then there exist PPT simulators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</a:t>
                </a:r>
                <a:r>
                  <a:rPr lang="en-US" dirty="0" smtClean="0"/>
                  <a:t>.t.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is only shown Alice’s input y and Alice’s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(similarly,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only shown </a:t>
                </a:r>
                <a:r>
                  <a:rPr lang="en-US" dirty="0" smtClean="0"/>
                  <a:t>Bob’s input x and Bob’s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435" y="1825625"/>
                <a:ext cx="11672047" cy="4895850"/>
              </a:xfrm>
              <a:blipFill>
                <a:blip r:embed="rId2"/>
                <a:stretch>
                  <a:fillRect l="-940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Block: Oblivious Transfer (OT)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out of 2 OT</a:t>
            </a:r>
          </a:p>
          <a:p>
            <a:pPr lvl="1"/>
            <a:r>
              <a:rPr lang="en-US" dirty="0" smtClean="0"/>
              <a:t>Alice has two messages 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At the end of the protocol</a:t>
            </a:r>
          </a:p>
          <a:p>
            <a:pPr lvl="2"/>
            <a:r>
              <a:rPr lang="en-US" dirty="0" smtClean="0"/>
              <a:t>Bob gets exactly one of 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1</a:t>
            </a:r>
          </a:p>
          <a:p>
            <a:pPr lvl="2"/>
            <a:r>
              <a:rPr lang="en-US" dirty="0" smtClean="0"/>
              <a:t>Alice does not know which one, and Bob learns nothing about other message </a:t>
            </a:r>
          </a:p>
          <a:p>
            <a:r>
              <a:rPr lang="en-US" dirty="0" smtClean="0"/>
              <a:t>Oblivious Transfer with a Trusted Third Party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1682" y="4735326"/>
            <a:ext cx="2868706" cy="116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out of 2 OT</a:t>
            </a:r>
            <a:endParaRPr lang="en-US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" y="4408766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810871" y="5127812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10871" y="5728448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09813" y="452109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409813" y="5181451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234517" y="5181451"/>
            <a:ext cx="2218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76411" y="4399524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140388" y="5710520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994822" y="513662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m</a:t>
            </a:r>
            <a:r>
              <a:rPr lang="en-US" sz="3200" baseline="-25000" dirty="0" err="1" smtClean="0"/>
              <a:t>b</a:t>
            </a:r>
            <a:endParaRPr lang="en-US" sz="3200" baseline="-250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3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3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CDH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972216" y="5367945"/>
                <a:ext cx="3011915" cy="468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2216" y="5367945"/>
                <a:ext cx="3011915" cy="46820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5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CDH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Discrete Log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Alice does not learn b because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bSup>
                      <m:sSubSup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800" dirty="0" smtClean="0"/>
                  <a:t> and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bSup>
                      <m:sSubSup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800" dirty="0" smtClean="0"/>
                  <a:t>  and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are distributed uniformly at random subject to these condition.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This is an information theoretic guarantee!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  <a:blipFill>
                <a:blip r:embed="rId9"/>
                <a:stretch>
                  <a:fillRect l="-1781" r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8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Discrete Log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Bob cannot decrypt </a:t>
                </a:r>
                <a:r>
                  <a:rPr lang="en-US" altLang="en-US" sz="2800" dirty="0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2800" b="1" baseline="-25000" dirty="0" smtClean="0">
                    <a:sym typeface="Symbol" panose="05050102010706020507" pitchFamily="18" charset="2"/>
                  </a:rPr>
                  <a:t>1-b</a:t>
                </a:r>
                <a:endParaRPr lang="en-US" altLang="en-US" sz="2800" b="1" baseline="-25000" dirty="0">
                  <a:sym typeface="Symbol" panose="05050102010706020507" pitchFamily="18" charset="2"/>
                </a:endParaRPr>
              </a:p>
              <a:p>
                <a:r>
                  <a:rPr lang="en-US" sz="2800" dirty="0" smtClean="0"/>
                  <a:t>Unless he queries random oracle at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Given this value we can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Thus, we can break CDH assumption </a:t>
                </a:r>
              </a:p>
              <a:p>
                <a:r>
                  <a:rPr lang="en-US" sz="2800" b="1" dirty="0" smtClean="0"/>
                  <a:t>given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sz="2800" b="1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smtClean="0"/>
                  <a:t>it is hard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  <m:r>
                      <a:rPr lang="en-US" altLang="en-US" sz="2800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𝒎𝒓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</m:oMath>
                </a14:m>
                <a:endParaRPr lang="en-US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  <a:blipFill>
                <a:blip r:embed="rId9"/>
                <a:stretch>
                  <a:fillRect l="-1781" r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7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solidFill>
                  <a:srgbClr val="5E574E"/>
                </a:solidFill>
                <a:latin typeface="Arial" panose="020B0604020202020204" pitchFamily="34" charset="0"/>
              </a:rPr>
              <a:t>slide </a:t>
            </a:r>
            <a:fld id="{52643DB2-13A9-495D-A876-623985107FA7}" type="slidenum">
              <a:rPr lang="en-US" altLang="en-US" sz="1200">
                <a:solidFill>
                  <a:srgbClr val="5E574E"/>
                </a:solidFill>
                <a:latin typeface="Arial" panose="020B0604020202020204" pitchFamily="34" charset="0"/>
              </a:rPr>
              <a:pPr/>
              <a:t>29</a:t>
            </a:fld>
            <a:endParaRPr lang="en-US" altLang="en-US" sz="1200">
              <a:solidFill>
                <a:srgbClr val="5E574E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486150"/>
            <a:ext cx="3505200" cy="762000"/>
          </a:xfrm>
        </p:spPr>
        <p:txBody>
          <a:bodyPr/>
          <a:lstStyle/>
          <a:p>
            <a:pPr algn="ctr"/>
            <a:r>
              <a:rPr lang="en-US" altLang="en-US" sz="3200" dirty="0" err="1">
                <a:latin typeface="Arial" panose="020B0604020202020204" pitchFamily="34" charset="0"/>
              </a:rPr>
              <a:t>Vitaly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Shmatikov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CS 380S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1066800"/>
            <a:ext cx="7924800" cy="1600200"/>
          </a:xfrm>
        </p:spPr>
        <p:txBody>
          <a:bodyPr/>
          <a:lstStyle/>
          <a:p>
            <a:pPr algn="ctr"/>
            <a:r>
              <a:rPr lang="en-US" altLang="en-US" smtClean="0">
                <a:latin typeface="Arial" panose="020B0604020202020204" pitchFamily="34" charset="0"/>
              </a:rPr>
              <a:t>Yao’s Protocol</a:t>
            </a:r>
          </a:p>
        </p:txBody>
      </p:sp>
    </p:spTree>
    <p:extLst>
      <p:ext uri="{BB962C8B-B14F-4D97-AF65-F5344CB8AC3E}">
        <p14:creationId xmlns:p14="http://schemas.microsoft.com/office/powerpoint/2010/main" val="10130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Interactive protocol that allows one party to prove its identify (authenticate itself) to another</a:t>
                </a:r>
              </a:p>
              <a:p>
                <a:r>
                  <a:rPr lang="en-US" dirty="0" smtClean="0"/>
                  <a:t>Two Parties: </a:t>
                </a:r>
                <a:r>
                  <a:rPr lang="en-US" dirty="0" err="1" smtClean="0"/>
                  <a:t>Prover</a:t>
                </a:r>
                <a:r>
                  <a:rPr lang="en-US" dirty="0" smtClean="0"/>
                  <a:t> and Verifier</a:t>
                </a:r>
              </a:p>
              <a:p>
                <a:pPr lvl="1"/>
                <a:r>
                  <a:rPr lang="en-US" dirty="0" err="1" smtClean="0"/>
                  <a:t>Prover</a:t>
                </a:r>
                <a:r>
                  <a:rPr lang="en-US" dirty="0" smtClean="0"/>
                  <a:t> has secret key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 and Verifier has public key </a:t>
                </a:r>
                <a:r>
                  <a:rPr lang="en-US" dirty="0" err="1" smtClean="0"/>
                  <a:t>pk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) to obtain (</a:t>
                </a:r>
                <a:r>
                  <a:rPr lang="en-US" dirty="0" err="1" smtClean="0"/>
                  <a:t>I,st</a:t>
                </a:r>
                <a:r>
                  <a:rPr lang="en-US" dirty="0" smtClean="0"/>
                  <a:t>)   ---- initial message I, state </a:t>
                </a:r>
                <a:r>
                  <a:rPr lang="en-US" dirty="0" err="1" smtClean="0"/>
                  <a:t>st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Sends I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picks random message r from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𝑝𝑘</m:t>
                        </m:r>
                      </m:sub>
                    </m:sSub>
                  </m:oMath>
                </a14:m>
                <a:r>
                  <a:rPr lang="en-US" dirty="0" smtClean="0"/>
                  <a:t>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sk,st,r</a:t>
                </a:r>
                <a:r>
                  <a:rPr lang="en-US" dirty="0" smtClean="0"/>
                  <a:t>) to obtain s and sends s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checks if V(</a:t>
                </a:r>
                <a:r>
                  <a:rPr lang="en-US" dirty="0" err="1" smtClean="0"/>
                  <a:t>pk,r,s</a:t>
                </a:r>
                <a:r>
                  <a:rPr lang="en-US" dirty="0" smtClean="0"/>
                  <a:t>)=I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7DDD236A-2C06-4C51-AF63-291C155D37D1}" type="slidenum">
              <a:rPr lang="en-US" altLang="en-US" sz="1200">
                <a:latin typeface="Arial" panose="020B0604020202020204" pitchFamily="34" charset="0"/>
              </a:rPr>
              <a:pPr/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648200" y="6197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2578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9530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648200" y="5613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Yao’s Protocol</a:t>
            </a:r>
          </a:p>
        </p:txBody>
      </p:sp>
      <p:sp>
        <p:nvSpPr>
          <p:cNvPr id="41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Compute </a:t>
            </a:r>
            <a:r>
              <a:rPr lang="en-US" altLang="en-US" smtClean="0">
                <a:solidFill>
                  <a:schemeClr val="hlink"/>
                </a:solidFill>
              </a:rPr>
              <a:t>any</a:t>
            </a:r>
            <a:r>
              <a:rPr lang="en-US" altLang="en-US" smtClean="0"/>
              <a:t> function securely </a:t>
            </a:r>
          </a:p>
          <a:p>
            <a:pPr lvl="1"/>
            <a:r>
              <a:rPr lang="en-US" altLang="en-US" smtClean="0"/>
              <a:t>… in the semi-honest model</a:t>
            </a:r>
          </a:p>
          <a:p>
            <a:r>
              <a:rPr lang="en-US" altLang="en-US" smtClean="0"/>
              <a:t>First, convert the function into a </a:t>
            </a:r>
            <a:r>
              <a:rPr lang="en-US" altLang="en-US" smtClean="0">
                <a:solidFill>
                  <a:schemeClr val="hlink"/>
                </a:solidFill>
              </a:rPr>
              <a:t>boolean circuit</a:t>
            </a:r>
            <a:endParaRPr lang="en-US" altLang="en-US" smtClean="0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2286000" y="5576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2438400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2971800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2705100" y="5386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2133601" y="6034088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2971800" y="60340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2590800" y="5043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3268664" y="5805488"/>
            <a:ext cx="1379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Truth table:</a:t>
            </a:r>
          </a:p>
        </p:txBody>
      </p:sp>
      <p:sp>
        <p:nvSpPr>
          <p:cNvPr id="4113" name="Rectangle 16"/>
          <p:cNvSpPr>
            <a:spLocks noChangeArrowheads="1"/>
          </p:cNvSpPr>
          <p:nvPr/>
        </p:nvSpPr>
        <p:spPr bwMode="auto">
          <a:xfrm>
            <a:off x="46482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4" name="Rectangle 17"/>
          <p:cNvSpPr>
            <a:spLocks noChangeArrowheads="1"/>
          </p:cNvSpPr>
          <p:nvPr/>
        </p:nvSpPr>
        <p:spPr bwMode="auto">
          <a:xfrm>
            <a:off x="49530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52578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>
            <a:off x="4648200" y="58547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0"/>
          <p:cNvSpPr>
            <a:spLocks noChangeShapeType="1"/>
          </p:cNvSpPr>
          <p:nvPr/>
        </p:nvSpPr>
        <p:spPr bwMode="auto">
          <a:xfrm>
            <a:off x="4648200" y="604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1"/>
          <p:cNvSpPr>
            <a:spLocks noChangeShapeType="1"/>
          </p:cNvSpPr>
          <p:nvPr/>
        </p:nvSpPr>
        <p:spPr bwMode="auto">
          <a:xfrm>
            <a:off x="4648200" y="623887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Text Box 22"/>
          <p:cNvSpPr txBox="1">
            <a:spLocks noChangeArrowheads="1"/>
          </p:cNvSpPr>
          <p:nvPr/>
        </p:nvSpPr>
        <p:spPr bwMode="auto">
          <a:xfrm>
            <a:off x="4679951" y="5322888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20" name="Text Box 23"/>
          <p:cNvSpPr txBox="1">
            <a:spLocks noChangeArrowheads="1"/>
          </p:cNvSpPr>
          <p:nvPr/>
        </p:nvSpPr>
        <p:spPr bwMode="auto">
          <a:xfrm>
            <a:off x="4984750" y="53228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21" name="Text Box 24"/>
          <p:cNvSpPr txBox="1">
            <a:spLocks noChangeArrowheads="1"/>
          </p:cNvSpPr>
          <p:nvPr/>
        </p:nvSpPr>
        <p:spPr bwMode="auto">
          <a:xfrm>
            <a:off x="5281613" y="53228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22" name="Text Box 25"/>
          <p:cNvSpPr txBox="1">
            <a:spLocks noChangeArrowheads="1"/>
          </p:cNvSpPr>
          <p:nvPr/>
        </p:nvSpPr>
        <p:spPr bwMode="auto">
          <a:xfrm>
            <a:off x="4648200" y="5816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3" name="Text Box 26"/>
          <p:cNvSpPr txBox="1">
            <a:spLocks noChangeArrowheads="1"/>
          </p:cNvSpPr>
          <p:nvPr/>
        </p:nvSpPr>
        <p:spPr bwMode="auto">
          <a:xfrm>
            <a:off x="49530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4" name="Text Box 27"/>
          <p:cNvSpPr txBox="1">
            <a:spLocks noChangeArrowheads="1"/>
          </p:cNvSpPr>
          <p:nvPr/>
        </p:nvSpPr>
        <p:spPr bwMode="auto">
          <a:xfrm>
            <a:off x="52578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4648200" y="5994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49530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52578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8" name="Text Box 31"/>
          <p:cNvSpPr txBox="1">
            <a:spLocks noChangeArrowheads="1"/>
          </p:cNvSpPr>
          <p:nvPr/>
        </p:nvSpPr>
        <p:spPr bwMode="auto">
          <a:xfrm>
            <a:off x="49530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9" name="Text Box 32"/>
          <p:cNvSpPr txBox="1">
            <a:spLocks noChangeArrowheads="1"/>
          </p:cNvSpPr>
          <p:nvPr/>
        </p:nvSpPr>
        <p:spPr bwMode="auto">
          <a:xfrm>
            <a:off x="52578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30" name="Text Box 33"/>
          <p:cNvSpPr txBox="1">
            <a:spLocks noChangeArrowheads="1"/>
          </p:cNvSpPr>
          <p:nvPr/>
        </p:nvSpPr>
        <p:spPr bwMode="auto">
          <a:xfrm>
            <a:off x="8763000" y="6197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31" name="Text Box 34"/>
          <p:cNvSpPr txBox="1">
            <a:spLocks noChangeArrowheads="1"/>
          </p:cNvSpPr>
          <p:nvPr/>
        </p:nvSpPr>
        <p:spPr bwMode="auto">
          <a:xfrm>
            <a:off x="93726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2" name="Text Box 35"/>
          <p:cNvSpPr txBox="1">
            <a:spLocks noChangeArrowheads="1"/>
          </p:cNvSpPr>
          <p:nvPr/>
        </p:nvSpPr>
        <p:spPr bwMode="auto">
          <a:xfrm>
            <a:off x="90678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3" name="Text Box 36"/>
          <p:cNvSpPr txBox="1">
            <a:spLocks noChangeArrowheads="1"/>
          </p:cNvSpPr>
          <p:nvPr/>
        </p:nvSpPr>
        <p:spPr bwMode="auto">
          <a:xfrm>
            <a:off x="8763000" y="5613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4" name="AutoShape 37"/>
          <p:cNvSpPr>
            <a:spLocks noChangeArrowheads="1"/>
          </p:cNvSpPr>
          <p:nvPr/>
        </p:nvSpPr>
        <p:spPr bwMode="auto">
          <a:xfrm>
            <a:off x="6453188" y="5576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4135" name="Line 38"/>
          <p:cNvSpPr>
            <a:spLocks noChangeShapeType="1"/>
          </p:cNvSpPr>
          <p:nvPr/>
        </p:nvSpPr>
        <p:spPr bwMode="auto">
          <a:xfrm>
            <a:off x="6605588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Line 39"/>
          <p:cNvSpPr>
            <a:spLocks noChangeShapeType="1"/>
          </p:cNvSpPr>
          <p:nvPr/>
        </p:nvSpPr>
        <p:spPr bwMode="auto">
          <a:xfrm>
            <a:off x="7138988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Line 40"/>
          <p:cNvSpPr>
            <a:spLocks noChangeShapeType="1"/>
          </p:cNvSpPr>
          <p:nvPr/>
        </p:nvSpPr>
        <p:spPr bwMode="auto">
          <a:xfrm>
            <a:off x="6872288" y="5386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Text Box 41"/>
          <p:cNvSpPr txBox="1">
            <a:spLocks noChangeArrowheads="1"/>
          </p:cNvSpPr>
          <p:nvPr/>
        </p:nvSpPr>
        <p:spPr bwMode="auto">
          <a:xfrm>
            <a:off x="6300788" y="6034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39" name="Text Box 42"/>
          <p:cNvSpPr txBox="1">
            <a:spLocks noChangeArrowheads="1"/>
          </p:cNvSpPr>
          <p:nvPr/>
        </p:nvSpPr>
        <p:spPr bwMode="auto">
          <a:xfrm>
            <a:off x="7138988" y="60340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40" name="Text Box 43"/>
          <p:cNvSpPr txBox="1">
            <a:spLocks noChangeArrowheads="1"/>
          </p:cNvSpPr>
          <p:nvPr/>
        </p:nvSpPr>
        <p:spPr bwMode="auto">
          <a:xfrm>
            <a:off x="6757988" y="5043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7391400" y="5805488"/>
            <a:ext cx="1379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Truth table:</a:t>
            </a:r>
          </a:p>
        </p:txBody>
      </p:sp>
      <p:sp>
        <p:nvSpPr>
          <p:cNvPr id="4142" name="Rectangle 45"/>
          <p:cNvSpPr>
            <a:spLocks noChangeArrowheads="1"/>
          </p:cNvSpPr>
          <p:nvPr/>
        </p:nvSpPr>
        <p:spPr bwMode="auto">
          <a:xfrm>
            <a:off x="87630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3" name="Rectangle 46"/>
          <p:cNvSpPr>
            <a:spLocks noChangeArrowheads="1"/>
          </p:cNvSpPr>
          <p:nvPr/>
        </p:nvSpPr>
        <p:spPr bwMode="auto">
          <a:xfrm>
            <a:off x="90678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4" name="Rectangle 47"/>
          <p:cNvSpPr>
            <a:spLocks noChangeArrowheads="1"/>
          </p:cNvSpPr>
          <p:nvPr/>
        </p:nvSpPr>
        <p:spPr bwMode="auto">
          <a:xfrm>
            <a:off x="93726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5" name="Line 48"/>
          <p:cNvSpPr>
            <a:spLocks noChangeShapeType="1"/>
          </p:cNvSpPr>
          <p:nvPr/>
        </p:nvSpPr>
        <p:spPr bwMode="auto">
          <a:xfrm>
            <a:off x="8763000" y="58547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6" name="Line 49"/>
          <p:cNvSpPr>
            <a:spLocks noChangeShapeType="1"/>
          </p:cNvSpPr>
          <p:nvPr/>
        </p:nvSpPr>
        <p:spPr bwMode="auto">
          <a:xfrm>
            <a:off x="8763000" y="604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" name="Line 50"/>
          <p:cNvSpPr>
            <a:spLocks noChangeShapeType="1"/>
          </p:cNvSpPr>
          <p:nvPr/>
        </p:nvSpPr>
        <p:spPr bwMode="auto">
          <a:xfrm>
            <a:off x="8763000" y="623887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8" name="Text Box 51"/>
          <p:cNvSpPr txBox="1">
            <a:spLocks noChangeArrowheads="1"/>
          </p:cNvSpPr>
          <p:nvPr/>
        </p:nvSpPr>
        <p:spPr bwMode="auto">
          <a:xfrm>
            <a:off x="8770938" y="52974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49" name="Text Box 52"/>
          <p:cNvSpPr txBox="1">
            <a:spLocks noChangeArrowheads="1"/>
          </p:cNvSpPr>
          <p:nvPr/>
        </p:nvSpPr>
        <p:spPr bwMode="auto">
          <a:xfrm>
            <a:off x="9075738" y="52974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50" name="Text Box 53"/>
          <p:cNvSpPr txBox="1">
            <a:spLocks noChangeArrowheads="1"/>
          </p:cNvSpPr>
          <p:nvPr/>
        </p:nvSpPr>
        <p:spPr bwMode="auto">
          <a:xfrm>
            <a:off x="9372600" y="529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51" name="Text Box 54"/>
          <p:cNvSpPr txBox="1">
            <a:spLocks noChangeArrowheads="1"/>
          </p:cNvSpPr>
          <p:nvPr/>
        </p:nvSpPr>
        <p:spPr bwMode="auto">
          <a:xfrm>
            <a:off x="8763000" y="5816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2" name="Text Box 55"/>
          <p:cNvSpPr txBox="1">
            <a:spLocks noChangeArrowheads="1"/>
          </p:cNvSpPr>
          <p:nvPr/>
        </p:nvSpPr>
        <p:spPr bwMode="auto">
          <a:xfrm>
            <a:off x="90678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3" name="Text Box 56"/>
          <p:cNvSpPr txBox="1">
            <a:spLocks noChangeArrowheads="1"/>
          </p:cNvSpPr>
          <p:nvPr/>
        </p:nvSpPr>
        <p:spPr bwMode="auto">
          <a:xfrm>
            <a:off x="93726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4" name="Text Box 57"/>
          <p:cNvSpPr txBox="1">
            <a:spLocks noChangeArrowheads="1"/>
          </p:cNvSpPr>
          <p:nvPr/>
        </p:nvSpPr>
        <p:spPr bwMode="auto">
          <a:xfrm>
            <a:off x="8763000" y="5994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5" name="Text Box 58"/>
          <p:cNvSpPr txBox="1">
            <a:spLocks noChangeArrowheads="1"/>
          </p:cNvSpPr>
          <p:nvPr/>
        </p:nvSpPr>
        <p:spPr bwMode="auto">
          <a:xfrm>
            <a:off x="90678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6" name="Text Box 59"/>
          <p:cNvSpPr txBox="1">
            <a:spLocks noChangeArrowheads="1"/>
          </p:cNvSpPr>
          <p:nvPr/>
        </p:nvSpPr>
        <p:spPr bwMode="auto">
          <a:xfrm>
            <a:off x="93726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7" name="Text Box 60"/>
          <p:cNvSpPr txBox="1">
            <a:spLocks noChangeArrowheads="1"/>
          </p:cNvSpPr>
          <p:nvPr/>
        </p:nvSpPr>
        <p:spPr bwMode="auto">
          <a:xfrm>
            <a:off x="90678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8" name="Text Box 61"/>
          <p:cNvSpPr txBox="1">
            <a:spLocks noChangeArrowheads="1"/>
          </p:cNvSpPr>
          <p:nvPr/>
        </p:nvSpPr>
        <p:spPr bwMode="auto">
          <a:xfrm>
            <a:off x="93726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4159" name="Group 62"/>
          <p:cNvGrpSpPr>
            <a:grpSpLocks/>
          </p:cNvGrpSpPr>
          <p:nvPr/>
        </p:nvGrpSpPr>
        <p:grpSpPr bwMode="auto">
          <a:xfrm>
            <a:off x="4808538" y="4114800"/>
            <a:ext cx="419100" cy="533400"/>
            <a:chOff x="1349" y="2232"/>
            <a:chExt cx="528" cy="600"/>
          </a:xfrm>
        </p:grpSpPr>
        <p:sp>
          <p:nvSpPr>
            <p:cNvPr id="4204" name="AutoShape 6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205" name="Line 6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Line 6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Line 6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0" name="Group 67"/>
          <p:cNvGrpSpPr>
            <a:grpSpLocks/>
          </p:cNvGrpSpPr>
          <p:nvPr/>
        </p:nvGrpSpPr>
        <p:grpSpPr bwMode="auto">
          <a:xfrm>
            <a:off x="5410200" y="4114800"/>
            <a:ext cx="419100" cy="533400"/>
            <a:chOff x="1349" y="2232"/>
            <a:chExt cx="528" cy="600"/>
          </a:xfrm>
        </p:grpSpPr>
        <p:sp>
          <p:nvSpPr>
            <p:cNvPr id="4200" name="AutoShape 68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4201" name="Line 69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Line 70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Line 71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1" name="Group 72"/>
          <p:cNvGrpSpPr>
            <a:grpSpLocks/>
          </p:cNvGrpSpPr>
          <p:nvPr/>
        </p:nvGrpSpPr>
        <p:grpSpPr bwMode="auto">
          <a:xfrm>
            <a:off x="5689600" y="3048000"/>
            <a:ext cx="419100" cy="533400"/>
            <a:chOff x="1349" y="2232"/>
            <a:chExt cx="528" cy="600"/>
          </a:xfrm>
        </p:grpSpPr>
        <p:sp>
          <p:nvSpPr>
            <p:cNvPr id="4196" name="AutoShape 7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197" name="Line 7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Line 7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Line 7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2" name="AutoShape 77"/>
          <p:cNvSpPr>
            <a:spLocks noChangeArrowheads="1"/>
          </p:cNvSpPr>
          <p:nvPr/>
        </p:nvSpPr>
        <p:spPr bwMode="auto">
          <a:xfrm>
            <a:off x="6134100" y="3816350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700">
                <a:solidFill>
                  <a:schemeClr val="tx1"/>
                </a:solidFill>
              </a:rPr>
              <a:t>NOT</a:t>
            </a:r>
          </a:p>
        </p:txBody>
      </p:sp>
      <p:sp>
        <p:nvSpPr>
          <p:cNvPr id="4163" name="Line 78"/>
          <p:cNvSpPr>
            <a:spLocks noChangeShapeType="1"/>
          </p:cNvSpPr>
          <p:nvPr/>
        </p:nvSpPr>
        <p:spPr bwMode="auto">
          <a:xfrm>
            <a:off x="6343650" y="3709989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64" name="Group 79"/>
          <p:cNvGrpSpPr>
            <a:grpSpLocks/>
          </p:cNvGrpSpPr>
          <p:nvPr/>
        </p:nvGrpSpPr>
        <p:grpSpPr bwMode="auto">
          <a:xfrm>
            <a:off x="6134100" y="4114800"/>
            <a:ext cx="419100" cy="533400"/>
            <a:chOff x="1349" y="2232"/>
            <a:chExt cx="528" cy="600"/>
          </a:xfrm>
        </p:grpSpPr>
        <p:sp>
          <p:nvSpPr>
            <p:cNvPr id="4192" name="AutoShape 80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4193" name="Line 81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Line 82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Line 83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5" name="Group 84"/>
          <p:cNvGrpSpPr>
            <a:grpSpLocks/>
          </p:cNvGrpSpPr>
          <p:nvPr/>
        </p:nvGrpSpPr>
        <p:grpSpPr bwMode="auto">
          <a:xfrm>
            <a:off x="5143500" y="3581400"/>
            <a:ext cx="419100" cy="533400"/>
            <a:chOff x="1349" y="2232"/>
            <a:chExt cx="528" cy="600"/>
          </a:xfrm>
        </p:grpSpPr>
        <p:sp>
          <p:nvSpPr>
            <p:cNvPr id="4188" name="AutoShape 85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189" name="Line 86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Line 87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Line 88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6" name="Line 89"/>
          <p:cNvSpPr>
            <a:spLocks noChangeShapeType="1"/>
          </p:cNvSpPr>
          <p:nvPr/>
        </p:nvSpPr>
        <p:spPr bwMode="auto">
          <a:xfrm>
            <a:off x="6032500" y="3587751"/>
            <a:ext cx="3111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" name="Line 90"/>
          <p:cNvSpPr>
            <a:spLocks noChangeShapeType="1"/>
          </p:cNvSpPr>
          <p:nvPr/>
        </p:nvSpPr>
        <p:spPr bwMode="auto">
          <a:xfrm>
            <a:off x="5353050" y="3587750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" name="Line 91"/>
          <p:cNvSpPr>
            <a:spLocks noChangeShapeType="1"/>
          </p:cNvSpPr>
          <p:nvPr/>
        </p:nvSpPr>
        <p:spPr bwMode="auto">
          <a:xfrm>
            <a:off x="5011738" y="4114800"/>
            <a:ext cx="207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9" name="Line 92"/>
          <p:cNvSpPr>
            <a:spLocks noChangeShapeType="1"/>
          </p:cNvSpPr>
          <p:nvPr/>
        </p:nvSpPr>
        <p:spPr bwMode="auto">
          <a:xfrm>
            <a:off x="5486401" y="411480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0" name="Text Box 93"/>
          <p:cNvSpPr txBox="1">
            <a:spLocks noChangeArrowheads="1"/>
          </p:cNvSpPr>
          <p:nvPr/>
        </p:nvSpPr>
        <p:spPr bwMode="auto">
          <a:xfrm>
            <a:off x="3094038" y="3859214"/>
            <a:ext cx="163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Alice’s inputs</a:t>
            </a:r>
          </a:p>
        </p:txBody>
      </p:sp>
      <p:sp>
        <p:nvSpPr>
          <p:cNvPr id="4171" name="Line 94"/>
          <p:cNvSpPr>
            <a:spLocks noChangeShapeType="1"/>
          </p:cNvSpPr>
          <p:nvPr/>
        </p:nvSpPr>
        <p:spPr bwMode="auto">
          <a:xfrm>
            <a:off x="3962400" y="4267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2" name="Line 95"/>
          <p:cNvSpPr>
            <a:spLocks noChangeShapeType="1"/>
          </p:cNvSpPr>
          <p:nvPr/>
        </p:nvSpPr>
        <p:spPr bwMode="auto">
          <a:xfrm>
            <a:off x="3962400" y="46482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3" name="Line 96"/>
          <p:cNvSpPr>
            <a:spLocks noChangeShapeType="1"/>
          </p:cNvSpPr>
          <p:nvPr/>
        </p:nvSpPr>
        <p:spPr bwMode="auto">
          <a:xfrm>
            <a:off x="3886200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4" name="Line 97"/>
          <p:cNvSpPr>
            <a:spLocks noChangeShapeType="1"/>
          </p:cNvSpPr>
          <p:nvPr/>
        </p:nvSpPr>
        <p:spPr bwMode="auto">
          <a:xfrm>
            <a:off x="3886200" y="4724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5" name="Line 98"/>
          <p:cNvSpPr>
            <a:spLocks noChangeShapeType="1"/>
          </p:cNvSpPr>
          <p:nvPr/>
        </p:nvSpPr>
        <p:spPr bwMode="auto">
          <a:xfrm>
            <a:off x="54864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6" name="Line 99"/>
          <p:cNvSpPr>
            <a:spLocks noChangeShapeType="1"/>
          </p:cNvSpPr>
          <p:nvPr/>
        </p:nvSpPr>
        <p:spPr bwMode="auto">
          <a:xfrm>
            <a:off x="38100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" name="Line 100"/>
          <p:cNvSpPr>
            <a:spLocks noChangeShapeType="1"/>
          </p:cNvSpPr>
          <p:nvPr/>
        </p:nvSpPr>
        <p:spPr bwMode="auto">
          <a:xfrm>
            <a:off x="3810000" y="48006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8" name="Line 101"/>
          <p:cNvSpPr>
            <a:spLocks noChangeShapeType="1"/>
          </p:cNvSpPr>
          <p:nvPr/>
        </p:nvSpPr>
        <p:spPr bwMode="auto">
          <a:xfrm flipH="1">
            <a:off x="6210300" y="4648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9" name="Line 102"/>
          <p:cNvSpPr>
            <a:spLocks noChangeShapeType="1"/>
          </p:cNvSpPr>
          <p:nvPr/>
        </p:nvSpPr>
        <p:spPr bwMode="auto">
          <a:xfrm>
            <a:off x="7399338" y="4267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0" name="Line 103"/>
          <p:cNvSpPr>
            <a:spLocks noChangeShapeType="1"/>
          </p:cNvSpPr>
          <p:nvPr/>
        </p:nvSpPr>
        <p:spPr bwMode="auto">
          <a:xfrm>
            <a:off x="6477000" y="46482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1" name="Line 104"/>
          <p:cNvSpPr>
            <a:spLocks noChangeShapeType="1"/>
          </p:cNvSpPr>
          <p:nvPr/>
        </p:nvSpPr>
        <p:spPr bwMode="auto">
          <a:xfrm>
            <a:off x="7543800" y="4267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2" name="Line 105"/>
          <p:cNvSpPr>
            <a:spLocks noChangeShapeType="1"/>
          </p:cNvSpPr>
          <p:nvPr/>
        </p:nvSpPr>
        <p:spPr bwMode="auto">
          <a:xfrm>
            <a:off x="5143500" y="48768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3" name="Line 106"/>
          <p:cNvSpPr>
            <a:spLocks noChangeShapeType="1"/>
          </p:cNvSpPr>
          <p:nvPr/>
        </p:nvSpPr>
        <p:spPr bwMode="auto">
          <a:xfrm>
            <a:off x="57531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4" name="Line 107"/>
          <p:cNvSpPr>
            <a:spLocks noChangeShapeType="1"/>
          </p:cNvSpPr>
          <p:nvPr/>
        </p:nvSpPr>
        <p:spPr bwMode="auto">
          <a:xfrm>
            <a:off x="7467600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5" name="Line 108"/>
          <p:cNvSpPr>
            <a:spLocks noChangeShapeType="1"/>
          </p:cNvSpPr>
          <p:nvPr/>
        </p:nvSpPr>
        <p:spPr bwMode="auto">
          <a:xfrm>
            <a:off x="5753100" y="4724400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6" name="Line 109"/>
          <p:cNvSpPr>
            <a:spLocks noChangeShapeType="1"/>
          </p:cNvSpPr>
          <p:nvPr/>
        </p:nvSpPr>
        <p:spPr bwMode="auto">
          <a:xfrm>
            <a:off x="5151438" y="4648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7" name="Text Box 110"/>
          <p:cNvSpPr txBox="1">
            <a:spLocks noChangeArrowheads="1"/>
          </p:cNvSpPr>
          <p:nvPr/>
        </p:nvSpPr>
        <p:spPr bwMode="auto">
          <a:xfrm>
            <a:off x="6769100" y="3870326"/>
            <a:ext cx="153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Bob’s inputs</a:t>
            </a:r>
          </a:p>
        </p:txBody>
      </p:sp>
    </p:spTree>
    <p:extLst>
      <p:ext uri="{BB962C8B-B14F-4D97-AF65-F5344CB8AC3E}">
        <p14:creationId xmlns:p14="http://schemas.microsoft.com/office/powerpoint/2010/main" val="25103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9296400" cy="28194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Overview</a:t>
            </a:r>
            <a:r>
              <a:rPr lang="en-US" altLang="en-US" sz="2400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Alice prepares “garbled” version </a:t>
            </a:r>
            <a:r>
              <a:rPr lang="en-US" altLang="en-US" sz="2400" b="1" dirty="0">
                <a:solidFill>
                  <a:srgbClr val="FF0000"/>
                </a:solidFill>
              </a:rPr>
              <a:t>C’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0066FF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Sends “encrypted” form </a:t>
            </a:r>
            <a:r>
              <a:rPr lang="en-US" altLang="en-US" sz="2400" b="1" dirty="0">
                <a:solidFill>
                  <a:srgbClr val="FF0000"/>
                </a:solidFill>
              </a:rPr>
              <a:t>x’</a:t>
            </a:r>
            <a:r>
              <a:rPr lang="en-US" altLang="en-US" sz="2400" dirty="0"/>
              <a:t> of her input </a:t>
            </a:r>
            <a:r>
              <a:rPr lang="en-US" altLang="en-US" sz="2400" dirty="0">
                <a:solidFill>
                  <a:srgbClr val="0066FF"/>
                </a:solidFill>
              </a:rPr>
              <a:t>x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Allows </a:t>
            </a:r>
            <a:r>
              <a:rPr lang="en-US" altLang="en-US" sz="2400" dirty="0" smtClean="0"/>
              <a:t>Bob </a:t>
            </a:r>
            <a:r>
              <a:rPr lang="en-US" altLang="en-US" sz="2400" dirty="0"/>
              <a:t>to obtain “encrypted” form </a:t>
            </a:r>
            <a:r>
              <a:rPr lang="en-US" altLang="en-US" sz="2400" b="1" dirty="0">
                <a:solidFill>
                  <a:srgbClr val="FF0000"/>
                </a:solidFill>
              </a:rPr>
              <a:t>y’</a:t>
            </a:r>
            <a:r>
              <a:rPr lang="en-US" altLang="en-US" sz="2400" dirty="0"/>
              <a:t> of his input </a:t>
            </a:r>
            <a:r>
              <a:rPr lang="en-US" altLang="en-US" sz="2400" dirty="0" smtClean="0">
                <a:solidFill>
                  <a:srgbClr val="0066FF"/>
                </a:solidFill>
              </a:rPr>
              <a:t>y </a:t>
            </a:r>
            <a:r>
              <a:rPr lang="en-US" altLang="en-US" sz="2400" dirty="0" smtClean="0"/>
              <a:t>via OT</a:t>
            </a: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Bob can compute from </a:t>
            </a:r>
            <a:r>
              <a:rPr lang="en-US" altLang="en-US" sz="2400" b="1" dirty="0" err="1">
                <a:solidFill>
                  <a:srgbClr val="FF0000"/>
                </a:solidFill>
              </a:rPr>
              <a:t>C’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solidFill>
                  <a:srgbClr val="FF0000"/>
                </a:solidFill>
              </a:rPr>
              <a:t>x’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solidFill>
                  <a:srgbClr val="FF0000"/>
                </a:solidFill>
              </a:rPr>
              <a:t>y</a:t>
            </a:r>
            <a:r>
              <a:rPr lang="en-US" altLang="en-US" sz="2400" b="1" dirty="0">
                <a:solidFill>
                  <a:srgbClr val="FF0000"/>
                </a:solidFill>
              </a:rPr>
              <a:t>’</a:t>
            </a:r>
            <a:r>
              <a:rPr lang="en-US" altLang="en-US" sz="2400" dirty="0"/>
              <a:t> the “encryption” </a:t>
            </a:r>
            <a:r>
              <a:rPr lang="en-US" altLang="en-US" sz="2400" b="1" dirty="0">
                <a:solidFill>
                  <a:srgbClr val="FF0000"/>
                </a:solidFill>
              </a:rPr>
              <a:t>z’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0066FF"/>
                </a:solidFill>
              </a:rPr>
              <a:t>z=C(</a:t>
            </a:r>
            <a:r>
              <a:rPr lang="en-US" altLang="en-US" sz="2400" dirty="0" err="1">
                <a:solidFill>
                  <a:srgbClr val="0066FF"/>
                </a:solidFill>
              </a:rPr>
              <a:t>x,y</a:t>
            </a:r>
            <a:r>
              <a:rPr lang="en-US" altLang="en-US" sz="2400" dirty="0">
                <a:solidFill>
                  <a:srgbClr val="0066FF"/>
                </a:solidFill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Bob sends </a:t>
            </a:r>
            <a:r>
              <a:rPr lang="en-US" altLang="en-US" sz="2400" b="1" dirty="0">
                <a:solidFill>
                  <a:srgbClr val="FF0000"/>
                </a:solidFill>
              </a:rPr>
              <a:t>z’</a:t>
            </a:r>
            <a:r>
              <a:rPr lang="en-US" altLang="en-US" sz="2400" dirty="0"/>
              <a:t> to Alice and she decrypts and reveals to him </a:t>
            </a:r>
            <a:r>
              <a:rPr lang="en-US" altLang="en-US" sz="2400" dirty="0">
                <a:solidFill>
                  <a:srgbClr val="0066FF"/>
                </a:solidFill>
              </a:rPr>
              <a:t>z</a:t>
            </a:r>
          </a:p>
        </p:txBody>
      </p:sp>
      <p:grpSp>
        <p:nvGrpSpPr>
          <p:cNvPr id="60478" name="Group 62"/>
          <p:cNvGrpSpPr>
            <a:grpSpLocks/>
          </p:cNvGrpSpPr>
          <p:nvPr/>
        </p:nvGrpSpPr>
        <p:grpSpPr bwMode="auto">
          <a:xfrm>
            <a:off x="6789738" y="1219200"/>
            <a:ext cx="419100" cy="533400"/>
            <a:chOff x="1349" y="2232"/>
            <a:chExt cx="528" cy="600"/>
          </a:xfrm>
        </p:grpSpPr>
        <p:sp>
          <p:nvSpPr>
            <p:cNvPr id="60479" name="AutoShape 6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480" name="Line 6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1" name="Line 6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2" name="Line 6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3" name="Group 67"/>
          <p:cNvGrpSpPr>
            <a:grpSpLocks/>
          </p:cNvGrpSpPr>
          <p:nvPr/>
        </p:nvGrpSpPr>
        <p:grpSpPr bwMode="auto">
          <a:xfrm>
            <a:off x="7391400" y="1219200"/>
            <a:ext cx="419100" cy="533400"/>
            <a:chOff x="1349" y="2232"/>
            <a:chExt cx="528" cy="600"/>
          </a:xfrm>
        </p:grpSpPr>
        <p:sp>
          <p:nvSpPr>
            <p:cNvPr id="60484" name="AutoShape 68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60485" name="Line 69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6" name="Line 70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7" name="Line 71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8" name="Group 72"/>
          <p:cNvGrpSpPr>
            <a:grpSpLocks/>
          </p:cNvGrpSpPr>
          <p:nvPr/>
        </p:nvGrpSpPr>
        <p:grpSpPr bwMode="auto">
          <a:xfrm>
            <a:off x="7670800" y="152400"/>
            <a:ext cx="419100" cy="533400"/>
            <a:chOff x="1349" y="2232"/>
            <a:chExt cx="528" cy="600"/>
          </a:xfrm>
        </p:grpSpPr>
        <p:sp>
          <p:nvSpPr>
            <p:cNvPr id="60489" name="AutoShape 7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490" name="Line 7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1" name="Line 7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Line 7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93" name="AutoShape 77"/>
          <p:cNvSpPr>
            <a:spLocks noChangeArrowheads="1"/>
          </p:cNvSpPr>
          <p:nvPr/>
        </p:nvSpPr>
        <p:spPr bwMode="auto">
          <a:xfrm>
            <a:off x="8115300" y="920750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700">
                <a:cs typeface="Arial" panose="020B0604020202020204" pitchFamily="34" charset="0"/>
              </a:rPr>
              <a:t>NOT</a:t>
            </a:r>
          </a:p>
        </p:txBody>
      </p:sp>
      <p:sp>
        <p:nvSpPr>
          <p:cNvPr id="60494" name="Line 78"/>
          <p:cNvSpPr>
            <a:spLocks noChangeShapeType="1"/>
          </p:cNvSpPr>
          <p:nvPr/>
        </p:nvSpPr>
        <p:spPr bwMode="auto">
          <a:xfrm>
            <a:off x="8324850" y="814389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95" name="Group 79"/>
          <p:cNvGrpSpPr>
            <a:grpSpLocks/>
          </p:cNvGrpSpPr>
          <p:nvPr/>
        </p:nvGrpSpPr>
        <p:grpSpPr bwMode="auto">
          <a:xfrm>
            <a:off x="8115300" y="1219200"/>
            <a:ext cx="419100" cy="533400"/>
            <a:chOff x="1349" y="2232"/>
            <a:chExt cx="528" cy="600"/>
          </a:xfrm>
        </p:grpSpPr>
        <p:sp>
          <p:nvSpPr>
            <p:cNvPr id="60496" name="AutoShape 80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60497" name="Line 81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9" name="Line 83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500" name="Group 84"/>
          <p:cNvGrpSpPr>
            <a:grpSpLocks/>
          </p:cNvGrpSpPr>
          <p:nvPr/>
        </p:nvGrpSpPr>
        <p:grpSpPr bwMode="auto">
          <a:xfrm>
            <a:off x="7124700" y="685800"/>
            <a:ext cx="419100" cy="533400"/>
            <a:chOff x="1349" y="2232"/>
            <a:chExt cx="528" cy="600"/>
          </a:xfrm>
        </p:grpSpPr>
        <p:sp>
          <p:nvSpPr>
            <p:cNvPr id="60501" name="AutoShape 85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502" name="Line 86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3" name="Line 87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4" name="Line 88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05" name="Line 89"/>
          <p:cNvSpPr>
            <a:spLocks noChangeShapeType="1"/>
          </p:cNvSpPr>
          <p:nvPr/>
        </p:nvSpPr>
        <p:spPr bwMode="auto">
          <a:xfrm>
            <a:off x="8013700" y="692151"/>
            <a:ext cx="3111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6" name="Line 90"/>
          <p:cNvSpPr>
            <a:spLocks noChangeShapeType="1"/>
          </p:cNvSpPr>
          <p:nvPr/>
        </p:nvSpPr>
        <p:spPr bwMode="auto">
          <a:xfrm>
            <a:off x="7334250" y="692150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7" name="Line 91"/>
          <p:cNvSpPr>
            <a:spLocks noChangeShapeType="1"/>
          </p:cNvSpPr>
          <p:nvPr/>
        </p:nvSpPr>
        <p:spPr bwMode="auto">
          <a:xfrm>
            <a:off x="6992938" y="1219200"/>
            <a:ext cx="207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8" name="Line 92"/>
          <p:cNvSpPr>
            <a:spLocks noChangeShapeType="1"/>
          </p:cNvSpPr>
          <p:nvPr/>
        </p:nvSpPr>
        <p:spPr bwMode="auto">
          <a:xfrm>
            <a:off x="7467601" y="121920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9" name="Text Box 93"/>
          <p:cNvSpPr txBox="1">
            <a:spLocks noChangeArrowheads="1"/>
          </p:cNvSpPr>
          <p:nvPr/>
        </p:nvSpPr>
        <p:spPr bwMode="auto">
          <a:xfrm>
            <a:off x="5075239" y="963613"/>
            <a:ext cx="15476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cs typeface="Arial" panose="020B0604020202020204" pitchFamily="34" charset="0"/>
              </a:rPr>
              <a:t>Alice’s inputs</a:t>
            </a:r>
          </a:p>
        </p:txBody>
      </p:sp>
      <p:sp>
        <p:nvSpPr>
          <p:cNvPr id="60510" name="Line 94"/>
          <p:cNvSpPr>
            <a:spLocks noChangeShapeType="1"/>
          </p:cNvSpPr>
          <p:nvPr/>
        </p:nvSpPr>
        <p:spPr bwMode="auto">
          <a:xfrm>
            <a:off x="5943600" y="1371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1" name="Line 95"/>
          <p:cNvSpPr>
            <a:spLocks noChangeShapeType="1"/>
          </p:cNvSpPr>
          <p:nvPr/>
        </p:nvSpPr>
        <p:spPr bwMode="auto">
          <a:xfrm>
            <a:off x="5943600" y="17526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2" name="Line 96"/>
          <p:cNvSpPr>
            <a:spLocks noChangeShapeType="1"/>
          </p:cNvSpPr>
          <p:nvPr/>
        </p:nvSpPr>
        <p:spPr bwMode="auto">
          <a:xfrm>
            <a:off x="5867400" y="137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3" name="Line 97"/>
          <p:cNvSpPr>
            <a:spLocks noChangeShapeType="1"/>
          </p:cNvSpPr>
          <p:nvPr/>
        </p:nvSpPr>
        <p:spPr bwMode="auto">
          <a:xfrm>
            <a:off x="5867400" y="1828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4" name="Line 98"/>
          <p:cNvSpPr>
            <a:spLocks noChangeShapeType="1"/>
          </p:cNvSpPr>
          <p:nvPr/>
        </p:nvSpPr>
        <p:spPr bwMode="auto">
          <a:xfrm>
            <a:off x="7467600" y="1752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5" name="Line 99"/>
          <p:cNvSpPr>
            <a:spLocks noChangeShapeType="1"/>
          </p:cNvSpPr>
          <p:nvPr/>
        </p:nvSpPr>
        <p:spPr bwMode="auto">
          <a:xfrm>
            <a:off x="5791200" y="1371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6" name="Line 100"/>
          <p:cNvSpPr>
            <a:spLocks noChangeShapeType="1"/>
          </p:cNvSpPr>
          <p:nvPr/>
        </p:nvSpPr>
        <p:spPr bwMode="auto">
          <a:xfrm>
            <a:off x="5791200" y="19050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7" name="Line 101"/>
          <p:cNvSpPr>
            <a:spLocks noChangeShapeType="1"/>
          </p:cNvSpPr>
          <p:nvPr/>
        </p:nvSpPr>
        <p:spPr bwMode="auto">
          <a:xfrm flipH="1">
            <a:off x="8191500" y="1752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8" name="Line 102"/>
          <p:cNvSpPr>
            <a:spLocks noChangeShapeType="1"/>
          </p:cNvSpPr>
          <p:nvPr/>
        </p:nvSpPr>
        <p:spPr bwMode="auto">
          <a:xfrm>
            <a:off x="9380538" y="1371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" name="Line 103"/>
          <p:cNvSpPr>
            <a:spLocks noChangeShapeType="1"/>
          </p:cNvSpPr>
          <p:nvPr/>
        </p:nvSpPr>
        <p:spPr bwMode="auto">
          <a:xfrm>
            <a:off x="8458200" y="17526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0" name="Line 104"/>
          <p:cNvSpPr>
            <a:spLocks noChangeShapeType="1"/>
          </p:cNvSpPr>
          <p:nvPr/>
        </p:nvSpPr>
        <p:spPr bwMode="auto">
          <a:xfrm>
            <a:off x="9525000" y="1371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2" name="Line 106"/>
          <p:cNvSpPr>
            <a:spLocks noChangeShapeType="1"/>
          </p:cNvSpPr>
          <p:nvPr/>
        </p:nvSpPr>
        <p:spPr bwMode="auto">
          <a:xfrm>
            <a:off x="7734300" y="1752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3" name="Line 107"/>
          <p:cNvSpPr>
            <a:spLocks noChangeShapeType="1"/>
          </p:cNvSpPr>
          <p:nvPr/>
        </p:nvSpPr>
        <p:spPr bwMode="auto">
          <a:xfrm>
            <a:off x="9448800" y="137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4" name="Line 108"/>
          <p:cNvSpPr>
            <a:spLocks noChangeShapeType="1"/>
          </p:cNvSpPr>
          <p:nvPr/>
        </p:nvSpPr>
        <p:spPr bwMode="auto">
          <a:xfrm>
            <a:off x="7734300" y="1828800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5" name="Line 109"/>
          <p:cNvSpPr>
            <a:spLocks noChangeShapeType="1"/>
          </p:cNvSpPr>
          <p:nvPr/>
        </p:nvSpPr>
        <p:spPr bwMode="auto">
          <a:xfrm>
            <a:off x="7132638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8750301" y="974725"/>
            <a:ext cx="1451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cs typeface="Arial" panose="020B0604020202020204" pitchFamily="34" charset="0"/>
              </a:rPr>
              <a:t>Bob’s inputs</a:t>
            </a:r>
          </a:p>
        </p:txBody>
      </p:sp>
      <p:sp>
        <p:nvSpPr>
          <p:cNvPr id="60528" name="Rectangle 112"/>
          <p:cNvSpPr>
            <a:spLocks noChangeArrowheads="1"/>
          </p:cNvSpPr>
          <p:nvPr/>
        </p:nvSpPr>
        <p:spPr bwMode="auto">
          <a:xfrm>
            <a:off x="1676400" y="4648200"/>
            <a:ext cx="9296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Crucial properties</a:t>
            </a:r>
            <a:r>
              <a:rPr lang="en-US" altLang="en-US" sz="2400" dirty="0"/>
              <a:t>: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Bob never sees Alice’s input x in unencrypted form.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Bob can obtain encryption of y without Alice learning y.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Neither party learns intermediate values.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Remains secure even if parties try to cheat. </a:t>
            </a:r>
          </a:p>
        </p:txBody>
      </p:sp>
    </p:spTree>
    <p:extLst>
      <p:ext uri="{BB962C8B-B14F-4D97-AF65-F5344CB8AC3E}">
        <p14:creationId xmlns:p14="http://schemas.microsoft.com/office/powerpoint/2010/main" val="29520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uiExpand="1" build="p"/>
      <p:bldP spid="605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38" name="Group 26"/>
          <p:cNvGrpSpPr>
            <a:grpSpLocks/>
          </p:cNvGrpSpPr>
          <p:nvPr/>
        </p:nvGrpSpPr>
        <p:grpSpPr bwMode="auto">
          <a:xfrm>
            <a:off x="5715000" y="5424488"/>
            <a:ext cx="1143000" cy="1281112"/>
            <a:chOff x="1344" y="2448"/>
            <a:chExt cx="720" cy="807"/>
          </a:xfrm>
        </p:grpSpPr>
        <p:pic>
          <p:nvPicPr>
            <p:cNvPr id="64531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36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32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33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75" name="Group 63"/>
          <p:cNvGrpSpPr>
            <a:grpSpLocks/>
          </p:cNvGrpSpPr>
          <p:nvPr/>
        </p:nvGrpSpPr>
        <p:grpSpPr bwMode="auto">
          <a:xfrm>
            <a:off x="6781800" y="5424488"/>
            <a:ext cx="1143000" cy="1281112"/>
            <a:chOff x="1344" y="2448"/>
            <a:chExt cx="720" cy="807"/>
          </a:xfrm>
        </p:grpSpPr>
        <p:pic>
          <p:nvPicPr>
            <p:cNvPr id="64576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77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78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79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80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81" name="Group 69"/>
          <p:cNvGrpSpPr>
            <a:grpSpLocks/>
          </p:cNvGrpSpPr>
          <p:nvPr/>
        </p:nvGrpSpPr>
        <p:grpSpPr bwMode="auto">
          <a:xfrm>
            <a:off x="8534400" y="5348288"/>
            <a:ext cx="1143000" cy="1281112"/>
            <a:chOff x="1344" y="2448"/>
            <a:chExt cx="720" cy="807"/>
          </a:xfrm>
        </p:grpSpPr>
        <p:pic>
          <p:nvPicPr>
            <p:cNvPr id="64582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83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84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85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86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87" name="Group 75"/>
          <p:cNvGrpSpPr>
            <a:grpSpLocks/>
          </p:cNvGrpSpPr>
          <p:nvPr/>
        </p:nvGrpSpPr>
        <p:grpSpPr bwMode="auto">
          <a:xfrm>
            <a:off x="9601200" y="5348288"/>
            <a:ext cx="1143000" cy="1281112"/>
            <a:chOff x="1344" y="2448"/>
            <a:chExt cx="720" cy="807"/>
          </a:xfrm>
        </p:grpSpPr>
        <p:pic>
          <p:nvPicPr>
            <p:cNvPr id="64588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89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90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91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92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93" name="Group 81"/>
          <p:cNvGrpSpPr>
            <a:grpSpLocks/>
          </p:cNvGrpSpPr>
          <p:nvPr/>
        </p:nvGrpSpPr>
        <p:grpSpPr bwMode="auto">
          <a:xfrm>
            <a:off x="8534400" y="3609976"/>
            <a:ext cx="1143000" cy="1281113"/>
            <a:chOff x="1344" y="2448"/>
            <a:chExt cx="720" cy="807"/>
          </a:xfrm>
        </p:grpSpPr>
        <p:pic>
          <p:nvPicPr>
            <p:cNvPr id="64594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95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96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97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98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99" name="Group 87"/>
          <p:cNvGrpSpPr>
            <a:grpSpLocks/>
          </p:cNvGrpSpPr>
          <p:nvPr/>
        </p:nvGrpSpPr>
        <p:grpSpPr bwMode="auto">
          <a:xfrm>
            <a:off x="6705600" y="3519488"/>
            <a:ext cx="1143000" cy="1281112"/>
            <a:chOff x="1344" y="2448"/>
            <a:chExt cx="720" cy="807"/>
          </a:xfrm>
        </p:grpSpPr>
        <p:pic>
          <p:nvPicPr>
            <p:cNvPr id="64600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601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602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603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604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605" name="Group 93"/>
          <p:cNvGrpSpPr>
            <a:grpSpLocks/>
          </p:cNvGrpSpPr>
          <p:nvPr/>
        </p:nvGrpSpPr>
        <p:grpSpPr bwMode="auto">
          <a:xfrm>
            <a:off x="7696200" y="1628776"/>
            <a:ext cx="1143000" cy="1281113"/>
            <a:chOff x="1344" y="2448"/>
            <a:chExt cx="720" cy="807"/>
          </a:xfrm>
        </p:grpSpPr>
        <p:pic>
          <p:nvPicPr>
            <p:cNvPr id="64606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607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608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609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610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5943600" y="2224088"/>
            <a:ext cx="4495800" cy="4114800"/>
            <a:chOff x="1968" y="672"/>
            <a:chExt cx="1344" cy="1728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2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762000"/>
          </a:xfrm>
        </p:spPr>
        <p:txBody>
          <a:bodyPr/>
          <a:lstStyle/>
          <a:p>
            <a:r>
              <a:rPr lang="en-US" altLang="en-US"/>
              <a:t>Intuition</a:t>
            </a:r>
          </a:p>
        </p:txBody>
      </p:sp>
      <p:sp>
        <p:nvSpPr>
          <p:cNvPr id="64612" name="Text Box 100"/>
          <p:cNvSpPr txBox="1">
            <a:spLocks noChangeArrowheads="1"/>
          </p:cNvSpPr>
          <p:nvPr/>
        </p:nvSpPr>
        <p:spPr bwMode="auto">
          <a:xfrm>
            <a:off x="6248400" y="594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4613" name="Text Box 101"/>
          <p:cNvSpPr txBox="1">
            <a:spLocks noChangeArrowheads="1"/>
          </p:cNvSpPr>
          <p:nvPr/>
        </p:nvSpPr>
        <p:spPr bwMode="auto">
          <a:xfrm>
            <a:off x="7239000" y="594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64614" name="Text Box 102"/>
          <p:cNvSpPr txBox="1">
            <a:spLocks noChangeArrowheads="1"/>
          </p:cNvSpPr>
          <p:nvPr/>
        </p:nvSpPr>
        <p:spPr bwMode="auto">
          <a:xfrm>
            <a:off x="6400800" y="3886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64615" name="Text Box 103"/>
          <p:cNvSpPr txBox="1">
            <a:spLocks noChangeArrowheads="1"/>
          </p:cNvSpPr>
          <p:nvPr/>
        </p:nvSpPr>
        <p:spPr bwMode="auto">
          <a:xfrm>
            <a:off x="6477000" y="48006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sp>
        <p:nvSpPr>
          <p:cNvPr id="64617" name="Rectangle 105"/>
          <p:cNvSpPr>
            <a:spLocks noChangeArrowheads="1"/>
          </p:cNvSpPr>
          <p:nvPr/>
        </p:nvSpPr>
        <p:spPr bwMode="auto">
          <a:xfrm>
            <a:off x="5105400" y="3124200"/>
            <a:ext cx="2819400" cy="3581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2" grpId="0"/>
      <p:bldP spid="64613" grpId="0"/>
      <p:bldP spid="64614" grpId="0"/>
      <p:bldP spid="646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5791200" y="5500688"/>
            <a:ext cx="1143000" cy="1281112"/>
            <a:chOff x="1344" y="2448"/>
            <a:chExt cx="720" cy="807"/>
          </a:xfrm>
        </p:grpSpPr>
        <p:pic>
          <p:nvPicPr>
            <p:cNvPr id="68611" name="Picture 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12" name="Group 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13" name="Picture 5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14" name="Text Box 6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6858000" y="5500688"/>
            <a:ext cx="1143000" cy="1281112"/>
            <a:chOff x="1344" y="2448"/>
            <a:chExt cx="720" cy="807"/>
          </a:xfrm>
        </p:grpSpPr>
        <p:pic>
          <p:nvPicPr>
            <p:cNvPr id="68617" name="Picture 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18" name="Group 10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19" name="Picture 11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0" name="Text Box 12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22" name="Group 14"/>
          <p:cNvGrpSpPr>
            <a:grpSpLocks/>
          </p:cNvGrpSpPr>
          <p:nvPr/>
        </p:nvGrpSpPr>
        <p:grpSpPr bwMode="auto">
          <a:xfrm>
            <a:off x="8610600" y="5424488"/>
            <a:ext cx="1143000" cy="1281112"/>
            <a:chOff x="1344" y="2448"/>
            <a:chExt cx="720" cy="807"/>
          </a:xfrm>
        </p:grpSpPr>
        <p:pic>
          <p:nvPicPr>
            <p:cNvPr id="68623" name="Picture 15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24" name="Group 16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25" name="Picture 17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6" name="Text Box 18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28" name="Group 20"/>
          <p:cNvGrpSpPr>
            <a:grpSpLocks/>
          </p:cNvGrpSpPr>
          <p:nvPr/>
        </p:nvGrpSpPr>
        <p:grpSpPr bwMode="auto">
          <a:xfrm>
            <a:off x="9677400" y="5424488"/>
            <a:ext cx="1143000" cy="1281112"/>
            <a:chOff x="1344" y="2448"/>
            <a:chExt cx="720" cy="807"/>
          </a:xfrm>
        </p:grpSpPr>
        <p:pic>
          <p:nvPicPr>
            <p:cNvPr id="68629" name="Picture 21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30" name="Group 22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31" name="Picture 23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2" name="Text Box 24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33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34" name="Group 26"/>
          <p:cNvGrpSpPr>
            <a:grpSpLocks/>
          </p:cNvGrpSpPr>
          <p:nvPr/>
        </p:nvGrpSpPr>
        <p:grpSpPr bwMode="auto">
          <a:xfrm>
            <a:off x="8610600" y="3686176"/>
            <a:ext cx="1143000" cy="1281113"/>
            <a:chOff x="1344" y="2448"/>
            <a:chExt cx="720" cy="807"/>
          </a:xfrm>
        </p:grpSpPr>
        <p:pic>
          <p:nvPicPr>
            <p:cNvPr id="68635" name="Picture 27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36" name="Group 28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37" name="Picture 29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8" name="Text Box 30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39" name="Text Box 31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6781800" y="3595688"/>
            <a:ext cx="1143000" cy="1281112"/>
            <a:chOff x="1344" y="2448"/>
            <a:chExt cx="720" cy="807"/>
          </a:xfrm>
        </p:grpSpPr>
        <p:pic>
          <p:nvPicPr>
            <p:cNvPr id="68641" name="Picture 3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42" name="Group 3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43" name="Picture 35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45" name="Text Box 37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46" name="Group 38"/>
          <p:cNvGrpSpPr>
            <a:grpSpLocks/>
          </p:cNvGrpSpPr>
          <p:nvPr/>
        </p:nvGrpSpPr>
        <p:grpSpPr bwMode="auto">
          <a:xfrm>
            <a:off x="7772400" y="1704976"/>
            <a:ext cx="1143000" cy="1281113"/>
            <a:chOff x="1344" y="2448"/>
            <a:chExt cx="720" cy="807"/>
          </a:xfrm>
        </p:grpSpPr>
        <p:pic>
          <p:nvPicPr>
            <p:cNvPr id="68647" name="Picture 3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48" name="Group 40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49" name="Picture 41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50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51" name="Text Box 43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7304089" y="2871788"/>
            <a:ext cx="1766887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4" name="Line 46"/>
          <p:cNvSpPr>
            <a:spLocks noChangeShapeType="1"/>
          </p:cNvSpPr>
          <p:nvPr/>
        </p:nvSpPr>
        <p:spPr bwMode="auto">
          <a:xfrm flipH="1">
            <a:off x="6983413" y="3671888"/>
            <a:ext cx="64135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5" name="Line 47"/>
          <p:cNvSpPr>
            <a:spLocks noChangeShapeType="1"/>
          </p:cNvSpPr>
          <p:nvPr/>
        </p:nvSpPr>
        <p:spPr bwMode="auto">
          <a:xfrm>
            <a:off x="8748714" y="3671888"/>
            <a:ext cx="80327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6" name="Line 48"/>
          <p:cNvSpPr>
            <a:spLocks noChangeShapeType="1"/>
          </p:cNvSpPr>
          <p:nvPr/>
        </p:nvSpPr>
        <p:spPr bwMode="auto">
          <a:xfrm>
            <a:off x="8186738" y="2300288"/>
            <a:ext cx="0" cy="62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7" name="AutoShape 49"/>
          <p:cNvSpPr>
            <a:spLocks noChangeArrowheads="1"/>
          </p:cNvSpPr>
          <p:nvPr/>
        </p:nvSpPr>
        <p:spPr bwMode="auto">
          <a:xfrm>
            <a:off x="6019800" y="4586288"/>
            <a:ext cx="1766888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8748714" y="4586288"/>
            <a:ext cx="1766887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6373813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>
            <a:off x="733742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1" name="Line 53"/>
          <p:cNvSpPr>
            <a:spLocks noChangeShapeType="1"/>
          </p:cNvSpPr>
          <p:nvPr/>
        </p:nvSpPr>
        <p:spPr bwMode="auto">
          <a:xfrm>
            <a:off x="907097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2" name="Line 54"/>
          <p:cNvSpPr>
            <a:spLocks noChangeShapeType="1"/>
          </p:cNvSpPr>
          <p:nvPr/>
        </p:nvSpPr>
        <p:spPr bwMode="auto">
          <a:xfrm>
            <a:off x="1019492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3" name="Rectangle 5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762000"/>
          </a:xfrm>
        </p:spPr>
        <p:txBody>
          <a:bodyPr/>
          <a:lstStyle/>
          <a:p>
            <a:r>
              <a:rPr lang="en-US" altLang="en-US"/>
              <a:t>Intuition</a:t>
            </a:r>
          </a:p>
        </p:txBody>
      </p:sp>
      <p:sp>
        <p:nvSpPr>
          <p:cNvPr id="68664" name="Text Box 56"/>
          <p:cNvSpPr txBox="1">
            <a:spLocks noChangeArrowheads="1"/>
          </p:cNvSpPr>
          <p:nvPr/>
        </p:nvSpPr>
        <p:spPr bwMode="auto">
          <a:xfrm>
            <a:off x="63246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73152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68666" name="Text Box 58"/>
          <p:cNvSpPr txBox="1">
            <a:spLocks noChangeArrowheads="1"/>
          </p:cNvSpPr>
          <p:nvPr/>
        </p:nvSpPr>
        <p:spPr bwMode="auto">
          <a:xfrm>
            <a:off x="6477000" y="39624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68667" name="Text Box 59"/>
          <p:cNvSpPr txBox="1">
            <a:spLocks noChangeArrowheads="1"/>
          </p:cNvSpPr>
          <p:nvPr/>
        </p:nvSpPr>
        <p:spPr bwMode="auto">
          <a:xfrm>
            <a:off x="6553200" y="48768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grpSp>
        <p:nvGrpSpPr>
          <p:cNvPr id="68755" name="Group 147"/>
          <p:cNvGrpSpPr>
            <a:grpSpLocks/>
          </p:cNvGrpSpPr>
          <p:nvPr/>
        </p:nvGrpSpPr>
        <p:grpSpPr bwMode="auto">
          <a:xfrm>
            <a:off x="3463926" y="2362200"/>
            <a:ext cx="1641475" cy="4191000"/>
            <a:chOff x="1222" y="1488"/>
            <a:chExt cx="1034" cy="2640"/>
          </a:xfrm>
        </p:grpSpPr>
        <p:pic>
          <p:nvPicPr>
            <p:cNvPr id="68695" name="Picture 87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488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68" name="Picture 60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" y="3360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96" name="Picture 88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736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97" name="Picture 89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112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01" name="Picture 93" descr="blue_k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1776"/>
              <a:ext cx="288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03" name="Picture 95" descr="red_ke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3618"/>
              <a:ext cx="288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12" name="Picture 104" descr="blue_k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2400"/>
              <a:ext cx="288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713" name="Picture 105" descr="blue_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4800600"/>
            <a:ext cx="457200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752" name="Group 144"/>
          <p:cNvGrpSpPr>
            <a:grpSpLocks/>
          </p:cNvGrpSpPr>
          <p:nvPr/>
        </p:nvGrpSpPr>
        <p:grpSpPr bwMode="auto">
          <a:xfrm>
            <a:off x="2514600" y="2057400"/>
            <a:ext cx="1212850" cy="3886200"/>
            <a:chOff x="624" y="1296"/>
            <a:chExt cx="764" cy="2448"/>
          </a:xfrm>
        </p:grpSpPr>
        <p:grpSp>
          <p:nvGrpSpPr>
            <p:cNvPr id="68720" name="Group 112"/>
            <p:cNvGrpSpPr>
              <a:grpSpLocks/>
            </p:cNvGrpSpPr>
            <p:nvPr/>
          </p:nvGrpSpPr>
          <p:grpSpPr bwMode="auto">
            <a:xfrm>
              <a:off x="816" y="1296"/>
              <a:ext cx="284" cy="432"/>
              <a:chOff x="688" y="3744"/>
              <a:chExt cx="284" cy="432"/>
            </a:xfrm>
          </p:grpSpPr>
          <p:pic>
            <p:nvPicPr>
              <p:cNvPr id="68715" name="Picture 107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16" name="Text Box 108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21" name="Group 113"/>
            <p:cNvGrpSpPr>
              <a:grpSpLocks/>
            </p:cNvGrpSpPr>
            <p:nvPr/>
          </p:nvGrpSpPr>
          <p:grpSpPr bwMode="auto">
            <a:xfrm>
              <a:off x="624" y="3312"/>
              <a:ext cx="352" cy="432"/>
              <a:chOff x="1056" y="3696"/>
              <a:chExt cx="352" cy="432"/>
            </a:xfrm>
          </p:grpSpPr>
          <p:pic>
            <p:nvPicPr>
              <p:cNvPr id="68714" name="Picture 106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18" name="Text Box 110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22" name="Group 114"/>
            <p:cNvGrpSpPr>
              <a:grpSpLocks/>
            </p:cNvGrpSpPr>
            <p:nvPr/>
          </p:nvGrpSpPr>
          <p:grpSpPr bwMode="auto">
            <a:xfrm>
              <a:off x="1104" y="1296"/>
              <a:ext cx="284" cy="432"/>
              <a:chOff x="688" y="3744"/>
              <a:chExt cx="284" cy="432"/>
            </a:xfrm>
          </p:grpSpPr>
          <p:pic>
            <p:nvPicPr>
              <p:cNvPr id="68723" name="Picture 115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24" name="Text Box 116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25" name="Group 117"/>
            <p:cNvGrpSpPr>
              <a:grpSpLocks/>
            </p:cNvGrpSpPr>
            <p:nvPr/>
          </p:nvGrpSpPr>
          <p:grpSpPr bwMode="auto">
            <a:xfrm>
              <a:off x="912" y="3312"/>
              <a:ext cx="352" cy="432"/>
              <a:chOff x="1056" y="3696"/>
              <a:chExt cx="352" cy="432"/>
            </a:xfrm>
          </p:grpSpPr>
          <p:pic>
            <p:nvPicPr>
              <p:cNvPr id="68726" name="Picture 118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27" name="Text Box 119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28" name="Group 120"/>
            <p:cNvGrpSpPr>
              <a:grpSpLocks/>
            </p:cNvGrpSpPr>
            <p:nvPr/>
          </p:nvGrpSpPr>
          <p:grpSpPr bwMode="auto">
            <a:xfrm>
              <a:off x="720" y="2112"/>
              <a:ext cx="284" cy="432"/>
              <a:chOff x="688" y="3744"/>
              <a:chExt cx="284" cy="432"/>
            </a:xfrm>
          </p:grpSpPr>
          <p:pic>
            <p:nvPicPr>
              <p:cNvPr id="68729" name="Picture 121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0" name="Text Box 122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31" name="Group 123"/>
            <p:cNvGrpSpPr>
              <a:grpSpLocks/>
            </p:cNvGrpSpPr>
            <p:nvPr/>
          </p:nvGrpSpPr>
          <p:grpSpPr bwMode="auto">
            <a:xfrm>
              <a:off x="992" y="2073"/>
              <a:ext cx="352" cy="432"/>
              <a:chOff x="1056" y="3696"/>
              <a:chExt cx="352" cy="432"/>
            </a:xfrm>
          </p:grpSpPr>
          <p:pic>
            <p:nvPicPr>
              <p:cNvPr id="68732" name="Picture 124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3" name="Text Box 125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34" name="Group 126"/>
            <p:cNvGrpSpPr>
              <a:grpSpLocks/>
            </p:cNvGrpSpPr>
            <p:nvPr/>
          </p:nvGrpSpPr>
          <p:grpSpPr bwMode="auto">
            <a:xfrm>
              <a:off x="1104" y="2736"/>
              <a:ext cx="284" cy="432"/>
              <a:chOff x="688" y="3744"/>
              <a:chExt cx="284" cy="432"/>
            </a:xfrm>
          </p:grpSpPr>
          <p:pic>
            <p:nvPicPr>
              <p:cNvPr id="68735" name="Picture 127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6" name="Text Box 128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37" name="Group 129"/>
            <p:cNvGrpSpPr>
              <a:grpSpLocks/>
            </p:cNvGrpSpPr>
            <p:nvPr/>
          </p:nvGrpSpPr>
          <p:grpSpPr bwMode="auto">
            <a:xfrm>
              <a:off x="720" y="2688"/>
              <a:ext cx="352" cy="432"/>
              <a:chOff x="1056" y="3696"/>
              <a:chExt cx="352" cy="432"/>
            </a:xfrm>
          </p:grpSpPr>
          <p:pic>
            <p:nvPicPr>
              <p:cNvPr id="68738" name="Picture 130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9" name="Text Box 131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</p:grpSp>
      <p:grpSp>
        <p:nvGrpSpPr>
          <p:cNvPr id="68754" name="Group 146"/>
          <p:cNvGrpSpPr>
            <a:grpSpLocks/>
          </p:cNvGrpSpPr>
          <p:nvPr/>
        </p:nvGrpSpPr>
        <p:grpSpPr bwMode="auto">
          <a:xfrm>
            <a:off x="5791200" y="5943601"/>
            <a:ext cx="838200" cy="747713"/>
            <a:chOff x="96" y="144"/>
            <a:chExt cx="528" cy="471"/>
          </a:xfrm>
        </p:grpSpPr>
        <p:pic>
          <p:nvPicPr>
            <p:cNvPr id="68743" name="Picture 135" descr="red_ke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"/>
              <a:ext cx="528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46" name="Text Box 138"/>
            <p:cNvSpPr txBox="1">
              <a:spLocks noChangeArrowheads="1"/>
            </p:cNvSpPr>
            <p:nvPr/>
          </p:nvSpPr>
          <p:spPr bwMode="auto">
            <a:xfrm>
              <a:off x="96" y="384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</p:grpSp>
      <p:grpSp>
        <p:nvGrpSpPr>
          <p:cNvPr id="68753" name="Group 145"/>
          <p:cNvGrpSpPr>
            <a:grpSpLocks/>
          </p:cNvGrpSpPr>
          <p:nvPr/>
        </p:nvGrpSpPr>
        <p:grpSpPr bwMode="auto">
          <a:xfrm>
            <a:off x="6858000" y="5410200"/>
            <a:ext cx="1143000" cy="846138"/>
            <a:chOff x="672" y="96"/>
            <a:chExt cx="720" cy="533"/>
          </a:xfrm>
        </p:grpSpPr>
        <p:pic>
          <p:nvPicPr>
            <p:cNvPr id="68741" name="Picture 13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6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47" name="Text Box 139"/>
            <p:cNvSpPr txBox="1">
              <a:spLocks noChangeArrowheads="1"/>
            </p:cNvSpPr>
            <p:nvPr/>
          </p:nvSpPr>
          <p:spPr bwMode="auto">
            <a:xfrm>
              <a:off x="864" y="33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</p:grpSp>
      <p:sp>
        <p:nvSpPr>
          <p:cNvPr id="68748" name="Oval 140"/>
          <p:cNvSpPr>
            <a:spLocks noChangeArrowheads="1"/>
          </p:cNvSpPr>
          <p:nvPr/>
        </p:nvSpPr>
        <p:spPr bwMode="auto">
          <a:xfrm>
            <a:off x="5486400" y="58674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49" name="Oval 141"/>
          <p:cNvSpPr>
            <a:spLocks noChangeArrowheads="1"/>
          </p:cNvSpPr>
          <p:nvPr/>
        </p:nvSpPr>
        <p:spPr bwMode="auto">
          <a:xfrm>
            <a:off x="6781800" y="52578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50" name="Oval 142"/>
          <p:cNvSpPr>
            <a:spLocks noChangeArrowheads="1"/>
          </p:cNvSpPr>
          <p:nvPr/>
        </p:nvSpPr>
        <p:spPr bwMode="auto">
          <a:xfrm>
            <a:off x="6705600" y="33528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24 C -0.01771 -0.22222 -0.03524 -0.4449 -0.1033 -0.55717 C -0.17135 -0.66944 -0.33472 -0.66574 -0.40833 -0.67268 C -0.48194 -0.67962 -0.52326 -0.66134 -0.54496 -0.59953 C -0.56666 -0.53773 -0.55868 -0.37199 -0.53837 -0.30161 C -0.51805 -0.23124 -0.47066 -0.20439 -0.42326 -0.17731 " pathEditMode="relative" ptsTypes="aaaaaA">
                                      <p:cBhvr>
                                        <p:cTn id="35" dur="2000" fill="hold"/>
                                        <p:tgtEl>
                                          <p:spTgt spid="68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556E-6 C 0.00521 -0.18286 0.01059 -0.3655 -0.00157 -0.47545 C -0.01372 -0.58541 -0.02604 -0.60624 -0.07327 -0.65994 C -0.12049 -0.71365 -0.21979 -0.79143 -0.2849 -0.79768 C -0.35018 -0.80393 -0.43594 -0.77406 -0.46493 -0.69768 C -0.49393 -0.62129 -0.47466 -0.41735 -0.45834 -0.34004 C -0.44202 -0.26272 -0.38334 -0.25231 -0.36684 -0.23332 " pathEditMode="relative" ptsTypes="aaaaaaA">
                                      <p:cBhvr>
                                        <p:cTn id="37" dur="2000" fill="hold"/>
                                        <p:tgtEl>
                                          <p:spTgt spid="68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C 0.03768 -0.07871 0.07552 -0.15742 0.11337 -0.20672 C 0.15122 -0.25603 0.19011 -0.30163 0.22674 -0.29561 C 0.26337 -0.28959 0.29827 -0.23033 0.33334 -0.17107 " pathEditMode="relative" ptsTypes="aaaA">
                                      <p:cBhvr>
                                        <p:cTn id="41" dur="1000" fill="hold"/>
                                        <p:tgtEl>
                                          <p:spTgt spid="68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83A29C89-9DD4-42C6-8052-BA9858271C1B}" type="slidenum">
              <a:rPr lang="en-US" altLang="en-US" sz="1200">
                <a:latin typeface="Arial" panose="020B0604020202020204" pitchFamily="34" charset="0"/>
              </a:rPr>
              <a:pPr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1: Pick Random Keys For Each Wire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Next, evaluate </a:t>
            </a:r>
            <a:r>
              <a:rPr lang="en-US" altLang="en-US" u="sng" smtClean="0"/>
              <a:t>one gate</a:t>
            </a:r>
            <a:r>
              <a:rPr lang="en-US" altLang="en-US" smtClean="0"/>
              <a:t> securely</a:t>
            </a:r>
          </a:p>
          <a:p>
            <a:pPr lvl="1"/>
            <a:r>
              <a:rPr lang="en-US" altLang="en-US" smtClean="0"/>
              <a:t>Later, generalize to the entire circuit </a:t>
            </a:r>
          </a:p>
          <a:p>
            <a:r>
              <a:rPr lang="en-US" altLang="en-US" smtClean="0"/>
              <a:t>Alice picks two </a:t>
            </a:r>
            <a:r>
              <a:rPr lang="en-US" altLang="en-US" smtClean="0">
                <a:solidFill>
                  <a:schemeClr val="hlink"/>
                </a:solidFill>
              </a:rPr>
              <a:t>random keys</a:t>
            </a:r>
            <a:r>
              <a:rPr lang="en-US" altLang="en-US" smtClean="0"/>
              <a:t> for each wire</a:t>
            </a:r>
          </a:p>
          <a:p>
            <a:pPr lvl="1"/>
            <a:r>
              <a:rPr lang="en-US" altLang="en-US" smtClean="0"/>
              <a:t>One key corresponds to “0”, the other to “1”</a:t>
            </a:r>
          </a:p>
          <a:p>
            <a:pPr lvl="1"/>
            <a:r>
              <a:rPr lang="en-US" altLang="en-US" smtClean="0"/>
              <a:t>6 keys in total for a gate with 2 input wires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4960938" y="4805363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5113338" y="53387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5646738" y="53387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5380038" y="46148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4808538" y="5262563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5341938" y="5248275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5265738" y="4271963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3565525" y="4267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flipH="1">
            <a:off x="3565526" y="556736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2697164" y="5281613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7227889" y="5324476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 flipH="1">
            <a:off x="5638801" y="5553075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4645026" y="4614864"/>
            <a:ext cx="735013" cy="1095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3595688" y="57054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 flipV="1">
            <a:off x="4675188" y="5553076"/>
            <a:ext cx="285750" cy="5000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3581401" y="6086475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 flipV="1">
            <a:off x="4660900" y="5567364"/>
            <a:ext cx="1358900" cy="8667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26345F69-7CB7-4388-8917-39A131D7C509}" type="slidenum">
              <a:rPr lang="en-US" altLang="en-US" sz="1200">
                <a:latin typeface="Arial" panose="020B0604020202020204" pitchFamily="34" charset="0"/>
              </a:rPr>
              <a:pPr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2: Encrypt Truth Table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Alice encrypts each row of the truth table by encrypting the output-wire key with the corresponding pair of input-wire keys 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960938" y="3505200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5113338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5646738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5380038" y="33147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4808538" y="3962401"/>
            <a:ext cx="29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5341938" y="39481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5265738" y="29718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3565525" y="33385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H="1">
            <a:off x="3565526" y="42672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2697164" y="3981450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7227889" y="4024314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 flipH="1">
            <a:off x="5638801" y="425291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V="1">
            <a:off x="4645026" y="3424238"/>
            <a:ext cx="735013" cy="119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3595688" y="44053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6163" name="Line 18"/>
          <p:cNvSpPr>
            <a:spLocks noChangeShapeType="1"/>
          </p:cNvSpPr>
          <p:nvPr/>
        </p:nvSpPr>
        <p:spPr bwMode="auto">
          <a:xfrm flipV="1">
            <a:off x="4675188" y="4252913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3581401" y="4786313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 flipV="1">
            <a:off x="4660900" y="4267201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Text Box 21"/>
          <p:cNvSpPr txBox="1">
            <a:spLocks noChangeArrowheads="1"/>
          </p:cNvSpPr>
          <p:nvPr/>
        </p:nvSpPr>
        <p:spPr bwMode="auto">
          <a:xfrm>
            <a:off x="3957638" y="61325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67" name="Text Box 22"/>
          <p:cNvSpPr txBox="1">
            <a:spLocks noChangeArrowheads="1"/>
          </p:cNvSpPr>
          <p:nvPr/>
        </p:nvSpPr>
        <p:spPr bwMode="auto">
          <a:xfrm>
            <a:off x="4567238" y="5553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4262438" y="5553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3957638" y="55483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1739901" y="5740401"/>
            <a:ext cx="217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Original truth table:</a:t>
            </a:r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39576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Rectangle 27"/>
          <p:cNvSpPr>
            <a:spLocks noChangeArrowheads="1"/>
          </p:cNvSpPr>
          <p:nvPr/>
        </p:nvSpPr>
        <p:spPr bwMode="auto">
          <a:xfrm>
            <a:off x="42624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3" name="Rectangle 28"/>
          <p:cNvSpPr>
            <a:spLocks noChangeArrowheads="1"/>
          </p:cNvSpPr>
          <p:nvPr/>
        </p:nvSpPr>
        <p:spPr bwMode="auto">
          <a:xfrm>
            <a:off x="45672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4" name="Line 29"/>
          <p:cNvSpPr>
            <a:spLocks noChangeShapeType="1"/>
          </p:cNvSpPr>
          <p:nvPr/>
        </p:nvSpPr>
        <p:spPr bwMode="auto">
          <a:xfrm>
            <a:off x="3957638" y="57896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0"/>
          <p:cNvSpPr>
            <a:spLocks noChangeShapeType="1"/>
          </p:cNvSpPr>
          <p:nvPr/>
        </p:nvSpPr>
        <p:spPr bwMode="auto">
          <a:xfrm>
            <a:off x="3957638" y="59801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1"/>
          <p:cNvSpPr>
            <a:spLocks noChangeShapeType="1"/>
          </p:cNvSpPr>
          <p:nvPr/>
        </p:nvSpPr>
        <p:spPr bwMode="auto">
          <a:xfrm>
            <a:off x="3957638" y="6173788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32"/>
          <p:cNvSpPr txBox="1">
            <a:spLocks noChangeArrowheads="1"/>
          </p:cNvSpPr>
          <p:nvPr/>
        </p:nvSpPr>
        <p:spPr bwMode="auto">
          <a:xfrm>
            <a:off x="3989388" y="5257801"/>
            <a:ext cx="29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78" name="Text Box 33"/>
          <p:cNvSpPr txBox="1">
            <a:spLocks noChangeArrowheads="1"/>
          </p:cNvSpPr>
          <p:nvPr/>
        </p:nvSpPr>
        <p:spPr bwMode="auto">
          <a:xfrm>
            <a:off x="4294188" y="5257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79" name="Text Box 34"/>
          <p:cNvSpPr txBox="1">
            <a:spLocks noChangeArrowheads="1"/>
          </p:cNvSpPr>
          <p:nvPr/>
        </p:nvSpPr>
        <p:spPr bwMode="auto">
          <a:xfrm>
            <a:off x="4591050" y="52578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80" name="Text Box 35"/>
          <p:cNvSpPr txBox="1">
            <a:spLocks noChangeArrowheads="1"/>
          </p:cNvSpPr>
          <p:nvPr/>
        </p:nvSpPr>
        <p:spPr bwMode="auto">
          <a:xfrm>
            <a:off x="3957638" y="57515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1" name="Text Box 36"/>
          <p:cNvSpPr txBox="1">
            <a:spLocks noChangeArrowheads="1"/>
          </p:cNvSpPr>
          <p:nvPr/>
        </p:nvSpPr>
        <p:spPr bwMode="auto">
          <a:xfrm>
            <a:off x="4262438" y="5756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2" name="Text Box 37"/>
          <p:cNvSpPr txBox="1">
            <a:spLocks noChangeArrowheads="1"/>
          </p:cNvSpPr>
          <p:nvPr/>
        </p:nvSpPr>
        <p:spPr bwMode="auto">
          <a:xfrm>
            <a:off x="4567238" y="5756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3" name="Text Box 38"/>
          <p:cNvSpPr txBox="1">
            <a:spLocks noChangeArrowheads="1"/>
          </p:cNvSpPr>
          <p:nvPr/>
        </p:nvSpPr>
        <p:spPr bwMode="auto">
          <a:xfrm>
            <a:off x="3957638" y="59293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4" name="Text Box 39"/>
          <p:cNvSpPr txBox="1">
            <a:spLocks noChangeArrowheads="1"/>
          </p:cNvSpPr>
          <p:nvPr/>
        </p:nvSpPr>
        <p:spPr bwMode="auto">
          <a:xfrm>
            <a:off x="4262438" y="5934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5" name="Text Box 40"/>
          <p:cNvSpPr txBox="1">
            <a:spLocks noChangeArrowheads="1"/>
          </p:cNvSpPr>
          <p:nvPr/>
        </p:nvSpPr>
        <p:spPr bwMode="auto">
          <a:xfrm>
            <a:off x="4567238" y="5934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6" name="Text Box 41"/>
          <p:cNvSpPr txBox="1">
            <a:spLocks noChangeArrowheads="1"/>
          </p:cNvSpPr>
          <p:nvPr/>
        </p:nvSpPr>
        <p:spPr bwMode="auto">
          <a:xfrm>
            <a:off x="4262438" y="6137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7" name="Text Box 42"/>
          <p:cNvSpPr txBox="1">
            <a:spLocks noChangeArrowheads="1"/>
          </p:cNvSpPr>
          <p:nvPr/>
        </p:nvSpPr>
        <p:spPr bwMode="auto">
          <a:xfrm>
            <a:off x="4567238" y="6137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8" name="Text Box 43"/>
          <p:cNvSpPr txBox="1">
            <a:spLocks noChangeArrowheads="1"/>
          </p:cNvSpPr>
          <p:nvPr/>
        </p:nvSpPr>
        <p:spPr bwMode="auto">
          <a:xfrm>
            <a:off x="5146675" y="5562601"/>
            <a:ext cx="2649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>
                <a:solidFill>
                  <a:schemeClr val="folHlink"/>
                </a:solidFill>
              </a:rPr>
              <a:t>Encrypted truth table:</a:t>
            </a:r>
          </a:p>
        </p:txBody>
      </p:sp>
      <p:sp>
        <p:nvSpPr>
          <p:cNvPr id="6189" name="Text Box 44"/>
          <p:cNvSpPr txBox="1">
            <a:spLocks noChangeArrowheads="1"/>
          </p:cNvSpPr>
          <p:nvPr/>
        </p:nvSpPr>
        <p:spPr bwMode="auto">
          <a:xfrm>
            <a:off x="7851776" y="4960938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0" name="Text Box 45"/>
          <p:cNvSpPr txBox="1">
            <a:spLocks noChangeArrowheads="1"/>
          </p:cNvSpPr>
          <p:nvPr/>
        </p:nvSpPr>
        <p:spPr bwMode="auto">
          <a:xfrm>
            <a:off x="7851776" y="534035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chemeClr val="folHlink"/>
                </a:solidFill>
              </a:rPr>
              <a:t>E</a:t>
            </a:r>
            <a:r>
              <a:rPr lang="en-US" altLang="en-US" baseline="-25000" dirty="0">
                <a:solidFill>
                  <a:schemeClr val="folHlink"/>
                </a:solidFill>
              </a:rPr>
              <a:t>k</a:t>
            </a:r>
            <a:r>
              <a:rPr lang="en-US" altLang="en-US" baseline="-40000" dirty="0">
                <a:solidFill>
                  <a:schemeClr val="folHlink"/>
                </a:solidFill>
              </a:rPr>
              <a:t>0x</a:t>
            </a:r>
            <a:r>
              <a:rPr lang="en-US" altLang="en-US" dirty="0">
                <a:solidFill>
                  <a:schemeClr val="folHlink"/>
                </a:solidFill>
              </a:rPr>
              <a:t>(E</a:t>
            </a:r>
            <a:r>
              <a:rPr lang="en-US" altLang="en-US" baseline="-25000" dirty="0">
                <a:solidFill>
                  <a:schemeClr val="folHlink"/>
                </a:solidFill>
              </a:rPr>
              <a:t>k</a:t>
            </a:r>
            <a:r>
              <a:rPr lang="en-US" altLang="en-US" baseline="-40000" dirty="0">
                <a:solidFill>
                  <a:schemeClr val="folHlink"/>
                </a:solidFill>
              </a:rPr>
              <a:t>1y</a:t>
            </a:r>
            <a:r>
              <a:rPr lang="en-US" altLang="en-US" dirty="0">
                <a:solidFill>
                  <a:schemeClr val="folHlink"/>
                </a:solidFill>
              </a:rPr>
              <a:t>(k</a:t>
            </a:r>
            <a:r>
              <a:rPr lang="en-US" altLang="en-US" baseline="-25000" dirty="0">
                <a:solidFill>
                  <a:schemeClr val="folHlink"/>
                </a:solidFill>
              </a:rPr>
              <a:t>0z</a:t>
            </a:r>
            <a:r>
              <a:rPr lang="en-US" altLang="en-US" dirty="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1" name="Text Box 46"/>
          <p:cNvSpPr txBox="1">
            <a:spLocks noChangeArrowheads="1"/>
          </p:cNvSpPr>
          <p:nvPr/>
        </p:nvSpPr>
        <p:spPr bwMode="auto">
          <a:xfrm>
            <a:off x="7851776" y="5718175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2" name="Text Box 47"/>
          <p:cNvSpPr txBox="1">
            <a:spLocks noChangeArrowheads="1"/>
          </p:cNvSpPr>
          <p:nvPr/>
        </p:nvSpPr>
        <p:spPr bwMode="auto">
          <a:xfrm>
            <a:off x="7851776" y="60960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9715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3D5C0CB-98C2-4F41-A718-13305DAE76FA}" type="slidenum">
              <a:rPr lang="en-US" altLang="en-US" sz="1200">
                <a:latin typeface="Arial" panose="020B0604020202020204" pitchFamily="34" charset="0"/>
              </a:rPr>
              <a:pPr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3: Send Garbled Truth Table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Alice randomly permutes (“garbles”) encrypted truth table and sends it to Bob 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4960938" y="3290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51133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56467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5380038" y="3100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808538" y="3748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5341938" y="3733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5265738" y="275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3565525" y="3124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H="1">
            <a:off x="3565526" y="405288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2697164" y="3767138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7227889" y="3810001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H="1">
            <a:off x="5638801" y="40386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 flipV="1">
            <a:off x="4645026" y="3209926"/>
            <a:ext cx="735013" cy="119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3595688" y="4191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V="1">
            <a:off x="4675188" y="4038601"/>
            <a:ext cx="285750" cy="500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581401" y="4572000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7189" name="Line 20"/>
          <p:cNvSpPr>
            <a:spLocks noChangeShapeType="1"/>
          </p:cNvSpPr>
          <p:nvPr/>
        </p:nvSpPr>
        <p:spPr bwMode="auto">
          <a:xfrm flipV="1">
            <a:off x="4660900" y="4052889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4765676" y="5562601"/>
            <a:ext cx="2397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Garbled truth table:</a:t>
            </a:r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2055814" y="5035551"/>
            <a:ext cx="1525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2055814" y="5414963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2055814" y="5792788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2055814" y="6170613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7162801" y="61722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6" name="Text Box 27"/>
          <p:cNvSpPr txBox="1">
            <a:spLocks noChangeArrowheads="1"/>
          </p:cNvSpPr>
          <p:nvPr/>
        </p:nvSpPr>
        <p:spPr bwMode="auto">
          <a:xfrm>
            <a:off x="7162801" y="53086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7" name="Text Box 28"/>
          <p:cNvSpPr txBox="1">
            <a:spLocks noChangeArrowheads="1"/>
          </p:cNvSpPr>
          <p:nvPr/>
        </p:nvSpPr>
        <p:spPr bwMode="auto">
          <a:xfrm>
            <a:off x="7162801" y="48768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8" name="Text Box 29"/>
          <p:cNvSpPr txBox="1">
            <a:spLocks noChangeArrowheads="1"/>
          </p:cNvSpPr>
          <p:nvPr/>
        </p:nvSpPr>
        <p:spPr bwMode="auto">
          <a:xfrm>
            <a:off x="7162801" y="57404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1z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9" name="Freeform 30"/>
          <p:cNvSpPr>
            <a:spLocks/>
          </p:cNvSpPr>
          <p:nvPr/>
        </p:nvSpPr>
        <p:spPr bwMode="auto">
          <a:xfrm>
            <a:off x="3019425" y="4286250"/>
            <a:ext cx="4514850" cy="1238250"/>
          </a:xfrm>
          <a:custGeom>
            <a:avLst/>
            <a:gdLst>
              <a:gd name="T0" fmla="*/ 0 w 2844"/>
              <a:gd name="T1" fmla="*/ 0 h 780"/>
              <a:gd name="T2" fmla="*/ 426 w 2844"/>
              <a:gd name="T3" fmla="*/ 474 h 780"/>
              <a:gd name="T4" fmla="*/ 1848 w 2844"/>
              <a:gd name="T5" fmla="*/ 702 h 780"/>
              <a:gd name="T6" fmla="*/ 2844 w 2844"/>
              <a:gd name="T7" fmla="*/ 6 h 780"/>
              <a:gd name="T8" fmla="*/ 0 60000 65536"/>
              <a:gd name="T9" fmla="*/ 0 60000 65536"/>
              <a:gd name="T10" fmla="*/ 0 60000 65536"/>
              <a:gd name="T11" fmla="*/ 0 60000 65536"/>
              <a:gd name="T12" fmla="*/ 0 w 2844"/>
              <a:gd name="T13" fmla="*/ 0 h 780"/>
              <a:gd name="T14" fmla="*/ 2844 w 2844"/>
              <a:gd name="T15" fmla="*/ 780 h 7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4" h="780">
                <a:moveTo>
                  <a:pt x="0" y="0"/>
                </a:moveTo>
                <a:cubicBezTo>
                  <a:pt x="71" y="79"/>
                  <a:pt x="118" y="357"/>
                  <a:pt x="426" y="474"/>
                </a:cubicBezTo>
                <a:cubicBezTo>
                  <a:pt x="734" y="591"/>
                  <a:pt x="1445" y="780"/>
                  <a:pt x="1848" y="702"/>
                </a:cubicBezTo>
                <a:cubicBezTo>
                  <a:pt x="2251" y="624"/>
                  <a:pt x="2637" y="151"/>
                  <a:pt x="2844" y="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0415" name="AutoShape 31"/>
          <p:cNvSpPr>
            <a:spLocks noChangeArrowheads="1"/>
          </p:cNvSpPr>
          <p:nvPr/>
        </p:nvSpPr>
        <p:spPr bwMode="auto">
          <a:xfrm>
            <a:off x="7391400" y="2590800"/>
            <a:ext cx="2971800" cy="838200"/>
          </a:xfrm>
          <a:prstGeom prst="wedgeRectCallout">
            <a:avLst>
              <a:gd name="adj1" fmla="val -40704"/>
              <a:gd name="adj2" fmla="val 95833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Does </a:t>
            </a:r>
            <a:r>
              <a:rPr lang="en-US" altLang="en-US" sz="1600" u="sng">
                <a:solidFill>
                  <a:schemeClr val="tx1"/>
                </a:solidFill>
              </a:rPr>
              <a:t>not</a:t>
            </a:r>
            <a:r>
              <a:rPr lang="en-US" altLang="en-US" sz="1600">
                <a:solidFill>
                  <a:schemeClr val="tx1"/>
                </a:solidFill>
              </a:rPr>
              <a:t> know which row of garbled table corresponds to which row of original table</a:t>
            </a:r>
          </a:p>
        </p:txBody>
      </p:sp>
    </p:spTree>
    <p:extLst>
      <p:ext uri="{BB962C8B-B14F-4D97-AF65-F5344CB8AC3E}">
        <p14:creationId xmlns:p14="http://schemas.microsoft.com/office/powerpoint/2010/main" val="15170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4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31E005A7-3DAE-41AA-8BBA-12A9A2E8F883}" type="slidenum">
              <a:rPr lang="en-US" altLang="en-US" sz="1200">
                <a:latin typeface="Arial" panose="020B0604020202020204" pitchFamily="34" charset="0"/>
              </a:rPr>
              <a:pPr/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4: Send Keys For Alice’s Inputs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Alice sends the key corresponding to her input bit</a:t>
            </a:r>
          </a:p>
          <a:p>
            <a:pPr lvl="1"/>
            <a:r>
              <a:rPr lang="en-US" altLang="en-US" smtClean="0"/>
              <a:t>Keys are random, so Bob does not learn what this bit is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4960938" y="3290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51133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56467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5380038" y="3100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808538" y="3748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5341938" y="3733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5265738" y="275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565525" y="275272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 flipH="1">
            <a:off x="3565526" y="405288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2697164" y="3767138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7227889" y="3810001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 flipH="1">
            <a:off x="5638801" y="40386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>
            <a:off x="4645026" y="3100389"/>
            <a:ext cx="735013" cy="1095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3595688" y="4191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1x</a:t>
            </a:r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 flipV="1">
            <a:off x="4675188" y="4038601"/>
            <a:ext cx="285750" cy="500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Text Box 19"/>
          <p:cNvSpPr txBox="1">
            <a:spLocks noChangeArrowheads="1"/>
          </p:cNvSpPr>
          <p:nvPr/>
        </p:nvSpPr>
        <p:spPr bwMode="auto">
          <a:xfrm>
            <a:off x="3581401" y="4572000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flipV="1">
            <a:off x="4660900" y="4052889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Freeform 21"/>
          <p:cNvSpPr>
            <a:spLocks/>
          </p:cNvSpPr>
          <p:nvPr/>
        </p:nvSpPr>
        <p:spPr bwMode="auto">
          <a:xfrm>
            <a:off x="4572000" y="4267200"/>
            <a:ext cx="2819400" cy="482600"/>
          </a:xfrm>
          <a:custGeom>
            <a:avLst/>
            <a:gdLst>
              <a:gd name="T0" fmla="*/ 0 w 1776"/>
              <a:gd name="T1" fmla="*/ 96 h 304"/>
              <a:gd name="T2" fmla="*/ 912 w 1776"/>
              <a:gd name="T3" fmla="*/ 288 h 304"/>
              <a:gd name="T4" fmla="*/ 1776 w 1776"/>
              <a:gd name="T5" fmla="*/ 0 h 304"/>
              <a:gd name="T6" fmla="*/ 0 60000 65536"/>
              <a:gd name="T7" fmla="*/ 0 60000 65536"/>
              <a:gd name="T8" fmla="*/ 0 60000 65536"/>
              <a:gd name="T9" fmla="*/ 0 w 1776"/>
              <a:gd name="T10" fmla="*/ 0 h 304"/>
              <a:gd name="T11" fmla="*/ 1776 w 1776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04">
                <a:moveTo>
                  <a:pt x="0" y="96"/>
                </a:moveTo>
                <a:cubicBezTo>
                  <a:pt x="308" y="200"/>
                  <a:pt x="616" y="304"/>
                  <a:pt x="912" y="288"/>
                </a:cubicBezTo>
                <a:cubicBezTo>
                  <a:pt x="1208" y="272"/>
                  <a:pt x="1492" y="136"/>
                  <a:pt x="177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6918325" y="4376739"/>
            <a:ext cx="34739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If Alice’s bit is 1, she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simply sends k</a:t>
            </a:r>
            <a:r>
              <a:rPr lang="en-US" altLang="en-US" baseline="-25000" dirty="0">
                <a:solidFill>
                  <a:srgbClr val="FF0000"/>
                </a:solidFill>
              </a:rPr>
              <a:t>1x</a:t>
            </a:r>
            <a:r>
              <a:rPr lang="en-US" altLang="en-US" dirty="0">
                <a:solidFill>
                  <a:srgbClr val="FF0000"/>
                </a:solidFill>
              </a:rPr>
              <a:t> to Bob;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if 0, she sends k</a:t>
            </a:r>
            <a:r>
              <a:rPr lang="en-US" altLang="en-US" baseline="-25000" dirty="0">
                <a:solidFill>
                  <a:srgbClr val="FF0000"/>
                </a:solidFill>
              </a:rPr>
              <a:t>0x</a:t>
            </a:r>
          </a:p>
        </p:txBody>
      </p:sp>
      <p:sp>
        <p:nvSpPr>
          <p:cNvPr id="1682455" name="AutoShape 23"/>
          <p:cNvSpPr>
            <a:spLocks noChangeArrowheads="1"/>
          </p:cNvSpPr>
          <p:nvPr/>
        </p:nvSpPr>
        <p:spPr bwMode="auto">
          <a:xfrm>
            <a:off x="7620000" y="2752726"/>
            <a:ext cx="2057400" cy="828675"/>
          </a:xfrm>
          <a:prstGeom prst="wedgeRectCallout">
            <a:avLst>
              <a:gd name="adj1" fmla="val -45370"/>
              <a:gd name="adj2" fmla="val 82565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Learns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bit, but not b’ </a:t>
            </a:r>
            <a:r>
              <a:rPr lang="en-US" altLang="en-US" sz="1600">
                <a:solidFill>
                  <a:schemeClr val="hlink"/>
                </a:solidFill>
              </a:rPr>
              <a:t>(why?)</a:t>
            </a: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2698750" y="5611813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4651375" y="60817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19" name="Text Box 26"/>
          <p:cNvSpPr txBox="1">
            <a:spLocks noChangeArrowheads="1"/>
          </p:cNvSpPr>
          <p:nvPr/>
        </p:nvSpPr>
        <p:spPr bwMode="auto">
          <a:xfrm>
            <a:off x="4651375" y="553243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4651375" y="525780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4651375" y="58070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9767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4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E63C259-98EE-47D1-963E-4619DD09F9B1}" type="slidenum">
              <a:rPr lang="en-US" altLang="en-US" sz="1200">
                <a:latin typeface="Arial" panose="020B0604020202020204" pitchFamily="34" charset="0"/>
              </a:rPr>
              <a:pPr/>
              <a:t>38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5: Use OT on Keys for Bob’s Input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Alice and Bob run oblivious transfer protocol</a:t>
            </a:r>
          </a:p>
          <a:p>
            <a:pPr lvl="1"/>
            <a:r>
              <a:rPr lang="en-US" altLang="en-US" smtClean="0"/>
              <a:t>Alice’s input is the two keys corresponding to Bob’s wire</a:t>
            </a:r>
          </a:p>
          <a:p>
            <a:pPr lvl="1"/>
            <a:r>
              <a:rPr lang="en-US" altLang="en-US" smtClean="0"/>
              <a:t>Bob’s input into OT is simply his 1-bit input on that wire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4813300" y="3514725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4965700" y="4048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5499100" y="4048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5232400" y="33242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660901" y="3971926"/>
            <a:ext cx="296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5194300" y="3957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118100" y="2981326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417888" y="33480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H="1">
            <a:off x="3417889" y="4276725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2549525" y="3990975"/>
            <a:ext cx="80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7080251" y="4033839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 flipH="1">
            <a:off x="5491164" y="426243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 flipV="1">
            <a:off x="4424364" y="3433764"/>
            <a:ext cx="808037" cy="1428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3448050" y="441483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 flipV="1">
            <a:off x="4527550" y="4262438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Text Box 19"/>
          <p:cNvSpPr txBox="1">
            <a:spLocks noChangeArrowheads="1"/>
          </p:cNvSpPr>
          <p:nvPr/>
        </p:nvSpPr>
        <p:spPr bwMode="auto">
          <a:xfrm>
            <a:off x="3433764" y="4795838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, 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</a:p>
        </p:txBody>
      </p:sp>
      <p:sp>
        <p:nvSpPr>
          <p:cNvPr id="9237" name="Line 20"/>
          <p:cNvSpPr>
            <a:spLocks noChangeShapeType="1"/>
          </p:cNvSpPr>
          <p:nvPr/>
        </p:nvSpPr>
        <p:spPr bwMode="auto">
          <a:xfrm flipV="1">
            <a:off x="4513263" y="4276726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Freeform 21"/>
          <p:cNvSpPr>
            <a:spLocks/>
          </p:cNvSpPr>
          <p:nvPr/>
        </p:nvSpPr>
        <p:spPr bwMode="auto">
          <a:xfrm>
            <a:off x="4491039" y="4491039"/>
            <a:ext cx="2752725" cy="542925"/>
          </a:xfrm>
          <a:custGeom>
            <a:avLst/>
            <a:gdLst>
              <a:gd name="T0" fmla="*/ 0 w 1734"/>
              <a:gd name="T1" fmla="*/ 324 h 342"/>
              <a:gd name="T2" fmla="*/ 870 w 1734"/>
              <a:gd name="T3" fmla="*/ 288 h 342"/>
              <a:gd name="T4" fmla="*/ 1734 w 1734"/>
              <a:gd name="T5" fmla="*/ 0 h 342"/>
              <a:gd name="T6" fmla="*/ 0 60000 65536"/>
              <a:gd name="T7" fmla="*/ 0 60000 65536"/>
              <a:gd name="T8" fmla="*/ 0 60000 65536"/>
              <a:gd name="T9" fmla="*/ 0 w 1734"/>
              <a:gd name="T10" fmla="*/ 0 h 342"/>
              <a:gd name="T11" fmla="*/ 1734 w 1734"/>
              <a:gd name="T12" fmla="*/ 342 h 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4" h="342">
                <a:moveTo>
                  <a:pt x="0" y="324"/>
                </a:moveTo>
                <a:cubicBezTo>
                  <a:pt x="145" y="319"/>
                  <a:pt x="581" y="342"/>
                  <a:pt x="870" y="288"/>
                </a:cubicBezTo>
                <a:cubicBezTo>
                  <a:pt x="1159" y="234"/>
                  <a:pt x="1450" y="136"/>
                  <a:pt x="173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9" name="Text Box 22"/>
          <p:cNvSpPr txBox="1">
            <a:spLocks noChangeArrowheads="1"/>
          </p:cNvSpPr>
          <p:nvPr/>
        </p:nvSpPr>
        <p:spPr bwMode="auto">
          <a:xfrm>
            <a:off x="6770689" y="4600575"/>
            <a:ext cx="3134063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Run oblivious transfer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Alice’s input: k</a:t>
            </a:r>
            <a:r>
              <a:rPr lang="en-US" altLang="en-US" baseline="-25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, 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  <a:endParaRPr lang="en-US" altLang="en-US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Bob’s input: his bit 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Bob learns k</a:t>
            </a:r>
            <a:r>
              <a:rPr lang="en-US" altLang="en-US" baseline="-25000">
                <a:solidFill>
                  <a:srgbClr val="FF0000"/>
                </a:solidFill>
              </a:rPr>
              <a:t>by</a:t>
            </a:r>
            <a:endParaRPr lang="en-US" altLang="en-US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What does Alice learn?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endParaRPr lang="en-US" altLang="en-US" baseline="-25000">
              <a:solidFill>
                <a:srgbClr val="FF0000"/>
              </a:solidFill>
            </a:endParaRPr>
          </a:p>
        </p:txBody>
      </p:sp>
      <p:sp>
        <p:nvSpPr>
          <p:cNvPr id="1684503" name="AutoShape 23"/>
          <p:cNvSpPr>
            <a:spLocks noChangeArrowheads="1"/>
          </p:cNvSpPr>
          <p:nvPr/>
        </p:nvSpPr>
        <p:spPr bwMode="auto">
          <a:xfrm>
            <a:off x="7620000" y="3124200"/>
            <a:ext cx="2743200" cy="833438"/>
          </a:xfrm>
          <a:prstGeom prst="wedgeRectCallout">
            <a:avLst>
              <a:gd name="adj1" fmla="val -45486"/>
              <a:gd name="adj2" fmla="val 8295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Knows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 and K</a:t>
            </a:r>
            <a:r>
              <a:rPr lang="en-US" altLang="en-US" sz="1600" baseline="-25000">
                <a:solidFill>
                  <a:schemeClr val="tx1"/>
                </a:solidFill>
              </a:rPr>
              <a:t>by</a:t>
            </a:r>
            <a:r>
              <a:rPr lang="en-US" altLang="en-US" sz="1600">
                <a:solidFill>
                  <a:schemeClr val="tx1"/>
                </a:solidFill>
              </a:rPr>
              <a:t> where b is his own input bit</a:t>
            </a:r>
          </a:p>
        </p:txBody>
      </p:sp>
      <p:sp>
        <p:nvSpPr>
          <p:cNvPr id="9241" name="Text Box 24"/>
          <p:cNvSpPr txBox="1">
            <a:spLocks noChangeArrowheads="1"/>
          </p:cNvSpPr>
          <p:nvPr/>
        </p:nvSpPr>
        <p:spPr bwMode="auto">
          <a:xfrm>
            <a:off x="2698750" y="5611813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9242" name="Text Box 25"/>
          <p:cNvSpPr txBox="1">
            <a:spLocks noChangeArrowheads="1"/>
          </p:cNvSpPr>
          <p:nvPr/>
        </p:nvSpPr>
        <p:spPr bwMode="auto">
          <a:xfrm>
            <a:off x="4651375" y="60817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3" name="Text Box 26"/>
          <p:cNvSpPr txBox="1">
            <a:spLocks noChangeArrowheads="1"/>
          </p:cNvSpPr>
          <p:nvPr/>
        </p:nvSpPr>
        <p:spPr bwMode="auto">
          <a:xfrm>
            <a:off x="4651375" y="553243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4" name="Text Box 27"/>
          <p:cNvSpPr txBox="1">
            <a:spLocks noChangeArrowheads="1"/>
          </p:cNvSpPr>
          <p:nvPr/>
        </p:nvSpPr>
        <p:spPr bwMode="auto">
          <a:xfrm>
            <a:off x="4651375" y="525780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5" name="Text Box 28"/>
          <p:cNvSpPr txBox="1">
            <a:spLocks noChangeArrowheads="1"/>
          </p:cNvSpPr>
          <p:nvPr/>
        </p:nvSpPr>
        <p:spPr bwMode="auto">
          <a:xfrm>
            <a:off x="4651375" y="58070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5919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450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E823FB5-5492-4059-BB46-BBF2437BB711}" type="slidenum">
              <a:rPr lang="en-US" altLang="en-US" sz="1200">
                <a:latin typeface="Arial" panose="020B0604020202020204" pitchFamily="34" charset="0"/>
              </a:rPr>
              <a:pPr/>
              <a:t>39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6: Evaluate Garbled Gate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Using the two keys that he learned, Bob decrypts exactly one of the output-wire keys</a:t>
            </a:r>
          </a:p>
          <a:p>
            <a:pPr lvl="1"/>
            <a:r>
              <a:rPr lang="en-US" altLang="en-US" smtClean="0"/>
              <a:t>Bob does not learn if this key corresponds to 0 or 1</a:t>
            </a:r>
          </a:p>
          <a:p>
            <a:pPr lvl="2"/>
            <a:r>
              <a:rPr lang="en-US" altLang="en-US" smtClean="0"/>
              <a:t>Why is this important?</a:t>
            </a: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4584700" y="4076700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4737100" y="4610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5270500" y="4610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5003800" y="3886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432301" y="4533901"/>
            <a:ext cx="296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4965700" y="45196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4889500" y="35433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3189288" y="39100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 flipH="1">
            <a:off x="3189289" y="48387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2320925" y="4552950"/>
            <a:ext cx="80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6851651" y="4595814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 flipH="1">
            <a:off x="5262564" y="482441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6"/>
          <p:cNvSpPr>
            <a:spLocks noChangeShapeType="1"/>
          </p:cNvSpPr>
          <p:nvPr/>
        </p:nvSpPr>
        <p:spPr bwMode="auto">
          <a:xfrm flipV="1">
            <a:off x="4195764" y="3995739"/>
            <a:ext cx="808037" cy="1428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3219450" y="49768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 flipV="1">
            <a:off x="4298950" y="4824413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3205164" y="5357813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</a:p>
        </p:txBody>
      </p:sp>
      <p:sp>
        <p:nvSpPr>
          <p:cNvPr id="10261" name="Line 20"/>
          <p:cNvSpPr>
            <a:spLocks noChangeShapeType="1"/>
          </p:cNvSpPr>
          <p:nvPr/>
        </p:nvSpPr>
        <p:spPr bwMode="auto">
          <a:xfrm flipV="1">
            <a:off x="4284663" y="4838701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AutoShape 21"/>
          <p:cNvSpPr>
            <a:spLocks noChangeArrowheads="1"/>
          </p:cNvSpPr>
          <p:nvPr/>
        </p:nvSpPr>
        <p:spPr bwMode="auto">
          <a:xfrm>
            <a:off x="7391400" y="3686175"/>
            <a:ext cx="2743200" cy="833438"/>
          </a:xfrm>
          <a:prstGeom prst="wedgeRectCallout">
            <a:avLst>
              <a:gd name="adj1" fmla="val -45486"/>
              <a:gd name="adj2" fmla="val 8295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Knows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 and K</a:t>
            </a:r>
            <a:r>
              <a:rPr lang="en-US" altLang="en-US" sz="1600" baseline="-25000">
                <a:solidFill>
                  <a:schemeClr val="tx1"/>
                </a:solidFill>
              </a:rPr>
              <a:t>by</a:t>
            </a:r>
            <a:r>
              <a:rPr lang="en-US" altLang="en-US" sz="1600">
                <a:solidFill>
                  <a:schemeClr val="tx1"/>
                </a:solidFill>
              </a:rPr>
              <a:t> where b is his own input bit</a:t>
            </a:r>
          </a:p>
        </p:txBody>
      </p:sp>
      <p:sp>
        <p:nvSpPr>
          <p:cNvPr id="10263" name="Text Box 22"/>
          <p:cNvSpPr txBox="1">
            <a:spLocks noChangeArrowheads="1"/>
          </p:cNvSpPr>
          <p:nvPr/>
        </p:nvSpPr>
        <p:spPr bwMode="auto">
          <a:xfrm>
            <a:off x="4800600" y="5640388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10264" name="Text Box 23"/>
          <p:cNvSpPr txBox="1">
            <a:spLocks noChangeArrowheads="1"/>
          </p:cNvSpPr>
          <p:nvPr/>
        </p:nvSpPr>
        <p:spPr bwMode="auto">
          <a:xfrm>
            <a:off x="6753225" y="611028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5" name="Text Box 24"/>
          <p:cNvSpPr txBox="1">
            <a:spLocks noChangeArrowheads="1"/>
          </p:cNvSpPr>
          <p:nvPr/>
        </p:nvSpPr>
        <p:spPr bwMode="auto">
          <a:xfrm>
            <a:off x="6753225" y="55610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6" name="Text Box 25"/>
          <p:cNvSpPr txBox="1">
            <a:spLocks noChangeArrowheads="1"/>
          </p:cNvSpPr>
          <p:nvPr/>
        </p:nvSpPr>
        <p:spPr bwMode="auto">
          <a:xfrm>
            <a:off x="6753225" y="52863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7" name="Text Box 26"/>
          <p:cNvSpPr txBox="1">
            <a:spLocks noChangeArrowheads="1"/>
          </p:cNvSpPr>
          <p:nvPr/>
        </p:nvSpPr>
        <p:spPr bwMode="auto">
          <a:xfrm>
            <a:off x="6753225" y="583565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8" name="Text Box 27"/>
          <p:cNvSpPr txBox="1">
            <a:spLocks noChangeArrowheads="1"/>
          </p:cNvSpPr>
          <p:nvPr/>
        </p:nvSpPr>
        <p:spPr bwMode="auto">
          <a:xfrm>
            <a:off x="8229600" y="4921250"/>
            <a:ext cx="191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Suppose b’=0, b=1</a:t>
            </a:r>
          </a:p>
        </p:txBody>
      </p:sp>
      <p:sp>
        <p:nvSpPr>
          <p:cNvPr id="1686556" name="Oval 28"/>
          <p:cNvSpPr>
            <a:spLocks noChangeArrowheads="1"/>
          </p:cNvSpPr>
          <p:nvPr/>
        </p:nvSpPr>
        <p:spPr bwMode="auto">
          <a:xfrm>
            <a:off x="6629400" y="5561014"/>
            <a:ext cx="1752600" cy="415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6557" name="Text Box 29"/>
          <p:cNvSpPr txBox="1">
            <a:spLocks noChangeArrowheads="1"/>
          </p:cNvSpPr>
          <p:nvPr/>
        </p:nvSpPr>
        <p:spPr bwMode="auto">
          <a:xfrm>
            <a:off x="8458201" y="5424488"/>
            <a:ext cx="20174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This is the only row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Bob can decrypt.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He learns K</a:t>
            </a:r>
            <a:r>
              <a:rPr lang="en-US" altLang="en-US" sz="1600" baseline="-25000">
                <a:solidFill>
                  <a:srgbClr val="FF0000"/>
                </a:solidFill>
              </a:rPr>
              <a:t>0z</a:t>
            </a:r>
          </a:p>
        </p:txBody>
      </p:sp>
    </p:spTree>
    <p:extLst>
      <p:ext uri="{BB962C8B-B14F-4D97-AF65-F5344CB8AC3E}">
        <p14:creationId xmlns:p14="http://schemas.microsoft.com/office/powerpoint/2010/main" val="20023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556" grpId="0" animBg="1"/>
      <p:bldP spid="16865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) to obtain (</a:t>
                </a:r>
                <a:r>
                  <a:rPr lang="en-US" dirty="0" err="1" smtClean="0"/>
                  <a:t>I,st</a:t>
                </a:r>
                <a:r>
                  <a:rPr lang="en-US" dirty="0" smtClean="0"/>
                  <a:t>)   ---- initial message I, state </a:t>
                </a:r>
                <a:r>
                  <a:rPr lang="en-US" dirty="0" err="1" smtClean="0"/>
                  <a:t>st</a:t>
                </a:r>
                <a:endParaRPr lang="en-US" dirty="0" smtClean="0"/>
              </a:p>
              <a:p>
                <a:pPr marL="971550" lvl="1" indent="-514350">
                  <a:buAutoNum type="arabicPeriod"/>
                </a:pPr>
                <a:r>
                  <a:rPr lang="en-US" dirty="0" smtClean="0"/>
                  <a:t>Sends I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picks random message r from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𝑝𝑘</m:t>
                        </m:r>
                      </m:sub>
                    </m:sSub>
                  </m:oMath>
                </a14:m>
                <a:r>
                  <a:rPr lang="en-US" dirty="0" smtClean="0"/>
                  <a:t>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sk,st,r</a:t>
                </a:r>
                <a:r>
                  <a:rPr lang="en-US" dirty="0" smtClean="0"/>
                  <a:t>) to obtain s and sends s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checks if V(</a:t>
                </a:r>
                <a:r>
                  <a:rPr lang="en-US" dirty="0" err="1" smtClean="0"/>
                  <a:t>pk,r,s</a:t>
                </a:r>
                <a:r>
                  <a:rPr lang="en-US" dirty="0" smtClean="0"/>
                  <a:t>)=I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 eavesdropping attacker obtains a transcript (</a:t>
                </a:r>
                <a:r>
                  <a:rPr lang="en-US" dirty="0" err="1" smtClean="0"/>
                  <a:t>I,r,s</a:t>
                </a:r>
                <a:r>
                  <a:rPr lang="en-US" dirty="0" smtClean="0"/>
                  <a:t>) of all the message sent.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Transcript Oracle: </a:t>
                </a:r>
                <a:r>
                  <a:rPr lang="en-US" dirty="0" err="1" smtClean="0"/>
                  <a:t>Trans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(.) runs honest execution and outputs transcript.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3221" r="-580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07A205B-5B1A-43E1-A32E-8BBB926C5666}" type="slidenum">
              <a:rPr lang="en-US" altLang="en-US" sz="1200">
                <a:latin typeface="Arial" panose="020B0604020202020204" pitchFamily="34" charset="0"/>
              </a:rPr>
              <a:pPr/>
              <a:t>40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In this way, Bob evaluates entire garbled circuit</a:t>
            </a:r>
          </a:p>
          <a:p>
            <a:pPr lvl="1"/>
            <a:r>
              <a:rPr lang="en-US" altLang="en-US" smtClean="0"/>
              <a:t>For each wire in the circuit, Bob learns only one key</a:t>
            </a:r>
          </a:p>
          <a:p>
            <a:pPr lvl="1"/>
            <a:r>
              <a:rPr lang="en-US" altLang="en-US" smtClean="0"/>
              <a:t>It corresponds to 0 or 1 (Bob does not know which)</a:t>
            </a:r>
          </a:p>
          <a:p>
            <a:pPr lvl="2"/>
            <a:r>
              <a:rPr lang="en-US" altLang="en-US" smtClean="0"/>
              <a:t>Therefore, Bob does not learn intermediate values </a:t>
            </a:r>
            <a:r>
              <a:rPr lang="en-US" altLang="en-US" smtClean="0">
                <a:solidFill>
                  <a:schemeClr val="hlink"/>
                </a:solidFill>
              </a:rPr>
              <a:t>(why?)</a:t>
            </a:r>
          </a:p>
          <a:p>
            <a:pPr lvl="2">
              <a:buFontTx/>
              <a:buNone/>
            </a:pPr>
            <a:endParaRPr lang="en-US" altLang="en-US" smtClean="0">
              <a:solidFill>
                <a:schemeClr val="hlink"/>
              </a:solidFill>
            </a:endParaRP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>
              <a:buFontTx/>
              <a:buNone/>
            </a:pPr>
            <a:endParaRPr lang="en-US" altLang="en-US" smtClean="0"/>
          </a:p>
          <a:p>
            <a:pPr lvl="2"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Bob tells Alice the key for the final output wire and she tells him if it corresponds to 0 or 1</a:t>
            </a:r>
          </a:p>
          <a:p>
            <a:pPr lvl="1"/>
            <a:r>
              <a:rPr lang="en-US" altLang="en-US" smtClean="0"/>
              <a:t>Bob does </a:t>
            </a:r>
            <a:r>
              <a:rPr lang="en-US" altLang="en-US" u="sng" smtClean="0"/>
              <a:t>not</a:t>
            </a:r>
            <a:r>
              <a:rPr lang="en-US" altLang="en-US" smtClean="0"/>
              <a:t> tell her intermediate wire keys </a:t>
            </a:r>
            <a:r>
              <a:rPr lang="en-US" altLang="en-US" smtClean="0">
                <a:solidFill>
                  <a:schemeClr val="hlink"/>
                </a:solidFill>
              </a:rPr>
              <a:t>(why?)</a:t>
            </a:r>
            <a:r>
              <a:rPr lang="en-US" altLang="en-US" smtClean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7: Evaluate Entire Circuit</a:t>
            </a:r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3254376" y="3405188"/>
            <a:ext cx="4975225" cy="1700212"/>
            <a:chOff x="1008" y="2112"/>
            <a:chExt cx="3349" cy="1152"/>
          </a:xfrm>
        </p:grpSpPr>
        <p:grpSp>
          <p:nvGrpSpPr>
            <p:cNvPr id="11270" name="Group 5"/>
            <p:cNvGrpSpPr>
              <a:grpSpLocks/>
            </p:cNvGrpSpPr>
            <p:nvPr/>
          </p:nvGrpSpPr>
          <p:grpSpPr bwMode="auto">
            <a:xfrm>
              <a:off x="2088" y="2784"/>
              <a:ext cx="264" cy="336"/>
              <a:chOff x="1349" y="2232"/>
              <a:chExt cx="528" cy="600"/>
            </a:xfrm>
          </p:grpSpPr>
          <p:sp>
            <p:nvSpPr>
              <p:cNvPr id="11315" name="AutoShape 6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16" name="Line 7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Line 8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Line 9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1" name="Group 10"/>
            <p:cNvGrpSpPr>
              <a:grpSpLocks/>
            </p:cNvGrpSpPr>
            <p:nvPr/>
          </p:nvGrpSpPr>
          <p:grpSpPr bwMode="auto">
            <a:xfrm>
              <a:off x="2467" y="2784"/>
              <a:ext cx="264" cy="336"/>
              <a:chOff x="1349" y="2232"/>
              <a:chExt cx="528" cy="600"/>
            </a:xfrm>
          </p:grpSpPr>
          <p:sp>
            <p:nvSpPr>
              <p:cNvPr id="11311" name="AutoShape 11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OR</a:t>
                </a:r>
              </a:p>
            </p:txBody>
          </p:sp>
          <p:sp>
            <p:nvSpPr>
              <p:cNvPr id="11312" name="Line 12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Line 13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Line 14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2" name="Group 15"/>
            <p:cNvGrpSpPr>
              <a:grpSpLocks/>
            </p:cNvGrpSpPr>
            <p:nvPr/>
          </p:nvGrpSpPr>
          <p:grpSpPr bwMode="auto">
            <a:xfrm>
              <a:off x="2643" y="2112"/>
              <a:ext cx="264" cy="336"/>
              <a:chOff x="1349" y="2232"/>
              <a:chExt cx="528" cy="600"/>
            </a:xfrm>
          </p:grpSpPr>
          <p:sp>
            <p:nvSpPr>
              <p:cNvPr id="11307" name="AutoShape 16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08" name="Line 17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Line 18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Line 19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3" name="AutoShape 20"/>
            <p:cNvSpPr>
              <a:spLocks noChangeArrowheads="1"/>
            </p:cNvSpPr>
            <p:nvPr/>
          </p:nvSpPr>
          <p:spPr bwMode="auto">
            <a:xfrm>
              <a:off x="2923" y="2596"/>
              <a:ext cx="264" cy="1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NOT</a:t>
              </a:r>
            </a:p>
          </p:txBody>
        </p:sp>
        <p:sp>
          <p:nvSpPr>
            <p:cNvPr id="11274" name="Line 21"/>
            <p:cNvSpPr>
              <a:spLocks noChangeShapeType="1"/>
            </p:cNvSpPr>
            <p:nvPr/>
          </p:nvSpPr>
          <p:spPr bwMode="auto">
            <a:xfrm>
              <a:off x="3055" y="2529"/>
              <a:ext cx="0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5" name="Group 22"/>
            <p:cNvGrpSpPr>
              <a:grpSpLocks/>
            </p:cNvGrpSpPr>
            <p:nvPr/>
          </p:nvGrpSpPr>
          <p:grpSpPr bwMode="auto">
            <a:xfrm>
              <a:off x="2923" y="2784"/>
              <a:ext cx="264" cy="336"/>
              <a:chOff x="1349" y="2232"/>
              <a:chExt cx="528" cy="600"/>
            </a:xfrm>
          </p:grpSpPr>
          <p:sp>
            <p:nvSpPr>
              <p:cNvPr id="11303" name="AutoShape 23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OR</a:t>
                </a:r>
              </a:p>
            </p:txBody>
          </p:sp>
          <p:sp>
            <p:nvSpPr>
              <p:cNvPr id="11304" name="Line 24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Line 25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6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6" name="Group 27"/>
            <p:cNvGrpSpPr>
              <a:grpSpLocks/>
            </p:cNvGrpSpPr>
            <p:nvPr/>
          </p:nvGrpSpPr>
          <p:grpSpPr bwMode="auto">
            <a:xfrm>
              <a:off x="2299" y="2448"/>
              <a:ext cx="264" cy="336"/>
              <a:chOff x="1349" y="2232"/>
              <a:chExt cx="528" cy="600"/>
            </a:xfrm>
          </p:grpSpPr>
          <p:sp>
            <p:nvSpPr>
              <p:cNvPr id="11299" name="AutoShape 28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00" name="Line 29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30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31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7" name="Line 32"/>
            <p:cNvSpPr>
              <a:spLocks noChangeShapeType="1"/>
            </p:cNvSpPr>
            <p:nvPr/>
          </p:nvSpPr>
          <p:spPr bwMode="auto">
            <a:xfrm>
              <a:off x="2859" y="2452"/>
              <a:ext cx="196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33"/>
            <p:cNvSpPr>
              <a:spLocks noChangeShapeType="1"/>
            </p:cNvSpPr>
            <p:nvPr/>
          </p:nvSpPr>
          <p:spPr bwMode="auto">
            <a:xfrm>
              <a:off x="2431" y="2452"/>
              <a:ext cx="2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34"/>
            <p:cNvSpPr>
              <a:spLocks noChangeShapeType="1"/>
            </p:cNvSpPr>
            <p:nvPr/>
          </p:nvSpPr>
          <p:spPr bwMode="auto">
            <a:xfrm>
              <a:off x="2216" y="2784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35"/>
            <p:cNvSpPr>
              <a:spLocks noChangeShapeType="1"/>
            </p:cNvSpPr>
            <p:nvPr/>
          </p:nvSpPr>
          <p:spPr bwMode="auto">
            <a:xfrm>
              <a:off x="2515" y="2784"/>
              <a:ext cx="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36"/>
            <p:cNvSpPr txBox="1">
              <a:spLocks noChangeArrowheads="1"/>
            </p:cNvSpPr>
            <p:nvPr/>
          </p:nvSpPr>
          <p:spPr bwMode="auto">
            <a:xfrm>
              <a:off x="1008" y="2623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Alice’s inputs</a:t>
              </a:r>
            </a:p>
          </p:txBody>
        </p:sp>
        <p:sp>
          <p:nvSpPr>
            <p:cNvPr id="11282" name="Line 37"/>
            <p:cNvSpPr>
              <a:spLocks noChangeShapeType="1"/>
            </p:cNvSpPr>
            <p:nvPr/>
          </p:nvSpPr>
          <p:spPr bwMode="auto">
            <a:xfrm>
              <a:off x="1555" y="28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38"/>
            <p:cNvSpPr>
              <a:spLocks noChangeShapeType="1"/>
            </p:cNvSpPr>
            <p:nvPr/>
          </p:nvSpPr>
          <p:spPr bwMode="auto">
            <a:xfrm>
              <a:off x="1555" y="3120"/>
              <a:ext cx="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39"/>
            <p:cNvSpPr>
              <a:spLocks noChangeShapeType="1"/>
            </p:cNvSpPr>
            <p:nvPr/>
          </p:nvSpPr>
          <p:spPr bwMode="auto">
            <a:xfrm>
              <a:off x="1507" y="28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40"/>
            <p:cNvSpPr>
              <a:spLocks noChangeShapeType="1"/>
            </p:cNvSpPr>
            <p:nvPr/>
          </p:nvSpPr>
          <p:spPr bwMode="auto">
            <a:xfrm>
              <a:off x="1507" y="3168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41"/>
            <p:cNvSpPr>
              <a:spLocks noChangeShapeType="1"/>
            </p:cNvSpPr>
            <p:nvPr/>
          </p:nvSpPr>
          <p:spPr bwMode="auto">
            <a:xfrm>
              <a:off x="2515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42"/>
            <p:cNvSpPr>
              <a:spLocks noChangeShapeType="1"/>
            </p:cNvSpPr>
            <p:nvPr/>
          </p:nvSpPr>
          <p:spPr bwMode="auto">
            <a:xfrm>
              <a:off x="1459" y="2880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43"/>
            <p:cNvSpPr>
              <a:spLocks noChangeShapeType="1"/>
            </p:cNvSpPr>
            <p:nvPr/>
          </p:nvSpPr>
          <p:spPr bwMode="auto">
            <a:xfrm>
              <a:off x="1459" y="3216"/>
              <a:ext cx="1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4"/>
            <p:cNvSpPr>
              <a:spLocks noChangeShapeType="1"/>
            </p:cNvSpPr>
            <p:nvPr/>
          </p:nvSpPr>
          <p:spPr bwMode="auto">
            <a:xfrm flipH="1">
              <a:off x="2971" y="312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45"/>
            <p:cNvSpPr>
              <a:spLocks noChangeShapeType="1"/>
            </p:cNvSpPr>
            <p:nvPr/>
          </p:nvSpPr>
          <p:spPr bwMode="auto">
            <a:xfrm>
              <a:off x="3720" y="28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46"/>
            <p:cNvSpPr>
              <a:spLocks noChangeShapeType="1"/>
            </p:cNvSpPr>
            <p:nvPr/>
          </p:nvSpPr>
          <p:spPr bwMode="auto">
            <a:xfrm>
              <a:off x="3139" y="3120"/>
              <a:ext cx="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7"/>
            <p:cNvSpPr>
              <a:spLocks noChangeShapeType="1"/>
            </p:cNvSpPr>
            <p:nvPr/>
          </p:nvSpPr>
          <p:spPr bwMode="auto">
            <a:xfrm>
              <a:off x="3811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8"/>
            <p:cNvSpPr>
              <a:spLocks noChangeShapeType="1"/>
            </p:cNvSpPr>
            <p:nvPr/>
          </p:nvSpPr>
          <p:spPr bwMode="auto">
            <a:xfrm>
              <a:off x="2299" y="3264"/>
              <a:ext cx="1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9"/>
            <p:cNvSpPr>
              <a:spLocks noChangeShapeType="1"/>
            </p:cNvSpPr>
            <p:nvPr/>
          </p:nvSpPr>
          <p:spPr bwMode="auto">
            <a:xfrm>
              <a:off x="2683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50"/>
            <p:cNvSpPr>
              <a:spLocks noChangeShapeType="1"/>
            </p:cNvSpPr>
            <p:nvPr/>
          </p:nvSpPr>
          <p:spPr bwMode="auto">
            <a:xfrm>
              <a:off x="3763" y="28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1"/>
            <p:cNvSpPr>
              <a:spLocks noChangeShapeType="1"/>
            </p:cNvSpPr>
            <p:nvPr/>
          </p:nvSpPr>
          <p:spPr bwMode="auto">
            <a:xfrm>
              <a:off x="2683" y="3168"/>
              <a:ext cx="1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ShapeType="1"/>
            </p:cNvSpPr>
            <p:nvPr/>
          </p:nvSpPr>
          <p:spPr bwMode="auto">
            <a:xfrm>
              <a:off x="2304" y="312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Text Box 53"/>
            <p:cNvSpPr txBox="1">
              <a:spLocks noChangeArrowheads="1"/>
            </p:cNvSpPr>
            <p:nvPr/>
          </p:nvSpPr>
          <p:spPr bwMode="auto">
            <a:xfrm>
              <a:off x="3323" y="2630"/>
              <a:ext cx="103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Bob’s inputs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3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(Semi-Honest 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Security</a:t>
                </a:r>
                <a:r>
                  <a:rPr lang="en-US" dirty="0" smtClean="0"/>
                  <a:t>: Assuming that Alice and Bob are both semi-honest (follow the protocol) then there exist PPT simulators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</a:t>
                </a:r>
                <a:r>
                  <a:rPr lang="en-US" dirty="0" smtClean="0"/>
                  <a:t>.t.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is only shown Alice’s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(similarly,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only shown </a:t>
                </a:r>
                <a:r>
                  <a:rPr lang="en-US" dirty="0" smtClean="0"/>
                  <a:t>Bob’s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Theorem (informal): </a:t>
                </a:r>
                <a:r>
                  <a:rPr lang="en-US" dirty="0" smtClean="0"/>
                  <a:t>If the oblivious transfer protocol is secure, and the underlying encryption scheme is CPA-secure then Yao’s protocol is secure in the semi-honest adversary model.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E95B18E-07CD-49F8-AD49-384854D8B5BF}" type="slidenum">
              <a:rPr lang="en-US" altLang="en-US" sz="1200">
                <a:latin typeface="Arial" panose="020B0604020202020204" pitchFamily="34" charset="0"/>
              </a:rPr>
              <a:pPr/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Brief Discussion of Yao’s Protocol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dirty="0" smtClean="0"/>
              <a:t>Function must be converted into a circuit</a:t>
            </a:r>
          </a:p>
          <a:p>
            <a:pPr lvl="1"/>
            <a:r>
              <a:rPr lang="en-US" altLang="en-US" dirty="0" smtClean="0"/>
              <a:t>For many functions, circuit will be huge</a:t>
            </a:r>
          </a:p>
          <a:p>
            <a:r>
              <a:rPr lang="en-US" altLang="en-US" dirty="0" smtClean="0"/>
              <a:t>If m gates in the circuit and n inputs from Bob, then need 4m encryptions and n oblivious transfers</a:t>
            </a:r>
            <a:endParaRPr lang="en-US" altLang="en-US" dirty="0" smtClean="0">
              <a:solidFill>
                <a:schemeClr val="hlink"/>
              </a:solidFill>
            </a:endParaRPr>
          </a:p>
          <a:p>
            <a:pPr lvl="1"/>
            <a:r>
              <a:rPr lang="en-US" altLang="en-US" dirty="0" smtClean="0"/>
              <a:t>Oblivious transfers for all inputs can be done in parallel</a:t>
            </a:r>
          </a:p>
          <a:p>
            <a:r>
              <a:rPr lang="en-US" altLang="en-US" dirty="0" smtClean="0"/>
              <a:t>Yao’s construction gives a </a:t>
            </a:r>
            <a:r>
              <a:rPr lang="en-US" altLang="en-US" u="sng" dirty="0" smtClean="0">
                <a:solidFill>
                  <a:schemeClr val="hlink"/>
                </a:solidFill>
              </a:rPr>
              <a:t>constant-round</a:t>
            </a:r>
            <a:r>
              <a:rPr lang="en-US" altLang="en-US" dirty="0" smtClean="0"/>
              <a:t> protocol for secure computation of </a:t>
            </a:r>
            <a:r>
              <a:rPr lang="en-US" altLang="en-US" u="sng" dirty="0" smtClean="0">
                <a:solidFill>
                  <a:schemeClr val="hlink"/>
                </a:solidFill>
              </a:rPr>
              <a:t>any</a:t>
            </a:r>
            <a:r>
              <a:rPr lang="en-US" altLang="en-US" dirty="0" smtClean="0"/>
              <a:t> function in the semi-honest model</a:t>
            </a:r>
          </a:p>
          <a:p>
            <a:pPr lvl="1"/>
            <a:r>
              <a:rPr lang="en-US" altLang="en-US" dirty="0" smtClean="0"/>
              <a:t>Number of rounds does not depend on the number of inputs or the size of the circuit!</a:t>
            </a:r>
          </a:p>
        </p:txBody>
      </p:sp>
    </p:spTree>
    <p:extLst>
      <p:ext uri="{BB962C8B-B14F-4D97-AF65-F5344CB8AC3E}">
        <p14:creationId xmlns:p14="http://schemas.microsoft.com/office/powerpoint/2010/main" val="12997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Malicious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Alice could initially garble the wrong circuit C(</a:t>
            </a:r>
            <a:r>
              <a:rPr lang="en-US" dirty="0" err="1" smtClean="0"/>
              <a:t>x,y</a:t>
            </a:r>
            <a:r>
              <a:rPr lang="en-US" dirty="0" smtClean="0"/>
              <a:t>)=y.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output of C(</a:t>
            </a:r>
            <a:r>
              <a:rPr lang="en-US" dirty="0" err="1" smtClean="0"/>
              <a:t>x,y</a:t>
            </a:r>
            <a:r>
              <a:rPr lang="en-US" dirty="0" smtClean="0"/>
              <a:t>) Alice can still send Bob the output f(</a:t>
            </a:r>
            <a:r>
              <a:rPr lang="en-US" dirty="0" err="1" smtClean="0"/>
              <a:t>x,y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Bob detect/prevent this?</a:t>
            </a:r>
          </a:p>
          <a:p>
            <a:pPr marL="0" indent="0">
              <a:buNone/>
            </a:pPr>
            <a:r>
              <a:rPr lang="en-US" b="1" dirty="0" smtClean="0"/>
              <a:t>Fix: </a:t>
            </a:r>
            <a:r>
              <a:rPr lang="en-US" dirty="0" smtClean="0"/>
              <a:t>Assume Alice </a:t>
            </a:r>
            <a:r>
              <a:rPr lang="en-US" dirty="0"/>
              <a:t>and Bob have both committed to their</a:t>
            </a:r>
            <a:r>
              <a:rPr lang="en-US" dirty="0" smtClean="0"/>
              <a:t> </a:t>
            </a:r>
            <a:r>
              <a:rPr lang="en-US" dirty="0"/>
              <a:t>input: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 smtClean="0"/>
              <a:t>=com(</a:t>
            </a:r>
            <a:r>
              <a:rPr lang="en-US" dirty="0" err="1" smtClean="0"/>
              <a:t>x,r</a:t>
            </a:r>
            <a:r>
              <a:rPr lang="en-US" baseline="-25000" dirty="0" err="1" smtClean="0"/>
              <a:t>A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=com(</a:t>
            </a:r>
            <a:r>
              <a:rPr lang="en-US" dirty="0" err="1" smtClean="0"/>
              <a:t>y,r</a:t>
            </a:r>
            <a:r>
              <a:rPr lang="en-US" baseline="-25000" dirty="0" err="1" smtClean="0"/>
              <a:t>B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Alice and Bob can use zero-knowledge proofs to convince other party that they are behaving honestly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Example</a:t>
            </a:r>
            <a:r>
              <a:rPr lang="en-US" dirty="0" smtClean="0"/>
              <a:t>: After sending a message A Alice proves that the message she just sent is the same message an honest party would have sent with input x </a:t>
            </a:r>
            <a:r>
              <a:rPr lang="en-US" dirty="0" err="1" smtClean="0"/>
              <a:t>s.t.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 smtClean="0"/>
              <a:t>=com(</a:t>
            </a:r>
            <a:r>
              <a:rPr lang="en-US" dirty="0" err="1" smtClean="0"/>
              <a:t>x,r</a:t>
            </a:r>
            <a:r>
              <a:rPr lang="en-US" baseline="-25000" dirty="0" err="1" smtClean="0"/>
              <a:t>A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Here </a:t>
            </a:r>
            <a:r>
              <a:rPr lang="en-US" dirty="0"/>
              <a:t>we assume that Alice and Bob have both committed to correct </a:t>
            </a:r>
            <a:r>
              <a:rPr lang="en-US" dirty="0" smtClean="0"/>
              <a:t>inputs (Bob might use y which does not represent his real vote etc… but this is not a problem we can address with cryptography)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Malicious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Assume Alice </a:t>
            </a:r>
            <a:r>
              <a:rPr lang="en-US" dirty="0"/>
              <a:t>and Bob have both committed to </a:t>
            </a:r>
            <a:r>
              <a:rPr lang="en-US" dirty="0" smtClean="0"/>
              <a:t>their </a:t>
            </a:r>
            <a:r>
              <a:rPr lang="en-US" dirty="0"/>
              <a:t>input: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 smtClean="0"/>
              <a:t>=com(</a:t>
            </a:r>
            <a:r>
              <a:rPr lang="en-US" dirty="0" err="1" smtClean="0"/>
              <a:t>x,r</a:t>
            </a:r>
            <a:r>
              <a:rPr lang="en-US" baseline="-25000" dirty="0" err="1" smtClean="0"/>
              <a:t>A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=com(</a:t>
            </a:r>
            <a:r>
              <a:rPr lang="en-US" dirty="0" err="1" smtClean="0"/>
              <a:t>y,r</a:t>
            </a:r>
            <a:r>
              <a:rPr lang="en-US" baseline="-25000" dirty="0" err="1" smtClean="0"/>
              <a:t>B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Here we assume that Alice and Bob have both committed to correct </a:t>
            </a:r>
            <a:r>
              <a:rPr lang="en-US" dirty="0" smtClean="0"/>
              <a:t>inputs (Bob might use y which does not represent his real vote etc… but this is not a problem we can address with cryptography)</a:t>
            </a:r>
            <a:endParaRPr lang="en-US" dirty="0"/>
          </a:p>
          <a:p>
            <a:pPr lvl="1"/>
            <a:r>
              <a:rPr lang="en-US" dirty="0"/>
              <a:t>Alice has 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 and can unlock </a:t>
            </a:r>
            <a:r>
              <a:rPr lang="en-US" dirty="0" err="1"/>
              <a:t>c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Bob has </a:t>
            </a:r>
            <a:r>
              <a:rPr lang="en-US" dirty="0" err="1"/>
              <a:t>c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and can unlock 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Alice sets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GarbleCircuit</a:t>
            </a:r>
            <a:r>
              <a:rPr lang="en-US" dirty="0" smtClean="0"/>
              <a:t>(</a:t>
            </a:r>
            <a:r>
              <a:rPr lang="en-US" dirty="0" err="1" smtClean="0"/>
              <a:t>f,r</a:t>
            </a:r>
            <a:r>
              <a:rPr lang="en-US" dirty="0" smtClean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sends to Bob.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convinces Bob that </a:t>
            </a:r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 = </a:t>
            </a:r>
            <a:r>
              <a:rPr lang="en-US" dirty="0" err="1"/>
              <a:t>GarbleCircuit</a:t>
            </a:r>
            <a:r>
              <a:rPr lang="en-US" dirty="0"/>
              <a:t>(</a:t>
            </a:r>
            <a:r>
              <a:rPr lang="en-US" dirty="0" err="1"/>
              <a:t>f,r</a:t>
            </a:r>
            <a:r>
              <a:rPr lang="en-US" dirty="0"/>
              <a:t>)</a:t>
            </a:r>
            <a:r>
              <a:rPr lang="en-US" dirty="0" smtClean="0"/>
              <a:t> for some r (using a zero-knowledge proof)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original oblivious transfer if Alice’s inputs were originally x</a:t>
            </a:r>
            <a:r>
              <a:rPr lang="en-US" baseline="-25000" dirty="0" smtClean="0"/>
              <a:t>0</a:t>
            </a:r>
            <a:r>
              <a:rPr lang="en-US" dirty="0" smtClean="0"/>
              <a:t>,x</a:t>
            </a:r>
            <a:r>
              <a:rPr lang="en-US" baseline="-25000" dirty="0" smtClean="0"/>
              <a:t>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and Bob run OT with y</a:t>
            </a:r>
            <a:r>
              <a:rPr lang="en-US" baseline="-25000" dirty="0" smtClean="0"/>
              <a:t>0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 where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Bob uses a zero-knowledge proof to convince Alice that he received the correct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(e.g. matching his previous commitment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sends K to Bob who decrypts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to obtain x</a:t>
            </a:r>
            <a:r>
              <a:rPr lang="en-US" baseline="-25000" dirty="0" smtClean="0"/>
              <a:t>i</a:t>
            </a:r>
            <a:endParaRPr lang="en-US" baseline="-25000" dirty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Identification Game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Ident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958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587999"/>
                <a:ext cx="106516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𝑔𝑎𝑖𝑛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587999"/>
                <a:ext cx="1065163" cy="453137"/>
              </a:xfrm>
              <a:prstGeom prst="rect">
                <a:avLst/>
              </a:prstGeom>
              <a:blipFill rotWithShape="1">
                <a:blip r:embed="rId7"/>
                <a:stretch>
                  <a:fillRect r="-2299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4082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1946033"/>
                <a:ext cx="17400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𝐓𝐫𝐚𝐧𝐬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1946033"/>
                <a:ext cx="17400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358628" y="5128485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37180" y="275775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99117" y="3159070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43573"/>
                <a:ext cx="191052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𝐓𝐫𝐚𝐧𝐬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43573"/>
                <a:ext cx="1910523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434828" y="3557045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560385" y="3159071"/>
                <a:ext cx="35791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85" y="3159071"/>
                <a:ext cx="357918" cy="4531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95998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2310658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295528" y="6013555"/>
                <a:ext cx="1230645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Ident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95528" y="6013555"/>
                <a:ext cx="12306454" cy="4351338"/>
              </a:xfr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30797" y="2336200"/>
                <a:ext cx="106516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𝐴𝑔𝑎𝑖𝑛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97" y="2336200"/>
                <a:ext cx="1065163" cy="453137"/>
              </a:xfrm>
              <a:prstGeom prst="rect">
                <a:avLst/>
              </a:prstGeom>
              <a:blipFill rotWithShape="1">
                <a:blip r:embed="rId12"/>
                <a:stretch>
                  <a:fillRect l="-1143" r="-2286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64885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23123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333609" y="3564665"/>
                <a:ext cx="1069459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←</m:t>
                          </m:r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𝜴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𝒑𝒌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609" y="3564665"/>
                <a:ext cx="1069459" cy="394210"/>
              </a:xfrm>
              <a:prstGeom prst="rect">
                <a:avLst/>
              </a:prstGeom>
              <a:blipFill rotWithShape="1">
                <a:blip r:embed="rId1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2401455" y="425202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320690" y="4237848"/>
                <a:ext cx="191052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𝐓𝐫𝐚𝐧𝐬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90" y="4237848"/>
                <a:ext cx="1910523" cy="8309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495072" y="3830475"/>
                <a:ext cx="106516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𝐴𝑔𝑎𝑖𝑛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072" y="3830475"/>
                <a:ext cx="1065163" cy="453137"/>
              </a:xfrm>
              <a:prstGeom prst="rect">
                <a:avLst/>
              </a:prstGeom>
              <a:blipFill rotWithShape="1">
                <a:blip r:embed="rId15"/>
                <a:stretch>
                  <a:fillRect l="-1143" r="-2286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H="1" flipV="1">
            <a:off x="2347722" y="46506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803341" y="4675348"/>
                <a:ext cx="3801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341" y="4675348"/>
                <a:ext cx="380104" cy="4531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 flipV="1">
            <a:off x="2434829" y="575139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60235" y="5179250"/>
                <a:ext cx="3760581" cy="586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/>
                            </a:rPr>
                            <m:t>𝑰𝒅𝒆𝒏𝒕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𝚷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𝑽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𝒑𝒌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35" y="5179250"/>
                <a:ext cx="3760581" cy="58618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6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8" grpId="0"/>
      <p:bldP spid="32" grpId="0"/>
      <p:bldP spid="32" grpId="1"/>
      <p:bldP spid="14" grpId="0"/>
      <p:bldP spid="25" grpId="0"/>
      <p:bldP spid="25" grpId="1"/>
      <p:bldP spid="38" grpId="0"/>
      <p:bldP spid="39" grpId="0"/>
      <p:bldP spid="39" grpId="1"/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Fiat-Shamir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Identification Schemes can be transformed into signatures</a:t>
                </a:r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(m)</a:t>
                </a:r>
              </a:p>
              <a:p>
                <a:pPr lvl="1"/>
                <a:r>
                  <a:rPr lang="en-US" dirty="0" smtClean="0"/>
                  <a:t>First compute (</a:t>
                </a:r>
                <a:r>
                  <a:rPr lang="en-US" dirty="0" err="1" smtClean="0"/>
                  <a:t>I,st</a:t>
                </a:r>
                <a:r>
                  <a:rPr lang="en-US" dirty="0" smtClean="0"/>
                  <a:t>)=</a:t>
                </a:r>
                <a:r>
                  <a:rPr lang="en-US" dirty="0"/>
                  <a:t> P</a:t>
                </a:r>
                <a:r>
                  <a:rPr lang="en-US" baseline="-25000" dirty="0"/>
                  <a:t>1</a:t>
                </a:r>
                <a:r>
                  <a:rPr lang="en-US" dirty="0"/>
                  <a:t>(</a:t>
                </a:r>
                <a:r>
                  <a:rPr lang="en-US" dirty="0" err="1"/>
                  <a:t>sk</a:t>
                </a:r>
                <a:r>
                  <a:rPr lang="en-US" dirty="0" smtClean="0"/>
                  <a:t>)   (as </a:t>
                </a:r>
                <a:r>
                  <a:rPr lang="en-US" dirty="0" err="1" smtClean="0"/>
                  <a:t>prover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Next compute the challenge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𝑯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𝑰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  (as verifier)</a:t>
                </a:r>
              </a:p>
              <a:p>
                <a:pPr lvl="1"/>
                <a:r>
                  <a:rPr lang="en-US" dirty="0" smtClean="0"/>
                  <a:t>Compute the response s = </a:t>
                </a:r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n-US" dirty="0" err="1"/>
                  <a:t>sk,st,r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Output signature (</a:t>
                </a:r>
                <a:r>
                  <a:rPr lang="en-US" dirty="0" err="1" smtClean="0"/>
                  <a:t>r,s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err="1" smtClean="0"/>
                  <a:t>Vrfy</a:t>
                </a:r>
                <a:r>
                  <a:rPr lang="en-US" baseline="-25000" dirty="0" err="1" smtClean="0"/>
                  <a:t>pk</a:t>
                </a:r>
                <a:r>
                  <a:rPr lang="en-US" dirty="0" smtClean="0"/>
                  <a:t>(m,(</a:t>
                </a:r>
                <a:r>
                  <a:rPr lang="en-US" dirty="0" err="1" smtClean="0"/>
                  <a:t>r,s</a:t>
                </a:r>
                <a:r>
                  <a:rPr lang="en-US" dirty="0" smtClean="0"/>
                  <a:t>))</a:t>
                </a:r>
              </a:p>
              <a:p>
                <a:pPr lvl="1"/>
                <a:r>
                  <a:rPr lang="en-US" dirty="0" smtClean="0"/>
                  <a:t>Compute I := V(</a:t>
                </a:r>
                <a:r>
                  <a:rPr lang="en-US" dirty="0" err="1" smtClean="0"/>
                  <a:t>pk,r,s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Check that H(</a:t>
                </a:r>
                <a:r>
                  <a:rPr lang="en-US" dirty="0" err="1" smtClean="0"/>
                  <a:t>I,m</a:t>
                </a:r>
                <a:r>
                  <a:rPr lang="en-US" dirty="0" smtClean="0"/>
                  <a:t>)=r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Theorem 12.10: </a:t>
                </a:r>
                <a:r>
                  <a:rPr lang="en-US" dirty="0" smtClean="0"/>
                  <a:t>If the identification scheme is secure and H is a random oracle then the above signature scheme is secure.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308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Verifier knows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knows x such that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 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sends initial message I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picks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(q is order of the group)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x,k,r</a:t>
                </a:r>
                <a:r>
                  <a:rPr lang="en-US" dirty="0" smtClean="0"/>
                  <a:t>)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and sends s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checks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623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Verifier knows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knows x such that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 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sends initial message I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picks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(q is order of the group)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x,k,r</a:t>
                </a:r>
                <a:r>
                  <a:rPr lang="en-US" dirty="0" smtClean="0"/>
                  <a:t>)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and sends s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checks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𝑥𝑟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Verifier knows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knows x such that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 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and sends initial message I to verifier</a:t>
                </a:r>
              </a:p>
              <a:p>
                <a:r>
                  <a:rPr lang="en-US" dirty="0" smtClean="0"/>
                  <a:t>Verifier picks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(q is order of the group)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runs P1(</a:t>
                </a:r>
                <a:r>
                  <a:rPr lang="en-US" dirty="0" err="1" smtClean="0"/>
                  <a:t>x,k,r</a:t>
                </a:r>
                <a:r>
                  <a:rPr lang="en-US" dirty="0" smtClean="0"/>
                  <a:t>)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and sends s to Verifier</a:t>
                </a:r>
              </a:p>
              <a:p>
                <a:r>
                  <a:rPr lang="en-US" dirty="0" smtClean="0"/>
                  <a:t>Verifier checks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12.11: </a:t>
                </a:r>
                <a:r>
                  <a:rPr lang="en-US" dirty="0" smtClean="0"/>
                  <a:t>If the discrete-logarithm problem is hard (relative to group generator) then </a:t>
                </a:r>
                <a:r>
                  <a:rPr lang="en-US" dirty="0" err="1" smtClean="0"/>
                  <a:t>Schnorr</a:t>
                </a:r>
                <a:r>
                  <a:rPr lang="en-US" dirty="0" smtClean="0"/>
                  <a:t> identification scheme is secure.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85026</TotalTime>
  <Words>2397</Words>
  <Application>Microsoft Office PowerPoint</Application>
  <PresentationFormat>Widescreen</PresentationFormat>
  <Paragraphs>735</Paragraphs>
  <Slides>44</Slides>
  <Notes>16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Course Business</vt:lpstr>
      <vt:lpstr>Cryptography CS 555</vt:lpstr>
      <vt:lpstr>Recap: Identification Scheme</vt:lpstr>
      <vt:lpstr>Identification Scheme</vt:lpstr>
      <vt:lpstr>Identification Game (Ident_(A,Π)^  (n))</vt:lpstr>
      <vt:lpstr>Recap: Fiat-Shamir Transform</vt:lpstr>
      <vt:lpstr>Schnorr Identification Scheme</vt:lpstr>
      <vt:lpstr>Schnorr Identification Scheme</vt:lpstr>
      <vt:lpstr>Schnorr Identification Scheme</vt:lpstr>
      <vt:lpstr>Schnorr Signatures via Fiat-Shamir</vt:lpstr>
      <vt:lpstr>Schnorr Signatures</vt:lpstr>
      <vt:lpstr>Schnorr Signatures</vt:lpstr>
      <vt:lpstr>Digital Signature Algorithm (DSA)</vt:lpstr>
      <vt:lpstr>Digital Signature Algorithm (DSA)</vt:lpstr>
      <vt:lpstr>Digital Signature Algorithm (DSA)</vt:lpstr>
      <vt:lpstr>Digital Signature Algorithm (DSA)</vt:lpstr>
      <vt:lpstr>Certificate Authority</vt:lpstr>
      <vt:lpstr>Secure Multiparty Computation</vt:lpstr>
      <vt:lpstr>Secure Multiparty Computation (Crushes)</vt:lpstr>
      <vt:lpstr>Secure Multiparty Computation (Crushes)</vt:lpstr>
      <vt:lpstr>Adversary Models</vt:lpstr>
      <vt:lpstr>Computational Indistinguishability</vt:lpstr>
      <vt:lpstr>Security (Semi-Honest Model)</vt:lpstr>
      <vt:lpstr>Building Block: Oblivious Transfer (OT)</vt:lpstr>
      <vt:lpstr>Bellare-Micali 1-out-of-2-OT protocol</vt:lpstr>
      <vt:lpstr>Bellare-Micali 1-out-of-2-OT protocol</vt:lpstr>
      <vt:lpstr>Bellare-Micali 1-out-of-2-OT protocol</vt:lpstr>
      <vt:lpstr>Bellare-Micali 1-out-of-2-OT protocol</vt:lpstr>
      <vt:lpstr>Yao’s Protocol</vt:lpstr>
      <vt:lpstr>Yao’s Protocol</vt:lpstr>
      <vt:lpstr>PowerPoint Presentation</vt:lpstr>
      <vt:lpstr>Intuition</vt:lpstr>
      <vt:lpstr>Intuition</vt:lpstr>
      <vt:lpstr>1: Pick Random Keys For Each Wire</vt:lpstr>
      <vt:lpstr>2: Encrypt Truth Table</vt:lpstr>
      <vt:lpstr>3: Send Garbled Truth Table</vt:lpstr>
      <vt:lpstr>4: Send Keys For Alice’s Inputs </vt:lpstr>
      <vt:lpstr>5: Use OT on Keys for Bob’s Input </vt:lpstr>
      <vt:lpstr>6: Evaluate Garbled Gate </vt:lpstr>
      <vt:lpstr>7: Evaluate Entire Circuit</vt:lpstr>
      <vt:lpstr>Security (Semi-Honest Model)</vt:lpstr>
      <vt:lpstr>Brief Discussion of Yao’s Protocol</vt:lpstr>
      <vt:lpstr>Fully Malicious Security?</vt:lpstr>
      <vt:lpstr>Fully Malicious Security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Jeremiah Blocki</cp:lastModifiedBy>
  <cp:revision>368</cp:revision>
  <cp:lastPrinted>2017-10-28T19:03:12Z</cp:lastPrinted>
  <dcterms:created xsi:type="dcterms:W3CDTF">2016-12-31T20:38:01Z</dcterms:created>
  <dcterms:modified xsi:type="dcterms:W3CDTF">2018-11-20T21:47:33Z</dcterms:modified>
</cp:coreProperties>
</file>