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771" r:id="rId2"/>
    <p:sldId id="439" r:id="rId3"/>
    <p:sldId id="960" r:id="rId4"/>
    <p:sldId id="964" r:id="rId5"/>
    <p:sldId id="965" r:id="rId6"/>
    <p:sldId id="966" r:id="rId7"/>
    <p:sldId id="967" r:id="rId8"/>
    <p:sldId id="968" r:id="rId9"/>
    <p:sldId id="1032" r:id="rId10"/>
    <p:sldId id="969" r:id="rId11"/>
    <p:sldId id="970" r:id="rId12"/>
    <p:sldId id="971" r:id="rId13"/>
    <p:sldId id="972" r:id="rId14"/>
    <p:sldId id="973" r:id="rId15"/>
    <p:sldId id="974" r:id="rId16"/>
    <p:sldId id="981" r:id="rId17"/>
    <p:sldId id="1033" r:id="rId18"/>
    <p:sldId id="982" r:id="rId19"/>
    <p:sldId id="983" r:id="rId20"/>
    <p:sldId id="984" r:id="rId21"/>
    <p:sldId id="985" r:id="rId22"/>
    <p:sldId id="986" r:id="rId23"/>
    <p:sldId id="988" r:id="rId24"/>
    <p:sldId id="989" r:id="rId25"/>
    <p:sldId id="993" r:id="rId26"/>
    <p:sldId id="994" r:id="rId27"/>
    <p:sldId id="995" r:id="rId28"/>
    <p:sldId id="997" r:id="rId29"/>
    <p:sldId id="998" r:id="rId30"/>
    <p:sldId id="999" r:id="rId31"/>
    <p:sldId id="1000" r:id="rId32"/>
    <p:sldId id="1001" r:id="rId33"/>
    <p:sldId id="1034" r:id="rId34"/>
    <p:sldId id="1002" r:id="rId35"/>
    <p:sldId id="1003" r:id="rId36"/>
    <p:sldId id="1004" r:id="rId37"/>
    <p:sldId id="1005" r:id="rId38"/>
    <p:sldId id="1008" r:id="rId39"/>
    <p:sldId id="1009" r:id="rId40"/>
    <p:sldId id="1010" r:id="rId41"/>
    <p:sldId id="1011" r:id="rId42"/>
    <p:sldId id="1012" r:id="rId43"/>
    <p:sldId id="1013" r:id="rId44"/>
    <p:sldId id="1014" r:id="rId45"/>
    <p:sldId id="1015" r:id="rId46"/>
    <p:sldId id="1016" r:id="rId47"/>
    <p:sldId id="1017" r:id="rId48"/>
    <p:sldId id="1018" r:id="rId49"/>
    <p:sldId id="1035" r:id="rId50"/>
    <p:sldId id="1036" r:id="rId51"/>
    <p:sldId id="1019" r:id="rId52"/>
    <p:sldId id="1020" r:id="rId53"/>
    <p:sldId id="1021" r:id="rId54"/>
    <p:sldId id="1022" r:id="rId55"/>
    <p:sldId id="1023" r:id="rId56"/>
    <p:sldId id="1024" r:id="rId57"/>
    <p:sldId id="1037" r:id="rId58"/>
    <p:sldId id="1038" r:id="rId59"/>
    <p:sldId id="1025" r:id="rId60"/>
    <p:sldId id="1026" r:id="rId61"/>
    <p:sldId id="1027" r:id="rId62"/>
    <p:sldId id="1028" r:id="rId63"/>
    <p:sldId id="1029" r:id="rId64"/>
    <p:sldId id="1030" r:id="rId65"/>
    <p:sldId id="1031" r:id="rId6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ocki, Jeremiah M" initials="BJM" lastIdx="1" clrIdx="0">
    <p:extLst>
      <p:ext uri="{19B8F6BF-5375-455C-9EA6-DF929625EA0E}">
        <p15:presenceInfo xmlns:p15="http://schemas.microsoft.com/office/powerpoint/2012/main" userId="S-1-5-21-1861847230-2120372063-3483355800-5954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1926" autoAdjust="0"/>
  </p:normalViewPr>
  <p:slideViewPr>
    <p:cSldViewPr snapToGrid="0">
      <p:cViewPr varScale="1">
        <p:scale>
          <a:sx n="83" d="100"/>
          <a:sy n="83" d="100"/>
        </p:scale>
        <p:origin x="16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3C85FA0-1860-435B-9626-CB21D9C53071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CE35DAA-499F-4673-978B-A6190921F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5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3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57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𝑥𝑦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z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z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US" i="0">
                    <a:latin typeface="Cambria Math" panose="02040503050406030204" pitchFamily="18" charset="0"/>
                  </a:rPr>
                  <a:t>|Pr_(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y←ℤ_𝑞 ) [</a:t>
                </a:r>
                <a:r>
                  <a:rPr lang="en-US" i="0">
                    <a:latin typeface="Cambria Math" panose="02040503050406030204" pitchFamily="18" charset="0"/>
                  </a:rPr>
                  <a:t>𝐴(𝑔^𝑥,⟨𝑔^𝑦,𝑚_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𝑏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</a:t>
                </a:r>
                <a:r>
                  <a:rPr lang="en-US" i="0">
                    <a:latin typeface="Cambria Math" panose="02040503050406030204" pitchFamily="18" charset="0"/>
                  </a:rPr>
                  <a:t>𝑔^𝑥𝑦 ⟩)=1]−Pr_(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y,z←ℤ_𝑞 ) [</a:t>
                </a:r>
                <a:r>
                  <a:rPr lang="en-US" i="0">
                    <a:latin typeface="Cambria Math" panose="02040503050406030204" pitchFamily="18" charset="0"/>
                  </a:rPr>
                  <a:t>𝐴(𝑔^𝑥,⟨𝑔^𝑦,𝑚_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𝑏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</a:t>
                </a:r>
                <a:r>
                  <a:rPr lang="en-US" i="0">
                    <a:latin typeface="Cambria Math" panose="02040503050406030204" pitchFamily="18" charset="0"/>
                  </a:rPr>
                  <a:t>𝑔^𝑧 ⟩)=1]|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US" i="0">
                    <a:latin typeface="Cambria Math" panose="02040503050406030204" pitchFamily="18" charset="0"/>
                  </a:rPr>
                  <a:t>|Pr_(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y←ℤ_𝑞 ) [</a:t>
                </a:r>
                <a:r>
                  <a:rPr lang="en-US" i="0">
                    <a:latin typeface="Cambria Math" panose="02040503050406030204" pitchFamily="18" charset="0"/>
                  </a:rPr>
                  <a:t>𝐴(ℎ,⟨𝑔^𝑦,𝑚_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𝑏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</a:t>
                </a:r>
                <a:r>
                  <a:rPr lang="en-US" i="0">
                    <a:latin typeface="Cambria Math" panose="02040503050406030204" pitchFamily="18" charset="0"/>
                  </a:rPr>
                  <a:t>ℎ^𝑧 ⟩)=1]−Pr_(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y,z←ℤ_𝑞 ) [</a:t>
                </a:r>
                <a:r>
                  <a:rPr lang="en-US" i="0">
                    <a:latin typeface="Cambria Math" panose="02040503050406030204" pitchFamily="18" charset="0"/>
                  </a:rPr>
                  <a:t>𝐴(ℎ,⟨𝑔^𝑦,𝑚_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𝑏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</a:t>
                </a:r>
                <a:r>
                  <a:rPr lang="en-US" i="0">
                    <a:latin typeface="Cambria Math" panose="02040503050406030204" pitchFamily="18" charset="0"/>
                  </a:rPr>
                  <a:t>𝑔^𝑧 ⟩)=1]|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43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1=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Enc</m:t>
                          </m:r>
                          <m:r>
                            <m:rPr>
                              <m:sty m:val="p"/>
                            </m:rPr>
                            <a:rPr lang="en-US" baseline="-25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pk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smtClean="0">
                    <a:latin typeface="Cambria Math" panose="02040503050406030204" pitchFamily="18" charset="0"/>
                  </a:rPr>
                  <a:t>〖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c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1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</a:t>
                </a:r>
                <a:r>
                  <a:rPr lang="en-US" i="0">
                    <a:latin typeface="Cambria Math" panose="02040503050406030204" pitchFamily="18" charset="0"/>
                  </a:rPr>
                  <a:t>Enc</a:t>
                </a:r>
                <a:r>
                  <a:rPr lang="en-US" i="0" baseline="-2500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pk</a:t>
                </a:r>
                <a:r>
                  <a:rPr lang="en-US" i="0" baseline="-2500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〗⁡〖</a:t>
                </a:r>
                <a:r>
                  <a:rPr lang="en-US" i="0">
                    <a:latin typeface="Cambria Math" panose="02040503050406030204" pitchFamily="18" charset="0"/>
                  </a:rPr>
                  <a:t>(𝑚)</a:t>
                </a:r>
                <a:r>
                  <a:rPr lang="en-US" i="0" smtClean="0">
                    <a:latin typeface="Cambria Math" panose="02040503050406030204" pitchFamily="18" charset="0"/>
                  </a:rPr>
                  <a:t>〗</a:t>
                </a:r>
                <a:r>
                  <a:rPr lang="en-US" i="0">
                    <a:latin typeface="Cambria Math" panose="02040503050406030204" pitchFamily="18" charset="0"/>
                  </a:rPr>
                  <a:t>=⟨𝑔^𝑦,𝑚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</a:t>
                </a:r>
                <a:r>
                  <a:rPr lang="en-US" i="0">
                    <a:latin typeface="Cambria Math" panose="02040503050406030204" pitchFamily="18" charset="0"/>
                  </a:rPr>
                  <a:t>ℎ^𝑦 ⟩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33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79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GAP-CDH</a:t>
                </a:r>
                <a:r>
                  <a:rPr lang="en-US" baseline="0" dirty="0" smtClean="0"/>
                  <a:t> Problem: Recover g^{</a:t>
                </a:r>
                <a:r>
                  <a:rPr lang="en-US" baseline="0" dirty="0" err="1" smtClean="0"/>
                  <a:t>xy</a:t>
                </a:r>
                <a:r>
                  <a:rPr lang="en-US" baseline="0" dirty="0" smtClean="0"/>
                  <a:t>} given </a:t>
                </a:r>
                <a:r>
                  <a:rPr lang="en-US" baseline="0" dirty="0" err="1" smtClean="0"/>
                  <a:t>g^x</a:t>
                </a:r>
                <a:r>
                  <a:rPr lang="en-US" baseline="0" dirty="0" smtClean="0"/>
                  <a:t> and </a:t>
                </a:r>
                <a:r>
                  <a:rPr lang="en-US" baseline="0" dirty="0" err="1" smtClean="0"/>
                  <a:t>g^y</a:t>
                </a:r>
                <a:r>
                  <a:rPr lang="en-US" baseline="0" dirty="0" smtClean="0"/>
                  <a:t> and oracle access to a function O(U,V) that returns 1 exactly when V = </a:t>
                </a:r>
                <a:r>
                  <a:rPr lang="en-US" baseline="0" dirty="0" err="1" smtClean="0"/>
                  <a:t>U^x</a:t>
                </a:r>
                <a:r>
                  <a:rPr lang="en-US" baseline="0" dirty="0" smtClean="0"/>
                  <a:t>.</a:t>
                </a:r>
              </a:p>
              <a:p>
                <a:endParaRPr lang="en-US" baseline="0" dirty="0" smtClean="0"/>
              </a:p>
              <a:p>
                <a:r>
                  <a:rPr lang="en-US" baseline="0" dirty="0" smtClean="0"/>
                  <a:t>Why do we need stronger assumption to prove CCA-Security?</a:t>
                </a:r>
              </a:p>
              <a:p>
                <a:r>
                  <a:rPr lang="en-US" baseline="0" dirty="0" smtClean="0"/>
                  <a:t>Answer 1: Because Decryption oracle allows us to test if V = </a:t>
                </a:r>
                <a:r>
                  <a:rPr lang="en-US" baseline="0" dirty="0" err="1" smtClean="0"/>
                  <a:t>U^x</a:t>
                </a:r>
                <a:r>
                  <a:rPr lang="en-US" baseline="0" dirty="0" smtClean="0"/>
                  <a:t> e.g., given U and V we can compute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d>
                      <m:dPr>
                        <m:begChr m:val="‖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baseline="0" dirty="0" smtClean="0"/>
                  <a:t> = H(V) and query the oracle to try decrypting the ciphertext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Mac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  <m:sup/>
                        </m:sSub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/>
                  <a:t> If the oracle responds</a:t>
                </a:r>
                <a:r>
                  <a:rPr lang="en-US" baseline="0" dirty="0" smtClean="0"/>
                  <a:t>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dirty="0" smtClean="0"/>
                  <a:t> then we know</a:t>
                </a:r>
                <a:r>
                  <a:rPr lang="en-US" baseline="0" dirty="0" smtClean="0"/>
                  <a:t> that V != </a:t>
                </a:r>
                <a:r>
                  <a:rPr lang="en-US" baseline="0" dirty="0" err="1" smtClean="0"/>
                  <a:t>U^x</a:t>
                </a:r>
                <a:r>
                  <a:rPr lang="en-US" baseline="0" dirty="0" smtClean="0"/>
                  <a:t>; otherwise we know that V=</a:t>
                </a:r>
                <a:r>
                  <a:rPr lang="en-US" baseline="0" dirty="0" err="1" smtClean="0"/>
                  <a:t>U^x</a:t>
                </a:r>
                <a:r>
                  <a:rPr lang="en-US" baseline="0" dirty="0" smtClean="0"/>
                  <a:t>.</a:t>
                </a:r>
              </a:p>
              <a:p>
                <a:r>
                  <a:rPr lang="en-US" baseline="0" dirty="0" smtClean="0"/>
                  <a:t>Answer 2: Because the Encrypt-and-MAC scheme is not generically CCA-Secure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GAP-CDH</a:t>
                </a:r>
                <a:r>
                  <a:rPr lang="en-US" baseline="0" dirty="0" smtClean="0"/>
                  <a:t> Problem: Recover g^{</a:t>
                </a:r>
                <a:r>
                  <a:rPr lang="en-US" baseline="0" dirty="0" err="1" smtClean="0"/>
                  <a:t>xy</a:t>
                </a:r>
                <a:r>
                  <a:rPr lang="en-US" baseline="0" dirty="0" smtClean="0"/>
                  <a:t>} given </a:t>
                </a:r>
                <a:r>
                  <a:rPr lang="en-US" baseline="0" dirty="0" err="1" smtClean="0"/>
                  <a:t>g^x</a:t>
                </a:r>
                <a:r>
                  <a:rPr lang="en-US" baseline="0" dirty="0" smtClean="0"/>
                  <a:t> and </a:t>
                </a:r>
                <a:r>
                  <a:rPr lang="en-US" baseline="0" dirty="0" err="1" smtClean="0"/>
                  <a:t>g^y</a:t>
                </a:r>
                <a:r>
                  <a:rPr lang="en-US" baseline="0" dirty="0" smtClean="0"/>
                  <a:t> and oracle access to a function O(U,V) that returns 1 exactly when V = </a:t>
                </a:r>
                <a:r>
                  <a:rPr lang="en-US" baseline="0" dirty="0" err="1" smtClean="0"/>
                  <a:t>U^x</a:t>
                </a:r>
                <a:r>
                  <a:rPr lang="en-US" baseline="0" dirty="0" smtClean="0"/>
                  <a:t>.</a:t>
                </a:r>
              </a:p>
              <a:p>
                <a:endParaRPr lang="en-US" baseline="0" dirty="0" smtClean="0"/>
              </a:p>
              <a:p>
                <a:r>
                  <a:rPr lang="en-US" baseline="0" dirty="0" smtClean="0"/>
                  <a:t>Why do we need stronger assumption to prove CCA-Security?</a:t>
                </a:r>
              </a:p>
              <a:p>
                <a:r>
                  <a:rPr lang="en-US" baseline="0" dirty="0" smtClean="0"/>
                  <a:t>Answer 1: Because Decryption oracle allows us to test if </a:t>
                </a:r>
                <a:r>
                  <a:rPr lang="en-US" baseline="0" dirty="0" smtClean="0"/>
                  <a:t>V = </a:t>
                </a:r>
                <a:r>
                  <a:rPr lang="en-US" baseline="0" dirty="0" err="1" smtClean="0"/>
                  <a:t>U^x</a:t>
                </a:r>
                <a:r>
                  <a:rPr lang="en-US" baseline="0" dirty="0" smtClean="0"/>
                  <a:t> e.g., given U and V we can compute  </a:t>
                </a:r>
                <a:r>
                  <a:rPr lang="en-US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𝐾</a:t>
                </a:r>
                <a:r>
                  <a:rPr lang="en-US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_</a:t>
                </a:r>
                <a:r>
                  <a:rPr lang="en-US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𝐸</a:t>
                </a:r>
                <a:r>
                  <a:rPr lang="en-US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′</a:t>
                </a:r>
                <a:r>
                  <a:rPr lang="en-US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‖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𝐾_</a:t>
                </a:r>
                <a:r>
                  <a:rPr lang="en-US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𝑀 ┤</a:t>
                </a:r>
                <a:r>
                  <a:rPr lang="en-US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′</a:t>
                </a:r>
                <a:r>
                  <a:rPr lang="en-US" baseline="0" dirty="0" smtClean="0"/>
                  <a:t> = H(V) and query the oracle to try decrypting the ciphertext </a:t>
                </a:r>
              </a:p>
              <a:p>
                <a:r>
                  <a:rPr lang="en-US" i="0" smtClean="0">
                    <a:latin typeface="Cambria Math" panose="02040503050406030204" pitchFamily="18" charset="0"/>
                  </a:rPr>
                  <a:t>⟨</a:t>
                </a:r>
                <a:r>
                  <a:rPr lang="en-US" i="0">
                    <a:latin typeface="Cambria Math" panose="02040503050406030204" pitchFamily="18" charset="0"/>
                  </a:rPr>
                  <a:t>𝑔^𝑦,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𝑐^′, </a:t>
                </a:r>
                <a:r>
                  <a:rPr lang="en-US" i="0">
                    <a:latin typeface="Cambria Math" panose="02040503050406030204" pitchFamily="18" charset="0"/>
                  </a:rPr>
                  <a:t>Mac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_K_M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′^  (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𝑐′)⟩</a:t>
                </a:r>
                <a:r>
                  <a:rPr lang="en-US" dirty="0" smtClean="0"/>
                  <a:t> with </a:t>
                </a:r>
                <a:r>
                  <a:rPr lang="en-US" i="0">
                    <a:latin typeface="Cambria Math" panose="02040503050406030204" pitchFamily="18" charset="0"/>
                  </a:rPr>
                  <a:t>𝑐</a:t>
                </a:r>
                <a:r>
                  <a:rPr lang="en-US" i="0" smtClean="0">
                    <a:latin typeface="Cambria Math" panose="02040503050406030204" pitchFamily="18" charset="0"/>
                  </a:rPr>
                  <a:t>^</a:t>
                </a:r>
                <a:r>
                  <a:rPr lang="en-US" i="0">
                    <a:latin typeface="Cambria Math" panose="02040503050406030204" pitchFamily="18" charset="0"/>
                  </a:rPr>
                  <a:t>′ 〖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=Enc</a:t>
                </a:r>
                <a:r>
                  <a:rPr lang="en-US" b="0" i="0">
                    <a:latin typeface="Cambria Math" panose="02040503050406030204" pitchFamily="18" charset="0"/>
                  </a:rPr>
                  <a:t>〗_</a:t>
                </a:r>
                <a:r>
                  <a:rPr lang="en-US" i="0">
                    <a:latin typeface="Cambria Math" panose="02040503050406030204" pitchFamily="18" charset="0"/>
                  </a:rPr>
                  <a:t>K_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E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′^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′</a:t>
                </a:r>
                <a:r>
                  <a:rPr lang="en-US" b="0" i="0">
                    <a:latin typeface="Cambria Math" panose="02040503050406030204" pitchFamily="18" charset="0"/>
                  </a:rPr>
                  <a:t> </a:t>
                </a:r>
                <a:r>
                  <a:rPr lang="en-US" i="0">
                    <a:latin typeface="Cambria Math" panose="02040503050406030204" pitchFamily="18" charset="0"/>
                  </a:rPr>
                  <a:t>(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𝑚)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.</a:t>
                </a:r>
                <a:r>
                  <a:rPr lang="en-US" dirty="0" smtClean="0"/>
                  <a:t> If the oracle responds</a:t>
                </a:r>
                <a:r>
                  <a:rPr lang="en-US" baseline="0" dirty="0" smtClean="0"/>
                  <a:t> with </a:t>
                </a:r>
                <a:r>
                  <a:rPr lang="en-US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⊥</a:t>
                </a:r>
                <a:r>
                  <a:rPr lang="en-US" dirty="0" smtClean="0"/>
                  <a:t> then we know</a:t>
                </a:r>
                <a:r>
                  <a:rPr lang="en-US" baseline="0" dirty="0" smtClean="0"/>
                  <a:t> that </a:t>
                </a:r>
                <a:r>
                  <a:rPr lang="en-US" baseline="0" dirty="0" smtClean="0"/>
                  <a:t>V != </a:t>
                </a:r>
                <a:r>
                  <a:rPr lang="en-US" baseline="0" dirty="0" err="1" smtClean="0"/>
                  <a:t>U^x</a:t>
                </a:r>
                <a:r>
                  <a:rPr lang="en-US" baseline="0" dirty="0" smtClean="0"/>
                  <a:t>; otherwise we know that V=</a:t>
                </a:r>
                <a:r>
                  <a:rPr lang="en-US" baseline="0" dirty="0" err="1" smtClean="0"/>
                  <a:t>U^x</a:t>
                </a:r>
                <a:r>
                  <a:rPr lang="en-US" baseline="0" dirty="0" smtClean="0"/>
                  <a:t>.</a:t>
                </a:r>
              </a:p>
              <a:p>
                <a:r>
                  <a:rPr lang="en-US" baseline="0" dirty="0" smtClean="0"/>
                  <a:t>Answer 2: Because the Encrypt-and-MAC scheme is not generically CCA-Secure</a:t>
                </a:r>
                <a:endParaRPr lang="en-US" dirty="0" smtClean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68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408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11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D638-CAC8-4835-93D5-F2F113860AF6}" type="datetime1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5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0AD1-AAF5-41BF-8F47-A201BD823CA6}" type="datetime1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6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F8B5-C2B9-4688-AF44-FC2F88EF1967}" type="datetime1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0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2E03-6634-4506-9456-86EF0B299EA5}" type="datetime1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5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F1D6-DDC6-46CD-8F4D-A488FCDFFF3F}" type="datetime1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3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68F3-B5D5-4614-A1E8-B062619C91D9}" type="datetime1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1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B2AB-DF7C-4D43-93E6-1F8BFC4B85C5}" type="datetime1">
              <a:rPr lang="en-US" smtClean="0"/>
              <a:t>11/19/2018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1BF2-9F6E-4EE3-AC23-3342D25B434E}" type="datetime1">
              <a:rPr lang="en-US" smtClean="0"/>
              <a:t>11/19/2018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7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3AC0-947E-4117-982D-2E13F67B980A}" type="datetime1">
              <a:rPr lang="en-US" smtClean="0"/>
              <a:t>11/19/2018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CCC4-E33D-49C2-8C16-2FA37D9D909A}" type="datetime1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3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8812-7278-4D06-90D2-92395DE9F0D1}" type="datetime1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8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57E49-C339-4533-BFB4-FADAD6F354D5}" type="datetime1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0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sandbox.open.wolframcloud.com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13" Type="http://schemas.openxmlformats.org/officeDocument/2006/relationships/image" Target="../media/image221.png"/><Relationship Id="rId3" Type="http://schemas.openxmlformats.org/officeDocument/2006/relationships/image" Target="../media/image1.jpeg"/><Relationship Id="rId7" Type="http://schemas.openxmlformats.org/officeDocument/2006/relationships/image" Target="../media/image2700.png"/><Relationship Id="rId12" Type="http://schemas.openxmlformats.org/officeDocument/2006/relationships/image" Target="../media/image3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800.png"/><Relationship Id="rId5" Type="http://schemas.openxmlformats.org/officeDocument/2006/relationships/image" Target="../media/image2.png"/><Relationship Id="rId10" Type="http://schemas.openxmlformats.org/officeDocument/2006/relationships/image" Target="../media/image300.png"/><Relationship Id="rId4" Type="http://schemas.openxmlformats.org/officeDocument/2006/relationships/image" Target="../media/image260.png"/><Relationship Id="rId9" Type="http://schemas.openxmlformats.org/officeDocument/2006/relationships/image" Target="../media/image29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hyperlink" Target="https://factorable.net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.jpe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140.png"/><Relationship Id="rId5" Type="http://schemas.openxmlformats.org/officeDocument/2006/relationships/image" Target="../media/image2.png"/><Relationship Id="rId10" Type="http://schemas.openxmlformats.org/officeDocument/2006/relationships/image" Target="../media/image132.png"/><Relationship Id="rId4" Type="http://schemas.openxmlformats.org/officeDocument/2006/relationships/image" Target="../media/image71.png"/><Relationship Id="rId9" Type="http://schemas.openxmlformats.org/officeDocument/2006/relationships/image" Target="../media/image8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.jpeg"/><Relationship Id="rId7" Type="http://schemas.openxmlformats.org/officeDocument/2006/relationships/image" Target="../media/image150.png"/><Relationship Id="rId12" Type="http://schemas.openxmlformats.org/officeDocument/2006/relationships/image" Target="../media/image9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140.png"/><Relationship Id="rId5" Type="http://schemas.openxmlformats.org/officeDocument/2006/relationships/image" Target="../media/image2.png"/><Relationship Id="rId10" Type="http://schemas.openxmlformats.org/officeDocument/2006/relationships/image" Target="../media/image132.png"/><Relationship Id="rId4" Type="http://schemas.openxmlformats.org/officeDocument/2006/relationships/image" Target="../media/image71.png"/><Relationship Id="rId9" Type="http://schemas.openxmlformats.org/officeDocument/2006/relationships/image" Target="../media/image122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82.png"/><Relationship Id="rId3" Type="http://schemas.openxmlformats.org/officeDocument/2006/relationships/image" Target="../media/image1.jpeg"/><Relationship Id="rId7" Type="http://schemas.openxmlformats.org/officeDocument/2006/relationships/image" Target="../media/image92.png"/><Relationship Id="rId12" Type="http://schemas.openxmlformats.org/officeDocument/2006/relationships/image" Target="../media/image7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131.png"/><Relationship Id="rId5" Type="http://schemas.openxmlformats.org/officeDocument/2006/relationships/image" Target="../media/image2.png"/><Relationship Id="rId10" Type="http://schemas.openxmlformats.org/officeDocument/2006/relationships/image" Target="../media/image121.png"/><Relationship Id="rId4" Type="http://schemas.openxmlformats.org/officeDocument/2006/relationships/image" Target="../media/image61.png"/><Relationship Id="rId9" Type="http://schemas.openxmlformats.org/officeDocument/2006/relationships/image" Target="../media/image11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2.png"/><Relationship Id="rId7" Type="http://schemas.openxmlformats.org/officeDocument/2006/relationships/image" Target="../media/image18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73.png"/><Relationship Id="rId4" Type="http://schemas.openxmlformats.org/officeDocument/2006/relationships/image" Target="../media/image1.jpeg"/><Relationship Id="rId9" Type="http://schemas.openxmlformats.org/officeDocument/2006/relationships/image" Target="../media/image20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Homework 4 Due Thursday in Class</a:t>
            </a:r>
          </a:p>
          <a:p>
            <a:r>
              <a:rPr lang="en-US" dirty="0" smtClean="0"/>
              <a:t>Bonus Problem (10 Points)</a:t>
            </a:r>
          </a:p>
          <a:p>
            <a:pPr lvl="1"/>
            <a:r>
              <a:rPr lang="en-US" dirty="0" smtClean="0"/>
              <a:t>Second bonus problem (5 pts) is easiest to solve with Mathematica</a:t>
            </a:r>
          </a:p>
          <a:p>
            <a:pPr lvl="1"/>
            <a:r>
              <a:rPr lang="en-US" b="1" dirty="0" smtClean="0">
                <a:hlinkClick r:id="rId2"/>
              </a:rPr>
              <a:t>https</a:t>
            </a:r>
            <a:r>
              <a:rPr lang="en-US" b="1" dirty="0">
                <a:hlinkClick r:id="rId2"/>
              </a:rPr>
              <a:t>://</a:t>
            </a:r>
            <a:r>
              <a:rPr lang="en-US" b="1" dirty="0" smtClean="0">
                <a:hlinkClick r:id="rId2"/>
              </a:rPr>
              <a:t>sandbox.open.wolframcloud.com</a:t>
            </a:r>
            <a:r>
              <a:rPr lang="en-US" b="1" dirty="0" smtClean="0"/>
              <a:t> </a:t>
            </a:r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0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El-Gamal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 11.18: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𝐺𝑒𝑛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𝐸𝑛𝑐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𝐷𝑒𝑐</m:t>
                        </m:r>
                      </m:e>
                    </m:d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be the El-Gamal Encryption scheme (above) then if DDH is hard relative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 CPA-Secure.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Proof: </a:t>
                </a:r>
                <a:r>
                  <a:rPr lang="en-US" dirty="0" smtClean="0"/>
                  <a:t>We just showed that  </a:t>
                </a:r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PubK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̃"/>
                                  <m:ctrl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</m:acc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eav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Therefore, it suffices to show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PubK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eav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PubK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̃"/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Π</m:t>
                                      </m:r>
                                    </m:e>
                                  </m:acc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eav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𝐧𝐞𝐠𝐥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This, will follow from DDH assumption.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08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El-Gamal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4320" y="1825625"/>
                <a:ext cx="11734800" cy="435133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 11.18: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𝐺𝑒𝑛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𝐸𝑛𝑐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𝐷𝑒𝑐</m:t>
                        </m:r>
                      </m:e>
                    </m:d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be the El-Gamal Encryption scheme (above) then if DDH is hard relative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 CPA-Secure.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Proof: </a:t>
                </a:r>
                <a:r>
                  <a:rPr lang="en-US" dirty="0" smtClean="0"/>
                  <a:t>We </a:t>
                </a:r>
                <a:r>
                  <a:rPr lang="en-US" dirty="0"/>
                  <a:t>can build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r>
                  <a:rPr lang="en-US" dirty="0"/>
                  <a:t> to break DDH </a:t>
                </a:r>
                <a:r>
                  <a:rPr lang="en-US" dirty="0" smtClean="0"/>
                  <a:t>assumption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not CPA-Secure. </a:t>
                </a:r>
                <a:r>
                  <a:rPr lang="en-US" dirty="0"/>
                  <a:t>Simulate </a:t>
                </a:r>
                <a:r>
                  <a:rPr lang="en-US" dirty="0" smtClean="0"/>
                  <a:t>eavesdropping attacker A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Send attacker public key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pk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Receive m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,m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from A.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Send A the ciphertext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r>
                  <a:rPr lang="en-US" dirty="0" smtClean="0"/>
                  <a:t>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Output 1 if and only if attacker outputs b’=b; otherwise output 0.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𝑥𝑦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PubK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eav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PubK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̃"/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Π</m:t>
                                      </m:r>
                                    </m:e>
                                  </m:acc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eav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PubK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eav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skw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4320" y="1825625"/>
                <a:ext cx="11734800" cy="4351338"/>
              </a:xfrm>
              <a:blipFill>
                <a:blip r:embed="rId3"/>
                <a:stretch>
                  <a:fillRect l="-935" t="-3501" b="-7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4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El-Gamal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for </a:t>
                </a:r>
                <a:r>
                  <a:rPr lang="en-US" dirty="0"/>
                  <a:t>a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b="0" i="0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Fact: </a:t>
                </a:r>
                <a:r>
                  <a:rPr lang="en-US" dirty="0" smtClean="0"/>
                  <a:t>El-Gamal Encryption is malleable.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Enc</m:t>
                          </m:r>
                          <m:r>
                            <m:rPr>
                              <m:sty m:val="p"/>
                            </m:rPr>
                            <a:rPr lang="en-US" baseline="-25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pk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Dec</m:t>
                          </m:r>
                          <m:r>
                            <m:rPr>
                              <m:sty m:val="p"/>
                            </m:rPr>
                            <a:rPr lang="en-US" baseline="-25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sk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Hint: </a:t>
                </a:r>
                <a:r>
                  <a:rPr lang="en-US" dirty="0" smtClean="0"/>
                  <a:t>This observation may be relevant for homework 4.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1961" b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Encapsulation Mechanism (KEM)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Three Algorithms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Gen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(Key-generation algorithm)</a:t>
                </a:r>
              </a:p>
              <a:p>
                <a:pPr lvl="2"/>
                <a:r>
                  <a:rPr lang="en-US" dirty="0"/>
                  <a:t>Input: Random Bits R</a:t>
                </a:r>
              </a:p>
              <a:p>
                <a:pPr lvl="2"/>
                <a:r>
                  <a:rPr lang="en-US" dirty="0"/>
                  <a:t>Output: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𝒑𝒌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𝒔𝒌</m:t>
                        </m:r>
                      </m:e>
                    </m:d>
                    <m:r>
                      <a:rPr lang="el-GR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𝓚</m:t>
                    </m:r>
                  </m:oMath>
                </a14:m>
                <a:endParaRPr lang="en-US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aps</m:t>
                        </m:r>
                        <m:r>
                          <m:rPr>
                            <m:sty m:val="p"/>
                          </m:rPr>
                          <a:rPr lang="en-US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n-US" dirty="0"/>
                  <a:t> </a:t>
                </a:r>
                <a:endParaRPr lang="en-US" dirty="0" smtClean="0"/>
              </a:p>
              <a:p>
                <a:pPr lvl="2"/>
                <a:r>
                  <a:rPr lang="en-US" dirty="0" smtClean="0"/>
                  <a:t>Input: security parameter, random bits R</a:t>
                </a:r>
              </a:p>
              <a:p>
                <a:pPr lvl="2"/>
                <a:r>
                  <a:rPr lang="en-US" dirty="0" smtClean="0"/>
                  <a:t>Output: Symmetric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d>
                          <m:dPr>
                            <m:ctrl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a ciphertext c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Dec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aps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(Deterministic </a:t>
                </a:r>
                <a:r>
                  <a:rPr lang="en-US" dirty="0"/>
                  <a:t>algorithm)</a:t>
                </a:r>
              </a:p>
              <a:p>
                <a:pPr lvl="2"/>
                <a:r>
                  <a:rPr lang="en-US" dirty="0"/>
                  <a:t>Input: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</m:oMath>
                </a14:m>
                <a:r>
                  <a:rPr lang="en-US" dirty="0"/>
                  <a:t> and a ciphertex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Output: </a:t>
                </a:r>
                <a:r>
                  <a:rPr lang="en-US" dirty="0" smtClean="0"/>
                  <a:t>a symmetric key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d>
                          <m:dPr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dirty="0" smtClean="0"/>
                  <a:t> (fail)</a:t>
                </a:r>
                <a:endParaRPr lang="en-US" dirty="0"/>
              </a:p>
              <a:p>
                <a:r>
                  <a:rPr lang="en-US" b="1" dirty="0"/>
                  <a:t>Invariant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Decaps</m:t>
                    </m:r>
                    <m:r>
                      <m:rPr>
                        <m:sty m:val="p"/>
                      </m:rPr>
                      <a:rPr lang="en-US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sk</m:t>
                    </m:r>
                  </m:oMath>
                </a14:m>
                <a:r>
                  <a:rPr lang="en-US" dirty="0" smtClean="0"/>
                  <a:t>(c)=k whenever (</a:t>
                </a:r>
                <a:r>
                  <a:rPr lang="en-US" dirty="0" err="1" smtClean="0"/>
                  <a:t>c,k</a:t>
                </a:r>
                <a:r>
                  <a:rPr lang="en-US" dirty="0" smtClean="0"/>
                  <a:t>)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Encaps</m:t>
                    </m:r>
                    <m:r>
                      <m:rPr>
                        <m:sty m:val="p"/>
                      </m:rPr>
                      <a:rPr lang="en-US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pk</m:t>
                    </m:r>
                  </m:oMath>
                </a14:m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b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KEM CCA-Security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KEM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cca</m:t>
                        </m:r>
                      </m:sup>
                    </m:sSub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368455" y="2290553"/>
                <a:ext cx="1089722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455" y="2290553"/>
                <a:ext cx="1089722" cy="453137"/>
              </a:xfrm>
              <a:prstGeom prst="rect">
                <a:avLst/>
              </a:prstGeom>
              <a:blipFill>
                <a:blip r:embed="rId7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269822" y="4466896"/>
                <a:ext cx="3737113" cy="2285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Random bit b</a:t>
                </a:r>
              </a:p>
              <a:p>
                <a:r>
                  <a:rPr lang="en-US" sz="2800" b="1" dirty="0" smtClean="0"/>
                  <a:t>(</a:t>
                </a:r>
                <a:r>
                  <a:rPr lang="en-US" sz="2800" b="1" dirty="0" err="1" smtClean="0"/>
                  <a:t>pk,sk</a:t>
                </a:r>
                <a:r>
                  <a:rPr lang="en-US" sz="2800" b="1" dirty="0" smtClean="0"/>
                  <a:t>) = Gen(.)</a:t>
                </a:r>
              </a:p>
              <a:p>
                <a:endParaRPr lang="en-US" sz="28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2800" b="1" i="1" baseline="-2500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28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>
                              <a:latin typeface="Cambria Math" panose="02040503050406030204" pitchFamily="18" charset="0"/>
                            </a:rPr>
                            <m:t>𝐄𝐧𝐜𝐚𝐩𝐬</m:t>
                          </m:r>
                        </m:e>
                        <m: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𝒑𝒌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d>
                    </m:oMath>
                  </m:oMathPara>
                </a14:m>
                <a:endParaRPr lang="en-US" sz="28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800" b="1" i="1" baseline="-2500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⟵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9822" y="4466896"/>
                <a:ext cx="3737113" cy="2285369"/>
              </a:xfrm>
              <a:prstGeom prst="rect">
                <a:avLst/>
              </a:prstGeom>
              <a:blipFill>
                <a:blip r:embed="rId8"/>
                <a:stretch>
                  <a:fillRect l="-3426" t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 flipV="1">
            <a:off x="2318338" y="2167262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070598" y="4466896"/>
            <a:ext cx="5120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09955" y="3978039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b’</a:t>
            </a:r>
            <a:endParaRPr lang="en-US" sz="2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411169" y="277698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2230947" y="3169379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024176" y="2740505"/>
                <a:ext cx="211673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𝐃𝐞𝐜𝐚𝐩𝐬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176" y="2740505"/>
                <a:ext cx="2116733" cy="461665"/>
              </a:xfrm>
              <a:prstGeom prst="rect">
                <a:avLst/>
              </a:prstGeom>
              <a:blipFill>
                <a:blip r:embed="rId9"/>
                <a:stretch>
                  <a:fillRect l="-288"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>
            <a:off x="2320635" y="351225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2230947" y="3925395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5400000">
            <a:off x="4410285" y="3891641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728273" y="3469201"/>
                <a:ext cx="1106605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0" i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panose="02040503050406030204" pitchFamily="18" charset="0"/>
                                </a:rPr>
                                <m:t>KEM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 sz="40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4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panose="02040503050406030204" pitchFamily="18" charset="0"/>
                                </a:rPr>
                                <m:t>cca</m:t>
                              </m:r>
                            </m:sup>
                          </m:sSubSup>
                          <m: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728273" y="3469201"/>
                <a:ext cx="11066055" cy="4351338"/>
              </a:xfr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 rot="5400000">
            <a:off x="4397600" y="2053777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2300905" y="3078791"/>
                <a:ext cx="1157272" cy="7301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2400" baseline="-25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905" y="3078791"/>
                <a:ext cx="1157272" cy="73013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102745" y="3472192"/>
                <a:ext cx="211673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𝐃𝐞𝐜𝐚𝐩𝐬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𝒔𝒌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745" y="3472192"/>
                <a:ext cx="2116733" cy="461665"/>
              </a:xfrm>
              <a:prstGeom prst="rect">
                <a:avLst/>
              </a:prstGeom>
              <a:blipFill>
                <a:blip r:embed="rId12"/>
                <a:stretch>
                  <a:fillRect l="-288"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609779" y="1688909"/>
                <a:ext cx="15814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𝒑𝒌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𝒌𝒃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9779" y="1688909"/>
                <a:ext cx="1581459" cy="461665"/>
              </a:xfrm>
              <a:prstGeom prst="rect">
                <a:avLst/>
              </a:prstGeom>
              <a:blipFill>
                <a:blip r:embed="rId1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044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32656 -0.00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33633 -0.0064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71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20" grpId="0"/>
      <p:bldP spid="20" grpId="1"/>
      <p:bldP spid="28" grpId="0"/>
      <p:bldP spid="14" grpId="0"/>
      <p:bldP spid="34" grpId="0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KEM from RSA and El-Gamal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Recap: CCA-Secure KEM from RSA in Random Oracle Model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El-Gamal </a:t>
                </a:r>
                <a:r>
                  <a:rPr lang="en-US" dirty="0" smtClean="0"/>
                  <a:t>yields CPA-Secure </a:t>
                </a:r>
                <a:r>
                  <a:rPr lang="en-US" dirty="0" smtClean="0"/>
                  <a:t>KEM in Random Oracle Model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  <m:d>
                          <m:d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𝐄𝐧𝐜𝐚𝐩𝐬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</a:rPr>
                          <m:t>𝐩𝐤</m:t>
                        </m:r>
                      </m:sub>
                      <m:sup/>
                    </m:sSubSup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𝐃𝐞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𝐜𝐚𝐩𝐬</m:t>
                        </m:r>
                      </m:e>
                      <m:sub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𝐬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𝐤</m:t>
                        </m:r>
                      </m:sub>
                      <m:sup/>
                    </m:sSubSup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sup>
                        </m:sSup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sup>
                        </m:sSup>
                      </m:e>
                    </m:d>
                  </m:oMath>
                </a14:m>
                <a:endParaRPr lang="en-US" b="1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b="1" dirty="0" smtClean="0"/>
                  <a:t>CDH</a:t>
                </a:r>
                <a:r>
                  <a:rPr lang="en-US" dirty="0" smtClean="0"/>
                  <a:t> assumption must hold.</a:t>
                </a:r>
                <a:endParaRPr lang="en-US" dirty="0"/>
              </a:p>
              <a:p>
                <a:r>
                  <a:rPr lang="en-US" dirty="0" smtClean="0"/>
                  <a:t>Above construction is also a CPA-Secure KEM in standard model</a:t>
                </a:r>
              </a:p>
              <a:p>
                <a:pPr lvl="1"/>
                <a:r>
                  <a:rPr lang="en-US" dirty="0" smtClean="0"/>
                  <a:t>As long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−ℓ</m:t>
                        </m:r>
                      </m:sup>
                    </m:sSup>
                  </m:oMath>
                </a14:m>
                <a:r>
                  <a:rPr lang="en-US" dirty="0" smtClean="0"/>
                  <a:t> for each key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dirty="0" smtClean="0"/>
                  <a:t> and </a:t>
                </a:r>
                <a:r>
                  <a:rPr lang="en-US" b="1" i="1" dirty="0" smtClean="0"/>
                  <a:t>DDH</a:t>
                </a:r>
                <a:r>
                  <a:rPr lang="en-US" dirty="0" smtClean="0"/>
                  <a:t> holds</a:t>
                </a:r>
              </a:p>
              <a:p>
                <a:pPr lvl="1"/>
                <a:r>
                  <a:rPr lang="en-US" b="1" dirty="0" smtClean="0"/>
                  <a:t>Disadvantage: </a:t>
                </a:r>
                <a:r>
                  <a:rPr lang="en-US" dirty="0" smtClean="0"/>
                  <a:t>weaker security notion for KEM, stronger DDH assumption</a:t>
                </a:r>
              </a:p>
              <a:p>
                <a:pPr lvl="1"/>
                <a:r>
                  <a:rPr lang="en-US" b="1" dirty="0" smtClean="0"/>
                  <a:t>Advantage: </a:t>
                </a:r>
                <a:r>
                  <a:rPr lang="en-US" dirty="0" smtClean="0"/>
                  <a:t>Proof in standard model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3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CCA-Secure Variant in Random Oracle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0040" y="1825625"/>
                <a:ext cx="11033760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Key Generation (Gen(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)): 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Run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to obtain a cyclic group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of order q (with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 and a generator g such that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Choose a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and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Public Key: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pk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Private Key: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sk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𝑀𝑎𝑐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sub>
                            </m:sSub>
                          </m:sub>
                          <m:sup/>
                        </m:sSub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for a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where</a:t>
                </a:r>
              </a:p>
              <a:p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d>
                        <m:dPr>
                          <m:begChr m:val="‖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KEM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and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sub>
                          </m:sSub>
                        </m:sub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Encrypt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then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MAC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0040" y="1825625"/>
                <a:ext cx="11033760" cy="4351338"/>
              </a:xfrm>
              <a:blipFill>
                <a:blip r:embed="rId2"/>
                <a:stretch>
                  <a:fillRect l="-994" t="-2801" r="-276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1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CCA-Secure Variant in Random Oracle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0040" y="1825625"/>
                <a:ext cx="11033760" cy="4351338"/>
              </a:xfrm>
            </p:spPr>
            <p:txBody>
              <a:bodyPr>
                <a:normAutofit/>
              </a:bodyPr>
              <a:lstStyle/>
              <a:p>
                <a:pPr marL="457200" lvl="1" indent="0">
                  <a:buNone/>
                </a:pPr>
                <a:r>
                  <a:rPr lang="en-US" sz="2800" dirty="0" smtClean="0"/>
                  <a:t>Public </a:t>
                </a:r>
                <a:r>
                  <a:rPr lang="en-US" sz="2800" dirty="0"/>
                  <a:t>Key: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pk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endParaRPr lang="en-US" sz="2800" dirty="0" smtClean="0"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sz="2800" dirty="0" smtClean="0"/>
                  <a:t>Private </a:t>
                </a:r>
                <a:r>
                  <a:rPr lang="en-US" sz="2800" dirty="0"/>
                  <a:t>Key: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sk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𝑀𝑎𝑐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sub>
                            </m:sSub>
                          </m:sub>
                          <m:sup/>
                        </m:sSub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for a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</m:sSub>
                    <m:d>
                      <m:dPr>
                        <m:begChr m:val="‖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</m:sub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Dec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</m:sSub>
                    <m:d>
                      <m:dPr>
                        <m:begChr m:val="‖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Vrfy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≠1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or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output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dirty="0" smtClean="0"/>
                  <a:t>; otherwise output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0040" y="1825625"/>
                <a:ext cx="11033760" cy="4351338"/>
              </a:xfrm>
              <a:blipFill>
                <a:blip r:embed="rId2"/>
                <a:stretch>
                  <a:fillRect l="-1160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CCA-Secure Variant in Random Oracle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0040" y="1825625"/>
                <a:ext cx="1103376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</a:t>
                </a:r>
                <a:r>
                  <a:rPr lang="en-US" dirty="0" smtClean="0"/>
                  <a:t>: 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 smtClean="0"/>
                  <a:t> is CPA-secure,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Mac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</m:t>
                            </m:r>
                          </m:sub>
                        </m:sSub>
                      </m:sub>
                      <m:sup/>
                    </m:sSubSup>
                  </m:oMath>
                </a14:m>
                <a:r>
                  <a:rPr lang="en-US" dirty="0" smtClean="0"/>
                  <a:t> is a strong MAC and a problem called gap-CDH is hard then this a CCA-secure public key encryption scheme in the random oracle model.</a:t>
                </a:r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Mac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</m:sub>
                            </m:sSub>
                          </m:sub>
                          <m:sup/>
                        </m:sSub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for a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</m:sSub>
                    <m:d>
                      <m:dPr>
                        <m:begChr m:val="‖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</m:sub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Dec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</m:sSub>
                    <m:d>
                      <m:dPr>
                        <m:begChr m:val="‖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Vrfy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or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output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dirty="0" smtClean="0"/>
                  <a:t>; otherwise output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0040" y="1825625"/>
                <a:ext cx="11033760" cy="4351338"/>
              </a:xfrm>
              <a:blipFill>
                <a:blip r:embed="rId3"/>
                <a:stretch>
                  <a:fillRect l="-1160" t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5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CCA-Secure Variant in Random Oracle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0040" y="1825625"/>
                <a:ext cx="11033760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Remark</a:t>
                </a:r>
                <a:r>
                  <a:rPr lang="en-US" dirty="0" smtClean="0"/>
                  <a:t>: The CCA-Secure variant is used in practice in the ISO/IEC 18033-2 standard for public-key encryption.</a:t>
                </a:r>
              </a:p>
              <a:p>
                <a:r>
                  <a:rPr lang="en-US" dirty="0" err="1" smtClean="0"/>
                  <a:t>Diffie</a:t>
                </a:r>
                <a:r>
                  <a:rPr lang="en-US" dirty="0" smtClean="0"/>
                  <a:t>-Hellman Integrated Encryption Scheme (DHIES)</a:t>
                </a:r>
              </a:p>
              <a:p>
                <a:r>
                  <a:rPr lang="en-US" dirty="0" smtClean="0"/>
                  <a:t>Elliptic Curve Integrated Encryption Scheme (ECIES)</a:t>
                </a:r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Mac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</m:sub>
                            </m:sSub>
                          </m:sub>
                          <m:sup/>
                        </m:sSub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for a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</m:sSub>
                    <m:d>
                      <m:dPr>
                        <m:begChr m:val="‖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</m:sub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Dec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</m:sSub>
                    <m:d>
                      <m:dPr>
                        <m:begChr m:val="‖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Vrfy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 or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output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dirty="0" smtClean="0"/>
                  <a:t>; otherwise output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0040" y="1825625"/>
                <a:ext cx="11033760" cy="4351338"/>
              </a:xfrm>
              <a:blipFill>
                <a:blip r:embed="rId2"/>
                <a:stretch>
                  <a:fillRect l="-1160" t="-3081" r="-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4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38443"/>
            <a:ext cx="9144000" cy="2387600"/>
          </a:xfrm>
        </p:spPr>
        <p:txBody>
          <a:bodyPr/>
          <a:lstStyle/>
          <a:p>
            <a:r>
              <a:rPr lang="en-US" dirty="0" smtClean="0"/>
              <a:t>Cryptography</a:t>
            </a:r>
            <a:br>
              <a:rPr lang="en-US" dirty="0" smtClean="0"/>
            </a:br>
            <a:r>
              <a:rPr lang="en-US" dirty="0" smtClean="0"/>
              <a:t>CS 555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9640" y="3469006"/>
            <a:ext cx="10424160" cy="2754312"/>
          </a:xfrm>
        </p:spPr>
        <p:txBody>
          <a:bodyPr>
            <a:normAutofit/>
          </a:bodyPr>
          <a:lstStyle/>
          <a:p>
            <a:pPr algn="l"/>
            <a:r>
              <a:rPr lang="en-US" sz="2900" b="1" dirty="0" smtClean="0"/>
              <a:t>Week 13: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El Gamal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RSA Attacks and Fixes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Digital Signatures</a:t>
            </a:r>
            <a:endParaRPr lang="en-US" sz="2900" dirty="0"/>
          </a:p>
          <a:p>
            <a:pPr algn="l"/>
            <a:r>
              <a:rPr lang="en-US" sz="2900" b="1" dirty="0" smtClean="0"/>
              <a:t>Readings: </a:t>
            </a:r>
            <a:r>
              <a:rPr lang="en-US" sz="2900" dirty="0" smtClean="0"/>
              <a:t>Katz </a:t>
            </a:r>
            <a:r>
              <a:rPr lang="en-US" sz="2900" dirty="0"/>
              <a:t>and </a:t>
            </a:r>
            <a:r>
              <a:rPr lang="en-US" sz="2900" dirty="0" smtClean="0"/>
              <a:t>Lindell Chapter 10 &amp; Chapter 11.1-11.2, 11.4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52720" y="6388655"/>
            <a:ext cx="1031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Fall 2018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1706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Week 13: Topic 2: More RSA Attacks + Fixes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20</a:t>
            </a:fld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8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8804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CPA/CCA Security for Public Key Crypto</a:t>
            </a:r>
          </a:p>
          <a:p>
            <a:r>
              <a:rPr lang="en-US" dirty="0" smtClean="0"/>
              <a:t>Key Encapsulation Mechanism</a:t>
            </a:r>
          </a:p>
          <a:p>
            <a:r>
              <a:rPr lang="en-US" dirty="0" smtClean="0"/>
              <a:t>El-Gamal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23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Plain RSA</a:t>
                </a:r>
              </a:p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Public Key (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pk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):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 = </a:t>
                </a:r>
                <a:r>
                  <a:rPr lang="en-US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pq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e 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GCD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  distinct primes p and q</a:t>
                </a:r>
              </a:p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Secret Key (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sk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): N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d such that </a:t>
                </a:r>
                <a:r>
                  <a:rPr lang="en-US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ed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=1 mod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𝒑𝒌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𝒎𝒐𝒅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en-US" b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𝐃𝐞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𝒎𝒐𝒅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Decryption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Works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because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𝑒𝑑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𝑚𝑜𝑑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𝝓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</m:d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02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(Review) Attacks on Plain RSA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have not introduced security models like CPA-Security or CCA-security for Public Key Cryptosystems</a:t>
            </a:r>
          </a:p>
          <a:p>
            <a:endParaRPr lang="en-US" dirty="0"/>
          </a:p>
          <a:p>
            <a:r>
              <a:rPr lang="en-US" dirty="0" smtClean="0"/>
              <a:t>However, notice that (Plain) RSA Encryption is stateless and deterministic.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Plain RSA is not secure against chosen-plaintext attacks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Plain RSA is also highly vulnerable to chosen-ciphertext attacks</a:t>
            </a:r>
          </a:p>
          <a:p>
            <a:pPr lvl="1"/>
            <a:r>
              <a:rPr lang="en-US" dirty="0" smtClean="0"/>
              <a:t>Attacker intercepts ciphertext c of secret message m</a:t>
            </a:r>
          </a:p>
          <a:p>
            <a:pPr lvl="1"/>
            <a:r>
              <a:rPr lang="en-US" dirty="0" smtClean="0"/>
              <a:t>Attacker generates ciphertext c’ for secret message 2m</a:t>
            </a:r>
          </a:p>
          <a:p>
            <a:pPr lvl="1"/>
            <a:r>
              <a:rPr lang="en-US" dirty="0" smtClean="0"/>
              <a:t>Attacker asks for decryption of c’ to obtain 2m</a:t>
            </a:r>
          </a:p>
          <a:p>
            <a:pPr lvl="1"/>
            <a:r>
              <a:rPr lang="en-US" dirty="0" smtClean="0"/>
              <a:t>Divide by 2 to recover original message m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2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(Review) More Plain RSA Attacks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Encrypted messages with low entropy are vulnerable to a brute-force attack. </a:t>
                </a:r>
              </a:p>
              <a:p>
                <a:pPr lvl="1"/>
                <a:r>
                  <a:rPr lang="en-US" dirty="0" smtClean="0"/>
                  <a:t>If m &lt; B then attacker can recover m after at most B queries to encryption oracle (using public key)</a:t>
                </a:r>
              </a:p>
              <a:p>
                <a:pPr lvl="1"/>
                <a:r>
                  <a:rPr lang="en-US" dirty="0" smtClean="0"/>
                  <a:t>In fact, there is an attack that runs in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Coppersmith Attacks</a:t>
                </a:r>
              </a:p>
              <a:p>
                <a:pPr lvl="1"/>
                <a:r>
                  <a:rPr lang="en-US" dirty="0" smtClean="0"/>
                  <a:t>Recover partially known message m from ciphertext (when e is small)</a:t>
                </a:r>
              </a:p>
              <a:p>
                <a:pPr lvl="1"/>
                <a:r>
                  <a:rPr lang="en-US" dirty="0" smtClean="0"/>
                  <a:t>Factor N=</a:t>
                </a:r>
                <a:r>
                  <a:rPr lang="en-US" dirty="0" err="1" smtClean="0"/>
                  <a:t>pq</a:t>
                </a:r>
                <a:r>
                  <a:rPr lang="en-US" dirty="0" smtClean="0"/>
                  <a:t> when we have good estimate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5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Attacks: Encrypting Related Messages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Sender encrypts m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 smtClean="0"/>
                  <a:t>, where offset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 smtClean="0"/>
                  <a:t> is known to attacker</a:t>
                </a:r>
              </a:p>
              <a:p>
                <a:endParaRPr lang="en-US" dirty="0"/>
              </a:p>
              <a:p>
                <a:r>
                  <a:rPr lang="en-US" dirty="0" smtClean="0"/>
                  <a:t>Attacker intercepts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b="0" i="1">
                              <a:latin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𝑝𝑘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en-US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and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b="0" i="1">
                              <a:latin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𝑝𝑘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</m:e>
                        <m:sup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en-US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Attacker </a:t>
                </a:r>
                <a:r>
                  <a:rPr lang="en-US" dirty="0" smtClean="0"/>
                  <a:t>defines polynomials 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 baseline="-2500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and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2 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0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Attacks: Encrypting Related Messages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b="0" i="1">
                              <a:latin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𝑝𝑘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en-US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b="0" i="1">
                              <a:latin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𝑝𝑘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</m:e>
                        <m:sup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en-US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Attacker </a:t>
                </a:r>
                <a:r>
                  <a:rPr lang="en-US" dirty="0" smtClean="0"/>
                  <a:t>defines polynomials 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 baseline="-2500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and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2 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Both polynomials have a root at x=m, thus (x-m) is a factor of both polynomials</a:t>
                </a:r>
              </a:p>
              <a:p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GCD operation can be extended to operate over polynomials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Wingdings" panose="05000000000000000000" pitchFamily="2" charset="2"/>
                  </a:rPr>
                  <a:t></a:t>
                </a:r>
              </a:p>
              <a:p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Wingdings" panose="05000000000000000000" pitchFamily="2" charset="2"/>
                  </a:rPr>
                  <a:t>GCD(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baseline="-25000">
                        <a:latin typeface="Cambria Math" panose="02040503050406030204" pitchFamily="18" charset="0"/>
                      </a:rPr>
                      <m:t>1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reveals the factor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(x-m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), and hence the message m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b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2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Sending the Same Message to Multiple Receivers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Homework 4 Bonus Question</a:t>
                </a:r>
              </a:p>
              <a:p>
                <a:pPr lvl="1"/>
                <a:r>
                  <a:rPr lang="en-US" dirty="0" smtClean="0"/>
                  <a:t>e=3</a:t>
                </a:r>
              </a:p>
              <a:p>
                <a:pPr lvl="1"/>
                <a:r>
                  <a:rPr lang="en-US" dirty="0" smtClean="0"/>
                  <a:t>c</a:t>
                </a:r>
                <a:r>
                  <a:rPr lang="en-US" baseline="-25000" dirty="0" smtClean="0"/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 baseline="-25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 smtClean="0"/>
                  <a:t>c</a:t>
                </a:r>
                <a:r>
                  <a:rPr lang="en-US" baseline="-25000" dirty="0" smtClean="0"/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=[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 baseline="-25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</a:t>
                </a:r>
              </a:p>
              <a:p>
                <a:pPr lvl="1"/>
                <a:r>
                  <a:rPr lang="en-US" dirty="0" smtClean="0"/>
                  <a:t>c</a:t>
                </a:r>
                <a:r>
                  <a:rPr lang="en-US" baseline="-25000" dirty="0" smtClean="0"/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=[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 baseline="-25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</a:t>
                </a:r>
              </a:p>
              <a:p>
                <a:pPr lvl="1"/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28600" lvl="1">
                  <a:spcBef>
                    <a:spcPts val="1000"/>
                  </a:spcBef>
                </a:pPr>
                <a:r>
                  <a:rPr lang="en-US" dirty="0" smtClean="0"/>
                  <a:t>Attacker receives all (e=3) </a:t>
                </a:r>
                <a:r>
                  <a:rPr lang="en-US" dirty="0" err="1" smtClean="0"/>
                  <a:t>ciphexts</a:t>
                </a:r>
                <a:r>
                  <a:rPr lang="en-US" dirty="0" smtClean="0"/>
                  <a:t> (sent to Alice, Bob and Jane) and can recover m.</a:t>
                </a:r>
              </a:p>
              <a:p>
                <a:pPr marL="228600" lvl="1">
                  <a:spcBef>
                    <a:spcPts val="1000"/>
                  </a:spcBef>
                </a:pPr>
                <a:endParaRPr lang="en-US" dirty="0"/>
              </a:p>
              <a:p>
                <a:pPr marL="228600" lvl="1">
                  <a:spcBef>
                    <a:spcPts val="1000"/>
                  </a:spcBef>
                </a:pPr>
                <a:r>
                  <a:rPr lang="en-US" b="1" dirty="0" smtClean="0"/>
                  <a:t>Homework 4 Hint: </a:t>
                </a:r>
                <a:r>
                  <a:rPr lang="en-US" dirty="0" smtClean="0"/>
                  <a:t>The solution involves the Chinese Remainder Theorem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5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 GCD to Pairs of RSA Moduli?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 smtClean="0"/>
                  <a:t>Fact</a:t>
                </a:r>
                <a:r>
                  <a:rPr lang="en-US" dirty="0" smtClean="0"/>
                  <a:t>: If we pick two random RSA moduli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/>
                  <a:t> then except with negligible probability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gcd(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)= 1</a:t>
                </a:r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 smtClean="0"/>
                  <a:t>In theory the attack shouldn’t work, but…</a:t>
                </a:r>
              </a:p>
              <a:p>
                <a:endParaRPr lang="en-US" dirty="0"/>
              </a:p>
              <a:p>
                <a:r>
                  <a:rPr lang="en-US" dirty="0" smtClean="0"/>
                  <a:t>In practice, many people generated RSA moduli using weak pseudorandom number generators.</a:t>
                </a:r>
              </a:p>
              <a:p>
                <a:pPr lvl="1"/>
                <a:r>
                  <a:rPr lang="en-US" dirty="0" smtClean="0"/>
                  <a:t>.5% of TLS hosts</a:t>
                </a:r>
              </a:p>
              <a:p>
                <a:pPr lvl="1"/>
                <a:r>
                  <a:rPr lang="en-US" dirty="0" smtClean="0"/>
                  <a:t>.03% of SSH hosts</a:t>
                </a:r>
                <a:endParaRPr lang="en-US" dirty="0"/>
              </a:p>
              <a:p>
                <a:r>
                  <a:rPr lang="en-US" dirty="0" smtClean="0"/>
                  <a:t>See </a:t>
                </a:r>
                <a:r>
                  <a:rPr lang="en-US" dirty="0" smtClean="0">
                    <a:hlinkClick r:id="rId2"/>
                  </a:rPr>
                  <a:t>https://factorable.net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5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Dependent Keys Part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an organization generates N=</a:t>
                </a:r>
                <a:r>
                  <a:rPr lang="en-US" dirty="0" err="1" smtClean="0"/>
                  <a:t>pq</a:t>
                </a:r>
                <a:r>
                  <a:rPr lang="en-US" dirty="0" smtClean="0"/>
                  <a:t> and a pair (</a:t>
                </a:r>
                <a:r>
                  <a:rPr lang="en-US" dirty="0" err="1" smtClean="0"/>
                  <a:t>e</a:t>
                </a:r>
                <a:r>
                  <a:rPr lang="en-US" baseline="-25000" dirty="0" err="1" smtClean="0"/>
                  <a:t>i</a:t>
                </a:r>
                <a:r>
                  <a:rPr lang="en-US" dirty="0" err="1" smtClean="0"/>
                  <a:t>,d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) for each employee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subject to the constraints </a:t>
                </a:r>
                <a:r>
                  <a:rPr lang="en-US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</a:t>
                </a:r>
                <a:r>
                  <a:rPr lang="en-US" baseline="-25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US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</a:t>
                </a:r>
                <a:r>
                  <a:rPr lang="en-US" baseline="-25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=1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mod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b="1" dirty="0" smtClean="0"/>
                  <a:t>Question</a:t>
                </a:r>
                <a:r>
                  <a:rPr lang="en-US" dirty="0" smtClean="0"/>
                  <a:t>: Is this secure?</a:t>
                </a:r>
              </a:p>
              <a:p>
                <a:endParaRPr lang="en-US" dirty="0"/>
              </a:p>
              <a:p>
                <a:r>
                  <a:rPr lang="en-US" b="1" dirty="0" smtClean="0"/>
                  <a:t>Answer</a:t>
                </a:r>
                <a:r>
                  <a:rPr lang="en-US" dirty="0" smtClean="0"/>
                  <a:t>: No, given </a:t>
                </a:r>
                <a:r>
                  <a:rPr lang="en-US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</a:t>
                </a:r>
                <a:r>
                  <a:rPr lang="en-US" baseline="-25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US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</a:t>
                </a:r>
                <a:r>
                  <a:rPr lang="en-US" baseline="-25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 smtClean="0"/>
                  <a:t>employee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</a:t>
                </a:r>
                <a:r>
                  <a:rPr lang="en-US" dirty="0"/>
                  <a:t>can factor </a:t>
                </a:r>
                <a:r>
                  <a:rPr lang="en-US" dirty="0" smtClean="0"/>
                  <a:t>N (and then recover everyone else's secret key).</a:t>
                </a:r>
              </a:p>
              <a:p>
                <a:r>
                  <a:rPr lang="en-US" dirty="0" smtClean="0"/>
                  <a:t>See Theorem 8.50 in the textbook  </a:t>
                </a:r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660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70200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Week 13 Topic 1: El-Gamal Encryption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</a:t>
            </a:fld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71500" y="943769"/>
            <a:ext cx="9144000" cy="16557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10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Dependent Keys Part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85088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Suppose an organization generates N=</a:t>
                </a:r>
                <a:r>
                  <a:rPr lang="en-US" dirty="0" err="1" smtClean="0"/>
                  <a:t>pq</a:t>
                </a:r>
                <a:r>
                  <a:rPr lang="en-US" dirty="0" smtClean="0"/>
                  <a:t> and a pair (</a:t>
                </a:r>
                <a:r>
                  <a:rPr lang="en-US" dirty="0" err="1" smtClean="0"/>
                  <a:t>e</a:t>
                </a:r>
                <a:r>
                  <a:rPr lang="en-US" baseline="-25000" dirty="0" err="1" smtClean="0"/>
                  <a:t>i</a:t>
                </a:r>
                <a:r>
                  <a:rPr lang="en-US" dirty="0" err="1" smtClean="0"/>
                  <a:t>,d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) for each employee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subject to the constraints </a:t>
                </a:r>
                <a:r>
                  <a:rPr lang="en-US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</a:t>
                </a:r>
                <a:r>
                  <a:rPr lang="en-US" baseline="-25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US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</a:t>
                </a:r>
                <a:r>
                  <a:rPr lang="en-US" baseline="-25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=1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mod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Suppose that each employee is trusted (so it is ok if employee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factors N)</a:t>
                </a:r>
              </a:p>
              <a:p>
                <a:endParaRPr lang="en-US" dirty="0"/>
              </a:p>
              <a:p>
                <a:r>
                  <a:rPr lang="en-US" dirty="0" smtClean="0"/>
                  <a:t>Suppose that a message m is encrypted and sent to employee 1 and 2.</a:t>
                </a:r>
              </a:p>
              <a:p>
                <a:r>
                  <a:rPr lang="en-US" dirty="0" smtClean="0"/>
                  <a:t>Attacker intercepts c</a:t>
                </a:r>
                <a:r>
                  <a:rPr lang="en-US" baseline="-25000" dirty="0" smtClean="0"/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=[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i="1" baseline="-25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and </a:t>
                </a:r>
                <a:r>
                  <a:rPr lang="en-US" dirty="0" smtClean="0"/>
                  <a:t>c</a:t>
                </a:r>
                <a:r>
                  <a:rPr lang="en-US" baseline="-25000" dirty="0" smtClean="0"/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=[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850880" cy="4351338"/>
              </a:xfrm>
              <a:blipFill>
                <a:blip r:embed="rId2"/>
                <a:stretch>
                  <a:fillRect l="-101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610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Dependent Keys Part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85088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Suppose an organization generates N=</a:t>
                </a:r>
                <a:r>
                  <a:rPr lang="en-US" dirty="0" err="1" smtClean="0"/>
                  <a:t>pq</a:t>
                </a:r>
                <a:r>
                  <a:rPr lang="en-US" dirty="0" smtClean="0"/>
                  <a:t> and a pair (</a:t>
                </a:r>
                <a:r>
                  <a:rPr lang="en-US" dirty="0" err="1" smtClean="0"/>
                  <a:t>e</a:t>
                </a:r>
                <a:r>
                  <a:rPr lang="en-US" baseline="-25000" dirty="0" err="1" smtClean="0"/>
                  <a:t>i</a:t>
                </a:r>
                <a:r>
                  <a:rPr lang="en-US" dirty="0" err="1" smtClean="0"/>
                  <a:t>,d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) for each employee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subject to the constraints </a:t>
                </a:r>
                <a:r>
                  <a:rPr lang="en-US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</a:t>
                </a:r>
                <a:r>
                  <a:rPr lang="en-US" baseline="-25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US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</a:t>
                </a:r>
                <a:r>
                  <a:rPr lang="en-US" baseline="-25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=1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mod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Suppose that a message m is encrypted and sent to employee 1 and 2.</a:t>
                </a:r>
              </a:p>
              <a:p>
                <a:r>
                  <a:rPr lang="en-US" dirty="0" smtClean="0"/>
                  <a:t>Attacker intercepts c</a:t>
                </a:r>
                <a:r>
                  <a:rPr lang="en-US" baseline="-25000" dirty="0" smtClean="0"/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=[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i="1" baseline="-250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and </a:t>
                </a:r>
                <a:r>
                  <a:rPr lang="en-US" dirty="0" smtClean="0"/>
                  <a:t>c</a:t>
                </a:r>
                <a:r>
                  <a:rPr lang="en-US" baseline="-25000" dirty="0" smtClean="0"/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=[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</a:t>
                </a:r>
              </a:p>
              <a:p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If </a:t>
                </a:r>
                <a:r>
                  <a:rPr lang="en-US" b="1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gcd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(e</a:t>
                </a:r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,e</a:t>
                </a:r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)=1 (which is reasonably likely) then attacker can run extended GCD algorithm to find X,Y such that Xe</a:t>
                </a:r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+Ye</a:t>
                </a:r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=1.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m:rPr>
                              <m:nor/>
                            </m:rPr>
                            <a:rPr lang="en-US" dirty="0"/>
                            <m:t>c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1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]=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]=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𝑋𝑒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]=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850880" cy="4351338"/>
              </a:xfrm>
              <a:blipFill>
                <a:blip r:embed="rId2"/>
                <a:stretch>
                  <a:fillRect l="-101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296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RSA-OAEP </a:t>
            </a:r>
            <a:br>
              <a:rPr lang="en-US" dirty="0" smtClean="0"/>
            </a:br>
            <a:r>
              <a:rPr lang="en-US" dirty="0" smtClean="0"/>
              <a:t>(Optimal Asymmetric Encryption Padding)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𝐄𝐧𝐜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𝒑𝒌</m:t>
                        </m:r>
                      </m:sub>
                      <m:sup/>
                    </m:sSubSup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=[</m:t>
                        </m:r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i="1" baseline="-25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m:rPr>
                        <m:nor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r>
                  <a:rPr lang="en-US" dirty="0" smtClean="0"/>
                  <a:t> 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←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OAEP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𝐃𝐞𝐜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  <m:sup/>
                    </m:sSubSup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 baseline="-25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m:rPr>
                        <m:nor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r>
                  <a:rPr lang="en-US" dirty="0" smtClean="0"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 return fail</a:t>
                </a:r>
                <a:endParaRPr lang="en-US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←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OAEP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 smtClean="0"/>
                  <a:t> then output fail</a:t>
                </a:r>
              </a:p>
              <a:p>
                <a:r>
                  <a:rPr lang="en-US" dirty="0" smtClean="0"/>
                  <a:t>Otherwise output m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b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32</a:t>
            </a:fld>
            <a:endParaRPr lang="en-US"/>
          </a:p>
        </p:txBody>
      </p:sp>
      <p:pic>
        <p:nvPicPr>
          <p:cNvPr id="2050" name="Picture 2" descr="Image result for RSA-OA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5" y="1646238"/>
            <a:ext cx="4719955" cy="425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26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RSA-Assumption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RSA-Experiment: RSA-</a:t>
                </a:r>
                <a:r>
                  <a:rPr lang="en-US" dirty="0" err="1" smtClean="0"/>
                  <a:t>INV</a:t>
                </a:r>
                <a:r>
                  <a:rPr lang="en-US" baseline="-25000" dirty="0" err="1" smtClean="0"/>
                  <a:t>A,n</a:t>
                </a:r>
                <a:endParaRPr lang="en-US" baseline="-250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/>
                  <a:t>Run </a:t>
                </a:r>
                <a:r>
                  <a:rPr lang="en-US" b="1" dirty="0" err="1" smtClean="0"/>
                  <a:t>KeyGeneration</a:t>
                </a:r>
                <a:r>
                  <a:rPr lang="en-US" dirty="0" smtClean="0"/>
                  <a:t>(1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) </a:t>
                </a:r>
                <a:r>
                  <a:rPr lang="en-US" b="1" dirty="0" smtClean="0"/>
                  <a:t>to obtain (</a:t>
                </a:r>
                <a:r>
                  <a:rPr lang="en-US" b="1" dirty="0" err="1" smtClean="0"/>
                  <a:t>N,e,d</a:t>
                </a:r>
                <a:r>
                  <a:rPr lang="en-US" b="1" dirty="0" smtClean="0"/>
                  <a:t>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/>
                  <a:t>Pick uniform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Attacker A is given N, e, y and outputs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Attacker wins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dirty="0"/>
                          <m:t>RSA</m:t>
                        </m:r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INV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=1)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RSA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INV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baseline="-25000" dirty="0"/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95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RSA-OAEP </a:t>
            </a:r>
            <a:br>
              <a:rPr lang="en-US" dirty="0" smtClean="0"/>
            </a:br>
            <a:r>
              <a:rPr lang="en-US" dirty="0" smtClean="0"/>
              <a:t>(Optimal Asymmetric Encryption Padding)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Theorem</a:t>
            </a:r>
            <a:r>
              <a:rPr lang="en-US" dirty="0" smtClean="0"/>
              <a:t>: If we model G and H as </a:t>
            </a:r>
          </a:p>
          <a:p>
            <a:pPr marL="0" indent="0">
              <a:buNone/>
            </a:pPr>
            <a:r>
              <a:rPr lang="en-US" dirty="0" smtClean="0"/>
              <a:t>Random oracles then RSA-OAEP is</a:t>
            </a:r>
          </a:p>
          <a:p>
            <a:pPr marL="0" indent="0">
              <a:buNone/>
            </a:pPr>
            <a:r>
              <a:rPr lang="en-US" dirty="0" smtClean="0"/>
              <a:t>a CCA-Secure public key encryption scheme</a:t>
            </a:r>
          </a:p>
          <a:p>
            <a:pPr marL="0" indent="0">
              <a:buNone/>
            </a:pPr>
            <a:r>
              <a:rPr lang="en-US" dirty="0" smtClean="0"/>
              <a:t>(given RSA-Inversion assumption).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Bonus</a:t>
            </a:r>
            <a:r>
              <a:rPr lang="en-US" dirty="0" smtClean="0"/>
              <a:t>: One of the fastest in practice!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34</a:t>
            </a:fld>
            <a:endParaRPr lang="en-US"/>
          </a:p>
        </p:txBody>
      </p:sp>
      <p:pic>
        <p:nvPicPr>
          <p:cNvPr id="6" name="Picture 2" descr="Image result for RSA-OA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365" y="1646238"/>
            <a:ext cx="4719955" cy="425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87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PKCS #1 v2.0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Implementation of RSA-OAEP</a:t>
            </a:r>
          </a:p>
          <a:p>
            <a:endParaRPr lang="en-US" dirty="0"/>
          </a:p>
          <a:p>
            <a:r>
              <a:rPr lang="en-US" dirty="0" smtClean="0"/>
              <a:t>James Manger found a chosen-ciphertext attack.</a:t>
            </a:r>
          </a:p>
          <a:p>
            <a:endParaRPr lang="en-US" dirty="0"/>
          </a:p>
          <a:p>
            <a:r>
              <a:rPr lang="en-US" dirty="0" smtClean="0"/>
              <a:t>What gives?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80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PKCS #1 v2.0 (Bad Implementation)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𝐄𝐧𝐜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𝒑𝒌</m:t>
                        </m:r>
                      </m:sub>
                      <m:sup/>
                    </m:sSubSup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=[</m:t>
                        </m:r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i="1" baseline="-25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m:rPr>
                        <m:nor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r>
                  <a:rPr lang="en-US" dirty="0" smtClean="0"/>
                  <a:t> 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←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OAEP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𝐃𝐞𝐜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  <m:sup/>
                    </m:sSubSup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 baseline="-25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m:rPr>
                        <m:nor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r>
                  <a:rPr lang="en-US" b="1" dirty="0" smtClean="0"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</m:acc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b="1" dirty="0" smtClean="0">
                    <a:ea typeface="Cambria Math" panose="02040503050406030204" pitchFamily="18" charset="0"/>
                  </a:rPr>
                  <a:t> return Error Message 1</a:t>
                </a:r>
                <a:endParaRPr lang="en-US" b="1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←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OAEP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b="1" dirty="0" smtClean="0"/>
                  <a:t>If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𝒛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b="1" dirty="0" smtClean="0"/>
                  <a:t> then output Error Message 2</a:t>
                </a:r>
              </a:p>
              <a:p>
                <a:r>
                  <a:rPr lang="en-US" dirty="0" smtClean="0"/>
                  <a:t>Otherwise output m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b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36</a:t>
            </a:fld>
            <a:endParaRPr lang="en-US"/>
          </a:p>
        </p:txBody>
      </p:sp>
      <p:pic>
        <p:nvPicPr>
          <p:cNvPr id="2050" name="Picture 2" descr="Image result for RSA-OA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5" y="1646238"/>
            <a:ext cx="4719955" cy="425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63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PKCS #1 v2.0 (Attack)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Manger’s CCA-Attack recovers secret message</a:t>
                </a:r>
              </a:p>
              <a:p>
                <a:pPr lvl="1"/>
                <a:r>
                  <a:rPr lang="en-US" b="1" dirty="0">
                    <a:ea typeface="Cambria Math" panose="02040503050406030204" pitchFamily="18" charset="0"/>
                  </a:rPr>
                  <a:t>Step 1: </a:t>
                </a:r>
                <a:r>
                  <a:rPr lang="en-US" dirty="0">
                    <a:ea typeface="Cambria Math" panose="02040503050406030204" pitchFamily="18" charset="0"/>
                  </a:rPr>
                  <a:t>Use decryption oracle to check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≥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i="1" baseline="-25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m:rPr>
                        <m:nor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 </a:t>
                </a:r>
                <a:r>
                  <a:rPr lang="en-US" dirty="0" smtClean="0">
                    <a:ea typeface="Cambria Math" panose="02040503050406030204" pitchFamily="18" charset="0"/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acc>
                              <m:accPr>
                                <m:chr m:val="̃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i="1" baseline="-25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m:rPr>
                        <m:nor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 </a:t>
                </a:r>
              </a:p>
              <a:p>
                <a:pPr lvl="1"/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dirty="0" smtClean="0"/>
                  <a:t>Requires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𝑞𝑢𝑒𝑟𝑖𝑒𝑠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𝑡𝑜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𝑑𝑒𝑐𝑟𝑦𝑝𝑡𝑖𝑜𝑛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𝑜𝑟𝑎𝑐𝑙𝑒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Attack also works as a side channel attack</a:t>
                </a:r>
              </a:p>
              <a:p>
                <a:pPr lvl="1"/>
                <a:r>
                  <a:rPr lang="en-US" dirty="0" smtClean="0"/>
                  <a:t>Even if error messages are the same the time to respond could be different in each case.</a:t>
                </a:r>
              </a:p>
              <a:p>
                <a:r>
                  <a:rPr lang="en-US" b="1" dirty="0" smtClean="0"/>
                  <a:t>Fix:</a:t>
                </a:r>
                <a:r>
                  <a:rPr lang="en-US" dirty="0" smtClean="0"/>
                  <a:t> Implementation should return same error message and should make sure that the time to return each error is the same.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39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Week 13: Topic 3: Digital Signatures (Part 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38</a:t>
            </a:fld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74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8804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CPA/CCA Security for Public Key Crypto</a:t>
            </a:r>
          </a:p>
          <a:p>
            <a:r>
              <a:rPr lang="en-US" dirty="0" smtClean="0"/>
              <a:t>Key Encapsulation Mechanism</a:t>
            </a:r>
          </a:p>
          <a:p>
            <a:r>
              <a:rPr lang="en-US" dirty="0" smtClean="0"/>
              <a:t>El-</a:t>
            </a:r>
            <a:r>
              <a:rPr lang="en-US" dirty="0" err="1" smtClean="0"/>
              <a:t>Gamal</a:t>
            </a:r>
            <a:r>
              <a:rPr lang="en-US" dirty="0" smtClean="0"/>
              <a:t>/RSA-OAEP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23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El-Gamal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 smtClean="0">
                    <a:latin typeface="Cambria Math" panose="02040503050406030204" pitchFamily="18" charset="0"/>
                  </a:rPr>
                  <a:t>Public Key: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r>
                  <a:rPr lang="en-US" b="1" dirty="0" smtClean="0">
                    <a:latin typeface="Cambria Math" panose="02040503050406030204" pitchFamily="18" charset="0"/>
                  </a:rPr>
                  <a:t>Secret Key: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dlog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for </a:t>
                </a:r>
                <a:r>
                  <a:rPr lang="en-US" dirty="0"/>
                  <a:t>a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b="0" i="0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Dec</m:t>
                          </m:r>
                          <m:r>
                            <m:rPr>
                              <m:sty m:val="p"/>
                            </m:rPr>
                            <a:rPr lang="en-US" baseline="-25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sk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𝑥𝑦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𝑥𝑦</m:t>
                          </m:r>
                        </m:sup>
                      </m:sSup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2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It Mean to “Secure Information”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138846"/>
          </a:xfrm>
        </p:spPr>
        <p:txBody>
          <a:bodyPr/>
          <a:lstStyle/>
          <a:p>
            <a:r>
              <a:rPr lang="en-US" dirty="0" smtClean="0"/>
              <a:t>Confidentiality (Security/Privacy)</a:t>
            </a:r>
          </a:p>
          <a:p>
            <a:pPr lvl="1"/>
            <a:r>
              <a:rPr lang="en-US" dirty="0" smtClean="0"/>
              <a:t>Only intended recipient can see the communication</a:t>
            </a:r>
          </a:p>
          <a:p>
            <a:r>
              <a:rPr lang="en-US" dirty="0" smtClean="0"/>
              <a:t>Integrity (Authenticity)</a:t>
            </a:r>
          </a:p>
          <a:p>
            <a:pPr lvl="1"/>
            <a:r>
              <a:rPr lang="en-US" dirty="0" smtClean="0"/>
              <a:t>The message was actually sent by the alleged sender</a:t>
            </a:r>
            <a:endParaRPr lang="en-US" dirty="0"/>
          </a:p>
        </p:txBody>
      </p:sp>
      <p:sp>
        <p:nvSpPr>
          <p:cNvPr id="4" name="AutoShape 8" descr="Image result for wolf in grandma's cloth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Image result for wolf in grandma's cloth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2" descr="Image result for wolf in grandma's clothes"/>
          <p:cNvSpPr>
            <a:spLocks noChangeAspect="1" noChangeArrowheads="1"/>
          </p:cNvSpPr>
          <p:nvPr/>
        </p:nvSpPr>
        <p:spPr bwMode="auto">
          <a:xfrm>
            <a:off x="612775" y="6292776"/>
            <a:ext cx="1067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Bob</a:t>
            </a:r>
            <a:endParaRPr lang="en-US" b="1" dirty="0"/>
          </a:p>
        </p:txBody>
      </p:sp>
      <p:sp>
        <p:nvSpPr>
          <p:cNvPr id="7" name="AutoShape 14" descr="Image result for wolf in grandma's clothes"/>
          <p:cNvSpPr>
            <a:spLocks noChangeAspect="1" noChangeArrowheads="1"/>
          </p:cNvSpPr>
          <p:nvPr/>
        </p:nvSpPr>
        <p:spPr bwMode="auto">
          <a:xfrm>
            <a:off x="155575" y="4829305"/>
            <a:ext cx="52387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6" descr="Image result for ali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989" y="3964342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Image result for 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67" y="3964342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let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625" y="3837645"/>
            <a:ext cx="1162957" cy="116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12" descr="Image result for wolf in grandma's clothes"/>
          <p:cNvSpPr>
            <a:spLocks noChangeAspect="1" noChangeArrowheads="1"/>
          </p:cNvSpPr>
          <p:nvPr/>
        </p:nvSpPr>
        <p:spPr bwMode="auto">
          <a:xfrm>
            <a:off x="9984331" y="6140375"/>
            <a:ext cx="1067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Alice</a:t>
            </a:r>
            <a:endParaRPr lang="en-US" b="1" dirty="0"/>
          </a:p>
        </p:txBody>
      </p:sp>
      <p:cxnSp>
        <p:nvCxnSpPr>
          <p:cNvPr id="9" name="Straight Arrow Connector 8"/>
          <p:cNvCxnSpPr>
            <a:endCxn id="11" idx="1"/>
          </p:cNvCxnSpPr>
          <p:nvPr/>
        </p:nvCxnSpPr>
        <p:spPr>
          <a:xfrm flipV="1">
            <a:off x="2774950" y="5029415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Image result for devi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136" y="3981577"/>
            <a:ext cx="1432046" cy="239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mage result for let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373" y="3795954"/>
            <a:ext cx="1162957" cy="116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ular Callout 15"/>
          <p:cNvSpPr/>
          <p:nvPr/>
        </p:nvSpPr>
        <p:spPr>
          <a:xfrm>
            <a:off x="2796388" y="5233225"/>
            <a:ext cx="2511034" cy="1615871"/>
          </a:xfrm>
          <a:prstGeom prst="wedgeRoundRectCallout">
            <a:avLst>
              <a:gd name="adj1" fmla="val -27520"/>
              <a:gd name="adj2" fmla="val -782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I love you Alice… - Bob</a:t>
            </a:r>
            <a:endParaRPr lang="en-US" dirty="0"/>
          </a:p>
        </p:txBody>
      </p:sp>
      <p:sp>
        <p:nvSpPr>
          <p:cNvPr id="23" name="Rounded Rectangular Callout 22"/>
          <p:cNvSpPr/>
          <p:nvPr/>
        </p:nvSpPr>
        <p:spPr>
          <a:xfrm>
            <a:off x="6928265" y="5198448"/>
            <a:ext cx="2652641" cy="1345343"/>
          </a:xfrm>
          <a:prstGeom prst="wedgeRoundRectCallout">
            <a:avLst>
              <a:gd name="adj1" fmla="val -28071"/>
              <a:gd name="adj2" fmla="val -825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We need to break up -Bob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9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0.14896 0.003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4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0.16224 0.0016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Encryption/MACs/Signatures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(Public/Private Key) Encryption: Focus on Secrecy </a:t>
            </a:r>
          </a:p>
          <a:p>
            <a:pPr lvl="1"/>
            <a:r>
              <a:rPr lang="en-US" sz="3200" dirty="0" smtClean="0"/>
              <a:t>But does not promise integrity</a:t>
            </a:r>
          </a:p>
          <a:p>
            <a:endParaRPr lang="en-US" sz="3600" dirty="0"/>
          </a:p>
          <a:p>
            <a:r>
              <a:rPr lang="en-US" sz="3600" dirty="0" smtClean="0"/>
              <a:t>MACs/Digital Signatures: Focus on Integrity</a:t>
            </a:r>
          </a:p>
          <a:p>
            <a:pPr lvl="1"/>
            <a:r>
              <a:rPr lang="en-US" sz="3200" dirty="0" smtClean="0"/>
              <a:t>But does not promise secrecy</a:t>
            </a:r>
          </a:p>
          <a:p>
            <a:pPr lvl="1"/>
            <a:endParaRPr lang="en-US" sz="3200" dirty="0"/>
          </a:p>
          <a:p>
            <a:r>
              <a:rPr lang="en-US" sz="3600" dirty="0" smtClean="0"/>
              <a:t>Digital Signatures</a:t>
            </a:r>
          </a:p>
          <a:p>
            <a:pPr lvl="1"/>
            <a:r>
              <a:rPr lang="en-US" sz="3200" dirty="0" smtClean="0"/>
              <a:t>Public key analogue of MAC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0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Signature: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Verify updates to software package</a:t>
            </a:r>
          </a:p>
          <a:p>
            <a:endParaRPr lang="en-US" dirty="0"/>
          </a:p>
          <a:p>
            <a:r>
              <a:rPr lang="en-US" dirty="0" smtClean="0"/>
              <a:t>Vendor generates (</a:t>
            </a:r>
            <a:r>
              <a:rPr lang="en-US" b="1" dirty="0" err="1" smtClean="0"/>
              <a:t>sk</a:t>
            </a:r>
            <a:r>
              <a:rPr lang="en-US" dirty="0" err="1" smtClean="0"/>
              <a:t>,</a:t>
            </a:r>
            <a:r>
              <a:rPr lang="en-US" b="1" dirty="0" err="1" smtClean="0"/>
              <a:t>pk</a:t>
            </a:r>
            <a:r>
              <a:rPr lang="en-US" dirty="0" smtClean="0"/>
              <a:t>) for Digital Signature scheme and packages </a:t>
            </a:r>
            <a:r>
              <a:rPr lang="en-US" b="1" dirty="0" err="1" smtClean="0"/>
              <a:t>pk</a:t>
            </a:r>
            <a:r>
              <a:rPr lang="en-US" dirty="0" smtClean="0"/>
              <a:t> in the original software bundle</a:t>
            </a:r>
          </a:p>
          <a:p>
            <a:endParaRPr lang="en-US" dirty="0"/>
          </a:p>
          <a:p>
            <a:r>
              <a:rPr lang="en-US" dirty="0" smtClean="0"/>
              <a:t>An update </a:t>
            </a:r>
            <a:r>
              <a:rPr lang="en-US" b="1" dirty="0" smtClean="0"/>
              <a:t>m</a:t>
            </a:r>
            <a:r>
              <a:rPr lang="en-US" dirty="0" smtClean="0"/>
              <a:t> should be signed by vendor using secret key </a:t>
            </a:r>
            <a:r>
              <a:rPr lang="en-US" b="1" dirty="0" err="1" smtClean="0"/>
              <a:t>sk</a:t>
            </a:r>
            <a:endParaRPr lang="en-US" b="1" dirty="0" smtClean="0"/>
          </a:p>
          <a:p>
            <a:endParaRPr lang="en-US" dirty="0"/>
          </a:p>
          <a:p>
            <a:r>
              <a:rPr lang="en-US" b="1" dirty="0" smtClean="0"/>
              <a:t>Security</a:t>
            </a:r>
            <a:r>
              <a:rPr lang="en-US" dirty="0" smtClean="0"/>
              <a:t>: Malicious party should not be able to generate signature for new update </a:t>
            </a:r>
            <a:r>
              <a:rPr lang="en-US" b="1" dirty="0" smtClean="0"/>
              <a:t>m’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1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Signature </a:t>
            </a:r>
            <a:r>
              <a:rPr lang="en-US" dirty="0" err="1" smtClean="0"/>
              <a:t>vs</a:t>
            </a:r>
            <a:r>
              <a:rPr lang="en-US" dirty="0" smtClean="0"/>
              <a:t> MACs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Application: Validate updates to software</a:t>
            </a:r>
          </a:p>
          <a:p>
            <a:endParaRPr lang="en-US" dirty="0"/>
          </a:p>
          <a:p>
            <a:r>
              <a:rPr lang="en-US" dirty="0" smtClean="0"/>
              <a:t>Problem can be addressed by MACs, but there are several problems</a:t>
            </a:r>
          </a:p>
          <a:p>
            <a:pPr lvl="1"/>
            <a:endParaRPr lang="en-US" dirty="0"/>
          </a:p>
          <a:p>
            <a:r>
              <a:rPr lang="en-US" dirty="0" smtClean="0"/>
              <a:t>Key Explosion: Vendor must sign update using every individual key</a:t>
            </a:r>
          </a:p>
          <a:p>
            <a:pPr lvl="1"/>
            <a:r>
              <a:rPr lang="en-US" dirty="0" smtClean="0"/>
              <a:t>Thought Question: Why not use a shared Private key?</a:t>
            </a:r>
          </a:p>
          <a:p>
            <a:r>
              <a:rPr lang="en-US" dirty="0" smtClean="0"/>
              <a:t>Non-Transferable: If Alice validates an update from vendor she can not convince Bob that the update is valid </a:t>
            </a:r>
          </a:p>
          <a:p>
            <a:pPr lvl="1"/>
            <a:r>
              <a:rPr lang="en-US" dirty="0" smtClean="0"/>
              <a:t>Bob needs to receive MAC directly from vendor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51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Signatures </a:t>
            </a:r>
            <a:r>
              <a:rPr lang="en-US" dirty="0" err="1" smtClean="0"/>
              <a:t>vs</a:t>
            </a:r>
            <a:r>
              <a:rPr lang="en-US" dirty="0" smtClean="0"/>
              <a:t> MACs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Publicly Verifiable</a:t>
            </a:r>
          </a:p>
          <a:p>
            <a:pPr lvl="1"/>
            <a:endParaRPr lang="en-US" dirty="0"/>
          </a:p>
          <a:p>
            <a:r>
              <a:rPr lang="en-US" dirty="0" smtClean="0"/>
              <a:t>Transferable</a:t>
            </a:r>
          </a:p>
          <a:p>
            <a:pPr lvl="1"/>
            <a:r>
              <a:rPr lang="en-US" dirty="0" smtClean="0"/>
              <a:t>Alice can forward digital signature to Bob, who is convinced (both Alice and Bob have the public key of the vendor)</a:t>
            </a:r>
            <a:endParaRPr lang="en-US" dirty="0"/>
          </a:p>
          <a:p>
            <a:r>
              <a:rPr lang="en-US" dirty="0" smtClean="0"/>
              <a:t>Non-repudiation</a:t>
            </a:r>
          </a:p>
          <a:p>
            <a:pPr lvl="1"/>
            <a:r>
              <a:rPr lang="en-US" dirty="0" smtClean="0"/>
              <a:t>Can “certify” a particular message came from sender</a:t>
            </a:r>
          </a:p>
          <a:p>
            <a:r>
              <a:rPr lang="en-US" dirty="0" smtClean="0"/>
              <a:t>MACs do not satisfy non-repudiation</a:t>
            </a:r>
          </a:p>
          <a:p>
            <a:pPr lvl="1"/>
            <a:r>
              <a:rPr lang="en-US" dirty="0" smtClean="0"/>
              <a:t>Suppose Alice reveals a shared key KAB along with a valid tag for a message m to a judge. 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judge should not be convinced the message was </a:t>
            </a:r>
            <a:r>
              <a:rPr lang="en-US" dirty="0" err="1" smtClean="0"/>
              <a:t>MACed</a:t>
            </a:r>
            <a:r>
              <a:rPr lang="en-US" dirty="0"/>
              <a:t> </a:t>
            </a:r>
            <a:r>
              <a:rPr lang="en-US" dirty="0" smtClean="0"/>
              <a:t>by Bob. Why not?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7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Signature Scheme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7506" y="1825625"/>
                <a:ext cx="11685320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Three Algorithms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Gen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 (Key-generation algorithm)</a:t>
                </a:r>
              </a:p>
              <a:p>
                <a:pPr lvl="2"/>
                <a:r>
                  <a:rPr lang="en-US" dirty="0" smtClean="0"/>
                  <a:t>Input: Random Bits R</a:t>
                </a:r>
              </a:p>
              <a:p>
                <a:pPr lvl="2"/>
                <a:r>
                  <a:rPr lang="en-US" dirty="0" smtClean="0"/>
                  <a:t>Output: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𝒑𝒌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𝒔𝒌</m:t>
                        </m:r>
                      </m:e>
                    </m:d>
                    <m:r>
                      <a:rPr lang="el-GR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𝓚</m:t>
                    </m:r>
                  </m:oMath>
                </a14:m>
                <a:endParaRPr lang="en-US" b="1" i="1" dirty="0" smtClean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σ</m:t>
                        </m:r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←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Sign</m:t>
                        </m:r>
                        <m:r>
                          <m:rPr>
                            <m:sty m:val="p"/>
                          </m:rPr>
                          <a:rPr lang="en-US" b="0" i="0" baseline="-2500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 b="0" i="0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n-US" dirty="0" smtClean="0"/>
                  <a:t> (Signing algorithm)</a:t>
                </a:r>
              </a:p>
              <a:p>
                <a:pPr lvl="2"/>
                <a:r>
                  <a:rPr lang="en-US" dirty="0" smtClean="0"/>
                  <a:t>Input: </a:t>
                </a:r>
                <a:r>
                  <a:rPr lang="en-US" dirty="0"/>
                  <a:t>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sk</m:t>
                    </m:r>
                  </m:oMath>
                </a14:m>
                <a:r>
                  <a:rPr lang="en-US" dirty="0" smtClean="0"/>
                  <a:t> message m, random bits R</a:t>
                </a:r>
              </a:p>
              <a:p>
                <a:pPr lvl="2"/>
                <a:r>
                  <a:rPr lang="en-US" dirty="0" smtClean="0"/>
                  <a:t>Output: signature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σ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b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≔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Vrfy</m:t>
                        </m:r>
                        <m:r>
                          <m:rPr>
                            <m:sty m:val="p"/>
                          </m:rPr>
                          <a:rPr lang="en-US" b="0" i="0" baseline="-2500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p</m:t>
                        </m:r>
                        <m:r>
                          <m:rPr>
                            <m:sty m:val="p"/>
                          </m:rPr>
                          <a:rPr lang="en-US" b="0" i="0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 (Verification algorithm --- Deterministic)</a:t>
                </a:r>
              </a:p>
              <a:p>
                <a:pPr lvl="2"/>
                <a:r>
                  <a:rPr lang="en-US" dirty="0" smtClean="0"/>
                  <a:t>Input: Public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</a:rPr>
                      <m:t>p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dirty="0" smtClean="0"/>
                  <a:t>, message m and a signature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σ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Output: 1 (Valid) or 0 (Invalid)</a:t>
                </a:r>
                <a:endParaRPr lang="en-US" i="1" dirty="0" smtClean="0"/>
              </a:p>
              <a:p>
                <a:endParaRPr lang="en-US" dirty="0" smtClean="0"/>
              </a:p>
              <a:p>
                <a:r>
                  <a:rPr lang="en-US" b="1" dirty="0" smtClean="0"/>
                  <a:t>Correctness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Vrfy</m:t>
                    </m:r>
                    <m:r>
                      <m:rPr>
                        <m:sty m:val="p"/>
                      </m:rPr>
                      <a:rPr lang="en-US" baseline="-25000">
                        <a:solidFill>
                          <a:srgbClr val="FF0000"/>
                        </a:solidFill>
                        <a:latin typeface="Cambria Math"/>
                      </a:rPr>
                      <m:t>p</m:t>
                    </m:r>
                    <m:r>
                      <m:rPr>
                        <m:sty m:val="p"/>
                      </m:rPr>
                      <a:rPr lang="en-US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dirty="0" smtClean="0"/>
                  <a:t>(m,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Sign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/>
                          </a:rPr>
                          <m:t>, </m:t>
                        </m:r>
                        <m:r>
                          <a:rPr lang="en-US" i="1">
                            <a:latin typeface="Cambria Math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n-US" dirty="0" smtClean="0"/>
                  <a:t>)=1   (except with negligible probability)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7506" y="1825625"/>
                <a:ext cx="11685320" cy="4351338"/>
              </a:xfrm>
              <a:blipFill rotWithShape="1">
                <a:blip r:embed="rId2"/>
                <a:stretch>
                  <a:fillRect l="-835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ular Callout 4"/>
          <p:cNvSpPr/>
          <p:nvPr/>
        </p:nvSpPr>
        <p:spPr>
          <a:xfrm>
            <a:off x="7337796" y="2488928"/>
            <a:ext cx="3836276" cy="1241698"/>
          </a:xfrm>
          <a:prstGeom prst="wedgeRoundRectCallout">
            <a:avLst>
              <a:gd name="adj1" fmla="val -97820"/>
              <a:gd name="adj2" fmla="val -407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en-US" dirty="0" smtClean="0"/>
              <a:t>Alice must run key generation algorithm in advance an publishes the public key: </a:t>
            </a:r>
            <a:r>
              <a:rPr lang="en-US" dirty="0" err="1" smtClean="0"/>
              <a:t>pk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7202739" y="4246313"/>
            <a:ext cx="3836276" cy="1241698"/>
          </a:xfrm>
          <a:prstGeom prst="wedgeRoundRectCallout">
            <a:avLst>
              <a:gd name="adj1" fmla="val -114573"/>
              <a:gd name="adj2" fmla="val -1380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en-US" dirty="0" smtClean="0"/>
              <a:t>Assumption: Adversary only gets to see </a:t>
            </a:r>
            <a:r>
              <a:rPr lang="en-US" dirty="0" err="1" smtClean="0"/>
              <a:t>pk</a:t>
            </a:r>
            <a:r>
              <a:rPr lang="en-US" dirty="0" smtClean="0"/>
              <a:t> (not </a:t>
            </a:r>
            <a:r>
              <a:rPr lang="en-US" dirty="0" err="1" smtClean="0"/>
              <a:t>sk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0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Signature Experiment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Sig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forge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  <m:sup/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33035" y="4468949"/>
            <a:ext cx="2449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(</a:t>
            </a:r>
            <a:r>
              <a:rPr lang="en-US" sz="2800" b="1" dirty="0" err="1"/>
              <a:t>pk,sk</a:t>
            </a:r>
            <a:r>
              <a:rPr lang="en-US" sz="2800" b="1" dirty="0"/>
              <a:t>) = Gen(.)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070598" y="4439704"/>
            <a:ext cx="54848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09955" y="3978039"/>
                <a:ext cx="295055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 smtClean="0">
                          <a:latin typeface="Cambria Math"/>
                          <a:ea typeface="Cambria Math"/>
                        </a:rPr>
                        <m:t>σ</m:t>
                      </m:r>
                      <m:r>
                        <a:rPr lang="el-GR" sz="2000" i="1" smtClean="0">
                          <a:latin typeface="Cambria Math"/>
                          <a:ea typeface="Cambria Math"/>
                        </a:rPr>
                        <m:t> ,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∉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𝔔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…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955" y="3978039"/>
                <a:ext cx="2950551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 flipV="1">
            <a:off x="2225305" y="2406950"/>
            <a:ext cx="5395228" cy="28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285344" y="1945285"/>
            <a:ext cx="13117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2330797" y="297158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335555" y="326236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5063427" y="3302507"/>
                <a:ext cx="252806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/>
                              <a:ea typeface="Cambria Math"/>
                            </a:rPr>
                            <m:t>σ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/>
                            </a:rPr>
                            <m:t>𝐒𝐢𝐠𝐧</m:t>
                          </m:r>
                        </m:e>
                        <m:sub>
                          <m:r>
                            <a:rPr lang="en-US" sz="2400" b="1" i="1">
                              <a:latin typeface="Cambria Math"/>
                            </a:rPr>
                            <m:t>𝒔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  <m:sup/>
                          </m:sSubSup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427" y="3302507"/>
                <a:ext cx="2528063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2482067" y="2800402"/>
            <a:ext cx="13752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2434828" y="3780532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5400000">
            <a:off x="3954919" y="3395814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906290" y="5339771"/>
                <a:ext cx="1106605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0" i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/>
                                </a:rPr>
                                <m:t>Sig</m:t>
                              </m:r>
                              <m:r>
                                <a:rPr lang="en-US" sz="40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/>
                                </a:rPr>
                                <m:t>forge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 sz="40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4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  <m:sup/>
                          </m:sSubSup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d>
                          <m:r>
                            <a:rPr lang="en-US" sz="40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906290" y="5339771"/>
                <a:ext cx="11066055" cy="4351338"/>
              </a:xfr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H="1" flipV="1">
            <a:off x="1899170" y="1898763"/>
            <a:ext cx="5614909" cy="8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34"/>
          <p:cNvSpPr txBox="1"/>
          <p:nvPr/>
        </p:nvSpPr>
        <p:spPr>
          <a:xfrm>
            <a:off x="3724411" y="1481140"/>
            <a:ext cx="2253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Public Key: </a:t>
            </a:r>
            <a:r>
              <a:rPr lang="en-US" sz="2800" b="1" dirty="0" err="1" smtClean="0"/>
              <a:t>pk</a:t>
            </a:r>
            <a:endParaRPr lang="en-US" sz="2800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922919" y="2428768"/>
                <a:ext cx="25280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/>
                              <a:ea typeface="Cambria Math"/>
                            </a:rPr>
                            <m:t>σ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/>
                            </a:rPr>
                            <m:t>𝐒𝐢𝐠𝐧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𝒔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  <m:sup/>
                          </m:sSubSup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2919" y="2428768"/>
                <a:ext cx="2528064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 flipH="1">
            <a:off x="1899170" y="4900854"/>
            <a:ext cx="56923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107980" y="4439189"/>
                <a:ext cx="4497706" cy="4884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Sig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forge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  <m:sup/>
                    </m:sSub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Vrfy</m:t>
                        </m:r>
                        <m:r>
                          <m:rPr>
                            <m:sty m:val="p"/>
                          </m:rPr>
                          <a:rPr lang="en-US" sz="2400" baseline="-25000">
                            <a:solidFill>
                              <a:srgbClr val="FF0000"/>
                            </a:solidFill>
                            <a:latin typeface="Cambria Math"/>
                          </a:rPr>
                          <m:t>p</m:t>
                        </m:r>
                        <m:r>
                          <m:rPr>
                            <m:sty m:val="p"/>
                          </m:rPr>
                          <a:rPr lang="en-US" sz="2400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2400" i="1">
                            <a:latin typeface="Cambria Math"/>
                            <a:ea typeface="Cambria Math"/>
                          </a:rPr>
                          <m:t>σ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980" y="4439189"/>
                <a:ext cx="4497706" cy="488467"/>
              </a:xfrm>
              <a:prstGeom prst="rect">
                <a:avLst/>
              </a:prstGeom>
              <a:blipFill rotWithShape="1">
                <a:blip r:embed="rId11"/>
                <a:stretch>
                  <a:fillRect l="-1084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79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33893 0.005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0.27955 0.0002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1216E-6 2.6827E-7 L 0.32375 -0.0013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8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4" grpId="0"/>
      <p:bldP spid="24" grpId="1"/>
      <p:bldP spid="31" grpId="0"/>
      <p:bldP spid="32" grpId="0"/>
      <p:bldP spid="32" grpId="1"/>
      <p:bldP spid="14" grpId="0"/>
      <p:bldP spid="37" grpId="0" uiExpand="1" build="p"/>
      <p:bldP spid="3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Signature Experiment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Sig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forge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  <m:sup/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33035" y="4468949"/>
            <a:ext cx="24497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Random bit b</a:t>
            </a:r>
          </a:p>
          <a:p>
            <a:r>
              <a:rPr lang="en-US" sz="2800" b="1" dirty="0"/>
              <a:t>(</a:t>
            </a:r>
            <a:r>
              <a:rPr lang="en-US" sz="2800" b="1" dirty="0" err="1"/>
              <a:t>pk,sk</a:t>
            </a:r>
            <a:r>
              <a:rPr lang="en-US" sz="2800" b="1" dirty="0"/>
              <a:t>) = Gen(.)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070598" y="4439704"/>
            <a:ext cx="54848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09955" y="3978039"/>
                <a:ext cx="27224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/>
                          <a:ea typeface="Cambria Math"/>
                        </a:rPr>
                        <m:t>σ</m:t>
                      </m:r>
                      <m:r>
                        <a:rPr lang="el-GR" sz="2400" i="1" smtClean="0">
                          <a:latin typeface="Cambria Math"/>
                          <a:ea typeface="Cambria Math"/>
                        </a:rPr>
                        <m:t> ,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∉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…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955" y="3978039"/>
                <a:ext cx="2722412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 flipV="1">
            <a:off x="2225305" y="2406950"/>
            <a:ext cx="5395228" cy="28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285344" y="1945285"/>
            <a:ext cx="13117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2330797" y="297158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335555" y="326236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5063427" y="3302507"/>
                <a:ext cx="252806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/>
                              <a:ea typeface="Cambria Math"/>
                            </a:rPr>
                            <m:t>σ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/>
                            </a:rPr>
                            <m:t>𝐒𝐢𝐠𝐧</m:t>
                          </m:r>
                        </m:e>
                        <m:sub>
                          <m:r>
                            <a:rPr lang="en-US" sz="2400" b="1" i="1">
                              <a:latin typeface="Cambria Math"/>
                            </a:rPr>
                            <m:t>𝒔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  <m:sup/>
                          </m:sSubSup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427" y="3302507"/>
                <a:ext cx="2528063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2482067" y="2800402"/>
            <a:ext cx="13752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2434828" y="3780532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5400000">
            <a:off x="3954919" y="3395814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906290" y="5120427"/>
                <a:ext cx="1106605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0" i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/>
                                </a:rPr>
                                <m:t>Sig</m:t>
                              </m:r>
                              <m:r>
                                <a:rPr lang="en-US" sz="40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/>
                                </a:rPr>
                                <m:t>forge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 sz="40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4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  <m:sup/>
                          </m:sSubSup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d>
                          <m:r>
                            <a:rPr lang="en-US" sz="40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906290" y="5120427"/>
                <a:ext cx="11066055" cy="4351338"/>
              </a:xfr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H="1" flipV="1">
            <a:off x="1899170" y="1898763"/>
            <a:ext cx="5614909" cy="8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34"/>
          <p:cNvSpPr txBox="1"/>
          <p:nvPr/>
        </p:nvSpPr>
        <p:spPr>
          <a:xfrm>
            <a:off x="3724411" y="1481140"/>
            <a:ext cx="2253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Public Key: </a:t>
            </a:r>
            <a:r>
              <a:rPr lang="en-US" sz="2800" b="1" dirty="0" err="1" smtClean="0"/>
              <a:t>pk</a:t>
            </a:r>
            <a:endParaRPr lang="en-US" sz="2800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922919" y="2428768"/>
                <a:ext cx="25280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/>
                              <a:ea typeface="Cambria Math"/>
                            </a:rPr>
                            <m:t>σ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/>
                            </a:rPr>
                            <m:t>𝐒𝐢𝐠𝐧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𝒔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  <m:sup/>
                          </m:sSubSup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2919" y="2428768"/>
                <a:ext cx="2528064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 flipH="1">
            <a:off x="1899170" y="4900854"/>
            <a:ext cx="56923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107980" y="4439189"/>
                <a:ext cx="4497706" cy="4884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Sig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forge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  <m:sup/>
                    </m:sSub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Vrfy</m:t>
                        </m:r>
                        <m:r>
                          <m:rPr>
                            <m:sty m:val="p"/>
                          </m:rPr>
                          <a:rPr lang="en-US" sz="2400" baseline="-25000">
                            <a:solidFill>
                              <a:srgbClr val="FF0000"/>
                            </a:solidFill>
                            <a:latin typeface="Cambria Math"/>
                          </a:rPr>
                          <m:t>p</m:t>
                        </m:r>
                        <m:r>
                          <m:rPr>
                            <m:sty m:val="p"/>
                          </m:rPr>
                          <a:rPr lang="en-US" sz="2400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2400" i="1">
                            <a:latin typeface="Cambria Math"/>
                            <a:ea typeface="Cambria Math"/>
                          </a:rPr>
                          <m:t>σ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980" y="4439189"/>
                <a:ext cx="4497706" cy="488467"/>
              </a:xfrm>
              <a:prstGeom prst="rect">
                <a:avLst/>
              </a:prstGeom>
              <a:blipFill rotWithShape="1">
                <a:blip r:embed="rId11"/>
                <a:stretch>
                  <a:fillRect l="-1084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ular Callout 27"/>
              <p:cNvSpPr/>
              <p:nvPr/>
            </p:nvSpPr>
            <p:spPr>
              <a:xfrm>
                <a:off x="142240" y="1639595"/>
                <a:ext cx="11958320" cy="4856076"/>
              </a:xfrm>
              <a:prstGeom prst="wedgeRectCallout">
                <a:avLst>
                  <a:gd name="adj1" fmla="val 29996"/>
                  <a:gd name="adj2" fmla="val -6291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2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Formally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let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Gen</m:t>
                          </m:r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Sign</m:t>
                          </m:r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Vrfy</m:t>
                          </m:r>
                        </m:e>
                      </m:d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denote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signature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scheme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2400" b="0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sty m:val="p"/>
                        </m:rPr>
                        <a:rPr lang="en-US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all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US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experiment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Sig</m:t>
                          </m:r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forge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</m:d>
                    </m:oMath>
                  </m:oMathPara>
                </a14:m>
                <a:endParaRPr lang="en-US" sz="2400" baseline="300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2400" baseline="300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We say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𝑖𝑠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𝑒𝑥𝑖𝑠𝑡𝑒𝑛𝑡𝑖𝑎𝑙𝑙𝑦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𝑢𝑛𝑓𝑜𝑟𝑔𝑒𝑎𝑏𝑙𝑒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𝑢𝑛𝑑𝑒𝑟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𝑎𝑛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𝑎𝑑𝑎𝑝𝑡𝑖𝑣𝑒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𝑐h𝑜𝑠𝑒𝑛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𝑚𝑒𝑠𝑠𝑎𝑔𝑒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𝑎𝑡𝑡𝑎𝑐𝑘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or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just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𝑠𝑒𝑐𝑢𝑟𝑒</m:t>
                        </m:r>
                      </m:e>
                    </m:d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if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for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all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PPT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adversaries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there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n</a:t>
                </a:r>
                <a:r>
                  <a:rPr lang="en-US" sz="2400" b="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egligible function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b="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such that </a:t>
                </a:r>
              </a:p>
              <a:p>
                <a:pPr algn="ctr"/>
                <a:r>
                  <a:rPr lang="en-US" sz="2400" b="0" dirty="0" err="1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Pr</a:t>
                </a:r>
                <a:r>
                  <a:rPr lang="en-US" sz="2400" b="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[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Sig</m:t>
                        </m:r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forge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  <m:sup/>
                    </m:sSubSup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b="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]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2400" baseline="30000" dirty="0">
                  <a:solidFill>
                    <a:srgbClr val="FF0000"/>
                  </a:solidFill>
                </a:endParaRPr>
              </a:p>
              <a:p>
                <a:pPr algn="ctr"/>
                <a:endParaRPr lang="en-US" sz="2400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Rectangular Callout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40" y="1639595"/>
                <a:ext cx="11958320" cy="4856076"/>
              </a:xfrm>
              <a:prstGeom prst="wedgeRectCallout">
                <a:avLst>
                  <a:gd name="adj1" fmla="val 29996"/>
                  <a:gd name="adj2" fmla="val -62916"/>
                </a:avLst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147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Existential </a:t>
            </a:r>
            <a:r>
              <a:rPr lang="en-US" dirty="0" err="1" smtClean="0"/>
              <a:t>Unforgeability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823369" cy="435133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b="1" dirty="0" smtClean="0"/>
                  <a:t>Limitation</a:t>
                </a:r>
                <a:r>
                  <a:rPr lang="en-US" dirty="0" smtClean="0"/>
                  <a:t>: Does not prevent replay attacks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σ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←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Sign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"</m:t>
                        </m:r>
                        <m:r>
                          <a:rPr lang="en-US" b="0" i="1" smtClean="0">
                            <a:latin typeface="Cambria Math"/>
                          </a:rPr>
                          <m:t>𝑃𝑎𝑦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𝐵𝑜𝑏</m:t>
                        </m:r>
                        <m:r>
                          <a:rPr lang="en-US" b="0" i="1" smtClean="0">
                            <a:latin typeface="Cambria Math"/>
                          </a:rPr>
                          <m:t> $50", </m:t>
                        </m:r>
                        <m:r>
                          <a:rPr lang="en-US" i="1">
                            <a:latin typeface="Cambria Math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If this is a problem then you can include timestamp in signature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Unforgeability: does rule out the possibility attacker modifies a signature 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Plain RSA signatures are malleable </a:t>
                </a:r>
                <a:r>
                  <a:rPr lang="en-US" dirty="0"/>
                  <a:t>(</a:t>
                </a:r>
                <a:r>
                  <a:rPr lang="en-US" dirty="0" smtClean="0"/>
                  <a:t>does not satisfy our security notion)</a:t>
                </a:r>
              </a:p>
              <a:p>
                <a:endParaRPr lang="en-US" dirty="0"/>
              </a:p>
              <a:p>
                <a:r>
                  <a:rPr lang="en-US" b="1" dirty="0" smtClean="0"/>
                  <a:t>Remark: </a:t>
                </a:r>
                <a:r>
                  <a:rPr lang="en-US" dirty="0" smtClean="0"/>
                  <a:t>By design signatures cannot hide all information about message </a:t>
                </a:r>
                <a:r>
                  <a:rPr lang="en-US" i="1" dirty="0" smtClean="0"/>
                  <a:t>m</a:t>
                </a:r>
              </a:p>
              <a:p>
                <a:pPr lvl="1"/>
                <a:r>
                  <a:rPr lang="en-US" dirty="0" smtClean="0"/>
                  <a:t>Public Verification </a:t>
                </a:r>
                <a:r>
                  <a:rPr lang="en-US" dirty="0" smtClean="0">
                    <a:sym typeface="Wingdings" panose="05000000000000000000" pitchFamily="2" charset="2"/>
                  </a:rPr>
                  <a:t> </a:t>
                </a:r>
                <a:r>
                  <a:rPr lang="en-US" dirty="0" smtClean="0"/>
                  <a:t>Attacker can easily distinguish between a signature for m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and m</a:t>
                </a:r>
                <a:r>
                  <a:rPr lang="en-US" baseline="-25000" dirty="0" smtClean="0"/>
                  <a:t>2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823369" cy="4351338"/>
              </a:xfrm>
              <a:blipFill>
                <a:blip r:embed="rId2"/>
                <a:stretch>
                  <a:fillRect l="-845" t="-2101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8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Plain RSA Signatures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Plain RSA</a:t>
                </a:r>
              </a:p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Public Key (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pk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):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 = </a:t>
                </a:r>
                <a:r>
                  <a:rPr lang="en-US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pq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e 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GCD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  distinct primes p and q</a:t>
                </a:r>
              </a:p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Secret Key (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sk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): N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d such that </a:t>
                </a:r>
                <a:r>
                  <a:rPr lang="en-US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ed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=1 mod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0" smtClean="0">
                              <a:latin typeface="Cambria Math"/>
                            </a:rPr>
                            <m:t>𝐒𝐢𝐠𝐧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𝒔𝒌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𝒅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𝒎𝒐𝒅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en-US" b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0" smtClean="0">
                              <a:latin typeface="Cambria Math"/>
                            </a:rPr>
                            <m:t>𝐕𝐫𝐟𝐲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𝒑𝒌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𝒎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  <a:ea typeface="Cambria Math"/>
                            </a:rPr>
                            <m:t>σ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      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𝒊𝒇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𝒎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/>
                                          <a:ea typeface="Cambria Math"/>
                                        </a:rPr>
                                        <m:t>σ</m:t>
                                      </m:r>
                                    </m:e>
                                    <m:sup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𝒆</m:t>
                                      </m:r>
                                    </m:sup>
                                  </m:s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𝒎𝒐𝒅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                     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𝒐𝒕𝒉𝒆𝒓𝒘𝒊𝒔𝒆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 panose="02040503050406030204" pitchFamily="18" charset="0"/>
                      </a:rPr>
                      <m:t>Verification</m:t>
                    </m:r>
                    <m:r>
                      <a:rPr lang="en-US" b="0" i="0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Works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because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>
                                      <a:latin typeface="Cambria Math"/>
                                    </a:rPr>
                                    <m:t>𝐒𝐢𝐠𝐧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/>
                                    </a:rPr>
                                    <m:t>𝒔𝒌</m:t>
                                  </m:r>
                                </m:sub>
                                <m:sup/>
                              </m:sSubSup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p>
                          <m:r>
                            <a:rPr lang="en-US" b="0" i="0" smtClean="0">
                              <a:latin typeface="Cambria Math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𝑒𝑑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𝑚𝑜𝑑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𝝓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</m:d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3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761951" y="160998"/>
                <a:ext cx="10515600" cy="1325563"/>
              </a:xfrm>
            </p:spPr>
            <p:txBody>
              <a:bodyPr/>
              <a:lstStyle/>
              <a:p>
                <a:r>
                  <a:rPr lang="en-US" dirty="0" smtClean="0"/>
                  <a:t>CPA-Security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PubK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LR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cpa</m:t>
                        </m:r>
                      </m:sup>
                    </m:sSub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61951" y="160998"/>
                <a:ext cx="10515600" cy="1325563"/>
              </a:xfrm>
              <a:blipFill>
                <a:blip r:embed="rId4"/>
                <a:stretch>
                  <a:fillRect l="-2377" b="-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212644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270760" y="1718624"/>
                <a:ext cx="1144993" cy="468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760" y="1718624"/>
                <a:ext cx="1144993" cy="468205"/>
              </a:xfrm>
              <a:prstGeom prst="rect">
                <a:avLst/>
              </a:prstGeom>
              <a:blipFill>
                <a:blip r:embed="rId7"/>
                <a:stretch>
                  <a:fillRect b="-3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269822" y="4466896"/>
            <a:ext cx="24497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Random bit b</a:t>
            </a:r>
          </a:p>
          <a:p>
            <a:r>
              <a:rPr lang="en-US" sz="2800" b="1" dirty="0" smtClean="0"/>
              <a:t>(</a:t>
            </a:r>
            <a:r>
              <a:rPr lang="en-US" sz="2800" b="1" dirty="0" err="1" smtClean="0"/>
              <a:t>pk,sk</a:t>
            </a:r>
            <a:r>
              <a:rPr lang="en-US" sz="2800" b="1" dirty="0" smtClean="0"/>
              <a:t>) = Gen(.)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230947" y="253890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075066" y="2076658"/>
                <a:ext cx="2552301" cy="524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𝒑𝒌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b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066" y="2076658"/>
                <a:ext cx="2552301" cy="524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2070598" y="4670096"/>
            <a:ext cx="5120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09955" y="4181239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b’</a:t>
            </a:r>
            <a:endParaRPr lang="en-US" sz="2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237180" y="288837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2330797" y="317478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156415" y="2729315"/>
                <a:ext cx="2480166" cy="524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𝒑𝒌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b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415" y="2729315"/>
                <a:ext cx="2480166" cy="524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>
            <a:off x="2383347" y="3426894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5057447" y="3325105"/>
                <a:ext cx="2480166" cy="525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𝒑𝒌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b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447" y="3325105"/>
                <a:ext cx="2480166" cy="52578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2482067" y="3003602"/>
                <a:ext cx="1156855" cy="4708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067" y="3003602"/>
                <a:ext cx="1156855" cy="470835"/>
              </a:xfrm>
              <a:prstGeom prst="rect">
                <a:avLst/>
              </a:prstGeom>
              <a:blipFill>
                <a:blip r:embed="rId11"/>
                <a:stretch>
                  <a:fillRect b="-3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>
          <a:xfrm flipH="1" flipV="1">
            <a:off x="2399117" y="375810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5400000">
            <a:off x="4119448" y="3718281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1051169" y="3620248"/>
                <a:ext cx="1106605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0" i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 panose="02040503050406030204" pitchFamily="18" charset="0"/>
                                </a:rPr>
                                <m:t>PubK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4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 panose="02040503050406030204" pitchFamily="18" charset="0"/>
                                </a:rPr>
                                <m:t>LR</m:t>
                              </m:r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 panose="02040503050406030204" pitchFamily="18" charset="0"/>
                                </a:rPr>
                                <m:t>cpa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d>
                          <m: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051169" y="3620248"/>
                <a:ext cx="11066055" cy="4351338"/>
              </a:xfr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307147" y="2494827"/>
                <a:ext cx="1156855" cy="468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7147" y="2494827"/>
                <a:ext cx="1156855" cy="468975"/>
              </a:xfrm>
              <a:prstGeom prst="rect">
                <a:avLst/>
              </a:prstGeom>
              <a:blipFill>
                <a:blip r:embed="rId13"/>
                <a:stretch>
                  <a:fillRect b="-5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 flipH="1" flipV="1">
            <a:off x="1940560" y="1779478"/>
            <a:ext cx="5614909" cy="8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765801" y="1361855"/>
            <a:ext cx="2253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Public Key: </a:t>
            </a:r>
            <a:r>
              <a:rPr lang="en-US" sz="2800" b="1" dirty="0" err="1" smtClean="0"/>
              <a:t>pk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38008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20" grpId="0"/>
      <p:bldP spid="28" grpId="0"/>
      <p:bldP spid="31" grpId="0"/>
      <p:bldP spid="32" grpId="0"/>
      <p:bldP spid="14" grpId="0"/>
      <p:bldP spid="37" grpId="0" build="p"/>
      <p:bldP spid="25" grpId="0"/>
      <p:bldP spid="3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Message Attack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Goal: </a:t>
                </a:r>
                <a:r>
                  <a:rPr lang="en-US" dirty="0" smtClean="0"/>
                  <a:t>Generate a forgery using only the public key</a:t>
                </a:r>
              </a:p>
              <a:p>
                <a:pPr lvl="1"/>
                <a:r>
                  <a:rPr lang="en-US" dirty="0" smtClean="0"/>
                  <a:t>No intercepted signatures required</a:t>
                </a:r>
              </a:p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Public Key (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pk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): N = 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pq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e 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GCD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  distinct primes p and q</a:t>
                </a:r>
              </a:p>
              <a:p>
                <a:r>
                  <a:rPr lang="en-US" dirty="0" smtClean="0"/>
                  <a:t>Pick random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σ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n-US" dirty="0" smtClean="0"/>
                  <a:t>Set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𝒎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  <a:ea typeface="Cambria Math"/>
                              </a:rPr>
                              <m:t>σ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𝒆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𝒎𝒐𝒅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Output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σ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/>
                            </a:rPr>
                            <m:t>𝐕𝐫𝐟𝐲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𝒑𝒌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𝒎</m:t>
                          </m:r>
                          <m:r>
                            <a:rPr lang="en-US" b="1" i="1"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  <a:ea typeface="Cambria Math"/>
                            </a:rPr>
                            <m:t>σ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      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𝒊𝒇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𝒎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/>
                                          <a:ea typeface="Cambria Math"/>
                                        </a:rPr>
                                        <m:t>σ</m:t>
                                      </m:r>
                                    </m:e>
                                    <m:sup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𝒆</m:t>
                                      </m:r>
                                    </m:sup>
                                  </m:s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𝒎𝒐𝒅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                     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𝒐𝒕𝒉𝒆𝒓𝒘𝒊𝒔𝒆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3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and Sign Paradigm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Public-Key </a:t>
            </a:r>
            <a:r>
              <a:rPr lang="en-US" dirty="0" err="1" smtClean="0"/>
              <a:t>vs</a:t>
            </a:r>
            <a:r>
              <a:rPr lang="en-US" dirty="0" smtClean="0"/>
              <a:t> Private Key Encryption</a:t>
            </a:r>
          </a:p>
          <a:p>
            <a:pPr lvl="1"/>
            <a:r>
              <a:rPr lang="en-US" dirty="0" smtClean="0"/>
              <a:t>Private Key Encryption is much more efficient (computationally)</a:t>
            </a:r>
          </a:p>
          <a:p>
            <a:r>
              <a:rPr lang="en-US" dirty="0" smtClean="0"/>
              <a:t>Similarly, natural signature schemes (e.g., RSA signatures) are much less efficient than MACs</a:t>
            </a:r>
          </a:p>
          <a:p>
            <a:endParaRPr lang="en-US" dirty="0"/>
          </a:p>
          <a:p>
            <a:r>
              <a:rPr lang="en-US" dirty="0" smtClean="0"/>
              <a:t>For long messages we can achieve same (amortized) efficiency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88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and Sign Paradigm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we have a Digital Signature Scheme for messages of length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ℓ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and we want to sign a longer message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b="1" dirty="0" smtClean="0"/>
                  <a:t>Attempt 1: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Sign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sk</m:t>
                              </m:r>
                            </m:sub>
                            <m:sup>
                              <m:r>
                                <a:rPr lang="en-US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baseline="-25000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baseline="-25000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…,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Sign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sk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  <m:r>
                            <a:rPr lang="en-US" b="0" i="1" baseline="-25000" smtClean="0">
                              <a:latin typeface="Cambria Math"/>
                            </a:rPr>
                            <m:t>1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,…</m:t>
                      </m:r>
                      <m:r>
                        <a:rPr lang="en-US" i="1">
                          <a:latin typeface="Cambria Math"/>
                        </a:rPr>
                        <m:t>,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Sign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sk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  <m:r>
                            <a:rPr lang="en-US" i="1" baseline="-2500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Problem?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5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and Sign Paradigm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we have a Digital Signature Scheme for messages of length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ℓ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and we want to sign a longer message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Sign</m:t>
                              </m:r>
                            </m:e>
                            <m:sub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</a:rPr>
                                    <m:t>sk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</m:d>
                            </m:sub>
                            <m:sup>
                              <m:r>
                                <a:rPr lang="en-US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baseline="-25000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baseline="-25000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…,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Sign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sk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…,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𝑅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Vrfy</m:t>
                              </m:r>
                            </m:e>
                            <m:sub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/>
                                    </a:rPr>
                                    <m:t>k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</m:d>
                            </m:sub>
                            <m:sup>
                              <m:r>
                                <a:rPr lang="en-US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…,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Vrfy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k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…,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Secure?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6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and Sign Paradigm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Suppose we have a Digital Signature Scheme for messages of length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ℓ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and we want to sign a longer message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Sign</m:t>
                              </m:r>
                            </m:e>
                            <m:sub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</a:rPr>
                                    <m:t>sk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</m:d>
                            </m:sub>
                            <m:sup>
                              <m:r>
                                <a:rPr lang="en-US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baseline="-25000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baseline="-25000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…,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Sign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sk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…,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𝑅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Vrfy</m:t>
                              </m:r>
                            </m:e>
                            <m:sub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k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</m:d>
                            </m:sub>
                            <m:sup>
                              <m:r>
                                <a:rPr lang="en-US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…,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Vrfy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k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…,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Secure?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Theorem 12.4</a:t>
                </a:r>
                <a:r>
                  <a:rPr lang="en-US" dirty="0" smtClean="0"/>
                  <a:t>.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Gen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Sign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Vrfy</m:t>
                        </m:r>
                      </m:e>
                    </m:d>
                  </m:oMath>
                </a14:m>
                <a:r>
                  <a:rPr lang="en-US" dirty="0" smtClean="0"/>
                  <a:t> is a secure signature scheme for messages of 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dirty="0" smtClean="0"/>
                  <a:t> is collision resistant then the above construction is a  secure signature scheme for arbitrary length messages.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1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and Sign Paradigm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Suppose we have a Digital Signature Scheme for messages of length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ℓ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and we want to sign a longer message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Sign</m:t>
                              </m:r>
                            </m:e>
                            <m:sub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</a:rPr>
                                    <m:t>sk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</m:d>
                            </m:sub>
                            <m:sup>
                              <m:r>
                                <a:rPr lang="en-US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baseline="-25000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baseline="-25000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…,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Sign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sk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…,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𝑚𝑘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𝑅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Vrfy</m:t>
                              </m:r>
                            </m:e>
                            <m:sub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k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</m:d>
                            </m:sub>
                            <m:sup>
                              <m:r>
                                <a:rPr lang="en-US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…,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𝑚𝑘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Vrfy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k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…,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𝑚𝑘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Theorem 12.4</a:t>
                </a:r>
                <a:r>
                  <a:rPr lang="en-US" dirty="0" smtClean="0"/>
                  <a:t>.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Gen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Sign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Vrfy</m:t>
                        </m:r>
                      </m:e>
                    </m:d>
                  </m:oMath>
                </a14:m>
                <a:r>
                  <a:rPr lang="en-US" dirty="0" smtClean="0"/>
                  <a:t> is a secure signature scheme for messages of 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dirty="0" smtClean="0"/>
                  <a:t> is collision resistant then the above construction is a  secure signature scheme for arbitrary length messages.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Proof Sketch: </a:t>
                </a:r>
                <a:r>
                  <a:rPr lang="en-US" dirty="0" smtClean="0"/>
                  <a:t>If attacker wins security game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Sign</m:t>
                        </m:r>
                      </m:e>
                      <m:sub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𝑠𝑘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</m:d>
                      </m:sub>
                      <m:sup>
                        <m:r>
                          <a:rPr lang="en-US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then he outputs message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∉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𝔔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Vrfy</m:t>
                            </m:r>
                          </m:e>
                          <m:sub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𝑠</m:t>
                                </m:r>
                              </m:e>
                            </m:d>
                          </m:sub>
                          <m:sup>
                            <m:r>
                              <a:rPr lang="en-US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𝑚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9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and Sign Paradigm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Suppose we have a Digital Signature Scheme for messages of length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ℓ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and we want to sign a longer message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Sign</m:t>
                              </m:r>
                            </m:e>
                            <m:sub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𝑠𝑘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</m:d>
                            </m:sub>
                            <m:sup>
                              <m:r>
                                <a:rPr lang="en-US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baseline="-25000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baseline="-25000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…,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Sign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sk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…,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𝑚𝑘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𝑅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Vrfy</m:t>
                              </m:r>
                            </m:e>
                            <m:sub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pk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</m:d>
                            </m:sub>
                            <m:sup>
                              <m:r>
                                <a:rPr lang="en-US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…,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𝑚𝑘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Vrfy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k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…,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𝑚𝑘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Theorem 12.4</a:t>
                </a:r>
                <a:r>
                  <a:rPr lang="en-US" dirty="0" smtClean="0"/>
                  <a:t>.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Gen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Sign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Vrfy</m:t>
                        </m:r>
                      </m:e>
                    </m:d>
                  </m:oMath>
                </a14:m>
                <a:r>
                  <a:rPr lang="en-US" dirty="0" smtClean="0"/>
                  <a:t> is a secure signature scheme for messages of 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dirty="0" smtClean="0"/>
                  <a:t> is collision resistant then the above construction is a  secure signature scheme for arbitrary length messages.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Proof Sketch: </a:t>
                </a:r>
                <a:r>
                  <a:rPr lang="en-US" dirty="0" smtClean="0"/>
                  <a:t>If attacker wins security game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Sign</m:t>
                        </m:r>
                      </m:e>
                      <m:sub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𝑠𝑘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</m:d>
                      </m:sub>
                      <m:sup>
                        <m:r>
                          <a:rPr lang="en-US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then he outputs message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∉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𝔔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Vrfy</m:t>
                            </m:r>
                          </m:e>
                          <m:sub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𝑠</m:t>
                                </m:r>
                              </m:e>
                            </m:d>
                          </m:sub>
                          <m:sup>
                            <m:r>
                              <a:rPr lang="en-US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𝑚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 smtClean="0"/>
              </a:p>
              <a:p>
                <a:r>
                  <a:rPr lang="en-US" dirty="0" smtClean="0"/>
                  <a:t>Case 1: H(m)=H(m’) for some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′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∉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𝔔</m:t>
                    </m:r>
                  </m:oMath>
                </a14:m>
                <a:r>
                  <a:rPr lang="en-US" dirty="0" smtClean="0"/>
                  <a:t>   </a:t>
                </a:r>
              </a:p>
              <a:p>
                <a:pPr marL="0" indent="0">
                  <a:buNone/>
                </a:pPr>
                <a:r>
                  <a:rPr lang="en-US" dirty="0" smtClean="0">
                    <a:sym typeface="Wingdings" pitchFamily="2" charset="2"/>
                  </a:rPr>
                  <a:t></a:t>
                </a:r>
                <a:r>
                  <a:rPr lang="en-US" dirty="0" smtClean="0"/>
                  <a:t>break collision-resistance</a:t>
                </a:r>
              </a:p>
              <a:p>
                <a:r>
                  <a:rPr lang="en-US" dirty="0" smtClean="0"/>
                  <a:t>Case 2: H(m)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en-US" dirty="0" smtClean="0"/>
                  <a:t> H(m</a:t>
                </a:r>
                <a:r>
                  <a:rPr lang="en-US" dirty="0"/>
                  <a:t>’) for </a:t>
                </a:r>
                <a:r>
                  <a:rPr lang="en-US" dirty="0" smtClean="0"/>
                  <a:t>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′∉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𝔔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</a:p>
              <a:p>
                <a:pPr marL="0" indent="0">
                  <a:buNone/>
                </a:pPr>
                <a:r>
                  <a:rPr lang="en-US" dirty="0" smtClean="0">
                    <a:sym typeface="Wingdings" pitchFamily="2" charset="2"/>
                  </a:rPr>
                  <a:t></a:t>
                </a:r>
                <a:r>
                  <a:rPr lang="en-US" dirty="0" smtClean="0"/>
                  <a:t>(break security of underlying signature scheme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54" t="-2801" r="-1217" b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7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RSA-FDH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Full Domain Hash:</a:t>
                </a:r>
                <a:r>
                  <a:rPr lang="en-US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n-US" dirty="0" smtClean="0"/>
                  <a:t>Given a message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Sign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𝑠𝑘</m:t>
                              </m:r>
                            </m:sub>
                            <m:sup/>
                          </m:sSubSup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Theorem 12.7: </a:t>
                </a:r>
                <a:r>
                  <a:rPr lang="en-US" dirty="0" smtClean="0"/>
                  <a:t>RSA-FDH is a secure signature scheme assuming that the RSA-Inversion problem is hard and H is modeled as a random oracle.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Remark: </a:t>
                </a:r>
                <a:r>
                  <a:rPr lang="en-US" dirty="0" smtClean="0"/>
                  <a:t>The domain of H (e.g.,SHA3) may be shorter than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b="1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Solution: </a:t>
                </a:r>
                <a:r>
                  <a:rPr lang="en-US" dirty="0" smtClean="0"/>
                  <a:t>Repeated application of H.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b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7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RSA-FDH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Full Domain Hash:</a:t>
                </a:r>
                <a:r>
                  <a:rPr lang="en-US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n-US" dirty="0" smtClean="0"/>
                  <a:t>Given a message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Sign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𝑠𝑘</m:t>
                              </m:r>
                            </m:sub>
                            <m:sup/>
                          </m:sSubSup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Theorem 12.7: </a:t>
                </a:r>
                <a:r>
                  <a:rPr lang="en-US" dirty="0" smtClean="0"/>
                  <a:t>RSA-FDH is a secure signature scheme assuming that the RSA-Inversion problem is hard and H is modeled as a random oracle.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Proof Sketch: </a:t>
                </a:r>
                <a:r>
                  <a:rPr lang="en-US" dirty="0" smtClean="0"/>
                  <a:t>Given an RSA-Inversion challenge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we will program the value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into the random oracle to trick the signature attacker into revealing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Sign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𝑠𝑘</m:t>
                        </m:r>
                      </m:sub>
                      <m:sup/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65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One-Time Signature 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Weak notion of one-time secure signature schemes</a:t>
            </a:r>
          </a:p>
          <a:p>
            <a:pPr lvl="1"/>
            <a:r>
              <a:rPr lang="en-US" dirty="0" smtClean="0"/>
              <a:t>Attacker makes one query to oracle </a:t>
            </a:r>
            <a:r>
              <a:rPr lang="en-US" dirty="0" err="1" smtClean="0"/>
              <a:t>Sign</a:t>
            </a:r>
            <a:r>
              <a:rPr lang="en-US" baseline="-25000" dirty="0" err="1" smtClean="0"/>
              <a:t>sk</a:t>
            </a:r>
            <a:r>
              <a:rPr lang="en-US" dirty="0" smtClean="0"/>
              <a:t>(.) and then attempts to output forged signature for m’</a:t>
            </a:r>
          </a:p>
          <a:p>
            <a:pPr lvl="1"/>
            <a:r>
              <a:rPr lang="en-US" dirty="0" smtClean="0"/>
              <a:t>If attacker sees two different signatures then guarantees break down</a:t>
            </a:r>
            <a:endParaRPr lang="en-US" dirty="0"/>
          </a:p>
          <a:p>
            <a:r>
              <a:rPr lang="en-US" dirty="0" smtClean="0"/>
              <a:t>Achievable from Hash Functions </a:t>
            </a:r>
          </a:p>
          <a:p>
            <a:pPr lvl="1"/>
            <a:r>
              <a:rPr lang="en-US" dirty="0" smtClean="0"/>
              <a:t>No number theory!</a:t>
            </a:r>
          </a:p>
          <a:p>
            <a:pPr lvl="1"/>
            <a:r>
              <a:rPr lang="en-US" dirty="0" smtClean="0"/>
              <a:t>No Random Oracles!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5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El-Gamal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for </a:t>
                </a:r>
                <a:r>
                  <a:rPr lang="en-US" dirty="0"/>
                  <a:t>a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b="0" i="0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Theorem 11.18: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𝐺𝑒𝑛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𝐸𝑛𝑐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𝐷𝑒𝑐</m:t>
                        </m:r>
                      </m:e>
                    </m:d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be the El-Gamal Encryption scheme (above) then if DDH is hard relative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 CPA-Secure.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Proof: </a:t>
                </a:r>
                <a:r>
                  <a:rPr lang="en-US" dirty="0" smtClean="0"/>
                  <a:t>Recall that CPA-security and eavesdropping security are equivalent for public key crypto. Therefore, it suffices to show that for all PPT A there is a negligible function </a:t>
                </a:r>
                <a:r>
                  <a:rPr lang="en-US" b="1" dirty="0" err="1" smtClean="0"/>
                  <a:t>negl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such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PubK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eav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b="1" dirty="0"/>
                        <m:t>negl</m:t>
                      </m:r>
                      <m:r>
                        <m:rPr>
                          <m:nor/>
                        </m:rPr>
                        <a:rPr lang="en-US" b="1" i="0" dirty="0" smtClean="0"/>
                        <m:t>(</m:t>
                      </m:r>
                      <m:r>
                        <m:rPr>
                          <m:nor/>
                        </m:rPr>
                        <a:rPr lang="en-US" b="1" i="0" dirty="0" smtClean="0"/>
                        <m:t>n</m:t>
                      </m:r>
                      <m:r>
                        <m:rPr>
                          <m:nor/>
                        </m:rPr>
                        <a:rPr lang="en-US" b="1" i="0" dirty="0" smtClean="0"/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801" r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2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Lamport’s</a:t>
            </a:r>
            <a:r>
              <a:rPr lang="en-US" dirty="0" smtClean="0"/>
              <a:t> Signature </a:t>
            </a:r>
            <a:r>
              <a:rPr lang="en-US" dirty="0"/>
              <a:t>Scheme (from OWFs)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𝑠𝑘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1,0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2,0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3,0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1,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2,1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3,1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r>
                        <a:rPr lang="en-US" i="1">
                          <a:latin typeface="Cambria Math"/>
                        </a:rPr>
                        <m:t>𝑘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1,0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2,0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3,0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1,1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2,1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3,1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i="1" smtClean="0">
                          <a:latin typeface="Cambria Math"/>
                          <a:ea typeface="Cambria Math"/>
                        </a:rPr>
                        <m:t>∈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𝑢𝑛𝑖𝑓𝑜𝑟𝑚</m:t>
                          </m:r>
                        </m:e>
                      </m:d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Assumption: </a:t>
                </a:r>
                <a:r>
                  <a:rPr lang="en-US" dirty="0" smtClean="0"/>
                  <a:t>f is a One-Way Function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b="-3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7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Lamport’s</a:t>
            </a:r>
            <a:r>
              <a:rPr lang="en-US" dirty="0" smtClean="0"/>
              <a:t> Signature </a:t>
            </a:r>
            <a:r>
              <a:rPr lang="en-US" dirty="0"/>
              <a:t>Scheme (from OWFs)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𝑠𝑘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1,0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2,0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3,0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1,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2,1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3,1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r>
                        <a:rPr lang="en-US" i="1">
                          <a:latin typeface="Cambria Math"/>
                        </a:rPr>
                        <m:t>𝑘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1,0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2,0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3,0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1,1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2,1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3,1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𝑆𝑖𝑔𝑛</m:t>
                      </m:r>
                      <m:r>
                        <a:rPr lang="en-US" i="1" baseline="-25000">
                          <a:latin typeface="Cambria Math"/>
                        </a:rPr>
                        <m:t>𝑠𝑘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1,0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2,1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3,1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7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Lamport’s</a:t>
            </a:r>
            <a:r>
              <a:rPr lang="en-US" dirty="0" smtClean="0"/>
              <a:t> Signature Scheme </a:t>
            </a:r>
            <a:r>
              <a:rPr lang="en-US" dirty="0"/>
              <a:t>(</a:t>
            </a:r>
            <a:r>
              <a:rPr lang="en-US" dirty="0" smtClean="0"/>
              <a:t>from OWFs)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7506" y="1825625"/>
                <a:ext cx="11542816" cy="4351338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𝑠𝑘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1,0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2,0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3,0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1,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2,1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3,1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r>
                        <a:rPr lang="en-US" i="1">
                          <a:latin typeface="Cambria Math"/>
                        </a:rPr>
                        <m:t>𝑘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1,0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2,0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3,0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1,1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2,1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3,1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𝑆</m:t>
                      </m:r>
                      <m:r>
                        <a:rPr lang="en-US" b="0" i="1" smtClean="0">
                          <a:latin typeface="Cambria Math"/>
                        </a:rPr>
                        <m:t>𝑖𝑔𝑛</m:t>
                      </m:r>
                      <m:r>
                        <a:rPr lang="en-US" b="0" i="1" baseline="-25000" smtClean="0">
                          <a:latin typeface="Cambria Math"/>
                        </a:rPr>
                        <m:t>𝑠𝑘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1,0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2,1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3,1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Vrfy</m:t>
                      </m:r>
                      <m:r>
                        <a:rPr lang="en-US" b="0" i="1" baseline="-25000" smtClean="0">
                          <a:latin typeface="Cambria Math"/>
                        </a:rPr>
                        <m:t>𝑝𝑘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1,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1 </m:t>
                              </m:r>
                              <m:r>
                                <a:rPr lang="en-US" b="0" i="0" smtClean="0">
                                  <a:latin typeface="Cambria Math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if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1,0</m:t>
                                  </m:r>
                                </m:sub>
                              </m:sSub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2,1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3,1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otherwise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                                  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7506" y="1825625"/>
                <a:ext cx="11542816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6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Lamport’s</a:t>
            </a:r>
            <a:r>
              <a:rPr lang="en-US" dirty="0" smtClean="0"/>
              <a:t> Signature Scheme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7506" y="1825625"/>
                <a:ext cx="11542816" cy="4351338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 12.16: </a:t>
                </a:r>
                <a:r>
                  <a:rPr lang="en-US" dirty="0" err="1" smtClean="0"/>
                  <a:t>Lamport’s</a:t>
                </a:r>
                <a:r>
                  <a:rPr lang="en-US" dirty="0" smtClean="0"/>
                  <a:t> Signature Scheme is a secure one-time signature scheme (assuming f is a one-way function).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Proof Sketch: </a:t>
                </a:r>
                <a:r>
                  <a:rPr lang="en-US" dirty="0" smtClean="0"/>
                  <a:t>Signing a fresh message requires inverting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for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Remark: </a:t>
                </a:r>
                <a:r>
                  <a:rPr lang="en-US" dirty="0" smtClean="0"/>
                  <a:t>Attacker can break scheme if he can request two signatures.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How?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Request signatures of both 0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 and 1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7506" y="1825625"/>
                <a:ext cx="11542816" cy="4351338"/>
              </a:xfrm>
              <a:blipFill>
                <a:blip r:embed="rId2"/>
                <a:stretch>
                  <a:fillRect l="-951" t="-2101" r="-634" b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6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Lamport’s</a:t>
            </a:r>
            <a:r>
              <a:rPr lang="en-US" dirty="0" smtClean="0"/>
              <a:t> Signature Scheme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7506" y="1825625"/>
                <a:ext cx="11542816" cy="435133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Remark: </a:t>
                </a:r>
                <a:r>
                  <a:rPr lang="en-US" dirty="0" smtClean="0"/>
                  <a:t>Attacker can break scheme if he can request two signatures.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How?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Request signatures of both 0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 and 1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𝑠𝑘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1,0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2,0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3,0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1,1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2,1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3,1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𝑆𝑖𝑔𝑛</m:t>
                      </m:r>
                      <m:r>
                        <a:rPr lang="en-US" i="1" baseline="-25000">
                          <a:latin typeface="Cambria Math"/>
                        </a:rPr>
                        <m:t>𝑠𝑘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000</m:t>
                          </m:r>
                        </m:e>
                      </m:d>
                      <m:r>
                        <a:rPr lang="en-US" i="1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1,0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2,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3,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𝑆𝑖𝑔𝑛</m:t>
                      </m:r>
                      <m:r>
                        <a:rPr lang="en-US" i="1" baseline="-25000">
                          <a:latin typeface="Cambria Math"/>
                        </a:rPr>
                        <m:t>𝑠𝑘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111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1,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2,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3,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7506" y="1825625"/>
                <a:ext cx="11542816" cy="4351338"/>
              </a:xfrm>
              <a:blipFill rotWithShape="1">
                <a:blip r:embed="rId2"/>
                <a:stretch>
                  <a:fillRect l="-951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4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Signature Scheme from OWFs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7506" y="1825625"/>
                <a:ext cx="11542816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Theorem 12.22</a:t>
                </a:r>
                <a:r>
                  <a:rPr lang="en-US" dirty="0"/>
                  <a:t>: secure/stateless signature scheme from collision-resistant hash functions.</a:t>
                </a:r>
              </a:p>
              <a:p>
                <a:r>
                  <a:rPr lang="en-US" dirty="0"/>
                  <a:t>Collision Resistant Hash Functions do imply OWFs exist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 smtClean="0"/>
                  <a:t>Remark: </a:t>
                </a:r>
                <a:r>
                  <a:rPr lang="en-US" dirty="0" smtClean="0"/>
                  <a:t>Possible to construct signature scheme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/>
                  <a:t> which is existentially </a:t>
                </a:r>
                <a:r>
                  <a:rPr lang="en-US" dirty="0" err="1" smtClean="0"/>
                  <a:t>unforgeable</a:t>
                </a:r>
                <a:r>
                  <a:rPr lang="en-US" dirty="0" smtClean="0"/>
                  <a:t> under an adaptive chosen message attacks using the minimal assumption that one-way functions exist.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7506" y="1825625"/>
                <a:ext cx="11542816" cy="4351338"/>
              </a:xfrm>
              <a:blipFill>
                <a:blip r:embed="rId2"/>
                <a:stretch>
                  <a:fillRect l="-1109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702" y="1527958"/>
            <a:ext cx="2538598" cy="23619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761951" y="160998"/>
                <a:ext cx="10515600" cy="1325563"/>
              </a:xfrm>
            </p:spPr>
            <p:txBody>
              <a:bodyPr/>
              <a:lstStyle/>
              <a:p>
                <a:r>
                  <a:rPr lang="en-US" dirty="0" smtClean="0"/>
                  <a:t>Eavesdropping Security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PubK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eav</m:t>
                        </m:r>
                      </m:sup>
                    </m:sSub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61951" y="160998"/>
                <a:ext cx="10515600" cy="1325563"/>
              </a:xfrm>
              <a:blipFill>
                <a:blip r:embed="rId5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109955" y="2359146"/>
            <a:ext cx="5351093" cy="76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455057" y="1764294"/>
                <a:ext cx="1689373" cy="6381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/>
                      </m:sSub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/>
                      </m:sSubSup>
                    </m:oMath>
                  </m:oMathPara>
                </a14:m>
                <a:endParaRPr lang="en-US" sz="3200" baseline="-25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5057" y="1764294"/>
                <a:ext cx="1689373" cy="6381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269822" y="4466896"/>
            <a:ext cx="24497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Random bit b</a:t>
            </a:r>
          </a:p>
          <a:p>
            <a:r>
              <a:rPr lang="en-US" sz="2800" b="1" dirty="0" smtClean="0"/>
              <a:t>(</a:t>
            </a:r>
            <a:r>
              <a:rPr lang="en-US" sz="2800" b="1" dirty="0" err="1" smtClean="0"/>
              <a:t>pk,sk</a:t>
            </a:r>
            <a:r>
              <a:rPr lang="en-US" sz="2800" b="1" dirty="0" smtClean="0"/>
              <a:t>) = Gen(.)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070598" y="2945556"/>
            <a:ext cx="5390449" cy="184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518254" y="2297222"/>
                <a:ext cx="2942793" cy="6241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𝒑𝒌</m:t>
                          </m:r>
                        </m:sub>
                      </m:sSub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b>
                            <m:sup/>
                          </m:sSubSup>
                        </m:e>
                      </m: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254" y="2297222"/>
                <a:ext cx="2942793" cy="62414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2070598" y="3481376"/>
            <a:ext cx="5120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09955" y="2992519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b’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980792" y="3717114"/>
                <a:ext cx="1106605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0" i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 panose="02040503050406030204" pitchFamily="18" charset="0"/>
                                </a:rPr>
                                <m:t>PubK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4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eav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d>
                          <m: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980792" y="3717114"/>
                <a:ext cx="11066055" cy="4351338"/>
              </a:xfr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 flipH="1" flipV="1">
            <a:off x="1940560" y="1779478"/>
            <a:ext cx="5614909" cy="8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765801" y="1361855"/>
            <a:ext cx="2253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Public Key: </a:t>
            </a:r>
            <a:r>
              <a:rPr lang="en-US" sz="2800" b="1" dirty="0" err="1" smtClean="0"/>
              <a:t>pk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23339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32656 -0.00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33633 -0.0064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71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5" grpId="0"/>
      <p:bldP spid="20" grpId="0"/>
      <p:bldP spid="20" grpId="1"/>
      <p:bldP spid="3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El-Gamal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 11.18: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𝐺𝑒𝑛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𝐸𝑛𝑐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𝐷𝑒𝑐</m:t>
                        </m:r>
                      </m:e>
                    </m:d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be the El-Gamal Encryption scheme (above) then if DDH is hard relative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 CPA-Secure.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Proof: </a:t>
                </a:r>
                <a:r>
                  <a:rPr lang="en-US" dirty="0" smtClean="0"/>
                  <a:t>First introduce an `encryption scheme’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</m:acc>
                  </m:oMath>
                </a14:m>
                <a:r>
                  <a:rPr lang="en-US" dirty="0" smtClean="0"/>
                  <a:t> in which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acc>
                          <m:accPr>
                            <m:chr m:val="̃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Enc</m:t>
                            </m:r>
                            <m:r>
                              <m:rPr>
                                <m:sty m:val="p"/>
                              </m:rPr>
                              <a:rPr lang="en-US" baseline="-25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pk</m:t>
                            </m:r>
                          </m:e>
                        </m:acc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for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(there is actually no way to do decryption, but the experiment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PubK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</m:e>
                        </m:acc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eav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</m:oMath>
                </a14:m>
                <a:r>
                  <a:rPr lang="en-US" dirty="0" smtClean="0"/>
                  <a:t> is still well defined).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Claim: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PubK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̃"/>
                                <m:ctrl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Π</m:t>
                                </m:r>
                              </m:e>
                            </m:acc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eav</m:t>
                            </m:r>
                          </m:sup>
                        </m:sSub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52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El-Gamal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98938" y="1825625"/>
                <a:ext cx="11641016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Claim: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PubK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̃"/>
                                <m:ctrl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Π</m:t>
                                </m:r>
                              </m:e>
                            </m:acc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eav</m:t>
                            </m:r>
                          </m:sup>
                        </m:sSub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Proof: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(using Lemma 11.15)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PubK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̃"/>
                                  <m:ctrl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</m:acc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eav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PubK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̃"/>
                                  <m:ctrl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</m:acc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eav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PubK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̃"/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Π</m:t>
                                      </m:r>
                                    </m:e>
                                  </m:acc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eav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z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ℤ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z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ℤ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∙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8938" y="1825625"/>
                <a:ext cx="11641016" cy="4351338"/>
              </a:xfrm>
              <a:blipFill>
                <a:blip r:embed="rId2"/>
                <a:stretch>
                  <a:fillRect l="-1047" t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0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79451</TotalTime>
  <Words>1730</Words>
  <Application>Microsoft Office PowerPoint</Application>
  <PresentationFormat>Widescreen</PresentationFormat>
  <Paragraphs>644</Paragraphs>
  <Slides>65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1" baseType="lpstr">
      <vt:lpstr>Arial</vt:lpstr>
      <vt:lpstr>Calibri</vt:lpstr>
      <vt:lpstr>Calibri Light</vt:lpstr>
      <vt:lpstr>Cambria Math</vt:lpstr>
      <vt:lpstr>Wingdings</vt:lpstr>
      <vt:lpstr>Office Theme</vt:lpstr>
      <vt:lpstr>Course Business</vt:lpstr>
      <vt:lpstr>Cryptography CS 555</vt:lpstr>
      <vt:lpstr>Week 13 Topic 1: El-Gamal Encryption</vt:lpstr>
      <vt:lpstr>El-Gamal Encryption</vt:lpstr>
      <vt:lpstr>CPA-Security (PubK_(A,Π)^(LR-cpa) (n))</vt:lpstr>
      <vt:lpstr>El-Gamal Encryption</vt:lpstr>
      <vt:lpstr>Eavesdropping Security (PubK_(A,Π)^eav (n))</vt:lpstr>
      <vt:lpstr>El-Gamal Encryption</vt:lpstr>
      <vt:lpstr>El-Gamal Encryption</vt:lpstr>
      <vt:lpstr>El-Gamal Encryption</vt:lpstr>
      <vt:lpstr>El-Gamal Encryption</vt:lpstr>
      <vt:lpstr>El-Gamal Encryption</vt:lpstr>
      <vt:lpstr>Key Encapsulation Mechanism (KEM)</vt:lpstr>
      <vt:lpstr>KEM CCA-Security (KEM_(A,Π)^cca (n))</vt:lpstr>
      <vt:lpstr>KEM from RSA and El-Gamal</vt:lpstr>
      <vt:lpstr>CCA-Secure Variant in Random Oracle Model</vt:lpstr>
      <vt:lpstr>CCA-Secure Variant in Random Oracle Model</vt:lpstr>
      <vt:lpstr>CCA-Secure Variant in Random Oracle Model</vt:lpstr>
      <vt:lpstr>CCA-Secure Variant in Random Oracle Model</vt:lpstr>
      <vt:lpstr>Week 13: Topic 2: More RSA Attacks + Fixes</vt:lpstr>
      <vt:lpstr>Recap</vt:lpstr>
      <vt:lpstr>Recap</vt:lpstr>
      <vt:lpstr>(Review) Attacks on Plain RSA</vt:lpstr>
      <vt:lpstr>(Review) More Plain RSA Attacks </vt:lpstr>
      <vt:lpstr>More Attacks: Encrypting Related Messages</vt:lpstr>
      <vt:lpstr>More Attacks: Encrypting Related Messages</vt:lpstr>
      <vt:lpstr>Sending the Same Message to Multiple Receivers</vt:lpstr>
      <vt:lpstr>Apply GCD to Pairs of RSA Moduli?</vt:lpstr>
      <vt:lpstr>Dependent Keys Part 1</vt:lpstr>
      <vt:lpstr>Dependent Keys Part 2</vt:lpstr>
      <vt:lpstr>Dependent Keys Part 2</vt:lpstr>
      <vt:lpstr>RSA-OAEP  (Optimal Asymmetric Encryption Padding)</vt:lpstr>
      <vt:lpstr>Recap RSA-Assumption</vt:lpstr>
      <vt:lpstr>RSA-OAEP  (Optimal Asymmetric Encryption Padding)</vt:lpstr>
      <vt:lpstr>PKCS #1 v2.0</vt:lpstr>
      <vt:lpstr>PKCS #1 v2.0 (Bad Implementation)</vt:lpstr>
      <vt:lpstr>PKCS #1 v2.0 (Attack)</vt:lpstr>
      <vt:lpstr>Week 13: Topic 3: Digital Signatures (Part 1)</vt:lpstr>
      <vt:lpstr>Recap</vt:lpstr>
      <vt:lpstr>What Does It Mean to “Secure Information” </vt:lpstr>
      <vt:lpstr>Encryption/MACs/Signatures</vt:lpstr>
      <vt:lpstr>Digital Signature: Application</vt:lpstr>
      <vt:lpstr>Digital Signature vs MACs</vt:lpstr>
      <vt:lpstr>Digital Signatures vs MACs</vt:lpstr>
      <vt:lpstr>Digital Signature Scheme</vt:lpstr>
      <vt:lpstr>Signature Experiment (〖Sig-forge〗_(A,Π)^  (n))</vt:lpstr>
      <vt:lpstr>Signature Experiment (〖Sig-forge〗_(A,Π)^  (n))</vt:lpstr>
      <vt:lpstr>Existential Unforgeability</vt:lpstr>
      <vt:lpstr>Plain RSA Signatures</vt:lpstr>
      <vt:lpstr>No Message Attack</vt:lpstr>
      <vt:lpstr>Hash and Sign Paradigm</vt:lpstr>
      <vt:lpstr>Hash and Sign Paradigm</vt:lpstr>
      <vt:lpstr>Hash and Sign Paradigm</vt:lpstr>
      <vt:lpstr>Hash and Sign Paradigm</vt:lpstr>
      <vt:lpstr>Hash and Sign Paradigm</vt:lpstr>
      <vt:lpstr>Hash and Sign Paradigm</vt:lpstr>
      <vt:lpstr>RSA-FDH</vt:lpstr>
      <vt:lpstr>RSA-FDH</vt:lpstr>
      <vt:lpstr>One-Time Signature Scheme</vt:lpstr>
      <vt:lpstr>Lamport’s Signature Scheme (from OWFs) </vt:lpstr>
      <vt:lpstr>Lamport’s Signature Scheme (from OWFs) </vt:lpstr>
      <vt:lpstr>Lamport’s Signature Scheme (from OWFs)</vt:lpstr>
      <vt:lpstr>Lamport’s Signature Scheme </vt:lpstr>
      <vt:lpstr>Lamport’s Signature Scheme </vt:lpstr>
      <vt:lpstr>Secure Signature Scheme from OWFs</vt:lpstr>
    </vt:vector>
  </TitlesOfParts>
  <Company>SERVERS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 CS 555</dc:title>
  <dc:creator>Blocki, Jeremiah M</dc:creator>
  <cp:lastModifiedBy>Jeremiah Blocki</cp:lastModifiedBy>
  <cp:revision>348</cp:revision>
  <cp:lastPrinted>2017-10-28T19:03:12Z</cp:lastPrinted>
  <dcterms:created xsi:type="dcterms:W3CDTF">2016-12-31T20:38:01Z</dcterms:created>
  <dcterms:modified xsi:type="dcterms:W3CDTF">2018-11-19T18:48:02Z</dcterms:modified>
</cp:coreProperties>
</file>