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771" r:id="rId2"/>
    <p:sldId id="439" r:id="rId3"/>
    <p:sldId id="878" r:id="rId4"/>
    <p:sldId id="911" r:id="rId5"/>
    <p:sldId id="992" r:id="rId6"/>
    <p:sldId id="993" r:id="rId7"/>
    <p:sldId id="994" r:id="rId8"/>
    <p:sldId id="999" r:id="rId9"/>
    <p:sldId id="995" r:id="rId10"/>
    <p:sldId id="996" r:id="rId11"/>
    <p:sldId id="997" r:id="rId12"/>
    <p:sldId id="998" r:id="rId13"/>
    <p:sldId id="894" r:id="rId14"/>
    <p:sldId id="1000" r:id="rId15"/>
    <p:sldId id="1001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13" r:id="rId25"/>
    <p:sldId id="912" r:id="rId26"/>
    <p:sldId id="905" r:id="rId27"/>
    <p:sldId id="936" r:id="rId28"/>
    <p:sldId id="915" r:id="rId29"/>
    <p:sldId id="916" r:id="rId30"/>
    <p:sldId id="917" r:id="rId31"/>
    <p:sldId id="918" r:id="rId32"/>
    <p:sldId id="919" r:id="rId33"/>
    <p:sldId id="920" r:id="rId34"/>
    <p:sldId id="921" r:id="rId35"/>
    <p:sldId id="924" r:id="rId36"/>
    <p:sldId id="926" r:id="rId37"/>
    <p:sldId id="928" r:id="rId38"/>
    <p:sldId id="929" r:id="rId39"/>
    <p:sldId id="930" r:id="rId40"/>
    <p:sldId id="934" r:id="rId41"/>
    <p:sldId id="935" r:id="rId42"/>
    <p:sldId id="1002" r:id="rId43"/>
    <p:sldId id="937" r:id="rId44"/>
    <p:sldId id="938" r:id="rId45"/>
    <p:sldId id="939" r:id="rId46"/>
    <p:sldId id="940" r:id="rId47"/>
    <p:sldId id="941" r:id="rId48"/>
    <p:sldId id="942" r:id="rId49"/>
    <p:sldId id="943" r:id="rId50"/>
    <p:sldId id="944" r:id="rId51"/>
    <p:sldId id="945" r:id="rId52"/>
    <p:sldId id="946" r:id="rId53"/>
    <p:sldId id="947" r:id="rId54"/>
    <p:sldId id="948" r:id="rId55"/>
    <p:sldId id="949" r:id="rId56"/>
    <p:sldId id="950" r:id="rId57"/>
    <p:sldId id="951" r:id="rId58"/>
    <p:sldId id="952" r:id="rId59"/>
    <p:sldId id="953" r:id="rId60"/>
    <p:sldId id="954" r:id="rId61"/>
    <p:sldId id="955" r:id="rId62"/>
    <p:sldId id="956" r:id="rId63"/>
    <p:sldId id="957" r:id="rId64"/>
    <p:sldId id="958" r:id="rId65"/>
    <p:sldId id="959" r:id="rId66"/>
    <p:sldId id="960" r:id="rId67"/>
    <p:sldId id="961" r:id="rId68"/>
    <p:sldId id="962" r:id="rId69"/>
    <p:sldId id="963" r:id="rId70"/>
    <p:sldId id="964" r:id="rId71"/>
    <p:sldId id="965" r:id="rId72"/>
    <p:sldId id="966" r:id="rId73"/>
    <p:sldId id="967" r:id="rId74"/>
    <p:sldId id="968" r:id="rId75"/>
    <p:sldId id="969" r:id="rId76"/>
    <p:sldId id="970" r:id="rId77"/>
    <p:sldId id="971" r:id="rId78"/>
    <p:sldId id="972" r:id="rId79"/>
    <p:sldId id="973" r:id="rId80"/>
    <p:sldId id="974" r:id="rId81"/>
    <p:sldId id="975" r:id="rId82"/>
    <p:sldId id="976" r:id="rId83"/>
    <p:sldId id="977" r:id="rId84"/>
    <p:sldId id="978" r:id="rId85"/>
    <p:sldId id="979" r:id="rId86"/>
    <p:sldId id="980" r:id="rId87"/>
    <p:sldId id="981" r:id="rId88"/>
    <p:sldId id="982" r:id="rId89"/>
    <p:sldId id="983" r:id="rId9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𝑔^𝑥𝑦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ℎ^𝑧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open.wolframcloud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17.jpeg"/><Relationship Id="rId7" Type="http://schemas.openxmlformats.org/officeDocument/2006/relationships/image" Target="../media/image73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12.png"/><Relationship Id="rId5" Type="http://schemas.openxmlformats.org/officeDocument/2006/relationships/image" Target="../media/image18.png"/><Relationship Id="rId10" Type="http://schemas.openxmlformats.org/officeDocument/2006/relationships/image" Target="../media/image101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71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201.png"/><Relationship Id="rId9" Type="http://schemas.openxmlformats.org/officeDocument/2006/relationships/image" Target="../media/image230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7.jpeg"/><Relationship Id="rId7" Type="http://schemas.openxmlformats.org/officeDocument/2006/relationships/image" Target="../media/image33.png"/><Relationship Id="rId12" Type="http://schemas.openxmlformats.org/officeDocument/2006/relationships/image" Target="../media/image3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301.pn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2.png"/><Relationship Id="rId3" Type="http://schemas.openxmlformats.org/officeDocument/2006/relationships/image" Target="../media/image17.jpeg"/><Relationship Id="rId7" Type="http://schemas.openxmlformats.org/officeDocument/2006/relationships/image" Target="../media/image9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31.png"/><Relationship Id="rId5" Type="http://schemas.openxmlformats.org/officeDocument/2006/relationships/image" Target="../media/image18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3.png"/><Relationship Id="rId4" Type="http://schemas.openxmlformats.org/officeDocument/2006/relationships/image" Target="../media/image17.jpeg"/><Relationship Id="rId9" Type="http://schemas.openxmlformats.org/officeDocument/2006/relationships/image" Target="../media/image200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21.png"/><Relationship Id="rId3" Type="http://schemas.openxmlformats.org/officeDocument/2006/relationships/image" Target="../media/image17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800.png"/><Relationship Id="rId5" Type="http://schemas.openxmlformats.org/officeDocument/2006/relationships/image" Target="../media/image18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7.jpe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40.png"/><Relationship Id="rId9" Type="http://schemas.openxmlformats.org/officeDocument/2006/relationships/image" Target="../media/image212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4 Released</a:t>
            </a:r>
          </a:p>
          <a:p>
            <a:r>
              <a:rPr lang="en-US" dirty="0" smtClean="0"/>
              <a:t>Bonus </a:t>
            </a:r>
            <a:r>
              <a:rPr lang="en-US" dirty="0" smtClean="0"/>
              <a:t>Problems </a:t>
            </a:r>
            <a:r>
              <a:rPr lang="en-US" dirty="0" smtClean="0"/>
              <a:t>(10 Points)</a:t>
            </a:r>
          </a:p>
          <a:p>
            <a:pPr lvl="1"/>
            <a:r>
              <a:rPr lang="en-US" dirty="0" smtClean="0"/>
              <a:t>Second bonus problem (5 pts) is easiest to solve with Mathematica</a:t>
            </a:r>
          </a:p>
          <a:p>
            <a:pPr lvl="1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sandbox.open.wolframcloud.com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Homework 3 Grades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0369"/>
              </p:ext>
            </p:extLst>
          </p:nvPr>
        </p:nvGraphicFramePr>
        <p:xfrm>
          <a:off x="2289719" y="4122477"/>
          <a:ext cx="5825580" cy="2510011"/>
        </p:xfrm>
        <a:graphic>
          <a:graphicData uri="http://schemas.openxmlformats.org/drawingml/2006/table">
            <a:tbl>
              <a:tblPr/>
              <a:tblGrid>
                <a:gridCol w="2912790">
                  <a:extLst>
                    <a:ext uri="{9D8B030D-6E8A-4147-A177-3AD203B41FA5}">
                      <a16:colId xmlns:a16="http://schemas.microsoft.com/office/drawing/2014/main" val="3812736910"/>
                    </a:ext>
                  </a:extLst>
                </a:gridCol>
                <a:gridCol w="2912790">
                  <a:extLst>
                    <a:ext uri="{9D8B030D-6E8A-4147-A177-3AD203B41FA5}">
                      <a16:colId xmlns:a16="http://schemas.microsoft.com/office/drawing/2014/main" val="4255784413"/>
                    </a:ext>
                  </a:extLst>
                </a:gridCol>
              </a:tblGrid>
              <a:tr h="311773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inherit"/>
                        </a:rPr>
                        <a:t>Minimum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65.00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8631"/>
                  </a:ext>
                </a:extLst>
              </a:tr>
              <a:tr h="311773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inherit"/>
                        </a:rPr>
                        <a:t>Maximum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100.00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50127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inherit"/>
                        </a:rPr>
                        <a:t>Range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35.00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95153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inherit"/>
                        </a:rPr>
                        <a:t>Average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86.59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42939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inherit"/>
                        </a:rPr>
                        <a:t>Median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90.00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73140"/>
                  </a:ext>
                </a:extLst>
              </a:tr>
              <a:tr h="406891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inherit"/>
                        </a:rPr>
                        <a:t>Standard Deviation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9.31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78910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  <a:latin typeface="inherit"/>
                        </a:rPr>
                        <a:t>Minimum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65.00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9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a subset S such that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we also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 </a:t>
            </a:r>
            <a:r>
              <a:rPr lang="en-US" smtClean="0"/>
              <a:t>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Appropriate parameter tuning yields sub-exponential time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work against elliptic-curve groups)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given. For simplicity assume that r is prime and r &lt; p. </a:t>
                </a:r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generates a subgroup of size p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z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generates a subgroup of size </a:t>
                </a:r>
                <a:r>
                  <a:rPr lang="en-US" dirty="0" smtClean="0"/>
                  <a:t>r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y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𝑦𝑝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r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Chinese Remainder Theorem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  <a:blipFill>
                <a:blip r:embed="rId2"/>
                <a:stretch>
                  <a:fillRect l="-813" t="-3501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</a:t>
                </a:r>
                <a:r>
                  <a:rPr lang="en-US" dirty="0" smtClean="0"/>
                  <a:t> the pairs (</a:t>
                </a:r>
                <a:r>
                  <a:rPr lang="en-US" dirty="0" err="1" smtClean="0"/>
                  <a:t>i,g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by their second component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=0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return [</a:t>
                </a:r>
                <a:r>
                  <a:rPr lang="en-US" dirty="0" err="1" smtClean="0"/>
                  <a:t>kt-i</a:t>
                </a:r>
                <a:r>
                  <a:rPr lang="en-US" dirty="0" smtClean="0"/>
                  <a:t> mod q]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79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elliptic-curves)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denote the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900" b="1" dirty="0" smtClean="0"/>
              <a:t>Week 12: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Discrete </a:t>
            </a:r>
            <a:r>
              <a:rPr lang="en-US" sz="3200" dirty="0"/>
              <a:t>Log Attacks + NIST Recommendations for Concrete Security </a:t>
            </a:r>
            <a:r>
              <a:rPr lang="en-US" sz="3200" dirty="0" smtClean="0"/>
              <a:t>Parameters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Key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Formalizing Public Key Encryption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El Gamal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</a:t>
            </a:r>
            <a:r>
              <a:rPr lang="en-US" b="1" dirty="0" smtClean="0"/>
              <a:t>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 (Pollard’s Rho)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897880" y="2116785"/>
            <a:ext cx="1282661" cy="189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bits (</a:t>
                </a:r>
                <a:r>
                  <a:rPr lang="en-US" dirty="0"/>
                  <a:t>Index </a:t>
                </a:r>
                <a:r>
                  <a:rPr lang="en-US" dirty="0" smtClean="0"/>
                  <a:t>Calculus</a:t>
                </a:r>
                <a:r>
                  <a:rPr lang="en-US" dirty="0"/>
                  <a:t>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124200" y="1968500"/>
            <a:ext cx="2273300" cy="199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5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12: Topic 1: Key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41003"/>
            <a:ext cx="10515600" cy="1325563"/>
          </a:xfrm>
        </p:spPr>
        <p:txBody>
          <a:bodyPr/>
          <a:lstStyle/>
          <a:p>
            <a:r>
              <a:rPr lang="en-US" dirty="0" smtClean="0"/>
              <a:t>Key-Exchange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 symmetric key with Anakin </a:t>
            </a:r>
          </a:p>
          <a:p>
            <a:pPr lvl="2"/>
            <a:r>
              <a:rPr lang="en-US" dirty="0" smtClean="0"/>
              <a:t>Suppose that they fully trust Anakin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 descr="Image result for yoda obi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4281167"/>
            <a:ext cx="5324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0528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276857"/>
            <a:ext cx="10515600" cy="1325563"/>
          </a:xfrm>
        </p:spPr>
        <p:txBody>
          <a:bodyPr/>
          <a:lstStyle/>
          <a:p>
            <a:r>
              <a:rPr lang="en-US" dirty="0" smtClean="0"/>
              <a:t>Key-Distribution Center </a:t>
            </a:r>
            <a:br>
              <a:rPr lang="en-US" dirty="0" smtClean="0"/>
            </a:br>
            <a:r>
              <a:rPr lang="en-US" dirty="0" smtClean="0"/>
              <a:t>(with Symmetric Key-Crypto)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0" y="1901824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bi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825624"/>
            <a:ext cx="2469721" cy="18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4532650"/>
            <a:ext cx="1695310" cy="22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01057" y="5121401"/>
            <a:ext cx="3040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yoda</a:t>
            </a:r>
            <a:r>
              <a:rPr lang="en-US" sz="2800" dirty="0" smtClean="0"/>
              <a:t>: Shared key between </a:t>
            </a:r>
            <a:r>
              <a:rPr lang="en-US" sz="2800" dirty="0" err="1" smtClean="0"/>
              <a:t>yoda</a:t>
            </a:r>
            <a:r>
              <a:rPr lang="en-US" sz="2800" dirty="0" smtClean="0"/>
              <a:t> and Anakin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672840"/>
            <a:ext cx="2591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obiwan</a:t>
            </a:r>
            <a:r>
              <a:rPr lang="en-US" sz="2800" dirty="0" smtClean="0"/>
              <a:t>: Shared key between </a:t>
            </a:r>
            <a:r>
              <a:rPr lang="en-US" sz="2800" dirty="0" err="1" smtClean="0"/>
              <a:t>Obiwan</a:t>
            </a:r>
            <a:r>
              <a:rPr lang="en-US" sz="2800" dirty="0" smtClean="0"/>
              <a:t> and Anakin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841" y="2416831"/>
            <a:ext cx="6380019" cy="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0284" y="1991795"/>
            <a:ext cx="57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Enc</a:t>
            </a:r>
            <a:r>
              <a:rPr lang="en-US" dirty="0" smtClean="0"/>
              <a:t>(</a:t>
            </a:r>
            <a:r>
              <a:rPr lang="en-US" b="1" dirty="0" err="1"/>
              <a:t>K</a:t>
            </a:r>
            <a:r>
              <a:rPr lang="en-US" b="1" baseline="-25000" dirty="0" err="1"/>
              <a:t>obiwan</a:t>
            </a:r>
            <a:r>
              <a:rPr lang="en-US" baseline="-25000" dirty="0"/>
              <a:t> </a:t>
            </a:r>
            <a:r>
              <a:rPr lang="en-US" dirty="0" smtClean="0"/>
              <a:t>,”I would like to talk to Yoda”)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29842" y="3337560"/>
            <a:ext cx="6437146" cy="15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4603" y="2685336"/>
            <a:ext cx="6136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here is a fresh key that no </a:t>
            </a:r>
            <a:r>
              <a:rPr lang="en-US" sz="2400" dirty="0" err="1" smtClean="0"/>
              <a:t>sith</a:t>
            </a:r>
            <a:r>
              <a:rPr lang="en-US" sz="2400" dirty="0" smtClean="0"/>
              <a:t> lord has seen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obiwan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), </a:t>
            </a:r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/>
              <a:t>, </a:t>
            </a:r>
            <a:r>
              <a:rPr lang="en-US" sz="2400" dirty="0" err="1" smtClean="0"/>
              <a:t>ts</a:t>
            </a:r>
            <a:r>
              <a:rPr lang="en-US" sz="2400" dirty="0" smtClean="0"/>
              <a:t>, 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0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12: Topic 0: Discrete </a:t>
            </a:r>
            <a:r>
              <a:rPr lang="en-US" dirty="0"/>
              <a:t>Log Attacks + NIST Recommendations for Concrete Security Parameters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276857"/>
            <a:ext cx="10515600" cy="1325563"/>
          </a:xfrm>
        </p:spPr>
        <p:txBody>
          <a:bodyPr/>
          <a:lstStyle/>
          <a:p>
            <a:r>
              <a:rPr lang="en-US" dirty="0" smtClean="0"/>
              <a:t>Key-Distribution Center </a:t>
            </a:r>
            <a:br>
              <a:rPr lang="en-US" dirty="0" smtClean="0"/>
            </a:br>
            <a:r>
              <a:rPr lang="en-US" dirty="0" smtClean="0"/>
              <a:t>(with Symmetric Key-Crypto)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0" y="1901824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bi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825624"/>
            <a:ext cx="2469721" cy="18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4532650"/>
            <a:ext cx="1695310" cy="22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429841" y="2416831"/>
            <a:ext cx="6380019" cy="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0284" y="1991795"/>
            <a:ext cx="57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Enc</a:t>
            </a:r>
            <a:r>
              <a:rPr lang="en-US" dirty="0" smtClean="0"/>
              <a:t>(</a:t>
            </a:r>
            <a:r>
              <a:rPr lang="en-US" dirty="0" err="1"/>
              <a:t>K</a:t>
            </a:r>
            <a:r>
              <a:rPr lang="en-US" baseline="-25000" dirty="0" err="1"/>
              <a:t>obiwan</a:t>
            </a:r>
            <a:r>
              <a:rPr lang="en-US" baseline="-25000" dirty="0"/>
              <a:t> </a:t>
            </a:r>
            <a:r>
              <a:rPr lang="en-US" dirty="0" smtClean="0"/>
              <a:t>,”I would like to talk to Yoda”)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29842" y="3352801"/>
            <a:ext cx="6437146" cy="1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4603" y="2685336"/>
            <a:ext cx="6136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here is a fresh key that no </a:t>
            </a:r>
            <a:r>
              <a:rPr lang="en-US" sz="2400" dirty="0" err="1" smtClean="0"/>
              <a:t>sith</a:t>
            </a:r>
            <a:r>
              <a:rPr lang="en-US" sz="2400" dirty="0" smtClean="0"/>
              <a:t> lord has seen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obiwan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), </a:t>
            </a:r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ts</a:t>
            </a:r>
            <a:r>
              <a:rPr lang="en-US" sz="2400" dirty="0" smtClean="0"/>
              <a:t>, 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7220" y="3644212"/>
            <a:ext cx="4126820" cy="186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460623">
            <a:off x="1388975" y="4020381"/>
            <a:ext cx="4800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/>
              <a:t>, </a:t>
            </a:r>
            <a:r>
              <a:rPr lang="en-US" sz="2400" dirty="0" smtClean="0"/>
              <a:t>“Its me, </a:t>
            </a:r>
            <a:r>
              <a:rPr lang="en-US" sz="2400" dirty="0" err="1" smtClean="0"/>
              <a:t>Obiwan</a:t>
            </a:r>
            <a:r>
              <a:rPr lang="en-US" sz="2400" dirty="0" smtClean="0"/>
              <a:t>, let’s talk”)</a:t>
            </a:r>
          </a:p>
          <a:p>
            <a:r>
              <a:rPr lang="en-US" sz="2400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</a:t>
            </a:r>
            <a:r>
              <a:rPr lang="en-US" sz="2400" dirty="0"/>
              <a:t>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65125"/>
            <a:ext cx="11628120" cy="1325563"/>
          </a:xfrm>
        </p:spPr>
        <p:txBody>
          <a:bodyPr/>
          <a:lstStyle/>
          <a:p>
            <a:r>
              <a:rPr lang="en-US" dirty="0"/>
              <a:t>Key-Distribution Center </a:t>
            </a:r>
            <a:r>
              <a:rPr lang="en-US" dirty="0" smtClean="0"/>
              <a:t> (</a:t>
            </a:r>
            <a:r>
              <a:rPr lang="en-US" dirty="0"/>
              <a:t>with Symmetric Key-Crypto)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Vulnerability</a:t>
            </a:r>
            <a:r>
              <a:rPr lang="en-US" dirty="0" smtClean="0"/>
              <a:t>: If Key-Distribution Center is compromised then </a:t>
            </a:r>
            <a:r>
              <a:rPr lang="en-US" b="1" dirty="0" smtClean="0"/>
              <a:t>all </a:t>
            </a:r>
            <a:r>
              <a:rPr lang="en-US" dirty="0" smtClean="0"/>
              <a:t>security guarantees are broken.</a:t>
            </a:r>
          </a:p>
          <a:p>
            <a:pPr lvl="1"/>
            <a:r>
              <a:rPr lang="en-US" dirty="0" smtClean="0"/>
              <a:t>KDC is a valuable target for attackers</a:t>
            </a:r>
          </a:p>
          <a:p>
            <a:pPr lvl="1"/>
            <a:r>
              <a:rPr lang="en-US" dirty="0" smtClean="0"/>
              <a:t>Possibility of insider attacks (e.g., employees)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Denial of Service (DOS) Attack</a:t>
            </a:r>
            <a:r>
              <a:rPr lang="en-US" dirty="0" smtClean="0"/>
              <a:t>: If KDC is down then secure communication is temporarily impossible.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2" descr="Image result for i truste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04722"/>
            <a:ext cx="3303905" cy="1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78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Benefit: Authenticated Encryption provides authentication as well</a:t>
            </a:r>
          </a:p>
          <a:p>
            <a:pPr lvl="1"/>
            <a:r>
              <a:rPr lang="en-US" dirty="0" smtClean="0"/>
              <a:t>Yoda can be sure he is talking to </a:t>
            </a:r>
            <a:r>
              <a:rPr lang="en-US" dirty="0" err="1" smtClean="0"/>
              <a:t>Obiwan</a:t>
            </a:r>
            <a:r>
              <a:rPr lang="en-US" dirty="0" smtClean="0"/>
              <a:t> (assuming  he trusts the KDC)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Kerberos uses similar protocol</a:t>
            </a:r>
          </a:p>
          <a:p>
            <a:pPr lvl="1"/>
            <a:r>
              <a:rPr lang="en-US" dirty="0" smtClean="0"/>
              <a:t>Yoda’s key and </a:t>
            </a:r>
            <a:r>
              <a:rPr lang="en-US" dirty="0" err="1" smtClean="0"/>
              <a:t>Obiwan’s</a:t>
            </a:r>
            <a:r>
              <a:rPr lang="en-US" dirty="0" smtClean="0"/>
              <a:t> key are typically derived from a password that they know.</a:t>
            </a:r>
          </a:p>
          <a:p>
            <a:pPr lvl="1"/>
            <a:r>
              <a:rPr lang="en-US" b="1" dirty="0" smtClean="0"/>
              <a:t>Vulnerability</a:t>
            </a:r>
            <a:r>
              <a:rPr lang="en-US" dirty="0" smtClean="0"/>
              <a:t>: An eavesdropping attacker can mount a brute-force attack on the (low-entropy) passwords to recover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yoda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obiwan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Recommendation</a:t>
            </a:r>
            <a:r>
              <a:rPr lang="en-US" dirty="0" smtClean="0"/>
              <a:t>: Always use Public Key Initialization with Kerberos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Key-Distribution Center  (with Symmetric Key-Crypto)</a:t>
            </a:r>
          </a:p>
        </p:txBody>
      </p:sp>
    </p:spTree>
    <p:extLst>
      <p:ext uri="{BB962C8B-B14F-4D97-AF65-F5344CB8AC3E}">
        <p14:creationId xmlns:p14="http://schemas.microsoft.com/office/powerpoint/2010/main" val="7882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Key-Explosion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49695" cy="4672647"/>
          </a:xfrm>
        </p:spPr>
        <p:txBody>
          <a:bodyPr>
            <a:normAutofit/>
          </a:bodyPr>
          <a:lstStyle/>
          <a:p>
            <a:r>
              <a:rPr lang="en-US" dirty="0" smtClean="0"/>
              <a:t>To avoid use a trusted KDC we could have every pair of users exchange private keys</a:t>
            </a:r>
          </a:p>
          <a:p>
            <a:r>
              <a:rPr lang="en-US" dirty="0" smtClean="0"/>
              <a:t>How many private keys per person?</a:t>
            </a:r>
          </a:p>
          <a:p>
            <a:pPr lvl="1"/>
            <a:r>
              <a:rPr lang="en-US" b="1" dirty="0" smtClean="0"/>
              <a:t>Answer</a:t>
            </a:r>
            <a:r>
              <a:rPr lang="en-US" dirty="0" smtClean="0"/>
              <a:t>: n-1</a:t>
            </a:r>
          </a:p>
          <a:p>
            <a:pPr lvl="1"/>
            <a:r>
              <a:rPr lang="en-US" dirty="0" smtClean="0"/>
              <a:t>Need to meet up with n-1 different users in person!</a:t>
            </a:r>
          </a:p>
          <a:p>
            <a:r>
              <a:rPr lang="en-US" dirty="0" smtClean="0"/>
              <a:t>Key Explosion Problem</a:t>
            </a:r>
          </a:p>
          <a:p>
            <a:pPr lvl="1"/>
            <a:r>
              <a:rPr lang="en-US" dirty="0" smtClean="0"/>
              <a:t>n </a:t>
            </a:r>
            <a:r>
              <a:rPr lang="en-US" dirty="0"/>
              <a:t>can get very big if you are </a:t>
            </a:r>
            <a:r>
              <a:rPr lang="en-US" dirty="0" smtClean="0"/>
              <a:t>Google or Amazon!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Alice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protocol is vulnerable against active attackers who can tamper with messages.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25" y="1690688"/>
            <a:ext cx="7138065" cy="41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Eve intercepts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Bob instead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Eve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</a:t>
                </a:r>
                <a:r>
                  <a:rPr lang="en-US" dirty="0">
                    <a:solidFill>
                      <a:srgbClr val="FF0000"/>
                    </a:solidFill>
                  </a:rPr>
                  <a:t>instead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Alice computes secret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(shared with Eve not Bob)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(shared with Eve not Alice)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Eve forwards messages between Alice and Bob (tampering with the messages if desired)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Neither Alice nor Bob can detect the attack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Algorithms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25624"/>
                <a:ext cx="11633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p-1 Algorithm</a:t>
                </a:r>
              </a:p>
              <a:p>
                <a:pPr lvl="1"/>
                <a:r>
                  <a:rPr lang="en-US" dirty="0" smtClean="0"/>
                  <a:t>Works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 where (p-1) has only “small” prime </a:t>
                </a:r>
                <a:r>
                  <a:rPr lang="en-US" dirty="0" smtClean="0"/>
                  <a:t>factors</a:t>
                </a:r>
              </a:p>
              <a:p>
                <a:pPr lvl="1"/>
                <a:r>
                  <a:rPr lang="en-US" b="1" dirty="0" smtClean="0"/>
                  <a:t>Defense</a:t>
                </a:r>
                <a:r>
                  <a:rPr lang="en-US" dirty="0" smtClean="0"/>
                  <a:t>: Ensure that p (resp. q) is a strong prime (p-1) has no “small” prime factors.</a:t>
                </a:r>
              </a:p>
              <a:p>
                <a:pPr lvl="1"/>
                <a:r>
                  <a:rPr lang="en-US" b="1" dirty="0" smtClean="0"/>
                  <a:t>Note</a:t>
                </a:r>
                <a:r>
                  <a:rPr lang="en-US" dirty="0" smtClean="0"/>
                  <a:t>: A random prime is strong with high probability.</a:t>
                </a:r>
              </a:p>
              <a:p>
                <a:r>
                  <a:rPr lang="en-US" dirty="0"/>
                  <a:t>Pollard’s Rho </a:t>
                </a:r>
                <a:r>
                  <a:rPr lang="en-US" dirty="0" smtClean="0"/>
                  <a:t>Algorithm </a:t>
                </a:r>
              </a:p>
              <a:p>
                <a:pPr lvl="1"/>
                <a:r>
                  <a:rPr lang="en-US" dirty="0"/>
                  <a:t>General purpose factoring algorithm</a:t>
                </a:r>
              </a:p>
              <a:p>
                <a:pPr lvl="1"/>
                <a:r>
                  <a:rPr lang="en-US" b="1" dirty="0" smtClean="0"/>
                  <a:t>Core: </a:t>
                </a:r>
                <a:r>
                  <a:rPr lang="en-US" dirty="0" smtClean="0"/>
                  <a:t>Low Space Cycle Detection</a:t>
                </a:r>
                <a:r>
                  <a:rPr lang="en-US" b="1" dirty="0" smtClean="0"/>
                  <a:t> </a:t>
                </a:r>
              </a:p>
              <a:p>
                <a:pPr lvl="1"/>
                <a:r>
                  <a:rPr lang="en-US" b="1" dirty="0" smtClean="0"/>
                  <a:t>Time: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Naïve </a:t>
                </a:r>
                <a:r>
                  <a:rPr lang="en-US" dirty="0"/>
                  <a:t>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to factor</a:t>
                </a:r>
              </a:p>
              <a:p>
                <a:r>
                  <a:rPr lang="en-US" dirty="0" smtClean="0"/>
                  <a:t>Quadratic Sieve</a:t>
                </a:r>
              </a:p>
              <a:p>
                <a:pPr lvl="1"/>
                <a:r>
                  <a:rPr lang="en-US" b="1" dirty="0"/>
                  <a:t>Time: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(sub-exponential, but not polynomial time)</a:t>
                </a:r>
              </a:p>
              <a:p>
                <a:pPr lvl="1"/>
                <a:r>
                  <a:rPr lang="en-US" dirty="0"/>
                  <a:t>Preprocessing </a:t>
                </a:r>
                <a:r>
                  <a:rPr lang="en-US" dirty="0" smtClean="0"/>
                  <a:t>+ Linear Algebra: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25624"/>
                <a:ext cx="11633200" cy="4530725"/>
              </a:xfrm>
              <a:blipFill>
                <a:blip r:embed="rId2"/>
                <a:stretch>
                  <a:fillRect l="-786" t="-2688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Key-Explosion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449695" cy="46726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So far neither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Key Exchange nor PAKEs completely solved the problem</a:t>
                </a:r>
              </a:p>
              <a:p>
                <a:endParaRPr lang="en-US" dirty="0"/>
              </a:p>
              <a:p>
                <a:r>
                  <a:rPr lang="en-US" dirty="0" smtClean="0"/>
                  <a:t>PAKEs require a shared password</a:t>
                </a:r>
              </a:p>
              <a:p>
                <a:pPr lvl="1"/>
                <a:r>
                  <a:rPr lang="en-US" dirty="0" smtClean="0"/>
                  <a:t>(n-1) shared passwords?</a:t>
                </a:r>
                <a:endParaRPr lang="en-US" dirty="0"/>
              </a:p>
              <a:p>
                <a:r>
                  <a:rPr lang="en-US" dirty="0" err="1"/>
                  <a:t>Diffie</a:t>
                </a:r>
                <a:r>
                  <a:rPr lang="en-US" dirty="0"/>
                  <a:t>-Hellman Key </a:t>
                </a:r>
                <a:r>
                  <a:rPr lang="en-US" dirty="0" smtClean="0"/>
                  <a:t>Exchange is vulnerable to man-in-the-middle</a:t>
                </a:r>
              </a:p>
              <a:p>
                <a:endParaRPr lang="en-US" dirty="0"/>
              </a:p>
              <a:p>
                <a:r>
                  <a:rPr lang="en-US" dirty="0" smtClean="0"/>
                  <a:t>Can use KDC to store database of public-keys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) for each party.</a:t>
                </a:r>
              </a:p>
              <a:p>
                <a:pPr lvl="1"/>
                <a:r>
                  <a:rPr lang="en-US" dirty="0" smtClean="0"/>
                  <a:t>Breached KDC doesn’t reveal secret keys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449695" cy="4672647"/>
              </a:xfrm>
              <a:blipFill>
                <a:blip r:embed="rId2"/>
                <a:stretch>
                  <a:fillRect l="-1512" t="-1956" r="-2079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Revolution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Digital Signatures can help</a:t>
                </a:r>
              </a:p>
              <a:p>
                <a:pPr lvl="1"/>
                <a:r>
                  <a:rPr lang="en-US" dirty="0" smtClean="0"/>
                  <a:t>Private-Key Analogue: MAC</a:t>
                </a:r>
              </a:p>
              <a:p>
                <a:pPr lvl="1"/>
                <a:r>
                  <a:rPr lang="en-US" dirty="0" smtClean="0"/>
                  <a:t>Private Key required to produce signature for a message m</a:t>
                </a:r>
              </a:p>
              <a:p>
                <a:pPr lvl="1"/>
                <a:r>
                  <a:rPr lang="en-US" dirty="0" smtClean="0"/>
                  <a:t>Anyone with Public Key can verify the message</a:t>
                </a:r>
              </a:p>
              <a:p>
                <a:r>
                  <a:rPr lang="en-US" dirty="0" smtClean="0"/>
                  <a:t>An authority could sign the message “Alice’s public key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Anyone could use the authority’s public key to validate </a:t>
                </a:r>
                <a:r>
                  <a:rPr lang="en-US" dirty="0"/>
                  <a:t>Alice’s public key </a:t>
                </a:r>
                <a:endParaRPr lang="en-US" dirty="0" smtClean="0"/>
              </a:p>
              <a:p>
                <a:r>
                  <a:rPr lang="en-US" dirty="0" smtClean="0"/>
                  <a:t>The authority does not actually need to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fact, if Alice has signature then she can use this to prove her identity to Bob (and Bob doesn’t need to interact the authority)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Web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Image result for web of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72" y="1352215"/>
            <a:ext cx="7354465" cy="52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 Topic 2: Formalizing Public Key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 Key </a:t>
            </a:r>
            <a:r>
              <a:rPr lang="en-US" dirty="0" smtClean="0"/>
              <a:t>Encryption: Basic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Plaintext/Plaintext Space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Public/Private Key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(Encryption algorithm)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(Decryption 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Invariant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/>
          </a:p>
          <a:p>
            <a:r>
              <a:rPr lang="en-US" dirty="0" smtClean="0"/>
              <a:t>Historical Example: Battle of Midway (WWII). </a:t>
            </a:r>
          </a:p>
          <a:p>
            <a:pPr lvl="1"/>
            <a:r>
              <a:rPr lang="en-US" dirty="0" smtClean="0"/>
              <a:t>US Navy cryptanalysts were able to break Japanese code by tricking Japanese navy into encrypting a particular message </a:t>
            </a:r>
          </a:p>
          <a:p>
            <a:endParaRPr lang="en-US" dirty="0"/>
          </a:p>
          <a:p>
            <a:r>
              <a:rPr lang="en-US" dirty="0" smtClean="0"/>
              <a:t>Private Key Cryptography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CPA-Security (Symmetric Key Crypto)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5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 smtClean="0"/>
          </a:p>
          <a:p>
            <a:r>
              <a:rPr lang="en-US" dirty="0" smtClean="0"/>
              <a:t>Private Key Crypto</a:t>
            </a:r>
          </a:p>
          <a:p>
            <a:pPr lvl="1"/>
            <a:r>
              <a:rPr lang="en-US" dirty="0" smtClean="0"/>
              <a:t>Attacker tricks victim into encrypting particular messages</a:t>
            </a:r>
          </a:p>
          <a:p>
            <a:endParaRPr lang="en-US" dirty="0"/>
          </a:p>
          <a:p>
            <a:r>
              <a:rPr lang="en-US" dirty="0" smtClean="0"/>
              <a:t>Public Key Cryptography</a:t>
            </a:r>
          </a:p>
          <a:p>
            <a:pPr lvl="1"/>
            <a:r>
              <a:rPr lang="en-US" dirty="0" smtClean="0"/>
              <a:t>The attacker already has the public key </a:t>
            </a:r>
            <a:r>
              <a:rPr lang="en-US" dirty="0" err="1" smtClean="0"/>
              <a:t>pk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an encrypt any message s/he wants!</a:t>
            </a:r>
          </a:p>
          <a:p>
            <a:pPr lvl="1"/>
            <a:r>
              <a:rPr lang="en-US" dirty="0" smtClean="0"/>
              <a:t>CPA Security is critical!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221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31" grpId="0"/>
      <p:bldP spid="32" grpId="0"/>
      <p:bldP spid="32" grpId="1"/>
      <p:bldP spid="1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is sub-exponential and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ular Callout 37"/>
              <p:cNvSpPr/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𝐺𝑒𝑛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𝑑𝑒𝑛𝑜𝑡𝑒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𝑒𝑛𝑐𝑟𝑦𝑝𝑡𝑖𝑜𝑛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𝑠𝑐h𝑒𝑚𝑒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𝑒𝑥𝑝𝑒𝑟𝑖𝑚𝑒𝑛𝑡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𝑃𝑢𝑏𝐾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PubK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400" baseline="30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𝑖𝑛𝑑𝑖𝑠𝑡𝑖𝑛𝑔𝑢𝑖𝑠h𝑎𝑏𝑙𝑒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𝑒𝑛𝑐𝑟𝑦𝑝𝑡𝑖𝑜𝑛𝑠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𝑐h𝑜𝑠𝑒𝑛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𝑝𝑙𝑎𝑖𝑛𝑡𝑒𝑥𝑡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𝑎𝑡𝑡𝑎𝑐𝑘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𝑎𝑑𝑣𝑒𝑟𝑠𝑎𝑟𝑖𝑒𝑠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9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Crypto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CPA Security was stronger than eavesdropping security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                         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Vs.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 1: </a:t>
            </a:r>
            <a:r>
              <a:rPr lang="en-US" dirty="0" smtClean="0"/>
              <a:t>CPA Security and Eavesdropping Security are Equivalent</a:t>
            </a:r>
          </a:p>
          <a:p>
            <a:pPr lvl="1"/>
            <a:r>
              <a:rPr lang="en-US" sz="2000" dirty="0" smtClean="0"/>
              <a:t>Key Insight: The attacker has the public key so he doesn’t gain anything from being able to query the encryption oracle!</a:t>
            </a:r>
            <a:endParaRPr lang="en-US" sz="2000" dirty="0"/>
          </a:p>
          <a:p>
            <a:r>
              <a:rPr lang="en-US" sz="2400" b="1" dirty="0" smtClean="0"/>
              <a:t>Fact 2: </a:t>
            </a:r>
            <a:r>
              <a:rPr lang="en-US" sz="2400" dirty="0" smtClean="0"/>
              <a:t>Any deterministic encryption scheme is not CPA-Secure</a:t>
            </a:r>
            <a:endParaRPr lang="en-US" sz="2400" b="1" dirty="0" smtClean="0"/>
          </a:p>
          <a:p>
            <a:pPr lvl="1"/>
            <a:r>
              <a:rPr lang="en-US" sz="2000" dirty="0" smtClean="0"/>
              <a:t>Historically overlooked in many real world public key crypto systems</a:t>
            </a:r>
            <a:endParaRPr lang="en-US" sz="2000" dirty="0"/>
          </a:p>
          <a:p>
            <a:r>
              <a:rPr lang="en-US" sz="2400" b="1" dirty="0"/>
              <a:t>Fact 3: </a:t>
            </a:r>
            <a:r>
              <a:rPr lang="en-US" sz="2400" dirty="0"/>
              <a:t>Plain RSA is </a:t>
            </a:r>
            <a:r>
              <a:rPr lang="en-US" sz="2400" b="1" dirty="0"/>
              <a:t>not</a:t>
            </a:r>
            <a:r>
              <a:rPr lang="en-US" sz="2400" dirty="0"/>
              <a:t> CPA-Secure</a:t>
            </a:r>
          </a:p>
          <a:p>
            <a:r>
              <a:rPr lang="en-US" sz="2400" b="1" dirty="0" smtClean="0"/>
              <a:t>Fact 4: </a:t>
            </a:r>
            <a:r>
              <a:rPr lang="en-US" sz="2400" dirty="0" smtClean="0"/>
              <a:t>No Public Key Cryptosystem can achieve Perfect Secrecy!</a:t>
            </a:r>
          </a:p>
          <a:p>
            <a:pPr lvl="1"/>
            <a:r>
              <a:rPr lang="en-US" sz="2000" dirty="0" smtClean="0"/>
              <a:t>Exercise 11.1</a:t>
            </a:r>
          </a:p>
          <a:p>
            <a:pPr lvl="1"/>
            <a:r>
              <a:rPr lang="en-US" sz="2000" b="1" dirty="0" smtClean="0"/>
              <a:t>Hint: </a:t>
            </a:r>
            <a:r>
              <a:rPr lang="en-US" sz="2000" dirty="0" smtClean="0"/>
              <a:t>Unbounded attacker can keep encrypting the message m using the public key to recover all possible encryptions of m.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 descr="Image result for encryption pen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0" y="2674937"/>
            <a:ext cx="1735237" cy="19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ability of attacker to obtain (partial) decryption of selected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Attacker might intercept ciphertext c (sent from S to R) and send c’ instead.</a:t>
            </a:r>
          </a:p>
          <a:p>
            <a:pPr lvl="1"/>
            <a:r>
              <a:rPr lang="en-US" dirty="0" smtClean="0"/>
              <a:t>After that attacker can observe receiver’s behavior (abort, reply etc…)</a:t>
            </a:r>
          </a:p>
          <a:p>
            <a:r>
              <a:rPr lang="en-US" dirty="0" smtClean="0"/>
              <a:t>Attacker might send a modified ciphertext c’ to receiver R in his own name.</a:t>
            </a:r>
          </a:p>
          <a:p>
            <a:pPr lvl="1"/>
            <a:r>
              <a:rPr lang="en-US" dirty="0" smtClean="0"/>
              <a:t>E-mail response: Receiver might decrypt c’ to obtain m’ and include m’ in the response to the attacker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CCA-Security (Symmetric Key Crypto)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813596" y="807294"/>
            <a:ext cx="4762982" cy="927647"/>
          </a:xfrm>
          <a:prstGeom prst="wedgeEllipseCallout">
            <a:avLst>
              <a:gd name="adj1" fmla="val -124800"/>
              <a:gd name="adj2" fmla="val 241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78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 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48" y="1536230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3483" y="18845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18338" y="23704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9801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3725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7154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41285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40948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  <a:blipFill>
                <a:blip r:embed="rId11"/>
                <a:stretch>
                  <a:fillRect r="-3421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2569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1997300" y="1566887"/>
            <a:ext cx="5354287" cy="4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5801" y="11586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981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Answer:</a:t>
                </a:r>
                <a:r>
                  <a:rPr lang="en-US" dirty="0" smtClean="0"/>
                  <a:t> No!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N=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pq</a:t>
                </a:r>
                <a:r>
                  <a:rPr lang="en-US" dirty="0" smtClean="0">
                    <a:sym typeface="Wingdings" panose="05000000000000000000" pitchFamily="2" charset="2"/>
                  </a:rPr>
                  <a:t>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(by (1)).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ym typeface="Wingdings" panose="05000000000000000000" pitchFamily="2" charset="2"/>
                  </a:rPr>
                  <a:t>N </a:t>
                </a:r>
                <a:r>
                  <a:rPr lang="en-US" dirty="0" smtClean="0">
                    <a:sym typeface="Wingdings" panose="05000000000000000000" pitchFamily="2" charset="2"/>
                  </a:rPr>
                  <a:t>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(by </a:t>
                </a:r>
                <a:r>
                  <a:rPr lang="en-US" dirty="0" smtClean="0">
                    <a:ea typeface="Cambria Math" panose="02040503050406030204" pitchFamily="18" charset="0"/>
                  </a:rPr>
                  <a:t>(2)).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b="0" dirty="0" smtClean="0"/>
                  <a:t>N 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is a factor of  exactly one of the terms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(q is a factor of the other term)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smtClean="0"/>
                  <a:t>Provably 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queries the decryption oracle and gets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baseline="30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i="0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and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is not CPA Secure (therefore, not CCA-Secure)</a:t>
            </a:r>
          </a:p>
          <a:p>
            <a:endParaRPr lang="en-US" dirty="0"/>
          </a:p>
          <a:p>
            <a:r>
              <a:rPr lang="en-US" dirty="0" smtClean="0"/>
              <a:t>El-Gamal (next class) is CPA-Secure, but not CCA-Secure</a:t>
            </a:r>
          </a:p>
          <a:p>
            <a:pPr lvl="1"/>
            <a:r>
              <a:rPr lang="en-US" dirty="0" smtClean="0"/>
              <a:t>Homework 4</a:t>
            </a:r>
          </a:p>
          <a:p>
            <a:endParaRPr lang="en-US" dirty="0"/>
          </a:p>
          <a:p>
            <a:r>
              <a:rPr lang="en-US" dirty="0" smtClean="0"/>
              <a:t>Tools to obtain CCA-Security in Public Key Setting</a:t>
            </a:r>
          </a:p>
          <a:p>
            <a:pPr lvl="1"/>
            <a:r>
              <a:rPr lang="en-US" dirty="0"/>
              <a:t>RSA-OAEP, Cramer-</a:t>
            </a:r>
            <a:r>
              <a:rPr lang="en-US" dirty="0" err="1"/>
              <a:t>Shoup</a:t>
            </a:r>
            <a:endParaRPr lang="en-US" dirty="0"/>
          </a:p>
          <a:p>
            <a:pPr lvl="1"/>
            <a:r>
              <a:rPr lang="en-US" dirty="0" smtClean="0"/>
              <a:t>Key Encapsulation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  <a:blipFill>
                <a:blip r:embed="rId11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5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5" grpId="0"/>
      <p:bldP spid="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CCA-Secure symmetric key encryption algorithm, and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CCA-Secure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CCA-Secure </a:t>
            </a:r>
            <a:r>
              <a:rPr lang="en-US" dirty="0" smtClean="0"/>
              <a:t>KEM in the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Encaps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 smtClean="0"/>
                  <a:t>Remark 2: If Plain-RSA is hard to invert for a random input then PPT attacker finds r with negligible probability.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r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 Topic 3: El-Gamal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be given </a:t>
                </a:r>
                <a:r>
                  <a:rPr lang="en-US" dirty="0" smtClean="0"/>
                  <a:t>and consider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11.15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then for any pair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This lemma gives us a way to construct perfectly secret private-key crypto scheme.  How?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 (Initialize </a:t>
                </a:r>
                <a:r>
                  <a:rPr lang="en-US" dirty="0" smtClean="0"/>
                  <a:t>j=0 );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600" baseline="-25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0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8" grpId="0"/>
      <p:bldP spid="31" grpId="0"/>
      <p:bldP spid="32" grpId="0"/>
      <p:bldP spid="14" grpId="0"/>
      <p:bldP spid="37" grpId="0" build="p"/>
      <p:bldP spid="25" grpId="0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Recall that CPA-security and eavesdropping security are equivalent for public key crypto. It suffices to show that for all PPT A there is a negligible function </a:t>
                </a:r>
                <a:r>
                  <a:rPr lang="en-US" b="1" dirty="0" err="1" smtClean="0"/>
                  <a:t>negl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/>
                        <m:t>negl</m:t>
                      </m:r>
                      <m:r>
                        <m:rPr>
                          <m:nor/>
                        </m:rPr>
                        <a:rPr lang="en-US" b="1" i="0" dirty="0" smtClean="0"/>
                        <m:t>(</m:t>
                      </m:r>
                      <m:r>
                        <m:rPr>
                          <m:nor/>
                        </m:rPr>
                        <a:rPr lang="en-US" b="1" i="0" dirty="0" smtClean="0"/>
                        <m:t>n</m:t>
                      </m:r>
                      <m:r>
                        <m:rPr>
                          <m:nor/>
                        </m:rPr>
                        <a:rPr lang="en-US" b="1" i="0" dirty="0" smtClean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702" y="1527958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Eavesdropping 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09955" y="2359146"/>
            <a:ext cx="5351093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70598" y="2945556"/>
            <a:ext cx="5390449" cy="1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348137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299251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33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3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In fact, (using Lemma 11.15)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just showed that 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Therefore, it suffices to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𝐧𝐞𝐠𝐥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This, will follow from DDH assumption.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</a:t>
                </a:r>
                <a:r>
                  <a:rPr lang="en-US" dirty="0"/>
                  <a:t>can build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to break DDH </a:t>
                </a:r>
                <a:r>
                  <a:rPr lang="en-US" dirty="0" smtClean="0"/>
                  <a:t>assumption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CPA-Secure. </a:t>
                </a:r>
                <a:r>
                  <a:rPr lang="en-US" dirty="0"/>
                  <a:t>Simulate </a:t>
                </a:r>
                <a:r>
                  <a:rPr lang="en-US" dirty="0" smtClean="0"/>
                  <a:t>eavesdropping attacker A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attacker public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from A.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 the ciphertext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1 if and only if attacker outputs b’=b.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  <a:blipFill>
                <a:blip r:embed="rId3"/>
                <a:stretch>
                  <a:fillRect l="-935" t="-3501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El-Gamal Encryption is malleable.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 (Initialize </a:t>
                </a:r>
                <a:r>
                  <a:rPr lang="en-US" dirty="0" smtClean="0"/>
                  <a:t>j=0 );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600" baseline="-25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>
              <a:xfrm>
                <a:off x="6963508" y="141960"/>
                <a:ext cx="5228492" cy="5326856"/>
              </a:xfrm>
              <a:prstGeom prst="wedgeRoundRectCallout">
                <a:avLst>
                  <a:gd name="adj1" fmla="val -128546"/>
                  <a:gd name="adj2" fmla="val 3169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𝑆𝑚𝑜𝑜𝑡h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b="1" dirty="0" smtClean="0"/>
                  <a:t>Time Between Increments: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3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35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5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sz="35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5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rad>
                      </m:sup>
                    </m:sSup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func>
                          </m:e>
                        </m:rad>
                      </m:sup>
                    </m:sSup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508" y="141960"/>
                <a:ext cx="5228492" cy="5326856"/>
              </a:xfrm>
              <a:prstGeom prst="wedgeRoundRectCallout">
                <a:avLst>
                  <a:gd name="adj1" fmla="val -128546"/>
                  <a:gd name="adj2" fmla="val 3169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4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CCA-Secure KEM from RSA in Random Oracle Model</a:t>
            </a:r>
          </a:p>
          <a:p>
            <a:endParaRPr lang="en-US" dirty="0"/>
          </a:p>
          <a:p>
            <a:r>
              <a:rPr lang="en-US" dirty="0" smtClean="0"/>
              <a:t>What if we want security proof in the standard model?</a:t>
            </a:r>
          </a:p>
          <a:p>
            <a:endParaRPr lang="en-US" dirty="0" smtClean="0"/>
          </a:p>
          <a:p>
            <a:r>
              <a:rPr lang="en-US" dirty="0" smtClean="0"/>
              <a:t>Answer: DDH yields a CPA-Secure KEM in standard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7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3958" y="32324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9029" y="261320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0422" y="1564847"/>
                <a:ext cx="2056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22" y="1564847"/>
                <a:ext cx="20567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7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CPA-Secure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eavesdropping-secure symmetric key encryption algorithm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CPA-Secure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is CCA-Secure </a:t>
                </a:r>
                <a:r>
                  <a:rPr lang="en-US" dirty="0" smtClean="0"/>
                  <a:t>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Decaps</m:t>
                          </m:r>
                          <m:r>
                            <m:rPr>
                              <m:sty m:val="p"/>
                            </m:rPr>
                            <a:rPr lang="en-US" sz="35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  <a:blipFill>
                <a:blip r:embed="rId2"/>
                <a:stretch>
                  <a:fillRect l="-7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11.20: </a:t>
                </a:r>
                <a:r>
                  <a:rPr lang="en-US" dirty="0" smtClean="0"/>
                  <a:t>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is a CPA-Secure KEM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CDH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and we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</m:oMath>
                </a14:m>
                <a:r>
                  <a:rPr lang="en-US" dirty="0" smtClean="0"/>
                  <a:t> with a random oracle H then this is a CPA-Secure KEM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(…also CCA-secure under a slightly stronger assumption called gap-CDH)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050" t="-2801" r="-276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CPA-secure,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dirty="0" smtClean="0"/>
                  <a:t> is a strong MAC and a problem called gap-CDH is hard then this a CCA-secure public key encryption scheme in the random oracle model.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CCA-Secure variant is used in practice in the ISO/IEC 18033-2 standard for </a:t>
                </a:r>
                <a:r>
                  <a:rPr lang="en-US" smtClean="0"/>
                  <a:t>public-key encryption.</a:t>
                </a:r>
                <a:endParaRPr lang="en-US" dirty="0" smtClean="0"/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Integrated Encryption Scheme (DHIES)</a:t>
                </a:r>
              </a:p>
              <a:p>
                <a:r>
                  <a:rPr lang="en-US" dirty="0" smtClean="0"/>
                  <a:t>Elliptic Curve Integrated Encryption Scheme (ECIES)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3081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subset S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>
              <a:xfrm>
                <a:off x="7455876" y="431312"/>
                <a:ext cx="4736124" cy="3978275"/>
              </a:xfrm>
              <a:prstGeom prst="wedgeRoundRectCallout">
                <a:avLst>
                  <a:gd name="adj1" fmla="val -60427"/>
                  <a:gd name="adj2" fmla="val 2933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b="1" dirty="0" smtClean="0"/>
                  <a:t>Time Per Equation: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func>
                          </m:e>
                        </m:ra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sz="3200" b="1" dirty="0" smtClean="0"/>
                  <a:t>Total Time: </a:t>
                </a:r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ra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rad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76" y="431312"/>
                <a:ext cx="4736124" cy="3978275"/>
              </a:xfrm>
              <a:prstGeom prst="wedgeRoundRectCallout">
                <a:avLst>
                  <a:gd name="adj1" fmla="val -60427"/>
                  <a:gd name="adj2" fmla="val 2933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4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83273</TotalTime>
  <Words>2375</Words>
  <Application>Microsoft Office PowerPoint</Application>
  <PresentationFormat>Widescreen</PresentationFormat>
  <Paragraphs>957</Paragraphs>
  <Slides>89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inherit</vt:lpstr>
      <vt:lpstr>Symbol</vt:lpstr>
      <vt:lpstr>Wingdings</vt:lpstr>
      <vt:lpstr>Office Theme</vt:lpstr>
      <vt:lpstr>Course Business</vt:lpstr>
      <vt:lpstr>Cryptography CS 555</vt:lpstr>
      <vt:lpstr>Week 12: Topic 0: Discrete Log Attacks + NIST Recommendations for Concrete Security Parameters </vt:lpstr>
      <vt:lpstr>Factoring Algorithms (Summary)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 (Summary)</vt:lpstr>
      <vt:lpstr>Discrete Log Attacks</vt:lpstr>
      <vt:lpstr>Discrete Log Attacks</vt:lpstr>
      <vt:lpstr>Baby-step/Giant-Step Algorithm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NIST Guidelines (Concrete Security)</vt:lpstr>
      <vt:lpstr>NIST Guidelines (Concrete Security)</vt:lpstr>
      <vt:lpstr>PowerPoint Presentation</vt:lpstr>
      <vt:lpstr>Week 12: Topic 1: Key Management</vt:lpstr>
      <vt:lpstr>Key-Exchange Problem</vt:lpstr>
      <vt:lpstr>Key-Distribution Center  (with Symmetric Key-Crypto)</vt:lpstr>
      <vt:lpstr>Key-Distribution Center  (with Symmetric Key-Crypto)</vt:lpstr>
      <vt:lpstr>Key-Distribution Center  (with Symmetric Key-Crypto)</vt:lpstr>
      <vt:lpstr>Key-Distribution Center  (with Symmetric Key-Crypto)</vt:lpstr>
      <vt:lpstr>Key-Explosion Problem</vt:lpstr>
      <vt:lpstr>Diffie-Hellman Key Exchange</vt:lpstr>
      <vt:lpstr>Discrete Log Experiment DLogA,G(n)</vt:lpstr>
      <vt:lpstr>Diffie-Hellman Key Exchange</vt:lpstr>
      <vt:lpstr>Diffie-Hellman Key Exchange</vt:lpstr>
      <vt:lpstr>Man in the Middle Attack (MITM)</vt:lpstr>
      <vt:lpstr>Man in the Middle Attack (MITM)</vt:lpstr>
      <vt:lpstr>Key-Explosion Problem</vt:lpstr>
      <vt:lpstr>Public Key Revolution</vt:lpstr>
      <vt:lpstr>Distributed Web of Trust</vt:lpstr>
      <vt:lpstr>Week 12 Topic 2: Formalizing Public Key Cryptography</vt:lpstr>
      <vt:lpstr>Public Key Encryption: Basic Terminology</vt:lpstr>
      <vt:lpstr>Public Key Encryption Syntax</vt:lpstr>
      <vt:lpstr>Chosen-Plaintext Attacks</vt:lpstr>
      <vt:lpstr>Recap CPA-Security (Symmetric Key Crypto)</vt:lpstr>
      <vt:lpstr>Chosen-Plaintext Attacks</vt:lpstr>
      <vt:lpstr>CPA-Security (PubK_(A,Π)^(LR-cpa) (n))</vt:lpstr>
      <vt:lpstr>CPA-Security (Single Message)</vt:lpstr>
      <vt:lpstr>Private Key Crypto</vt:lpstr>
      <vt:lpstr>Public Key Crypto</vt:lpstr>
      <vt:lpstr>Encrypting Longer Messages</vt:lpstr>
      <vt:lpstr>Chosen Ciphertext Attacks</vt:lpstr>
      <vt:lpstr>Recap CCA-Security (Symmetric Key Crypto) </vt:lpstr>
      <vt:lpstr>Recap CCA-Security (〖PrivK〗_(A,Π)^cca (n))</vt:lpstr>
      <vt:lpstr>CCA-Security (PubK_(A,Π)^cca (n))</vt:lpstr>
      <vt:lpstr>Encrypting Longer Messages</vt:lpstr>
      <vt:lpstr>Encrypting Longer Messages</vt:lpstr>
      <vt:lpstr>Encrypting Longer Messages</vt:lpstr>
      <vt:lpstr>Achieving CPA and CCA-Security</vt:lpstr>
      <vt:lpstr>Key Encapsulation Mechanism (KEM)</vt:lpstr>
      <vt:lpstr>KEM CCA-Security (KEM_(A,Π)^cca (n))</vt:lpstr>
      <vt:lpstr>CCA-Secure Encryption from CCA-Secure KEM</vt:lpstr>
      <vt:lpstr>CCA-Secure KEM in the Random Oracle Model</vt:lpstr>
      <vt:lpstr>Week 12 Topic 3: El-Gamal Encryption</vt:lpstr>
      <vt:lpstr>A Quick Remark about Groups</vt:lpstr>
      <vt:lpstr>A Quick Remark about Groups</vt:lpstr>
      <vt:lpstr>El-Gamal Encryption</vt:lpstr>
      <vt:lpstr>El-Gamal Encryption</vt:lpstr>
      <vt:lpstr>CPA-Security (PubK_(A,Π)^(LR-cpa) (n))</vt:lpstr>
      <vt:lpstr>El-Gamal Encryption</vt:lpstr>
      <vt:lpstr>Eavesdropping Security (PubK_(A,Π)^eav (n))</vt:lpstr>
      <vt:lpstr>El-Gamal Encryption</vt:lpstr>
      <vt:lpstr>El-Gamal Encryption</vt:lpstr>
      <vt:lpstr>El-Gamal Encryption</vt:lpstr>
      <vt:lpstr>El-Gamal Encryption</vt:lpstr>
      <vt:lpstr>Key Encapsulation Mechanism (KEM)</vt:lpstr>
      <vt:lpstr>KEM CCA-Security (KEM_(A,Π)^cca (n))</vt:lpstr>
      <vt:lpstr>Recall: Last Lecture</vt:lpstr>
      <vt:lpstr>KEM CPA-Security (KEM_(A,Π)^cpa (n))</vt:lpstr>
      <vt:lpstr>CCA-Secure Encryption from CPA-Secure KEM</vt:lpstr>
      <vt:lpstr>CPA-Secure KEM with El-Gamal </vt:lpstr>
      <vt:lpstr>CPA-Secure KEM with El-Gamal </vt:lpstr>
      <vt:lpstr>CPA-Secure KEM with El-Gamal </vt:lpstr>
      <vt:lpstr>CPA-Secure KEM with El-Gamal </vt:lpstr>
      <vt:lpstr>CCA-Secure Variant in Random Oracle Model</vt:lpstr>
      <vt:lpstr>CCA-Secure Variant in Random Oracle Model</vt:lpstr>
      <vt:lpstr>CCA-Secure Variant in Random Oracle Model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335</cp:revision>
  <cp:lastPrinted>2017-10-28T19:03:12Z</cp:lastPrinted>
  <dcterms:created xsi:type="dcterms:W3CDTF">2016-12-31T20:38:01Z</dcterms:created>
  <dcterms:modified xsi:type="dcterms:W3CDTF">2018-11-08T19:50:54Z</dcterms:modified>
</cp:coreProperties>
</file>