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969" r:id="rId2"/>
    <p:sldId id="941" r:id="rId3"/>
    <p:sldId id="937" r:id="rId4"/>
    <p:sldId id="939" r:id="rId5"/>
    <p:sldId id="940" r:id="rId6"/>
    <p:sldId id="942" r:id="rId7"/>
    <p:sldId id="970" r:id="rId8"/>
    <p:sldId id="944" r:id="rId9"/>
    <p:sldId id="945" r:id="rId10"/>
    <p:sldId id="946" r:id="rId11"/>
    <p:sldId id="947" r:id="rId12"/>
    <p:sldId id="948" r:id="rId13"/>
    <p:sldId id="949" r:id="rId14"/>
    <p:sldId id="950" r:id="rId15"/>
    <p:sldId id="951" r:id="rId16"/>
    <p:sldId id="952" r:id="rId17"/>
    <p:sldId id="953" r:id="rId18"/>
    <p:sldId id="954" r:id="rId19"/>
    <p:sldId id="955" r:id="rId20"/>
    <p:sldId id="956" r:id="rId21"/>
    <p:sldId id="957" r:id="rId22"/>
    <p:sldId id="958" r:id="rId23"/>
    <p:sldId id="959" r:id="rId24"/>
    <p:sldId id="960" r:id="rId25"/>
    <p:sldId id="961" r:id="rId26"/>
    <p:sldId id="962" r:id="rId27"/>
    <p:sldId id="963" r:id="rId28"/>
    <p:sldId id="964" r:id="rId29"/>
    <p:sldId id="965" r:id="rId30"/>
    <p:sldId id="966" r:id="rId31"/>
    <p:sldId id="971" r:id="rId32"/>
    <p:sldId id="967" r:id="rId33"/>
    <p:sldId id="439" r:id="rId34"/>
    <p:sldId id="911" r:id="rId35"/>
    <p:sldId id="936" r:id="rId36"/>
    <p:sldId id="912" r:id="rId37"/>
    <p:sldId id="915" r:id="rId38"/>
    <p:sldId id="916" r:id="rId39"/>
    <p:sldId id="917" r:id="rId40"/>
    <p:sldId id="918" r:id="rId41"/>
    <p:sldId id="919" r:id="rId42"/>
    <p:sldId id="920" r:id="rId43"/>
    <p:sldId id="921" r:id="rId44"/>
    <p:sldId id="922" r:id="rId45"/>
    <p:sldId id="854" r:id="rId46"/>
    <p:sldId id="862" r:id="rId47"/>
    <p:sldId id="863" r:id="rId48"/>
    <p:sldId id="864" r:id="rId49"/>
    <p:sldId id="866" r:id="rId50"/>
    <p:sldId id="867" r:id="rId51"/>
    <p:sldId id="868" r:id="rId52"/>
    <p:sldId id="869" r:id="rId53"/>
    <p:sldId id="870" r:id="rId54"/>
    <p:sldId id="871" r:id="rId55"/>
    <p:sldId id="928" r:id="rId56"/>
    <p:sldId id="929" r:id="rId57"/>
    <p:sldId id="930" r:id="rId58"/>
    <p:sldId id="931" r:id="rId59"/>
    <p:sldId id="872" r:id="rId60"/>
    <p:sldId id="873" r:id="rId61"/>
    <p:sldId id="926" r:id="rId62"/>
    <p:sldId id="927" r:id="rId63"/>
    <p:sldId id="874" r:id="rId64"/>
    <p:sldId id="878" r:id="rId65"/>
    <p:sldId id="906" r:id="rId66"/>
    <p:sldId id="907" r:id="rId67"/>
    <p:sldId id="908" r:id="rId68"/>
    <p:sldId id="909" r:id="rId69"/>
    <p:sldId id="910" r:id="rId70"/>
    <p:sldId id="880" r:id="rId71"/>
    <p:sldId id="881" r:id="rId72"/>
    <p:sldId id="882" r:id="rId73"/>
    <p:sldId id="883" r:id="rId74"/>
    <p:sldId id="884" r:id="rId75"/>
    <p:sldId id="972" r:id="rId76"/>
    <p:sldId id="973" r:id="rId77"/>
    <p:sldId id="885" r:id="rId78"/>
    <p:sldId id="886" r:id="rId79"/>
    <p:sldId id="887" r:id="rId80"/>
    <p:sldId id="888" r:id="rId81"/>
    <p:sldId id="889" r:id="rId82"/>
    <p:sldId id="890" r:id="rId83"/>
    <p:sldId id="891" r:id="rId84"/>
    <p:sldId id="892" r:id="rId85"/>
    <p:sldId id="893" r:id="rId86"/>
    <p:sldId id="894" r:id="rId87"/>
    <p:sldId id="895" r:id="rId88"/>
    <p:sldId id="896" r:id="rId89"/>
    <p:sldId id="897" r:id="rId90"/>
    <p:sldId id="898" r:id="rId91"/>
    <p:sldId id="899" r:id="rId92"/>
    <p:sldId id="900" r:id="rId93"/>
    <p:sldId id="901" r:id="rId94"/>
    <p:sldId id="902" r:id="rId95"/>
    <p:sldId id="903" r:id="rId96"/>
    <p:sldId id="904" r:id="rId97"/>
    <p:sldId id="905" r:id="rId9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926" autoAdjust="0"/>
  </p:normalViewPr>
  <p:slideViewPr>
    <p:cSldViewPr snapToGrid="0">
      <p:cViewPr varScale="1">
        <p:scale>
          <a:sx n="83" d="100"/>
          <a:sy n="83" d="100"/>
        </p:scale>
        <p:origin x="10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C85FA0-1860-435B-9626-CB21D9C53071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66612">
                  <a:defRPr/>
                </a:pPr>
                <a:endParaRPr lang="en-US" dirty="0" smtClean="0"/>
              </a:p>
              <a:p>
                <a:endParaRPr lang="en-US" baseline="30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Attacker could impersonate Alice,</a:t>
                </a:r>
                <a:r>
                  <a:rPr lang="en-US" baseline="0" dirty="0" smtClean="0"/>
                  <a:t> guess K’ and send </a:t>
                </a:r>
                <a:r>
                  <a:rPr lang="en-US" baseline="0" dirty="0" err="1" smtClean="0"/>
                  <a:t>g</a:t>
                </a:r>
                <a:r>
                  <a:rPr lang="en-US" baseline="30000" dirty="0" err="1" smtClean="0"/>
                  <a:t>Ky</a:t>
                </a:r>
                <a:r>
                  <a:rPr lang="en-US" baseline="0" dirty="0" err="1" smtClean="0"/>
                  <a:t>to</a:t>
                </a:r>
                <a:r>
                  <a:rPr lang="en-US" baseline="0" dirty="0" smtClean="0"/>
                  <a:t> Bob. Attacker receives 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=H(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’, 1) where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’ = </a:t>
                </a:r>
                <a:r>
                  <a:rPr lang="en-US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(〖𝐴𝑙𝑖𝑐𝑒, 𝐵𝑜𝑏,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𝑔</a:t>
                </a:r>
                <a:r>
                  <a:rPr lang="en-US" sz="120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^(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𝐾′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𝐾^(−1)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𝑦)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,〖 𝑔〗^𝑥</a:t>
                </a:r>
                <a:r>
                  <a:rPr lang="en-US" i="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𝐵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,𝑔〗^(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𝐾′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𝐾^(−1) 𝑦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n-US" i="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𝐵) )</a:t>
                </a:r>
                <a:endParaRPr lang="en-US" dirty="0" smtClean="0"/>
              </a:p>
              <a:p>
                <a:endParaRPr lang="en-US" baseline="30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Proof:</a:t>
            </a:r>
            <a:r>
              <a:rPr lang="en-US" baseline="0" dirty="0" smtClean="0"/>
              <a:t> First part of claim states that there is a cycle. If there is such a cycle we will detect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9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9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0.png"/><Relationship Id="rId4" Type="http://schemas.openxmlformats.org/officeDocument/2006/relationships/image" Target="../media/image270.png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0.png"/><Relationship Id="rId5" Type="http://schemas.openxmlformats.org/officeDocument/2006/relationships/image" Target="../media/image2400.png"/><Relationship Id="rId4" Type="http://schemas.openxmlformats.org/officeDocument/2006/relationships/image" Target="../media/image23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91.png"/><Relationship Id="rId2" Type="http://schemas.openxmlformats.org/officeDocument/2006/relationships/image" Target="../media/image2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400.png"/><Relationship Id="rId4" Type="http://schemas.openxmlformats.org/officeDocument/2006/relationships/image" Target="../media/image2700.png"/><Relationship Id="rId9" Type="http://schemas.openxmlformats.org/officeDocument/2006/relationships/image" Target="../media/image30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ols.ietf.org/html/rfc6628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1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4" Type="http://schemas.openxmlformats.org/officeDocument/2006/relationships/image" Target="../media/image6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0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kdh.org/" TargetMode="External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Plain RSA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 =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N, d such that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Encrypt(</a:t>
                </a:r>
                <a:r>
                  <a:rPr lang="en-US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N,e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),m) 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Decrypt(</a:t>
                </a:r>
                <a:r>
                  <a:rPr lang="en-US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N,d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),c) 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Decryption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Side Channel Attack on RSA with CRT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that decryption is done via Chinese Remainder Theorem for speed.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Attacker has physical access to smartcard</a:t>
                </a:r>
              </a:p>
              <a:p>
                <a:pPr lvl="1"/>
                <a:r>
                  <a:rPr lang="en-US" dirty="0" smtClean="0"/>
                  <a:t>Have smartcard decrypt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for known message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m</a:t>
                </a:r>
              </a:p>
              <a:p>
                <a:pPr lvl="1"/>
                <a:r>
                  <a:rPr lang="en-US" dirty="0" smtClean="0"/>
                  <a:t>Can mess up computation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 smtClean="0"/>
                  <a:t> (replaced with random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Response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GCD(R-</a:t>
                </a:r>
                <a:r>
                  <a:rPr lang="en-US" b="1" dirty="0" err="1" smtClean="0">
                    <a:solidFill>
                      <a:srgbClr val="7030A0"/>
                    </a:solidFill>
                  </a:rPr>
                  <a:t>m</a:t>
                </a:r>
                <a:r>
                  <a:rPr lang="en-US" dirty="0" err="1" smtClean="0"/>
                  <a:t>,N</a:t>
                </a:r>
                <a:r>
                  <a:rPr lang="en-US" dirty="0" smtClean="0"/>
                  <a:t>)=q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 descr="Image result for fault at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47" y="3217227"/>
            <a:ext cx="4065905" cy="20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Let m &lt; 2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be a secret message. 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We can recover m in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high probability.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Analysis: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Fact:</a:t>
                </a:r>
                <a:r>
                  <a:rPr lang="en-US" dirty="0" smtClean="0"/>
                  <a:t> </a:t>
                </a:r>
                <a:r>
                  <a:rPr lang="en-US" dirty="0"/>
                  <a:t>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setting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with </a:t>
                </a:r>
                <a:r>
                  <a:rPr lang="en-US" dirty="0"/>
                  <a:t>high </a:t>
                </a:r>
                <a:r>
                  <a:rPr lang="en-US" dirty="0" smtClean="0"/>
                  <a:t>probability we </a:t>
                </a:r>
                <a:r>
                  <a:rPr lang="en-US" dirty="0"/>
                  <a:t>will find </a:t>
                </a:r>
                <a:r>
                  <a:rPr lang="en-US" dirty="0" smtClean="0"/>
                  <a:t>a pair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 and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𝑥𝑟</m:t>
                    </m:r>
                  </m:oMath>
                </a14:m>
                <a:r>
                  <a:rPr lang="en-US" dirty="0" smtClean="0"/>
                  <a:t>.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Let m &lt; 2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be a secret message. 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We can recover m in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high probability.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Roughly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b="1" dirty="0" smtClean="0"/>
                  <a:t> steps to find a secret message m &lt; B</a:t>
                </a:r>
                <a:endParaRPr lang="en-US" b="1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555: Week 10: Topic </a:t>
            </a:r>
            <a:r>
              <a:rPr lang="en-US" dirty="0" smtClean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Discrete Log + DDH Assumption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(Recap) Finite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(finite) group is a (finite)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for which we have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Closure</a:t>
                </a:r>
                <a:r>
                  <a:rPr lang="en-US" dirty="0" smtClean="0">
                    <a:sym typeface="Wingdings" panose="05000000000000000000" pitchFamily="2" charset="2"/>
                  </a:rPr>
                  <a:t>:)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b="1" dirty="0" smtClean="0"/>
                  <a:t>(Identity</a:t>
                </a:r>
                <a:r>
                  <a:rPr lang="en-US" dirty="0" smtClean="0">
                    <a:sym typeface="Wingdings" panose="05000000000000000000" pitchFamily="2" charset="2"/>
                  </a:rPr>
                  <a:t>:) There is an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such that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we have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(Inverses</a:t>
                </a:r>
                <a:r>
                  <a:rPr lang="en-US" dirty="0" smtClean="0">
                    <a:sym typeface="Wingdings" panose="05000000000000000000" pitchFamily="2" charset="2"/>
                  </a:rPr>
                  <a:t>:) For each element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can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 smtClean="0"/>
                  <a:t>.  We say that h is the inverse of g.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Associativity: 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say that the group is </a:t>
                </a:r>
                <a:r>
                  <a:rPr lang="en-US" b="1" dirty="0" smtClean="0"/>
                  <a:t>abelian </a:t>
                </a:r>
                <a:r>
                  <a:rPr lang="en-US" dirty="0" smtClean="0"/>
                  <a:t>if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Commutativity: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/>
                  <a:t>Inverse of x? </a:t>
                </a:r>
                <a:r>
                  <a:rPr lang="en-US" dirty="0" smtClean="0"/>
                  <a:t> Run extended GCD to obtain integers a and b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that: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a.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(Sub)Group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be a group with order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:r>
                  <a:rPr lang="en-US" dirty="0"/>
                  <a:t>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</a:t>
                </a:r>
                <a:r>
                  <a:rPr lang="en-US" dirty="0" smtClean="0"/>
                  <a:t>G)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be given consider the 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defines a subgroup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Closure: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 is called a “generator” of the subgroup.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Fact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. Also m is divisible by r.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Fact: </a:t>
                </a:r>
                <a:r>
                  <a:rPr lang="en-US" dirty="0" smtClean="0">
                    <a:ea typeface="Cambria Math" panose="02040503050406030204" pitchFamily="18" charset="0"/>
                  </a:rPr>
                  <a:t>Let p be a prime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cyclic group of order p-1. </a:t>
                </a:r>
              </a:p>
              <a:p>
                <a:r>
                  <a:rPr lang="en-US" b="1" dirty="0" smtClean="0"/>
                  <a:t>Note</a:t>
                </a:r>
                <a:r>
                  <a:rPr lang="en-US" dirty="0" smtClean="0"/>
                  <a:t>: Number of generators g s.t.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(non-generator)</a:t>
                </a:r>
                <a:r>
                  <a:rPr lang="en-US" dirty="0" smtClean="0"/>
                  <a:t>: p=7, g=2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&lt;2&gt;={1,2,4}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Example </a:t>
                </a:r>
                <a:r>
                  <a:rPr lang="en-US" b="1" dirty="0" smtClean="0"/>
                  <a:t>(generator</a:t>
                </a:r>
                <a:r>
                  <a:rPr lang="en-US" b="1" dirty="0"/>
                  <a:t>)</a:t>
                </a:r>
                <a:r>
                  <a:rPr lang="en-US" dirty="0"/>
                  <a:t>: p=7, </a:t>
                </a:r>
                <a:r>
                  <a:rPr lang="en-US" dirty="0" smtClean="0"/>
                  <a:t>g=5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&lt;</a:t>
                </a:r>
                <a:r>
                  <a:rPr lang="en-US" dirty="0"/>
                  <a:t>2&gt;={</a:t>
                </a:r>
                <a:r>
                  <a:rPr lang="en-US" dirty="0" smtClean="0"/>
                  <a:t>1,5,4,6,2,3}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RSA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INV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</a:t>
                </a:r>
                <a:r>
                  <a:rPr lang="en-US" b="1" dirty="0" smtClean="0"/>
                  <a:t> 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to obtain </a:t>
                </a:r>
                <a:r>
                  <a:rPr lang="en-US" b="1" dirty="0" smtClean="0"/>
                  <a:t>(N,e,d)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Pick </a:t>
                </a:r>
                <a:r>
                  <a:rPr lang="en-US" dirty="0" smtClean="0"/>
                  <a:t>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RSA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INV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Experiment </a:t>
            </a:r>
            <a:r>
              <a:rPr lang="en-US" dirty="0" err="1" smtClean="0"/>
              <a:t>DLog</a:t>
            </a:r>
            <a:r>
              <a:rPr lang="en-US" baseline="-25000" dirty="0" err="1" smtClean="0"/>
              <a:t>A,G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G(1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, q, g, h and outputs integer 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:r>
                  <a:rPr lang="en-US" dirty="0" err="1"/>
                  <a:t>DLog</a:t>
                </a:r>
                <a:r>
                  <a:rPr lang="en-US" baseline="-25000" dirty="0" err="1"/>
                  <a:t>A,G</a:t>
                </a:r>
                <a:r>
                  <a:rPr lang="en-US" dirty="0"/>
                  <a:t>(n</a:t>
                </a:r>
                <a:r>
                  <a:rPr lang="en-US" dirty="0" smtClean="0"/>
                  <a:t>)=1) if and only if 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=h.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say that the discrete log problem is hard relative to generator G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dirty="0" smtClean="0"/>
                            <m:t>DLog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Computational </a:t>
                </a:r>
                <a:r>
                  <a:rPr lang="en-US" dirty="0" err="1" smtClean="0"/>
                  <a:t>Diffie</a:t>
                </a:r>
                <a:r>
                  <a:rPr lang="en-US" dirty="0"/>
                  <a:t>-</a:t>
                </a:r>
                <a:r>
                  <a:rPr lang="en-US" dirty="0" smtClean="0"/>
                  <a:t>Hellman Problem (CDH)</a:t>
                </a:r>
                <a:endParaRPr lang="en-US" dirty="0"/>
              </a:p>
              <a:p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Attackers goal is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CDH</a:t>
                </a:r>
                <a:r>
                  <a:rPr lang="en-US" b="1" dirty="0"/>
                  <a:t> </a:t>
                </a:r>
                <a:r>
                  <a:rPr lang="en-US" b="1" dirty="0" smtClean="0"/>
                  <a:t>Assumption</a:t>
                </a:r>
                <a:r>
                  <a:rPr lang="en-US" dirty="0" smtClean="0"/>
                  <a:t>: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upper bounding the probability that A </a:t>
                </a:r>
                <a:r>
                  <a:rPr lang="en-US" dirty="0"/>
                  <a:t>succeeds with probability at most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Decisional </a:t>
                </a:r>
                <a:r>
                  <a:rPr lang="en-US" dirty="0" err="1"/>
                  <a:t>Diffie</a:t>
                </a:r>
                <a:r>
                  <a:rPr lang="en-US" dirty="0"/>
                  <a:t>-Hellman Problem </a:t>
                </a:r>
                <a:r>
                  <a:rPr lang="en-US" dirty="0" smtClean="0"/>
                  <a:t>(DDH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</a:t>
            </a:r>
            <a:r>
              <a:rPr lang="en-US" dirty="0" smtClean="0"/>
              <a:t>key-agreement with DDH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publishes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Bob publishes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</a:t>
                </a:r>
                <a:r>
                  <a:rPr lang="en-US" dirty="0" smtClean="0"/>
                  <a:t>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 1: </a:t>
                </a:r>
                <a:r>
                  <a:rPr lang="en-US" dirty="0"/>
                  <a:t>Suppose that Alice publishes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and Bob publishes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then Alice agreed to use some independent key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that they already agreed on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DDH assumption </a:t>
                </a:r>
                <a:r>
                  <a:rPr lang="en-US" dirty="0" smtClean="0">
                    <a:sym typeface="Wingdings" panose="05000000000000000000" pitchFamily="2" charset="2"/>
                  </a:rPr>
                  <a:t> Eve can’t even tell the difference!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 2</a:t>
                </a:r>
                <a:r>
                  <a:rPr lang="en-US" dirty="0" smtClean="0"/>
                  <a:t>: Protocol is vulnerable to Man-In-The-Middle Attacks if Bob cannot validate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 p is a random n-bit prime.</a:t>
                </a:r>
              </a:p>
              <a:p>
                <a:pPr lvl="1"/>
                <a:r>
                  <a:rPr lang="en-US" dirty="0" smtClean="0"/>
                  <a:t>CDH is believed to be hard</a:t>
                </a:r>
              </a:p>
              <a:p>
                <a:pPr lvl="1"/>
                <a:r>
                  <a:rPr lang="en-US" dirty="0" smtClean="0"/>
                  <a:t>DDH is *not* hard (Exercise 13.15)</a:t>
                </a:r>
              </a:p>
              <a:p>
                <a:endParaRPr lang="en-US" dirty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Remark 1: </a:t>
                </a:r>
                <a:r>
                  <a:rPr lang="en-US" dirty="0" smtClean="0"/>
                  <a:t>DDH is believed to hold for such a group</a:t>
                </a:r>
              </a:p>
              <a:p>
                <a:pPr lvl="1"/>
                <a:r>
                  <a:rPr lang="en-US" b="1" dirty="0" smtClean="0"/>
                  <a:t>Remark 2: </a:t>
                </a:r>
                <a:r>
                  <a:rPr lang="en-US" dirty="0" smtClean="0"/>
                  <a:t>It is easy to generate uniformly random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Remark 3: </a:t>
                </a:r>
                <a:r>
                  <a:rPr lang="en-US" dirty="0" smtClean="0"/>
                  <a:t>Any element (besides 1) is a generator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986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Closure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h𝑔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Inverse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Size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on Discrete Log Problem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696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where n is bit length of p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Goal</a:t>
                </a:r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and n to balance attacks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sample p=rq+1? </a:t>
                </a:r>
              </a:p>
              <a:p>
                <a:r>
                  <a:rPr lang="en-US" dirty="0" smtClean="0"/>
                  <a:t>First sample a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q and </a:t>
                </a:r>
              </a:p>
              <a:p>
                <a:r>
                  <a:rPr lang="en-US" dirty="0" smtClean="0"/>
                  <a:t>Repeatedly check if rq+1 is prime for a random n-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bit value 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 smtClean="0"/>
                  <a:t> is defined to be an additive identity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slope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  <a:blipFill>
                <a:blip r:embed="rId2"/>
                <a:stretch>
                  <a:fillRect l="-266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  <a:blipFill>
                <a:blip r:embed="rId6"/>
                <a:stretch>
                  <a:fillRect l="-20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4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Formally,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Be the slope. Then 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  <a:blipFill>
                <a:blip r:embed="rId2"/>
                <a:stretch>
                  <a:fillRect l="-2796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  <a:blipFill>
                <a:blip r:embed="rId9"/>
                <a:stretch>
                  <a:fillRect l="-18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8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92" y="1362292"/>
            <a:ext cx="7043878" cy="52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RSA Weaknesses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177" y="1767793"/>
                <a:ext cx="10515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Stateless + Deterministic </a:t>
                </a:r>
                <a:r>
                  <a:rPr lang="en-US" dirty="0" smtClean="0">
                    <a:sym typeface="Wingdings" panose="05000000000000000000" pitchFamily="2" charset="2"/>
                  </a:rPr>
                  <a:t> Not CPA-secure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Vulnerable to brute force attacks (small message space)</a:t>
                </a:r>
                <a:endParaRPr lang="en-US" dirty="0" smtClean="0"/>
              </a:p>
              <a:p>
                <a:r>
                  <a:rPr lang="en-US" dirty="0" smtClean="0"/>
                  <a:t>Chosen Ciphertext Attack: c’ =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mod N is a valid encryption of m’=m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mod N</a:t>
                </a:r>
                <a:endParaRPr lang="en-US" baseline="30000" dirty="0" smtClean="0"/>
              </a:p>
              <a:p>
                <a:endParaRPr lang="en-US" baseline="30000" dirty="0"/>
              </a:p>
              <a:p>
                <a:r>
                  <a:rPr lang="en-US" dirty="0" smtClean="0"/>
                  <a:t>(Partially Known Messages) If an attacker knows first 1-(1/e) bits of secret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??</m:t>
                        </m:r>
                      </m:e>
                    </m:d>
                  </m:oMath>
                </a14:m>
                <a:r>
                  <a:rPr lang="en-US" dirty="0" smtClean="0"/>
                  <a:t> then he can recover m given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𝐄𝐧𝐜𝐫𝐲𝐩𝐭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 smtClean="0"/>
              </a:p>
              <a:p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/>
                  <a:t>Theorem[Coppersmith]:  </a:t>
                </a:r>
                <a:r>
                  <a:rPr lang="en-US" dirty="0"/>
                  <a:t>If p(x) is a polynomial of degree e then in polynomial time (in log(N), </a:t>
                </a:r>
                <a:r>
                  <a:rPr lang="en-US" dirty="0" smtClean="0"/>
                  <a:t>2</a:t>
                </a:r>
                <a:r>
                  <a:rPr lang="en-US" baseline="30000" dirty="0" smtClean="0"/>
                  <a:t>e</a:t>
                </a:r>
                <a:r>
                  <a:rPr lang="en-US" dirty="0"/>
                  <a:t>) we can find all m such that p(m) = 0 mod N and |m|&lt;N</a:t>
                </a:r>
                <a:r>
                  <a:rPr lang="en-US" baseline="30000" dirty="0"/>
                  <a:t>(1/e)</a:t>
                </a:r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177" y="1767793"/>
                <a:ext cx="10515600" cy="4351338"/>
              </a:xfrm>
              <a:blipFill>
                <a:blip r:embed="rId2"/>
                <a:stretch>
                  <a:fillRect l="-870" t="-336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</a:t>
            </a:r>
            <a:r>
              <a:rPr lang="en-US" dirty="0" smtClean="0"/>
              <a:t>Special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p:pic>
        <p:nvPicPr>
          <p:cNvPr id="2050" name="Picture 2" descr="Image result for elliptic cur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24619"/>
          <a:stretch/>
        </p:blipFill>
        <p:spPr bwMode="auto">
          <a:xfrm>
            <a:off x="2395961" y="1439682"/>
            <a:ext cx="4132162" cy="51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86937" y="2419109"/>
            <a:ext cx="36519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third point R on the elliptic curve.</a:t>
            </a:r>
          </a:p>
          <a:p>
            <a:endParaRPr lang="en-US" dirty="0"/>
          </a:p>
          <a:p>
            <a:r>
              <a:rPr lang="en-US" dirty="0" smtClean="0"/>
              <a:t>P+Q = 0</a:t>
            </a:r>
          </a:p>
          <a:p>
            <a:endParaRPr lang="en-US" dirty="0"/>
          </a:p>
          <a:p>
            <a:r>
              <a:rPr lang="en-US" dirty="0" smtClean="0"/>
              <a:t>(Inverse)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06187" y="1585732"/>
            <a:ext cx="46299" cy="450387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206187" y="3518704"/>
            <a:ext cx="138896" cy="1620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3121091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Z+Z=0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3324" y="3146356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Z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</a:t>
            </a:r>
            <a:r>
              <a:rPr lang="en-US" dirty="0" smtClean="0"/>
              <a:t>Special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pic>
        <p:nvPicPr>
          <p:cNvPr id="2050" name="Picture 2" descr="Image result for elliptic cur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24619"/>
          <a:stretch/>
        </p:blipFill>
        <p:spPr bwMode="auto">
          <a:xfrm>
            <a:off x="2395961" y="1439682"/>
            <a:ext cx="4132162" cy="51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2141316" y="2139431"/>
            <a:ext cx="4294208" cy="62581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873645" y="2434102"/>
            <a:ext cx="138896" cy="1620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66143" y="2501434"/>
            <a:ext cx="120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Z+Z=R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3645" y="2572998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Z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04374" y="2139431"/>
            <a:ext cx="138896" cy="1620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54757" y="2280610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-R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773822" y="1690688"/>
            <a:ext cx="68126" cy="410822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772500" y="4965583"/>
            <a:ext cx="138896" cy="1620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78894" y="4542854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R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6143" y="3171117"/>
            <a:ext cx="2644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How to find R?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7" grpId="0" animBg="1"/>
      <p:bldP spid="18" grpId="0"/>
      <p:bldP spid="26" grpId="0" animBg="1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dirty="0" smtClean="0"/>
                  <a:t> defines an abelian group </a:t>
                </a:r>
              </a:p>
              <a:p>
                <a:r>
                  <a:rPr lang="en-US" dirty="0" smtClean="0"/>
                  <a:t>For </a:t>
                </a:r>
                <a:r>
                  <a:rPr lang="en-US" i="1" dirty="0" smtClean="0"/>
                  <a:t>appropriate curves</a:t>
                </a:r>
                <a:r>
                  <a:rPr lang="en-US" dirty="0" smtClean="0"/>
                  <a:t> the DDH assumption is believed to hold</a:t>
                </a:r>
              </a:p>
              <a:p>
                <a:r>
                  <a:rPr lang="en-US" dirty="0"/>
                  <a:t>If you make up your own curve there is a good chance it is broken…</a:t>
                </a:r>
              </a:p>
              <a:p>
                <a:r>
                  <a:rPr lang="en-US" dirty="0" smtClean="0"/>
                  <a:t>NIST has a list of recommendations </a:t>
                </a:r>
              </a:p>
              <a:p>
                <a:r>
                  <a:rPr lang="en-US" dirty="0" smtClean="0"/>
                  <a:t>Bad Elliptic Curves:</a:t>
                </a:r>
              </a:p>
              <a:p>
                <a:pPr lvl="1"/>
                <a:r>
                  <a:rPr lang="en-US" dirty="0" smtClean="0"/>
                  <a:t>Order is p, p+1, order divides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for “small” k,… 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92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900" b="1" dirty="0" smtClean="0"/>
              <a:t>Week 11: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Discrete Log/DDH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Applications of DDH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Factoring </a:t>
            </a:r>
            <a:r>
              <a:rPr lang="en-US" sz="3200" dirty="0"/>
              <a:t>Algorithms, Discrete Log Attacks + NIST Recommendations for Concrete Security Parameters</a:t>
            </a:r>
            <a:endParaRPr lang="en-US" sz="2900" dirty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8.4 &amp; Chapter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Recap: Cyclic Group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 smtClean="0"/>
                  <a:t>  (g is generator)</a:t>
                </a: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dirty="0" smtClean="0"/>
                  <a:t> then for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each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we have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Fact 1: </a:t>
                </a:r>
                <a:r>
                  <a:rPr lang="en-US" dirty="0">
                    <a:ea typeface="Cambria Math" panose="02040503050406030204" pitchFamily="18" charset="0"/>
                  </a:rPr>
                  <a:t>Let p be a prime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a cyclic group of order p-1.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 2</a:t>
                </a:r>
                <a:r>
                  <a:rPr lang="en-US" dirty="0" smtClean="0"/>
                  <a:t>: </a:t>
                </a:r>
                <a:r>
                  <a:rPr lang="en-US" dirty="0"/>
                  <a:t>Number of generators g s.t.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Example (generator)</a:t>
                </a:r>
                <a:r>
                  <a:rPr lang="en-US" dirty="0"/>
                  <a:t>: p=7, g=5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&lt;2&gt;={1,5,4,6,2,3}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0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Recap: Cyclic Group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 smtClean="0"/>
                  <a:t>  (g is generator)</a:t>
                </a: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dirty="0" smtClean="0"/>
                  <a:t> then for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each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we have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Fact 1: </a:t>
                </a:r>
                <a:r>
                  <a:rPr lang="en-US" dirty="0">
                    <a:ea typeface="Cambria Math" panose="02040503050406030204" pitchFamily="18" charset="0"/>
                  </a:rPr>
                  <a:t>Let p be a prime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a cyclic group of order p-1.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 2</a:t>
                </a:r>
                <a:r>
                  <a:rPr lang="en-US" dirty="0" smtClean="0"/>
                  <a:t>: </a:t>
                </a:r>
                <a:r>
                  <a:rPr lang="en-US" dirty="0"/>
                  <a:t>Number of generators g s.t.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then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Recall: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≥0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−2}</m:t>
                    </m:r>
                  </m:oMath>
                </a14:m>
                <a:r>
                  <a:rPr lang="en-US" dirty="0" smtClean="0"/>
                  <a:t> if and only if 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(i,p-1)=1.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</a:t>
            </a:r>
            <a:r>
              <a:rPr lang="en-US" dirty="0" err="1" smtClean="0"/>
              <a:t>Diffie</a:t>
            </a:r>
            <a:r>
              <a:rPr lang="en-US" dirty="0" smtClean="0"/>
              <a:t>-Hellman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Computational </a:t>
                </a:r>
                <a:r>
                  <a:rPr lang="en-US" b="1" dirty="0" err="1" smtClean="0"/>
                  <a:t>Diffie</a:t>
                </a:r>
                <a:r>
                  <a:rPr lang="en-US" b="1" dirty="0"/>
                  <a:t>-</a:t>
                </a:r>
                <a:r>
                  <a:rPr lang="en-US" b="1" dirty="0" smtClean="0"/>
                  <a:t>Hellman Problem (CDH)</a:t>
                </a:r>
                <a:endParaRPr lang="en-US" b="1" dirty="0"/>
              </a:p>
              <a:p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Attackers goal is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CDH</a:t>
                </a:r>
                <a:r>
                  <a:rPr lang="en-US" b="1" dirty="0"/>
                  <a:t> </a:t>
                </a:r>
                <a:r>
                  <a:rPr lang="en-US" b="1" dirty="0" smtClean="0"/>
                  <a:t>Assumption</a:t>
                </a:r>
                <a:r>
                  <a:rPr lang="en-US" dirty="0" smtClean="0"/>
                  <a:t>: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such that A </a:t>
                </a:r>
                <a:r>
                  <a:rPr lang="en-US" dirty="0"/>
                  <a:t>succeeds with probability at most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Decisional </a:t>
                </a:r>
                <a:r>
                  <a:rPr lang="en-US" b="1" dirty="0" err="1"/>
                  <a:t>Diffie</a:t>
                </a:r>
                <a:r>
                  <a:rPr lang="en-US" b="1" dirty="0"/>
                  <a:t>-Hellman Problem </a:t>
                </a:r>
                <a:r>
                  <a:rPr lang="en-US" b="1" dirty="0" smtClean="0"/>
                  <a:t>(DDH</a:t>
                </a:r>
                <a:r>
                  <a:rPr lang="en-US" b="1" dirty="0"/>
                  <a:t>)</a:t>
                </a:r>
              </a:p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Closure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h𝑔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Inverse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Size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on Discrete Log Problem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696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where n is bit length of p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Goal</a:t>
                </a:r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and n to balance attacks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sample prime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? </a:t>
                </a:r>
              </a:p>
              <a:p>
                <a:r>
                  <a:rPr lang="en-US" dirty="0" smtClean="0"/>
                  <a:t>First sample a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q and </a:t>
                </a:r>
              </a:p>
              <a:p>
                <a:r>
                  <a:rPr lang="en-US" dirty="0" smtClean="0"/>
                  <a:t>Repeatedly check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is prime for a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 smtClean="0"/>
                  <a:t> bit value(s) 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groups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 smtClean="0"/>
                  <a:t> is defined to be an additive identity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Can also find small roots of bivariate polynomial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r>
                  <a:rPr lang="en-US" b="1" dirty="0" smtClean="0"/>
                  <a:t>Similar Approach used to factor weak RSA secret keys N=q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q</a:t>
                </a:r>
                <a:r>
                  <a:rPr lang="en-US" b="1" baseline="-25000" dirty="0" smtClean="0"/>
                  <a:t>2</a:t>
                </a:r>
              </a:p>
              <a:p>
                <a:r>
                  <a:rPr lang="en-US" dirty="0" smtClean="0"/>
                  <a:t>Weak PRG </a:t>
                </a:r>
                <a:r>
                  <a:rPr lang="en-US" dirty="0" smtClean="0">
                    <a:sym typeface="Wingdings" panose="05000000000000000000" pitchFamily="2" charset="2"/>
                  </a:rPr>
                  <a:t> Can guess many of the bits of prime factors 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Obtain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Coppersmith Attack: Define polynomial p(.,.)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b="1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b="1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 smtClean="0"/>
              </a:p>
              <a:p>
                <a:r>
                  <a:rPr lang="en-US" b="1" dirty="0" smtClean="0"/>
                  <a:t>Small Roots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 smtClean="0"/>
              </a:p>
              <a:p>
                <a:endParaRPr lang="en-US" b="1" baseline="30000" dirty="0" smtClean="0"/>
              </a:p>
              <a:p>
                <a:pPr marL="0" indent="0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2013" y="6361896"/>
            <a:ext cx="2743200" cy="365125"/>
          </a:xfrm>
        </p:spPr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88716"/>
            <a:ext cx="11536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D. Coppersmith (1996). "Finding a Small Root of a Bivariate Integer Equation; Factoring with high bits known"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slope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  <a:blipFill>
                <a:blip r:embed="rId2"/>
                <a:stretch>
                  <a:fillRect l="-266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  <a:blipFill>
                <a:blip r:embed="rId6"/>
                <a:stretch>
                  <a:fillRect l="-20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Formally,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Be the slope. Then 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  <a:blipFill>
                <a:blip r:embed="rId2"/>
                <a:stretch>
                  <a:fillRect l="-2796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  <a:blipFill>
                <a:blip r:embed="rId9"/>
                <a:stretch>
                  <a:fillRect l="-18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5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92" y="1362292"/>
            <a:ext cx="7043878" cy="52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p:pic>
        <p:nvPicPr>
          <p:cNvPr id="2050" name="Picture 2" descr="Image result for elliptic cur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24619"/>
          <a:stretch/>
        </p:blipFill>
        <p:spPr bwMode="auto">
          <a:xfrm>
            <a:off x="2395961" y="1439682"/>
            <a:ext cx="4132162" cy="51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86937" y="2419109"/>
                <a:ext cx="446686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No third point R on the line intersects our elliptic curve.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Thus,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937" y="2419109"/>
                <a:ext cx="4466863" cy="3046988"/>
              </a:xfrm>
              <a:prstGeom prst="rect">
                <a:avLst/>
              </a:prstGeom>
              <a:blipFill>
                <a:blip r:embed="rId3"/>
                <a:stretch>
                  <a:fillRect l="-3138" t="-2600" r="-4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8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Elliptic Curves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dirty="0" smtClean="0"/>
                  <a:t> defines an abelian group </a:t>
                </a:r>
              </a:p>
              <a:p>
                <a:r>
                  <a:rPr lang="en-US" dirty="0" smtClean="0"/>
                  <a:t>For </a:t>
                </a:r>
                <a:r>
                  <a:rPr lang="en-US" i="1" dirty="0" smtClean="0"/>
                  <a:t>appropriate curves</a:t>
                </a:r>
                <a:r>
                  <a:rPr lang="en-US" dirty="0" smtClean="0"/>
                  <a:t> the DDH assumption is believed to hold</a:t>
                </a:r>
              </a:p>
              <a:p>
                <a:r>
                  <a:rPr lang="en-US" dirty="0"/>
                  <a:t>If you make up your own curve there is a good chance it is broken…</a:t>
                </a:r>
              </a:p>
              <a:p>
                <a:r>
                  <a:rPr lang="en-US" dirty="0" smtClean="0"/>
                  <a:t>NIST has a list of recommendations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11: Topic 1: Discrete Logarithm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</a:p>
          <a:p>
            <a:r>
              <a:rPr lang="en-US" dirty="0" smtClean="0"/>
              <a:t>Collision Resistant Hash Functions</a:t>
            </a:r>
          </a:p>
          <a:p>
            <a:r>
              <a:rPr lang="en-US" dirty="0" smtClean="0"/>
              <a:t>Password Authenticated Key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:r>
                  <a:rPr lang="en-US" dirty="0" smtClean="0"/>
                  <a:t>Alice 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Key-Exchange Experiment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𝑒𝑎𝑣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825625"/>
                <a:ext cx="1129284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Two parties 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to exchange secret messages (with security parameter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</a:t>
                </a:r>
                <a:r>
                  <a:rPr lang="en-US" b="1" dirty="0" smtClean="0"/>
                  <a:t>trans </a:t>
                </a:r>
                <a:r>
                  <a:rPr lang="en-US" dirty="0" smtClean="0"/>
                  <a:t> be a transcript which contains all messages sent and let k be the secret key output by each party.</a:t>
                </a:r>
              </a:p>
              <a:p>
                <a:r>
                  <a:rPr lang="en-US" dirty="0" smtClean="0"/>
                  <a:t>Let b be a random bit and let </a:t>
                </a:r>
                <a:r>
                  <a:rPr lang="en-US" b="1" dirty="0" smtClean="0"/>
                  <a:t>k</a:t>
                </a:r>
                <a:r>
                  <a:rPr lang="en-US" b="1" baseline="-25000" dirty="0" smtClean="0"/>
                  <a:t>b</a:t>
                </a:r>
                <a:r>
                  <a:rPr lang="en-US" dirty="0" smtClean="0"/>
                  <a:t> = k if b=0; otherwise </a:t>
                </a:r>
                <a:r>
                  <a:rPr lang="en-US" b="1" dirty="0"/>
                  <a:t>k</a:t>
                </a:r>
                <a:r>
                  <a:rPr lang="en-US" b="1" baseline="-25000" dirty="0"/>
                  <a:t>b</a:t>
                </a:r>
                <a:r>
                  <a:rPr lang="en-US" dirty="0" smtClean="0"/>
                  <a:t> is sampled uniformly at random.</a:t>
                </a:r>
              </a:p>
              <a:p>
                <a:r>
                  <a:rPr lang="en-US" dirty="0" smtClean="0"/>
                  <a:t>Attacker A is given </a:t>
                </a:r>
                <a:r>
                  <a:rPr lang="en-US" b="1" dirty="0"/>
                  <a:t>trans 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b="1" dirty="0" smtClean="0"/>
                  <a:t>k</a:t>
                </a:r>
                <a:r>
                  <a:rPr lang="en-US" b="1" baseline="-25000" dirty="0" smtClean="0"/>
                  <a:t>b</a:t>
                </a:r>
                <a:r>
                  <a:rPr lang="en-US" dirty="0"/>
                  <a:t> </a:t>
                </a:r>
                <a:r>
                  <a:rPr lang="en-US" dirty="0" smtClean="0"/>
                  <a:t>(passive attacker). </a:t>
                </a:r>
              </a:p>
              <a:p>
                <a:r>
                  <a:rPr lang="en-US" dirty="0" smtClean="0"/>
                  <a:t>Attacker outputs b’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𝑒𝑎𝑣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=1 if and only if b=b’)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Security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against an eavesdropping attacker: For </a:t>
                </a:r>
                <a:r>
                  <a:rPr lang="en-US" dirty="0"/>
                  <a:t>all PPT A there is a negligible function </a:t>
                </a:r>
                <a:r>
                  <a:rPr lang="en-US" b="1" dirty="0" err="1"/>
                  <a:t>negl</a:t>
                </a:r>
                <a:r>
                  <a:rPr lang="en-US" dirty="0"/>
                  <a:t> such </a:t>
                </a:r>
                <a:r>
                  <a:rPr lang="en-US" dirty="0" smtClean="0"/>
                  <a:t>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dirty="0">
                          <a:latin typeface="Cambria Math" panose="02040503050406030204" pitchFamily="18" charset="0"/>
                        </a:rPr>
                        <m:t>𝐧𝐞𝐠𝐥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825625"/>
                <a:ext cx="11292840" cy="4351338"/>
              </a:xfrm>
              <a:blipFill>
                <a:blip r:embed="rId3"/>
                <a:stretch>
                  <a:fillRect l="-972" t="-3501" r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Key-Exchange is Secure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the 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problem is hard relative to group generator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the </a:t>
                </a:r>
                <a:r>
                  <a:rPr lang="en-US" dirty="0" err="1"/>
                  <a:t>Diffie</a:t>
                </a:r>
                <a:r>
                  <a:rPr lang="en-US" dirty="0"/>
                  <a:t>-Hellman </a:t>
                </a:r>
                <a:r>
                  <a:rPr lang="en-US" dirty="0" smtClean="0"/>
                  <a:t>key-exchange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secure in the presence of a (passive) eavesdropper (*).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(*) Assuming keys are chosen uniformly at random from the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  <a:blipFill>
                <a:blip r:embed="rId2"/>
                <a:stretch>
                  <a:fillRect l="-1050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Computational </a:t>
                </a:r>
                <a:r>
                  <a:rPr lang="en-US" dirty="0" err="1" smtClean="0"/>
                  <a:t>Diffie</a:t>
                </a:r>
                <a:r>
                  <a:rPr lang="en-US" dirty="0"/>
                  <a:t>-</a:t>
                </a:r>
                <a:r>
                  <a:rPr lang="en-US" dirty="0" smtClean="0"/>
                  <a:t>Hellman Problem (CDH)</a:t>
                </a:r>
                <a:endParaRPr lang="en-US" dirty="0"/>
              </a:p>
              <a:p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Attackers goal is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CDH</a:t>
                </a:r>
                <a:r>
                  <a:rPr lang="en-US" b="1" dirty="0"/>
                  <a:t> </a:t>
                </a:r>
                <a:r>
                  <a:rPr lang="en-US" b="1" dirty="0" smtClean="0"/>
                  <a:t>Assumption</a:t>
                </a:r>
                <a:r>
                  <a:rPr lang="en-US" dirty="0" smtClean="0"/>
                  <a:t>: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upper bounding the probability that A succeeds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Decisional </a:t>
                </a:r>
                <a:r>
                  <a:rPr lang="en-US" dirty="0" err="1"/>
                  <a:t>Diffie</a:t>
                </a:r>
                <a:r>
                  <a:rPr lang="en-US" dirty="0"/>
                  <a:t>-Hellman Problem </a:t>
                </a:r>
                <a:r>
                  <a:rPr lang="en-US" dirty="0" smtClean="0"/>
                  <a:t>(DDH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" y="3581400"/>
            <a:ext cx="11719560" cy="2910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8261" y="374872"/>
            <a:ext cx="6911625" cy="598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045" y="6488668"/>
            <a:ext cx="935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Return of </a:t>
            </a:r>
            <a:r>
              <a:rPr lang="en-US" b="1" i="1" dirty="0"/>
              <a:t>Coppersmith's Attack</a:t>
            </a:r>
            <a:r>
              <a:rPr lang="en-US" i="1" dirty="0"/>
              <a:t>: Practical Factorization of Widely Used RSA </a:t>
            </a:r>
            <a:r>
              <a:rPr lang="en-US" i="1" dirty="0" smtClean="0"/>
              <a:t>Moduli (CCS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assumption implies that a passive attacker who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still cannot distinguish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a random group element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Modified protocol sets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 smtClean="0"/>
                  <a:t>. </a:t>
                </a:r>
                <a:r>
                  <a:rPr lang="en-US" dirty="0" smtClean="0"/>
                  <a:t>You will prove that this protocol is secure under the weaker CDH assumption in homework 4.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Key-Exchange is Secure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the 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problem is hard relative to group generator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the </a:t>
                </a:r>
                <a:r>
                  <a:rPr lang="en-US" dirty="0" err="1"/>
                  <a:t>Diffie</a:t>
                </a:r>
                <a:r>
                  <a:rPr lang="en-US" dirty="0"/>
                  <a:t>-Hellman </a:t>
                </a:r>
                <a:r>
                  <a:rPr lang="en-US" dirty="0" smtClean="0"/>
                  <a:t>key-exchange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secure in the presence of an eavesdropper (*).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𝔾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𝔾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nor/>
                        </m:rPr>
                        <a:rPr lang="en-US" b="0" i="0" dirty="0" smtClean="0"/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𝔾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𝔾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nor/>
                        </m:rPr>
                        <a:rPr lang="en-US" b="0" i="0" dirty="0" smtClean="0"/>
                        <m:t> + </m:t>
                      </m:r>
                      <m:r>
                        <m:rPr>
                          <m:nor/>
                        </m:rPr>
                        <a:rPr lang="en-US" dirty="0" smtClean="0"/>
                        <m:t>½</m:t>
                      </m:r>
                      <m:r>
                        <m:rPr>
                          <m:nor/>
                        </m:rPr>
                        <a:rPr lang="en-US" b="0" i="0" dirty="0" smtClean="0"/>
                        <m:t>negl</m:t>
                      </m:r>
                      <m:r>
                        <m:rPr>
                          <m:nor/>
                        </m:rPr>
                        <a:rPr lang="en-US" b="0" i="0" dirty="0" smtClean="0"/>
                        <m:t>(</m:t>
                      </m:r>
                      <m:r>
                        <m:rPr>
                          <m:nor/>
                        </m:rPr>
                        <a:rPr lang="en-US" b="0" i="0" dirty="0" smtClean="0"/>
                        <m:t>n</m:t>
                      </m:r>
                      <m:r>
                        <m:rPr>
                          <m:nor/>
                        </m:rPr>
                        <a:rPr lang="en-US" b="0" i="0" dirty="0" smtClean="0"/>
                        <m:t>) (</m:t>
                      </m:r>
                      <m:r>
                        <m:rPr>
                          <m:nor/>
                        </m:rPr>
                        <a:rPr lang="en-US" b="0" i="0" dirty="0" smtClean="0"/>
                        <m:t>by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DDH</m:t>
                      </m:r>
                      <m:r>
                        <m:rPr>
                          <m:nor/>
                        </m:rPr>
                        <a:rPr lang="en-US" b="0" i="0" dirty="0" smtClean="0"/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(*) Assuming keys are chosen uniformly at random from the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  <a:blipFill>
                <a:blip r:embed="rId2"/>
                <a:stretch>
                  <a:fillRect l="-1000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assumption implies that a passive attacker who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still cannot distinguish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a random group element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The protocol is vulnerable against active attackers who can tamper with messages.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(MITM)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  <p:pic>
        <p:nvPicPr>
          <p:cNvPr id="2050" name="Picture 2" descr="Image result for man in the middle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25" y="1690688"/>
            <a:ext cx="7138065" cy="41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(MITM)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Mallory intercepts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, 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to Bob instead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Mallory intercepts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>
                    <a:solidFill>
                      <a:srgbClr val="FF0000"/>
                    </a:solidFill>
                  </a:rPr>
                  <a:t>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Alice </a:t>
                </a:r>
                <a:r>
                  <a:rPr lang="en-US" dirty="0">
                    <a:solidFill>
                      <a:srgbClr val="FF0000"/>
                    </a:solidFill>
                  </a:rPr>
                  <a:t>instead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Alice computes secret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(shared with Eve not Bob)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computes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(shared with Eve not Alice)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Mallory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forwards messages between Alice and Bob (tampering with the messages if desired)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Neither Alice nor Bob can detect the attack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22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Experiment </a:t>
            </a:r>
            <a:r>
              <a:rPr lang="en-US" dirty="0" err="1" smtClean="0"/>
              <a:t>DLog</a:t>
            </a:r>
            <a:r>
              <a:rPr lang="en-US" baseline="-25000" dirty="0" err="1" smtClean="0"/>
              <a:t>A,G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, q, g, h and outputs integer 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:r>
                  <a:rPr lang="en-US" dirty="0" err="1"/>
                  <a:t>DLog</a:t>
                </a:r>
                <a:r>
                  <a:rPr lang="en-US" baseline="-25000" dirty="0" err="1"/>
                  <a:t>A,G</a:t>
                </a:r>
                <a:r>
                  <a:rPr lang="en-US" dirty="0"/>
                  <a:t>(n</a:t>
                </a:r>
                <a:r>
                  <a:rPr lang="en-US" dirty="0" smtClean="0"/>
                  <a:t>)=1) if and only if 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=h.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say that the discrete log problem is hard relative to generator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dirty="0" smtClean="0"/>
                            <m:t>DLog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Resistant Hash Functions (CRHFs)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Recall: not known how to build CRHFs from OWFs</a:t>
                </a:r>
              </a:p>
              <a:p>
                <a:r>
                  <a:rPr lang="en-US" dirty="0" smtClean="0"/>
                  <a:t>Can build collision resistant hash functions from Discrete Logarithm Assumption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is a cyclic group of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g is a generator of the group. </a:t>
                </a:r>
              </a:p>
              <a:p>
                <a:r>
                  <a:rPr lang="en-US" dirty="0" smtClean="0"/>
                  <a:t>Suppose that discrete </a:t>
                </a:r>
                <a:r>
                  <a:rPr lang="en-US" dirty="0"/>
                  <a:t>log problem is hard relative to generator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DLog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Resistant Hash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4562" y="1825625"/>
                <a:ext cx="1141263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is a cyclic group of prime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g is a generator of the group.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Collision Resistant Hash Function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Select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       (where,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 smtClean="0"/>
                  <a:t>) is collision resistant if the discrete log assumption holds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562" y="1825625"/>
                <a:ext cx="11412638" cy="4351338"/>
              </a:xfrm>
              <a:blipFill>
                <a:blip r:embed="rId2"/>
                <a:stretch>
                  <a:fillRect l="-1122" t="-2241" r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Resistant Hash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       (where,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 smtClean="0"/>
                  <a:t>) is collision resistant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(sketch): </a:t>
                </a:r>
                <a:r>
                  <a:rPr lang="en-US" dirty="0" smtClean="0"/>
                  <a:t>Suppose we find a collision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which implies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Use extended GCD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 smtClean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Which means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the discrete log of h.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120" r="-87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Authenticated Key-Exchange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Alice and Bob share a low-entropy password </a:t>
                </a:r>
                <a:r>
                  <a:rPr lang="en-US" dirty="0" err="1" smtClean="0"/>
                  <a:t>pwd</a:t>
                </a:r>
                <a:r>
                  <a:rPr lang="en-US" dirty="0" smtClean="0"/>
                  <a:t> and wish to communicate securely </a:t>
                </a:r>
              </a:p>
              <a:p>
                <a:pPr lvl="1"/>
                <a:r>
                  <a:rPr lang="en-US" dirty="0" smtClean="0"/>
                  <a:t>(without using any trusted party)</a:t>
                </a:r>
              </a:p>
              <a:p>
                <a:pPr lvl="1"/>
                <a:r>
                  <a:rPr lang="en-US" dirty="0" smtClean="0"/>
                  <a:t>Assuming an active attacker may try to mount a man-in-the-middle attack</a:t>
                </a:r>
                <a:endParaRPr lang="en-US" dirty="0"/>
              </a:p>
              <a:p>
                <a:r>
                  <a:rPr lang="en-US" dirty="0" smtClean="0"/>
                  <a:t>Can they do it?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Tempting Approach: </a:t>
                </a:r>
              </a:p>
              <a:p>
                <a:pPr lvl="1"/>
                <a:r>
                  <a:rPr lang="en-US" dirty="0" smtClean="0"/>
                  <a:t>Alice and Bob both compute K= KDF(</a:t>
                </a:r>
                <a:r>
                  <a:rPr lang="en-US" dirty="0" err="1" smtClean="0"/>
                  <a:t>pwd</a:t>
                </a:r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(</a:t>
                </a:r>
                <a:r>
                  <a:rPr lang="en-US" dirty="0" err="1" smtClean="0"/>
                  <a:t>pwd</a:t>
                </a:r>
                <a:r>
                  <a:rPr lang="en-US" dirty="0" smtClean="0"/>
                  <a:t>) and communicate with using an authenticated encryption scheme.</a:t>
                </a:r>
              </a:p>
              <a:p>
                <a:pPr lvl="1"/>
                <a:r>
                  <a:rPr lang="en-US" b="1" dirty="0" smtClean="0"/>
                  <a:t>Midterm </a:t>
                </a:r>
                <a:r>
                  <a:rPr lang="en-US" b="1" dirty="0" smtClean="0"/>
                  <a:t>Exam: </a:t>
                </a:r>
                <a:r>
                  <a:rPr lang="en-US" dirty="0" smtClean="0"/>
                  <a:t>Secure in random oracle model if attacker cannot query random oracle H(.) too many times.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Plain RSA is not secure against chosen-plaintext attacks</a:t>
            </a:r>
          </a:p>
          <a:p>
            <a:endParaRPr lang="en-US" dirty="0"/>
          </a:p>
          <a:p>
            <a:r>
              <a:rPr lang="en-US" dirty="0" smtClean="0"/>
              <a:t>In a public key setting the attacker does have access to an encryption oracle</a:t>
            </a:r>
          </a:p>
          <a:p>
            <a:endParaRPr lang="en-US" dirty="0"/>
          </a:p>
          <a:p>
            <a:r>
              <a:rPr lang="en-US" dirty="0" smtClean="0"/>
              <a:t>Encrypted messages with low entropy are vulnerable to a brute-force attack.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Authenticated Key-Exchange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Tempting Approach: </a:t>
            </a:r>
          </a:p>
          <a:p>
            <a:pPr lvl="1"/>
            <a:r>
              <a:rPr lang="en-US" dirty="0" smtClean="0"/>
              <a:t>Alice and Bob both compute K= KDF(</a:t>
            </a:r>
            <a:r>
              <a:rPr lang="en-US" dirty="0" err="1" smtClean="0"/>
              <a:t>pwd</a:t>
            </a:r>
            <a:r>
              <a:rPr lang="en-US" dirty="0" smtClean="0"/>
              <a:t>)=</a:t>
            </a:r>
            <a:r>
              <a:rPr lang="en-US" dirty="0" err="1" smtClean="0"/>
              <a:t>H</a:t>
            </a:r>
            <a:r>
              <a:rPr lang="en-US" baseline="30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pwd</a:t>
            </a:r>
            <a:r>
              <a:rPr lang="en-US" dirty="0" smtClean="0"/>
              <a:t>) and communicate with using an authenticated encryption scheme.</a:t>
            </a:r>
          </a:p>
          <a:p>
            <a:pPr lvl="1"/>
            <a:r>
              <a:rPr lang="en-US" b="1" dirty="0" smtClean="0"/>
              <a:t>Midterm Exam: </a:t>
            </a:r>
            <a:r>
              <a:rPr lang="en-US" dirty="0" smtClean="0"/>
              <a:t>Secure in random oracle model if attacker cannot query random oracle too many time.</a:t>
            </a:r>
          </a:p>
          <a:p>
            <a:pPr lvl="1"/>
            <a:r>
              <a:rPr lang="en-US" b="1" dirty="0" smtClean="0"/>
              <a:t>Problems: </a:t>
            </a:r>
          </a:p>
          <a:p>
            <a:pPr lvl="2"/>
            <a:r>
              <a:rPr lang="en-US" dirty="0" smtClean="0"/>
              <a:t>In practice the attacker can (and will) query the random oracle many times.</a:t>
            </a:r>
          </a:p>
          <a:p>
            <a:pPr lvl="2"/>
            <a:r>
              <a:rPr lang="en-US" dirty="0" smtClean="0"/>
              <a:t>In practice people tend to pick very weak passwords</a:t>
            </a:r>
          </a:p>
          <a:p>
            <a:pPr lvl="2"/>
            <a:r>
              <a:rPr lang="en-US" dirty="0" smtClean="0"/>
              <a:t>Brute-force attack: Attacker enumerates over a dictionary of passwords and attempts to decrypt messages with </a:t>
            </a:r>
            <a:r>
              <a:rPr lang="en-US" dirty="0" err="1"/>
              <a:t>K</a:t>
            </a:r>
            <a:r>
              <a:rPr lang="en-US" baseline="-25000" dirty="0" err="1"/>
              <a:t>pwd</a:t>
            </a:r>
            <a:r>
              <a:rPr lang="en-US" baseline="-25000" dirty="0"/>
              <a:t>’</a:t>
            </a:r>
            <a:r>
              <a:rPr lang="en-US" dirty="0"/>
              <a:t>=KDF(</a:t>
            </a:r>
            <a:r>
              <a:rPr lang="en-US" dirty="0" err="1"/>
              <a:t>pwd</a:t>
            </a:r>
            <a:r>
              <a:rPr lang="en-US" dirty="0"/>
              <a:t>’) </a:t>
            </a:r>
            <a:r>
              <a:rPr lang="en-US" dirty="0" smtClean="0"/>
              <a:t> (only succeeds if </a:t>
            </a:r>
            <a:r>
              <a:rPr lang="en-US" dirty="0" err="1"/>
              <a:t>K</a:t>
            </a:r>
            <a:r>
              <a:rPr lang="en-US" baseline="-25000" dirty="0" err="1"/>
              <a:t>pwd</a:t>
            </a:r>
            <a:r>
              <a:rPr lang="en-US" baseline="-25000" dirty="0" smtClean="0"/>
              <a:t>’</a:t>
            </a:r>
            <a:r>
              <a:rPr lang="en-US" dirty="0" smtClean="0"/>
              <a:t>=K).</a:t>
            </a:r>
          </a:p>
          <a:p>
            <a:pPr lvl="2"/>
            <a:r>
              <a:rPr lang="en-US" dirty="0"/>
              <a:t>An offline attack (brute-force) will almost always succeed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9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random nonce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Bob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err="1" smtClean="0"/>
                  <a:t>Enc</a:t>
                </a:r>
                <a:r>
                  <a:rPr lang="en-US" dirty="0" smtClean="0"/>
                  <a:t> is an authentication encryption scheme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decrypts and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to Alice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Advantage: MITM Attacker cannot establish connection without password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Disadvantage: Mallory could mount a brute-force attack after attempted MITM attack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52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2: MITM Attack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to Bob 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Mallory intercepts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Alice instead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can both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Allice computes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baseline="-25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𝑝𝑤𝑑</m:t>
                                    </m:r>
                                  </m:e>
                                </m:d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instead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random nonce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Bob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Mallory intercepts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proceeds to mount brute-force attack on password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For each password guess y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baseline="-25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 </m:t>
                    </m:r>
                  </m:oMath>
                </a14:m>
                <a:r>
                  <a:rPr lang="en-US" dirty="0" smtClean="0"/>
                  <a:t>then output y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Advantage: MITM Attacker cannot establish connection without password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Disadvantage: Mallory could mount a brute-force attack on password after attempted MITM attack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Authenticated Key-Exchange (PAKE)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825624"/>
                <a:ext cx="11597640" cy="503237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Better Approach (PAKE):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and Bob both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𝑝𝑤𝑑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Alice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compute</a:t>
                </a:r>
                <a:r>
                  <a:rPr lang="en-US" dirty="0" smtClean="0"/>
                  <a:t>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𝐴𝑙𝑖𝑐𝑒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𝐵𝑜𝑏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:r>
                  <a:rPr lang="en-US" dirty="0"/>
                  <a:t>sends Alice the following</a:t>
                </a:r>
                <a:r>
                  <a:rPr lang="en-US" dirty="0" smtClean="0"/>
                  <a:t> message: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𝐵𝑜𝑏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,"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𝑝𝑤𝑑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  Alice sends the message V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= H(2,Alice,Bob,X,Y,K) to Bob.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verifies </a:t>
                </a:r>
                <a:r>
                  <a:rPr lang="en-US" dirty="0"/>
                  <a:t>that V</a:t>
                </a:r>
                <a:r>
                  <a:rPr lang="en-US" baseline="-25000" dirty="0"/>
                  <a:t>A</a:t>
                </a:r>
                <a:r>
                  <a:rPr lang="en-US" dirty="0" smtClean="0"/>
                  <a:t>== </a:t>
                </a:r>
                <a:r>
                  <a:rPr lang="en-US" dirty="0"/>
                  <a:t>H(2,Alice,Bob,X,Y,K</a:t>
                </a:r>
                <a:r>
                  <a:rPr lang="en-US" dirty="0" smtClean="0"/>
                  <a:t>) where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. Bob </a:t>
                </a:r>
                <a:r>
                  <a:rPr lang="en-US" dirty="0"/>
                  <a:t>generates 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= H(3,Alice,Bob,X,Y,K) and sends </a:t>
                </a:r>
                <a:r>
                  <a:rPr lang="en-US" dirty="0"/>
                  <a:t>V</a:t>
                </a:r>
                <a:r>
                  <a:rPr lang="en-US" baseline="-25000" dirty="0"/>
                  <a:t>B</a:t>
                </a:r>
                <a:r>
                  <a:rPr lang="en-US" dirty="0" smtClean="0"/>
                  <a:t> to Alice.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verifies </a:t>
                </a:r>
                <a:r>
                  <a:rPr lang="en-US" dirty="0"/>
                  <a:t>that V</a:t>
                </a:r>
                <a:r>
                  <a:rPr lang="en-US" baseline="-25000" dirty="0"/>
                  <a:t>B</a:t>
                </a:r>
                <a:r>
                  <a:rPr lang="en-US" dirty="0" smtClean="0"/>
                  <a:t>==H(3,Alice,Bob,X,Y</a:t>
                </a:r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Alice and Bob don’t terminate the session key is H(4,Alice,Bob,X,Y</a:t>
                </a:r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Security: </a:t>
                </a:r>
              </a:p>
              <a:p>
                <a:r>
                  <a:rPr lang="en-US" dirty="0"/>
                  <a:t>No offline attack (brute-force) is possible. </a:t>
                </a:r>
                <a:r>
                  <a:rPr lang="en-US" dirty="0" smtClean="0"/>
                  <a:t>Attacker get’s one password guess per instantiation of the protocol.</a:t>
                </a:r>
              </a:p>
              <a:p>
                <a:r>
                  <a:rPr lang="en-US" dirty="0" smtClean="0"/>
                  <a:t>If attacker is incorrect and he tampers with messages then he will cause the Alice &amp; Bob to quit.</a:t>
                </a:r>
              </a:p>
              <a:p>
                <a:r>
                  <a:rPr lang="en-US" dirty="0" smtClean="0"/>
                  <a:t>If Alice and Bob accept the secret key K and the attacker did not know/guess the password then K is “just as good” as a truly random secret key.</a:t>
                </a:r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2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25624"/>
                <a:ext cx="11597640" cy="5032375"/>
              </a:xfrm>
              <a:blipFill>
                <a:blip r:embed="rId3"/>
                <a:stretch>
                  <a:fillRect l="-473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557" y="6567625"/>
            <a:ext cx="13692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777777"/>
                </a:solidFill>
                <a:latin typeface="Arial Unicode MS"/>
              </a:rPr>
              <a:t>See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 Unicode MS"/>
                <a:hlinkClick r:id="rId4"/>
              </a:rPr>
              <a:t> RFC 6628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11: Topic 2</a:t>
            </a:r>
            <a:r>
              <a:rPr lang="en-US" dirty="0"/>
              <a:t>: Factoring </a:t>
            </a:r>
            <a:r>
              <a:rPr lang="en-US" dirty="0" smtClean="0"/>
              <a:t>Algorithms, </a:t>
            </a:r>
            <a:r>
              <a:rPr lang="en-US" dirty="0"/>
              <a:t>Discrete Log Attacks + NIST Recommendations for Concrete Security Parameters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 smtClean="0"/>
                  <a:t> where (p-1) has only “small” prime factors. </a:t>
                </a:r>
              </a:p>
              <a:p>
                <a:r>
                  <a:rPr lang="en-US" dirty="0" smtClean="0"/>
                  <a:t>Pollard’s p-1 algorithm can factor N.</a:t>
                </a:r>
              </a:p>
              <a:p>
                <a:pPr lvl="1"/>
                <a:r>
                  <a:rPr lang="en-US" b="1" dirty="0" smtClean="0"/>
                  <a:t>Remark 1</a:t>
                </a:r>
                <a:r>
                  <a:rPr lang="en-US" dirty="0" smtClean="0"/>
                  <a:t>: This happens with very small probability if p is a random n bit prime.</a:t>
                </a:r>
              </a:p>
              <a:p>
                <a:pPr lvl="1"/>
                <a:r>
                  <a:rPr lang="en-US" b="1" dirty="0" smtClean="0"/>
                  <a:t>Remark 2</a:t>
                </a:r>
                <a:r>
                  <a:rPr lang="en-US" dirty="0" smtClean="0"/>
                  <a:t>: One convenient/fast way to generate big primes it to multiply many small primes, add 1 and test for primality.</a:t>
                </a:r>
              </a:p>
              <a:p>
                <a:pPr lvl="2"/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5×7+1=211</m:t>
                    </m:r>
                  </m:oMath>
                </a14:m>
                <a:r>
                  <a:rPr lang="en-US" dirty="0" smtClean="0"/>
                  <a:t> is prime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Suppose we are given an integer B such that (p-1) divides B but (q-1) does not divide B then we can factor N.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Suppose we are given an integer B such that (p-1) divides B but (q-1) does not divide B then we can factor N.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 smtClean="0"/>
                  <a:t>:  Suppose B=c(p-1) for some integer c 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Applying the Chinese Remainder Theorem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This means that p divides y, but q does not divide y (unless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b="0" dirty="0" smtClean="0"/>
                  <a:t>, which is unlikely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 smtClean="0"/>
                  <a:t> is random 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b="0" dirty="0" smtClean="0"/>
                  <a:t>)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dirty="0" smtClean="0"/>
                  <a:t>Thus, GCD(</a:t>
                </a:r>
                <a:r>
                  <a:rPr lang="en-US" dirty="0" err="1" smtClean="0"/>
                  <a:t>y,N</a:t>
                </a:r>
                <a:r>
                  <a:rPr lang="en-US" dirty="0" smtClean="0"/>
                  <a:t>) = p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 smtClean="0"/>
                  <a:t> where (p-1) has only “small” prime factors. </a:t>
                </a:r>
              </a:p>
              <a:p>
                <a:r>
                  <a:rPr lang="en-US" dirty="0" smtClean="0"/>
                  <a:t>Pollard’s p-1 algorithm can factor 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Suppose we are given an integer B such that (p-1) divides B but (q-1) does not divide B then we can factor N.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Find B such that (p-1) divides B but (q-1) does not divide B.</a:t>
                </a:r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This is difficult if (p-1) has a large prime factor.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46048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Find B such that (p-1) divides B but (q-1) does not divide B.</a:t>
                </a:r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This is difficult if (p-1) has a large prime factor.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Here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=2,p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=3</a:t>
                </a:r>
                <a:r>
                  <a:rPr lang="en-US" dirty="0"/>
                  <a:t>,…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are the first k prime numbers.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If (q-1) has prime factor larger than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then (q-1) does not divide B.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If (p-1) does not have prime factor larger than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then (p-1) does divide B.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460480" cy="4351338"/>
              </a:xfrm>
              <a:blipFill>
                <a:blip r:embed="rId2"/>
                <a:stretch>
                  <a:fillRect l="-1117" t="-30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Pollard’s p-1 Algorithm (Factoring)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Option 1: </a:t>
            </a:r>
            <a:r>
              <a:rPr lang="en-US" dirty="0" smtClean="0"/>
              <a:t>To defeat this attack we can choose strong primes p and q</a:t>
            </a:r>
          </a:p>
          <a:p>
            <a:pPr lvl="1"/>
            <a:r>
              <a:rPr lang="en-US" dirty="0" smtClean="0"/>
              <a:t>A prime p is strong if (p-1) has a large prime factor</a:t>
            </a:r>
          </a:p>
          <a:p>
            <a:r>
              <a:rPr lang="en-US" b="1" dirty="0" smtClean="0"/>
              <a:t>Drawback: </a:t>
            </a:r>
            <a:r>
              <a:rPr lang="en-US" dirty="0" smtClean="0"/>
              <a:t>It takes more time to generate (provably) strong primes</a:t>
            </a:r>
          </a:p>
          <a:p>
            <a:endParaRPr lang="en-US" dirty="0"/>
          </a:p>
          <a:p>
            <a:r>
              <a:rPr lang="en-US" b="1" dirty="0" smtClean="0"/>
              <a:t>Option 2: </a:t>
            </a:r>
            <a:r>
              <a:rPr lang="en-US" dirty="0" smtClean="0"/>
              <a:t>A random prime is strong with high probability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Current Consensus: </a:t>
            </a:r>
            <a:r>
              <a:rPr lang="en-US" dirty="0" smtClean="0"/>
              <a:t>Just pick a random prime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Fixes for Plain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Approach 1: RSA-OAEP</a:t>
            </a:r>
          </a:p>
          <a:p>
            <a:pPr lvl="1"/>
            <a:r>
              <a:rPr lang="en-US" dirty="0" smtClean="0"/>
              <a:t>Incorporates random nonce r </a:t>
            </a:r>
          </a:p>
          <a:p>
            <a:pPr lvl="1"/>
            <a:r>
              <a:rPr lang="en-US" dirty="0" smtClean="0"/>
              <a:t>CCA-Secure (in random oracle model)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Approach 2: Use </a:t>
            </a:r>
            <a:r>
              <a:rPr lang="en-US" dirty="0"/>
              <a:t>RSA to exchange symmetric key for Authenticated Encryption scheme (e.g., AES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Key Encapsulation Mechanism (KEM)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details in future </a:t>
            </a:r>
            <a:r>
              <a:rPr lang="en-US" dirty="0" smtClean="0"/>
              <a:t>lectures…stay tuned!</a:t>
            </a:r>
          </a:p>
          <a:p>
            <a:pPr lvl="1"/>
            <a:r>
              <a:rPr lang="en-US" dirty="0" smtClean="0"/>
              <a:t>For now we will focus on attacks on Plain RSA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Purpose Factoring Algorithm</a:t>
                </a:r>
              </a:p>
              <a:p>
                <a:pPr lvl="1"/>
                <a:r>
                  <a:rPr lang="en-US" dirty="0" smtClean="0"/>
                  <a:t>Doesn’t assume (p-1) has no large prime factor</a:t>
                </a:r>
              </a:p>
              <a:p>
                <a:pPr lvl="1"/>
                <a:r>
                  <a:rPr lang="en-US" b="1" dirty="0" smtClean="0"/>
                  <a:t>Goal</a:t>
                </a:r>
                <a:r>
                  <a:rPr lang="en-US" dirty="0" smtClean="0"/>
                  <a:t>: </a:t>
                </a:r>
                <a:r>
                  <a:rPr lang="en-US" dirty="0"/>
                  <a:t>factor N=</a:t>
                </a:r>
                <a:r>
                  <a:rPr lang="en-US" dirty="0" err="1"/>
                  <a:t>pq</a:t>
                </a:r>
                <a:r>
                  <a:rPr lang="en-US" dirty="0"/>
                  <a:t> (product of two n-bit primes)  </a:t>
                </a:r>
              </a:p>
              <a:p>
                <a:r>
                  <a:rPr lang="en-US" b="1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b="1" dirty="0" smtClean="0"/>
                  <a:t>Contrast: </a:t>
                </a:r>
                <a:r>
                  <a:rPr lang="en-US" dirty="0" smtClean="0"/>
                  <a:t>Naïve Algorithm takes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to factor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Core idea: </a:t>
                </a:r>
                <a:r>
                  <a:rPr lang="en-US" dirty="0" smtClean="0"/>
                  <a:t>find distinct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Implies that x-x’ is a multiple of p and, thus, GCD(x-</a:t>
                </a:r>
                <a:r>
                  <a:rPr lang="en-US" dirty="0" err="1" smtClean="0"/>
                  <a:t>x’,N</a:t>
                </a:r>
                <a:r>
                  <a:rPr lang="en-US" dirty="0"/>
                  <a:t>)=p (</a:t>
                </a:r>
                <a:r>
                  <a:rPr lang="en-US" dirty="0" err="1"/>
                  <a:t>whp</a:t>
                </a:r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06873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General Purpose Factoring Algorithm</a:t>
                </a:r>
              </a:p>
              <a:p>
                <a:pPr lvl="1"/>
                <a:r>
                  <a:rPr lang="en-US" dirty="0" smtClean="0"/>
                  <a:t>Doesn’t assume (p-1) has no large prime factor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Core idea: </a:t>
                </a:r>
                <a:r>
                  <a:rPr lang="en-US" dirty="0" smtClean="0"/>
                  <a:t>find distinct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(but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 smtClean="0"/>
                  <a:t>Implies that x-x’ is a multiple of p and, thus, GCD(x-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)=p</a:t>
                </a:r>
              </a:p>
              <a:p>
                <a:r>
                  <a:rPr lang="en-US" b="1" dirty="0"/>
                  <a:t>Question</a:t>
                </a:r>
                <a:r>
                  <a:rPr lang="en-US" dirty="0"/>
                  <a:t>: If we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</a:t>
                </a:r>
                <a:r>
                  <a:rPr lang="en-US" dirty="0"/>
                  <a:t>what is the probability that we can find distinct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06873" cy="4351338"/>
              </a:xfrm>
              <a:blipFill>
                <a:blip r:embed="rId2"/>
                <a:stretch>
                  <a:fillRect l="-82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If we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what is the probability that we can find distinct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Answer: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 smtClean="0"/>
                  <a:t>Proof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(sketch): </a:t>
                </a:r>
                <a:r>
                  <a:rPr lang="en-US" dirty="0" smtClean="0"/>
                  <a:t>Use the Chinese Remainder Theorem + Birthday Bound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We will also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541" r="-1797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If we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what is the probability that we can find distinct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Answer: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 smtClean="0"/>
                  <a:t>Challenge: </a:t>
                </a:r>
                <a:r>
                  <a:rPr lang="en-US" dirty="0" smtClean="0"/>
                  <a:t>We do not know p or q so we cannot sort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’s using the Chinese Remainder Theorem Representation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Problem: </a:t>
                </a:r>
                <a:r>
                  <a:rPr lang="en-US" dirty="0" smtClean="0"/>
                  <a:t>How can we identify the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797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Rho Algorithm is similar the low-space version of the birthday attack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N (product of two n bit primes)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p = </a:t>
                </a:r>
                <a:r>
                  <a:rPr lang="en-US" b="1" dirty="0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1&lt; p &lt; N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p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  <p:pic>
        <p:nvPicPr>
          <p:cNvPr id="5" name="Picture 2" descr="Image result for cycle detection floy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58964"/>
            <a:ext cx="4656881" cy="30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8692587" y="2959040"/>
            <a:ext cx="544012" cy="860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108732" y="2569514"/>
                <a:ext cx="608326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32" y="2569514"/>
                <a:ext cx="6083268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6027657" y="4560425"/>
            <a:ext cx="1866277" cy="174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914171" y="6176963"/>
                <a:ext cx="6588643" cy="598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Expected Cycle Length: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 smtClean="0"/>
                  <a:t>  too high!</a:t>
                </a:r>
                <a:endParaRPr lang="en-US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171" y="6176963"/>
                <a:ext cx="6588643" cy="598305"/>
              </a:xfrm>
              <a:prstGeom prst="rect">
                <a:avLst/>
              </a:prstGeom>
              <a:blipFill>
                <a:blip r:embed="rId5"/>
                <a:stretch>
                  <a:fillRect l="-1850" b="-25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0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52384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Rho Algorithm is similar the low-space version of the birthday attack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N (product of two n bit primes)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p = </a:t>
                </a:r>
                <a:r>
                  <a:rPr lang="en-US" b="1" dirty="0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1&lt; p &lt; N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p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52384"/>
                <a:ext cx="10515600" cy="4351338"/>
              </a:xfrm>
              <a:blipFill>
                <a:blip r:embed="rId2"/>
                <a:stretch>
                  <a:fillRect l="-986" t="-280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096000" y="3105388"/>
                <a:ext cx="62240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Remark 1:</a:t>
                </a:r>
                <a:r>
                  <a:rPr lang="en-US" sz="2400" dirty="0" smtClean="0"/>
                  <a:t> F should have the property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i.e.,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05388"/>
                <a:ext cx="6224093" cy="1200329"/>
              </a:xfrm>
              <a:prstGeom prst="rect">
                <a:avLst/>
              </a:prstGeom>
              <a:blipFill>
                <a:blip r:embed="rId3"/>
                <a:stretch>
                  <a:fillRect l="-1469" t="-4061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cycle detection floy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04" y="4488280"/>
            <a:ext cx="3376591" cy="223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900489" y="5211239"/>
                <a:ext cx="4782225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strike="sngStrik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trike="sngStrik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b="0" i="0" strike="sngStrik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trike="sngStrik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489" y="5211239"/>
                <a:ext cx="4782225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722280" y="4802601"/>
                <a:ext cx="1776640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280" y="4802601"/>
                <a:ext cx="1776640" cy="541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Rho Algorithm is similar the low-space version of the birthday attack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N (product of two n bit primes)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p = </a:t>
                </a:r>
                <a:r>
                  <a:rPr lang="en-US" b="1" dirty="0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1&lt; p &lt; N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p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096000" y="3105388"/>
                <a:ext cx="62240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Remark 1:</a:t>
                </a:r>
                <a:r>
                  <a:rPr lang="en-US" sz="2400" dirty="0" smtClean="0"/>
                  <a:t> F should have the property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i.e.,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05388"/>
                <a:ext cx="6224093" cy="1200329"/>
              </a:xfrm>
              <a:prstGeom prst="rect">
                <a:avLst/>
              </a:prstGeom>
              <a:blipFill>
                <a:blip r:embed="rId3"/>
                <a:stretch>
                  <a:fillRect l="-1469" t="-4061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547360" y="4485104"/>
                <a:ext cx="5659120" cy="2307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Remark 2: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 smtClean="0"/>
                  <a:t> will work since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  <m:r>
                                    <a:rPr lang="en-US" sz="2400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/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4485104"/>
                <a:ext cx="5659120" cy="2307235"/>
              </a:xfrm>
              <a:prstGeom prst="rect">
                <a:avLst/>
              </a:prstGeom>
              <a:blipFill>
                <a:blip r:embed="rId4"/>
                <a:stretch>
                  <a:fillRect l="-1616" t="-2116" r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3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Rho Algorithm is similar the low-space version of the birthday attack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N (product of two n bit primes)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p = </a:t>
                </a:r>
                <a:r>
                  <a:rPr lang="en-US" b="1" dirty="0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1&lt; p &lt; N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p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80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17160" y="3179447"/>
                <a:ext cx="6786880" cy="1278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Claim</a:t>
                </a:r>
                <a:r>
                  <a:rPr lang="en-US" sz="2400" dirty="0" smtClean="0"/>
                  <a:t>: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and suppose that for some distinct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/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400" dirty="0" smtClean="0"/>
                  <a:t>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. Then the algorithm will find p.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160" y="3179447"/>
                <a:ext cx="6786880" cy="1278492"/>
              </a:xfrm>
              <a:prstGeom prst="rect">
                <a:avLst/>
              </a:prstGeom>
              <a:blipFill>
                <a:blip r:embed="rId4"/>
                <a:stretch>
                  <a:fillRect l="-1438" t="-143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mage result for cycle detection floy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85" y="4588510"/>
            <a:ext cx="3421868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6027656" y="5045393"/>
            <a:ext cx="3038869" cy="1262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24398" y="6168447"/>
                <a:ext cx="4606517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Expected Cycle Length: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398" y="6168447"/>
                <a:ext cx="4606517" cy="578685"/>
              </a:xfrm>
              <a:prstGeom prst="rect">
                <a:avLst/>
              </a:prstGeom>
              <a:blipFill>
                <a:blip r:embed="rId6"/>
                <a:stretch>
                  <a:fillRect l="-2778" t="-5263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8634974" y="4766572"/>
            <a:ext cx="1748546" cy="26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454161" y="4604877"/>
                <a:ext cx="1562351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mod p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161" y="4604877"/>
                <a:ext cx="1562351" cy="476990"/>
              </a:xfrm>
              <a:prstGeom prst="rect">
                <a:avLst/>
              </a:prstGeom>
              <a:blipFill>
                <a:blip r:embed="rId7"/>
                <a:stretch>
                  <a:fillRect t="-6329" r="-5078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168714" y="5877769"/>
                <a:ext cx="1707459" cy="121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mod p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714" y="5877769"/>
                <a:ext cx="1707459" cy="1215654"/>
              </a:xfrm>
              <a:prstGeom prst="rect">
                <a:avLst/>
              </a:prstGeom>
              <a:blipFill>
                <a:blip r:embed="rId8"/>
                <a:stretch>
                  <a:fillRect l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 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General Purpose Factoring Algorithm</a:t>
                </a:r>
              </a:p>
              <a:p>
                <a:pPr lvl="1"/>
                <a:r>
                  <a:rPr lang="en-US" dirty="0" smtClean="0"/>
                  <a:t>Doesn’t assume (p-1) has no large prime factor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Expected 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  </a:t>
                </a:r>
              </a:p>
              <a:p>
                <a:pPr lvl="1"/>
                <a:r>
                  <a:rPr lang="en-US" dirty="0"/>
                  <a:t>(Birthday Bound)</a:t>
                </a:r>
              </a:p>
              <a:p>
                <a:pPr lvl="1"/>
                <a:r>
                  <a:rPr lang="en-US" dirty="0" smtClean="0"/>
                  <a:t>(still exponential in number of bits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Required Space: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Still not polynomial </a:t>
                </a:r>
                <a:r>
                  <a:rPr lang="en-US" dirty="0" smtClean="0"/>
                  <a:t>time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 is sub-exponential and grows much slower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Let N = 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(where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)=1) be given and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be defined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],[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r>
                  <a:rPr lang="en-US" dirty="0" smtClean="0"/>
                  <a:t>f is a bijective mapping (invertible)</a:t>
                </a:r>
              </a:p>
              <a:p>
                <a:r>
                  <a:rPr lang="en-US" dirty="0" smtClean="0"/>
                  <a:t>f and its inverse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can be computed efficiently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restriction of f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yields a bijective mapping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For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(1)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y,N</a:t>
                </a:r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dirty="0" smtClean="0">
                    <a:sym typeface="Wingdings" panose="05000000000000000000" pitchFamily="2" charset="2"/>
                  </a:rPr>
                  <a:t>N=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pq</a:t>
                </a:r>
                <a:r>
                  <a:rPr lang="en-US" dirty="0" smtClean="0">
                    <a:sym typeface="Wingdings" panose="05000000000000000000" pitchFamily="2" charset="2"/>
                  </a:rPr>
                  <a:t> divides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(by (1)).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(by (2</a:t>
                </a:r>
                <a:r>
                  <a:rPr lang="en-US" dirty="0" smtClean="0">
                    <a:ea typeface="Cambria Math" panose="02040503050406030204" pitchFamily="18" charset="0"/>
                  </a:rPr>
                  <a:t>)).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dirty="0">
                    <a:sym typeface="Wingdings" panose="05000000000000000000" pitchFamily="2" charset="2"/>
                  </a:rPr>
                  <a:t>N </a:t>
                </a:r>
                <a:r>
                  <a:rPr lang="en-US" dirty="0" smtClean="0">
                    <a:sym typeface="Wingdings" panose="05000000000000000000" pitchFamily="2" charset="2"/>
                  </a:rPr>
                  <a:t>does not 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(by </a:t>
                </a:r>
                <a:r>
                  <a:rPr lang="en-US" dirty="0" smtClean="0">
                    <a:ea typeface="Cambria Math" panose="02040503050406030204" pitchFamily="18" charset="0"/>
                  </a:rPr>
                  <a:t>(2)).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b="0" dirty="0" smtClean="0"/>
                  <a:t>N does not 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(by (2</a:t>
                </a:r>
                <a:r>
                  <a:rPr lang="en-US" dirty="0" smtClean="0">
                    <a:ea typeface="Cambria Math" panose="02040503050406030204" pitchFamily="18" charset="0"/>
                  </a:rPr>
                  <a:t>)).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is a factor of  exactly one of the terms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(q is a factor of the other term)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such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1: (Initialize </a:t>
                </a:r>
                <a:r>
                  <a:rPr lang="en-US" dirty="0" smtClean="0"/>
                  <a:t>j=0 );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2,…,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Check if q is B-smooth (all prime factors of q are in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where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&lt; B).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If q is B smooth then factor q, increment j and define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n-US" sz="3600" baseline="-2500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such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Once we have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equations of the form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can use linear algebra to find subset S such that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2.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Once we have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equations of the form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can use linear algebra to find a subset S such that for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2.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But we also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baseline="-25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 </a:t>
            </a:r>
            <a:r>
              <a:rPr lang="en-US" smtClean="0"/>
              <a:t>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Appropriate parameter tuning yields sub-exponential time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Still not polynomial </a:t>
                </a:r>
                <a:r>
                  <a:rPr lang="en-US" dirty="0" smtClean="0"/>
                  <a:t>time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 grows much slower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Pohlig-Hellman Algorithm</a:t>
                </a:r>
              </a:p>
              <a:p>
                <a:pPr lvl="1"/>
                <a:r>
                  <a:rPr lang="en-US" dirty="0" smtClean="0"/>
                  <a:t>Given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non-prime order q=|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|=</a:t>
                </a:r>
                <a:r>
                  <a:rPr lang="en-US" dirty="0" err="1" smtClean="0"/>
                  <a:t>rp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Reduce discrete log problem to discrete problem(s) for subgroup(s) of order p (or smaller).</a:t>
                </a:r>
              </a:p>
              <a:p>
                <a:pPr lvl="1"/>
                <a:r>
                  <a:rPr lang="en-US" dirty="0" smtClean="0"/>
                  <a:t>Preference for prime order subgroups in cryptography</a:t>
                </a:r>
              </a:p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dirty="0" smtClean="0"/>
                  <a:t>Index Calculus Algorithm</a:t>
                </a:r>
              </a:p>
              <a:p>
                <a:pPr lvl="1"/>
                <a:r>
                  <a:rPr lang="en-US" dirty="0" smtClean="0"/>
                  <a:t>Similar to quadratic sieve</a:t>
                </a:r>
              </a:p>
              <a:p>
                <a:pPr lvl="1"/>
                <a:r>
                  <a:rPr lang="en-US" dirty="0" smtClean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Specific to the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(e.g., attack doesn’t work elliptic-curves)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3040" y="1825625"/>
                <a:ext cx="1199896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Pohlig-Hellman Algorithm</a:t>
                </a:r>
              </a:p>
              <a:p>
                <a:pPr lvl="1"/>
                <a:r>
                  <a:rPr lang="en-US" dirty="0" smtClean="0"/>
                  <a:t>Given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non-prime order q=|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|=</a:t>
                </a:r>
                <a:r>
                  <a:rPr lang="en-US" dirty="0" err="1" smtClean="0"/>
                  <a:t>rp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Reduce discrete log problem to discrete problem(s) for subgroup(s) of order p (or smaller).</a:t>
                </a:r>
              </a:p>
              <a:p>
                <a:pPr lvl="1"/>
                <a:r>
                  <a:rPr lang="en-US" dirty="0" smtClean="0"/>
                  <a:t>Preference for prime order subgroups in cryptography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and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be given. For simplicity assume that r is prime and r &lt; p. </a:t>
                </a:r>
              </a:p>
              <a:p>
                <a:r>
                  <a:rPr lang="en-US" dirty="0" smtClean="0"/>
                  <a:t>Observe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generates a subgroup of size p and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Solve discrete log problem in subgroup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with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z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Observe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generates a subgroup of size </a:t>
                </a:r>
                <a:r>
                  <a:rPr lang="en-US" dirty="0" smtClean="0"/>
                  <a:t>r </a:t>
                </a:r>
                <a:r>
                  <a:rPr lang="en-US" dirty="0"/>
                  <a:t>and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Solve discrete log problem in subgroup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with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Find </a:t>
                </a:r>
                <a:r>
                  <a:rPr lang="en-US" dirty="0" smtClean="0"/>
                  <a:t>y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𝑦𝑝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Chinese Remainder Theorem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040" y="1825625"/>
                <a:ext cx="11998960" cy="4351338"/>
              </a:xfrm>
              <a:blipFill>
                <a:blip r:embed="rId2"/>
                <a:stretch>
                  <a:fillRect l="-813" t="-3501" r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Baby-step/Giant-Step </a:t>
            </a:r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of order q, generator g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</a:t>
                </a:r>
                <a:r>
                  <a:rPr lang="en-US" dirty="0" smtClean="0"/>
                  <a:t> the pairs (</a:t>
                </a:r>
                <a:r>
                  <a:rPr lang="en-US" dirty="0" err="1" smtClean="0"/>
                  <a:t>i,g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by their second component</a:t>
                </a:r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=0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return [</a:t>
                </a:r>
                <a:r>
                  <a:rPr lang="en-US" dirty="0" err="1" smtClean="0"/>
                  <a:t>kt-i</a:t>
                </a:r>
                <a:r>
                  <a:rPr lang="en-US" dirty="0" smtClean="0"/>
                  <a:t> mod q]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1520" y="4632960"/>
                <a:ext cx="3143168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520" y="4632960"/>
                <a:ext cx="3143168" cy="664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09521" y="5404961"/>
                <a:ext cx="2715167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521" y="5404961"/>
                <a:ext cx="2715167" cy="664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memory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Low-Space Birthday Attack (*) using our collision resistant hash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(*) A few small technical details to address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Application of CRT: </a:t>
                </a:r>
                <a:r>
                  <a:rPr lang="en-US" dirty="0" smtClean="0"/>
                  <a:t>Faster computation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Compute 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mod 15]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f(11)=([-1 mod 3],[1 mod 5])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=([(-1)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3],[</a:t>
                </a:r>
                <a:r>
                  <a:rPr lang="en-US" dirty="0" smtClean="0"/>
                  <a:t>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5</a:t>
                </a:r>
                <a:r>
                  <a:rPr lang="en-US" dirty="0" smtClean="0"/>
                  <a:t>])= (-1,1)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(-1,1</a:t>
                </a:r>
                <a:r>
                  <a:rPr lang="en-US" dirty="0" smtClean="0"/>
                  <a:t>)=11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Thus, 11=[11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dirty="0" smtClean="0"/>
                  <a:t>15]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memory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Low-Space Birthday Attack (*)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(*) A few small technical details to address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90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7366000" y="365125"/>
            <a:ext cx="4389120" cy="3495675"/>
          </a:xfrm>
          <a:prstGeom prst="wedgeRectCallout">
            <a:avLst>
              <a:gd name="adj1" fmla="val -106944"/>
              <a:gd name="adj2" fmla="val 43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Remark</a:t>
            </a:r>
            <a:r>
              <a:rPr lang="en-US" dirty="0" smtClean="0"/>
              <a:t>: We used discrete-log problem to construct collision resistant hash functions.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Security Reduction showed that attack on collision resistant hash function yields attack on discrete log.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Generic attack on collision resistant hash functions (e.g., low space birthday attack) yields generic attack on discrete log.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Index Calculus Algorithm</a:t>
                </a:r>
              </a:p>
              <a:p>
                <a:pPr lvl="1"/>
                <a:r>
                  <a:rPr lang="en-US" dirty="0"/>
                  <a:t>Similar to quadratic sieve</a:t>
                </a:r>
              </a:p>
              <a:p>
                <a:pPr lvl="1"/>
                <a:r>
                  <a:rPr lang="en-US" dirty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Specific to the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(e.g., attack doesn’t work elliptic-curves)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 before let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be set of prime numbers &lt; B.</a:t>
                </a:r>
              </a:p>
              <a:p>
                <a:r>
                  <a:rPr lang="en-US" b="1" dirty="0" smtClean="0"/>
                  <a:t>Step 1.A: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B-smooth for each j. That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90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be set of prime numbers &lt; B.</a:t>
                </a:r>
              </a:p>
              <a:p>
                <a:r>
                  <a:rPr lang="en-US" b="1" dirty="0" smtClean="0"/>
                  <a:t>Step 1.A: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B-smooth for each j. That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/>
                  <a:t>Step </a:t>
                </a:r>
                <a:r>
                  <a:rPr lang="en-US" b="1" dirty="0" smtClean="0"/>
                  <a:t>1.B: </a:t>
                </a:r>
                <a:r>
                  <a:rPr lang="en-US" dirty="0" smtClean="0"/>
                  <a:t>Use linear algebra to solve the equations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(Note: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𝐥𝐨𝐠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𝐠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dirty="0" smtClean="0"/>
                  <a:t>’s are the unknowns)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1019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} be set of prime numbers &lt; B.</a:t>
                </a:r>
              </a:p>
              <a:p>
                <a:r>
                  <a:rPr lang="en-US" b="1" dirty="0" smtClean="0"/>
                  <a:t>Step 1 (precomputation): </a:t>
                </a:r>
                <a:r>
                  <a:rPr lang="en-US" dirty="0" smtClean="0"/>
                  <a:t>Obtain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Given discrete log challenge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 mod p.</a:t>
                </a:r>
              </a:p>
              <a:p>
                <a:pPr lvl="1"/>
                <a:r>
                  <a:rPr lang="en-US" dirty="0" smtClean="0"/>
                  <a:t>Find y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 is B-smooth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h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} be set of prime numbers &lt; B.</a:t>
                </a:r>
              </a:p>
              <a:p>
                <a:r>
                  <a:rPr lang="en-US" b="1" dirty="0" smtClean="0"/>
                  <a:t>Step 1 (precomputation): </a:t>
                </a:r>
                <a:r>
                  <a:rPr lang="en-US" dirty="0" smtClean="0"/>
                  <a:t>Obtain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such that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Given discrete log challenge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 mod p.</a:t>
                </a:r>
              </a:p>
              <a:p>
                <a:pPr lvl="1"/>
                <a:r>
                  <a:rPr lang="en-US" dirty="0" smtClean="0"/>
                  <a:t>Find z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 is B-smooth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200" dirty="0"/>
                            <m:t>h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Precomputation costs can be amortized over many discrete log instances </a:t>
                </a:r>
              </a:p>
              <a:p>
                <a:pPr lvl="1"/>
                <a:r>
                  <a:rPr lang="en-US" dirty="0" smtClean="0"/>
                  <a:t>In practice, the same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and generator g are used repeatedly.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440" y="6369050"/>
            <a:ext cx="396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Reference: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://www.weakdh.org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655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known attack against 1024 bit RSA takes time (approximately) 2</a:t>
            </a:r>
            <a:r>
              <a:rPr lang="en-US" baseline="30000" dirty="0" smtClean="0"/>
              <a:t>80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95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1844040"/>
            <a:ext cx="143256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75760" y="1837756"/>
            <a:ext cx="1158240" cy="1530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Diffie-Hellman uses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size q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96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175760" y="1837756"/>
            <a:ext cx="2377440" cy="2233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35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97</a:t>
            </a:fld>
            <a:endParaRPr lang="en-US"/>
          </a:p>
        </p:txBody>
      </p:sp>
      <p:pic>
        <p:nvPicPr>
          <p:cNvPr id="2050" name="Picture 2" descr="Image result for NIST key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5" y="403859"/>
            <a:ext cx="11301409" cy="61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71668</TotalTime>
  <Words>2842</Words>
  <Application>Microsoft Office PowerPoint</Application>
  <PresentationFormat>Widescreen</PresentationFormat>
  <Paragraphs>950</Paragraphs>
  <Slides>97</Slides>
  <Notes>3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4" baseType="lpstr">
      <vt:lpstr>Arial</vt:lpstr>
      <vt:lpstr>Arial Unicode MS</vt:lpstr>
      <vt:lpstr>Calibri</vt:lpstr>
      <vt:lpstr>Calibri Light</vt:lpstr>
      <vt:lpstr>Cambria Math</vt:lpstr>
      <vt:lpstr>Wingdings</vt:lpstr>
      <vt:lpstr>Office Theme</vt:lpstr>
      <vt:lpstr>Recap</vt:lpstr>
      <vt:lpstr>RSA-Assumption</vt:lpstr>
      <vt:lpstr>Plain RSA Weaknesses</vt:lpstr>
      <vt:lpstr>More Weaknesses: Plain RSA with small e</vt:lpstr>
      <vt:lpstr>PowerPoint Presentation</vt:lpstr>
      <vt:lpstr>(Plain) RSA Discussion </vt:lpstr>
      <vt:lpstr>Fixes for Plain RSA</vt:lpstr>
      <vt:lpstr>Chinese Remainder Theorem</vt:lpstr>
      <vt:lpstr>Chinese Remainder Theorem</vt:lpstr>
      <vt:lpstr>A Side Channel Attack on RSA with CRT</vt:lpstr>
      <vt:lpstr>Recovering Encrypted Message faster than Brute-Force</vt:lpstr>
      <vt:lpstr>Recovering Encrypted Message faster than Brute-Force</vt:lpstr>
      <vt:lpstr>Recovering Encrypted Message faster than Brute-Force</vt:lpstr>
      <vt:lpstr>Recovering Encrypted Message faster than Brute-Force</vt:lpstr>
      <vt:lpstr>CS 555: Week 10: Topic 3 Discrete Log + DDH Assumption</vt:lpstr>
      <vt:lpstr>(Recap) Finite Groups</vt:lpstr>
      <vt:lpstr>Finite Abelian Groups (Examples)</vt:lpstr>
      <vt:lpstr>Cyclic (Sub)Group</vt:lpstr>
      <vt:lpstr>Finite Abelian Groups (Examples)</vt:lpstr>
      <vt:lpstr>Discrete Log Experiment DLogA,G(n)</vt:lpstr>
      <vt:lpstr>Diffie-Hellman Problems</vt:lpstr>
      <vt:lpstr>Secure key-agreement with DDH</vt:lpstr>
      <vt:lpstr>Can we find a cyclic group where DDH holds?</vt:lpstr>
      <vt:lpstr>Can we find a cyclic group where DDH holds?</vt:lpstr>
      <vt:lpstr>Can we find a cyclic group where DDH holds?</vt:lpstr>
      <vt:lpstr>Can we find a cyclic group where DDH holds?</vt:lpstr>
      <vt:lpstr>Elliptic Curve Example</vt:lpstr>
      <vt:lpstr>Elliptic Curve Example</vt:lpstr>
      <vt:lpstr>PowerPoint Presentation</vt:lpstr>
      <vt:lpstr>Elliptic Curve Special Cases</vt:lpstr>
      <vt:lpstr>Elliptic Curve Special Cases</vt:lpstr>
      <vt:lpstr>Can we find a cyclic group where DDH holds?</vt:lpstr>
      <vt:lpstr>Cryptography CS 555</vt:lpstr>
      <vt:lpstr>Recap: Cyclic Group</vt:lpstr>
      <vt:lpstr>Recap: Cyclic Group</vt:lpstr>
      <vt:lpstr>Recap Diffie-Hellman Problems</vt:lpstr>
      <vt:lpstr>Can we find a cyclic group where DDH holds?</vt:lpstr>
      <vt:lpstr>Can we find a cyclic group where DDH holds?</vt:lpstr>
      <vt:lpstr>More groups where DDH holds?</vt:lpstr>
      <vt:lpstr>Elliptic Curve Example</vt:lpstr>
      <vt:lpstr>Elliptic Curve Example</vt:lpstr>
      <vt:lpstr>PowerPoint Presentation</vt:lpstr>
      <vt:lpstr>Elliptic Curve Example</vt:lpstr>
      <vt:lpstr>Summary: Elliptic Curves </vt:lpstr>
      <vt:lpstr>Week 11: Topic 1: Discrete Logarithm Applications</vt:lpstr>
      <vt:lpstr>Diffie-Hellman Key Exchange</vt:lpstr>
      <vt:lpstr>Key-Exchange Experiment 〖KE〗_(A,Π)^eav (n):</vt:lpstr>
      <vt:lpstr>Diffie-Hellman Key-Exchange is Secure</vt:lpstr>
      <vt:lpstr>Diffie-Hellman Assumptions</vt:lpstr>
      <vt:lpstr>Diffie-Hellman Key Exchange</vt:lpstr>
      <vt:lpstr>Diffie-Hellman Key-Exchange is Secure</vt:lpstr>
      <vt:lpstr>Diffie-Hellman Key Exchange</vt:lpstr>
      <vt:lpstr>Man in the Middle Attack (MITM)</vt:lpstr>
      <vt:lpstr>Man in the Middle Attack (MITM)</vt:lpstr>
      <vt:lpstr>Discrete Log Experiment DLogA,G(n)</vt:lpstr>
      <vt:lpstr>Collision Resistant Hash Functions (CRHFs)</vt:lpstr>
      <vt:lpstr>Collision Resistant Hash Functions</vt:lpstr>
      <vt:lpstr>Collision Resistant Hash Functions</vt:lpstr>
      <vt:lpstr>Password Authenticated Key-Exchange</vt:lpstr>
      <vt:lpstr>Password Authenticated Key-Exchange</vt:lpstr>
      <vt:lpstr>Attempt 2</vt:lpstr>
      <vt:lpstr>Attempt 2: MITM Attack</vt:lpstr>
      <vt:lpstr>Password Authenticated Key-Exchange (PAKE)</vt:lpstr>
      <vt:lpstr>Week 11: Topic 2: Factoring Algorithms, Discrete Log Attacks + NIST Recommendations for Concrete Security Parameters </vt:lpstr>
      <vt:lpstr>Pollard’s p-1 Algorithm (Factoring)</vt:lpstr>
      <vt:lpstr>Pollard’s p-1 Algorithm (Factoring)</vt:lpstr>
      <vt:lpstr>Pollard’s p-1 Algorithm (Factoring)</vt:lpstr>
      <vt:lpstr>Pollard’s p-1 Algorithm (Factoring)</vt:lpstr>
      <vt:lpstr>Pollard’s p-1 Algorithm (Factoring)</vt:lpstr>
      <vt:lpstr>Pollard’s Rho Algorithm</vt:lpstr>
      <vt:lpstr>Pollard’s Rho Algorithm</vt:lpstr>
      <vt:lpstr>Pollard’s Rho Algorithm</vt:lpstr>
      <vt:lpstr>Pollard’s Rho Algorithm</vt:lpstr>
      <vt:lpstr>Pollard’s Rho Algorithm</vt:lpstr>
      <vt:lpstr>Pollard’s Rho Algorithm</vt:lpstr>
      <vt:lpstr>Pollard’s Rho Algorithm</vt:lpstr>
      <vt:lpstr>Pollard’s Rho Algorithm</vt:lpstr>
      <vt:lpstr>Pollard’s Rho Algorithm (Summary)</vt:lpstr>
      <vt:lpstr>Quadratic Sieve Algorithm</vt:lpstr>
      <vt:lpstr>Quadratic Sieve Algorithm</vt:lpstr>
      <vt:lpstr>Quadratic Sieve Algorithm</vt:lpstr>
      <vt:lpstr>Quadratic Sieve Algorithm</vt:lpstr>
      <vt:lpstr>Quadratic Sieve Algorithm</vt:lpstr>
      <vt:lpstr>Quadratic Sieve Algorithm</vt:lpstr>
      <vt:lpstr>Quadratic Sieve Algorithm (Summary)</vt:lpstr>
      <vt:lpstr>Discrete Log Attacks</vt:lpstr>
      <vt:lpstr>Discrete Log Attacks</vt:lpstr>
      <vt:lpstr>Baby-step/Giant-Step Algorithm</vt:lpstr>
      <vt:lpstr>Discrete Log Attacks</vt:lpstr>
      <vt:lpstr>Discrete Log Attacks</vt:lpstr>
      <vt:lpstr>Discrete Log Attacks</vt:lpstr>
      <vt:lpstr>Discrete Log Attacks</vt:lpstr>
      <vt:lpstr>Discrete Log</vt:lpstr>
      <vt:lpstr>Discrete Log</vt:lpstr>
      <vt:lpstr>NIST Guidelines (Concrete Security)</vt:lpstr>
      <vt:lpstr>NIST Guidelines (Concrete Security)</vt:lpstr>
      <vt:lpstr>PowerPoint Presentation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327</cp:revision>
  <cp:lastPrinted>2017-10-28T19:03:12Z</cp:lastPrinted>
  <dcterms:created xsi:type="dcterms:W3CDTF">2016-12-31T20:38:01Z</dcterms:created>
  <dcterms:modified xsi:type="dcterms:W3CDTF">2018-11-02T18:05:36Z</dcterms:modified>
</cp:coreProperties>
</file>