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22" r:id="rId3"/>
    <p:sldId id="324" r:id="rId4"/>
    <p:sldId id="257" r:id="rId5"/>
    <p:sldId id="258" r:id="rId6"/>
    <p:sldId id="261" r:id="rId7"/>
    <p:sldId id="262" r:id="rId8"/>
    <p:sldId id="263" r:id="rId9"/>
    <p:sldId id="264" r:id="rId10"/>
    <p:sldId id="266" r:id="rId11"/>
    <p:sldId id="271" r:id="rId12"/>
    <p:sldId id="272" r:id="rId13"/>
    <p:sldId id="268" r:id="rId14"/>
    <p:sldId id="277" r:id="rId15"/>
    <p:sldId id="278" r:id="rId16"/>
    <p:sldId id="274" r:id="rId17"/>
    <p:sldId id="269" r:id="rId18"/>
    <p:sldId id="325" r:id="rId19"/>
    <p:sldId id="326" r:id="rId20"/>
    <p:sldId id="327" r:id="rId21"/>
    <p:sldId id="328" r:id="rId22"/>
    <p:sldId id="284" r:id="rId23"/>
    <p:sldId id="279" r:id="rId24"/>
    <p:sldId id="283" r:id="rId25"/>
    <p:sldId id="285" r:id="rId26"/>
    <p:sldId id="286" r:id="rId27"/>
    <p:sldId id="287" r:id="rId28"/>
    <p:sldId id="288" r:id="rId29"/>
    <p:sldId id="289" r:id="rId30"/>
    <p:sldId id="290" r:id="rId31"/>
    <p:sldId id="291" r:id="rId32"/>
    <p:sldId id="292" r:id="rId33"/>
    <p:sldId id="293" r:id="rId34"/>
    <p:sldId id="294" r:id="rId35"/>
    <p:sldId id="295" r:id="rId36"/>
    <p:sldId id="329" r:id="rId37"/>
    <p:sldId id="296" r:id="rId38"/>
    <p:sldId id="297" r:id="rId39"/>
    <p:sldId id="298" r:id="rId40"/>
    <p:sldId id="299" r:id="rId41"/>
    <p:sldId id="321" r:id="rId42"/>
    <p:sldId id="300" r:id="rId43"/>
    <p:sldId id="301" r:id="rId44"/>
    <p:sldId id="302" r:id="rId45"/>
    <p:sldId id="303" r:id="rId46"/>
    <p:sldId id="304" r:id="rId47"/>
    <p:sldId id="305" r:id="rId48"/>
    <p:sldId id="306" r:id="rId49"/>
    <p:sldId id="332" r:id="rId50"/>
    <p:sldId id="330" r:id="rId51"/>
    <p:sldId id="331" r:id="rId52"/>
    <p:sldId id="333" r:id="rId53"/>
    <p:sldId id="334" r:id="rId54"/>
    <p:sldId id="307" r:id="rId55"/>
    <p:sldId id="323"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52436" autoAdjust="0"/>
  </p:normalViewPr>
  <p:slideViewPr>
    <p:cSldViewPr snapToGrid="0">
      <p:cViewPr varScale="1">
        <p:scale>
          <a:sx n="60" d="100"/>
          <a:sy n="60" d="100"/>
        </p:scale>
        <p:origin x="2562" y="7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8/20/2018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1</a:t>
            </a:fld>
            <a:endParaRPr lang="en-US"/>
          </a:p>
        </p:txBody>
      </p:sp>
    </p:spTree>
    <p:extLst>
      <p:ext uri="{BB962C8B-B14F-4D97-AF65-F5344CB8AC3E}">
        <p14:creationId xmlns:p14="http://schemas.microsoft.com/office/powerpoint/2010/main" val="10923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Herodotus, an entertaining but less than reliable Greek historian, reports a more ingenious method. </a:t>
            </a:r>
            <a:r>
              <a:rPr lang="en-US" altLang="en-US" dirty="0" err="1"/>
              <a:t>Histaeus</a:t>
            </a:r>
            <a:r>
              <a:rPr lang="en-US" altLang="en-US" dirty="0"/>
              <a:t>, ruler of Miletus, wanted to send a message to his friend </a:t>
            </a:r>
            <a:r>
              <a:rPr lang="en-US" altLang="en-US" dirty="0" err="1"/>
              <a:t>Aristagorus</a:t>
            </a:r>
            <a:r>
              <a:rPr lang="en-US" altLang="en-US" dirty="0"/>
              <a:t>, urging revolt against the Persians. </a:t>
            </a:r>
            <a:r>
              <a:rPr lang="en-US" altLang="en-US" dirty="0" err="1"/>
              <a:t>Histaeus</a:t>
            </a:r>
            <a:r>
              <a:rPr lang="en-US" altLang="en-US" dirty="0"/>
              <a:t> shaved the head of his most trusted slave, then tattooed a message on the slave's scalp. After the hair grew back, the slave was sent to </a:t>
            </a:r>
            <a:r>
              <a:rPr lang="en-US" altLang="en-US" dirty="0" err="1"/>
              <a:t>Aristagorus</a:t>
            </a:r>
            <a:r>
              <a:rPr lang="en-US" altLang="en-US" dirty="0"/>
              <a:t> with the message safely hidden.</a:t>
            </a:r>
          </a:p>
          <a:p>
            <a:endParaRPr lang="en-US" altLang="en-US" dirty="0"/>
          </a:p>
          <a:p>
            <a:r>
              <a:rPr lang="en-US" altLang="en-US" dirty="0"/>
              <a:t>Later in Herodotus' histories, the Spartans received word that Xerxes was preparing to invade Greece. Their informant, </a:t>
            </a:r>
            <a:r>
              <a:rPr lang="en-US" altLang="en-US" dirty="0" err="1"/>
              <a:t>Demeratus</a:t>
            </a:r>
            <a:r>
              <a:rPr lang="en-US" altLang="en-US" dirty="0"/>
              <a:t>, was a Greek in exile in Persia. Fearing discovery, </a:t>
            </a:r>
            <a:r>
              <a:rPr lang="en-US" altLang="en-US" dirty="0" err="1"/>
              <a:t>Demeratus</a:t>
            </a:r>
            <a:r>
              <a:rPr lang="en-US" altLang="en-US" dirty="0"/>
              <a:t> wrote his message on the wood backing of a wax tablet. He then hid the message underneath a fresh layer of wax. The apparently blank tablet sailed easily past sentries on the road.</a:t>
            </a:r>
          </a:p>
          <a:p>
            <a:pPr>
              <a:buFontTx/>
              <a:buChar char="•"/>
            </a:pPr>
            <a:endParaRPr lang="en-US" altLang="en-US" dirty="0"/>
          </a:p>
          <a:p>
            <a:r>
              <a:rPr lang="en-US" altLang="en-US" dirty="0"/>
              <a:t>A more subtle method, nearly as old, is to use invisible ink. Described as early as the first century AD, invisible inks were commonly used for serious communications until WWII. The simplest are organic compounds, such as lemon juice, milk, or urine, all of which turn dark when held over a flame. In 1641, Bishop John Wilkins suggested onion juice, alum, ammonia salts, and for glow-in-the dark writing the "distilled Juice of Glowworms." Modern invisible inks fluoresce under ultraviolet light and are used as anti-counterfeit devices. For example, "VOID" is printed on checks and other official documents in an ink that appears under the strong ultraviolet light used for photocopies.</a:t>
            </a:r>
          </a:p>
          <a:p>
            <a:endParaRPr lang="en-US" altLang="en-US" dirty="0"/>
          </a:p>
          <a:p>
            <a:r>
              <a:rPr lang="en-US" altLang="en-US" dirty="0"/>
              <a:t>A modern area that is related to both is information hiding or covert channels.  Embed messages in places not intended for storing information.  They can use cryptographic approaches to ensure secrecy, and do not rely only on secrecy of method.</a:t>
            </a:r>
          </a:p>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10</a:t>
            </a:fld>
            <a:endParaRPr lang="en-US"/>
          </a:p>
        </p:txBody>
      </p:sp>
    </p:spTree>
    <p:extLst>
      <p:ext uri="{BB962C8B-B14F-4D97-AF65-F5344CB8AC3E}">
        <p14:creationId xmlns:p14="http://schemas.microsoft.com/office/powerpoint/2010/main" val="337026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Attackers can user supercomputer, GPUs, Application Specific Integrated </a:t>
            </a:r>
            <a:r>
              <a:rPr lang="en-US" dirty="0" err="1" smtClean="0"/>
              <a:t>Circtuits</a:t>
            </a:r>
            <a:r>
              <a:rPr lang="en-US" baseline="0" dirty="0" smtClean="0"/>
              <a:t> etc… to speed up brute-force attacks.  Key space should have size at least 2^70….probably larger to provide long term security against well funded attackers…</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32</a:t>
            </a:fld>
            <a:endParaRPr lang="en-US"/>
          </a:p>
        </p:txBody>
      </p:sp>
    </p:spTree>
    <p:extLst>
      <p:ext uri="{BB962C8B-B14F-4D97-AF65-F5344CB8AC3E}">
        <p14:creationId xmlns:p14="http://schemas.microsoft.com/office/powerpoint/2010/main" val="338987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dirty="0" smtClean="0"/>
                  <a:t>Proof: Suppose first that (</a:t>
                </a:r>
                <a:r>
                  <a:rPr lang="en-US" dirty="0" err="1" smtClean="0"/>
                  <a:t>Gen,Enc,Dec</a:t>
                </a:r>
                <a:r>
                  <a:rPr lang="en-US" dirty="0" smtClean="0"/>
                  <a:t>) does not satisfy definition 2. Then there exists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smtClean="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a:t> </a:t>
                </a:r>
                <a:r>
                  <a:rPr lang="en-US" dirty="0" smtClean="0"/>
                  <a:t>such that </a:t>
                </a: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(1)</m:t>
                      </m:r>
                      <m:r>
                        <a:rPr lang="en-US" i="1">
                          <a:latin typeface="Cambria Math" panose="02040503050406030204" pitchFamily="18" charset="0"/>
                        </a:rPr>
                        <m:t>.</m:t>
                      </m:r>
                    </m:oMath>
                  </m:oMathPara>
                </a14:m>
                <a:endParaRPr lang="en-US" dirty="0" smtClean="0"/>
              </a:p>
              <a:p>
                <a:pPr marL="0" indent="0">
                  <a:buNone/>
                </a:pPr>
                <a:r>
                  <a:rPr lang="en-US" dirty="0" smtClean="0"/>
                  <a:t>Now suppose for contradiction that Definition 1 holds and define </a:t>
                </a:r>
                <a:r>
                  <a:rPr lang="en-US" baseline="0" dirty="0" smtClean="0"/>
                  <a:t>the</a:t>
                </a:r>
                <a:r>
                  <a:rPr lang="en-US" dirty="0" smtClean="0"/>
                  <a:t> distribution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smtClean="0"/>
                  <a:t> such that </a:t>
                </a:r>
                <a:r>
                  <a:rPr lang="en-US" dirty="0" err="1" smtClean="0"/>
                  <a:t>Pr</a:t>
                </a:r>
                <a:r>
                  <a:rPr lang="en-US" dirty="0" smtClean="0"/>
                  <a:t>[M=m]=1/2</a:t>
                </a:r>
                <a:r>
                  <a:rPr lang="en-US" baseline="0" dirty="0" smtClean="0"/>
                  <a:t>=</a:t>
                </a:r>
                <a:r>
                  <a:rPr lang="en-US" baseline="0" dirty="0" err="1" smtClean="0"/>
                  <a:t>Pr</a:t>
                </a:r>
                <a:r>
                  <a:rPr lang="en-US" baseline="0" dirty="0" smtClean="0"/>
                  <a:t>[M=m’] when  </a:t>
                </a:r>
                <a14:m>
                  <m:oMath xmlns:m="http://schemas.openxmlformats.org/officeDocument/2006/math">
                    <m:r>
                      <a:rPr lang="en-US" i="1" smtClean="0">
                        <a:latin typeface="Cambria Math" panose="02040503050406030204" pitchFamily="18" charset="0"/>
                      </a:rPr>
                      <m:t>𝑀</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𝒟</m:t>
                    </m:r>
                  </m:oMath>
                </a14:m>
                <a:r>
                  <a:rPr lang="en-US" dirty="0" smtClean="0"/>
                  <a:t>. By definition 1 we have </a:t>
                </a:r>
                <a14:m>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e>
                    </m:d>
                    <m:r>
                      <a:rPr lang="en-US" b="0" i="1" smtClean="0">
                        <a:latin typeface="Cambria Math" panose="02040503050406030204" pitchFamily="18" charset="0"/>
                      </a:rPr>
                      <m:t>=</m:t>
                    </m:r>
                    <m:r>
                      <m:rPr>
                        <m:nor/>
                      </m:rPr>
                      <a:rPr lang="en-US" dirty="0" smtClean="0"/>
                      <m:t>Pr</m:t>
                    </m:r>
                    <m:r>
                      <m:rPr>
                        <m:nor/>
                      </m:rPr>
                      <a:rPr lang="en-US" dirty="0" smtClean="0"/>
                      <m:t>[</m:t>
                    </m:r>
                    <m:r>
                      <m:rPr>
                        <m:nor/>
                      </m:rPr>
                      <a:rPr lang="en-US" dirty="0" smtClean="0"/>
                      <m:t>M</m:t>
                    </m:r>
                    <m:r>
                      <m:rPr>
                        <m:nor/>
                      </m:rPr>
                      <a:rPr lang="en-US" dirty="0" smtClean="0"/>
                      <m:t>=</m:t>
                    </m:r>
                    <m:r>
                      <m:rPr>
                        <m:nor/>
                      </m:rPr>
                      <a:rPr lang="en-US" dirty="0" smtClean="0"/>
                      <m:t>m</m:t>
                    </m:r>
                    <m:r>
                      <m:rPr>
                        <m:nor/>
                      </m:rPr>
                      <a:rPr lang="en-US" dirty="0" smtClean="0"/>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𝑐</m:t>
                            </m:r>
                          </m:e>
                        </m:d>
                      </m:e>
                    </m:d>
                    <m:r>
                      <a:rPr lang="en-US" b="0" i="1" smtClean="0">
                        <a:latin typeface="Cambria Math" panose="02040503050406030204" pitchFamily="18" charset="0"/>
                      </a:rPr>
                      <m:t>.</m:t>
                    </m:r>
                  </m:oMath>
                </a14:m>
                <a:r>
                  <a:rPr lang="en-US" dirty="0" smtClean="0"/>
                  <a:t> Notice that by Bayes Theorem we have</a:t>
                </a: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r>
                            <m:rPr>
                              <m:nor/>
                            </m:rPr>
                            <a:rPr lang="en-US" dirty="0" smtClean="0"/>
                            <m:t>Pr</m:t>
                          </m:r>
                          <m:r>
                            <m:rPr>
                              <m:nor/>
                            </m:rPr>
                            <a:rPr lang="en-US" dirty="0" smtClean="0"/>
                            <m:t>[</m:t>
                          </m:r>
                          <m:r>
                            <m:rPr>
                              <m:nor/>
                            </m:rPr>
                            <a:rPr lang="en-US" dirty="0" smtClean="0"/>
                            <m:t>M</m:t>
                          </m:r>
                          <m:r>
                            <m:rPr>
                              <m:nor/>
                            </m:rPr>
                            <a:rPr lang="en-US" dirty="0" smtClean="0"/>
                            <m:t>=</m:t>
                          </m:r>
                          <m:r>
                            <m:rPr>
                              <m:nor/>
                            </m:rPr>
                            <a:rPr lang="en-US" dirty="0" smtClean="0"/>
                            <m:t>m</m:t>
                          </m:r>
                          <m:r>
                            <m:rPr>
                              <m:nor/>
                            </m:rPr>
                            <a:rPr lang="en-US" dirty="0" smtClean="0"/>
                            <m:t>]</m:t>
                          </m:r>
                        </m:num>
                        <m:den>
                          <m:r>
                            <m:rPr>
                              <m:nor/>
                            </m:rPr>
                            <a:rPr lang="en-US" baseline="0" dirty="0" smtClean="0"/>
                            <m:t>Pr</m:t>
                          </m:r>
                          <m:r>
                            <m:rPr>
                              <m:nor/>
                            </m:rPr>
                            <a:rPr lang="en-US" baseline="0" dirty="0" smtClean="0"/>
                            <m:t>[</m:t>
                          </m:r>
                          <m:r>
                            <m:rPr>
                              <m:nor/>
                            </m:rPr>
                            <a:rPr lang="en-US" baseline="0" dirty="0" smtClean="0"/>
                            <m:t>C</m:t>
                          </m:r>
                          <m:r>
                            <m:rPr>
                              <m:nor/>
                            </m:rPr>
                            <a:rPr lang="en-US" baseline="0" dirty="0" smtClean="0"/>
                            <m:t>=</m:t>
                          </m:r>
                          <m:r>
                            <m:rPr>
                              <m:nor/>
                            </m:rPr>
                            <a:rPr lang="en-US" baseline="0" dirty="0" smtClean="0"/>
                            <m:t>c</m:t>
                          </m:r>
                          <m:r>
                            <m:rPr>
                              <m:nor/>
                            </m:rPr>
                            <a:rPr lang="en-US" baseline="0" dirty="0" smtClean="0"/>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num>
                        <m:den>
                          <m:r>
                            <a:rPr lang="en-US" b="0" i="1" dirty="0" smtClean="0">
                              <a:latin typeface="Cambria Math" panose="02040503050406030204" pitchFamily="18" charset="0"/>
                            </a:rPr>
                            <m:t>2</m:t>
                          </m:r>
                          <m:r>
                            <m:rPr>
                              <m:nor/>
                            </m:rPr>
                            <a:rPr lang="en-US" baseline="0" dirty="0" smtClean="0"/>
                            <m:t>Pr</m:t>
                          </m:r>
                          <m:r>
                            <m:rPr>
                              <m:nor/>
                            </m:rPr>
                            <a:rPr lang="en-US" baseline="0" dirty="0" smtClean="0"/>
                            <m:t>[</m:t>
                          </m:r>
                          <m:r>
                            <m:rPr>
                              <m:nor/>
                            </m:rPr>
                            <a:rPr lang="en-US" baseline="0" dirty="0" smtClean="0"/>
                            <m:t>C</m:t>
                          </m:r>
                          <m:r>
                            <m:rPr>
                              <m:nor/>
                            </m:rPr>
                            <a:rPr lang="en-US" baseline="0" dirty="0" smtClean="0"/>
                            <m:t>=</m:t>
                          </m:r>
                          <m:r>
                            <m:rPr>
                              <m:nor/>
                            </m:rPr>
                            <a:rPr lang="en-US" baseline="0" dirty="0" smtClean="0"/>
                            <m:t>c</m:t>
                          </m:r>
                          <m:r>
                            <m:rPr>
                              <m:nor/>
                            </m:rPr>
                            <a:rPr lang="en-US" baseline="0" dirty="0" smtClean="0"/>
                            <m:t>]</m:t>
                          </m:r>
                        </m:den>
                      </m:f>
                      <m:r>
                        <a:rPr lang="en-US" b="0" i="1" smtClean="0">
                          <a:latin typeface="Cambria Math" panose="02040503050406030204" pitchFamily="18" charset="0"/>
                        </a:rPr>
                        <m:t>(2)</m:t>
                      </m:r>
                    </m:oMath>
                  </m:oMathPara>
                </a14:m>
                <a:endParaRPr lang="en-US" b="0" dirty="0" smtClean="0"/>
              </a:p>
              <a:p>
                <a:pPr marL="0" indent="0">
                  <a:buNone/>
                </a:pPr>
                <a:r>
                  <a:rPr lang="en-US" dirty="0" smtClean="0"/>
                  <a:t>And similarly</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𝑐</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d>
                            </m:e>
                          </m:d>
                        </m:num>
                        <m:den>
                          <m:r>
                            <a:rPr lang="en-US" b="0" i="1" smtClean="0">
                              <a:latin typeface="Cambria Math" panose="02040503050406030204" pitchFamily="18" charset="0"/>
                            </a:rPr>
                            <m:t>2</m:t>
                          </m:r>
                          <m:r>
                            <m:rPr>
                              <m:nor/>
                            </m:rPr>
                            <a:rPr lang="en-US" baseline="0" dirty="0" smtClean="0"/>
                            <m:t>Pr</m:t>
                          </m:r>
                          <m:r>
                            <m:rPr>
                              <m:nor/>
                            </m:rPr>
                            <a:rPr lang="en-US" baseline="0" dirty="0" smtClean="0"/>
                            <m:t>[</m:t>
                          </m:r>
                          <m:r>
                            <m:rPr>
                              <m:nor/>
                            </m:rPr>
                            <a:rPr lang="en-US" baseline="0" dirty="0" smtClean="0"/>
                            <m:t>C</m:t>
                          </m:r>
                          <m:r>
                            <m:rPr>
                              <m:nor/>
                            </m:rPr>
                            <a:rPr lang="en-US" baseline="0" dirty="0" smtClean="0"/>
                            <m:t>=</m:t>
                          </m:r>
                          <m:r>
                            <m:rPr>
                              <m:nor/>
                            </m:rPr>
                            <a:rPr lang="en-US" baseline="0" dirty="0" smtClean="0"/>
                            <m:t>c</m:t>
                          </m:r>
                          <m:r>
                            <m:rPr>
                              <m:nor/>
                            </m:rPr>
                            <a:rPr lang="en-US" baseline="0" dirty="0" smtClean="0"/>
                            <m:t>]</m:t>
                          </m:r>
                        </m:den>
                      </m:f>
                      <m:r>
                        <a:rPr lang="en-US" b="0" i="1" baseline="0" dirty="0" smtClean="0">
                          <a:latin typeface="Cambria Math" panose="02040503050406030204" pitchFamily="18" charset="0"/>
                        </a:rPr>
                        <m:t> (3)</m:t>
                      </m:r>
                    </m:oMath>
                  </m:oMathPara>
                </a14:m>
                <a:endParaRPr lang="en-US" baseline="0" dirty="0" smtClean="0"/>
              </a:p>
              <a:p>
                <a:pPr marL="0" indent="0">
                  <a:buNone/>
                </a:pPr>
                <a:endParaRPr lang="en-US" dirty="0" smtClean="0"/>
              </a:p>
              <a:p>
                <a:pPr marL="0" indent="0">
                  <a:buNone/>
                </a:pPr>
                <a:r>
                  <a:rPr lang="en-US" dirty="0" smtClean="0"/>
                  <a:t>It follows that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d>
                        </m:e>
                      </m:d>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 (4)</m:t>
                      </m:r>
                    </m:oMath>
                  </m:oMathPara>
                </a14:m>
                <a:endParaRPr lang="en-US" dirty="0" smtClean="0"/>
              </a:p>
              <a:p>
                <a:pPr marL="0" indent="0">
                  <a:buNone/>
                </a:pPr>
                <a:endParaRPr lang="en-US" dirty="0" smtClean="0"/>
              </a:p>
              <a:p>
                <a:pPr marL="0" indent="0">
                  <a:buNone/>
                </a:pPr>
                <a:r>
                  <a:rPr lang="en-US" dirty="0" smtClean="0"/>
                  <a:t>We now observe that</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m:t>
                      </m:r>
                      <m:r>
                        <m:rPr>
                          <m:sty m:val="p"/>
                        </m:rPr>
                        <a:rPr lang="en-US" smtClean="0">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(5)</m:t>
                      </m:r>
                    </m:oMath>
                  </m:oMathPara>
                </a14:m>
                <a:endParaRPr lang="en-US" b="0" dirty="0" smtClean="0"/>
              </a:p>
              <a:p>
                <a:pPr marL="0" indent="0">
                  <a:buNone/>
                </a:pPr>
                <a:r>
                  <a:rPr lang="en-US" dirty="0" smtClean="0"/>
                  <a:t>Where the first inequality follows by definition</a:t>
                </a:r>
                <a:r>
                  <a:rPr lang="en-US" baseline="0" dirty="0" smtClean="0"/>
                  <a:t> of C and the second follows because we condition on the event that M=m. </a:t>
                </a:r>
                <a:endParaRPr lang="en-US" dirty="0" smtClean="0"/>
              </a:p>
              <a:p>
                <a:pPr marL="0" indent="0">
                  <a:buNone/>
                </a:pPr>
                <a:endParaRPr lang="en-US" dirty="0" smtClean="0"/>
              </a:p>
              <a:p>
                <a:pPr marL="0" indent="0">
                  <a:buNone/>
                </a:pPr>
                <a:r>
                  <a:rPr lang="en-US" dirty="0" smtClean="0"/>
                  <a:t>From (4) + (5) we reach the conclusion</a:t>
                </a:r>
                <a:r>
                  <a:rPr lang="en-US" baseline="0" dirty="0" smtClean="0"/>
                  <a:t> that </a:t>
                </a:r>
              </a:p>
              <a:p>
                <a:pPr marL="0" indent="0">
                  <a:buNone/>
                </a:pPr>
                <a:endParaRPr lang="en-US" baseline="0" dirty="0" smtClean="0"/>
              </a:p>
              <a:p>
                <a:pPr marL="0" indent="0">
                  <a:buNone/>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m:t>
                      </m:r>
                    </m:oMath>
                  </m:oMathPara>
                </a14:m>
                <a:endParaRPr lang="en-US" dirty="0" smtClean="0"/>
              </a:p>
              <a:p>
                <a:pPr marL="0" indent="0">
                  <a:buNone/>
                </a:pPr>
                <a:r>
                  <a:rPr lang="en-US" dirty="0" smtClean="0"/>
                  <a:t>In contradiction of our assumption (1). See textbook</a:t>
                </a:r>
                <a:r>
                  <a:rPr lang="en-US" baseline="0" dirty="0" smtClean="0"/>
                  <a:t> for other direction of proof.</a:t>
                </a:r>
                <a:endParaRPr lang="en-US" dirty="0"/>
              </a:p>
            </p:txBody>
          </p:sp>
        </mc:Choice>
        <mc:Fallback xmlns="">
          <p:sp>
            <p:nvSpPr>
              <p:cNvPr id="3" name="Notes Placeholder 2"/>
              <p:cNvSpPr>
                <a:spLocks noGrp="1"/>
              </p:cNvSpPr>
              <p:nvPr>
                <p:ph type="body" idx="1"/>
              </p:nvPr>
            </p:nvSpPr>
            <p:spPr/>
            <p:txBody>
              <a:bodyPr/>
              <a:lstStyle/>
              <a:p>
                <a:pPr marL="0" indent="0">
                  <a:buNone/>
                </a:pPr>
                <a:r>
                  <a:rPr lang="en-US" dirty="0" smtClean="0"/>
                  <a:t>Proof: Suppose first that (</a:t>
                </a:r>
                <a:r>
                  <a:rPr lang="en-US" dirty="0" err="1" smtClean="0"/>
                  <a:t>Gen,Enc,Dec</a:t>
                </a:r>
                <a:r>
                  <a:rPr lang="en-US" dirty="0" smtClean="0"/>
                  <a:t>) does not satisfy definition 2. Then there exists </a:t>
                </a:r>
                <a:r>
                  <a:rPr lang="en-US" b="0" i="0" smtClean="0">
                    <a:latin typeface="Cambria Math" panose="02040503050406030204" pitchFamily="18" charset="0"/>
                    <a:ea typeface="Cambria Math" panose="02040503050406030204" pitchFamily="18" charset="0"/>
                  </a:rPr>
                  <a:t>m,</a:t>
                </a:r>
                <a:r>
                  <a:rPr lang="en-US" i="0">
                    <a:latin typeface="Cambria Math" panose="02040503050406030204" pitchFamily="18" charset="0"/>
                    <a:ea typeface="Cambria Math" panose="02040503050406030204" pitchFamily="18" charset="0"/>
                  </a:rPr>
                  <a:t>m</a:t>
                </a:r>
                <a:r>
                  <a:rPr lang="en-US" b="0" i="0" smtClean="0">
                    <a:latin typeface="Cambria Math" panose="02040503050406030204" pitchFamily="18" charset="0"/>
                    <a:ea typeface="Cambria Math" panose="02040503050406030204" pitchFamily="18" charset="0"/>
                  </a:rPr>
                  <a:t>′</a:t>
                </a:r>
                <a:r>
                  <a:rPr lang="en-US" i="0">
                    <a:latin typeface="Cambria Math" panose="02040503050406030204" pitchFamily="18" charset="0"/>
                    <a:ea typeface="Cambria Math" panose="02040503050406030204" pitchFamily="18" charset="0"/>
                  </a:rPr>
                  <a:t>∈ℳ</a:t>
                </a:r>
                <a:r>
                  <a:rPr lang="en-US" dirty="0" smtClean="0"/>
                  <a:t> and </a:t>
                </a:r>
                <a:r>
                  <a:rPr lang="en-US" i="0">
                    <a:latin typeface="Cambria Math" panose="02040503050406030204" pitchFamily="18" charset="0"/>
                    <a:ea typeface="Cambria Math" panose="02040503050406030204" pitchFamily="18" charset="0"/>
                  </a:rPr>
                  <a:t>c∈𝒞</a:t>
                </a:r>
                <a:r>
                  <a:rPr lang="en-US" dirty="0"/>
                  <a:t> </a:t>
                </a:r>
                <a:r>
                  <a:rPr lang="en-US" dirty="0" smtClean="0"/>
                  <a:t>such that </a:t>
                </a:r>
                <a:endParaRPr lang="en-US" dirty="0" smtClean="0">
                  <a:latin typeface="Cambria Math" panose="02040503050406030204" pitchFamily="18" charset="0"/>
                </a:endParaRPr>
              </a:p>
              <a:p>
                <a:pPr marL="0" indent="0">
                  <a:buNone/>
                </a:pPr>
                <a:r>
                  <a:rPr lang="en-US" i="0">
                    <a:latin typeface="Cambria Math" panose="02040503050406030204" pitchFamily="18" charset="0"/>
                  </a:rPr>
                  <a:t>Pr[</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𝑚)=𝑐]</a:t>
                </a:r>
                <a:r>
                  <a:rPr lang="en-US" i="0" smtClean="0">
                    <a:latin typeface="Cambria Math" panose="02040503050406030204" pitchFamily="18" charset="0"/>
                    <a:ea typeface="Cambria Math" panose="02040503050406030204" pitchFamily="18" charset="0"/>
                  </a:rPr>
                  <a:t>≠</a:t>
                </a:r>
                <a:r>
                  <a:rPr lang="en-US" i="0">
                    <a:latin typeface="Cambria Math" panose="02040503050406030204" pitchFamily="18" charset="0"/>
                  </a:rPr>
                  <a:t>Pr[</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 )=𝑐]</a:t>
                </a:r>
                <a:r>
                  <a:rPr lang="en-US" b="0" i="0" smtClean="0">
                    <a:latin typeface="Cambria Math" panose="02040503050406030204" pitchFamily="18" charset="0"/>
                  </a:rPr>
                  <a:t>   (1)</a:t>
                </a:r>
                <a:r>
                  <a:rPr lang="en-US" i="0">
                    <a:latin typeface="Cambria Math" panose="02040503050406030204" pitchFamily="18" charset="0"/>
                  </a:rPr>
                  <a:t>.</a:t>
                </a:r>
                <a:endParaRPr lang="en-US" dirty="0" smtClean="0"/>
              </a:p>
              <a:p>
                <a:pPr marL="0" indent="0">
                  <a:buNone/>
                </a:pPr>
                <a:r>
                  <a:rPr lang="en-US" dirty="0" smtClean="0"/>
                  <a:t>Now suppose for contradiction that Definition 1 holds and define </a:t>
                </a:r>
                <a:r>
                  <a:rPr lang="en-US" baseline="0" dirty="0" smtClean="0"/>
                  <a:t>the</a:t>
                </a:r>
                <a:r>
                  <a:rPr lang="en-US" dirty="0" smtClean="0"/>
                  <a:t> distribution </a:t>
                </a:r>
                <a:r>
                  <a:rPr lang="en-US" i="0" smtClean="0">
                    <a:latin typeface="Cambria Math" panose="02040503050406030204" pitchFamily="18" charset="0"/>
                    <a:ea typeface="Cambria Math" panose="02040503050406030204" pitchFamily="18" charset="0"/>
                  </a:rPr>
                  <a:t>𝒟</a:t>
                </a:r>
                <a:r>
                  <a:rPr lang="en-US" dirty="0" smtClean="0"/>
                  <a:t> </a:t>
                </a:r>
                <a:r>
                  <a:rPr lang="en-US" dirty="0" smtClean="0"/>
                  <a:t>such that </a:t>
                </a:r>
                <a:r>
                  <a:rPr lang="en-US" dirty="0" err="1" smtClean="0"/>
                  <a:t>Pr</a:t>
                </a:r>
                <a:r>
                  <a:rPr lang="en-US" dirty="0" smtClean="0"/>
                  <a:t>[M=m]=1/2</a:t>
                </a:r>
                <a:r>
                  <a:rPr lang="en-US" baseline="0" dirty="0" smtClean="0"/>
                  <a:t>=</a:t>
                </a:r>
                <a:r>
                  <a:rPr lang="en-US" baseline="0" dirty="0" err="1" smtClean="0"/>
                  <a:t>Pr</a:t>
                </a:r>
                <a:r>
                  <a:rPr lang="en-US" baseline="0" dirty="0" smtClean="0"/>
                  <a:t>[M=m’] when  </a:t>
                </a:r>
                <a:r>
                  <a:rPr lang="en-US" i="0" smtClean="0">
                    <a:latin typeface="Cambria Math" panose="02040503050406030204" pitchFamily="18" charset="0"/>
                  </a:rPr>
                  <a:t>𝑀</a:t>
                </a:r>
                <a:r>
                  <a:rPr lang="en-US" i="0" smtClean="0">
                    <a:latin typeface="Cambria Math" panose="02040503050406030204" pitchFamily="18" charset="0"/>
                    <a:ea typeface="Cambria Math" panose="02040503050406030204" pitchFamily="18" charset="0"/>
                  </a:rPr>
                  <a:t>←</a:t>
                </a:r>
                <a:r>
                  <a:rPr lang="en-US" i="0">
                    <a:latin typeface="Cambria Math" panose="02040503050406030204" pitchFamily="18" charset="0"/>
                    <a:ea typeface="Cambria Math" panose="02040503050406030204" pitchFamily="18" charset="0"/>
                  </a:rPr>
                  <a:t>𝒟</a:t>
                </a:r>
                <a:r>
                  <a:rPr lang="en-US" dirty="0" smtClean="0"/>
                  <a:t>. By definition 1 we have </a:t>
                </a:r>
                <a:r>
                  <a:rPr lang="en-US" b="0" i="0" smtClean="0">
                    <a:latin typeface="Cambria Math" panose="02040503050406030204" pitchFamily="18" charset="0"/>
                  </a:rPr>
                  <a:t>Pr</a:t>
                </a:r>
                <a:r>
                  <a:rPr lang="en-US" b="0" i="0" smtClean="0">
                    <a:latin typeface="Cambria Math" panose="02040503050406030204" pitchFamily="18" charset="0"/>
                  </a:rPr>
                  <a:t>[𝑀=𝑚├|</a:t>
                </a:r>
                <a:r>
                  <a:rPr lang="en-US" i="0">
                    <a:latin typeface="Cambria Math" panose="02040503050406030204" pitchFamily="18" charset="0"/>
                  </a:rPr>
                  <a:t>𝐶=𝑐┤]</a:t>
                </a:r>
                <a:r>
                  <a:rPr lang="en-US" b="0" i="0" smtClean="0">
                    <a:latin typeface="Cambria Math" panose="02040503050406030204" pitchFamily="18" charset="0"/>
                  </a:rPr>
                  <a:t>=Pr</a:t>
                </a:r>
                <a:r>
                  <a:rPr lang="en-US" b="0" i="0" smtClean="0">
                    <a:latin typeface="Cambria Math" panose="02040503050406030204" pitchFamily="18" charset="0"/>
                  </a:rPr>
                  <a:t>[𝑀=𝑚├|</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𝑚)=𝑐</a:t>
                </a:r>
                <a:r>
                  <a:rPr lang="en-US" b="0" i="0">
                    <a:latin typeface="Cambria Math" panose="02040503050406030204" pitchFamily="18" charset="0"/>
                  </a:rPr>
                  <a:t>┤]</a:t>
                </a:r>
                <a:r>
                  <a:rPr lang="en-US" b="0" i="0" smtClean="0">
                    <a:latin typeface="Cambria Math" panose="02040503050406030204" pitchFamily="18" charset="0"/>
                  </a:rPr>
                  <a:t>=</a:t>
                </a:r>
                <a:r>
                  <a:rPr lang="en-US" b="0" i="0" dirty="0" smtClean="0">
                    <a:latin typeface="Cambria Math" panose="02040503050406030204" pitchFamily="18" charset="0"/>
                  </a:rPr>
                  <a:t>"</a:t>
                </a:r>
                <a:r>
                  <a:rPr lang="en-US" i="0" dirty="0" smtClean="0">
                    <a:latin typeface="Cambria Math" panose="02040503050406030204" pitchFamily="18" charset="0"/>
                  </a:rPr>
                  <a:t>Pr[M=m]</a:t>
                </a:r>
                <a:r>
                  <a:rPr lang="en-US" b="0" i="0" smtClean="0">
                    <a:latin typeface="Cambria Math" panose="02040503050406030204" pitchFamily="18" charset="0"/>
                  </a:rPr>
                  <a:t>"=1/2=Pr</a:t>
                </a:r>
                <a:r>
                  <a:rPr lang="en-US" b="0" i="0" smtClean="0">
                    <a:latin typeface="Cambria Math" panose="02040503050406030204" pitchFamily="18" charset="0"/>
                  </a:rPr>
                  <a:t>[𝑀=𝑚</a:t>
                </a:r>
                <a:r>
                  <a:rPr lang="en-US" b="0" i="0" smtClean="0">
                    <a:latin typeface="Cambria Math" panose="02040503050406030204" pitchFamily="18" charset="0"/>
                  </a:rPr>
                  <a:t>′├|</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a:t>
                </a:r>
                <a:r>
                  <a:rPr lang="en-US" b="0" i="0" smtClean="0">
                    <a:latin typeface="Cambria Math" panose="02040503050406030204" pitchFamily="18" charset="0"/>
                  </a:rPr>
                  <a:t>′)</a:t>
                </a:r>
                <a:r>
                  <a:rPr lang="en-US" b="0" i="0" smtClean="0">
                    <a:latin typeface="Cambria Math" panose="02040503050406030204" pitchFamily="18" charset="0"/>
                  </a:rPr>
                  <a:t>=𝑐┤]</a:t>
                </a:r>
                <a:r>
                  <a:rPr lang="en-US" b="0" i="0" smtClean="0">
                    <a:latin typeface="Cambria Math" panose="02040503050406030204" pitchFamily="18" charset="0"/>
                  </a:rPr>
                  <a:t>.</a:t>
                </a:r>
                <a:r>
                  <a:rPr lang="en-US" dirty="0" smtClean="0"/>
                  <a:t> Notice that by Bayes Theorem we have</a:t>
                </a:r>
                <a:endParaRPr lang="en-US" b="0" i="0" dirty="0" smtClean="0">
                  <a:latin typeface="Cambria Math" panose="02040503050406030204" pitchFamily="18" charset="0"/>
                </a:endParaRPr>
              </a:p>
              <a:p>
                <a:pPr marL="0" indent="0">
                  <a:buNone/>
                </a:pPr>
                <a:r>
                  <a:rPr lang="en-US" b="0" i="0" smtClean="0">
                    <a:latin typeface="Cambria Math" panose="02040503050406030204" pitchFamily="18" charset="0"/>
                  </a:rPr>
                  <a:t>1</a:t>
                </a:r>
                <a:r>
                  <a:rPr lang="en-US" b="0" i="0" smtClean="0">
                    <a:latin typeface="Cambria Math" panose="02040503050406030204" pitchFamily="18" charset="0"/>
                  </a:rPr>
                  <a:t>/</a:t>
                </a:r>
                <a:r>
                  <a:rPr lang="en-US" b="0" i="0" smtClean="0">
                    <a:latin typeface="Cambria Math" panose="02040503050406030204" pitchFamily="18" charset="0"/>
                  </a:rPr>
                  <a:t>2=</a:t>
                </a:r>
                <a:r>
                  <a:rPr lang="en-US" b="0" i="0" smtClean="0">
                    <a:latin typeface="Cambria Math" panose="02040503050406030204" pitchFamily="18" charset="0"/>
                  </a:rPr>
                  <a:t>Pr</a:t>
                </a:r>
                <a:r>
                  <a:rPr lang="en-US" b="0" i="0" smtClean="0">
                    <a:latin typeface="Cambria Math" panose="02040503050406030204" pitchFamily="18" charset="0"/>
                  </a:rPr>
                  <a:t>[𝑀=𝑚├|Enc</a:t>
                </a:r>
                <a:r>
                  <a:rPr lang="en-US" b="0" i="0" baseline="-25000" smtClean="0">
                    <a:latin typeface="Cambria Math" panose="02040503050406030204" pitchFamily="18" charset="0"/>
                  </a:rPr>
                  <a:t>K(</a:t>
                </a:r>
                <a:r>
                  <a:rPr lang="en-US" b="0" i="0" smtClean="0">
                    <a:latin typeface="Cambria Math" panose="02040503050406030204" pitchFamily="18" charset="0"/>
                  </a:rPr>
                  <a:t>𝑚)=𝑐┤]</a:t>
                </a:r>
                <a:r>
                  <a:rPr lang="en-US" b="0" i="0" smtClean="0">
                    <a:latin typeface="Cambria Math" panose="02040503050406030204" pitchFamily="18" charset="0"/>
                  </a:rPr>
                  <a:t>=</a:t>
                </a:r>
                <a:r>
                  <a:rPr lang="en-US" b="0" i="0" smtClean="0">
                    <a:latin typeface="Cambria Math" panose="02040503050406030204" pitchFamily="18" charset="0"/>
                  </a:rPr>
                  <a:t>Pr[</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dirty="0" smtClean="0">
                    <a:latin typeface="Cambria Math" panose="02040503050406030204" pitchFamily="18" charset="0"/>
                  </a:rPr>
                  <a:t>"</a:t>
                </a:r>
                <a:r>
                  <a:rPr lang="en-US" i="0" dirty="0" smtClean="0"/>
                  <a:t>Pr[M=m]</a:t>
                </a:r>
                <a:r>
                  <a:rPr lang="en-US" i="0" dirty="0" smtClean="0">
                    <a:latin typeface="Cambria Math" panose="02040503050406030204" pitchFamily="18" charset="0"/>
                  </a:rPr>
                  <a:t>" </a:t>
                </a:r>
                <a:r>
                  <a:rPr lang="en-US" b="0" i="0" smtClean="0">
                    <a:latin typeface="Cambria Math" panose="02040503050406030204" pitchFamily="18" charset="0"/>
                  </a:rPr>
                  <a:t>/</a:t>
                </a:r>
                <a:r>
                  <a:rPr lang="en-US" b="0" i="0" baseline="0" dirty="0" smtClean="0">
                    <a:latin typeface="Cambria Math" panose="02040503050406030204" pitchFamily="18" charset="0"/>
                  </a:rPr>
                  <a:t>"</a:t>
                </a:r>
                <a:r>
                  <a:rPr lang="en-US" i="0" baseline="0" dirty="0" smtClean="0"/>
                  <a:t>Pr[C=c]</a:t>
                </a:r>
                <a:r>
                  <a:rPr lang="en-US" i="0" baseline="0" dirty="0" smtClean="0">
                    <a:latin typeface="Cambria Math" panose="02040503050406030204" pitchFamily="18" charset="0"/>
                  </a:rPr>
                  <a:t>" </a:t>
                </a:r>
                <a:r>
                  <a:rPr lang="en-US" b="0" i="0" smtClean="0">
                    <a:latin typeface="Cambria Math" panose="02040503050406030204" pitchFamily="18" charset="0"/>
                  </a:rPr>
                  <a:t>=</a:t>
                </a:r>
                <a:r>
                  <a:rPr lang="en-US" b="0" i="0" smtClean="0">
                    <a:latin typeface="Cambria Math" panose="02040503050406030204" pitchFamily="18" charset="0"/>
                  </a:rPr>
                  <a:t>Pr[</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dirty="0" smtClean="0">
                    <a:latin typeface="Cambria Math" panose="02040503050406030204" pitchFamily="18" charset="0"/>
                  </a:rPr>
                  <a:t>2</a:t>
                </a:r>
                <a:r>
                  <a:rPr lang="en-US" b="0" i="0" baseline="0" dirty="0" smtClean="0">
                    <a:latin typeface="Cambria Math" panose="02040503050406030204" pitchFamily="18" charset="0"/>
                  </a:rPr>
                  <a:t>"</a:t>
                </a:r>
                <a:r>
                  <a:rPr lang="en-US" i="0" baseline="0" dirty="0" smtClean="0"/>
                  <a:t>Pr[C=c]</a:t>
                </a:r>
                <a:r>
                  <a:rPr lang="en-US" i="0" baseline="0" dirty="0" smtClean="0">
                    <a:latin typeface="Cambria Math" panose="02040503050406030204" pitchFamily="18" charset="0"/>
                  </a:rPr>
                  <a:t>" </a:t>
                </a:r>
                <a:r>
                  <a:rPr lang="en-US" b="0" i="0" smtClean="0">
                    <a:latin typeface="Cambria Math" panose="02040503050406030204" pitchFamily="18" charset="0"/>
                  </a:rPr>
                  <a:t>(2)</a:t>
                </a:r>
                <a:endParaRPr lang="en-US" b="0" dirty="0" smtClean="0"/>
              </a:p>
              <a:p>
                <a:pPr marL="0" indent="0">
                  <a:buNone/>
                </a:pPr>
                <a:r>
                  <a:rPr lang="en-US" dirty="0" smtClean="0"/>
                  <a:t>And similarly</a:t>
                </a:r>
              </a:p>
              <a:p>
                <a:pPr marL="0" indent="0">
                  <a:buNone/>
                </a:pPr>
                <a:r>
                  <a:rPr lang="en-US" b="0" i="0" smtClean="0">
                    <a:latin typeface="Cambria Math" panose="02040503050406030204" pitchFamily="18" charset="0"/>
                  </a:rPr>
                  <a:t>1</a:t>
                </a:r>
                <a:r>
                  <a:rPr lang="en-US" b="0" i="0" smtClean="0">
                    <a:latin typeface="Cambria Math" panose="02040503050406030204" pitchFamily="18" charset="0"/>
                  </a:rPr>
                  <a:t>/</a:t>
                </a:r>
                <a:r>
                  <a:rPr lang="en-US" b="0" i="0" smtClean="0">
                    <a:latin typeface="Cambria Math" panose="02040503050406030204" pitchFamily="18" charset="0"/>
                  </a:rPr>
                  <a:t>2=</a:t>
                </a:r>
                <a:r>
                  <a:rPr lang="en-US" b="0" i="0" smtClean="0">
                    <a:latin typeface="Cambria Math" panose="02040503050406030204" pitchFamily="18" charset="0"/>
                  </a:rPr>
                  <a:t>Pr</a:t>
                </a:r>
                <a:r>
                  <a:rPr lang="en-US" b="0" i="0" smtClean="0">
                    <a:latin typeface="Cambria Math" panose="02040503050406030204" pitchFamily="18" charset="0"/>
                  </a:rPr>
                  <a:t>[𝑀=𝑚</a:t>
                </a:r>
                <a:r>
                  <a:rPr lang="en-US" b="0" i="0" smtClean="0">
                    <a:latin typeface="Cambria Math" panose="02040503050406030204" pitchFamily="18" charset="0"/>
                  </a:rPr>
                  <a:t>′├|</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a:t>
                </a:r>
                <a:r>
                  <a:rPr lang="en-US" b="0" i="0" smtClean="0">
                    <a:latin typeface="Cambria Math" panose="02040503050406030204" pitchFamily="18" charset="0"/>
                  </a:rPr>
                  <a:t>′)</a:t>
                </a:r>
                <a:r>
                  <a:rPr lang="en-US" b="0" i="0" smtClean="0">
                    <a:latin typeface="Cambria Math" panose="02040503050406030204" pitchFamily="18" charset="0"/>
                  </a:rPr>
                  <a:t>=𝑐┤]=Pr[</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smtClean="0">
                    <a:latin typeface="Cambria Math" panose="02040503050406030204" pitchFamily="18" charset="0"/>
                  </a:rPr>
                  <a:t>′┤]/</a:t>
                </a:r>
                <a:r>
                  <a:rPr lang="en-US" b="0" i="0" smtClean="0">
                    <a:latin typeface="Cambria Math" panose="02040503050406030204" pitchFamily="18" charset="0"/>
                  </a:rPr>
                  <a:t>2</a:t>
                </a:r>
                <a:r>
                  <a:rPr lang="en-US" b="0" i="0" baseline="0" dirty="0" smtClean="0">
                    <a:latin typeface="Cambria Math" panose="02040503050406030204" pitchFamily="18" charset="0"/>
                  </a:rPr>
                  <a:t>"</a:t>
                </a:r>
                <a:r>
                  <a:rPr lang="en-US" i="0" baseline="0" dirty="0" smtClean="0"/>
                  <a:t>Pr[C=c]</a:t>
                </a:r>
                <a:r>
                  <a:rPr lang="en-US" i="0" baseline="0" dirty="0" smtClean="0">
                    <a:latin typeface="Cambria Math" panose="02040503050406030204" pitchFamily="18" charset="0"/>
                  </a:rPr>
                  <a:t>" </a:t>
                </a:r>
                <a:r>
                  <a:rPr lang="en-US" b="0" i="0" baseline="0" dirty="0" smtClean="0">
                    <a:latin typeface="Cambria Math" panose="02040503050406030204" pitchFamily="18" charset="0"/>
                  </a:rPr>
                  <a:t>  (3)</a:t>
                </a:r>
                <a:endParaRPr lang="en-US" baseline="0" dirty="0" smtClean="0"/>
              </a:p>
              <a:p>
                <a:pPr marL="0" indent="0">
                  <a:buNone/>
                </a:pPr>
                <a:endParaRPr lang="en-US" dirty="0" smtClean="0"/>
              </a:p>
              <a:p>
                <a:pPr marL="0" indent="0">
                  <a:buNone/>
                </a:pPr>
                <a:r>
                  <a:rPr lang="en-US" dirty="0" smtClean="0"/>
                  <a:t>It follows that </a:t>
                </a:r>
              </a:p>
              <a:p>
                <a:pPr marL="0" indent="0">
                  <a:buNone/>
                </a:pPr>
                <a:r>
                  <a:rPr lang="en-US" b="0" i="0" smtClean="0">
                    <a:latin typeface="Cambria Math" panose="02040503050406030204" pitchFamily="18" charset="0"/>
                  </a:rPr>
                  <a:t>Pr</a:t>
                </a:r>
                <a:r>
                  <a:rPr lang="en-US" b="0" i="0" smtClean="0">
                    <a:latin typeface="Cambria Math" panose="02040503050406030204" pitchFamily="18" charset="0"/>
                  </a:rPr>
                  <a:t>[</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smtClean="0">
                    <a:latin typeface="Cambria Math" panose="02040503050406030204" pitchFamily="18" charset="0"/>
                  </a:rPr>
                  <a:t>=Pr</a:t>
                </a:r>
                <a:r>
                  <a:rPr lang="en-US" b="0" i="0" smtClean="0">
                    <a:latin typeface="Cambria Math" panose="02040503050406030204" pitchFamily="18" charset="0"/>
                  </a:rPr>
                  <a:t>[</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smtClean="0">
                    <a:latin typeface="Cambria Math" panose="02040503050406030204" pitchFamily="18" charset="0"/>
                  </a:rPr>
                  <a:t>  (4)</a:t>
                </a:r>
                <a:endParaRPr lang="en-US" dirty="0" smtClean="0"/>
              </a:p>
              <a:p>
                <a:pPr marL="0" indent="0">
                  <a:buNone/>
                </a:pPr>
                <a:endParaRPr lang="en-US" dirty="0" smtClean="0"/>
              </a:p>
              <a:p>
                <a:pPr marL="0" indent="0">
                  <a:buNone/>
                </a:pPr>
                <a:r>
                  <a:rPr lang="en-US" dirty="0" smtClean="0"/>
                  <a:t>We now observe that</a:t>
                </a:r>
                <a:endParaRPr lang="en-US" dirty="0" smtClean="0"/>
              </a:p>
              <a:p>
                <a:pPr marL="0" indent="0">
                  <a:buNone/>
                </a:pPr>
                <a:r>
                  <a:rPr lang="en-US" b="0" i="0" smtClean="0">
                    <a:latin typeface="Cambria Math" panose="02040503050406030204" pitchFamily="18" charset="0"/>
                  </a:rPr>
                  <a:t>Pr[</a:t>
                </a:r>
                <a:r>
                  <a:rPr lang="en-US" i="0" smtClean="0">
                    <a:latin typeface="Cambria Math" panose="02040503050406030204" pitchFamily="18" charset="0"/>
                  </a:rPr>
                  <a:t>𝐶=𝑐</a:t>
                </a:r>
                <a:r>
                  <a:rPr lang="en-US" b="0" i="0" smtClean="0">
                    <a:latin typeface="Cambria Math" panose="02040503050406030204" pitchFamily="18" charset="0"/>
                  </a:rPr>
                  <a:t>├|𝑀=𝑚┤]=Pr[Enc</a:t>
                </a:r>
                <a:r>
                  <a:rPr lang="en-US" b="0" i="0" baseline="-25000" smtClean="0">
                    <a:latin typeface="Cambria Math" panose="02040503050406030204" pitchFamily="18" charset="0"/>
                  </a:rPr>
                  <a:t>K(</a:t>
                </a:r>
                <a:r>
                  <a:rPr lang="en-US" b="0" i="0" smtClean="0">
                    <a:latin typeface="Cambria Math" panose="02040503050406030204" pitchFamily="18" charset="0"/>
                  </a:rPr>
                  <a:t>𝑚)=𝑐├|𝑀=𝑚┤]=</a:t>
                </a:r>
                <a:r>
                  <a:rPr lang="en-US" i="0" smtClean="0">
                    <a:latin typeface="Cambria Math" panose="02040503050406030204" pitchFamily="18" charset="0"/>
                  </a:rPr>
                  <a:t>Pr</a:t>
                </a:r>
                <a:r>
                  <a:rPr lang="en-US" i="0">
                    <a:latin typeface="Cambria Math" panose="02040503050406030204" pitchFamily="18" charset="0"/>
                  </a:rPr>
                  <a:t>[</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𝑚)=𝑐]  (</a:t>
                </a:r>
                <a:r>
                  <a:rPr lang="en-US" b="0" i="0" smtClean="0">
                    <a:latin typeface="Cambria Math" panose="02040503050406030204" pitchFamily="18" charset="0"/>
                  </a:rPr>
                  <a:t>5</a:t>
                </a:r>
                <a:r>
                  <a:rPr lang="en-US" b="0" i="0" smtClean="0">
                    <a:latin typeface="Cambria Math" panose="02040503050406030204" pitchFamily="18" charset="0"/>
                  </a:rPr>
                  <a:t>)</a:t>
                </a:r>
                <a:endParaRPr lang="en-US" b="0" dirty="0" smtClean="0"/>
              </a:p>
              <a:p>
                <a:pPr marL="0" indent="0">
                  <a:buNone/>
                </a:pPr>
                <a:r>
                  <a:rPr lang="en-US" dirty="0" smtClean="0"/>
                  <a:t>Where the first inequality follows by definition</a:t>
                </a:r>
                <a:r>
                  <a:rPr lang="en-US" baseline="0" dirty="0" smtClean="0"/>
                  <a:t> of C and the second follows because we condition on the event that M=m. </a:t>
                </a:r>
                <a:endParaRPr lang="en-US" dirty="0" smtClean="0"/>
              </a:p>
              <a:p>
                <a:pPr marL="0" indent="0">
                  <a:buNone/>
                </a:pPr>
                <a:endParaRPr lang="en-US" dirty="0" smtClean="0"/>
              </a:p>
              <a:p>
                <a:pPr marL="0" indent="0">
                  <a:buNone/>
                </a:pPr>
                <a:r>
                  <a:rPr lang="en-US" dirty="0" smtClean="0"/>
                  <a:t>From (4) + (5) we reach the conclusion</a:t>
                </a:r>
                <a:r>
                  <a:rPr lang="en-US" baseline="0" dirty="0" smtClean="0"/>
                  <a:t> that </a:t>
                </a:r>
              </a:p>
              <a:p>
                <a:pPr marL="0" indent="0">
                  <a:buNone/>
                </a:pPr>
                <a:endParaRPr lang="en-US" baseline="0" dirty="0" smtClean="0"/>
              </a:p>
              <a:p>
                <a:pPr marL="0" indent="0">
                  <a:buNone/>
                </a:pPr>
                <a:r>
                  <a:rPr lang="en-US" i="0" smtClean="0">
                    <a:latin typeface="Cambria Math" panose="02040503050406030204" pitchFamily="18" charset="0"/>
                  </a:rPr>
                  <a:t>Pr</a:t>
                </a:r>
                <a:r>
                  <a:rPr lang="en-US" i="0">
                    <a:latin typeface="Cambria Math" panose="02040503050406030204" pitchFamily="18" charset="0"/>
                  </a:rPr>
                  <a:t>[</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𝑚)=𝑐]</a:t>
                </a:r>
                <a:r>
                  <a:rPr lang="en-US" b="0" i="0" smtClean="0">
                    <a:latin typeface="Cambria Math" panose="02040503050406030204" pitchFamily="18" charset="0"/>
                    <a:ea typeface="Cambria Math" panose="02040503050406030204" pitchFamily="18" charset="0"/>
                  </a:rPr>
                  <a:t>=</a:t>
                </a:r>
                <a:r>
                  <a:rPr lang="en-US" i="0">
                    <a:latin typeface="Cambria Math" panose="02040503050406030204" pitchFamily="18" charset="0"/>
                  </a:rPr>
                  <a:t>Pr[</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 )=𝑐]  </a:t>
                </a:r>
                <a:endParaRPr lang="en-US" dirty="0" smtClean="0"/>
              </a:p>
              <a:p>
                <a:pPr marL="0" indent="0">
                  <a:buNone/>
                </a:pPr>
                <a:r>
                  <a:rPr lang="en-US" dirty="0" smtClean="0"/>
                  <a:t>In contradiction of our assumption (1). See textbook</a:t>
                </a:r>
                <a:r>
                  <a:rPr lang="en-US" baseline="0" dirty="0" smtClean="0"/>
                  <a:t> for other direction of proof.</a:t>
                </a:r>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48</a:t>
            </a:fld>
            <a:endParaRPr lang="en-US"/>
          </a:p>
        </p:txBody>
      </p:sp>
    </p:spTree>
    <p:extLst>
      <p:ext uri="{BB962C8B-B14F-4D97-AF65-F5344CB8AC3E}">
        <p14:creationId xmlns:p14="http://schemas.microsoft.com/office/powerpoint/2010/main" val="361013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54</a:t>
            </a:fld>
            <a:endParaRPr lang="en-US"/>
          </a:p>
        </p:txBody>
      </p:sp>
    </p:spTree>
    <p:extLst>
      <p:ext uri="{BB962C8B-B14F-4D97-AF65-F5344CB8AC3E}">
        <p14:creationId xmlns:p14="http://schemas.microsoft.com/office/powerpoint/2010/main" val="2352286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55</a:t>
            </a:fld>
            <a:endParaRPr lang="en-US"/>
          </a:p>
        </p:txBody>
      </p:sp>
    </p:spTree>
    <p:extLst>
      <p:ext uri="{BB962C8B-B14F-4D97-AF65-F5344CB8AC3E}">
        <p14:creationId xmlns:p14="http://schemas.microsoft.com/office/powerpoint/2010/main" val="119820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Let Wins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Denote</a:t>
            </a:r>
            <a:r>
              <a:rPr lang="en-US" baseline="0" dirty="0" smtClean="0"/>
              <a:t> the event that the attacker wins the game.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a:t>
            </a:r>
            <a:r>
              <a:rPr lang="en-US" dirty="0" err="1" smtClean="0"/>
              <a:t>Wins|c</a:t>
            </a:r>
            <a:r>
              <a:rPr lang="en-US" dirty="0" smtClean="0"/>
              <a:t>!=c’] = 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a:t>
            </a:r>
            <a:r>
              <a:rPr lang="en-US" dirty="0" err="1" smtClean="0"/>
              <a:t>Wins|c</a:t>
            </a:r>
            <a:r>
              <a:rPr lang="en-US" dirty="0" smtClean="0"/>
              <a:t>=c’] = </a:t>
            </a:r>
            <a:r>
              <a:rPr lang="en-US" dirty="0" err="1" smtClean="0"/>
              <a:t>Pr</a:t>
            </a:r>
            <a:r>
              <a:rPr lang="en-US" dirty="0" smtClean="0"/>
              <a:t>[b=1|c=c’] = </a:t>
            </a:r>
            <a:r>
              <a:rPr lang="en-US" dirty="0" err="1" smtClean="0"/>
              <a:t>Pr</a:t>
            </a:r>
            <a:r>
              <a:rPr lang="en-US" dirty="0" smtClean="0"/>
              <a:t>[b=1 and c=c’]/</a:t>
            </a:r>
            <a:r>
              <a:rPr lang="en-US" dirty="0" err="1" smtClean="0"/>
              <a:t>Pr</a:t>
            </a:r>
            <a:r>
              <a:rPr lang="en-US" dirty="0" smtClean="0"/>
              <a:t>[c=c’] = (1/2)</a:t>
            </a:r>
            <a:r>
              <a:rPr lang="en-US" dirty="0" err="1" smtClean="0"/>
              <a:t>Pr</a:t>
            </a:r>
            <a:r>
              <a:rPr lang="en-US" dirty="0" smtClean="0"/>
              <a:t>[</a:t>
            </a:r>
            <a:r>
              <a:rPr lang="en-US" dirty="0" err="1" smtClean="0"/>
              <a:t>Enck</a:t>
            </a:r>
            <a:r>
              <a:rPr lang="en-US" dirty="0" smtClean="0"/>
              <a:t>(m1)=c’]/</a:t>
            </a:r>
            <a:r>
              <a:rPr lang="en-US" dirty="0" err="1" smtClean="0"/>
              <a:t>Pr</a:t>
            </a:r>
            <a:r>
              <a:rPr lang="en-US" dirty="0" smtClean="0"/>
              <a:t>[c=c’]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a:t>
            </a:r>
            <a:r>
              <a:rPr lang="en-US" dirty="0" err="1" smtClean="0"/>
              <a:t>Wins|c</a:t>
            </a:r>
            <a:r>
              <a:rPr lang="en-US" dirty="0" smtClean="0"/>
              <a:t>=c’] *</a:t>
            </a:r>
            <a:r>
              <a:rPr lang="en-US" dirty="0" err="1" smtClean="0"/>
              <a:t>Pr</a:t>
            </a:r>
            <a:r>
              <a:rPr lang="en-US" dirty="0" smtClean="0"/>
              <a:t>[c=c’] = (1/2) </a:t>
            </a:r>
            <a:r>
              <a:rPr lang="en-US" dirty="0" err="1" smtClean="0"/>
              <a:t>Pr</a:t>
            </a:r>
            <a:r>
              <a:rPr lang="en-US" dirty="0" smtClean="0"/>
              <a:t>[</a:t>
            </a:r>
            <a:r>
              <a:rPr lang="en-US" dirty="0" err="1" smtClean="0"/>
              <a:t>Enck</a:t>
            </a:r>
            <a:r>
              <a:rPr lang="en-US" dirty="0" smtClean="0"/>
              <a:t>(m1)]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[Wins] = </a:t>
            </a:r>
            <a:r>
              <a:rPr lang="en-US" dirty="0" err="1" smtClean="0"/>
              <a:t>Pr</a:t>
            </a:r>
            <a:r>
              <a:rPr lang="en-US" dirty="0" smtClean="0"/>
              <a:t>[</a:t>
            </a:r>
            <a:r>
              <a:rPr lang="en-US" dirty="0" err="1" smtClean="0"/>
              <a:t>Wins|c</a:t>
            </a:r>
            <a:r>
              <a:rPr lang="en-US" dirty="0" smtClean="0"/>
              <a:t>!=c’]*</a:t>
            </a:r>
            <a:r>
              <a:rPr lang="en-US" dirty="0" err="1" smtClean="0"/>
              <a:t>Pr</a:t>
            </a:r>
            <a:r>
              <a:rPr lang="en-US" dirty="0" smtClean="0"/>
              <a:t>[c!=c’] + </a:t>
            </a:r>
            <a:r>
              <a:rPr lang="en-US" dirty="0" err="1" smtClean="0"/>
              <a:t>Pr</a:t>
            </a:r>
            <a:r>
              <a:rPr lang="en-US" dirty="0" smtClean="0"/>
              <a:t>[c=c’]*</a:t>
            </a:r>
            <a:r>
              <a:rPr lang="en-US" dirty="0" err="1" smtClean="0"/>
              <a:t>Pr</a:t>
            </a:r>
            <a:r>
              <a:rPr lang="en-US" dirty="0" smtClean="0"/>
              <a:t>[</a:t>
            </a:r>
            <a:r>
              <a:rPr lang="en-US" dirty="0" err="1" smtClean="0"/>
              <a:t>Wins|c</a:t>
            </a:r>
            <a:r>
              <a:rPr lang="en-US" dirty="0" smtClean="0"/>
              <a:t>=c’]  = (</a:t>
            </a:r>
            <a:r>
              <a:rPr lang="en-US" baseline="0" dirty="0" smtClean="0"/>
              <a:t>½</a:t>
            </a:r>
            <a:r>
              <a:rPr lang="en-US" dirty="0" smtClean="0"/>
              <a:t>)*</a:t>
            </a:r>
            <a:r>
              <a:rPr lang="en-US" dirty="0" err="1" smtClean="0"/>
              <a:t>Pr</a:t>
            </a:r>
            <a:r>
              <a:rPr lang="en-US" dirty="0" smtClean="0"/>
              <a:t>[c!=c’]+(</a:t>
            </a:r>
            <a:r>
              <a:rPr lang="en-US" baseline="0" dirty="0" smtClean="0"/>
              <a:t>½</a:t>
            </a:r>
            <a:r>
              <a:rPr lang="en-US" dirty="0" smtClean="0"/>
              <a:t>) </a:t>
            </a:r>
            <a:r>
              <a:rPr lang="en-US" dirty="0" err="1" smtClean="0"/>
              <a:t>Pr</a:t>
            </a:r>
            <a:r>
              <a:rPr lang="en-US" dirty="0" smtClean="0"/>
              <a:t>[</a:t>
            </a:r>
            <a:r>
              <a:rPr lang="en-US" dirty="0" err="1" smtClean="0"/>
              <a:t>Enck</a:t>
            </a:r>
            <a:r>
              <a:rPr lang="en-US" dirty="0" smtClean="0"/>
              <a:t>(m1)] = (</a:t>
            </a:r>
            <a:r>
              <a:rPr lang="en-US" baseline="0" dirty="0" smtClean="0"/>
              <a:t>½</a:t>
            </a:r>
            <a:r>
              <a:rPr lang="en-US" dirty="0" smtClean="0"/>
              <a:t>) (1-</a:t>
            </a:r>
            <a:r>
              <a:rPr lang="en-US" baseline="0" dirty="0" smtClean="0"/>
              <a:t>½</a:t>
            </a:r>
            <a:r>
              <a:rPr lang="en-US" dirty="0" smtClean="0"/>
              <a:t> * </a:t>
            </a:r>
            <a:r>
              <a:rPr lang="en-US" dirty="0" err="1" smtClean="0"/>
              <a:t>Pr</a:t>
            </a:r>
            <a:r>
              <a:rPr lang="en-US" dirty="0" smtClean="0"/>
              <a:t>[</a:t>
            </a:r>
            <a:r>
              <a:rPr lang="en-US" dirty="0" err="1" smtClean="0"/>
              <a:t>Enck</a:t>
            </a:r>
            <a:r>
              <a:rPr lang="en-US" dirty="0" smtClean="0"/>
              <a:t>(m0)=c’]-</a:t>
            </a:r>
            <a:r>
              <a:rPr lang="en-US" baseline="0" dirty="0" smtClean="0"/>
              <a:t>½</a:t>
            </a:r>
            <a:r>
              <a:rPr lang="en-US" dirty="0" smtClean="0"/>
              <a:t> </a:t>
            </a:r>
            <a:r>
              <a:rPr lang="en-US" dirty="0" err="1" smtClean="0"/>
              <a:t>Pr</a:t>
            </a:r>
            <a:r>
              <a:rPr lang="en-US" dirty="0" smtClean="0"/>
              <a:t>[</a:t>
            </a:r>
            <a:r>
              <a:rPr lang="en-US" dirty="0" err="1" smtClean="0"/>
              <a:t>Enck</a:t>
            </a:r>
            <a:r>
              <a:rPr lang="en-US" dirty="0" smtClean="0"/>
              <a:t>(m1)=c’]) ’]+(</a:t>
            </a:r>
            <a:r>
              <a:rPr lang="en-US" baseline="0" dirty="0" smtClean="0"/>
              <a:t>½</a:t>
            </a:r>
            <a:r>
              <a:rPr lang="en-US" dirty="0" smtClean="0"/>
              <a:t>) </a:t>
            </a:r>
            <a:r>
              <a:rPr lang="en-US" dirty="0" err="1" smtClean="0"/>
              <a:t>Pr</a:t>
            </a:r>
            <a:r>
              <a:rPr lang="en-US" dirty="0" smtClean="0"/>
              <a:t>[</a:t>
            </a:r>
            <a:r>
              <a:rPr lang="en-US" dirty="0" err="1" smtClean="0"/>
              <a:t>Enck</a:t>
            </a:r>
            <a:r>
              <a:rPr lang="en-US" dirty="0" smtClean="0"/>
              <a:t>(m1)] =</a:t>
            </a:r>
            <a:r>
              <a:rPr lang="en-US" baseline="0" dirty="0" smtClean="0"/>
              <a:t> ½ </a:t>
            </a:r>
            <a:r>
              <a:rPr lang="en-US" dirty="0" smtClean="0"/>
              <a:t> – ¼ </a:t>
            </a:r>
            <a:r>
              <a:rPr lang="en-US" dirty="0" err="1" smtClean="0"/>
              <a:t>Pr</a:t>
            </a:r>
            <a:r>
              <a:rPr lang="en-US" dirty="0" smtClean="0"/>
              <a:t>[</a:t>
            </a:r>
            <a:r>
              <a:rPr lang="en-US" dirty="0" err="1" smtClean="0"/>
              <a:t>Enck</a:t>
            </a:r>
            <a:r>
              <a:rPr lang="en-US" dirty="0" smtClean="0"/>
              <a:t>(m0)=c’] + ¼ </a:t>
            </a:r>
            <a:r>
              <a:rPr lang="en-US" dirty="0" err="1" smtClean="0"/>
              <a:t>Pr</a:t>
            </a:r>
            <a:r>
              <a:rPr lang="en-US" dirty="0" smtClean="0"/>
              <a:t>[</a:t>
            </a:r>
            <a:r>
              <a:rPr lang="en-US" dirty="0" err="1" smtClean="0"/>
              <a:t>Enck</a:t>
            </a:r>
            <a:r>
              <a:rPr lang="en-US" dirty="0" smtClean="0"/>
              <a:t>(m1)=c’] &gt;</a:t>
            </a:r>
            <a:r>
              <a:rPr lang="en-US" baseline="0" dirty="0" smtClean="0"/>
              <a:t> ½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above derivation only establishes one direction of the proof.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Suppose now that for all </a:t>
            </a:r>
            <a:r>
              <a:rPr lang="en-US" baseline="0" dirty="0" err="1" smtClean="0"/>
              <a:t>m,m</a:t>
            </a:r>
            <a:r>
              <a:rPr lang="en-US" baseline="0" dirty="0" smtClean="0"/>
              <a:t>’, c’ we have </a:t>
            </a:r>
            <a:r>
              <a:rPr lang="en-US" dirty="0" err="1" smtClean="0"/>
              <a:t>Pr</a:t>
            </a:r>
            <a:r>
              <a:rPr lang="en-US" dirty="0" smtClean="0"/>
              <a:t>[</a:t>
            </a:r>
            <a:r>
              <a:rPr lang="en-US" dirty="0" err="1" smtClean="0"/>
              <a:t>Enc</a:t>
            </a:r>
            <a:r>
              <a:rPr lang="en-US" baseline="-25000" dirty="0" err="1" smtClean="0"/>
              <a:t>K</a:t>
            </a:r>
            <a:r>
              <a:rPr lang="en-US" dirty="0" smtClean="0"/>
              <a:t>(m)= c’] = </a:t>
            </a:r>
            <a:r>
              <a:rPr lang="en-US" dirty="0" err="1" smtClean="0"/>
              <a:t>Pr</a:t>
            </a:r>
            <a:r>
              <a:rPr lang="en-US" dirty="0" smtClean="0"/>
              <a:t>[</a:t>
            </a:r>
            <a:r>
              <a:rPr lang="en-US" dirty="0" err="1" smtClean="0"/>
              <a:t>Enc</a:t>
            </a:r>
            <a:r>
              <a:rPr lang="en-US" baseline="-25000" dirty="0" err="1" smtClean="0"/>
              <a:t>K</a:t>
            </a:r>
            <a:r>
              <a:rPr lang="en-US" dirty="0" smtClean="0"/>
              <a:t>(m’)=c’] . Now we need to argue that the adversary cannot win the game with probability &gt; </a:t>
            </a:r>
            <a:r>
              <a:rPr lang="en-US" baseline="0" dirty="0" smtClean="0"/>
              <a:t>½. How to argue? Let m0,m1 denote the messages played in round 1, and let c be the challenge cipher text sent in round 2. Note that </a:t>
            </a:r>
            <a:r>
              <a:rPr lang="en-US" dirty="0" err="1" smtClean="0"/>
              <a:t>Pr</a:t>
            </a:r>
            <a:r>
              <a:rPr lang="en-US" dirty="0" smtClean="0"/>
              <a:t>[</a:t>
            </a:r>
            <a:r>
              <a:rPr lang="en-US" dirty="0" err="1" smtClean="0"/>
              <a:t>Enc</a:t>
            </a:r>
            <a:r>
              <a:rPr lang="en-US" baseline="-25000" dirty="0" err="1" smtClean="0"/>
              <a:t>K</a:t>
            </a:r>
            <a:r>
              <a:rPr lang="en-US" dirty="0" smtClean="0"/>
              <a:t>(m</a:t>
            </a:r>
            <a:r>
              <a:rPr lang="en-US" baseline="-25000" dirty="0" smtClean="0"/>
              <a:t>0</a:t>
            </a:r>
            <a:r>
              <a:rPr lang="en-US" dirty="0" smtClean="0"/>
              <a:t>)= c’] = </a:t>
            </a:r>
            <a:r>
              <a:rPr lang="en-US" dirty="0" err="1" smtClean="0"/>
              <a:t>Pr</a:t>
            </a:r>
            <a:r>
              <a:rPr lang="en-US" dirty="0" smtClean="0"/>
              <a:t>[</a:t>
            </a:r>
            <a:r>
              <a:rPr lang="en-US" dirty="0" err="1" smtClean="0"/>
              <a:t>Enc</a:t>
            </a:r>
            <a:r>
              <a:rPr lang="en-US" baseline="-25000" dirty="0" err="1" smtClean="0"/>
              <a:t>K</a:t>
            </a:r>
            <a:r>
              <a:rPr lang="en-US" dirty="0" smtClean="0"/>
              <a:t>(m</a:t>
            </a:r>
            <a:r>
              <a:rPr lang="en-US" baseline="-25000" dirty="0" smtClean="0"/>
              <a:t>1</a:t>
            </a:r>
            <a:r>
              <a:rPr lang="en-US" dirty="0" smtClean="0"/>
              <a:t>)=c’] (by definition) so we have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[b=1</a:t>
            </a:r>
            <a:r>
              <a:rPr lang="en-US" baseline="0" dirty="0" smtClean="0"/>
              <a:t> |  c] = </a:t>
            </a:r>
            <a:r>
              <a:rPr lang="en-US" baseline="0" dirty="0" err="1" smtClean="0"/>
              <a:t>Pr</a:t>
            </a:r>
            <a:r>
              <a:rPr lang="en-US" baseline="0" dirty="0" smtClean="0"/>
              <a:t>[b and c]/</a:t>
            </a:r>
            <a:r>
              <a:rPr lang="en-US" baseline="0" dirty="0" err="1" smtClean="0"/>
              <a:t>Pr</a:t>
            </a:r>
            <a:r>
              <a:rPr lang="en-US" baseline="0" dirty="0" smtClean="0"/>
              <a:t>[c] = (1/2)</a:t>
            </a:r>
            <a:r>
              <a:rPr lang="en-US" dirty="0" smtClean="0"/>
              <a:t> </a:t>
            </a:r>
            <a:r>
              <a:rPr lang="en-US" dirty="0" err="1" smtClean="0"/>
              <a:t>Pr</a:t>
            </a:r>
            <a:r>
              <a:rPr lang="en-US" dirty="0" smtClean="0"/>
              <a:t>[</a:t>
            </a:r>
            <a:r>
              <a:rPr lang="en-US" dirty="0" err="1" smtClean="0"/>
              <a:t>Enc</a:t>
            </a:r>
            <a:r>
              <a:rPr lang="en-US" baseline="-25000" dirty="0" err="1" smtClean="0"/>
              <a:t>K</a:t>
            </a:r>
            <a:r>
              <a:rPr lang="en-US" dirty="0" smtClean="0"/>
              <a:t>(m</a:t>
            </a:r>
            <a:r>
              <a:rPr lang="en-US" baseline="-25000" dirty="0" smtClean="0"/>
              <a:t>1</a:t>
            </a:r>
            <a:r>
              <a:rPr lang="en-US" dirty="0" smtClean="0"/>
              <a:t>)=c]/ </a:t>
            </a:r>
            <a:r>
              <a:rPr lang="en-US" baseline="0" dirty="0" err="1" smtClean="0"/>
              <a:t>Pr</a:t>
            </a:r>
            <a:r>
              <a:rPr lang="en-US" baseline="0" dirty="0" smtClean="0"/>
              <a:t>[c]  = (1/2)</a:t>
            </a:r>
            <a:r>
              <a:rPr lang="en-US" dirty="0" smtClean="0"/>
              <a:t> </a:t>
            </a:r>
            <a:r>
              <a:rPr lang="en-US" dirty="0" err="1" smtClean="0"/>
              <a:t>Pr</a:t>
            </a:r>
            <a:r>
              <a:rPr lang="en-US" dirty="0" smtClean="0"/>
              <a:t>[</a:t>
            </a:r>
            <a:r>
              <a:rPr lang="en-US" dirty="0" err="1" smtClean="0"/>
              <a:t>Enc</a:t>
            </a:r>
            <a:r>
              <a:rPr lang="en-US" baseline="-25000" dirty="0" err="1" smtClean="0"/>
              <a:t>K</a:t>
            </a:r>
            <a:r>
              <a:rPr lang="en-US" dirty="0" smtClean="0"/>
              <a:t>(m</a:t>
            </a:r>
            <a:r>
              <a:rPr lang="en-US" baseline="-25000" dirty="0" smtClean="0"/>
              <a:t>0</a:t>
            </a:r>
            <a:r>
              <a:rPr lang="en-US" dirty="0" smtClean="0"/>
              <a:t>)=c]/ </a:t>
            </a:r>
            <a:r>
              <a:rPr lang="en-US" baseline="0" dirty="0" err="1" smtClean="0"/>
              <a:t>Pr</a:t>
            </a:r>
            <a:r>
              <a:rPr lang="en-US" baseline="0" dirty="0" smtClean="0"/>
              <a:t>[c] = </a:t>
            </a:r>
            <a:r>
              <a:rPr lang="en-US" baseline="0" dirty="0" err="1" smtClean="0"/>
              <a:t>Pr</a:t>
            </a:r>
            <a:r>
              <a:rPr lang="en-US" baseline="0" dirty="0" smtClean="0"/>
              <a:t>[b=0|c]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a:t>
            </a:r>
            <a:r>
              <a:rPr lang="en-US" dirty="0" err="1" smtClean="0"/>
              <a:t>Pr</a:t>
            </a:r>
            <a:r>
              <a:rPr lang="en-US" dirty="0" smtClean="0"/>
              <a:t>[b=1</a:t>
            </a:r>
            <a:r>
              <a:rPr lang="en-US" baseline="0" dirty="0" smtClean="0"/>
              <a:t> |  c] +</a:t>
            </a:r>
            <a:r>
              <a:rPr lang="en-US" baseline="0" dirty="0" err="1" smtClean="0"/>
              <a:t>Pr</a:t>
            </a:r>
            <a:r>
              <a:rPr lang="en-US" baseline="0" dirty="0" smtClean="0"/>
              <a:t>[b=0|c] =1. Thus, </a:t>
            </a:r>
            <a:r>
              <a:rPr lang="en-US" baseline="0" dirty="0" err="1" smtClean="0"/>
              <a:t>Pr</a:t>
            </a:r>
            <a:r>
              <a:rPr lang="en-US" baseline="0" dirty="0" smtClean="0"/>
              <a:t>[b=0|c]  = ½ and </a:t>
            </a:r>
            <a:r>
              <a:rPr lang="en-US" baseline="0" dirty="0" err="1" smtClean="0"/>
              <a:t>Pr</a:t>
            </a:r>
            <a:r>
              <a:rPr lang="en-US" baseline="0" dirty="0" smtClean="0"/>
              <a:t>[b=1|c] = ½ so whatever bit b’ the attacker guesses after seeing c he will win with probability ½.</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CE35DAA-499F-4673-978B-A6190921FD97}" type="slidenum">
              <a:rPr lang="en-US" smtClean="0"/>
              <a:t>56</a:t>
            </a:fld>
            <a:endParaRPr lang="en-US"/>
          </a:p>
        </p:txBody>
      </p:sp>
    </p:spTree>
    <p:extLst>
      <p:ext uri="{BB962C8B-B14F-4D97-AF65-F5344CB8AC3E}">
        <p14:creationId xmlns:p14="http://schemas.microsoft.com/office/powerpoint/2010/main" val="284813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following calculation holds for any c, m’ </a:t>
                </a:r>
                <a:r>
                  <a:rPr lang="en-US" dirty="0" err="1" smtClean="0"/>
                  <a:t>Pr</a:t>
                </a:r>
                <a:r>
                  <a:rPr lang="en-US" dirty="0" smtClean="0"/>
                  <a:t>[C=</a:t>
                </a:r>
                <a:r>
                  <a:rPr lang="en-US" dirty="0" err="1" smtClean="0"/>
                  <a:t>c|M</a:t>
                </a:r>
                <a:r>
                  <a:rPr lang="en-US" dirty="0" smtClean="0"/>
                  <a:t>=m’] = </a:t>
                </a:r>
                <a:r>
                  <a:rPr lang="en-US" dirty="0" err="1" smtClean="0"/>
                  <a:t>Pr</a:t>
                </a:r>
                <a:r>
                  <a:rPr lang="en-US" dirty="0" smtClean="0"/>
                  <a:t>[</a:t>
                </a:r>
                <a:r>
                  <a:rPr lang="en-US" dirty="0" err="1" smtClean="0"/>
                  <a:t>Enc</a:t>
                </a:r>
                <a:r>
                  <a:rPr lang="en-US" baseline="-25000" dirty="0" err="1" smtClean="0"/>
                  <a:t>K</a:t>
                </a:r>
                <a:r>
                  <a:rPr lang="en-US" dirty="0" smtClean="0"/>
                  <a:t>(m’)=c] = </a:t>
                </a:r>
                <a:r>
                  <a:rPr lang="en-US" dirty="0" err="1" smtClean="0"/>
                  <a:t>Pr</a:t>
                </a:r>
                <a:r>
                  <a:rPr lang="en-US" dirty="0" smtClean="0"/>
                  <a:t>[</a:t>
                </a:r>
                <a14:m>
                  <m:oMath xmlns:m="http://schemas.openxmlformats.org/officeDocument/2006/math">
                    <m:r>
                      <a:rPr lang="en-US" sz="1200" b="0" i="1" smtClean="0">
                        <a:latin typeface="Cambria Math" panose="02040503050406030204" pitchFamily="18" charset="0"/>
                      </a:rPr>
                      <m:t>𝐾</m:t>
                    </m:r>
                    <m:r>
                      <a:rPr lang="en-US" sz="1200" b="0" i="1" smtClean="0">
                        <a:latin typeface="Cambria Math" panose="02040503050406030204" pitchFamily="18" charset="0"/>
                        <a:ea typeface="Cambria Math" panose="02040503050406030204" pitchFamily="18" charset="0"/>
                      </a:rPr>
                      <m:t>⨁</m:t>
                    </m:r>
                  </m:oMath>
                </a14:m>
                <a:r>
                  <a:rPr lang="en-US" dirty="0" smtClean="0"/>
                  <a:t>m’ =c] = </a:t>
                </a:r>
                <a:r>
                  <a:rPr lang="en-US" dirty="0" err="1" smtClean="0"/>
                  <a:t>Pr</a:t>
                </a:r>
                <a:r>
                  <a:rPr lang="en-US" dirty="0" smtClean="0"/>
                  <a:t>[K=c</a:t>
                </a:r>
                <a14:m>
                  <m:oMath xmlns:m="http://schemas.openxmlformats.org/officeDocument/2006/math">
                    <m:r>
                      <a:rPr lang="en-US" sz="1200" b="0" i="1" smtClean="0">
                        <a:latin typeface="Cambria Math" panose="02040503050406030204" pitchFamily="18" charset="0"/>
                        <a:ea typeface="Cambria Math" panose="02040503050406030204" pitchFamily="18" charset="0"/>
                      </a:rPr>
                      <m:t>⨁</m:t>
                    </m:r>
                  </m:oMath>
                </a14:m>
                <a:r>
                  <a:rPr lang="en-US" dirty="0" smtClean="0"/>
                  <a:t>m’]</a:t>
                </a:r>
                <a:r>
                  <a:rPr lang="en-US" baseline="0" dirty="0" smtClean="0"/>
                  <a:t> = </a:t>
                </a:r>
                <a14:m>
                  <m:oMath xmlns:m="http://schemas.openxmlformats.org/officeDocument/2006/math">
                    <m:f>
                      <m:fPr>
                        <m:type m:val="skw"/>
                        <m:ctrlPr>
                          <a:rPr lang="en-US" sz="1200" i="1" dirty="0" smtClean="0">
                            <a:latin typeface="Cambria Math" panose="02040503050406030204" pitchFamily="18" charset="0"/>
                          </a:rPr>
                        </m:ctrlPr>
                      </m:fPr>
                      <m:num>
                        <m:r>
                          <a:rPr lang="en-US" sz="1200" b="0" i="1" dirty="0" smtClean="0">
                            <a:latin typeface="Cambria Math" panose="02040503050406030204" pitchFamily="18" charset="0"/>
                          </a:rPr>
                          <m:t>1</m:t>
                        </m:r>
                      </m:num>
                      <m:den>
                        <m:d>
                          <m:dPr>
                            <m:begChr m:val="|"/>
                            <m:endChr m:val="|"/>
                            <m:ctrlPr>
                              <a:rPr lang="en-US" sz="1200" i="1">
                                <a:latin typeface="Cambria Math" panose="02040503050406030204" pitchFamily="18" charset="0"/>
                              </a:rPr>
                            </m:ctrlPr>
                          </m:dPr>
                          <m:e>
                            <m:r>
                              <a:rPr lang="el-GR" sz="1200" i="1">
                                <a:latin typeface="Cambria Math" panose="02040503050406030204" pitchFamily="18" charset="0"/>
                              </a:rPr>
                              <m:t>𝒦</m:t>
                            </m:r>
                          </m:e>
                        </m:d>
                      </m:den>
                    </m:f>
                  </m:oMath>
                </a14:m>
                <a:endParaRPr lang="en-US" dirty="0"/>
              </a:p>
            </p:txBody>
          </p:sp>
        </mc:Choice>
        <mc:Fallback xmlns="">
          <p:sp>
            <p:nvSpPr>
              <p:cNvPr id="3" name="Notes Placeholder 2"/>
              <p:cNvSpPr>
                <a:spLocks noGrp="1"/>
              </p:cNvSpPr>
              <p:nvPr>
                <p:ph type="body" idx="1"/>
              </p:nvPr>
            </p:nvSpPr>
            <p:spPr/>
            <p:txBody>
              <a:bodyPr/>
              <a:lstStyle/>
              <a:p>
                <a:r>
                  <a:rPr lang="en-US" dirty="0" smtClean="0"/>
                  <a:t>The following calculation holds for any c, m’ </a:t>
                </a:r>
                <a:r>
                  <a:rPr lang="en-US" dirty="0" err="1" smtClean="0"/>
                  <a:t>Pr</a:t>
                </a:r>
                <a:r>
                  <a:rPr lang="en-US" dirty="0" smtClean="0"/>
                  <a:t>[C=</a:t>
                </a:r>
                <a:r>
                  <a:rPr lang="en-US" dirty="0" err="1" smtClean="0"/>
                  <a:t>c|M</a:t>
                </a:r>
                <a:r>
                  <a:rPr lang="en-US" dirty="0" smtClean="0"/>
                  <a:t>=m’] = </a:t>
                </a:r>
                <a:r>
                  <a:rPr lang="en-US" dirty="0" err="1" smtClean="0"/>
                  <a:t>Pr</a:t>
                </a:r>
                <a:r>
                  <a:rPr lang="en-US" dirty="0" smtClean="0"/>
                  <a:t>[</a:t>
                </a:r>
                <a:r>
                  <a:rPr lang="en-US" dirty="0" err="1" smtClean="0"/>
                  <a:t>Enc</a:t>
                </a:r>
                <a:r>
                  <a:rPr lang="en-US" baseline="-25000" dirty="0" err="1" smtClean="0"/>
                  <a:t>K</a:t>
                </a:r>
                <a:r>
                  <a:rPr lang="en-US" dirty="0" smtClean="0"/>
                  <a:t>(m’)=c] = </a:t>
                </a:r>
                <a:r>
                  <a:rPr lang="en-US" dirty="0" err="1" smtClean="0"/>
                  <a:t>Pr</a:t>
                </a:r>
                <a:r>
                  <a:rPr lang="en-US" dirty="0" smtClean="0"/>
                  <a:t>[</a:t>
                </a:r>
                <a:r>
                  <a:rPr lang="en-US" sz="1200" b="0" i="0" smtClean="0">
                    <a:latin typeface="Cambria Math" panose="02040503050406030204" pitchFamily="18" charset="0"/>
                  </a:rPr>
                  <a:t>𝐾</a:t>
                </a:r>
                <a:r>
                  <a:rPr lang="en-US" sz="1200" b="0" i="0" smtClean="0">
                    <a:latin typeface="Cambria Math" panose="02040503050406030204" pitchFamily="18" charset="0"/>
                    <a:ea typeface="Cambria Math" panose="02040503050406030204" pitchFamily="18" charset="0"/>
                  </a:rPr>
                  <a:t>⨁</a:t>
                </a:r>
                <a:r>
                  <a:rPr lang="en-US" dirty="0" smtClean="0"/>
                  <a:t>m’ =c] = </a:t>
                </a:r>
                <a:r>
                  <a:rPr lang="en-US" dirty="0" err="1" smtClean="0"/>
                  <a:t>Pr</a:t>
                </a:r>
                <a:r>
                  <a:rPr lang="en-US" dirty="0" smtClean="0"/>
                  <a:t>[K=c</a:t>
                </a:r>
                <a:r>
                  <a:rPr lang="en-US" sz="1200" b="0" i="0" smtClean="0">
                    <a:latin typeface="Cambria Math" panose="02040503050406030204" pitchFamily="18" charset="0"/>
                    <a:ea typeface="Cambria Math" panose="02040503050406030204" pitchFamily="18" charset="0"/>
                  </a:rPr>
                  <a:t>⨁</a:t>
                </a:r>
                <a:r>
                  <a:rPr lang="en-US" dirty="0" smtClean="0"/>
                  <a:t>m</a:t>
                </a:r>
                <a:r>
                  <a:rPr lang="en-US" dirty="0" smtClean="0"/>
                  <a:t>’]</a:t>
                </a:r>
                <a:r>
                  <a:rPr lang="en-US" baseline="0" dirty="0" smtClean="0"/>
                  <a:t> = </a:t>
                </a:r>
                <a:r>
                  <a:rPr lang="en-US" sz="1200" b="0" i="0" dirty="0" smtClean="0">
                    <a:latin typeface="Cambria Math" panose="02040503050406030204" pitchFamily="18" charset="0"/>
                  </a:rPr>
                  <a:t>1</a:t>
                </a:r>
                <a:r>
                  <a:rPr lang="en-US" sz="1200" b="0" i="0" dirty="0" smtClean="0">
                    <a:latin typeface="Cambria Math" panose="02040503050406030204" pitchFamily="18" charset="0"/>
                  </a:rPr>
                  <a:t>⁄</a:t>
                </a:r>
                <a:r>
                  <a:rPr lang="en-US" sz="1200" b="0" i="0">
                    <a:latin typeface="Cambria Math" panose="02040503050406030204" pitchFamily="18" charset="0"/>
                  </a:rPr>
                  <a:t>|</a:t>
                </a:r>
                <a:r>
                  <a:rPr lang="el-GR" sz="1200" i="0">
                    <a:latin typeface="Cambria Math" panose="02040503050406030204" pitchFamily="18" charset="0"/>
                  </a:rPr>
                  <a:t>𝒦| </a:t>
                </a:r>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57</a:t>
            </a:fld>
            <a:endParaRPr lang="en-US"/>
          </a:p>
        </p:txBody>
      </p:sp>
    </p:spTree>
    <p:extLst>
      <p:ext uri="{BB962C8B-B14F-4D97-AF65-F5344CB8AC3E}">
        <p14:creationId xmlns:p14="http://schemas.microsoft.com/office/powerpoint/2010/main" val="4053916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58</a:t>
            </a:fld>
            <a:endParaRPr lang="en-US"/>
          </a:p>
        </p:txBody>
      </p:sp>
    </p:spTree>
    <p:extLst>
      <p:ext uri="{BB962C8B-B14F-4D97-AF65-F5344CB8AC3E}">
        <p14:creationId xmlns:p14="http://schemas.microsoft.com/office/powerpoint/2010/main" val="1567924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59</a:t>
            </a:fld>
            <a:endParaRPr lang="en-US"/>
          </a:p>
        </p:txBody>
      </p:sp>
    </p:spTree>
    <p:extLst>
      <p:ext uri="{BB962C8B-B14F-4D97-AF65-F5344CB8AC3E}">
        <p14:creationId xmlns:p14="http://schemas.microsoft.com/office/powerpoint/2010/main" val="25231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Proof: Suppose for contradiction</a:t>
                </a:r>
                <a:r>
                  <a:rPr lang="en-US" baseline="0" dirty="0" smtClean="0"/>
                  <a:t> that </a:t>
                </a:r>
                <a14:m>
                  <m:oMath xmlns:m="http://schemas.openxmlformats.org/officeDocument/2006/math">
                    <m:d>
                      <m:dPr>
                        <m:begChr m:val="|"/>
                        <m:endChr m:val="|"/>
                        <m:ctrlPr>
                          <a:rPr lang="en-US" sz="1200" i="1" smtClean="0">
                            <a:latin typeface="Cambria Math" panose="02040503050406030204" pitchFamily="18" charset="0"/>
                          </a:rPr>
                        </m:ctrlPr>
                      </m:dPr>
                      <m:e>
                        <m:r>
                          <a:rPr lang="el-GR" sz="1200" i="1">
                            <a:latin typeface="Cambria Math" panose="02040503050406030204" pitchFamily="18" charset="0"/>
                          </a:rPr>
                          <m:t>𝒦</m:t>
                        </m:r>
                      </m:e>
                    </m:d>
                    <m:r>
                      <a:rPr lang="en-US" sz="1200" b="0" i="1" smtClean="0">
                        <a:latin typeface="Cambria Math" panose="02040503050406030204" pitchFamily="18" charset="0"/>
                      </a:rPr>
                      <m:t>&lt;</m:t>
                    </m:r>
                    <m:d>
                      <m:dPr>
                        <m:begChr m:val="|"/>
                        <m:endChr m:val="|"/>
                        <m:ctrlPr>
                          <a:rPr lang="en-US" sz="1200" i="1" smtClean="0">
                            <a:latin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ℳ</m:t>
                        </m:r>
                      </m:e>
                    </m:d>
                  </m:oMath>
                </a14:m>
                <a:r>
                  <a:rPr lang="en-US" baseline="0" dirty="0" smtClean="0"/>
                  <a:t>. Given a ciphertext c let </a:t>
                </a:r>
                <a14:m>
                  <m:oMath xmlns:m="http://schemas.openxmlformats.org/officeDocument/2006/math">
                    <m:r>
                      <a:rPr lang="en-US" sz="1200" i="1" smtClean="0">
                        <a:latin typeface="Cambria Math" panose="02040503050406030204" pitchFamily="18" charset="0"/>
                        <a:ea typeface="Cambria Math" panose="02040503050406030204" pitchFamily="18" charset="0"/>
                      </a:rPr>
                      <m:t>ℳ</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𝑐</m:t>
                        </m:r>
                      </m:e>
                    </m:d>
                    <m:r>
                      <a:rPr lang="en-US" sz="1200" b="0" i="1" smtClean="0">
                        <a:latin typeface="Cambria Math" panose="02040503050406030204" pitchFamily="18" charset="0"/>
                        <a:ea typeface="Cambria Math" panose="02040503050406030204" pitchFamily="18" charset="0"/>
                      </a:rPr>
                      <m:t>=</m:t>
                    </m:r>
                    <m:d>
                      <m:dPr>
                        <m:begChr m:val="{"/>
                        <m:endChr m:val="}"/>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𝑚</m:t>
                        </m:r>
                        <m:d>
                          <m:dPr>
                            <m:begChr m:val="|"/>
                            <m:endChr m:val=""/>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𝑚</m:t>
                            </m:r>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𝐷𝑒𝑐</m:t>
                                </m:r>
                              </m:e>
                              <m:sub>
                                <m:r>
                                  <a:rPr lang="en-US" sz="1200" b="0" i="1" smtClean="0">
                                    <a:latin typeface="Cambria Math" panose="02040503050406030204" pitchFamily="18" charset="0"/>
                                    <a:ea typeface="Cambria Math" panose="02040503050406030204" pitchFamily="18" charset="0"/>
                                  </a:rPr>
                                  <m:t>𝑘</m:t>
                                </m:r>
                              </m:sub>
                            </m:sSub>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𝑐</m:t>
                                </m:r>
                              </m:e>
                            </m:d>
                          </m:e>
                        </m:d>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𝑓𝑜𝑟</m:t>
                        </m:r>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𝑠𝑜𝑚𝑒</m:t>
                        </m:r>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𝑘𝑒𝑦</m:t>
                        </m:r>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𝑘</m:t>
                        </m:r>
                        <m:r>
                          <a:rPr lang="en-US" sz="1200" b="0" i="1" smtClean="0">
                            <a:latin typeface="Cambria Math" panose="02040503050406030204" pitchFamily="18" charset="0"/>
                            <a:ea typeface="Cambria Math" panose="02040503050406030204" pitchFamily="18" charset="0"/>
                          </a:rPr>
                          <m:t> ∈</m:t>
                        </m:r>
                        <m:r>
                          <a:rPr lang="el-GR" sz="1200" i="1" smtClean="0">
                            <a:latin typeface="Cambria Math" panose="02040503050406030204" pitchFamily="18" charset="0"/>
                          </a:rPr>
                          <m:t>𝒦</m:t>
                        </m:r>
                      </m:e>
                    </m:d>
                  </m:oMath>
                </a14:m>
                <a:r>
                  <a:rPr lang="en-US" dirty="0" smtClean="0"/>
                  <a:t>. Trivially </a:t>
                </a:r>
                <a14:m>
                  <m:oMath xmlns:m="http://schemas.openxmlformats.org/officeDocument/2006/math">
                    <m:d>
                      <m:dPr>
                        <m:begChr m:val="|"/>
                        <m:endChr m:val="|"/>
                        <m:ctrlPr>
                          <a:rPr lang="en-US" sz="1200" i="1" smtClean="0">
                            <a:latin typeface="Cambria Math" panose="02040503050406030204" pitchFamily="18" charset="0"/>
                          </a:rPr>
                        </m:ctrlPr>
                      </m:dPr>
                      <m:e>
                        <m:r>
                          <a:rPr lang="en-US" sz="1200" i="1" smtClean="0">
                            <a:latin typeface="Cambria Math" panose="02040503050406030204" pitchFamily="18" charset="0"/>
                            <a:ea typeface="Cambria Math" panose="02040503050406030204" pitchFamily="18" charset="0"/>
                          </a:rPr>
                          <m:t>ℳ</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𝑐</m:t>
                            </m:r>
                          </m:e>
                        </m:d>
                      </m:e>
                    </m:d>
                    <m:r>
                      <a:rPr lang="en-US" sz="1200" i="1" smtClean="0">
                        <a:latin typeface="Cambria Math" panose="02040503050406030204" pitchFamily="18" charset="0"/>
                        <a:ea typeface="Cambria Math" panose="02040503050406030204" pitchFamily="18" charset="0"/>
                      </a:rPr>
                      <m:t>≤</m:t>
                    </m:r>
                    <m:d>
                      <m:dPr>
                        <m:begChr m:val="|"/>
                        <m:endChr m:val="|"/>
                        <m:ctrlPr>
                          <a:rPr lang="en-US" sz="1200" i="1" smtClean="0">
                            <a:latin typeface="Cambria Math" panose="02040503050406030204" pitchFamily="18" charset="0"/>
                          </a:rPr>
                        </m:ctrlPr>
                      </m:dPr>
                      <m:e>
                        <m:r>
                          <a:rPr lang="el-GR" sz="1200" i="1">
                            <a:latin typeface="Cambria Math" panose="02040503050406030204" pitchFamily="18" charset="0"/>
                          </a:rPr>
                          <m:t>𝒦</m:t>
                        </m:r>
                      </m:e>
                    </m:d>
                    <m:r>
                      <a:rPr lang="en-US" sz="1200" b="0" i="1" smtClean="0">
                        <a:latin typeface="Cambria Math" panose="02040503050406030204" pitchFamily="18" charset="0"/>
                      </a:rPr>
                      <m:t>&lt;</m:t>
                    </m:r>
                    <m:d>
                      <m:dPr>
                        <m:begChr m:val="|"/>
                        <m:endChr m:val="|"/>
                        <m:ctrlPr>
                          <a:rPr lang="en-US" sz="1200" i="1" smtClean="0">
                            <a:latin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ℳ</m:t>
                        </m:r>
                      </m:e>
                    </m:d>
                  </m:oMath>
                </a14:m>
                <a:r>
                  <a:rPr lang="en-US" dirty="0" smtClean="0"/>
                  <a:t>. This implies that there</a:t>
                </a:r>
                <a:r>
                  <a:rPr lang="en-US" baseline="0" dirty="0" smtClean="0"/>
                  <a:t> is some message</a:t>
                </a:r>
                <a14:m>
                  <m:oMath xmlns:m="http://schemas.openxmlformats.org/officeDocument/2006/math">
                    <m:r>
                      <a:rPr lang="en-US" sz="1200" b="0" i="0" smtClean="0">
                        <a:latin typeface="Cambria Math" panose="02040503050406030204" pitchFamily="18" charset="0"/>
                        <a:ea typeface="Cambria Math" panose="02040503050406030204" pitchFamily="18" charset="0"/>
                      </a:rPr>
                      <m:t> </m:t>
                    </m:r>
                    <m:r>
                      <m:rPr>
                        <m:sty m:val="p"/>
                      </m:rPr>
                      <a:rPr lang="en-US" sz="1200" b="0" i="0" smtClean="0">
                        <a:latin typeface="Cambria Math" panose="02040503050406030204" pitchFamily="18" charset="0"/>
                        <a:ea typeface="Cambria Math" panose="02040503050406030204" pitchFamily="18" charset="0"/>
                      </a:rPr>
                      <m:t>m</m:t>
                    </m:r>
                    <m:r>
                      <a:rPr lang="en-US" sz="1200" b="0" i="1" smtClean="0">
                        <a:latin typeface="Cambria Math" panose="02040503050406030204" pitchFamily="18" charset="0"/>
                        <a:ea typeface="Cambria Math" panose="02040503050406030204" pitchFamily="18" charset="0"/>
                      </a:rPr>
                      <m:t>∈</m:t>
                    </m:r>
                    <m:r>
                      <a:rPr lang="en-US" sz="1200" i="1" smtClean="0">
                        <a:latin typeface="Cambria Math" panose="02040503050406030204" pitchFamily="18" charset="0"/>
                        <a:ea typeface="Cambria Math" panose="02040503050406030204" pitchFamily="18" charset="0"/>
                      </a:rPr>
                      <m:t>ℳ</m:t>
                    </m:r>
                    <m:r>
                      <a:rPr lang="en-US" sz="1200" b="0" i="1" smtClean="0">
                        <a:latin typeface="Cambria Math" panose="02040503050406030204" pitchFamily="18" charset="0"/>
                        <a:ea typeface="Cambria Math" panose="02040503050406030204" pitchFamily="18" charset="0"/>
                      </a:rPr>
                      <m:t>\</m:t>
                    </m:r>
                    <m:r>
                      <a:rPr lang="en-US" sz="1200" i="1" smtClean="0">
                        <a:latin typeface="Cambria Math" panose="02040503050406030204" pitchFamily="18" charset="0"/>
                        <a:ea typeface="Cambria Math" panose="02040503050406030204" pitchFamily="18" charset="0"/>
                      </a:rPr>
                      <m:t>ℳ</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𝑐</m:t>
                        </m:r>
                      </m:e>
                    </m:d>
                  </m:oMath>
                </a14:m>
                <a:r>
                  <a:rPr lang="en-US" dirty="0" smtClean="0"/>
                  <a:t> so that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b="0" i="0"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e>
                      </m:d>
                      <m:r>
                        <a:rPr lang="en-US" b="0" i="1" smtClean="0">
                          <a:latin typeface="Cambria Math" panose="02040503050406030204" pitchFamily="18" charset="0"/>
                        </a:rPr>
                        <m:t>.</m:t>
                      </m:r>
                    </m:oMath>
                  </m:oMathPara>
                </a14:m>
                <a:endParaRPr lang="en-US" b="0" dirty="0" smtClean="0"/>
              </a:p>
              <a:p>
                <a:endParaRPr lang="en-US" dirty="0"/>
              </a:p>
            </p:txBody>
          </p:sp>
        </mc:Choice>
        <mc:Fallback xmlns="">
          <p:sp>
            <p:nvSpPr>
              <p:cNvPr id="3" name="Notes Placeholder 2"/>
              <p:cNvSpPr>
                <a:spLocks noGrp="1"/>
              </p:cNvSpPr>
              <p:nvPr>
                <p:ph type="body" idx="1"/>
              </p:nvPr>
            </p:nvSpPr>
            <p:spPr/>
            <p:txBody>
              <a:bodyPr/>
              <a:lstStyle/>
              <a:p>
                <a:r>
                  <a:rPr lang="en-US" dirty="0" smtClean="0"/>
                  <a:t>Proof: Suppose for contradiction</a:t>
                </a:r>
                <a:r>
                  <a:rPr lang="en-US" baseline="0" dirty="0" smtClean="0"/>
                  <a:t> that </a:t>
                </a:r>
                <a:r>
                  <a:rPr lang="en-US" sz="1200" i="0" smtClean="0">
                    <a:latin typeface="Cambria Math" panose="02040503050406030204" pitchFamily="18" charset="0"/>
                  </a:rPr>
                  <a:t>|</a:t>
                </a:r>
                <a:r>
                  <a:rPr lang="el-GR" sz="1200" i="0">
                    <a:latin typeface="Cambria Math" panose="02040503050406030204" pitchFamily="18" charset="0"/>
                  </a:rPr>
                  <a:t>𝒦|</a:t>
                </a:r>
                <a:r>
                  <a:rPr lang="en-US" sz="1200" b="0" i="0" smtClean="0">
                    <a:latin typeface="Cambria Math" panose="02040503050406030204" pitchFamily="18" charset="0"/>
                  </a:rPr>
                  <a:t>&lt;</a:t>
                </a:r>
                <a:r>
                  <a:rPr lang="en-US" sz="1200" i="0" smtClean="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ℳ|</a:t>
                </a:r>
                <a:r>
                  <a:rPr lang="en-US" baseline="0" dirty="0" smtClean="0"/>
                  <a:t>. Given a ciphertext c let </a:t>
                </a:r>
                <a:r>
                  <a:rPr lang="en-US" sz="1200" i="0" smtClean="0">
                    <a:latin typeface="Cambria Math" panose="02040503050406030204" pitchFamily="18" charset="0"/>
                    <a:ea typeface="Cambria Math" panose="02040503050406030204" pitchFamily="18" charset="0"/>
                  </a:rPr>
                  <a:t>ℳ</a:t>
                </a:r>
                <a:r>
                  <a:rPr lang="en-US" sz="1200" b="0" i="0" smtClean="0">
                    <a:latin typeface="Cambria Math" panose="02040503050406030204" pitchFamily="18" charset="0"/>
                    <a:ea typeface="Cambria Math" panose="02040503050406030204" pitchFamily="18" charset="0"/>
                  </a:rPr>
                  <a:t>(𝑐)={𝑚├|𝑚=〖𝐷𝑒𝑐〗_𝑘 (𝑐)┤  𝑓𝑜𝑟 𝑠𝑜𝑚𝑒 𝑘𝑒𝑦 𝑘 ∈</a:t>
                </a:r>
                <a:r>
                  <a:rPr lang="el-GR" sz="1200" i="0" smtClean="0">
                    <a:latin typeface="Cambria Math" panose="02040503050406030204" pitchFamily="18" charset="0"/>
                  </a:rPr>
                  <a:t>𝒦</a:t>
                </a:r>
                <a:r>
                  <a:rPr lang="en-US" sz="1200" b="0" i="0" smtClean="0">
                    <a:latin typeface="Cambria Math" panose="02040503050406030204" pitchFamily="18" charset="0"/>
                    <a:ea typeface="Cambria Math" panose="02040503050406030204" pitchFamily="18" charset="0"/>
                  </a:rPr>
                  <a:t>}</a:t>
                </a:r>
                <a:r>
                  <a:rPr lang="en-US" dirty="0" smtClean="0"/>
                  <a:t>. Trivially </a:t>
                </a:r>
                <a:r>
                  <a:rPr lang="en-US" sz="1200" i="0" smtClean="0">
                    <a:latin typeface="Cambria Math" panose="02040503050406030204" pitchFamily="18" charset="0"/>
                  </a:rPr>
                  <a:t>|</a:t>
                </a:r>
                <a:r>
                  <a:rPr lang="en-US" sz="1200" i="0" smtClean="0">
                    <a:latin typeface="Cambria Math" panose="02040503050406030204" pitchFamily="18" charset="0"/>
                    <a:ea typeface="Cambria Math" panose="02040503050406030204" pitchFamily="18" charset="0"/>
                  </a:rPr>
                  <a:t>ℳ</a:t>
                </a:r>
                <a:r>
                  <a:rPr lang="en-US" sz="1200" b="0" i="0" smtClean="0">
                    <a:latin typeface="Cambria Math" panose="02040503050406030204" pitchFamily="18" charset="0"/>
                    <a:ea typeface="Cambria Math" panose="02040503050406030204" pitchFamily="18" charset="0"/>
                  </a:rPr>
                  <a:t>(</a:t>
                </a:r>
                <a:r>
                  <a:rPr lang="en-US" sz="1200" b="0" i="0" smtClean="0">
                    <a:latin typeface="Cambria Math" panose="02040503050406030204" pitchFamily="18" charset="0"/>
                    <a:ea typeface="Cambria Math" panose="02040503050406030204" pitchFamily="18" charset="0"/>
                  </a:rPr>
                  <a:t>𝑐)</a:t>
                </a:r>
                <a:r>
                  <a:rPr lang="en-US" sz="1200" b="0" i="0">
                    <a:latin typeface="Cambria Math" panose="02040503050406030204" pitchFamily="18" charset="0"/>
                    <a:ea typeface="Cambria Math" panose="02040503050406030204" pitchFamily="18" charset="0"/>
                  </a:rPr>
                  <a:t>|</a:t>
                </a:r>
                <a:r>
                  <a:rPr lang="en-US" sz="1200" i="0" smtClean="0">
                    <a:latin typeface="Cambria Math" panose="02040503050406030204" pitchFamily="18" charset="0"/>
                    <a:ea typeface="Cambria Math" panose="02040503050406030204" pitchFamily="18" charset="0"/>
                  </a:rPr>
                  <a:t>≤</a:t>
                </a:r>
                <a:r>
                  <a:rPr lang="en-US" sz="1200" i="0" smtClean="0">
                    <a:latin typeface="Cambria Math" panose="02040503050406030204" pitchFamily="18" charset="0"/>
                  </a:rPr>
                  <a:t>|</a:t>
                </a:r>
                <a:r>
                  <a:rPr lang="el-GR" sz="1200" i="0">
                    <a:latin typeface="Cambria Math" panose="02040503050406030204" pitchFamily="18" charset="0"/>
                  </a:rPr>
                  <a:t>𝒦|</a:t>
                </a:r>
                <a:r>
                  <a:rPr lang="en-US" sz="1200" b="0" i="0" smtClean="0">
                    <a:latin typeface="Cambria Math" panose="02040503050406030204" pitchFamily="18" charset="0"/>
                  </a:rPr>
                  <a:t>&lt;</a:t>
                </a:r>
                <a:r>
                  <a:rPr lang="en-US" sz="1200" i="0" smtClean="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ℳ|</a:t>
                </a:r>
                <a:r>
                  <a:rPr lang="en-US" dirty="0" smtClean="0"/>
                  <a:t>. This implies that there</a:t>
                </a:r>
                <a:r>
                  <a:rPr lang="en-US" baseline="0" dirty="0" smtClean="0"/>
                  <a:t> is some message</a:t>
                </a:r>
                <a:r>
                  <a:rPr lang="en-US" sz="1200" b="0" i="0" smtClean="0">
                    <a:latin typeface="Cambria Math" panose="02040503050406030204" pitchFamily="18" charset="0"/>
                    <a:ea typeface="Cambria Math" panose="02040503050406030204" pitchFamily="18" charset="0"/>
                  </a:rPr>
                  <a:t> m∈</a:t>
                </a:r>
                <a:r>
                  <a:rPr lang="en-US" sz="1200" i="0" smtClean="0">
                    <a:latin typeface="Cambria Math" panose="02040503050406030204" pitchFamily="18" charset="0"/>
                    <a:ea typeface="Cambria Math" panose="02040503050406030204" pitchFamily="18" charset="0"/>
                  </a:rPr>
                  <a:t>ℳ</a:t>
                </a:r>
                <a:r>
                  <a:rPr lang="en-US" sz="1200" b="0" i="0" smtClean="0">
                    <a:latin typeface="Cambria Math" panose="02040503050406030204" pitchFamily="18" charset="0"/>
                    <a:ea typeface="Cambria Math" panose="02040503050406030204" pitchFamily="18" charset="0"/>
                  </a:rPr>
                  <a:t>\</a:t>
                </a:r>
                <a:r>
                  <a:rPr lang="en-US" sz="1200" i="0" smtClean="0">
                    <a:latin typeface="Cambria Math" panose="02040503050406030204" pitchFamily="18" charset="0"/>
                    <a:ea typeface="Cambria Math" panose="02040503050406030204" pitchFamily="18" charset="0"/>
                  </a:rPr>
                  <a:t>ℳ</a:t>
                </a:r>
                <a:r>
                  <a:rPr lang="en-US" sz="1200" b="0" i="0" smtClean="0">
                    <a:latin typeface="Cambria Math" panose="02040503050406030204" pitchFamily="18" charset="0"/>
                    <a:ea typeface="Cambria Math" panose="02040503050406030204" pitchFamily="18" charset="0"/>
                  </a:rPr>
                  <a:t>(𝑐)</a:t>
                </a:r>
                <a:r>
                  <a:rPr lang="en-US" dirty="0" smtClean="0"/>
                  <a:t> so that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panose="02040503050406030204" pitchFamily="18" charset="0"/>
                  </a:rPr>
                  <a:t>Pr</a:t>
                </a:r>
                <a:r>
                  <a:rPr lang="en-US" b="0" i="0" smtClean="0">
                    <a:latin typeface="Cambria Math" panose="02040503050406030204" pitchFamily="18" charset="0"/>
                  </a:rPr>
                  <a:t>[𝑀=𝑚├|</a:t>
                </a:r>
                <a:r>
                  <a:rPr lang="en-US" i="0">
                    <a:latin typeface="Cambria Math" panose="02040503050406030204" pitchFamily="18" charset="0"/>
                  </a:rPr>
                  <a:t>𝐶=𝑐┤]</a:t>
                </a:r>
                <a:r>
                  <a:rPr lang="en-US" b="0" i="0" smtClean="0">
                    <a:latin typeface="Cambria Math" panose="02040503050406030204" pitchFamily="18" charset="0"/>
                  </a:rPr>
                  <a:t>=</a:t>
                </a:r>
                <a:r>
                  <a:rPr lang="en-US" b="0" i="0" smtClean="0">
                    <a:latin typeface="Cambria Math" panose="02040503050406030204" pitchFamily="18" charset="0"/>
                  </a:rPr>
                  <a:t>0</a:t>
                </a:r>
                <a:r>
                  <a:rPr lang="en-US" b="0" i="0" smtClean="0">
                    <a:latin typeface="Cambria Math" panose="02040503050406030204" pitchFamily="18" charset="0"/>
                    <a:ea typeface="Cambria Math" panose="02040503050406030204" pitchFamily="18" charset="0"/>
                  </a:rPr>
                  <a:t>≠</a:t>
                </a:r>
                <a:r>
                  <a:rPr lang="en-US" b="0" i="0" smtClean="0">
                    <a:latin typeface="Cambria Math" panose="02040503050406030204" pitchFamily="18" charset="0"/>
                  </a:rPr>
                  <a:t>Pr[</a:t>
                </a:r>
                <a:r>
                  <a:rPr lang="en-US" i="0">
                    <a:latin typeface="Cambria Math" panose="02040503050406030204" pitchFamily="18" charset="0"/>
                  </a:rPr>
                  <a:t>𝑀=𝑚]</a:t>
                </a:r>
                <a:r>
                  <a:rPr lang="en-US" b="0" i="0" smtClean="0">
                    <a:latin typeface="Cambria Math" panose="02040503050406030204" pitchFamily="18" charset="0"/>
                  </a:rPr>
                  <a:t>.</a:t>
                </a:r>
                <a:endParaRPr lang="en-US" b="0" dirty="0" smtClean="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60</a:t>
            </a:fld>
            <a:endParaRPr lang="en-US"/>
          </a:p>
        </p:txBody>
      </p:sp>
    </p:spTree>
    <p:extLst>
      <p:ext uri="{BB962C8B-B14F-4D97-AF65-F5344CB8AC3E}">
        <p14:creationId xmlns:p14="http://schemas.microsoft.com/office/powerpoint/2010/main" val="274129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2</a:t>
            </a:fld>
            <a:endParaRPr lang="en-US"/>
          </a:p>
        </p:txBody>
      </p:sp>
    </p:spTree>
    <p:extLst>
      <p:ext uri="{BB962C8B-B14F-4D97-AF65-F5344CB8AC3E}">
        <p14:creationId xmlns:p14="http://schemas.microsoft.com/office/powerpoint/2010/main" val="111969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Limitations?</a:t>
            </a:r>
          </a:p>
          <a:p>
            <a:r>
              <a:rPr lang="en-US" dirty="0" smtClean="0"/>
              <a:t>  Integrity</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61</a:t>
            </a:fld>
            <a:endParaRPr lang="en-US"/>
          </a:p>
        </p:txBody>
      </p:sp>
    </p:spTree>
    <p:extLst>
      <p:ext uri="{BB962C8B-B14F-4D97-AF65-F5344CB8AC3E}">
        <p14:creationId xmlns:p14="http://schemas.microsoft.com/office/powerpoint/2010/main" val="10547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3</a:t>
            </a:fld>
            <a:endParaRPr lang="en-US"/>
          </a:p>
        </p:txBody>
      </p:sp>
    </p:spTree>
    <p:extLst>
      <p:ext uri="{BB962C8B-B14F-4D97-AF65-F5344CB8AC3E}">
        <p14:creationId xmlns:p14="http://schemas.microsoft.com/office/powerpoint/2010/main" val="31316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4</a:t>
            </a:fld>
            <a:endParaRPr lang="en-US"/>
          </a:p>
        </p:txBody>
      </p:sp>
    </p:spTree>
    <p:extLst>
      <p:ext uri="{BB962C8B-B14F-4D97-AF65-F5344CB8AC3E}">
        <p14:creationId xmlns:p14="http://schemas.microsoft.com/office/powerpoint/2010/main" val="382748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5</a:t>
            </a:fld>
            <a:endParaRPr lang="en-US"/>
          </a:p>
        </p:txBody>
      </p:sp>
    </p:spTree>
    <p:extLst>
      <p:ext uri="{BB962C8B-B14F-4D97-AF65-F5344CB8AC3E}">
        <p14:creationId xmlns:p14="http://schemas.microsoft.com/office/powerpoint/2010/main" val="53880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6</a:t>
            </a:fld>
            <a:endParaRPr lang="en-US"/>
          </a:p>
        </p:txBody>
      </p:sp>
    </p:spTree>
    <p:extLst>
      <p:ext uri="{BB962C8B-B14F-4D97-AF65-F5344CB8AC3E}">
        <p14:creationId xmlns:p14="http://schemas.microsoft.com/office/powerpoint/2010/main" val="260694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7</a:t>
            </a:fld>
            <a:endParaRPr lang="en-US"/>
          </a:p>
        </p:txBody>
      </p:sp>
    </p:spTree>
    <p:extLst>
      <p:ext uri="{BB962C8B-B14F-4D97-AF65-F5344CB8AC3E}">
        <p14:creationId xmlns:p14="http://schemas.microsoft.com/office/powerpoint/2010/main" val="360221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8</a:t>
            </a:fld>
            <a:endParaRPr lang="en-US"/>
          </a:p>
        </p:txBody>
      </p:sp>
    </p:spTree>
    <p:extLst>
      <p:ext uri="{BB962C8B-B14F-4D97-AF65-F5344CB8AC3E}">
        <p14:creationId xmlns:p14="http://schemas.microsoft.com/office/powerpoint/2010/main" val="426267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Herodotus, an entertaining but less than reliable Greek historian, reports a more ingenious method. </a:t>
            </a:r>
            <a:r>
              <a:rPr lang="en-US" altLang="en-US" dirty="0" err="1"/>
              <a:t>Histaeus</a:t>
            </a:r>
            <a:r>
              <a:rPr lang="en-US" altLang="en-US" dirty="0"/>
              <a:t>, ruler of Miletus, wanted to send a message to his friend </a:t>
            </a:r>
            <a:r>
              <a:rPr lang="en-US" altLang="en-US" dirty="0" err="1"/>
              <a:t>Aristagorus</a:t>
            </a:r>
            <a:r>
              <a:rPr lang="en-US" altLang="en-US" dirty="0"/>
              <a:t>, urging revolt against the Persians. </a:t>
            </a:r>
            <a:r>
              <a:rPr lang="en-US" altLang="en-US" dirty="0" err="1"/>
              <a:t>Histaeus</a:t>
            </a:r>
            <a:r>
              <a:rPr lang="en-US" altLang="en-US" dirty="0"/>
              <a:t> shaved the head of his most trusted slave, then tattooed a message on the slave's scalp. After the hair grew back, the slave was sent to </a:t>
            </a:r>
            <a:r>
              <a:rPr lang="en-US" altLang="en-US" dirty="0" err="1"/>
              <a:t>Aristagorus</a:t>
            </a:r>
            <a:r>
              <a:rPr lang="en-US" altLang="en-US" dirty="0"/>
              <a:t> with the message safely hidden.</a:t>
            </a:r>
          </a:p>
          <a:p>
            <a:endParaRPr lang="en-US" altLang="en-US" dirty="0"/>
          </a:p>
          <a:p>
            <a:r>
              <a:rPr lang="en-US" altLang="en-US" dirty="0"/>
              <a:t>Later in Herodotus' histories, the Spartans received word that Xerxes was preparing to invade Greece. Their informant, </a:t>
            </a:r>
            <a:r>
              <a:rPr lang="en-US" altLang="en-US" dirty="0" err="1"/>
              <a:t>Demeratus</a:t>
            </a:r>
            <a:r>
              <a:rPr lang="en-US" altLang="en-US" dirty="0"/>
              <a:t>, was a Greek in exile in Persia. Fearing discovery, </a:t>
            </a:r>
            <a:r>
              <a:rPr lang="en-US" altLang="en-US" dirty="0" err="1"/>
              <a:t>Demeratus</a:t>
            </a:r>
            <a:r>
              <a:rPr lang="en-US" altLang="en-US" dirty="0"/>
              <a:t> wrote his message on the wood backing of a wax tablet. He then hid the message underneath a fresh layer of wax. The apparently blank tablet sailed easily past sentries on the road.</a:t>
            </a:r>
          </a:p>
          <a:p>
            <a:pPr>
              <a:buFontTx/>
              <a:buChar char="•"/>
            </a:pPr>
            <a:endParaRPr lang="en-US" altLang="en-US" dirty="0"/>
          </a:p>
          <a:p>
            <a:r>
              <a:rPr lang="en-US" altLang="en-US" dirty="0"/>
              <a:t>A more subtle method, nearly as old, is to use invisible ink. Described as early as the first century AD, invisible inks were commonly used for serious communications until WWII. The simplest are organic compounds, such as lemon juice, milk, or urine, all of which turn dark when held over a flame. In 1641, Bishop John Wilkins suggested onion juice, alum, ammonia salts, and for glow-in-the dark writing the "distilled Juice of Glowworms." Modern invisible inks fluoresce under ultraviolet light and are used as anti-counterfeit devices. For example, "VOID" is printed on checks and other official documents in an ink that appears under the strong ultraviolet light used for photocopies.</a:t>
            </a:r>
          </a:p>
          <a:p>
            <a:endParaRPr lang="en-US" altLang="en-US" dirty="0"/>
          </a:p>
          <a:p>
            <a:r>
              <a:rPr lang="en-US" altLang="en-US" dirty="0"/>
              <a:t>A modern area that is related to both is information hiding or covert channels.  Embed messages in places not intended for storing information.  They can use cryptographic approaches to ensure secrecy, and do not rely only on secrecy of method.</a:t>
            </a:r>
          </a:p>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55632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8/20/2018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8/20/2018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www.google.com/url?sa=i&amp;rct=j&amp;q=&amp;esrc=s&amp;source=images&amp;cd=&amp;ved=0ahUKEwiZpZiIpKTRAhVr2IMKHex8A1sQjRwIBw&amp;url=http://hpc-asia.com/cray-supercomputer-maker-looking-64-bit-arm-processors-hpc/&amp;bvm=bv.142059868,d.amc&amp;psig=AFQjCNHdGwT6rKyaArCThtFbjI5BUv87ZQ&amp;ust=1483474697735274" TargetMode="External"/><Relationship Id="rId4" Type="http://schemas.openxmlformats.org/officeDocument/2006/relationships/hyperlink" Target="https://www.google.com/url?sa=i&amp;rct=j&amp;q=&amp;esrc=s&amp;source=images&amp;cd=&amp;cad=rja&amp;uact=8&amp;ved=0ahUKEwiZpZiIpKTRAhVr2IMKHex8A1sQjRwIBw&amp;url=http://hpc-asia.com/cray-supercomputer-maker-looking-64-bit-arm-processors-hpc/&amp;bvm=bv.142059868,d.amc&amp;psig=AFQjCNHdGwT6rKyaArCThtFbjI5BUv87ZQ&amp;ust=148347469773527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com/url?sa=i&amp;rct=j&amp;q=&amp;esrc=s&amp;source=images&amp;cd=&amp;ved=0ahUKEwjKvvL_r6TRAhXD44MKHW0dCxcQjRwIBw&amp;url=https://www.pinterest.com/pin/452541462532324928/&amp;bvm=bv.142059868,d.amc&amp;psig=AFQjCNEmukcmKhN733GdOB1_PpPv1o-2xg&amp;ust=148347790326799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450.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1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51.jpg"/></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6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Oq-7XvaTRAhXMzIMKHWPfDm0QjRwIBw&amp;url=http://www.statisticsblog.com/tag/fair-coin/&amp;psig=AFQjCNEni7u9gIzIKZTyGipSXKuF0mqyvw&amp;ust=1483481561966586" TargetMode="External"/><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fontScale="92500" lnSpcReduction="10000"/>
          </a:bodyPr>
          <a:lstStyle/>
          <a:p>
            <a:pPr algn="l"/>
            <a:r>
              <a:rPr lang="en-US" sz="2900" b="1" dirty="0" smtClean="0"/>
              <a:t>Week 1: </a:t>
            </a:r>
          </a:p>
          <a:p>
            <a:pPr marL="342900" indent="-342900" algn="l">
              <a:buFont typeface="Arial" panose="020B0604020202020204" pitchFamily="34" charset="0"/>
              <a:buChar char="•"/>
            </a:pPr>
            <a:r>
              <a:rPr lang="en-US" sz="2900" dirty="0" smtClean="0"/>
              <a:t>Course Overview &amp; What is Cryptography</a:t>
            </a:r>
          </a:p>
          <a:p>
            <a:pPr marL="342900" indent="-342900" algn="l">
              <a:buFont typeface="Arial" panose="020B0604020202020204" pitchFamily="34" charset="0"/>
              <a:buChar char="•"/>
            </a:pPr>
            <a:r>
              <a:rPr lang="en-US" sz="2900" dirty="0"/>
              <a:t>Historical Ciphers (&amp; How to Break Them)</a:t>
            </a:r>
          </a:p>
          <a:p>
            <a:pPr marL="342900" indent="-342900" algn="l">
              <a:buFont typeface="Arial" panose="020B0604020202020204" pitchFamily="34" charset="0"/>
              <a:buChar char="•"/>
            </a:pPr>
            <a:r>
              <a:rPr lang="en-US" sz="2900" dirty="0" smtClean="0"/>
              <a:t>Perfect Secrecy</a:t>
            </a:r>
          </a:p>
          <a:p>
            <a:pPr marL="800100" lvl="1" indent="-342900" algn="l">
              <a:buFont typeface="Arial" panose="020B0604020202020204" pitchFamily="34" charset="0"/>
              <a:buChar char="•"/>
            </a:pPr>
            <a:endParaRPr lang="en-US" sz="2500" dirty="0" smtClean="0"/>
          </a:p>
          <a:p>
            <a:pPr algn="l"/>
            <a:r>
              <a:rPr lang="en-US" sz="2900" b="1" dirty="0" smtClean="0"/>
              <a:t>Readings: </a:t>
            </a:r>
            <a:r>
              <a:rPr lang="en-US" sz="2900" dirty="0" smtClean="0"/>
              <a:t>Katz </a:t>
            </a:r>
            <a:r>
              <a:rPr lang="en-US" sz="2900" dirty="0"/>
              <a:t>and </a:t>
            </a:r>
            <a:r>
              <a:rPr lang="en-US" sz="2900" dirty="0" smtClean="0"/>
              <a:t>Lindell Chapter 1-2 + Appendix A.3 (background)</a:t>
            </a:r>
            <a:endParaRPr lang="en-US" sz="29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031180" cy="369332"/>
          </a:xfrm>
          <a:prstGeom prst="rect">
            <a:avLst/>
          </a:prstGeom>
          <a:noFill/>
        </p:spPr>
        <p:txBody>
          <a:bodyPr wrap="none" rtlCol="0">
            <a:spAutoFit/>
          </a:bodyPr>
          <a:lstStyle/>
          <a:p>
            <a:r>
              <a:rPr lang="en-US" b="1" smtClean="0"/>
              <a:t>Fall 2018</a:t>
            </a:r>
            <a:endParaRPr lang="en-US" b="1" dirty="0"/>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Steganography vs Cryptography</a:t>
            </a:r>
            <a:endParaRPr lang="en-US" dirty="0"/>
          </a:p>
        </p:txBody>
      </p:sp>
      <p:sp>
        <p:nvSpPr>
          <p:cNvPr id="3" name="Content Placeholder 2"/>
          <p:cNvSpPr>
            <a:spLocks noGrp="1"/>
          </p:cNvSpPr>
          <p:nvPr>
            <p:ph idx="1"/>
          </p:nvPr>
        </p:nvSpPr>
        <p:spPr/>
        <p:txBody>
          <a:bodyPr/>
          <a:lstStyle/>
          <a:p>
            <a:r>
              <a:rPr lang="en-US" dirty="0" smtClean="0"/>
              <a:t>Steganography</a:t>
            </a:r>
          </a:p>
          <a:p>
            <a:pPr lvl="1"/>
            <a:r>
              <a:rPr lang="en-US" b="1" dirty="0" smtClean="0"/>
              <a:t>Goal: </a:t>
            </a:r>
            <a:r>
              <a:rPr lang="en-US" dirty="0" smtClean="0"/>
              <a:t>Hide existence of a message</a:t>
            </a:r>
          </a:p>
          <a:p>
            <a:pPr lvl="2"/>
            <a:r>
              <a:rPr lang="en-US" dirty="0" smtClean="0"/>
              <a:t>Invisible Ink, Tattoo Underneath Hair, …</a:t>
            </a:r>
          </a:p>
          <a:p>
            <a:pPr lvl="1"/>
            <a:r>
              <a:rPr lang="en-US" b="1" dirty="0" smtClean="0"/>
              <a:t>Assumption: </a:t>
            </a:r>
            <a:r>
              <a:rPr lang="en-US" dirty="0" smtClean="0"/>
              <a:t>Method is secret</a:t>
            </a:r>
          </a:p>
          <a:p>
            <a:r>
              <a:rPr lang="en-US" dirty="0" smtClean="0"/>
              <a:t>Cryptography</a:t>
            </a:r>
          </a:p>
          <a:p>
            <a:pPr lvl="1"/>
            <a:r>
              <a:rPr lang="en-US" b="1" dirty="0" smtClean="0"/>
              <a:t>Goal:</a:t>
            </a:r>
            <a:r>
              <a:rPr lang="en-US" dirty="0" smtClean="0"/>
              <a:t> Hide the meaning of a message</a:t>
            </a:r>
          </a:p>
          <a:p>
            <a:pPr lvl="1"/>
            <a:r>
              <a:rPr lang="en-US" dirty="0" smtClean="0"/>
              <a:t>Depends only on secrecy of a (short) key</a:t>
            </a:r>
          </a:p>
          <a:p>
            <a:pPr lvl="1"/>
            <a:r>
              <a:rPr lang="en-US" b="1" dirty="0" err="1" smtClean="0"/>
              <a:t>Kerckhoff’s</a:t>
            </a:r>
            <a:r>
              <a:rPr lang="en-US" b="1" dirty="0" smtClean="0"/>
              <a:t> Principle: </a:t>
            </a:r>
            <a:r>
              <a:rPr lang="en-US" dirty="0" smtClean="0"/>
              <a:t>Cipher method should </a:t>
            </a:r>
          </a:p>
          <a:p>
            <a:pPr marL="457200" lvl="1" indent="0">
              <a:buNone/>
            </a:pPr>
            <a:r>
              <a:rPr lang="en-US" dirty="0" smtClean="0"/>
              <a:t>not be required to be secret.</a:t>
            </a:r>
          </a:p>
        </p:txBody>
      </p:sp>
      <p:pic>
        <p:nvPicPr>
          <p:cNvPr id="7170" name="Picture 2" descr="Code Tal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967" y="1976560"/>
            <a:ext cx="4762500"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340036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Symmetric Key Encryption</a:t>
            </a:r>
            <a:endParaRPr lang="en-US" dirty="0"/>
          </a:p>
        </p:txBody>
      </p:sp>
      <p:sp>
        <p:nvSpPr>
          <p:cNvPr id="3" name="Content Placeholder 2"/>
          <p:cNvSpPr>
            <a:spLocks noGrp="1"/>
          </p:cNvSpPr>
          <p:nvPr>
            <p:ph idx="1"/>
          </p:nvPr>
        </p:nvSpPr>
        <p:spPr/>
        <p:txBody>
          <a:bodyPr/>
          <a:lstStyle/>
          <a:p>
            <a:r>
              <a:rPr lang="en-US" dirty="0" smtClean="0"/>
              <a:t>What cryptography has historically been all about (Pre 1970)</a:t>
            </a:r>
          </a:p>
          <a:p>
            <a:r>
              <a:rPr lang="en-US" dirty="0" smtClean="0"/>
              <a:t>Two parties (sender and receiver) share secret key</a:t>
            </a:r>
          </a:p>
          <a:p>
            <a:endParaRPr lang="en-US" dirty="0"/>
          </a:p>
          <a:p>
            <a:r>
              <a:rPr lang="en-US" dirty="0" smtClean="0"/>
              <a:t>Sender uses key to encrypt (“scramble”) the message before transmission</a:t>
            </a:r>
          </a:p>
          <a:p>
            <a:r>
              <a:rPr lang="en-US" dirty="0" smtClean="0"/>
              <a:t>Receiver uses the key to decrypt (“unscramble”) and recover the original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599015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Encryption: Basic Terminology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Plaintext</a:t>
                </a:r>
              </a:p>
              <a:p>
                <a:pPr lvl="1"/>
                <a:r>
                  <a:rPr lang="en-US" dirty="0" smtClean="0"/>
                  <a:t>The original message m</a:t>
                </a:r>
              </a:p>
              <a:p>
                <a:r>
                  <a:rPr lang="en-US" dirty="0" smtClean="0"/>
                  <a:t>Plaintext Space (Message Space)</a:t>
                </a:r>
              </a:p>
              <a:p>
                <a:pPr lvl="1"/>
                <a:r>
                  <a:rPr lang="en-US" dirty="0" smtClean="0"/>
                  <a:t>The set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r>
                  <a:rPr lang="en-US" dirty="0" smtClean="0"/>
                  <a:t> of all possible plaintext messages</a:t>
                </a:r>
              </a:p>
              <a:p>
                <a:pPr lvl="1"/>
                <a:r>
                  <a:rPr lang="en-US" dirty="0" smtClean="0"/>
                  <a:t>Example 1: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𝑎𝑡𝑡𝑎𝑐</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e>
                          <m:sup>
                            <m:r>
                              <a:rPr lang="en-US" i="1">
                                <a:latin typeface="Cambria Math" panose="02040503050406030204" pitchFamily="18" charset="0"/>
                                <a:ea typeface="Cambria Math" panose="02040503050406030204" pitchFamily="18" charset="0"/>
                              </a:rPr>
                              <m:t>′</m:t>
                            </m:r>
                          </m:sup>
                        </m:sSup>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𝑒𝑡𝑟𝑒𝑎</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𝑡</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h</m:t>
                            </m:r>
                          </m:e>
                        </m:sPre>
                        <m:r>
                          <a:rPr lang="en-US" b="0" i="1" smtClean="0">
                            <a:latin typeface="Cambria Math" panose="02040503050406030204" pitchFamily="18" charset="0"/>
                            <a:ea typeface="Cambria Math" panose="02040503050406030204" pitchFamily="18" charset="0"/>
                          </a:rPr>
                          <m:t>𝑜𝑙𝑑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𝑐𝑢𝑟𝑟𝑒𝑛𝑡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𝑝𝑜𝑠𝑖𝑡𝑖𝑜𝑛</m:t>
                        </m:r>
                        <m:r>
                          <a:rPr lang="en-US" b="0" i="1" smtClean="0">
                            <a:latin typeface="Cambria Math" panose="02040503050406030204" pitchFamily="18" charset="0"/>
                            <a:ea typeface="Cambria Math" panose="02040503050406030204" pitchFamily="18" charset="0"/>
                          </a:rPr>
                          <m:t>′</m:t>
                        </m:r>
                      </m:e>
                    </m:d>
                  </m:oMath>
                </a14:m>
                <a:endParaRPr lang="en-US" dirty="0" smtClean="0"/>
              </a:p>
              <a:p>
                <a:pPr lvl="1"/>
                <a:r>
                  <a:rPr lang="en-US" dirty="0" smtClean="0">
                    <a:ea typeface="Cambria Math" panose="02040503050406030204" pitchFamily="18" charset="0"/>
                  </a:rPr>
                  <a:t>Example 2: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baseline="30000" smtClean="0">
                        <a:latin typeface="Cambria Math" panose="02040503050406030204" pitchFamily="18" charset="0"/>
                        <a:ea typeface="Cambria Math" panose="02040503050406030204" pitchFamily="18" charset="0"/>
                      </a:rPr>
                      <m:t>𝑛</m:t>
                    </m:r>
                  </m:oMath>
                </a14:m>
                <a:r>
                  <a:rPr lang="en-US" b="0" dirty="0" smtClean="0">
                    <a:ea typeface="Cambria Math" panose="02040503050406030204" pitchFamily="18" charset="0"/>
                  </a:rPr>
                  <a:t>   ---  all n-bit messages</a:t>
                </a:r>
                <a:endParaRPr lang="en-US" b="0" dirty="0" smtClean="0">
                  <a:ea typeface="Cambria Math" panose="02040503050406030204" pitchFamily="18" charset="0"/>
                </a:endParaRPr>
              </a:p>
              <a:p>
                <a:r>
                  <a:rPr lang="en-US" dirty="0" err="1" smtClean="0"/>
                  <a:t>Ciphertext</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p>
              <a:p>
                <a:pPr lvl="1"/>
                <a:r>
                  <a:rPr lang="en-US" dirty="0" smtClean="0"/>
                  <a:t>An encrypted (“scrambled”)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r>
                  <a:rPr lang="en-US" dirty="0" err="1" smtClean="0"/>
                  <a:t>ciphertext</a:t>
                </a:r>
                <a:r>
                  <a:rPr lang="en-US" dirty="0" smtClean="0"/>
                  <a:t> space)</a:t>
                </a:r>
              </a:p>
              <a:p>
                <a:r>
                  <a:rPr lang="en-US" dirty="0" smtClean="0"/>
                  <a:t>Key/</a:t>
                </a:r>
                <a:r>
                  <a:rPr lang="en-US" dirty="0" err="1" smtClean="0"/>
                  <a:t>Keyspace</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t>
                </a:r>
                <a:endParaRPr lang="en-US" baseline="30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317330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Private Key Encryption Syntax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Gen</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Dec</m:t>
                        </m:r>
                      </m:e>
                    </m:d>
                  </m:oMath>
                </a14:m>
                <a:endParaRPr lang="en-US" dirty="0" smtClean="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b="1" dirty="0" smtClean="0"/>
                  <a:t>Input: </a:t>
                </a:r>
                <a:r>
                  <a:rPr lang="en-US" dirty="0" smtClean="0"/>
                  <a:t>Random Bits R</a:t>
                </a:r>
              </a:p>
              <a:p>
                <a:pPr lvl="2"/>
                <a:r>
                  <a:rPr lang="en-US" b="1" dirty="0" smtClean="0"/>
                  <a:t>Output:</a:t>
                </a:r>
                <a:r>
                  <a:rPr lang="en-US" dirty="0" smtClean="0"/>
                  <a:t> 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func>
                  </m:oMath>
                </a14:m>
                <a:r>
                  <a:rPr lang="en-US" dirty="0" smtClean="0"/>
                  <a:t> (Encryption algorithm)</a:t>
                </a:r>
              </a:p>
              <a:p>
                <a:pPr lvl="2"/>
                <a:r>
                  <a:rPr lang="en-US" b="1" dirty="0" smtClean="0"/>
                  <a:t>Input:</a:t>
                </a:r>
                <a:r>
                  <a:rPr lang="en-US" dirty="0" smtClean="0"/>
                  <a: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dirty="0" smtClean="0"/>
              </a:p>
              <a:p>
                <a:pPr lvl="2"/>
                <a:r>
                  <a:rPr lang="en-US" b="1" dirty="0" smtClean="0"/>
                  <a:t>Output: </a:t>
                </a:r>
                <a:r>
                  <a:rPr lang="en-US" dirty="0" err="1" smtClean="0"/>
                  <a:t>ciphertext</a:t>
                </a:r>
                <a:r>
                  <a:rPr lang="en-US" dirty="0" smtClean="0"/>
                  <a: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b="1" dirty="0" smtClean="0"/>
                  <a:t>Input:</a:t>
                </a:r>
                <a:r>
                  <a:rPr lang="en-US" dirty="0" smtClean="0"/>
                  <a: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b="1" dirty="0" smtClean="0"/>
                  <a:t>Output: </a:t>
                </a:r>
                <a:r>
                  <a:rPr lang="en-US" dirty="0" smtClean="0"/>
                  <a:t>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i="1" dirty="0" smtClean="0"/>
              </a:p>
              <a:p>
                <a:endParaRPr lang="en-US" dirty="0" smtClean="0"/>
              </a:p>
              <a:p>
                <a:r>
                  <a:rPr lang="en-US" b="1" dirty="0" smtClean="0"/>
                  <a:t>Invariant: </a:t>
                </a:r>
                <a:r>
                  <a:rPr lang="en-US" dirty="0" smtClean="0"/>
                  <a:t>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6989379" y="1690688"/>
                <a:ext cx="3836276" cy="1241698"/>
              </a:xfrm>
              <a:prstGeom prst="wedgeRoundRectCallout">
                <a:avLst>
                  <a:gd name="adj1" fmla="val -94258"/>
                  <a:gd name="adj2" fmla="val 5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989379" y="1690688"/>
                <a:ext cx="3836276" cy="1241698"/>
              </a:xfrm>
              <a:prstGeom prst="wedgeRoundRectCallout">
                <a:avLst>
                  <a:gd name="adj1" fmla="val -94258"/>
                  <a:gd name="adj2" fmla="val 56575"/>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97820"/>
              <a:gd name="adj2" fmla="val -40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6989379" y="4393928"/>
            <a:ext cx="3836276" cy="1241698"/>
          </a:xfrm>
          <a:prstGeom prst="wedgeRoundRectCallout">
            <a:avLst>
              <a:gd name="adj1" fmla="val -95902"/>
              <a:gd name="adj2" fmla="val -149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Assumption: Adversary does not get to see output of Gen</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69483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Cryptography History</a:t>
            </a:r>
            <a:endParaRPr lang="en-US" dirty="0"/>
          </a:p>
        </p:txBody>
      </p:sp>
      <p:sp>
        <p:nvSpPr>
          <p:cNvPr id="3" name="Content Placeholder 2"/>
          <p:cNvSpPr>
            <a:spLocks noGrp="1"/>
          </p:cNvSpPr>
          <p:nvPr>
            <p:ph idx="1"/>
          </p:nvPr>
        </p:nvSpPr>
        <p:spPr/>
        <p:txBody>
          <a:bodyPr/>
          <a:lstStyle/>
          <a:p>
            <a:r>
              <a:rPr lang="en-US" dirty="0" smtClean="0"/>
              <a:t>2500+ years</a:t>
            </a:r>
          </a:p>
          <a:p>
            <a:r>
              <a:rPr lang="en-US" dirty="0" smtClean="0"/>
              <a:t>Ongoing battle</a:t>
            </a:r>
          </a:p>
          <a:p>
            <a:pPr lvl="1"/>
            <a:r>
              <a:rPr lang="en-US" dirty="0" err="1" smtClean="0"/>
              <a:t>Codemakers</a:t>
            </a:r>
            <a:r>
              <a:rPr lang="en-US" dirty="0" smtClean="0"/>
              <a:t> and codebreakers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cxnSp>
        <p:nvCxnSpPr>
          <p:cNvPr id="5" name="Straight Arrow Connector 4"/>
          <p:cNvCxnSpPr/>
          <p:nvPr/>
        </p:nvCxnSpPr>
        <p:spPr>
          <a:xfrm flipV="1">
            <a:off x="791227" y="5316595"/>
            <a:ext cx="11316690" cy="5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87061" y="4226646"/>
            <a:ext cx="3375796" cy="646331"/>
          </a:xfrm>
          <a:prstGeom prst="rect">
            <a:avLst/>
          </a:prstGeom>
          <a:noFill/>
        </p:spPr>
        <p:txBody>
          <a:bodyPr wrap="none" rtlCol="0">
            <a:spAutoFit/>
          </a:bodyPr>
          <a:lstStyle/>
          <a:p>
            <a:r>
              <a:rPr lang="en-US" b="1" dirty="0" smtClean="0"/>
              <a:t>Shannon Entropy/Perfect Secrecy</a:t>
            </a:r>
          </a:p>
          <a:p>
            <a:r>
              <a:rPr lang="en-US" b="1" dirty="0"/>
              <a:t> </a:t>
            </a:r>
            <a:r>
              <a:rPr lang="en-US" b="1" dirty="0" smtClean="0"/>
              <a:t>                     (~1950)</a:t>
            </a:r>
            <a:endParaRPr lang="en-US" b="1" dirty="0"/>
          </a:p>
        </p:txBody>
      </p:sp>
      <p:pic>
        <p:nvPicPr>
          <p:cNvPr id="10"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36" y="4790467"/>
            <a:ext cx="854018" cy="11233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enig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326" y="4944878"/>
            <a:ext cx="1229956" cy="8177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9247" y="4342668"/>
            <a:ext cx="2728632" cy="369332"/>
          </a:xfrm>
          <a:prstGeom prst="rect">
            <a:avLst/>
          </a:prstGeom>
          <a:noFill/>
        </p:spPr>
        <p:txBody>
          <a:bodyPr wrap="none" rtlCol="0">
            <a:spAutoFit/>
          </a:bodyPr>
          <a:lstStyle/>
          <a:p>
            <a:r>
              <a:rPr lang="en-US" b="1" dirty="0" smtClean="0"/>
              <a:t>Caesar Shift Cipher (50 BC)</a:t>
            </a:r>
            <a:endParaRPr lang="en-US" b="1" dirty="0"/>
          </a:p>
        </p:txBody>
      </p:sp>
      <p:sp>
        <p:nvSpPr>
          <p:cNvPr id="14" name="TextBox 13"/>
          <p:cNvSpPr txBox="1"/>
          <p:nvPr/>
        </p:nvSpPr>
        <p:spPr>
          <a:xfrm>
            <a:off x="1224454" y="6031531"/>
            <a:ext cx="2008050" cy="369332"/>
          </a:xfrm>
          <a:prstGeom prst="rect">
            <a:avLst/>
          </a:prstGeom>
          <a:noFill/>
        </p:spPr>
        <p:txBody>
          <a:bodyPr wrap="none" rtlCol="0">
            <a:spAutoFit/>
          </a:bodyPr>
          <a:lstStyle/>
          <a:p>
            <a:r>
              <a:rPr lang="en-US" b="1" dirty="0" smtClean="0"/>
              <a:t>Frequency Analysis</a:t>
            </a:r>
            <a:endParaRPr lang="en-US" b="1" dirty="0"/>
          </a:p>
        </p:txBody>
      </p:sp>
      <p:pic>
        <p:nvPicPr>
          <p:cNvPr id="8194" name="Picture 2" descr="Image result for frequency analy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807" y="4790467"/>
            <a:ext cx="2467213" cy="12292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507675" y="5843272"/>
            <a:ext cx="2537874" cy="369332"/>
          </a:xfrm>
          <a:prstGeom prst="rect">
            <a:avLst/>
          </a:prstGeom>
          <a:noFill/>
        </p:spPr>
        <p:txBody>
          <a:bodyPr wrap="none" rtlCol="0">
            <a:spAutoFit/>
          </a:bodyPr>
          <a:lstStyle/>
          <a:p>
            <a:r>
              <a:rPr lang="en-US" b="1" dirty="0" smtClean="0"/>
              <a:t>Cipher Machines (1900s)</a:t>
            </a:r>
            <a:endParaRPr lang="en-US" b="1" dirty="0"/>
          </a:p>
        </p:txBody>
      </p:sp>
      <p:pic>
        <p:nvPicPr>
          <p:cNvPr id="8196" name="Picture 4" descr="Image result for claude shann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229" y="4936110"/>
            <a:ext cx="2435104" cy="76097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diffie hellm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5921" y="5418380"/>
            <a:ext cx="1179645" cy="71493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rsa autho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17643" y="5348481"/>
            <a:ext cx="1194761" cy="8452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373529" y="4855150"/>
            <a:ext cx="744114" cy="369332"/>
          </a:xfrm>
          <a:prstGeom prst="rect">
            <a:avLst/>
          </a:prstGeom>
          <a:noFill/>
        </p:spPr>
        <p:txBody>
          <a:bodyPr wrap="none" rtlCol="0">
            <a:spAutoFit/>
          </a:bodyPr>
          <a:lstStyle/>
          <a:p>
            <a:r>
              <a:rPr lang="en-US" b="1" dirty="0" smtClean="0"/>
              <a:t>1970s</a:t>
            </a:r>
            <a:endParaRPr lang="en-US" b="1" dirty="0"/>
          </a:p>
        </p:txBody>
      </p:sp>
      <p:sp>
        <p:nvSpPr>
          <p:cNvPr id="22" name="TextBox 21"/>
          <p:cNvSpPr txBox="1"/>
          <p:nvPr/>
        </p:nvSpPr>
        <p:spPr>
          <a:xfrm>
            <a:off x="8762857" y="6177953"/>
            <a:ext cx="2324034" cy="369332"/>
          </a:xfrm>
          <a:prstGeom prst="rect">
            <a:avLst/>
          </a:prstGeom>
          <a:noFill/>
        </p:spPr>
        <p:txBody>
          <a:bodyPr wrap="none" rtlCol="0">
            <a:spAutoFit/>
          </a:bodyPr>
          <a:lstStyle/>
          <a:p>
            <a:r>
              <a:rPr lang="en-US" b="1" dirty="0" smtClean="0"/>
              <a:t>Public Key Crypto/RSA</a:t>
            </a:r>
            <a:endParaRPr lang="en-US" b="1" dirty="0"/>
          </a:p>
        </p:txBody>
      </p:sp>
      <p:pic>
        <p:nvPicPr>
          <p:cNvPr id="10242" name="Picture 2" descr="Image result for introduction to modern cryptograph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5802" y="3520246"/>
            <a:ext cx="1116945" cy="17176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075565" y="2507223"/>
            <a:ext cx="2032351" cy="1200329"/>
          </a:xfrm>
          <a:prstGeom prst="rect">
            <a:avLst/>
          </a:prstGeom>
          <a:noFill/>
        </p:spPr>
        <p:txBody>
          <a:bodyPr wrap="square" rtlCol="0">
            <a:spAutoFit/>
          </a:bodyPr>
          <a:lstStyle/>
          <a:p>
            <a:r>
              <a:rPr lang="en-US" b="1" dirty="0" smtClean="0"/>
              <a:t>Formalization of Modern Crypto (1976+)</a:t>
            </a:r>
          </a:p>
          <a:p>
            <a:endParaRPr lang="en-US" b="1" dirty="0"/>
          </a:p>
        </p:txBody>
      </p:sp>
    </p:spTree>
    <p:extLst>
      <p:ext uri="{BB962C8B-B14F-4D97-AF65-F5344CB8AC3E}">
        <p14:creationId xmlns:p14="http://schemas.microsoft.com/office/powerpoint/2010/main" val="306127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6" grpId="0"/>
      <p:bldP spid="21" grpId="0"/>
      <p:bldP spid="2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Who Uses Cryptography</a:t>
            </a:r>
            <a:endParaRPr lang="en-US" dirty="0"/>
          </a:p>
        </p:txBody>
      </p:sp>
      <p:sp>
        <p:nvSpPr>
          <p:cNvPr id="3" name="Content Placeholder 2"/>
          <p:cNvSpPr>
            <a:spLocks noGrp="1"/>
          </p:cNvSpPr>
          <p:nvPr>
            <p:ph idx="1"/>
          </p:nvPr>
        </p:nvSpPr>
        <p:spPr/>
        <p:txBody>
          <a:bodyPr/>
          <a:lstStyle/>
          <a:p>
            <a:r>
              <a:rPr lang="en-US" dirty="0" smtClean="0"/>
              <a:t>Traditionally: Militias</a:t>
            </a:r>
          </a:p>
          <a:p>
            <a:r>
              <a:rPr lang="en-US" dirty="0" smtClean="0"/>
              <a:t>Modern Times: Everyone!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cxnSp>
        <p:nvCxnSpPr>
          <p:cNvPr id="5" name="Straight Arrow Connector 4"/>
          <p:cNvCxnSpPr/>
          <p:nvPr/>
        </p:nvCxnSpPr>
        <p:spPr>
          <a:xfrm flipV="1">
            <a:off x="791227" y="5316595"/>
            <a:ext cx="11316690" cy="5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1999" y="4378780"/>
            <a:ext cx="1974067" cy="369332"/>
          </a:xfrm>
          <a:prstGeom prst="rect">
            <a:avLst/>
          </a:prstGeom>
          <a:noFill/>
        </p:spPr>
        <p:txBody>
          <a:bodyPr wrap="none" rtlCol="0">
            <a:spAutoFit/>
          </a:bodyPr>
          <a:lstStyle/>
          <a:p>
            <a:r>
              <a:rPr lang="en-US" b="1" dirty="0" smtClean="0"/>
              <a:t>Revolutionary War</a:t>
            </a:r>
            <a:endParaRPr lang="en-US" b="1" dirty="0"/>
          </a:p>
        </p:txBody>
      </p:sp>
      <p:pic>
        <p:nvPicPr>
          <p:cNvPr id="10"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36" y="4790467"/>
            <a:ext cx="854018" cy="11233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3219" y="4353259"/>
            <a:ext cx="2728632" cy="369332"/>
          </a:xfrm>
          <a:prstGeom prst="rect">
            <a:avLst/>
          </a:prstGeom>
          <a:noFill/>
        </p:spPr>
        <p:txBody>
          <a:bodyPr wrap="none" rtlCol="0">
            <a:spAutoFit/>
          </a:bodyPr>
          <a:lstStyle/>
          <a:p>
            <a:r>
              <a:rPr lang="en-US" b="1" dirty="0" smtClean="0"/>
              <a:t>Caesar Shift Cipher (50 BC)</a:t>
            </a:r>
            <a:endParaRPr lang="en-US" b="1" dirty="0"/>
          </a:p>
        </p:txBody>
      </p:sp>
      <p:pic>
        <p:nvPicPr>
          <p:cNvPr id="11266" name="Picture 2" descr="Image result for 1 if by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121" y="4855150"/>
            <a:ext cx="1552241" cy="127164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revolutionary 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822" y="4855150"/>
            <a:ext cx="1978322" cy="147321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7738097" y="5058647"/>
            <a:ext cx="12526" cy="56367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36639" y="4563446"/>
            <a:ext cx="1644489" cy="369332"/>
          </a:xfrm>
          <a:prstGeom prst="rect">
            <a:avLst/>
          </a:prstGeom>
          <a:noFill/>
        </p:spPr>
        <p:txBody>
          <a:bodyPr wrap="none" rtlCol="0">
            <a:spAutoFit/>
          </a:bodyPr>
          <a:lstStyle/>
          <a:p>
            <a:r>
              <a:rPr lang="en-US" b="1" dirty="0" smtClean="0"/>
              <a:t>Modern Crypto</a:t>
            </a:r>
            <a:endParaRPr lang="en-US" b="1" dirty="0"/>
          </a:p>
        </p:txBody>
      </p:sp>
      <p:pic>
        <p:nvPicPr>
          <p:cNvPr id="25" name="Picture 2" descr="Image result for milit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1282" y="5408857"/>
            <a:ext cx="1350419" cy="9002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 result for ali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3499" y="4317091"/>
            <a:ext cx="648712" cy="8871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Image result for amaz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78335" y="4253136"/>
            <a:ext cx="1514065" cy="10150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mage result for bo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68586" y="4378780"/>
            <a:ext cx="922993" cy="80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lstStyle/>
          <a:p>
            <a:r>
              <a:rPr lang="en-US" dirty="0" smtClean="0"/>
              <a:t>Understand the mathematics underlying cryptographic algorithms and protocols</a:t>
            </a:r>
          </a:p>
          <a:p>
            <a:r>
              <a:rPr lang="en-US" dirty="0" smtClean="0"/>
              <a:t>Understand the power (and limitations) of common cryptographic tools</a:t>
            </a:r>
          </a:p>
          <a:p>
            <a:r>
              <a:rPr lang="en-US" dirty="0" smtClean="0"/>
              <a:t>Understand the formal approach to security in modern cryptography</a:t>
            </a:r>
            <a:endParaRPr lang="en-US" dirty="0"/>
          </a:p>
        </p:txBody>
      </p:sp>
      <p:sp>
        <p:nvSpPr>
          <p:cNvPr id="6" name="Slide Number Placeholder 5"/>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3552572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Expected </a:t>
            </a:r>
            <a:r>
              <a:rPr lang="en-US" dirty="0" smtClean="0"/>
              <a:t>Background</a:t>
            </a:r>
            <a:endParaRPr lang="en-US" dirty="0"/>
          </a:p>
        </p:txBody>
      </p:sp>
      <p:sp>
        <p:nvSpPr>
          <p:cNvPr id="3" name="Content Placeholder 2"/>
          <p:cNvSpPr>
            <a:spLocks noGrp="1"/>
          </p:cNvSpPr>
          <p:nvPr>
            <p:ph idx="1"/>
          </p:nvPr>
        </p:nvSpPr>
        <p:spPr/>
        <p:txBody>
          <a:bodyPr/>
          <a:lstStyle/>
          <a:p>
            <a:r>
              <a:rPr lang="en-US" dirty="0" smtClean="0"/>
              <a:t>Basic Probability Theory</a:t>
            </a:r>
          </a:p>
          <a:p>
            <a:r>
              <a:rPr lang="en-US" dirty="0" smtClean="0"/>
              <a:t>Algorithms and </a:t>
            </a:r>
            <a:r>
              <a:rPr lang="en-US" dirty="0"/>
              <a:t>C</a:t>
            </a:r>
            <a:r>
              <a:rPr lang="en-US" dirty="0" smtClean="0"/>
              <a:t>omplexity</a:t>
            </a:r>
          </a:p>
          <a:p>
            <a:pPr lvl="1"/>
            <a:r>
              <a:rPr lang="en-US" dirty="0" smtClean="0"/>
              <a:t>Most security proofs involve reductions</a:t>
            </a:r>
          </a:p>
          <a:p>
            <a:r>
              <a:rPr lang="en-US" dirty="0" smtClean="0"/>
              <a:t>General Mathematical Maturity</a:t>
            </a:r>
          </a:p>
          <a:p>
            <a:pPr lvl="1"/>
            <a:r>
              <a:rPr lang="en-US" dirty="0" smtClean="0"/>
              <a:t>Quantifiers/Predicate Logic</a:t>
            </a:r>
          </a:p>
          <a:p>
            <a:pPr lvl="1"/>
            <a:r>
              <a:rPr lang="en-US" dirty="0" smtClean="0"/>
              <a:t>Understand what is (is not) a proper definition</a:t>
            </a:r>
          </a:p>
          <a:p>
            <a:pPr lvl="1"/>
            <a:r>
              <a:rPr lang="en-US" dirty="0" smtClean="0"/>
              <a:t>Know how to write a proof</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178381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Lecture 1</a:t>
            </a:r>
            <a:endParaRPr lang="en-US" dirty="0"/>
          </a:p>
        </p:txBody>
      </p:sp>
      <p:sp>
        <p:nvSpPr>
          <p:cNvPr id="3" name="Content Placeholder 2"/>
          <p:cNvSpPr>
            <a:spLocks noGrp="1"/>
          </p:cNvSpPr>
          <p:nvPr>
            <p:ph idx="1"/>
          </p:nvPr>
        </p:nvSpPr>
        <p:spPr/>
        <p:txBody>
          <a:bodyPr/>
          <a:lstStyle/>
          <a:p>
            <a:r>
              <a:rPr lang="en-US" dirty="0" smtClean="0"/>
              <a:t>Syllabus</a:t>
            </a:r>
          </a:p>
          <a:p>
            <a:r>
              <a:rPr lang="en-US" dirty="0" smtClean="0"/>
              <a:t>What is cryptography</a:t>
            </a:r>
          </a:p>
          <a:p>
            <a:pPr lvl="1"/>
            <a:r>
              <a:rPr lang="en-US" dirty="0" smtClean="0"/>
              <a:t>Science vs Art</a:t>
            </a:r>
          </a:p>
          <a:p>
            <a:r>
              <a:rPr lang="en-US" dirty="0" smtClean="0"/>
              <a:t>Authenticity vs Integrity</a:t>
            </a:r>
          </a:p>
          <a:p>
            <a:r>
              <a:rPr lang="en-US" dirty="0" smtClean="0"/>
              <a:t>Steganography vs Cryptography</a:t>
            </a:r>
          </a:p>
          <a:p>
            <a:pPr lvl="1"/>
            <a:r>
              <a:rPr lang="en-US" dirty="0" smtClean="0"/>
              <a:t>Hiding existence vs. meaning of a message</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220075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Symmetric </a:t>
            </a:r>
            <a:r>
              <a:rPr lang="en-US" dirty="0" smtClean="0"/>
              <a:t>Key Encryption</a:t>
            </a:r>
            <a:endParaRPr lang="en-US" dirty="0"/>
          </a:p>
        </p:txBody>
      </p:sp>
      <p:sp>
        <p:nvSpPr>
          <p:cNvPr id="3" name="Content Placeholder 2"/>
          <p:cNvSpPr>
            <a:spLocks noGrp="1"/>
          </p:cNvSpPr>
          <p:nvPr>
            <p:ph idx="1"/>
          </p:nvPr>
        </p:nvSpPr>
        <p:spPr/>
        <p:txBody>
          <a:bodyPr/>
          <a:lstStyle/>
          <a:p>
            <a:r>
              <a:rPr lang="en-US" dirty="0" smtClean="0"/>
              <a:t>What cryptography has historically been all about (Pre 1970)</a:t>
            </a:r>
          </a:p>
          <a:p>
            <a:r>
              <a:rPr lang="en-US" dirty="0" smtClean="0"/>
              <a:t>Two parties (sender and receiver) share secret key</a:t>
            </a:r>
          </a:p>
          <a:p>
            <a:endParaRPr lang="en-US" dirty="0"/>
          </a:p>
          <a:p>
            <a:r>
              <a:rPr lang="en-US" dirty="0" smtClean="0"/>
              <a:t>Sender uses key to encrypt (“scramble”) the message before transmission</a:t>
            </a:r>
          </a:p>
          <a:p>
            <a:r>
              <a:rPr lang="en-US" dirty="0" smtClean="0"/>
              <a:t>Receiver uses the key to decrypt (“unscramble”) and recover the original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38935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p:txBody>
          <a:bodyPr/>
          <a:lstStyle/>
          <a:p>
            <a:r>
              <a:rPr lang="en-US" dirty="0"/>
              <a:t>Topic </a:t>
            </a:r>
            <a:r>
              <a:rPr lang="en-US" dirty="0" smtClean="0"/>
              <a:t>1: </a:t>
            </a:r>
            <a:r>
              <a:rPr lang="en-US" dirty="0"/>
              <a:t>Course Overview &amp; What is Cryptography</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3949289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Encryption</a:t>
            </a:r>
            <a:r>
              <a:rPr lang="en-US" dirty="0" smtClean="0"/>
              <a:t>: Basic Terminology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Plaintext</a:t>
                </a:r>
              </a:p>
              <a:p>
                <a:pPr lvl="1"/>
                <a:r>
                  <a:rPr lang="en-US" dirty="0" smtClean="0"/>
                  <a:t>The original message m</a:t>
                </a:r>
              </a:p>
              <a:p>
                <a:r>
                  <a:rPr lang="en-US" dirty="0" smtClean="0"/>
                  <a:t>Plaintext Space (Message Space)</a:t>
                </a:r>
              </a:p>
              <a:p>
                <a:pPr lvl="1"/>
                <a:r>
                  <a:rPr lang="en-US" dirty="0" smtClean="0"/>
                  <a:t>The set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r>
                  <a:rPr lang="en-US" dirty="0" smtClean="0"/>
                  <a:t> of all possible plaintext messages</a:t>
                </a:r>
              </a:p>
              <a:p>
                <a:pPr lvl="1"/>
                <a:r>
                  <a:rPr lang="en-US" dirty="0" smtClean="0"/>
                  <a:t>Example 1: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𝑎𝑡𝑡𝑎𝑐</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𝑟</m:t>
                            </m:r>
                          </m:e>
                        </m:sPre>
                        <m:r>
                          <a:rPr lang="en-US" b="0" i="1" smtClean="0">
                            <a:latin typeface="Cambria Math" panose="02040503050406030204" pitchFamily="18" charset="0"/>
                            <a:ea typeface="Cambria Math" panose="02040503050406030204" pitchFamily="18" charset="0"/>
                          </a:rPr>
                          <m:t>𝑒𝑡𝑟𝑒𝑎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h</m:t>
                            </m:r>
                          </m:e>
                        </m:sPre>
                        <m:r>
                          <a:rPr lang="en-US" b="0" i="1" smtClean="0">
                            <a:latin typeface="Cambria Math" panose="02040503050406030204" pitchFamily="18" charset="0"/>
                            <a:ea typeface="Cambria Math" panose="02040503050406030204" pitchFamily="18" charset="0"/>
                          </a:rPr>
                          <m:t>𝑜𝑙𝑑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𝑐𝑢𝑟𝑟𝑒𝑛𝑡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𝑝𝑜𝑠𝑖𝑡𝑖𝑜𝑛</m:t>
                        </m:r>
                        <m:r>
                          <a:rPr lang="en-US" b="0" i="1" smtClean="0">
                            <a:latin typeface="Cambria Math" panose="02040503050406030204" pitchFamily="18" charset="0"/>
                            <a:ea typeface="Cambria Math" panose="02040503050406030204" pitchFamily="18" charset="0"/>
                          </a:rPr>
                          <m:t>′</m:t>
                        </m:r>
                      </m:e>
                    </m:d>
                  </m:oMath>
                </a14:m>
                <a:endParaRPr lang="en-US" dirty="0" smtClean="0"/>
              </a:p>
              <a:p>
                <a:pPr lvl="1"/>
                <a:r>
                  <a:rPr lang="en-US" dirty="0" smtClean="0">
                    <a:ea typeface="Cambria Math" panose="02040503050406030204" pitchFamily="18" charset="0"/>
                  </a:rPr>
                  <a:t>Example 2: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baseline="30000" smtClean="0">
                        <a:latin typeface="Cambria Math" panose="02040503050406030204" pitchFamily="18" charset="0"/>
                        <a:ea typeface="Cambria Math" panose="02040503050406030204" pitchFamily="18" charset="0"/>
                      </a:rPr>
                      <m:t>𝑛</m:t>
                    </m:r>
                  </m:oMath>
                </a14:m>
                <a:r>
                  <a:rPr lang="en-US" b="0" dirty="0" smtClean="0">
                    <a:ea typeface="Cambria Math" panose="02040503050406030204" pitchFamily="18" charset="0"/>
                  </a:rPr>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bit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messages</m:t>
                    </m:r>
                  </m:oMath>
                </a14:m>
                <a:endParaRPr lang="en-US" b="0" dirty="0" smtClean="0">
                  <a:ea typeface="Cambria Math" panose="02040503050406030204" pitchFamily="18" charset="0"/>
                </a:endParaRPr>
              </a:p>
              <a:p>
                <a:r>
                  <a:rPr lang="en-US" dirty="0" smtClean="0"/>
                  <a:t>Ciphertext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p>
              <a:p>
                <a:pPr lvl="1"/>
                <a:r>
                  <a:rPr lang="en-US" dirty="0" smtClean="0"/>
                  <a:t>An encrypted (“scrambled”)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(ciphertext space)</a:t>
                </a:r>
              </a:p>
              <a:p>
                <a:r>
                  <a:rPr lang="en-US" dirty="0" smtClean="0"/>
                  <a:t>Key/</a:t>
                </a:r>
                <a:r>
                  <a:rPr lang="en-US" dirty="0" err="1" smtClean="0"/>
                  <a:t>Keyspace</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20561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Private </a:t>
            </a:r>
            <a:r>
              <a:rPr lang="en-US" dirty="0" smtClean="0"/>
              <a:t>Key Encryption Syntax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Gen</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Dec</m:t>
                        </m:r>
                      </m:e>
                    </m:d>
                  </m:oMath>
                </a14:m>
                <a:endParaRPr lang="en-US" dirty="0" smtClean="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b="1" dirty="0" smtClean="0"/>
                  <a:t>Input: </a:t>
                </a:r>
                <a:r>
                  <a:rPr lang="en-US" dirty="0" smtClean="0"/>
                  <a:t>Random Bits R</a:t>
                </a:r>
              </a:p>
              <a:p>
                <a:pPr lvl="2"/>
                <a:r>
                  <a:rPr lang="en-US" b="1" dirty="0" smtClean="0"/>
                  <a:t>Output: </a:t>
                </a:r>
                <a:r>
                  <a:rPr lang="en-US" dirty="0" smtClean="0"/>
                  <a:t>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func>
                  </m:oMath>
                </a14:m>
                <a:r>
                  <a:rPr lang="en-US" dirty="0" smtClean="0"/>
                  <a:t> (Encryption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dirty="0" smtClean="0"/>
              </a:p>
              <a:p>
                <a:pPr lvl="2"/>
                <a:r>
                  <a:rPr lang="en-US" b="1" dirty="0" smtClean="0"/>
                  <a:t>Output: </a:t>
                </a:r>
                <a:r>
                  <a:rPr lang="en-US" dirty="0" smtClean="0"/>
                  <a:t>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b="1" dirty="0" smtClean="0"/>
                  <a:t>Output: </a:t>
                </a:r>
                <a:r>
                  <a:rPr lang="en-US" dirty="0" smtClean="0"/>
                  <a:t>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i="1" dirty="0" smtClean="0"/>
              </a:p>
              <a:p>
                <a:endParaRPr lang="en-US" dirty="0" smtClean="0"/>
              </a:p>
              <a:p>
                <a:r>
                  <a:rPr lang="en-US" b="1" dirty="0" smtClean="0"/>
                  <a:t>Invariant: </a:t>
                </a:r>
                <a:r>
                  <a:rPr lang="en-US" dirty="0" smtClean="0"/>
                  <a:t>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6989379" y="1690688"/>
                <a:ext cx="3836276" cy="1241698"/>
              </a:xfrm>
              <a:prstGeom prst="wedgeRoundRectCallout">
                <a:avLst>
                  <a:gd name="adj1" fmla="val -94258"/>
                  <a:gd name="adj2" fmla="val 5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989379" y="1690688"/>
                <a:ext cx="3836276" cy="1241698"/>
              </a:xfrm>
              <a:prstGeom prst="wedgeRoundRectCallout">
                <a:avLst>
                  <a:gd name="adj1" fmla="val -94258"/>
                  <a:gd name="adj2" fmla="val 56575"/>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97820"/>
              <a:gd name="adj2" fmla="val -40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6989379" y="4393928"/>
            <a:ext cx="3836276" cy="1241698"/>
          </a:xfrm>
          <a:prstGeom prst="wedgeRoundRectCallout">
            <a:avLst>
              <a:gd name="adj1" fmla="val -95902"/>
              <a:gd name="adj2" fmla="val -149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Assumption: Adversary does not get to see output of Gen</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209158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Example: Shift </a:t>
            </a:r>
            <a:r>
              <a:rPr lang="en-US" dirty="0" smtClean="0"/>
              <a:t>Cipher (Multiple Characters)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Key Space: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={0,1,…,25}</a:t>
                </a:r>
                <a:endParaRPr lang="en-US" i="1" dirty="0" smtClean="0">
                  <a:latin typeface="Cambria Math" panose="02040503050406030204" pitchFamily="18" charset="0"/>
                </a:endParaRPr>
              </a:p>
              <a:p>
                <a:r>
                  <a:rPr lang="en-US" dirty="0"/>
                  <a:t>Message Space: </a:t>
                </a:r>
                <a14:m>
                  <m:oMath xmlns:m="http://schemas.openxmlformats.org/officeDocument/2006/math">
                    <m:r>
                      <a:rPr lang="en-US" i="1">
                        <a:latin typeface="Cambria Math" panose="02040503050406030204" pitchFamily="18" charset="0"/>
                        <a:ea typeface="Cambria Math" panose="02040503050406030204" pitchFamily="18" charset="0"/>
                      </a:rPr>
                      <m:t>ℳ</m:t>
                    </m:r>
                  </m:oMath>
                </a14:m>
                <a:r>
                  <a:rPr lang="en-US" dirty="0"/>
                  <a:t>={</a:t>
                </a:r>
                <a:r>
                  <a:rPr lang="en-US" dirty="0" err="1"/>
                  <a:t>a,b,c</a:t>
                </a:r>
                <a:r>
                  <a:rPr lang="en-US" dirty="0"/>
                  <a:t>,…,z</a:t>
                </a:r>
                <a:r>
                  <a:rPr lang="en-US" dirty="0" smtClean="0"/>
                  <a:t>}</a:t>
                </a:r>
                <a:r>
                  <a:rPr lang="en-US" baseline="30000" dirty="0" smtClean="0"/>
                  <a:t>*</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fNa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e>
                            <m:sub>
                              <m:r>
                                <a:rPr lang="en-US" i="1">
                                  <a:latin typeface="Cambria Math" panose="02040503050406030204" pitchFamily="18" charset="0"/>
                                </a:rPr>
                                <m:t>𝑛</m:t>
                              </m:r>
                            </m:sub>
                          </m:sSub>
                          <m:r>
                            <a:rPr lang="en-US" i="1">
                              <a:latin typeface="Cambria Math" panose="02040503050406030204" pitchFamily="18" charset="0"/>
                            </a:rPr>
                            <m:t>)</m:t>
                          </m:r>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𝑅𝑆</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𝑅𝑆</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𝑛</m:t>
                              </m:r>
                            </m:sub>
                          </m:sSub>
                        </m:e>
                      </m:d>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De</m:t>
                          </m:r>
                          <m:r>
                            <m:rPr>
                              <m:sty m:val="p"/>
                            </m:rPr>
                            <a:rPr lang="en-US">
                              <a:latin typeface="Cambria Math" panose="02040503050406030204" pitchFamily="18" charset="0"/>
                            </a:rPr>
                            <m:t>c</m:t>
                          </m:r>
                          <m:r>
                            <m:rPr>
                              <m:sty m:val="p"/>
                            </m:rPr>
                            <a:rPr lang="en-US" baseline="-25000">
                              <a:latin typeface="Cambria Math" panose="02040503050406030204" pitchFamily="18" charset="0"/>
                            </a:rPr>
                            <m:t>k</m:t>
                          </m:r>
                        </m:fName>
                        <m:e>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𝑐</m:t>
                              </m:r>
                            </m:e>
                            <m:sub>
                              <m:r>
                                <a:rPr lang="en-US" i="1">
                                  <a:latin typeface="Cambria Math" panose="02040503050406030204" pitchFamily="18" charset="0"/>
                                </a:rPr>
                                <m:t>𝑛</m:t>
                              </m:r>
                            </m:sub>
                          </m:sSub>
                          <m:r>
                            <a:rPr lang="en-US" i="1">
                              <a:latin typeface="Cambria Math" panose="02040503050406030204" pitchFamily="18" charset="0"/>
                            </a:rPr>
                            <m:t>)</m:t>
                          </m:r>
                        </m:e>
                      </m:func>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𝐿</m:t>
                          </m:r>
                          <m:r>
                            <a:rPr lang="en-US" i="1">
                              <a:latin typeface="Cambria Math" panose="02040503050406030204" pitchFamily="18" charset="0"/>
                            </a:rPr>
                            <m:t>𝑆</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𝐿</m:t>
                          </m:r>
                          <m:r>
                            <a:rPr lang="en-US" i="1">
                              <a:latin typeface="Cambria Math" panose="02040503050406030204" pitchFamily="18" charset="0"/>
                            </a:rPr>
                            <m:t>𝑆</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𝑛</m:t>
                              </m:r>
                            </m:sub>
                          </m:sSub>
                        </m:e>
                      </m:d>
                    </m:oMath>
                  </m:oMathPara>
                </a14:m>
                <a:endParaRPr lang="en-US" dirty="0" smtClean="0"/>
              </a:p>
              <a:p>
                <a:endParaRPr lang="en-US" dirty="0" smtClean="0"/>
              </a:p>
              <a:p>
                <a:r>
                  <a:rPr lang="en-US" b="1" dirty="0" smtClean="0"/>
                  <a:t>Note:</a:t>
                </a: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Dec</m:t>
                          </m:r>
                          <m:r>
                            <m:rPr>
                              <m:sty m:val="p"/>
                            </m:rPr>
                            <a:rPr lang="en-US" baseline="-25000">
                              <a:latin typeface="Cambria Math" panose="02040503050406030204" pitchFamily="18" charset="0"/>
                            </a:rPr>
                            <m:t>k</m:t>
                          </m:r>
                        </m:fName>
                        <m:e>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e>
                                        <m:sub>
                                          <m:r>
                                            <a:rPr lang="en-US" i="1">
                                              <a:latin typeface="Cambria Math" panose="02040503050406030204" pitchFamily="18" charset="0"/>
                                            </a:rPr>
                                            <m:t>𝑛</m:t>
                                          </m:r>
                                        </m:sub>
                                      </m:sSub>
                                    </m:e>
                                  </m:d>
                                </m:e>
                              </m:func>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e>
                            <m:sub>
                              <m:r>
                                <a:rPr lang="en-US" i="1">
                                  <a:latin typeface="Cambria Math" panose="02040503050406030204" pitchFamily="18" charset="0"/>
                                </a:rPr>
                                <m:t>𝑛</m:t>
                              </m:r>
                            </m:sub>
                          </m:sSub>
                        </m:e>
                      </m:func>
                    </m:oMath>
                  </m:oMathPara>
                </a14:m>
                <a:endParaRPr lang="en-US" b="1" dirty="0" smtClean="0"/>
              </a:p>
              <a:p>
                <a:pPr marL="0" indent="0">
                  <a:buNone/>
                </a:pPr>
                <a:r>
                  <a:rPr lang="en-US" dirty="0" smtClean="0"/>
                  <a:t>since </a:t>
                </a: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r>
                            <a:rPr lang="en-US" i="1">
                              <a:latin typeface="Cambria Math" panose="02040503050406030204" pitchFamily="18" charset="0"/>
                            </a:rPr>
                            <m:t>𝑆</m:t>
                          </m:r>
                        </m:e>
                        <m:sub>
                          <m:r>
                            <a:rPr lang="en-US" i="1">
                              <a:latin typeface="Cambria Math" panose="02040503050406030204" pitchFamily="18" charset="0"/>
                            </a:rPr>
                            <m:t>𝑘</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𝑅𝑆</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e>
                          </m:d>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2111122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p:txBody>
          <a:bodyPr/>
          <a:lstStyle/>
          <a:p>
            <a:r>
              <a:rPr lang="en-US" dirty="0"/>
              <a:t>Topic 2: Historical Ciphers (&amp; How to Break Them)</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1852928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Shift Cipher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Key Space: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={0,1,…,25}</a:t>
                </a:r>
                <a:endParaRPr lang="en-US" i="1" dirty="0" smtClean="0">
                  <a:latin typeface="Cambria Math" panose="02040503050406030204" pitchFamily="18" charset="0"/>
                </a:endParaRPr>
              </a:p>
              <a:p>
                <a:r>
                  <a:rPr lang="en-US" dirty="0"/>
                  <a:t>Message Space: </a:t>
                </a:r>
                <a14:m>
                  <m:oMath xmlns:m="http://schemas.openxmlformats.org/officeDocument/2006/math">
                    <m:r>
                      <a:rPr lang="en-US" i="1">
                        <a:latin typeface="Cambria Math" panose="02040503050406030204" pitchFamily="18" charset="0"/>
                        <a:ea typeface="Cambria Math" panose="02040503050406030204" pitchFamily="18" charset="0"/>
                      </a:rPr>
                      <m:t>ℳ</m:t>
                    </m:r>
                  </m:oMath>
                </a14:m>
                <a:r>
                  <a:rPr lang="en-US" dirty="0"/>
                  <a:t>={</a:t>
                </a:r>
                <a:r>
                  <a:rPr lang="en-US" dirty="0" err="1"/>
                  <a:t>a,b,c</a:t>
                </a:r>
                <a:r>
                  <a:rPr lang="en-US" dirty="0"/>
                  <a:t>,…,z}</a:t>
                </a:r>
                <a:r>
                  <a:rPr lang="en-US" baseline="30000" dirty="0"/>
                  <a:t>*</a:t>
                </a:r>
              </a:p>
              <a:p>
                <a:r>
                  <a:rPr lang="en-US" dirty="0" smtClean="0"/>
                  <a:t>Right Shift Operation</a:t>
                </a:r>
              </a:p>
              <a:p>
                <a:pPr lvl="1"/>
                <a:r>
                  <a:rPr lang="en-US" dirty="0" smtClean="0"/>
                  <a:t>RS</a:t>
                </a:r>
                <a:r>
                  <a:rPr lang="en-US" baseline="-25000" dirty="0" smtClean="0"/>
                  <a:t>1</a:t>
                </a:r>
                <a:r>
                  <a:rPr lang="en-US" dirty="0" smtClean="0"/>
                  <a:t>(a) = b</a:t>
                </a:r>
              </a:p>
              <a:p>
                <a:pPr lvl="1"/>
                <a:r>
                  <a:rPr lang="en-US" dirty="0" smtClean="0"/>
                  <a:t>RS</a:t>
                </a:r>
                <a:r>
                  <a:rPr lang="en-US" baseline="-25000" dirty="0" smtClean="0"/>
                  <a:t>1</a:t>
                </a:r>
                <a:r>
                  <a:rPr lang="en-US" dirty="0" smtClean="0"/>
                  <a:t>(b) = c</a:t>
                </a:r>
              </a:p>
              <a:p>
                <a:pPr lvl="1"/>
                <a:r>
                  <a:rPr lang="en-US" dirty="0" smtClean="0"/>
                  <a:t>...</a:t>
                </a:r>
              </a:p>
              <a:p>
                <a:pPr lvl="1"/>
                <a:r>
                  <a:rPr lang="en-US" dirty="0" smtClean="0"/>
                  <a:t>RS</a:t>
                </a:r>
                <a:r>
                  <a:rPr lang="en-US" baseline="-25000" dirty="0" smtClean="0"/>
                  <a:t>1</a:t>
                </a:r>
                <a:r>
                  <a:rPr lang="en-US" dirty="0" smtClean="0"/>
                  <a:t>(z) = ?</a:t>
                </a:r>
              </a:p>
              <a:p>
                <a:pPr lvl="1"/>
                <a:r>
                  <a:rPr lang="en-US" dirty="0" smtClean="0"/>
                  <a:t>RS</a:t>
                </a:r>
                <a:r>
                  <a:rPr lang="en-US" baseline="-25000" dirty="0" smtClean="0"/>
                  <a:t>i+1</a:t>
                </a:r>
                <a:r>
                  <a:rPr lang="en-US" dirty="0" smtClean="0"/>
                  <a:t>(a)=</a:t>
                </a:r>
                <a:r>
                  <a:rPr lang="en-US" dirty="0" err="1" smtClean="0"/>
                  <a:t>RS</a:t>
                </a:r>
                <a:r>
                  <a:rPr lang="en-US" baseline="-25000" dirty="0" err="1" smtClean="0"/>
                  <a:t>i</a:t>
                </a:r>
                <a:r>
                  <a:rPr lang="en-US" dirty="0" smtClean="0"/>
                  <a:t>(b)</a:t>
                </a:r>
                <a:endParaRPr lang="en-US" dirty="0"/>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fName>
                      <m:e>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e>
                          <m:sub>
                            <m:r>
                              <a:rPr lang="en-US" i="1">
                                <a:latin typeface="Cambria Math" panose="02040503050406030204" pitchFamily="18" charset="0"/>
                              </a:rPr>
                              <m:t>𝑛</m:t>
                            </m:r>
                          </m:sub>
                        </m:sSub>
                        <m:r>
                          <a:rPr lang="en-US" i="1">
                            <a:latin typeface="Cambria Math" panose="02040503050406030204" pitchFamily="18" charset="0"/>
                          </a:rPr>
                          <m:t>)</m:t>
                        </m:r>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𝑅𝑆</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𝑅𝑆</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𝑛</m:t>
                            </m:r>
                          </m:sub>
                        </m:sSub>
                      </m:e>
                    </m:d>
                  </m:oMath>
                </a14:m>
                <a:endParaRPr lang="en-US" dirty="0" smtClean="0"/>
              </a:p>
              <a:p>
                <a:pPr lvl="1"/>
                <a:r>
                  <a:rPr lang="en-US" dirty="0" smtClean="0"/>
                  <a:t>Each letter in plaintext message </a:t>
                </a:r>
                <a14:m>
                  <m:oMath xmlns:m="http://schemas.openxmlformats.org/officeDocument/2006/math">
                    <m:r>
                      <m:rPr>
                        <m:sty m:val="p"/>
                      </m:rPr>
                      <a:rPr lang="en-US" b="0" i="0" smtClean="0">
                        <a:latin typeface="Cambria Math" panose="02040503050406030204" pitchFamily="18" charset="0"/>
                      </a:rPr>
                      <m:t>m</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e>
                      <m:sub>
                        <m:r>
                          <a:rPr lang="en-US" i="1">
                            <a:latin typeface="Cambria Math" panose="02040503050406030204" pitchFamily="18" charset="0"/>
                          </a:rPr>
                          <m:t>𝑛</m:t>
                        </m:r>
                      </m:sub>
                    </m:sSub>
                  </m:oMath>
                </a14:m>
                <a:r>
                  <a:rPr lang="en-US" dirty="0" smtClean="0"/>
                  <a:t> is right shifted k times </a:t>
                </a:r>
                <a:r>
                  <a:rPr lang="en-US" dirty="0" err="1" smtClean="0"/>
                  <a:t>RS</a:t>
                </a:r>
                <a:r>
                  <a:rPr lang="en-US" baseline="-25000" dirty="0" err="1" smtClean="0"/>
                  <a:t>k</a:t>
                </a:r>
                <a:endParaRPr lang="en-US" baseline="-25000" dirty="0" smtClean="0"/>
              </a:p>
              <a:p>
                <a:r>
                  <a:rPr lang="en-US" b="1" dirty="0" smtClean="0"/>
                  <a:t>Question: </a:t>
                </a:r>
                <a:r>
                  <a:rPr lang="en-US" dirty="0" smtClean="0"/>
                  <a:t>what is ciphertext space </a:t>
                </a:r>
                <a14:m>
                  <m:oMath xmlns:m="http://schemas.openxmlformats.org/officeDocument/2006/math">
                    <m:r>
                      <a:rPr lang="en-US" i="1">
                        <a:latin typeface="Cambria Math" panose="02040503050406030204" pitchFamily="18" charset="0"/>
                        <a:ea typeface="Cambria Math" panose="02040503050406030204" pitchFamily="18" charset="0"/>
                      </a:rPr>
                      <m:t>𝒞</m:t>
                    </m:r>
                  </m:oMath>
                </a14:m>
                <a:r>
                  <a:rPr lang="en-US" dirty="0" smtClean="0"/>
                  <a: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7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1317496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Caesar </a:t>
            </a:r>
            <a:r>
              <a:rPr lang="en-US" dirty="0" smtClean="0"/>
              <a:t>Cipher</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
        <p:nvSpPr>
          <p:cNvPr id="8" name="TextBox 7"/>
          <p:cNvSpPr txBox="1"/>
          <p:nvPr/>
        </p:nvSpPr>
        <p:spPr>
          <a:xfrm>
            <a:off x="1281548" y="4844445"/>
            <a:ext cx="8700652" cy="584775"/>
          </a:xfrm>
          <a:prstGeom prst="rect">
            <a:avLst/>
          </a:prstGeom>
          <a:noFill/>
        </p:spPr>
        <p:txBody>
          <a:bodyPr wrap="none" rtlCol="0">
            <a:spAutoFit/>
          </a:bodyPr>
          <a:lstStyle/>
          <a:p>
            <a:r>
              <a:rPr lang="en-US" sz="3200" dirty="0" smtClean="0"/>
              <a:t>Caesar adopted the shift cipher with secret key k=3</a:t>
            </a:r>
            <a:endParaRPr lang="en-US" sz="3200" dirty="0"/>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68498"/>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Three shall be the number of thy shifting and the number of thy shifting shall be three. Four shalt thou not shift, neither shift thou two, excepting that thou then proceed to three. Five is right out…..</a:t>
            </a:r>
            <a:endParaRPr lang="en-US" sz="2800" dirty="0"/>
          </a:p>
        </p:txBody>
      </p:sp>
    </p:spTree>
    <p:extLst>
      <p:ext uri="{BB962C8B-B14F-4D97-AF65-F5344CB8AC3E}">
        <p14:creationId xmlns:p14="http://schemas.microsoft.com/office/powerpoint/2010/main" val="657178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Caesar </a:t>
            </a:r>
            <a:r>
              <a:rPr lang="en-US" dirty="0" smtClean="0"/>
              <a:t>Cipher (Example)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71973"/>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BEGINTHEATTACKNOW </a:t>
            </a:r>
          </a:p>
          <a:p>
            <a:pPr algn="ctr"/>
            <a:r>
              <a:rPr lang="en-US" sz="2800" dirty="0" smtClean="0">
                <a:sym typeface="Wingdings" panose="05000000000000000000" pitchFamily="2" charset="2"/>
              </a:rPr>
              <a:t> </a:t>
            </a:r>
          </a:p>
          <a:p>
            <a:pPr algn="ctr"/>
            <a:r>
              <a:rPr lang="en-US" sz="2800" dirty="0" smtClean="0">
                <a:sym typeface="Wingdings" panose="05000000000000000000" pitchFamily="2" charset="2"/>
              </a:rPr>
              <a:t>EHJLQWKHDWWDFNQRZ</a:t>
            </a:r>
            <a:endParaRPr lang="en-US" sz="2800" dirty="0"/>
          </a:p>
        </p:txBody>
      </p:sp>
      <p:sp>
        <p:nvSpPr>
          <p:cNvPr id="7" name="TextBox 6"/>
          <p:cNvSpPr txBox="1"/>
          <p:nvPr/>
        </p:nvSpPr>
        <p:spPr>
          <a:xfrm>
            <a:off x="1281548" y="4844445"/>
            <a:ext cx="8700652" cy="584775"/>
          </a:xfrm>
          <a:prstGeom prst="rect">
            <a:avLst/>
          </a:prstGeom>
          <a:noFill/>
        </p:spPr>
        <p:txBody>
          <a:bodyPr wrap="none" rtlCol="0">
            <a:spAutoFit/>
          </a:bodyPr>
          <a:lstStyle/>
          <a:p>
            <a:r>
              <a:rPr lang="en-US" sz="3200" dirty="0" smtClean="0"/>
              <a:t>Caesar adopted the shift cipher with secret key k=3</a:t>
            </a:r>
            <a:endParaRPr lang="en-US" sz="3200" dirty="0"/>
          </a:p>
        </p:txBody>
      </p:sp>
    </p:spTree>
    <p:extLst>
      <p:ext uri="{BB962C8B-B14F-4D97-AF65-F5344CB8AC3E}">
        <p14:creationId xmlns:p14="http://schemas.microsoft.com/office/powerpoint/2010/main" val="2809055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Caesar </a:t>
            </a:r>
            <a:r>
              <a:rPr lang="en-US" dirty="0" smtClean="0"/>
              <a:t>Cipher (Example)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71973"/>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BEGINTHEATTACKNOW </a:t>
            </a:r>
          </a:p>
          <a:p>
            <a:pPr algn="ctr"/>
            <a:r>
              <a:rPr lang="en-US" sz="2800" dirty="0" smtClean="0">
                <a:sym typeface="Wingdings" panose="05000000000000000000" pitchFamily="2" charset="2"/>
              </a:rPr>
              <a:t> </a:t>
            </a:r>
          </a:p>
          <a:p>
            <a:pPr algn="ctr"/>
            <a:r>
              <a:rPr lang="en-US" sz="2800" dirty="0" smtClean="0">
                <a:sym typeface="Wingdings" panose="05000000000000000000" pitchFamily="2" charset="2"/>
              </a:rPr>
              <a:t>EHJLQWKHDWWDFNQRZ</a:t>
            </a:r>
            <a:endParaRPr lang="en-US" sz="2800" dirty="0"/>
          </a:p>
        </p:txBody>
      </p:sp>
      <p:sp>
        <p:nvSpPr>
          <p:cNvPr id="7" name="TextBox 6"/>
          <p:cNvSpPr txBox="1"/>
          <p:nvPr/>
        </p:nvSpPr>
        <p:spPr>
          <a:xfrm>
            <a:off x="1281548" y="4844445"/>
            <a:ext cx="9883668" cy="1077218"/>
          </a:xfrm>
          <a:prstGeom prst="rect">
            <a:avLst/>
          </a:prstGeom>
          <a:noFill/>
        </p:spPr>
        <p:txBody>
          <a:bodyPr wrap="none" rtlCol="0">
            <a:spAutoFit/>
          </a:bodyPr>
          <a:lstStyle/>
          <a:p>
            <a:r>
              <a:rPr lang="en-US" sz="3200" dirty="0" smtClean="0"/>
              <a:t>Immediate Issue: anyone who knows method can decrypt </a:t>
            </a:r>
          </a:p>
          <a:p>
            <a:r>
              <a:rPr lang="en-US" sz="3200" dirty="0"/>
              <a:t> </a:t>
            </a:r>
            <a:r>
              <a:rPr lang="en-US" sz="3200" dirty="0" smtClean="0"/>
              <a:t>                                   (since k=3 is fixed)</a:t>
            </a:r>
            <a:endParaRPr lang="en-US" sz="3200" dirty="0"/>
          </a:p>
        </p:txBody>
      </p:sp>
    </p:spTree>
    <p:extLst>
      <p:ext uri="{BB962C8B-B14F-4D97-AF65-F5344CB8AC3E}">
        <p14:creationId xmlns:p14="http://schemas.microsoft.com/office/powerpoint/2010/main" val="3587170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Modern Application: Avoid Spoilers (ROT13)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8603" y="3179605"/>
            <a:ext cx="3628453" cy="2591752"/>
          </a:xfrm>
        </p:spPr>
      </p:pic>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pic>
        <p:nvPicPr>
          <p:cNvPr id="6" name="Picture 5"/>
          <p:cNvPicPr>
            <a:picLocks noChangeAspect="1"/>
          </p:cNvPicPr>
          <p:nvPr/>
        </p:nvPicPr>
        <p:blipFill>
          <a:blip r:embed="rId3"/>
          <a:stretch>
            <a:fillRect/>
          </a:stretch>
        </p:blipFill>
        <p:spPr>
          <a:xfrm>
            <a:off x="945832" y="1690688"/>
            <a:ext cx="6926507" cy="3581240"/>
          </a:xfrm>
          <a:prstGeom prst="rect">
            <a:avLst/>
          </a:prstGeom>
        </p:spPr>
      </p:pic>
    </p:spTree>
    <p:extLst>
      <p:ext uri="{BB962C8B-B14F-4D97-AF65-F5344CB8AC3E}">
        <p14:creationId xmlns:p14="http://schemas.microsoft.com/office/powerpoint/2010/main" val="1681979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Modern Application: Avoid Spoilers (ROT13)</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pic>
        <p:nvPicPr>
          <p:cNvPr id="3" name="Picture 2"/>
          <p:cNvPicPr>
            <a:picLocks noChangeAspect="1"/>
          </p:cNvPicPr>
          <p:nvPr/>
        </p:nvPicPr>
        <p:blipFill>
          <a:blip r:embed="rId2"/>
          <a:stretch>
            <a:fillRect/>
          </a:stretch>
        </p:blipFill>
        <p:spPr>
          <a:xfrm>
            <a:off x="1082040" y="1427797"/>
            <a:ext cx="9654557" cy="4729163"/>
          </a:xfrm>
          <a:prstGeom prst="rect">
            <a:avLst/>
          </a:prstGeom>
        </p:spPr>
      </p:pic>
    </p:spTree>
    <p:extLst>
      <p:ext uri="{BB962C8B-B14F-4D97-AF65-F5344CB8AC3E}">
        <p14:creationId xmlns:p14="http://schemas.microsoft.com/office/powerpoint/2010/main" val="1918653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pic>
        <p:nvPicPr>
          <p:cNvPr id="10" name="Picture 9"/>
          <p:cNvPicPr>
            <a:picLocks noChangeAspect="1"/>
          </p:cNvPicPr>
          <p:nvPr/>
        </p:nvPicPr>
        <p:blipFill rotWithShape="1">
          <a:blip r:embed="rId3"/>
          <a:srcRect l="55379" t="26959" r="19341" b="8011"/>
          <a:stretch/>
        </p:blipFill>
        <p:spPr>
          <a:xfrm>
            <a:off x="1710671" y="124325"/>
            <a:ext cx="9246088" cy="6689559"/>
          </a:xfrm>
          <a:prstGeom prst="rect">
            <a:avLst/>
          </a:prstGeom>
        </p:spPr>
      </p:pic>
    </p:spTree>
    <p:extLst>
      <p:ext uri="{BB962C8B-B14F-4D97-AF65-F5344CB8AC3E}">
        <p14:creationId xmlns:p14="http://schemas.microsoft.com/office/powerpoint/2010/main" val="2220504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Shift Cipher: Brute Force Attack</a:t>
            </a:r>
            <a:endParaRPr lang="en-US" dirty="0"/>
          </a:p>
        </p:txBody>
      </p:sp>
      <p:sp>
        <p:nvSpPr>
          <p:cNvPr id="3" name="Content Placeholder 2"/>
          <p:cNvSpPr>
            <a:spLocks noGrp="1"/>
          </p:cNvSpPr>
          <p:nvPr>
            <p:ph idx="1"/>
          </p:nvPr>
        </p:nvSpPr>
        <p:spPr/>
        <p:txBody>
          <a:bodyPr>
            <a:normAutofit/>
          </a:bodyPr>
          <a:lstStyle/>
          <a:p>
            <a:r>
              <a:rPr lang="en-US" dirty="0" smtClean="0"/>
              <a:t>Ciphertext</a:t>
            </a:r>
            <a:r>
              <a:rPr lang="en-US" dirty="0"/>
              <a:t>: “</a:t>
            </a:r>
            <a:r>
              <a:rPr lang="en-US" dirty="0" err="1"/>
              <a:t>lwxrw</a:t>
            </a:r>
            <a:r>
              <a:rPr lang="en-US" dirty="0"/>
              <a:t> </a:t>
            </a:r>
            <a:r>
              <a:rPr lang="en-US" dirty="0" err="1"/>
              <a:t>ztn</a:t>
            </a:r>
            <a:r>
              <a:rPr lang="en-US" dirty="0"/>
              <a:t> </a:t>
            </a:r>
            <a:r>
              <a:rPr lang="en-US" dirty="0" err="1"/>
              <a:t>sd</a:t>
            </a:r>
            <a:r>
              <a:rPr lang="en-US" dirty="0"/>
              <a:t> </a:t>
            </a:r>
            <a:r>
              <a:rPr lang="en-US" dirty="0" err="1"/>
              <a:t>ndj</a:t>
            </a:r>
            <a:r>
              <a:rPr lang="en-US" dirty="0"/>
              <a:t> </a:t>
            </a:r>
            <a:r>
              <a:rPr lang="en-US" dirty="0" err="1"/>
              <a:t>iwxcz</a:t>
            </a:r>
            <a:r>
              <a:rPr lang="en-US" dirty="0"/>
              <a:t> </a:t>
            </a:r>
            <a:r>
              <a:rPr lang="en-US" dirty="0" err="1"/>
              <a:t>xh</a:t>
            </a:r>
            <a:r>
              <a:rPr lang="en-US" dirty="0"/>
              <a:t> </a:t>
            </a:r>
            <a:r>
              <a:rPr lang="en-US" dirty="0" err="1"/>
              <a:t>gxvwi</a:t>
            </a:r>
            <a:r>
              <a:rPr lang="en-US" dirty="0" smtClean="0"/>
              <a:t>?”</a:t>
            </a:r>
          </a:p>
          <a:p>
            <a:pPr lvl="1"/>
            <a:r>
              <a:rPr lang="en-US" sz="3200" dirty="0" smtClean="0"/>
              <a:t>k=1 </a:t>
            </a:r>
            <a:r>
              <a:rPr lang="en-US" sz="3200" dirty="0" smtClean="0">
                <a:sym typeface="Wingdings" panose="05000000000000000000" pitchFamily="2" charset="2"/>
              </a:rPr>
              <a:t> m = “</a:t>
            </a:r>
            <a:r>
              <a:rPr lang="en-US" sz="3200" dirty="0" err="1"/>
              <a:t>mxysx</a:t>
            </a:r>
            <a:r>
              <a:rPr lang="en-US" sz="3200" dirty="0"/>
              <a:t> </a:t>
            </a:r>
            <a:r>
              <a:rPr lang="en-US" sz="3200" dirty="0" err="1"/>
              <a:t>auo</a:t>
            </a:r>
            <a:r>
              <a:rPr lang="en-US" sz="3200" dirty="0"/>
              <a:t> </a:t>
            </a:r>
            <a:r>
              <a:rPr lang="en-US" sz="3200" dirty="0" err="1"/>
              <a:t>te</a:t>
            </a:r>
            <a:r>
              <a:rPr lang="en-US" sz="3200" dirty="0"/>
              <a:t> </a:t>
            </a:r>
            <a:r>
              <a:rPr lang="en-US" sz="3200" dirty="0" err="1"/>
              <a:t>oek</a:t>
            </a:r>
            <a:r>
              <a:rPr lang="en-US" sz="3200" dirty="0"/>
              <a:t> </a:t>
            </a:r>
            <a:r>
              <a:rPr lang="en-US" sz="3200" dirty="0" err="1"/>
              <a:t>jxyda</a:t>
            </a:r>
            <a:r>
              <a:rPr lang="en-US" sz="3200" dirty="0"/>
              <a:t> </a:t>
            </a:r>
            <a:r>
              <a:rPr lang="en-US" sz="3200" dirty="0" err="1"/>
              <a:t>yi</a:t>
            </a:r>
            <a:r>
              <a:rPr lang="en-US" sz="3200" dirty="0"/>
              <a:t> </a:t>
            </a:r>
            <a:r>
              <a:rPr lang="en-US" sz="3200" dirty="0" err="1"/>
              <a:t>hywxj</a:t>
            </a:r>
            <a:r>
              <a:rPr lang="en-US" sz="3200" dirty="0" smtClean="0"/>
              <a:t>?” </a:t>
            </a:r>
          </a:p>
          <a:p>
            <a:pPr lvl="1"/>
            <a:r>
              <a:rPr lang="en-US" sz="3200" dirty="0" smtClean="0">
                <a:sym typeface="Wingdings" panose="05000000000000000000" pitchFamily="2" charset="2"/>
              </a:rPr>
              <a:t>k=2  m=“</a:t>
            </a:r>
            <a:r>
              <a:rPr lang="en-US" sz="3200" dirty="0" err="1"/>
              <a:t>nyzty</a:t>
            </a:r>
            <a:r>
              <a:rPr lang="en-US" sz="3200" dirty="0"/>
              <a:t> </a:t>
            </a:r>
            <a:r>
              <a:rPr lang="en-US" sz="3200" dirty="0" err="1"/>
              <a:t>bvp</a:t>
            </a:r>
            <a:r>
              <a:rPr lang="en-US" sz="3200" dirty="0"/>
              <a:t> </a:t>
            </a:r>
            <a:r>
              <a:rPr lang="en-US" sz="3200" dirty="0" err="1"/>
              <a:t>uf</a:t>
            </a:r>
            <a:r>
              <a:rPr lang="en-US" sz="3200" dirty="0"/>
              <a:t> </a:t>
            </a:r>
            <a:r>
              <a:rPr lang="en-US" sz="3200" dirty="0" err="1"/>
              <a:t>pfl</a:t>
            </a:r>
            <a:r>
              <a:rPr lang="en-US" sz="3200" dirty="0"/>
              <a:t> </a:t>
            </a:r>
            <a:r>
              <a:rPr lang="en-US" sz="3200" dirty="0" err="1"/>
              <a:t>kyzeb</a:t>
            </a:r>
            <a:r>
              <a:rPr lang="en-US" sz="3200" dirty="0"/>
              <a:t> </a:t>
            </a:r>
            <a:r>
              <a:rPr lang="en-US" sz="3200" dirty="0" err="1"/>
              <a:t>zj</a:t>
            </a:r>
            <a:r>
              <a:rPr lang="en-US" sz="3200" dirty="0"/>
              <a:t> </a:t>
            </a:r>
            <a:r>
              <a:rPr lang="en-US" sz="3200" dirty="0" err="1"/>
              <a:t>izxyk</a:t>
            </a:r>
            <a:r>
              <a:rPr lang="en-US" sz="3200" dirty="0" smtClean="0"/>
              <a:t>?”</a:t>
            </a:r>
          </a:p>
          <a:p>
            <a:pPr lvl="1"/>
            <a:r>
              <a:rPr lang="en-US" sz="3200" dirty="0" smtClean="0">
                <a:sym typeface="Wingdings" panose="05000000000000000000" pitchFamily="2" charset="2"/>
              </a:rPr>
              <a:t>k=3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ozauz</a:t>
            </a:r>
            <a:r>
              <a:rPr lang="en-US" sz="3200" dirty="0"/>
              <a:t> </a:t>
            </a:r>
            <a:r>
              <a:rPr lang="en-US" sz="3200" dirty="0" err="1"/>
              <a:t>cwq</a:t>
            </a:r>
            <a:r>
              <a:rPr lang="en-US" sz="3200" dirty="0"/>
              <a:t> vg </a:t>
            </a:r>
            <a:r>
              <a:rPr lang="en-US" sz="3200" dirty="0" err="1"/>
              <a:t>qgm</a:t>
            </a:r>
            <a:r>
              <a:rPr lang="en-US" sz="3200" dirty="0"/>
              <a:t> </a:t>
            </a:r>
            <a:r>
              <a:rPr lang="en-US" sz="3200" dirty="0" err="1"/>
              <a:t>lzafc</a:t>
            </a:r>
            <a:r>
              <a:rPr lang="en-US" sz="3200" dirty="0"/>
              <a:t> </a:t>
            </a:r>
            <a:r>
              <a:rPr lang="en-US" sz="3200" dirty="0" err="1"/>
              <a:t>ak</a:t>
            </a:r>
            <a:r>
              <a:rPr lang="en-US" sz="3200" dirty="0"/>
              <a:t> </a:t>
            </a:r>
            <a:r>
              <a:rPr lang="en-US" sz="3200" dirty="0" err="1"/>
              <a:t>jayzl</a:t>
            </a:r>
            <a:r>
              <a:rPr lang="en-US" sz="3200" dirty="0"/>
              <a:t>?”</a:t>
            </a:r>
            <a:endParaRPr lang="en-US" sz="3200" dirty="0">
              <a:sym typeface="Wingdings" panose="05000000000000000000" pitchFamily="2" charset="2"/>
            </a:endParaRPr>
          </a:p>
          <a:p>
            <a:pPr lvl="1"/>
            <a:r>
              <a:rPr lang="en-US" sz="3200" dirty="0" smtClean="0"/>
              <a:t>k=4 </a:t>
            </a:r>
            <a:r>
              <a:rPr lang="en-US" sz="3200" dirty="0">
                <a:sym typeface="Wingdings" panose="05000000000000000000" pitchFamily="2" charset="2"/>
              </a:rPr>
              <a:t> m = </a:t>
            </a:r>
            <a:r>
              <a:rPr lang="en-US" sz="3200" dirty="0" smtClean="0">
                <a:sym typeface="Wingdings" panose="05000000000000000000" pitchFamily="2" charset="2"/>
              </a:rPr>
              <a:t>“</a:t>
            </a:r>
            <a:r>
              <a:rPr lang="en-US" sz="3200" dirty="0" err="1"/>
              <a:t>pabva</a:t>
            </a:r>
            <a:r>
              <a:rPr lang="en-US" sz="3200" dirty="0"/>
              <a:t> </a:t>
            </a:r>
            <a:r>
              <a:rPr lang="en-US" sz="3200" dirty="0" err="1"/>
              <a:t>dxr</a:t>
            </a:r>
            <a:r>
              <a:rPr lang="en-US" sz="3200" dirty="0"/>
              <a:t> </a:t>
            </a:r>
            <a:r>
              <a:rPr lang="en-US" sz="3200" dirty="0" err="1"/>
              <a:t>wh</a:t>
            </a:r>
            <a:r>
              <a:rPr lang="en-US" sz="3200" dirty="0"/>
              <a:t> </a:t>
            </a:r>
            <a:r>
              <a:rPr lang="en-US" sz="3200" dirty="0" err="1"/>
              <a:t>rhn</a:t>
            </a:r>
            <a:r>
              <a:rPr lang="en-US" sz="3200" dirty="0"/>
              <a:t> </a:t>
            </a:r>
            <a:r>
              <a:rPr lang="en-US" sz="3200" dirty="0" err="1"/>
              <a:t>mabgd</a:t>
            </a:r>
            <a:r>
              <a:rPr lang="en-US" sz="3200" dirty="0"/>
              <a:t> </a:t>
            </a:r>
            <a:r>
              <a:rPr lang="en-US" sz="3200" dirty="0" err="1"/>
              <a:t>bl</a:t>
            </a:r>
            <a:r>
              <a:rPr lang="en-US" sz="3200" dirty="0"/>
              <a:t> </a:t>
            </a:r>
            <a:r>
              <a:rPr lang="en-US" sz="3200" dirty="0" err="1"/>
              <a:t>kbzam</a:t>
            </a:r>
            <a:r>
              <a:rPr lang="en-US" sz="3200" dirty="0" smtClean="0"/>
              <a:t>?” </a:t>
            </a:r>
            <a:endParaRPr lang="en-US" sz="3200" dirty="0"/>
          </a:p>
          <a:p>
            <a:pPr lvl="1"/>
            <a:r>
              <a:rPr lang="en-US" sz="3200" dirty="0" smtClean="0">
                <a:sym typeface="Wingdings" panose="05000000000000000000" pitchFamily="2" charset="2"/>
              </a:rPr>
              <a:t>k=5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qbcwb</a:t>
            </a:r>
            <a:r>
              <a:rPr lang="en-US" sz="3200" dirty="0"/>
              <a:t> </a:t>
            </a:r>
            <a:r>
              <a:rPr lang="en-US" sz="3200" dirty="0" err="1"/>
              <a:t>eys</a:t>
            </a:r>
            <a:r>
              <a:rPr lang="en-US" sz="3200" dirty="0"/>
              <a:t> xi </a:t>
            </a:r>
            <a:r>
              <a:rPr lang="en-US" sz="3200" dirty="0" err="1"/>
              <a:t>sio</a:t>
            </a:r>
            <a:r>
              <a:rPr lang="en-US" sz="3200" dirty="0"/>
              <a:t> </a:t>
            </a:r>
            <a:r>
              <a:rPr lang="en-US" sz="3200" dirty="0" err="1"/>
              <a:t>nbche</a:t>
            </a:r>
            <a:r>
              <a:rPr lang="en-US" sz="3200" dirty="0"/>
              <a:t> cm </a:t>
            </a:r>
            <a:r>
              <a:rPr lang="en-US" sz="3200" dirty="0" err="1"/>
              <a:t>lcabn</a:t>
            </a:r>
            <a:r>
              <a:rPr lang="en-US" sz="3200" dirty="0"/>
              <a:t>?”</a:t>
            </a:r>
          </a:p>
          <a:p>
            <a:pPr lvl="1"/>
            <a:r>
              <a:rPr lang="en-US" sz="3200" dirty="0" smtClean="0">
                <a:sym typeface="Wingdings" panose="05000000000000000000" pitchFamily="2" charset="2"/>
              </a:rPr>
              <a:t>k=6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rcdxc</a:t>
            </a:r>
            <a:r>
              <a:rPr lang="en-US" sz="3200" dirty="0"/>
              <a:t> </a:t>
            </a:r>
            <a:r>
              <a:rPr lang="en-US" sz="3200" dirty="0" err="1"/>
              <a:t>fzt</a:t>
            </a:r>
            <a:r>
              <a:rPr lang="en-US" sz="3200" dirty="0"/>
              <a:t> </a:t>
            </a:r>
            <a:r>
              <a:rPr lang="en-US" sz="3200" dirty="0" err="1"/>
              <a:t>yj</a:t>
            </a:r>
            <a:r>
              <a:rPr lang="en-US" sz="3200" dirty="0"/>
              <a:t> </a:t>
            </a:r>
            <a:r>
              <a:rPr lang="en-US" sz="3200" dirty="0" err="1"/>
              <a:t>tjp</a:t>
            </a:r>
            <a:r>
              <a:rPr lang="en-US" sz="3200" dirty="0"/>
              <a:t> </a:t>
            </a:r>
            <a:r>
              <a:rPr lang="en-US" sz="3200" dirty="0" err="1"/>
              <a:t>ocdif</a:t>
            </a:r>
            <a:r>
              <a:rPr lang="en-US" sz="3200" dirty="0"/>
              <a:t> </a:t>
            </a:r>
            <a:r>
              <a:rPr lang="en-US" sz="3200" dirty="0" err="1"/>
              <a:t>dn</a:t>
            </a:r>
            <a:r>
              <a:rPr lang="en-US" sz="3200" dirty="0"/>
              <a:t> </a:t>
            </a:r>
            <a:r>
              <a:rPr lang="en-US" sz="3200" dirty="0" err="1"/>
              <a:t>mdbco</a:t>
            </a:r>
            <a:r>
              <a:rPr lang="en-US" sz="3200" dirty="0" smtClean="0"/>
              <a:t>?”</a:t>
            </a:r>
            <a:endParaRPr lang="en-US" sz="3200"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spTree>
    <p:extLst>
      <p:ext uri="{BB962C8B-B14F-4D97-AF65-F5344CB8AC3E}">
        <p14:creationId xmlns:p14="http://schemas.microsoft.com/office/powerpoint/2010/main" val="18824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Shift Cipher: Brute Force Attack</a:t>
            </a:r>
            <a:endParaRPr lang="en-US" dirty="0"/>
          </a:p>
        </p:txBody>
      </p:sp>
      <p:sp>
        <p:nvSpPr>
          <p:cNvPr id="3" name="Content Placeholder 2"/>
          <p:cNvSpPr>
            <a:spLocks noGrp="1"/>
          </p:cNvSpPr>
          <p:nvPr>
            <p:ph idx="1"/>
          </p:nvPr>
        </p:nvSpPr>
        <p:spPr/>
        <p:txBody>
          <a:bodyPr>
            <a:normAutofit/>
          </a:bodyPr>
          <a:lstStyle/>
          <a:p>
            <a:r>
              <a:rPr lang="en-US" dirty="0" smtClean="0"/>
              <a:t>Ciphertext</a:t>
            </a:r>
            <a:r>
              <a:rPr lang="en-US" dirty="0"/>
              <a:t>: “</a:t>
            </a:r>
            <a:r>
              <a:rPr lang="en-US" dirty="0" err="1"/>
              <a:t>lwxrw</a:t>
            </a:r>
            <a:r>
              <a:rPr lang="en-US" dirty="0"/>
              <a:t> </a:t>
            </a:r>
            <a:r>
              <a:rPr lang="en-US" dirty="0" err="1"/>
              <a:t>ztn</a:t>
            </a:r>
            <a:r>
              <a:rPr lang="en-US" dirty="0"/>
              <a:t> </a:t>
            </a:r>
            <a:r>
              <a:rPr lang="en-US" dirty="0" err="1"/>
              <a:t>sd</a:t>
            </a:r>
            <a:r>
              <a:rPr lang="en-US" dirty="0"/>
              <a:t> </a:t>
            </a:r>
            <a:r>
              <a:rPr lang="en-US" dirty="0" err="1"/>
              <a:t>ndj</a:t>
            </a:r>
            <a:r>
              <a:rPr lang="en-US" dirty="0"/>
              <a:t> </a:t>
            </a:r>
            <a:r>
              <a:rPr lang="en-US" dirty="0" err="1"/>
              <a:t>iwxcz</a:t>
            </a:r>
            <a:r>
              <a:rPr lang="en-US" dirty="0"/>
              <a:t> </a:t>
            </a:r>
            <a:r>
              <a:rPr lang="en-US" dirty="0" err="1"/>
              <a:t>xh</a:t>
            </a:r>
            <a:r>
              <a:rPr lang="en-US" dirty="0"/>
              <a:t> </a:t>
            </a:r>
            <a:r>
              <a:rPr lang="en-US" dirty="0" err="1"/>
              <a:t>gxvwi</a:t>
            </a:r>
            <a:r>
              <a:rPr lang="en-US" dirty="0" smtClean="0"/>
              <a:t>?”</a:t>
            </a:r>
          </a:p>
          <a:p>
            <a:pPr lvl="1"/>
            <a:r>
              <a:rPr lang="en-US" sz="3200" dirty="0" smtClean="0"/>
              <a:t>…</a:t>
            </a:r>
          </a:p>
          <a:p>
            <a:pPr lvl="1"/>
            <a:r>
              <a:rPr lang="en-US" sz="3200" dirty="0" smtClean="0">
                <a:sym typeface="Wingdings" panose="05000000000000000000" pitchFamily="2" charset="2"/>
              </a:rPr>
              <a:t>k=7  m=“</a:t>
            </a:r>
            <a:r>
              <a:rPr lang="en-US" sz="3200" dirty="0" err="1"/>
              <a:t>sdeyd</a:t>
            </a:r>
            <a:r>
              <a:rPr lang="en-US" sz="3200" dirty="0"/>
              <a:t> </a:t>
            </a:r>
            <a:r>
              <a:rPr lang="en-US" sz="3200" dirty="0" err="1"/>
              <a:t>gau</a:t>
            </a:r>
            <a:r>
              <a:rPr lang="en-US" sz="3200" dirty="0"/>
              <a:t> </a:t>
            </a:r>
            <a:r>
              <a:rPr lang="en-US" sz="3200" dirty="0" err="1"/>
              <a:t>zk</a:t>
            </a:r>
            <a:r>
              <a:rPr lang="en-US" sz="3200" dirty="0"/>
              <a:t> </a:t>
            </a:r>
            <a:r>
              <a:rPr lang="en-US" sz="3200" dirty="0" err="1"/>
              <a:t>ukq</a:t>
            </a:r>
            <a:r>
              <a:rPr lang="en-US" sz="3200" dirty="0"/>
              <a:t> </a:t>
            </a:r>
            <a:r>
              <a:rPr lang="en-US" sz="3200" dirty="0" err="1"/>
              <a:t>pdejg</a:t>
            </a:r>
            <a:r>
              <a:rPr lang="en-US" sz="3200" dirty="0"/>
              <a:t> </a:t>
            </a:r>
            <a:r>
              <a:rPr lang="en-US" sz="3200" dirty="0" err="1"/>
              <a:t>eo</a:t>
            </a:r>
            <a:r>
              <a:rPr lang="en-US" sz="3200" dirty="0"/>
              <a:t> </a:t>
            </a:r>
            <a:r>
              <a:rPr lang="en-US" sz="3200" dirty="0" err="1"/>
              <a:t>necdp</a:t>
            </a:r>
            <a:r>
              <a:rPr lang="en-US" sz="3200" dirty="0" smtClean="0"/>
              <a:t>?”</a:t>
            </a:r>
          </a:p>
          <a:p>
            <a:pPr lvl="1"/>
            <a:r>
              <a:rPr lang="en-US" sz="3200" dirty="0" smtClean="0">
                <a:sym typeface="Wingdings" panose="05000000000000000000" pitchFamily="2" charset="2"/>
              </a:rPr>
              <a:t>k=8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tefze</a:t>
            </a:r>
            <a:r>
              <a:rPr lang="en-US" sz="3200" dirty="0"/>
              <a:t> </a:t>
            </a:r>
            <a:r>
              <a:rPr lang="en-US" sz="3200" dirty="0" err="1"/>
              <a:t>hbv</a:t>
            </a:r>
            <a:r>
              <a:rPr lang="en-US" sz="3200" dirty="0"/>
              <a:t> al </a:t>
            </a:r>
            <a:r>
              <a:rPr lang="en-US" sz="3200" dirty="0" err="1"/>
              <a:t>vlr</a:t>
            </a:r>
            <a:r>
              <a:rPr lang="en-US" sz="3200" dirty="0"/>
              <a:t> </a:t>
            </a:r>
            <a:r>
              <a:rPr lang="en-US" sz="3200" dirty="0" err="1"/>
              <a:t>qefkh</a:t>
            </a:r>
            <a:r>
              <a:rPr lang="en-US" sz="3200" dirty="0"/>
              <a:t> </a:t>
            </a:r>
            <a:r>
              <a:rPr lang="en-US" sz="3200" dirty="0" err="1"/>
              <a:t>fp</a:t>
            </a:r>
            <a:r>
              <a:rPr lang="en-US" sz="3200" dirty="0"/>
              <a:t> </a:t>
            </a:r>
            <a:r>
              <a:rPr lang="en-US" sz="3200" dirty="0" err="1"/>
              <a:t>ofdeq</a:t>
            </a:r>
            <a:r>
              <a:rPr lang="en-US" sz="3200" dirty="0" smtClean="0"/>
              <a:t>?”</a:t>
            </a:r>
            <a:endParaRPr lang="en-US" sz="3200" dirty="0">
              <a:sym typeface="Wingdings" panose="05000000000000000000" pitchFamily="2" charset="2"/>
            </a:endParaRPr>
          </a:p>
          <a:p>
            <a:pPr lvl="1"/>
            <a:r>
              <a:rPr lang="en-US" sz="3200" dirty="0" smtClean="0"/>
              <a:t>k=9 </a:t>
            </a:r>
            <a:r>
              <a:rPr lang="en-US" sz="3200" dirty="0">
                <a:sym typeface="Wingdings" panose="05000000000000000000" pitchFamily="2" charset="2"/>
              </a:rPr>
              <a:t> m = </a:t>
            </a:r>
            <a:r>
              <a:rPr lang="en-US" sz="3200" dirty="0" smtClean="0">
                <a:sym typeface="Wingdings" panose="05000000000000000000" pitchFamily="2" charset="2"/>
              </a:rPr>
              <a:t>“</a:t>
            </a:r>
            <a:r>
              <a:rPr lang="en-US" sz="3200" dirty="0" err="1"/>
              <a:t>ufgaf</a:t>
            </a:r>
            <a:r>
              <a:rPr lang="en-US" sz="3200" dirty="0"/>
              <a:t> </a:t>
            </a:r>
            <a:r>
              <a:rPr lang="en-US" sz="3200" dirty="0" err="1"/>
              <a:t>icw</a:t>
            </a:r>
            <a:r>
              <a:rPr lang="en-US" sz="3200" dirty="0"/>
              <a:t> </a:t>
            </a:r>
            <a:r>
              <a:rPr lang="en-US" sz="3200" dirty="0" err="1"/>
              <a:t>bm</a:t>
            </a:r>
            <a:r>
              <a:rPr lang="en-US" sz="3200" dirty="0"/>
              <a:t> </a:t>
            </a:r>
            <a:r>
              <a:rPr lang="en-US" sz="3200" dirty="0" err="1"/>
              <a:t>wms</a:t>
            </a:r>
            <a:r>
              <a:rPr lang="en-US" sz="3200" dirty="0"/>
              <a:t> </a:t>
            </a:r>
            <a:r>
              <a:rPr lang="en-US" sz="3200" dirty="0" err="1"/>
              <a:t>rfgli</a:t>
            </a:r>
            <a:r>
              <a:rPr lang="en-US" sz="3200" dirty="0"/>
              <a:t> </a:t>
            </a:r>
            <a:r>
              <a:rPr lang="en-US" sz="3200" dirty="0" err="1"/>
              <a:t>gq</a:t>
            </a:r>
            <a:r>
              <a:rPr lang="en-US" sz="3200" dirty="0"/>
              <a:t> </a:t>
            </a:r>
            <a:r>
              <a:rPr lang="en-US" sz="3200" dirty="0" err="1"/>
              <a:t>pgefr</a:t>
            </a:r>
            <a:r>
              <a:rPr lang="en-US" sz="3200" dirty="0" smtClean="0"/>
              <a:t>?” </a:t>
            </a:r>
            <a:endParaRPr lang="en-US" sz="3200" dirty="0"/>
          </a:p>
          <a:p>
            <a:pPr lvl="1"/>
            <a:r>
              <a:rPr lang="en-US" sz="3200" dirty="0" smtClean="0">
                <a:sym typeface="Wingdings" panose="05000000000000000000" pitchFamily="2" charset="2"/>
              </a:rPr>
              <a:t>k=10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vghbg</a:t>
            </a:r>
            <a:r>
              <a:rPr lang="en-US" sz="3200" dirty="0"/>
              <a:t> </a:t>
            </a:r>
            <a:r>
              <a:rPr lang="en-US" sz="3200" dirty="0" err="1"/>
              <a:t>jdx</a:t>
            </a:r>
            <a:r>
              <a:rPr lang="en-US" sz="3200" dirty="0"/>
              <a:t> </a:t>
            </a:r>
            <a:r>
              <a:rPr lang="en-US" sz="3200" dirty="0" err="1"/>
              <a:t>cn</a:t>
            </a:r>
            <a:r>
              <a:rPr lang="en-US" sz="3200" dirty="0"/>
              <a:t> </a:t>
            </a:r>
            <a:r>
              <a:rPr lang="en-US" sz="3200" dirty="0" err="1"/>
              <a:t>xnt</a:t>
            </a:r>
            <a:r>
              <a:rPr lang="en-US" sz="3200" dirty="0"/>
              <a:t> </a:t>
            </a:r>
            <a:r>
              <a:rPr lang="en-US" sz="3200" dirty="0" err="1"/>
              <a:t>sghmj</a:t>
            </a:r>
            <a:r>
              <a:rPr lang="en-US" sz="3200" dirty="0"/>
              <a:t> </a:t>
            </a:r>
            <a:r>
              <a:rPr lang="en-US" sz="3200" dirty="0" err="1"/>
              <a:t>hr</a:t>
            </a:r>
            <a:r>
              <a:rPr lang="en-US" sz="3200" dirty="0"/>
              <a:t> </a:t>
            </a:r>
            <a:r>
              <a:rPr lang="en-US" sz="3200" dirty="0" err="1"/>
              <a:t>qhfgs</a:t>
            </a:r>
            <a:r>
              <a:rPr lang="en-US" sz="3200" dirty="0" smtClean="0"/>
              <a:t>?”</a:t>
            </a:r>
            <a:endParaRPr lang="en-US" sz="3200" dirty="0"/>
          </a:p>
          <a:p>
            <a:pPr lvl="1"/>
            <a:r>
              <a:rPr lang="en-US" sz="3200" dirty="0">
                <a:sym typeface="Wingdings" panose="05000000000000000000" pitchFamily="2" charset="2"/>
              </a:rPr>
              <a:t>k=11 m= “</a:t>
            </a:r>
            <a:r>
              <a:rPr lang="en-US" sz="3200" dirty="0"/>
              <a:t>which key do you think is right?” </a:t>
            </a:r>
          </a:p>
          <a:p>
            <a:pPr lvl="1"/>
            <a:r>
              <a:rPr lang="en-US" sz="3200" dirty="0" smtClean="0">
                <a:sym typeface="Wingdings" panose="05000000000000000000" pitchFamily="2" charset="2"/>
              </a:rPr>
              <a:t>k=12  </a:t>
            </a:r>
            <a:r>
              <a:rPr lang="en-US" sz="3200" dirty="0">
                <a:sym typeface="Wingdings" panose="05000000000000000000" pitchFamily="2" charset="2"/>
              </a:rPr>
              <a:t>m= </a:t>
            </a:r>
            <a:r>
              <a:rPr lang="en-US" sz="3200" dirty="0" smtClean="0">
                <a:sym typeface="Wingdings" panose="05000000000000000000" pitchFamily="2" charset="2"/>
              </a:rPr>
              <a:t>“</a:t>
            </a:r>
            <a:r>
              <a:rPr lang="en-US" sz="3200" dirty="0" err="1"/>
              <a:t>xijdi</a:t>
            </a:r>
            <a:r>
              <a:rPr lang="en-US" sz="3200" dirty="0"/>
              <a:t> </a:t>
            </a:r>
            <a:r>
              <a:rPr lang="en-US" sz="3200" dirty="0" err="1"/>
              <a:t>lfz</a:t>
            </a:r>
            <a:r>
              <a:rPr lang="en-US" sz="3200" dirty="0"/>
              <a:t> ep </a:t>
            </a:r>
            <a:r>
              <a:rPr lang="en-US" sz="3200" dirty="0" err="1"/>
              <a:t>zpv</a:t>
            </a:r>
            <a:r>
              <a:rPr lang="en-US" sz="3200" dirty="0"/>
              <a:t> </a:t>
            </a:r>
            <a:r>
              <a:rPr lang="en-US" sz="3200" dirty="0" err="1"/>
              <a:t>uijol</a:t>
            </a:r>
            <a:r>
              <a:rPr lang="en-US" sz="3200" dirty="0"/>
              <a:t> </a:t>
            </a:r>
            <a:r>
              <a:rPr lang="en-US" sz="3200" dirty="0" err="1"/>
              <a:t>jt</a:t>
            </a:r>
            <a:r>
              <a:rPr lang="en-US" sz="3200" dirty="0"/>
              <a:t> </a:t>
            </a:r>
            <a:r>
              <a:rPr lang="en-US" sz="3200" dirty="0" err="1"/>
              <a:t>sjhiu</a:t>
            </a:r>
            <a:r>
              <a:rPr lang="en-US" sz="3200" dirty="0" smtClean="0"/>
              <a:t>?”</a:t>
            </a:r>
            <a:endParaRPr lang="en-US" sz="3200" dirty="0"/>
          </a:p>
          <a:p>
            <a:endParaRPr lang="en-US" dirty="0" smtClean="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Tree>
    <p:extLst>
      <p:ext uri="{BB962C8B-B14F-4D97-AF65-F5344CB8AC3E}">
        <p14:creationId xmlns:p14="http://schemas.microsoft.com/office/powerpoint/2010/main" val="38920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Sufficient Key Space Principle</a:t>
            </a:r>
            <a:endParaRPr lang="en-US" dirty="0"/>
          </a:p>
        </p:txBody>
      </p:sp>
      <p:sp>
        <p:nvSpPr>
          <p:cNvPr id="3" name="Content Placeholder 2"/>
          <p:cNvSpPr>
            <a:spLocks noGrp="1"/>
          </p:cNvSpPr>
          <p:nvPr>
            <p:ph idx="1"/>
          </p:nvPr>
        </p:nvSpPr>
        <p:spPr/>
        <p:txBody>
          <a:bodyPr/>
          <a:lstStyle/>
          <a:p>
            <a:pPr marL="0" indent="0" algn="ctr">
              <a:buNone/>
            </a:pPr>
            <a:r>
              <a:rPr lang="en-US" sz="3600" dirty="0" smtClean="0"/>
              <a:t>“Any secure encryption scheme </a:t>
            </a:r>
            <a:r>
              <a:rPr lang="en-US" sz="3600" i="1" dirty="0" smtClean="0"/>
              <a:t>must</a:t>
            </a:r>
            <a:r>
              <a:rPr lang="en-US" sz="3600" dirty="0" smtClean="0"/>
              <a:t> have a key space that is sufficiently large to make an exhaustive search attack infeasible.”</a:t>
            </a:r>
          </a:p>
          <a:p>
            <a:pPr marL="0" indent="0">
              <a:buNone/>
            </a:pPr>
            <a:endParaRPr lang="en-US" dirty="0" smtClean="0"/>
          </a:p>
          <a:p>
            <a:pPr marL="0" indent="0">
              <a:buNone/>
            </a:pPr>
            <a:endParaRPr lang="en-US" b="1"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586" y="3403600"/>
            <a:ext cx="3877733" cy="2908300"/>
          </a:xfrm>
          <a:prstGeom prst="rect">
            <a:avLst/>
          </a:prstGeom>
        </p:spPr>
      </p:pic>
      <p:sp>
        <p:nvSpPr>
          <p:cNvPr id="6" name="AutoShape 2" descr="Image result for cray supercomputer">
            <a:hlinkClick r:id="rId4"/>
          </p:cNvPr>
          <p:cNvSpPr>
            <a:spLocks noChangeAspect="1" noChangeArrowheads="1"/>
          </p:cNvSpPr>
          <p:nvPr/>
        </p:nvSpPr>
        <p:spPr bwMode="auto">
          <a:xfrm>
            <a:off x="2210753" y="-1740218"/>
            <a:ext cx="5734050" cy="3676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cray supercomput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7633" y="3282949"/>
            <a:ext cx="573405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49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Sufficient Key Space Principle</a:t>
            </a:r>
            <a:endParaRPr lang="en-US" dirty="0"/>
          </a:p>
        </p:txBody>
      </p:sp>
      <p:sp>
        <p:nvSpPr>
          <p:cNvPr id="3" name="Content Placeholder 2"/>
          <p:cNvSpPr>
            <a:spLocks noGrp="1"/>
          </p:cNvSpPr>
          <p:nvPr>
            <p:ph idx="1"/>
          </p:nvPr>
        </p:nvSpPr>
        <p:spPr/>
        <p:txBody>
          <a:bodyPr/>
          <a:lstStyle/>
          <a:p>
            <a:pPr marL="0" indent="0" algn="ctr">
              <a:buNone/>
            </a:pPr>
            <a:r>
              <a:rPr lang="en-US" sz="3600" dirty="0" smtClean="0"/>
              <a:t>“Any secure encryption scheme </a:t>
            </a:r>
            <a:r>
              <a:rPr lang="en-US" sz="3600" i="1" dirty="0" smtClean="0"/>
              <a:t>must</a:t>
            </a:r>
            <a:r>
              <a:rPr lang="en-US" sz="3600" dirty="0" smtClean="0"/>
              <a:t> have a key space that is sufficiently large to make an exhaustive search attack infeasible.”</a:t>
            </a:r>
          </a:p>
          <a:p>
            <a:pPr marL="0" indent="0">
              <a:buNone/>
            </a:pPr>
            <a:endParaRPr lang="en-US" dirty="0" smtClean="0"/>
          </a:p>
          <a:p>
            <a:pPr marL="0" indent="0">
              <a:buNone/>
            </a:pPr>
            <a:r>
              <a:rPr lang="en-US" b="1" dirty="0" smtClean="0"/>
              <a:t>Question 1: </a:t>
            </a:r>
            <a:r>
              <a:rPr lang="en-US" dirty="0" smtClean="0"/>
              <a:t>How big is big enough? Complicated question….</a:t>
            </a:r>
            <a:endParaRPr lang="en-US" b="1" dirty="0" smtClean="0"/>
          </a:p>
          <a:p>
            <a:pPr marL="0" indent="0">
              <a:buNone/>
            </a:pPr>
            <a:endParaRPr lang="en-US" b="1" dirty="0" smtClean="0"/>
          </a:p>
          <a:p>
            <a:pPr marL="0" indent="0">
              <a:buNone/>
            </a:pPr>
            <a:r>
              <a:rPr lang="en-US" b="1" dirty="0" smtClean="0"/>
              <a:t>Question 2: </a:t>
            </a:r>
            <a:r>
              <a:rPr lang="en-US" dirty="0" smtClean="0"/>
              <a:t>If the key space is large is the encryption scheme necessarily 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2202758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Substitution Cipher</a:t>
            </a:r>
            <a:endParaRPr lang="en-US" dirty="0"/>
          </a:p>
        </p:txBody>
      </p:sp>
      <p:sp>
        <p:nvSpPr>
          <p:cNvPr id="3" name="Content Placeholder 2"/>
          <p:cNvSpPr>
            <a:spLocks noGrp="1"/>
          </p:cNvSpPr>
          <p:nvPr>
            <p:ph idx="1"/>
          </p:nvPr>
        </p:nvSpPr>
        <p:spPr/>
        <p:txBody>
          <a:bodyPr/>
          <a:lstStyle/>
          <a:p>
            <a:r>
              <a:rPr lang="en-US" dirty="0" smtClean="0"/>
              <a:t>Secret key K is permutation of the alphabet</a:t>
            </a:r>
          </a:p>
          <a:p>
            <a:pPr lvl="1"/>
            <a:r>
              <a:rPr lang="en-US" dirty="0" smtClean="0"/>
              <a:t>Example:</a:t>
            </a:r>
          </a:p>
          <a:p>
            <a:pPr lvl="2"/>
            <a:r>
              <a:rPr lang="en-US" dirty="0" smtClean="0"/>
              <a:t>A  B  C  D  E  F   G  H  I   J    K  L   M  N  O P  Q  R   S   T   U  V  W  X  Y  Z</a:t>
            </a:r>
          </a:p>
          <a:p>
            <a:pPr lvl="2"/>
            <a:r>
              <a:rPr lang="en-US" dirty="0" smtClean="0"/>
              <a:t>X  E  U  A  D  N  B  K  V  M  R  O  C   Q  F  S  Y   H  W  G  L   Z   I    J   P  T</a:t>
            </a:r>
          </a:p>
          <a:p>
            <a:endParaRPr lang="en-US" dirty="0" smtClean="0"/>
          </a:p>
          <a:p>
            <a:r>
              <a:rPr lang="en-US" b="1" dirty="0" smtClean="0"/>
              <a:t>Encryption: </a:t>
            </a:r>
            <a:r>
              <a:rPr lang="en-US" dirty="0" smtClean="0"/>
              <a:t>apply permutation K to each letter in message</a:t>
            </a:r>
          </a:p>
          <a:p>
            <a:pPr lvl="1"/>
            <a:r>
              <a:rPr lang="en-US" dirty="0" smtClean="0"/>
              <a:t>TELLHIMABOUTME </a:t>
            </a:r>
            <a:r>
              <a:rPr lang="en-US" dirty="0" smtClean="0">
                <a:sym typeface="Wingdings" panose="05000000000000000000" pitchFamily="2" charset="2"/>
              </a:rPr>
              <a:t> GDOOKVCXEFLGCD</a:t>
            </a:r>
          </a:p>
          <a:p>
            <a:pPr lvl="1"/>
            <a:endParaRPr lang="en-US" dirty="0">
              <a:sym typeface="Wingdings" panose="05000000000000000000" pitchFamily="2" charset="2"/>
            </a:endParaRPr>
          </a:p>
          <a:p>
            <a:r>
              <a:rPr lang="en-US" b="1" dirty="0" smtClean="0">
                <a:sym typeface="Wingdings" panose="05000000000000000000" pitchFamily="2" charset="2"/>
              </a:rPr>
              <a:t>Decryption: </a:t>
            </a:r>
            <a:r>
              <a:rPr lang="en-US" dirty="0" smtClean="0">
                <a:sym typeface="Wingdings" panose="05000000000000000000" pitchFamily="2" charset="2"/>
              </a:rPr>
              <a:t>reverse the permutation</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480392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Substitution Cipher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Secret key K is a permutation of the alphabet</a:t>
                </a:r>
              </a:p>
              <a:p>
                <a:pPr lvl="1"/>
                <a:r>
                  <a:rPr lang="en-US" dirty="0" smtClean="0"/>
                  <a:t>Example:</a:t>
                </a:r>
              </a:p>
              <a:p>
                <a:pPr lvl="2"/>
                <a:r>
                  <a:rPr lang="en-US" dirty="0"/>
                  <a:t>A  B  C  D  E  F   G  H  I   J    K  L   M  N  O P  Q  R   S   T   U  V  W  X  Y  Z</a:t>
                </a:r>
              </a:p>
              <a:p>
                <a:pPr lvl="2"/>
                <a:r>
                  <a:rPr lang="en-US" dirty="0"/>
                  <a:t>X  E  U  A  D  N  B  K  V  M  R  O  C   Q  F  S  Y   H  W  G  L   Z   I    J   P  T</a:t>
                </a:r>
              </a:p>
              <a:p>
                <a:pPr lvl="2"/>
                <a:endParaRPr lang="en-US" dirty="0"/>
              </a:p>
              <a:p>
                <a:r>
                  <a:rPr lang="en-US" b="1" dirty="0" smtClean="0"/>
                  <a:t>Question: </a:t>
                </a:r>
                <a:r>
                  <a:rPr lang="en-US" dirty="0" smtClean="0"/>
                  <a:t>What is the size of the </a:t>
                </a:r>
                <a:r>
                  <a:rPr lang="en-US" dirty="0" err="1" smtClean="0"/>
                  <a:t>keyspace</a:t>
                </a:r>
                <a:r>
                  <a:rPr lang="en-US" dirty="0" smtClean="0"/>
                  <a:t>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l-GR" i="1">
                              <a:latin typeface="Cambria Math" panose="02040503050406030204" pitchFamily="18" charset="0"/>
                              <a:ea typeface="Cambria Math" panose="02040503050406030204" pitchFamily="18" charset="0"/>
                            </a:rPr>
                            <m:t>𝒦</m:t>
                          </m:r>
                        </m:e>
                      </m:d>
                      <m:r>
                        <a:rPr lang="en-US" b="0" i="1" smtClean="0">
                          <a:latin typeface="Cambria Math" panose="02040503050406030204" pitchFamily="18" charset="0"/>
                        </a:rPr>
                        <m:t>=26! </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88</m:t>
                          </m:r>
                        </m:sup>
                      </m:s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Tree>
    <p:extLst>
      <p:ext uri="{BB962C8B-B14F-4D97-AF65-F5344CB8AC3E}">
        <p14:creationId xmlns:p14="http://schemas.microsoft.com/office/powerpoint/2010/main" val="26049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622" y="136106"/>
            <a:ext cx="9370755" cy="622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910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Frequency Analysis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179" y="3281769"/>
            <a:ext cx="5352381" cy="3257143"/>
          </a:xfrm>
        </p:spPr>
      </p:pic>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
        <p:nvSpPr>
          <p:cNvPr id="6" name="TextBox 5"/>
          <p:cNvSpPr txBox="1"/>
          <p:nvPr/>
        </p:nvSpPr>
        <p:spPr>
          <a:xfrm>
            <a:off x="180891" y="1506022"/>
            <a:ext cx="10649669"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Observation 1:</a:t>
            </a:r>
            <a:r>
              <a:rPr lang="en-US" dirty="0" smtClean="0"/>
              <a:t> If e is mapped to d then every appearance of e in the plaintext results in the appearance of a d in the ciphertext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Observation 2: </a:t>
            </a:r>
            <a:r>
              <a:rPr lang="en-US" dirty="0" smtClean="0"/>
              <a:t>Some letters occur much more frequently in English.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Observation 3:</a:t>
            </a:r>
            <a:r>
              <a:rPr lang="en-US" dirty="0" smtClean="0"/>
              <a:t> Texts consisting of a few sentences tend to have a distribution close to average.</a:t>
            </a:r>
            <a:endParaRPr lang="en-US" dirty="0"/>
          </a:p>
        </p:txBody>
      </p:sp>
      <p:sp>
        <p:nvSpPr>
          <p:cNvPr id="7" name="Oval 6"/>
          <p:cNvSpPr/>
          <p:nvPr/>
        </p:nvSpPr>
        <p:spPr>
          <a:xfrm>
            <a:off x="2621280" y="3454400"/>
            <a:ext cx="568960" cy="37592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6"/>
          </p:cNvCxnSpPr>
          <p:nvPr/>
        </p:nvCxnSpPr>
        <p:spPr>
          <a:xfrm>
            <a:off x="3190240" y="3642360"/>
            <a:ext cx="4018634" cy="209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08874" y="3738276"/>
            <a:ext cx="4652236" cy="1200329"/>
          </a:xfrm>
          <a:prstGeom prst="rect">
            <a:avLst/>
          </a:prstGeom>
          <a:noFill/>
        </p:spPr>
        <p:txBody>
          <a:bodyPr wrap="none" rtlCol="0">
            <a:spAutoFit/>
          </a:bodyPr>
          <a:lstStyle/>
          <a:p>
            <a:r>
              <a:rPr lang="en-US" dirty="0" smtClean="0"/>
              <a:t>Step 1: Find letter in ciphertext that occurs with</a:t>
            </a:r>
          </a:p>
          <a:p>
            <a:r>
              <a:rPr lang="en-US" dirty="0" smtClean="0"/>
              <a:t>frequency &gt; 11%. This letter is probably e…</a:t>
            </a:r>
          </a:p>
          <a:p>
            <a:endParaRPr lang="en-US" dirty="0"/>
          </a:p>
          <a:p>
            <a:r>
              <a:rPr lang="en-US" dirty="0" smtClean="0"/>
              <a:t> </a:t>
            </a:r>
            <a:endParaRPr lang="en-US" dirty="0"/>
          </a:p>
        </p:txBody>
      </p:sp>
    </p:spTree>
    <p:extLst>
      <p:ext uri="{BB962C8B-B14F-4D97-AF65-F5344CB8AC3E}">
        <p14:creationId xmlns:p14="http://schemas.microsoft.com/office/powerpoint/2010/main" val="2570577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err="1"/>
              <a:t>Vigenère</a:t>
            </a:r>
            <a:r>
              <a:rPr lang="en-US" dirty="0"/>
              <a:t> </a:t>
            </a:r>
            <a:r>
              <a:rPr lang="en-US" dirty="0" smtClean="0"/>
              <a:t>Cipher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Generalizes Shift Cipher</a:t>
            </a:r>
          </a:p>
          <a:p>
            <a:r>
              <a:rPr lang="en-US" dirty="0" smtClean="0"/>
              <a:t>K=k</a:t>
            </a:r>
            <a:r>
              <a:rPr lang="en-US" baseline="-25000" dirty="0" smtClean="0"/>
              <a:t>1</a:t>
            </a:r>
            <a:r>
              <a:rPr lang="en-US" dirty="0" smtClean="0"/>
              <a:t>,…,</a:t>
            </a:r>
            <a:r>
              <a:rPr lang="en-US" dirty="0" err="1" smtClean="0"/>
              <a:t>k</a:t>
            </a:r>
            <a:r>
              <a:rPr lang="en-US" baseline="-25000" dirty="0" err="1" smtClean="0"/>
              <a:t>t</a:t>
            </a:r>
            <a:endParaRPr lang="en-US" baseline="-25000" dirty="0" smtClean="0"/>
          </a:p>
          <a:p>
            <a:r>
              <a:rPr lang="en-US" dirty="0" err="1" smtClean="0"/>
              <a:t>Enc</a:t>
            </a:r>
            <a:r>
              <a:rPr lang="en-US" baseline="-25000" dirty="0" err="1" smtClean="0"/>
              <a:t>K</a:t>
            </a:r>
            <a:r>
              <a:rPr lang="en-US" dirty="0" smtClean="0"/>
              <a:t>(m) </a:t>
            </a:r>
          </a:p>
          <a:p>
            <a:pPr lvl="1"/>
            <a:r>
              <a:rPr lang="en-US" dirty="0" smtClean="0"/>
              <a:t>Shift first letter right k</a:t>
            </a:r>
            <a:r>
              <a:rPr lang="en-US" baseline="-25000" dirty="0" smtClean="0"/>
              <a:t>1</a:t>
            </a:r>
            <a:r>
              <a:rPr lang="en-US" dirty="0" smtClean="0"/>
              <a:t> times</a:t>
            </a:r>
          </a:p>
          <a:p>
            <a:pPr lvl="1"/>
            <a:r>
              <a:rPr lang="en-US" dirty="0" smtClean="0"/>
              <a:t>Shift second letter right k</a:t>
            </a:r>
            <a:r>
              <a:rPr lang="en-US" baseline="-25000" dirty="0" smtClean="0"/>
              <a:t>2</a:t>
            </a:r>
            <a:r>
              <a:rPr lang="en-US" dirty="0" smtClean="0"/>
              <a:t> times</a:t>
            </a:r>
          </a:p>
          <a:p>
            <a:pPr lvl="1"/>
            <a:r>
              <a:rPr lang="en-US" dirty="0" smtClean="0"/>
              <a:t>…</a:t>
            </a:r>
          </a:p>
          <a:p>
            <a:pPr lvl="1"/>
            <a:r>
              <a:rPr lang="en-US" dirty="0" smtClean="0"/>
              <a:t>Shift </a:t>
            </a:r>
            <a:r>
              <a:rPr lang="en-US" dirty="0" err="1" smtClean="0"/>
              <a:t>t</a:t>
            </a:r>
            <a:r>
              <a:rPr lang="en-US" baseline="30000" dirty="0" err="1" smtClean="0"/>
              <a:t>th</a:t>
            </a:r>
            <a:r>
              <a:rPr lang="en-US" dirty="0" smtClean="0"/>
              <a:t> letter right </a:t>
            </a:r>
            <a:r>
              <a:rPr lang="en-US" dirty="0" err="1" smtClean="0"/>
              <a:t>k</a:t>
            </a:r>
            <a:r>
              <a:rPr lang="en-US" baseline="-25000" dirty="0" err="1" smtClean="0"/>
              <a:t>t</a:t>
            </a:r>
            <a:r>
              <a:rPr lang="en-US" dirty="0" smtClean="0"/>
              <a:t> times </a:t>
            </a:r>
          </a:p>
          <a:p>
            <a:pPr lvl="1"/>
            <a:r>
              <a:rPr lang="en-US" dirty="0" smtClean="0"/>
              <a:t>Shift t+1</a:t>
            </a:r>
            <a:r>
              <a:rPr lang="en-US" baseline="30000" dirty="0" smtClean="0"/>
              <a:t>st</a:t>
            </a:r>
            <a:r>
              <a:rPr lang="en-US" dirty="0" smtClean="0"/>
              <a:t> letter right k</a:t>
            </a:r>
            <a:r>
              <a:rPr lang="en-US" baseline="-25000" dirty="0" smtClean="0"/>
              <a:t>1</a:t>
            </a:r>
            <a:r>
              <a:rPr lang="en-US" dirty="0" smtClean="0"/>
              <a:t> times</a:t>
            </a:r>
          </a:p>
          <a:p>
            <a:pPr lvl="1"/>
            <a:r>
              <a:rPr lang="en-US" dirty="0" smtClean="0"/>
              <a:t>…</a:t>
            </a:r>
            <a:endParaRPr lang="en-US" dirty="0"/>
          </a:p>
          <a:p>
            <a:r>
              <a:rPr lang="en-US" b="1" dirty="0" smtClean="0"/>
              <a:t>Question:</a:t>
            </a:r>
            <a:r>
              <a:rPr lang="en-US" dirty="0" smtClean="0"/>
              <a:t> Size of key-space? </a:t>
            </a:r>
          </a:p>
          <a:p>
            <a:r>
              <a:rPr lang="en-US" dirty="0" smtClean="0"/>
              <a:t>Answer: 26</a:t>
            </a:r>
            <a:r>
              <a:rPr lang="en-US" baseline="30000" dirty="0" smtClean="0"/>
              <a:t>t </a:t>
            </a:r>
            <a:r>
              <a:rPr lang="en-US" dirty="0"/>
              <a:t>(brute force may not be useful)</a:t>
            </a:r>
            <a:endParaRPr lang="en-US" baseline="30000" dirty="0"/>
          </a:p>
          <a:p>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3340848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err="1" smtClean="0"/>
              <a:t>Vigen</a:t>
            </a:r>
            <a:r>
              <a:rPr lang="en-US" dirty="0" err="1"/>
              <a:t>è</a:t>
            </a:r>
            <a:r>
              <a:rPr lang="en-US" dirty="0" err="1" smtClean="0"/>
              <a:t>re</a:t>
            </a:r>
            <a:r>
              <a:rPr lang="en-US" dirty="0" smtClean="0"/>
              <a:t> </a:t>
            </a:r>
            <a:r>
              <a:rPr lang="en-US" dirty="0" smtClean="0"/>
              <a:t>Cipher</a:t>
            </a:r>
            <a:endParaRPr lang="en-US" dirty="0"/>
          </a:p>
        </p:txBody>
      </p:sp>
      <p:sp>
        <p:nvSpPr>
          <p:cNvPr id="3" name="Content Placeholder 2"/>
          <p:cNvSpPr>
            <a:spLocks noGrp="1"/>
          </p:cNvSpPr>
          <p:nvPr>
            <p:ph idx="1"/>
          </p:nvPr>
        </p:nvSpPr>
        <p:spPr/>
        <p:txBody>
          <a:bodyPr>
            <a:normAutofit/>
          </a:bodyPr>
          <a:lstStyle/>
          <a:p>
            <a:r>
              <a:rPr lang="en-US" dirty="0" smtClean="0"/>
              <a:t>Still vulnerable to frequency analysis</a:t>
            </a:r>
          </a:p>
          <a:p>
            <a:r>
              <a:rPr lang="en-US" dirty="0" smtClean="0"/>
              <a:t>Good guess: Select </a:t>
            </a:r>
            <a:r>
              <a:rPr lang="en-US" dirty="0"/>
              <a:t>K=k</a:t>
            </a:r>
            <a:r>
              <a:rPr lang="en-US" baseline="-25000" dirty="0"/>
              <a:t>1</a:t>
            </a:r>
            <a:r>
              <a:rPr lang="en-US" dirty="0"/>
              <a:t>,…,</a:t>
            </a:r>
            <a:r>
              <a:rPr lang="en-US" dirty="0" err="1" smtClean="0"/>
              <a:t>k</a:t>
            </a:r>
            <a:r>
              <a:rPr lang="en-US" baseline="-25000" dirty="0" err="1" smtClean="0"/>
              <a:t>t</a:t>
            </a:r>
            <a:r>
              <a:rPr lang="en-US" baseline="-25000" dirty="0" smtClean="0"/>
              <a:t> </a:t>
            </a:r>
            <a:r>
              <a:rPr lang="en-US" dirty="0" smtClean="0"/>
              <a:t>to maximize number of e’s in resulting ciphertext </a:t>
            </a:r>
          </a:p>
          <a:p>
            <a:pPr lvl="1"/>
            <a:r>
              <a:rPr lang="en-US" dirty="0" smtClean="0"/>
              <a:t>See Katz and Lindell 1.3 for even more sophisticated heuristics.</a:t>
            </a:r>
          </a:p>
          <a:p>
            <a:pPr lvl="1"/>
            <a:endParaRPr lang="en-US" baseline="-25000" dirty="0" smtClean="0"/>
          </a:p>
          <a:p>
            <a:r>
              <a:rPr lang="en-US" dirty="0" smtClean="0"/>
              <a:t>Attack works when </a:t>
            </a:r>
            <a:r>
              <a:rPr lang="en-US" dirty="0" smtClean="0"/>
              <a:t>the initial message m </a:t>
            </a:r>
            <a:r>
              <a:rPr lang="en-US" dirty="0" smtClean="0"/>
              <a:t>is sufficiently </a:t>
            </a:r>
            <a:r>
              <a:rPr lang="en-US" dirty="0" smtClean="0"/>
              <a:t>long </a:t>
            </a:r>
          </a:p>
          <a:p>
            <a:endParaRPr lang="en-US" dirty="0"/>
          </a:p>
          <a:p>
            <a:r>
              <a:rPr lang="en-US" dirty="0" err="1"/>
              <a:t>Vigenère</a:t>
            </a:r>
            <a:r>
              <a:rPr lang="en-US" dirty="0"/>
              <a:t> </a:t>
            </a:r>
            <a:r>
              <a:rPr lang="en-US" dirty="0" smtClean="0"/>
              <a:t>is </a:t>
            </a:r>
            <a:r>
              <a:rPr lang="en-US" dirty="0" smtClean="0"/>
              <a:t>“perfectly secret” </a:t>
            </a:r>
            <a:r>
              <a:rPr lang="en-US" dirty="0" smtClean="0"/>
              <a:t>if the message m is at most t letters long.</a:t>
            </a:r>
            <a:endParaRPr lang="en-US" dirty="0"/>
          </a:p>
          <a:p>
            <a:endParaRPr lang="en-US" baseline="-25000" dirty="0" smtClean="0"/>
          </a:p>
          <a:p>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Tree>
    <p:extLst>
      <p:ext uri="{BB962C8B-B14F-4D97-AF65-F5344CB8AC3E}">
        <p14:creationId xmlns:p14="http://schemas.microsoft.com/office/powerpoint/2010/main" val="4111689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What is Cryptography?</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u="sng" dirty="0" smtClean="0"/>
              <a:t>art</a:t>
            </a:r>
            <a:r>
              <a:rPr lang="en-US" dirty="0" smtClean="0"/>
              <a:t> of writing or solving codes” – Concise Oxford English Dictionary</a:t>
            </a:r>
            <a:endParaRPr lang="en-US" dirty="0"/>
          </a:p>
        </p:txBody>
      </p:sp>
      <p:pic>
        <p:nvPicPr>
          <p:cNvPr id="1026" name="Picture 2" descr="Image result for art vs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963" y="2272419"/>
            <a:ext cx="5932074" cy="444905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
        <p:nvSpPr>
          <p:cNvPr id="5" name="TextBox 4"/>
          <p:cNvSpPr txBox="1"/>
          <p:nvPr/>
        </p:nvSpPr>
        <p:spPr>
          <a:xfrm>
            <a:off x="50148" y="2911641"/>
            <a:ext cx="3487136" cy="3293209"/>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t>Precise Mathematical Security Definitions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Specific Algorithmic Assumptions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Formal Security Reductions/Proofs</a:t>
            </a:r>
            <a:endParaRPr lang="en-US" sz="2600" dirty="0"/>
          </a:p>
        </p:txBody>
      </p:sp>
      <p:sp>
        <p:nvSpPr>
          <p:cNvPr id="7" name="TextBox 6"/>
          <p:cNvSpPr txBox="1"/>
          <p:nvPr/>
        </p:nvSpPr>
        <p:spPr>
          <a:xfrm>
            <a:off x="9254543" y="3080082"/>
            <a:ext cx="3487136" cy="2092881"/>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t>Experience</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Intuition</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Creativity</a:t>
            </a:r>
            <a:endParaRPr lang="en-US" sz="2600" dirty="0"/>
          </a:p>
        </p:txBody>
      </p:sp>
    </p:spTree>
    <p:extLst>
      <p:ext uri="{BB962C8B-B14F-4D97-AF65-F5344CB8AC3E}">
        <p14:creationId xmlns:p14="http://schemas.microsoft.com/office/powerpoint/2010/main" val="18571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Designing secure ciphers is hard</a:t>
            </a:r>
          </a:p>
          <a:p>
            <a:endParaRPr lang="en-US" dirty="0"/>
          </a:p>
          <a:p>
            <a:r>
              <a:rPr lang="en-US" dirty="0" err="1"/>
              <a:t>Vigenère</a:t>
            </a:r>
            <a:r>
              <a:rPr lang="en-US" dirty="0"/>
              <a:t> </a:t>
            </a:r>
            <a:r>
              <a:rPr lang="en-US" dirty="0" smtClean="0"/>
              <a:t>remained “unbroken” for a long time</a:t>
            </a:r>
          </a:p>
          <a:p>
            <a:endParaRPr lang="en-US" dirty="0"/>
          </a:p>
          <a:p>
            <a:r>
              <a:rPr lang="en-US" dirty="0" smtClean="0"/>
              <a:t>Complex schemes are not secure</a:t>
            </a:r>
          </a:p>
          <a:p>
            <a:endParaRPr lang="en-US" dirty="0"/>
          </a:p>
          <a:p>
            <a:r>
              <a:rPr lang="en-US" dirty="0" smtClean="0"/>
              <a:t>All historical ciphers have fallen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pic>
        <p:nvPicPr>
          <p:cNvPr id="5122" name="Picture 2" descr="Image result for sad caes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695" y="1646238"/>
            <a:ext cx="2666402" cy="436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p:txBody>
          <a:bodyPr/>
          <a:lstStyle/>
          <a:p>
            <a:r>
              <a:rPr lang="en-US" dirty="0"/>
              <a:t>Topic </a:t>
            </a:r>
            <a:r>
              <a:rPr lang="en-US" dirty="0" smtClean="0"/>
              <a:t>3: Perfect Secrecy </a:t>
            </a:r>
            <a:r>
              <a:rPr lang="en-US" smtClean="0"/>
              <a:t>+ One-Time-Pads</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2188751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Principles of Modern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Need formal definitions of “security”</a:t>
                </a:r>
              </a:p>
              <a:p>
                <a:pPr marL="457200" lvl="1" indent="0">
                  <a:buNone/>
                </a:pPr>
                <a:r>
                  <a:rPr lang="en-US" i="1" dirty="0" smtClean="0"/>
                  <a:t>If you don’t understand what you want to achieve, how can you possibly know when (or if) you have achieved it?</a:t>
                </a:r>
              </a:p>
              <a:p>
                <a:pPr marL="457200" lvl="1" indent="0">
                  <a:buNone/>
                </a:pPr>
                <a:endParaRPr lang="en-US" i="1" dirty="0"/>
              </a:p>
              <a:p>
                <a:pPr lvl="1"/>
                <a:r>
                  <a:rPr lang="en-US" dirty="0" smtClean="0"/>
                  <a:t>Attempt 1: Impossible for attacker to recover secret key K</a:t>
                </a:r>
              </a:p>
              <a:p>
                <a:pPr lvl="2"/>
                <a14:m>
                  <m:oMath xmlns:m="http://schemas.openxmlformats.org/officeDocument/2006/math">
                    <m:func>
                      <m:funcPr>
                        <m:ctrlPr>
                          <a:rPr lang="en-US" i="1">
                            <a:latin typeface="Cambria Math" panose="02040503050406030204" pitchFamily="18" charset="0"/>
                          </a:rPr>
                        </m:ctrlPr>
                      </m:funcPr>
                      <m:fName>
                        <m:r>
                          <m:rPr>
                            <m:sty m:val="p"/>
                          </m:rPr>
                          <a:rPr lang="en-US" i="0">
                            <a:latin typeface="Cambria Math" panose="02040503050406030204" pitchFamily="18" charset="0"/>
                          </a:rPr>
                          <m:t>Enc</m:t>
                        </m:r>
                        <m:r>
                          <m:rPr>
                            <m:sty m:val="p"/>
                          </m:rPr>
                          <a:rPr lang="en-US" i="0" baseline="-25000">
                            <a:latin typeface="Cambria Math" panose="02040503050406030204" pitchFamily="18" charset="0"/>
                          </a:rPr>
                          <m:t>k</m:t>
                        </m:r>
                      </m:fName>
                      <m:e>
                        <m:r>
                          <a:rPr lang="en-US" i="0">
                            <a:latin typeface="Cambria Math" panose="02040503050406030204" pitchFamily="18" charset="0"/>
                          </a:rPr>
                          <m:t>(</m:t>
                        </m:r>
                        <m:r>
                          <m:rPr>
                            <m:sty m:val="p"/>
                          </m:rPr>
                          <a:rPr lang="en-US" i="0">
                            <a:latin typeface="Cambria Math" panose="02040503050406030204" pitchFamily="18" charset="0"/>
                          </a:rPr>
                          <m:t>m</m:t>
                        </m:r>
                        <m:r>
                          <a:rPr lang="en-US" i="0">
                            <a:latin typeface="Cambria Math" panose="02040503050406030204" pitchFamily="18" charset="0"/>
                          </a:rPr>
                          <m:t>)</m:t>
                        </m:r>
                      </m:e>
                    </m:func>
                    <m:r>
                      <a:rPr lang="en-US" b="0" i="0" smtClean="0">
                        <a:latin typeface="Cambria Math" panose="02040503050406030204" pitchFamily="18" charset="0"/>
                      </a:rPr>
                      <m:t>=</m:t>
                    </m:r>
                    <m:r>
                      <m:rPr>
                        <m:sty m:val="p"/>
                      </m:rPr>
                      <a:rPr lang="en-US" b="0" i="0" smtClean="0">
                        <a:latin typeface="Cambria Math" panose="02040503050406030204" pitchFamily="18" charset="0"/>
                      </a:rPr>
                      <m:t>m</m:t>
                    </m:r>
                  </m:oMath>
                </a14:m>
                <a:endParaRPr lang="en-US" b="0" dirty="0" smtClean="0"/>
              </a:p>
              <a:p>
                <a:pPr lvl="1"/>
                <a:r>
                  <a:rPr lang="en-US" dirty="0" smtClean="0"/>
                  <a:t>Attempt 2: Impossible for attacker to recover entire plaintext from ciphertext?</a:t>
                </a:r>
              </a:p>
              <a:p>
                <a:pPr lvl="2"/>
                <a:r>
                  <a:rPr lang="en-US" dirty="0" smtClean="0"/>
                  <a:t>Ok to decrypt 90% of message?</a:t>
                </a:r>
              </a:p>
              <a:p>
                <a:pPr lvl="1"/>
                <a:r>
                  <a:rPr lang="en-US" dirty="0" smtClean="0"/>
                  <a:t>Attempt 3: Impossible for attacker to figure out any particular character of the plaintext from the ciphertext?</a:t>
                </a:r>
              </a:p>
              <a:p>
                <a:pPr lvl="2"/>
                <a:r>
                  <a:rPr lang="en-US" dirty="0" smtClean="0"/>
                  <a:t>[Too Weak] Does employee make more than $100,000 per year?</a:t>
                </a:r>
              </a:p>
              <a:p>
                <a:pPr lvl="2"/>
                <a:r>
                  <a:rPr lang="en-US" dirty="0" smtClean="0"/>
                  <a:t>[Too Strong] Lucky </a:t>
                </a:r>
                <a:r>
                  <a:rPr lang="en-US" dirty="0"/>
                  <a:t>guess? Prior Information? (e.g., letters always begin “Dear ….”)</a:t>
                </a:r>
              </a:p>
              <a:p>
                <a:pPr lvl="2"/>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r="-13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Tree>
    <p:extLst>
      <p:ext uri="{BB962C8B-B14F-4D97-AF65-F5344CB8AC3E}">
        <p14:creationId xmlns:p14="http://schemas.microsoft.com/office/powerpoint/2010/main" val="8114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Principles of Modern Cryptography</a:t>
            </a:r>
            <a:endParaRPr lang="en-US" dirty="0"/>
          </a:p>
        </p:txBody>
      </p:sp>
      <p:sp>
        <p:nvSpPr>
          <p:cNvPr id="3" name="Content Placeholder 2"/>
          <p:cNvSpPr>
            <a:spLocks noGrp="1"/>
          </p:cNvSpPr>
          <p:nvPr>
            <p:ph idx="1"/>
          </p:nvPr>
        </p:nvSpPr>
        <p:spPr/>
        <p:txBody>
          <a:bodyPr>
            <a:normAutofit/>
          </a:bodyPr>
          <a:lstStyle/>
          <a:p>
            <a:r>
              <a:rPr lang="en-US" dirty="0" smtClean="0"/>
              <a:t>Need formal definitions of “security”</a:t>
            </a:r>
          </a:p>
          <a:p>
            <a:pPr marL="457200" lvl="1" indent="0">
              <a:buNone/>
            </a:pPr>
            <a:r>
              <a:rPr lang="en-US" i="1" dirty="0" smtClean="0"/>
              <a:t>If you don’t understand what you want to achieve, how can you possibly know when (or if) you have achieved it?</a:t>
            </a:r>
          </a:p>
          <a:p>
            <a:pPr marL="457200" lvl="1" indent="0">
              <a:buNone/>
            </a:pPr>
            <a:endParaRPr lang="en-US" i="1" dirty="0"/>
          </a:p>
          <a:p>
            <a:pPr lvl="1"/>
            <a:r>
              <a:rPr lang="en-US" dirty="0" smtClean="0"/>
              <a:t>Final Attempt: Regardless of information an attacker </a:t>
            </a:r>
            <a:r>
              <a:rPr lang="en-US" i="1" dirty="0" smtClean="0"/>
              <a:t>already</a:t>
            </a:r>
            <a:r>
              <a:rPr lang="en-US" dirty="0" smtClean="0"/>
              <a:t> has, a ciphertext should leak no </a:t>
            </a:r>
            <a:r>
              <a:rPr lang="en-US" i="1" dirty="0" smtClean="0"/>
              <a:t>additional information </a:t>
            </a:r>
            <a:r>
              <a:rPr lang="en-US" dirty="0" smtClean="0"/>
              <a:t>about the underlying plaintext.</a:t>
            </a:r>
          </a:p>
          <a:p>
            <a:pPr lvl="2"/>
            <a:r>
              <a:rPr lang="en-US" dirty="0" smtClean="0"/>
              <a:t>This is the “</a:t>
            </a:r>
            <a:r>
              <a:rPr lang="en-US" i="1" dirty="0" smtClean="0"/>
              <a:t>right</a:t>
            </a:r>
            <a:r>
              <a:rPr lang="en-US" dirty="0" smtClean="0"/>
              <a:t>” approach</a:t>
            </a:r>
          </a:p>
          <a:p>
            <a:pPr lvl="2"/>
            <a:r>
              <a:rPr lang="en-US" dirty="0" smtClean="0"/>
              <a:t>Still need to </a:t>
            </a:r>
            <a:r>
              <a:rPr lang="en-US" i="1" dirty="0" smtClean="0"/>
              <a:t>formalize</a:t>
            </a:r>
            <a:r>
              <a:rPr lang="en-US" dirty="0" smtClean="0"/>
              <a:t> mathematically</a:t>
            </a:r>
          </a:p>
          <a:p>
            <a:endParaRPr lang="en-US" dirty="0"/>
          </a:p>
          <a:p>
            <a:r>
              <a:rPr lang="en-US" dirty="0" smtClean="0"/>
              <a:t>Security definition includes </a:t>
            </a:r>
            <a:r>
              <a:rPr lang="en-US" i="1" u="sng" dirty="0" smtClean="0"/>
              <a:t>goal</a:t>
            </a:r>
            <a:r>
              <a:rPr lang="en-US" dirty="0" smtClean="0"/>
              <a:t> and </a:t>
            </a:r>
            <a:r>
              <a:rPr lang="en-US" i="1" u="sng" dirty="0" smtClean="0"/>
              <a:t>threat-model</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194018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Principles of Modern Cryptography</a:t>
            </a:r>
            <a:endParaRPr lang="en-US" dirty="0"/>
          </a:p>
        </p:txBody>
      </p:sp>
      <p:sp>
        <p:nvSpPr>
          <p:cNvPr id="3" name="Content Placeholder 2"/>
          <p:cNvSpPr>
            <a:spLocks noGrp="1"/>
          </p:cNvSpPr>
          <p:nvPr>
            <p:ph idx="1"/>
          </p:nvPr>
        </p:nvSpPr>
        <p:spPr/>
        <p:txBody>
          <a:bodyPr/>
          <a:lstStyle/>
          <a:p>
            <a:r>
              <a:rPr lang="en-US" dirty="0" smtClean="0"/>
              <a:t>Proofs of Security are critical</a:t>
            </a:r>
          </a:p>
          <a:p>
            <a:pPr lvl="1"/>
            <a:r>
              <a:rPr lang="en-US" dirty="0" smtClean="0"/>
              <a:t>Iron-clad guarantee that attacker will not succeed </a:t>
            </a:r>
            <a:r>
              <a:rPr lang="en-US" dirty="0"/>
              <a:t>(relative to definition/assumptions) </a:t>
            </a:r>
            <a:endParaRPr lang="en-US" dirty="0" smtClean="0"/>
          </a:p>
          <a:p>
            <a:r>
              <a:rPr lang="en-US" dirty="0" smtClean="0"/>
              <a:t>Experience: intuition is often misleading in cryptography</a:t>
            </a:r>
            <a:endParaRPr lang="en-US" dirty="0"/>
          </a:p>
          <a:p>
            <a:pPr lvl="1"/>
            <a:r>
              <a:rPr lang="en-US" dirty="0" smtClean="0"/>
              <a:t>An “intuitively secure” scheme may actually be badly broken.</a:t>
            </a:r>
          </a:p>
          <a:p>
            <a:pPr lvl="1"/>
            <a:endParaRPr lang="en-US" dirty="0"/>
          </a:p>
          <a:p>
            <a:r>
              <a:rPr lang="en-US" dirty="0" smtClean="0"/>
              <a:t>Before deploying in the real world</a:t>
            </a:r>
          </a:p>
          <a:p>
            <a:pPr lvl="1"/>
            <a:r>
              <a:rPr lang="en-US" dirty="0" smtClean="0"/>
              <a:t>Consider definition/assumptions in security definition</a:t>
            </a:r>
          </a:p>
          <a:p>
            <a:pPr lvl="1"/>
            <a:r>
              <a:rPr lang="en-US" dirty="0" smtClean="0"/>
              <a:t>Does the threat model capture the attackers true abilities?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spTree>
    <p:extLst>
      <p:ext uri="{BB962C8B-B14F-4D97-AF65-F5344CB8AC3E}">
        <p14:creationId xmlns:p14="http://schemas.microsoft.com/office/powerpoint/2010/main" val="3903338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Perfect Secrecy Intuition</a:t>
            </a:r>
            <a:endParaRPr lang="en-US" dirty="0"/>
          </a:p>
        </p:txBody>
      </p:sp>
      <p:sp>
        <p:nvSpPr>
          <p:cNvPr id="3" name="Content Placeholder 2"/>
          <p:cNvSpPr>
            <a:spLocks noGrp="1"/>
          </p:cNvSpPr>
          <p:nvPr>
            <p:ph idx="1"/>
          </p:nvPr>
        </p:nvSpPr>
        <p:spPr/>
        <p:txBody>
          <a:bodyPr/>
          <a:lstStyle/>
          <a:p>
            <a:pPr marL="228600" lvl="1">
              <a:spcBef>
                <a:spcPts val="1000"/>
              </a:spcBef>
            </a:pPr>
            <a:r>
              <a:rPr lang="en-US" sz="3600" dirty="0"/>
              <a:t>Regardless of information an attacker </a:t>
            </a:r>
            <a:r>
              <a:rPr lang="en-US" sz="3600" i="1" dirty="0"/>
              <a:t>already</a:t>
            </a:r>
            <a:r>
              <a:rPr lang="en-US" sz="3600" dirty="0"/>
              <a:t> has, a ciphertext should leak no </a:t>
            </a:r>
            <a:r>
              <a:rPr lang="en-US" sz="3600" i="1" dirty="0"/>
              <a:t>additional information </a:t>
            </a:r>
            <a:r>
              <a:rPr lang="en-US" sz="3600" dirty="0"/>
              <a:t>about the underlying plaintext</a:t>
            </a:r>
            <a:r>
              <a:rPr lang="en-US" sz="3600" dirty="0" smtClean="0"/>
              <a:t>.</a:t>
            </a:r>
          </a:p>
          <a:p>
            <a:endParaRPr lang="en-US" sz="3600" dirty="0"/>
          </a:p>
          <a:p>
            <a:r>
              <a:rPr lang="en-US" sz="3600" dirty="0" smtClean="0"/>
              <a:t>We will formalize this intuition</a:t>
            </a:r>
          </a:p>
          <a:p>
            <a:pPr lvl="1"/>
            <a:r>
              <a:rPr lang="en-US" dirty="0" smtClean="0"/>
              <a:t>And show how to achieve it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Tree>
    <p:extLst>
      <p:ext uri="{BB962C8B-B14F-4D97-AF65-F5344CB8AC3E}">
        <p14:creationId xmlns:p14="http://schemas.microsoft.com/office/powerpoint/2010/main" val="2628395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Private Key Encryption Syntax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Gen</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Dec</m:t>
                        </m:r>
                      </m:e>
                    </m:d>
                  </m:oMath>
                </a14:m>
                <a:endParaRPr lang="en-US" dirty="0" smtClean="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b="1" dirty="0" smtClean="0"/>
                  <a:t>Input: </a:t>
                </a:r>
                <a:r>
                  <a:rPr lang="en-US" dirty="0" smtClean="0"/>
                  <a:t>Random Bits R</a:t>
                </a:r>
              </a:p>
              <a:p>
                <a:pPr lvl="2"/>
                <a:r>
                  <a:rPr lang="en-US" b="1" dirty="0" smtClean="0"/>
                  <a:t>Output: </a:t>
                </a:r>
                <a:r>
                  <a:rPr lang="en-US" dirty="0" smtClean="0"/>
                  <a:t>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r>
                  <a:rPr lang="en-US" dirty="0" smtClean="0"/>
                  <a:t>. </a:t>
                </a:r>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func>
                  </m:oMath>
                </a14:m>
                <a:r>
                  <a:rPr lang="en-US" dirty="0" smtClean="0"/>
                  <a:t> (Encryption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dirty="0" smtClean="0"/>
              </a:p>
              <a:p>
                <a:pPr lvl="2"/>
                <a:r>
                  <a:rPr lang="en-US" b="1" dirty="0" smtClean="0"/>
                  <a:t>Output: </a:t>
                </a:r>
                <a:r>
                  <a:rPr lang="en-US" dirty="0" smtClean="0"/>
                  <a:t>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b="1" dirty="0" smtClean="0"/>
                  <a:t>Output: </a:t>
                </a:r>
                <a:r>
                  <a:rPr lang="en-US" dirty="0" smtClean="0"/>
                  <a:t>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i="1" dirty="0" smtClean="0"/>
              </a:p>
              <a:p>
                <a:endParaRPr lang="en-US" dirty="0" smtClean="0"/>
              </a:p>
              <a:p>
                <a:r>
                  <a:rPr lang="en-US" b="1" dirty="0" smtClean="0"/>
                  <a:t>Invariant: </a:t>
                </a:r>
                <a:r>
                  <a:rPr lang="en-US" dirty="0" smtClean="0"/>
                  <a:t>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6989379" y="1690688"/>
                <a:ext cx="3836276" cy="1241698"/>
              </a:xfrm>
              <a:prstGeom prst="wedgeRoundRectCallout">
                <a:avLst>
                  <a:gd name="adj1" fmla="val -94258"/>
                  <a:gd name="adj2" fmla="val 5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989379" y="1690688"/>
                <a:ext cx="3836276" cy="1241698"/>
              </a:xfrm>
              <a:prstGeom prst="wedgeRoundRectCallout">
                <a:avLst>
                  <a:gd name="adj1" fmla="val -94258"/>
                  <a:gd name="adj2" fmla="val 56575"/>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97820"/>
              <a:gd name="adj2" fmla="val -40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6989379" y="4393928"/>
            <a:ext cx="3836276" cy="1241698"/>
          </a:xfrm>
          <a:prstGeom prst="wedgeRoundRectCallout">
            <a:avLst>
              <a:gd name="adj1" fmla="val -95902"/>
              <a:gd name="adj2" fmla="val -149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Assumption: Adversary does not get to see output of Gen</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46</a:t>
            </a:fld>
            <a:endParaRPr lang="en-US"/>
          </a:p>
        </p:txBody>
      </p:sp>
    </p:spTree>
    <p:extLst>
      <p:ext uri="{BB962C8B-B14F-4D97-AF65-F5344CB8AC3E}">
        <p14:creationId xmlns:p14="http://schemas.microsoft.com/office/powerpoint/2010/main" val="306262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An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Enemy knows that Caesar likes to fight in the rain and it is raining today</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𝑤𝑎𝑖𝑡</m:t>
                          </m:r>
                        </m:e>
                      </m:d>
                      <m:r>
                        <a:rPr lang="en-US" b="0" i="1" smtClean="0">
                          <a:latin typeface="Cambria Math" panose="02040503050406030204" pitchFamily="18" charset="0"/>
                        </a:rPr>
                        <m:t>=0.3</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smtClean="0">
                              <a:latin typeface="Cambria Math" panose="02040503050406030204" pitchFamily="18" charset="0"/>
                            </a:rPr>
                            <m:t>𝑎</m:t>
                          </m:r>
                          <m:r>
                            <a:rPr lang="en-US" b="0" i="1" smtClean="0">
                              <a:latin typeface="Cambria Math" panose="02040503050406030204" pitchFamily="18" charset="0"/>
                            </a:rPr>
                            <m:t>𝑡𝑡𝑎𝑐𝑘</m:t>
                          </m:r>
                        </m:e>
                      </m:d>
                      <m:r>
                        <a:rPr lang="en-US" i="1">
                          <a:latin typeface="Cambria Math" panose="02040503050406030204" pitchFamily="18" charset="0"/>
                        </a:rPr>
                        <m:t>=0.</m:t>
                      </m:r>
                      <m:r>
                        <a:rPr lang="en-US" b="0" i="1" smtClean="0">
                          <a:latin typeface="Cambria Math" panose="02040503050406030204" pitchFamily="18" charset="0"/>
                        </a:rPr>
                        <m:t>7</m:t>
                      </m:r>
                    </m:oMath>
                  </m:oMathPara>
                </a14:m>
                <a:endParaRPr lang="en-US" b="0" dirty="0" smtClean="0"/>
              </a:p>
              <a:p>
                <a:r>
                  <a:rPr lang="en-US" dirty="0" smtClean="0"/>
                  <a:t>Suppose that Caesar sends c=</a:t>
                </a:r>
                <a:r>
                  <a:rPr lang="en-US" dirty="0" err="1" smtClean="0"/>
                  <a:t>Enc</a:t>
                </a:r>
                <a:r>
                  <a:rPr lang="en-US" baseline="-25000" dirty="0" err="1" smtClean="0"/>
                  <a:t>K</a:t>
                </a:r>
                <a:r>
                  <a:rPr lang="en-US" dirty="0" smtClean="0"/>
                  <a:t>(m) to generals and that the attacker calculates</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𝑤𝑎𝑖𝑡</m:t>
                          </m:r>
                          <m:r>
                            <a:rPr lang="en-US" b="0" i="1" smtClean="0">
                              <a:latin typeface="Cambria Math" panose="02040503050406030204" pitchFamily="18" charset="0"/>
                            </a:rPr>
                            <m:t> |</m:t>
                          </m:r>
                          <m:r>
                            <m:rPr>
                              <m:nor/>
                            </m:rPr>
                            <a:rPr lang="en-US" dirty="0"/>
                            <m:t>c</m:t>
                          </m:r>
                          <m:r>
                            <m:rPr>
                              <m:nor/>
                            </m:rPr>
                            <a:rPr lang="en-US" dirty="0"/>
                            <m:t>=</m:t>
                          </m:r>
                          <m:r>
                            <m:rPr>
                              <m:nor/>
                            </m:rPr>
                            <a:rPr lang="en-US" dirty="0"/>
                            <m:t>EncK</m:t>
                          </m:r>
                          <m:r>
                            <m:rPr>
                              <m:nor/>
                            </m:rPr>
                            <a:rPr lang="en-US" dirty="0"/>
                            <m:t>(</m:t>
                          </m:r>
                          <m:r>
                            <m:rPr>
                              <m:nor/>
                            </m:rPr>
                            <a:rPr lang="en-US" dirty="0"/>
                            <m:t>m</m:t>
                          </m:r>
                          <m:r>
                            <m:rPr>
                              <m:nor/>
                            </m:rPr>
                            <a:rPr lang="en-US" dirty="0"/>
                            <m:t>)</m:t>
                          </m:r>
                        </m:e>
                      </m:d>
                      <m:r>
                        <a:rPr lang="en-US" i="1">
                          <a:latin typeface="Cambria Math" panose="02040503050406030204" pitchFamily="18" charset="0"/>
                        </a:rPr>
                        <m:t>=0</m:t>
                      </m:r>
                      <m:r>
                        <a:rPr lang="en-US" b="0" i="1" smtClean="0">
                          <a:latin typeface="Cambria Math" panose="02040503050406030204" pitchFamily="18" charset="0"/>
                        </a:rPr>
                        <m:t>.2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𝑎𝑡𝑡𝑎𝑐𝑘</m:t>
                          </m:r>
                          <m:r>
                            <a:rPr lang="en-US" b="0" i="1" smtClean="0">
                              <a:latin typeface="Cambria Math" panose="02040503050406030204" pitchFamily="18" charset="0"/>
                            </a:rPr>
                            <m:t> |</m:t>
                          </m:r>
                          <m:r>
                            <m:rPr>
                              <m:nor/>
                            </m:rPr>
                            <a:rPr lang="en-US" dirty="0"/>
                            <m:t>c</m:t>
                          </m:r>
                          <m:r>
                            <m:rPr>
                              <m:nor/>
                            </m:rPr>
                            <a:rPr lang="en-US" dirty="0"/>
                            <m:t>=</m:t>
                          </m:r>
                          <m:r>
                            <m:rPr>
                              <m:nor/>
                            </m:rPr>
                            <a:rPr lang="en-US" dirty="0"/>
                            <m:t>EncK</m:t>
                          </m:r>
                          <m:r>
                            <m:rPr>
                              <m:nor/>
                            </m:rPr>
                            <a:rPr lang="en-US" dirty="0"/>
                            <m:t>(</m:t>
                          </m:r>
                          <m:r>
                            <m:rPr>
                              <m:nor/>
                            </m:rPr>
                            <a:rPr lang="en-US" dirty="0"/>
                            <m:t>m</m:t>
                          </m:r>
                          <m:r>
                            <m:rPr>
                              <m:nor/>
                            </m:rPr>
                            <a:rPr lang="en-US" dirty="0"/>
                            <m:t>)</m:t>
                          </m:r>
                        </m:e>
                      </m:d>
                      <m:r>
                        <a:rPr lang="en-US" i="1">
                          <a:latin typeface="Cambria Math" panose="02040503050406030204" pitchFamily="18" charset="0"/>
                        </a:rPr>
                        <m:t>=0.</m:t>
                      </m:r>
                      <m:r>
                        <a:rPr lang="en-US" b="0" i="1" smtClean="0">
                          <a:latin typeface="Cambria Math" panose="02040503050406030204" pitchFamily="18" charset="0"/>
                        </a:rPr>
                        <m:t>8</m:t>
                      </m:r>
                    </m:oMath>
                  </m:oMathPara>
                </a14:m>
                <a:endParaRPr lang="en-US" dirty="0"/>
              </a:p>
              <a:p>
                <a:pPr marL="0" indent="0">
                  <a:buNone/>
                </a:pPr>
                <a:endParaRPr lang="en-US" dirty="0" smtClean="0"/>
              </a:p>
              <a:p>
                <a:r>
                  <a:rPr lang="en-US" dirty="0" smtClean="0"/>
                  <a:t>Did the attacker learn anything useful?</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spTree>
    <p:extLst>
      <p:ext uri="{BB962C8B-B14F-4D97-AF65-F5344CB8AC3E}">
        <p14:creationId xmlns:p14="http://schemas.microsoft.com/office/powerpoint/2010/main" val="3499178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Perfect Secrecy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23900" y="1825625"/>
                <a:ext cx="10515600" cy="4351338"/>
              </a:xfrm>
            </p:spPr>
            <p:txBody>
              <a:bodyPr>
                <a:normAutofit fontScale="92500" lnSpcReduction="20000"/>
              </a:bodyPr>
              <a:lstStyle/>
              <a:p>
                <a:pPr marL="0" indent="0">
                  <a:buNone/>
                </a:pPr>
                <a:r>
                  <a:rPr lang="en-US" b="1" dirty="0" smtClean="0"/>
                  <a:t>Definition 1: </a:t>
                </a:r>
                <a:r>
                  <a:rPr lang="en-US" dirty="0" smtClean="0"/>
                  <a:t>An encryption scheme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Gen</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Enc</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Dec</m:t>
                        </m:r>
                      </m:e>
                    </m:d>
                    <m:r>
                      <a:rPr lang="en-US" b="0" i="1" smtClean="0">
                        <a:latin typeface="Cambria Math" panose="02040503050406030204" pitchFamily="18" charset="0"/>
                        <a:ea typeface="Cambria Math" panose="02040503050406030204" pitchFamily="18" charset="0"/>
                      </a:rPr>
                      <m:t> </m:t>
                    </m:r>
                  </m:oMath>
                </a14:m>
                <a:r>
                  <a:rPr lang="en-US" dirty="0" smtClean="0"/>
                  <a:t>with message space </a:t>
                </a:r>
                <a14:m>
                  <m:oMath xmlns:m="http://schemas.openxmlformats.org/officeDocument/2006/math">
                    <m:r>
                      <a:rPr lang="en-US" i="1">
                        <a:latin typeface="Cambria Math" panose="02040503050406030204" pitchFamily="18" charset="0"/>
                        <a:ea typeface="Cambria Math" panose="02040503050406030204" pitchFamily="18" charset="0"/>
                      </a:rPr>
                      <m:t>ℳ</m:t>
                    </m:r>
                  </m:oMath>
                </a14:m>
                <a:r>
                  <a:rPr lang="en-US" dirty="0" smtClean="0"/>
                  <a:t> is perfectly secret if for </a:t>
                </a:r>
                <a:r>
                  <a:rPr lang="en-US" i="1" dirty="0" smtClean="0"/>
                  <a:t>every </a:t>
                </a:r>
                <a:r>
                  <a:rPr lang="en-US" dirty="0" smtClean="0"/>
                  <a:t>probability distribution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smtClean="0"/>
                  <a:t> over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 </m:t>
                    </m:r>
                  </m:oMath>
                </a14:m>
                <a:r>
                  <a:rPr lang="en-US" dirty="0" smtClean="0"/>
                  <a:t>every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smtClean="0"/>
                  <a:t> and every ciphertext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smtClean="0"/>
                  <a:t> for which </a:t>
                </a:r>
                <a14:m>
                  <m:oMath xmlns:m="http://schemas.openxmlformats.org/officeDocument/2006/math">
                    <m:r>
                      <m:rPr>
                        <m:sty m:val="p"/>
                      </m:rPr>
                      <a:rPr lang="en-US" b="0" i="0" smtClean="0">
                        <a:latin typeface="Cambria Math" panose="02040503050406030204" pitchFamily="18" charset="0"/>
                      </a:rPr>
                      <m:t>Pr</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&gt;0</m:t>
                    </m:r>
                  </m:oMath>
                </a14:m>
                <a:r>
                  <a:rPr lang="en-US" dirty="0" smtClean="0"/>
                  <a:t>:</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b="0" i="0"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e>
                      </m:d>
                      <m:r>
                        <a:rPr lang="en-US" b="0" i="1" smtClean="0">
                          <a:latin typeface="Cambria Math" panose="02040503050406030204" pitchFamily="18" charset="0"/>
                        </a:rPr>
                        <m:t>.</m:t>
                      </m:r>
                    </m:oMath>
                  </m:oMathPara>
                </a14:m>
                <a:endParaRPr lang="en-US" b="0" dirty="0" smtClean="0"/>
              </a:p>
              <a:p>
                <a:pPr marL="0" indent="0">
                  <a:buNone/>
                </a:pPr>
                <a:r>
                  <a:rPr lang="en-US" b="0" dirty="0" smtClean="0"/>
                  <a:t>(where </a:t>
                </a:r>
                <a14:m>
                  <m:oMath xmlns:m="http://schemas.openxmlformats.org/officeDocument/2006/math">
                    <m:r>
                      <a:rPr lang="en-US" i="1">
                        <a:latin typeface="Cambria Math" panose="02040503050406030204" pitchFamily="18" charset="0"/>
                      </a:rPr>
                      <m:t>𝑀</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𝒟</m:t>
                    </m:r>
                  </m:oMath>
                </a14:m>
                <a:r>
                  <a:rPr lang="en-US" b="0" dirty="0" smtClean="0"/>
                  <a:t>,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𝐺𝑒𝑛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oMath>
                </a14:m>
                <a:r>
                  <a:rPr lang="en-US" b="0" dirty="0" smtClean="0"/>
                  <a:t> and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b="0" i="1" smtClean="0">
                            <a:latin typeface="Cambria Math" panose="02040503050406030204" pitchFamily="18" charset="0"/>
                          </a:rPr>
                          <m:t>𝑀</m:t>
                        </m:r>
                      </m:e>
                    </m:d>
                  </m:oMath>
                </a14:m>
                <a:r>
                  <a:rPr lang="en-US" b="0" dirty="0" smtClean="0"/>
                  <a:t>)</a:t>
                </a:r>
              </a:p>
              <a:p>
                <a:pPr marL="0" indent="0">
                  <a:buNone/>
                </a:pPr>
                <a:endParaRPr lang="en-US" dirty="0" smtClean="0"/>
              </a:p>
              <a:p>
                <a:pPr marL="0" indent="0">
                  <a:buNone/>
                </a:pPr>
                <a:r>
                  <a:rPr lang="en-US" b="1" dirty="0" smtClean="0"/>
                  <a:t>Definition 2: </a:t>
                </a:r>
                <a:r>
                  <a:rPr lang="en-US" dirty="0" smtClean="0"/>
                  <a:t>For every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smtClean="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a:t> </a:t>
                </a: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i="1">
                          <a:latin typeface="Cambria Math" panose="02040503050406030204" pitchFamily="18" charset="0"/>
                        </a:rPr>
                        <m:t>.</m:t>
                      </m:r>
                    </m:oMath>
                  </m:oMathPara>
                </a14:m>
                <a:endParaRPr lang="en-US" dirty="0" smtClean="0"/>
              </a:p>
              <a:p>
                <a:pPr marL="0" indent="0">
                  <a:buNone/>
                </a:pPr>
                <a:r>
                  <a:rPr lang="en-US" dirty="0" smtClean="0"/>
                  <a:t>(where the probabilities are taken over the randomness of Gen and </a:t>
                </a:r>
                <a:r>
                  <a:rPr lang="en-US" dirty="0" err="1" smtClean="0"/>
                  <a:t>Enc</a:t>
                </a:r>
                <a:r>
                  <a:rPr lang="en-US" dirty="0" smtClean="0"/>
                  <a:t>)</a:t>
                </a:r>
              </a:p>
              <a:p>
                <a:pPr marL="0" indent="0">
                  <a:buNone/>
                </a:pPr>
                <a:endParaRPr lang="en-US" dirty="0"/>
              </a:p>
              <a:p>
                <a:pPr marL="0" indent="0">
                  <a:buNone/>
                </a:pPr>
                <a:r>
                  <a:rPr lang="en-US" b="1" dirty="0" smtClean="0"/>
                  <a:t>Lemma 2.4: </a:t>
                </a:r>
                <a:r>
                  <a:rPr lang="en-US" dirty="0" smtClean="0"/>
                  <a:t>The above definitions are equivalent.</a:t>
                </a: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23900" y="1825625"/>
                <a:ext cx="10515600" cy="4351338"/>
              </a:xfrm>
              <a:blipFill>
                <a:blip r:embed="rId3"/>
                <a:stretch>
                  <a:fillRect l="-1043" t="-3501" b="-39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3443997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(one direction):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pPr marL="0" indent="0">
                  <a:buNone/>
                </a:pPr>
                <a:r>
                  <a:rPr lang="en-US" dirty="0" smtClean="0"/>
                  <a:t>Suppose first that (</a:t>
                </a:r>
                <a:r>
                  <a:rPr lang="en-US" dirty="0" err="1"/>
                  <a:t>Gen,Enc,Dec</a:t>
                </a:r>
                <a:r>
                  <a:rPr lang="en-US" dirty="0"/>
                  <a:t>) does not satisfy definition 2. Then there exists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a:t> </a:t>
                </a:r>
                <a:r>
                  <a:rPr lang="en-US" dirty="0"/>
                  <a:t>such that </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  (1)</m:t>
                      </m:r>
                      <m:r>
                        <a:rPr lang="en-US" i="1">
                          <a:latin typeface="Cambria Math" panose="02040503050406030204" pitchFamily="18" charset="0"/>
                        </a:rPr>
                        <m:t>.</m:t>
                      </m:r>
                    </m:oMath>
                  </m:oMathPara>
                </a14:m>
                <a:endParaRPr lang="en-US" dirty="0" smtClean="0"/>
              </a:p>
              <a:p>
                <a:pPr marL="0" indent="0">
                  <a:buNone/>
                </a:pPr>
                <a:endParaRPr lang="en-US" dirty="0" smtClean="0"/>
              </a:p>
              <a:p>
                <a:pPr marL="0" indent="0">
                  <a:buNone/>
                </a:pPr>
                <a:r>
                  <a:rPr lang="en-US" dirty="0" smtClean="0"/>
                  <a:t>We will now prove that definition 1 does not hold. Define </a:t>
                </a:r>
                <a14:m>
                  <m:oMath xmlns:m="http://schemas.openxmlformats.org/officeDocument/2006/math">
                    <m:r>
                      <a:rPr lang="en-US" i="1">
                        <a:latin typeface="Cambria Math" panose="02040503050406030204" pitchFamily="18" charset="0"/>
                        <a:ea typeface="Cambria Math" panose="02040503050406030204" pitchFamily="18" charset="0"/>
                      </a:rPr>
                      <m:t>𝒟</m:t>
                    </m:r>
                  </m:oMath>
                </a14:m>
                <a:r>
                  <a:rPr lang="en-US" dirty="0" smtClean="0"/>
                  <a:t> such that</a:t>
                </a:r>
                <a14:m>
                  <m:oMath xmlns:m="http://schemas.openxmlformats.org/officeDocument/2006/math">
                    <m:r>
                      <a:rPr lang="en-US" b="0" i="0" dirty="0" smtClean="0">
                        <a:latin typeface="Cambria Math" panose="02040503050406030204" pitchFamily="18" charset="0"/>
                      </a:rPr>
                      <m:t> </m:t>
                    </m:r>
                  </m:oMath>
                </a14:m>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dirty="0"/>
                        <m:t>Pr</m:t>
                      </m:r>
                      <m:r>
                        <m:rPr>
                          <m:nor/>
                        </m:rPr>
                        <a:rPr lang="en-US" dirty="0"/>
                        <m:t>[</m:t>
                      </m:r>
                      <m:r>
                        <m:rPr>
                          <m:nor/>
                        </m:rPr>
                        <a:rPr lang="en-US" dirty="0"/>
                        <m:t>M</m:t>
                      </m:r>
                      <m:r>
                        <m:rPr>
                          <m:nor/>
                        </m:rPr>
                        <a:rPr lang="en-US" dirty="0"/>
                        <m:t>=</m:t>
                      </m:r>
                      <m:r>
                        <m:rPr>
                          <m:nor/>
                        </m:rPr>
                        <a:rPr lang="en-US" dirty="0"/>
                        <m:t>m</m:t>
                      </m:r>
                      <m:r>
                        <m:rPr>
                          <m:nor/>
                        </m:rPr>
                        <a:rPr lang="en-US" dirty="0"/>
                        <m:t>]=</m:t>
                      </m:r>
                      <m:r>
                        <m:rPr>
                          <m:nor/>
                        </m:rPr>
                        <a:rPr lang="en-US" dirty="0"/>
                        <m:t>Pr</m:t>
                      </m:r>
                      <m:r>
                        <m:rPr>
                          <m:nor/>
                        </m:rPr>
                        <a:rPr lang="en-US" dirty="0"/>
                        <m:t>[</m:t>
                      </m:r>
                      <m:r>
                        <m:rPr>
                          <m:nor/>
                        </m:rPr>
                        <a:rPr lang="en-US" dirty="0"/>
                        <m:t>M</m:t>
                      </m:r>
                      <m:r>
                        <m:rPr>
                          <m:nor/>
                        </m:rPr>
                        <a:rPr lang="en-US" dirty="0"/>
                        <m:t>=</m:t>
                      </m:r>
                      <m:r>
                        <m:rPr>
                          <m:nor/>
                        </m:rPr>
                        <a:rPr lang="en-US" dirty="0"/>
                        <m:t>m</m:t>
                      </m:r>
                      <m:r>
                        <m:rPr>
                          <m:nor/>
                        </m:rPr>
                        <a:rPr lang="en-US" b="0" i="0" dirty="0" smtClean="0"/>
                        <m:t>'</m:t>
                      </m:r>
                      <m:r>
                        <m:rPr>
                          <m:nor/>
                        </m:rPr>
                        <a:rPr lang="en-US" dirty="0"/>
                        <m:t>]</m:t>
                      </m:r>
                      <m:r>
                        <m:rPr>
                          <m:nor/>
                        </m:rPr>
                        <a:rPr lang="en-US" b="0" i="0" dirty="0" smtClean="0"/>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m:rPr>
                          <m:nor/>
                        </m:rPr>
                        <a:rPr lang="en-US" b="0" i="0" dirty="0" smtClean="0"/>
                        <m:t> </m:t>
                      </m:r>
                    </m:oMath>
                  </m:oMathPara>
                </a14:m>
                <a:endParaRPr lang="en-US" dirty="0" smtClean="0"/>
              </a:p>
              <a:p>
                <a:pPr marL="0" indent="0">
                  <a:buNone/>
                </a:pPr>
                <a:r>
                  <a:rPr lang="en-US" dirty="0" smtClean="0"/>
                  <a:t>Assume for the sake of contradiction that Definition 1 were satisfied then we would have </a:t>
                </a: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0" smtClean="0">
                          <a:latin typeface="Cambria Math" panose="02040503050406030204" pitchFamily="18" charset="0"/>
                        </a:rPr>
                        <m:t>   </m:t>
                      </m:r>
                      <m:r>
                        <m:rPr>
                          <m:sty m:val="p"/>
                        </m:rPr>
                        <a:rPr lang="en-US">
                          <a:latin typeface="Cambria Math" panose="02040503050406030204" pitchFamily="18" charset="0"/>
                        </a:rPr>
                        <m:t>and</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r>
                            <a:rPr lang="en-US" b="0" i="1" smtClean="0">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b="0" i="1" smtClean="0">
                          <a:latin typeface="Cambria Math" panose="02040503050406030204" pitchFamily="18" charset="0"/>
                        </a:rPr>
                        <m:t>      </m:t>
                      </m:r>
                    </m:oMath>
                  </m:oMathPara>
                </a14:m>
                <a:endParaRPr lang="en-US" dirty="0" smtClean="0"/>
              </a:p>
              <a:p>
                <a:pPr marL="0" indent="0">
                  <a:buNone/>
                </a:pPr>
                <a:r>
                  <a:rPr lang="en-US" dirty="0"/>
                  <a:t>w</a:t>
                </a:r>
                <a:r>
                  <a:rPr lang="en-US" dirty="0" smtClean="0"/>
                  <a:t>hich implies </a:t>
                </a: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b="0" i="1" smtClean="0">
                          <a:latin typeface="Cambria Math" panose="02040503050406030204" pitchFamily="18" charset="0"/>
                        </a:rPr>
                        <m:t>  (∗)</m:t>
                      </m:r>
                    </m:oMath>
                  </m:oMathPara>
                </a14:m>
                <a:endParaRPr lang="en-US" dirty="0" smtClean="0"/>
              </a:p>
              <a:p>
                <a:pPr marL="0" indent="0">
                  <a:buNone/>
                </a:pPr>
                <a:endParaRPr lang="en-US" dirty="0" smtClean="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801" b="-177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spTree>
    <p:extLst>
      <p:ext uri="{BB962C8B-B14F-4D97-AF65-F5344CB8AC3E}">
        <p14:creationId xmlns:p14="http://schemas.microsoft.com/office/powerpoint/2010/main" val="1289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What is Cryptography?</a:t>
            </a:r>
            <a:endParaRPr lang="en-US" dirty="0"/>
          </a:p>
        </p:txBody>
      </p:sp>
      <p:sp>
        <p:nvSpPr>
          <p:cNvPr id="3" name="Content Placeholder 2"/>
          <p:cNvSpPr>
            <a:spLocks noGrp="1"/>
          </p:cNvSpPr>
          <p:nvPr>
            <p:ph idx="1"/>
          </p:nvPr>
        </p:nvSpPr>
        <p:spPr>
          <a:xfrm>
            <a:off x="738513" y="1690688"/>
            <a:ext cx="10515600" cy="4351338"/>
          </a:xfrm>
        </p:spPr>
        <p:txBody>
          <a:bodyPr/>
          <a:lstStyle/>
          <a:p>
            <a:pPr marL="0" indent="0">
              <a:buNone/>
            </a:pPr>
            <a:r>
              <a:rPr lang="en-US" dirty="0" smtClean="0">
                <a:solidFill>
                  <a:schemeClr val="bg2"/>
                </a:solidFill>
              </a:rPr>
              <a:t>“the art of writing or solving codes” – Concise Oxford English Dictionary</a:t>
            </a:r>
          </a:p>
          <a:p>
            <a:pPr marL="0" indent="0">
              <a:buNone/>
            </a:pPr>
            <a:endParaRPr lang="en-US" dirty="0">
              <a:solidFill>
                <a:schemeClr val="bg2"/>
              </a:solidFill>
            </a:endParaRPr>
          </a:p>
          <a:p>
            <a:pPr marL="0" indent="0" algn="ctr">
              <a:buNone/>
            </a:pPr>
            <a:r>
              <a:rPr lang="en-US" sz="3600" dirty="0" smtClean="0"/>
              <a:t>“The study of mathematical techniques for </a:t>
            </a:r>
            <a:r>
              <a:rPr lang="en-US" sz="3600" i="1" dirty="0" smtClean="0"/>
              <a:t>securing digital information</a:t>
            </a:r>
            <a:r>
              <a:rPr lang="en-US" sz="3600" dirty="0" smtClean="0"/>
              <a:t>, systems and distributed computation against adversarial attacks.” </a:t>
            </a:r>
          </a:p>
          <a:p>
            <a:pPr marL="0" indent="0" algn="ctr">
              <a:buNone/>
            </a:pPr>
            <a:r>
              <a:rPr lang="en-US" sz="3600" dirty="0" smtClean="0"/>
              <a:t>-- Intro to Modern Cryptography</a:t>
            </a:r>
            <a:endParaRPr lang="en-US" sz="3600" dirty="0"/>
          </a:p>
        </p:txBody>
      </p:sp>
      <p:cxnSp>
        <p:nvCxnSpPr>
          <p:cNvPr id="5" name="Straight Arrow Connector 4"/>
          <p:cNvCxnSpPr/>
          <p:nvPr/>
        </p:nvCxnSpPr>
        <p:spPr>
          <a:xfrm>
            <a:off x="638827" y="5999967"/>
            <a:ext cx="107149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81578" y="5748229"/>
            <a:ext cx="12526" cy="56367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80120" y="5253028"/>
            <a:ext cx="1791260" cy="369332"/>
          </a:xfrm>
          <a:prstGeom prst="rect">
            <a:avLst/>
          </a:prstGeom>
          <a:noFill/>
        </p:spPr>
        <p:txBody>
          <a:bodyPr wrap="none" rtlCol="0">
            <a:spAutoFit/>
          </a:bodyPr>
          <a:lstStyle/>
          <a:p>
            <a:r>
              <a:rPr lang="en-US" b="1" dirty="0" smtClean="0"/>
              <a:t>Late 20</a:t>
            </a:r>
            <a:r>
              <a:rPr lang="en-US" b="1" baseline="30000" dirty="0" smtClean="0"/>
              <a:t>th</a:t>
            </a:r>
            <a:r>
              <a:rPr lang="en-US" b="1" dirty="0" smtClean="0"/>
              <a:t> century</a:t>
            </a:r>
            <a:endParaRPr lang="en-US" b="1" dirty="0"/>
          </a:p>
        </p:txBody>
      </p:sp>
      <p:sp>
        <p:nvSpPr>
          <p:cNvPr id="10" name="TextBox 9"/>
          <p:cNvSpPr txBox="1"/>
          <p:nvPr/>
        </p:nvSpPr>
        <p:spPr>
          <a:xfrm>
            <a:off x="2273156" y="5594831"/>
            <a:ext cx="486030" cy="369332"/>
          </a:xfrm>
          <a:prstGeom prst="rect">
            <a:avLst/>
          </a:prstGeom>
          <a:noFill/>
        </p:spPr>
        <p:txBody>
          <a:bodyPr wrap="none" rtlCol="0">
            <a:spAutoFit/>
          </a:bodyPr>
          <a:lstStyle/>
          <a:p>
            <a:r>
              <a:rPr lang="en-US" b="1" dirty="0" smtClean="0"/>
              <a:t>Art</a:t>
            </a:r>
            <a:endParaRPr lang="en-US" b="1" dirty="0"/>
          </a:p>
        </p:txBody>
      </p:sp>
      <p:sp>
        <p:nvSpPr>
          <p:cNvPr id="11" name="TextBox 10"/>
          <p:cNvSpPr txBox="1"/>
          <p:nvPr/>
        </p:nvSpPr>
        <p:spPr>
          <a:xfrm>
            <a:off x="10271380" y="5631192"/>
            <a:ext cx="896399" cy="369332"/>
          </a:xfrm>
          <a:prstGeom prst="rect">
            <a:avLst/>
          </a:prstGeom>
          <a:noFill/>
        </p:spPr>
        <p:txBody>
          <a:bodyPr wrap="none" rtlCol="0">
            <a:spAutoFit/>
          </a:bodyPr>
          <a:lstStyle/>
          <a:p>
            <a:r>
              <a:rPr lang="en-US" b="1" dirty="0" smtClean="0"/>
              <a:t>Science</a:t>
            </a:r>
            <a:endParaRPr lang="en-US" b="1" dirty="0"/>
          </a:p>
        </p:txBody>
      </p:sp>
      <p:pic>
        <p:nvPicPr>
          <p:cNvPr id="3076" name="Picture 4" descr="Image result for caes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880" y="5468382"/>
            <a:ext cx="854018" cy="11233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nig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8043" y="5466573"/>
            <a:ext cx="1744247" cy="115973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4082653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(one direction):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0" indent="0">
                  <a:buNone/>
                </a:pPr>
                <a:r>
                  <a:rPr lang="en-US" dirty="0" smtClean="0"/>
                  <a:t>Suppose first that (</a:t>
                </a:r>
                <a:r>
                  <a:rPr lang="en-US" dirty="0" err="1"/>
                  <a:t>Gen,Enc,Dec</a:t>
                </a:r>
                <a:r>
                  <a:rPr lang="en-US" dirty="0"/>
                  <a:t>) does not satisfy definition 2. Then there exists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a:t> </a:t>
                </a:r>
                <a:r>
                  <a:rPr lang="en-US" dirty="0"/>
                  <a:t>such that </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  (1)</m:t>
                      </m:r>
                      <m:r>
                        <a:rPr lang="en-US" i="1">
                          <a:latin typeface="Cambria Math" panose="02040503050406030204" pitchFamily="18" charset="0"/>
                        </a:rPr>
                        <m:t>.</m:t>
                      </m:r>
                    </m:oMath>
                  </m:oMathPara>
                </a14:m>
                <a:endParaRPr lang="en-US" dirty="0" smtClean="0"/>
              </a:p>
              <a:p>
                <a:pPr marL="0" indent="0">
                  <a:buNone/>
                </a:pPr>
                <a:endParaRPr lang="en-US" dirty="0" smtClean="0"/>
              </a:p>
              <a:p>
                <a:pPr marL="0" indent="0">
                  <a:buNone/>
                </a:pPr>
                <a:r>
                  <a:rPr lang="en-US" dirty="0" smtClean="0"/>
                  <a:t>Define </a:t>
                </a:r>
                <a14:m>
                  <m:oMath xmlns:m="http://schemas.openxmlformats.org/officeDocument/2006/math">
                    <m:r>
                      <a:rPr lang="en-US" i="1">
                        <a:latin typeface="Cambria Math" panose="02040503050406030204" pitchFamily="18" charset="0"/>
                        <a:ea typeface="Cambria Math" panose="02040503050406030204" pitchFamily="18" charset="0"/>
                      </a:rPr>
                      <m:t>𝒟</m:t>
                    </m:r>
                  </m:oMath>
                </a14:m>
                <a:r>
                  <a:rPr lang="en-US" dirty="0" smtClean="0"/>
                  <a:t> such that </a:t>
                </a:r>
                <a14:m>
                  <m:oMath xmlns:m="http://schemas.openxmlformats.org/officeDocument/2006/math">
                    <m:r>
                      <m:rPr>
                        <m:nor/>
                      </m:rPr>
                      <a:rPr lang="en-US" dirty="0"/>
                      <m:t>Pr</m:t>
                    </m:r>
                    <m:r>
                      <m:rPr>
                        <m:nor/>
                      </m:rPr>
                      <a:rPr lang="en-US" dirty="0"/>
                      <m:t>[</m:t>
                    </m:r>
                    <m:r>
                      <m:rPr>
                        <m:nor/>
                      </m:rPr>
                      <a:rPr lang="en-US" dirty="0"/>
                      <m:t>M</m:t>
                    </m:r>
                    <m:r>
                      <m:rPr>
                        <m:nor/>
                      </m:rPr>
                      <a:rPr lang="en-US" dirty="0"/>
                      <m:t>=</m:t>
                    </m:r>
                    <m:r>
                      <m:rPr>
                        <m:nor/>
                      </m:rPr>
                      <a:rPr lang="en-US" dirty="0"/>
                      <m:t>m</m:t>
                    </m:r>
                    <m:r>
                      <m:rPr>
                        <m:nor/>
                      </m:rPr>
                      <a:rPr lang="en-US" dirty="0"/>
                      <m:t>]=</m:t>
                    </m:r>
                    <m:r>
                      <m:rPr>
                        <m:nor/>
                      </m:rPr>
                      <a:rPr lang="en-US" dirty="0"/>
                      <m:t>Pr</m:t>
                    </m:r>
                    <m:r>
                      <m:rPr>
                        <m:nor/>
                      </m:rPr>
                      <a:rPr lang="en-US" dirty="0"/>
                      <m:t>[</m:t>
                    </m:r>
                    <m:r>
                      <m:rPr>
                        <m:nor/>
                      </m:rPr>
                      <a:rPr lang="en-US" dirty="0"/>
                      <m:t>M</m:t>
                    </m:r>
                    <m:r>
                      <m:rPr>
                        <m:nor/>
                      </m:rPr>
                      <a:rPr lang="en-US" dirty="0"/>
                      <m:t>=</m:t>
                    </m:r>
                    <m:r>
                      <m:rPr>
                        <m:nor/>
                      </m:rPr>
                      <a:rPr lang="en-US" dirty="0"/>
                      <m:t>m</m:t>
                    </m:r>
                    <m:r>
                      <m:rPr>
                        <m:nor/>
                      </m:rPr>
                      <a:rPr lang="en-US" b="0" i="0" dirty="0" smtClean="0"/>
                      <m:t>'</m:t>
                    </m:r>
                    <m:r>
                      <m:rPr>
                        <m:nor/>
                      </m:rPr>
                      <a:rPr lang="en-US" dirty="0"/>
                      <m:t>]</m:t>
                    </m:r>
                    <m:r>
                      <m:rPr>
                        <m:nor/>
                      </m:rPr>
                      <a:rPr lang="en-US" b="0" i="0" dirty="0" smtClean="0"/>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m:rPr>
                        <m:nor/>
                      </m:rPr>
                      <a:rPr lang="en-US" b="0" i="0" dirty="0" smtClean="0"/>
                      <m:t> </m:t>
                    </m:r>
                  </m:oMath>
                </a14:m>
                <a:endParaRPr lang="en-US" dirty="0" smtClean="0"/>
              </a:p>
              <a:p>
                <a:pPr marL="0" indent="0">
                  <a:buNone/>
                </a:pPr>
                <a:endParaRPr lang="en-US" dirty="0"/>
              </a:p>
              <a:p>
                <a:pPr marL="0" indent="0">
                  <a:buNone/>
                </a:pPr>
                <a:r>
                  <a:rPr lang="en-US" b="1" dirty="0" smtClean="0"/>
                  <a:t>Bayes Rule (1)</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b="0" i="1" smtClean="0">
                                      <a:latin typeface="Cambria Math" panose="02040503050406030204" pitchFamily="18" charset="0"/>
                                    </a:rPr>
                                    <m:t>𝑀</m:t>
                                  </m:r>
                                </m:e>
                              </m:d>
                              <m:r>
                                <a:rPr lang="en-US" i="1">
                                  <a:latin typeface="Cambria Math" panose="02040503050406030204" pitchFamily="18" charset="0"/>
                                </a:rPr>
                                <m:t>=</m:t>
                              </m:r>
                              <m:r>
                                <a:rPr lang="en-US" i="1">
                                  <a:latin typeface="Cambria Math" panose="02040503050406030204" pitchFamily="18" charset="0"/>
                                </a:rPr>
                                <m:t>𝑐</m:t>
                              </m:r>
                            </m:e>
                          </m:d>
                        </m:e>
                      </m:d>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smtClean="0">
                              <a:solidFill>
                                <a:srgbClr val="00B0F0"/>
                              </a:solidFill>
                              <a:latin typeface="Cambria Math" panose="02040503050406030204" pitchFamily="18" charset="0"/>
                            </a:rPr>
                            <m:t>Pr</m:t>
                          </m:r>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𝐶</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𝑐</m:t>
                              </m:r>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𝑀</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𝑚</m:t>
                                  </m:r>
                                </m:e>
                              </m:d>
                            </m:e>
                          </m:d>
                          <m:r>
                            <m:rPr>
                              <m:nor/>
                            </m:rPr>
                            <a:rPr lang="en-US" dirty="0" smtClean="0">
                              <a:solidFill>
                                <a:srgbClr val="00B050"/>
                              </a:solidFill>
                            </a:rPr>
                            <m:t>Pr</m:t>
                          </m:r>
                          <m:r>
                            <m:rPr>
                              <m:nor/>
                            </m:rPr>
                            <a:rPr lang="en-US" dirty="0" smtClean="0">
                              <a:solidFill>
                                <a:srgbClr val="00B050"/>
                              </a:solidFill>
                            </a:rPr>
                            <m:t>[</m:t>
                          </m:r>
                          <m:r>
                            <m:rPr>
                              <m:nor/>
                            </m:rPr>
                            <a:rPr lang="en-US" dirty="0" smtClean="0">
                              <a:solidFill>
                                <a:srgbClr val="00B050"/>
                              </a:solidFill>
                            </a:rPr>
                            <m:t>M</m:t>
                          </m:r>
                          <m:r>
                            <m:rPr>
                              <m:nor/>
                            </m:rPr>
                            <a:rPr lang="en-US" dirty="0" smtClean="0">
                              <a:solidFill>
                                <a:srgbClr val="00B050"/>
                              </a:solidFill>
                            </a:rPr>
                            <m:t>=</m:t>
                          </m:r>
                          <m:r>
                            <m:rPr>
                              <m:nor/>
                            </m:rPr>
                            <a:rPr lang="en-US" dirty="0" smtClean="0">
                              <a:solidFill>
                                <a:srgbClr val="00B050"/>
                              </a:solidFill>
                            </a:rPr>
                            <m:t>m</m:t>
                          </m:r>
                          <m:r>
                            <m:rPr>
                              <m:nor/>
                            </m:rPr>
                            <a:rPr lang="en-US" dirty="0" smtClean="0">
                              <a:solidFill>
                                <a:srgbClr val="00B050"/>
                              </a:solidFill>
                            </a:rPr>
                            <m:t>]</m:t>
                          </m:r>
                        </m:num>
                        <m:den>
                          <m:r>
                            <m:rPr>
                              <m:nor/>
                            </m:rPr>
                            <a:rPr lang="en-US" dirty="0"/>
                            <m:t>Pr</m:t>
                          </m:r>
                          <m:r>
                            <m:rPr>
                              <m:nor/>
                            </m:rPr>
                            <a:rPr lang="en-US" dirty="0"/>
                            <m:t>[</m:t>
                          </m:r>
                          <m:r>
                            <m:rPr>
                              <m:nor/>
                            </m:rPr>
                            <a:rPr lang="en-US" dirty="0"/>
                            <m:t>C</m:t>
                          </m:r>
                          <m:r>
                            <m:rPr>
                              <m:nor/>
                            </m:rPr>
                            <a:rPr lang="en-US" dirty="0"/>
                            <m:t>=</m:t>
                          </m:r>
                          <m:r>
                            <m:rPr>
                              <m:nor/>
                            </m:rPr>
                            <a:rPr lang="en-US" dirty="0"/>
                            <m:t>c</m:t>
                          </m:r>
                          <m:r>
                            <m:rPr>
                              <m:nor/>
                            </m:rPr>
                            <a:rPr lang="en-US" dirty="0"/>
                            <m:t>]</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f>
                        <m:fPr>
                          <m:ctrlPr>
                            <a:rPr lang="en-US"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1</m:t>
                          </m:r>
                        </m:num>
                        <m:den>
                          <m:r>
                            <a:rPr lang="en-US" b="0" i="1" smtClean="0">
                              <a:solidFill>
                                <a:srgbClr val="00B050"/>
                              </a:solidFill>
                              <a:latin typeface="Cambria Math" panose="02040503050406030204" pitchFamily="18" charset="0"/>
                            </a:rPr>
                            <m:t>2</m:t>
                          </m:r>
                        </m:den>
                      </m:f>
                      <m:f>
                        <m:fPr>
                          <m:ctrlPr>
                            <a:rPr lang="en-US" i="1">
                              <a:latin typeface="Cambria Math" panose="02040503050406030204" pitchFamily="18" charset="0"/>
                            </a:rPr>
                          </m:ctrlPr>
                        </m:fPr>
                        <m:num>
                          <m:r>
                            <m:rPr>
                              <m:sty m:val="p"/>
                            </m:rPr>
                            <a:rPr lang="en-US" smtClean="0">
                              <a:solidFill>
                                <a:srgbClr val="00B0F0"/>
                              </a:solidFill>
                              <a:latin typeface="Cambria Math" panose="02040503050406030204" pitchFamily="18" charset="0"/>
                            </a:rPr>
                            <m:t>Pr</m:t>
                          </m:r>
                          <m:d>
                            <m:dPr>
                              <m:begChr m:val="["/>
                              <m:endChr m:val="]"/>
                              <m:ctrlPr>
                                <a:rPr lang="en-US" i="1">
                                  <a:solidFill>
                                    <a:srgbClr val="00B0F0"/>
                                  </a:solidFill>
                                  <a:latin typeface="Cambria Math" panose="02040503050406030204" pitchFamily="18" charset="0"/>
                                </a:rPr>
                              </m:ctrlPr>
                            </m:dPr>
                            <m:e>
                              <m:r>
                                <m:rPr>
                                  <m:sty m:val="p"/>
                                </m:rPr>
                                <a:rPr lang="en-US">
                                  <a:solidFill>
                                    <a:srgbClr val="00B0F0"/>
                                  </a:solidFill>
                                  <a:latin typeface="Cambria Math" panose="02040503050406030204" pitchFamily="18" charset="0"/>
                                </a:rPr>
                                <m:t>Enc</m:t>
                              </m:r>
                              <m:r>
                                <m:rPr>
                                  <m:sty m:val="p"/>
                                </m:rPr>
                                <a:rPr lang="en-US" baseline="-25000">
                                  <a:solidFill>
                                    <a:srgbClr val="00B0F0"/>
                                  </a:solidFill>
                                  <a:latin typeface="Cambria Math" panose="02040503050406030204" pitchFamily="18" charset="0"/>
                                </a:rPr>
                                <m:t>K</m:t>
                              </m:r>
                              <m:d>
                                <m:dPr>
                                  <m:ctrlPr>
                                    <a:rPr lang="en-US" i="1">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𝑚</m:t>
                                  </m:r>
                                </m:e>
                              </m:d>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𝑐</m:t>
                              </m:r>
                            </m:e>
                          </m:d>
                        </m:num>
                        <m:den>
                          <m:r>
                            <m:rPr>
                              <m:nor/>
                            </m:rPr>
                            <a:rPr lang="en-US" dirty="0"/>
                            <m:t>Pr</m:t>
                          </m:r>
                          <m:r>
                            <m:rPr>
                              <m:nor/>
                            </m:rPr>
                            <a:rPr lang="en-US" dirty="0"/>
                            <m:t>[</m:t>
                          </m:r>
                          <m:r>
                            <m:rPr>
                              <m:nor/>
                            </m:rPr>
                            <a:rPr lang="en-US" dirty="0"/>
                            <m:t>C</m:t>
                          </m:r>
                          <m:r>
                            <m:rPr>
                              <m:nor/>
                            </m:rPr>
                            <a:rPr lang="en-US" dirty="0"/>
                            <m:t>=</m:t>
                          </m:r>
                          <m:r>
                            <m:rPr>
                              <m:nor/>
                            </m:rPr>
                            <a:rPr lang="en-US" dirty="0"/>
                            <m:t>c</m:t>
                          </m:r>
                          <m:r>
                            <m:rPr>
                              <m:nor/>
                            </m:rPr>
                            <a:rPr lang="en-US" dirty="0"/>
                            <m:t>]</m:t>
                          </m:r>
                        </m:den>
                      </m:f>
                      <m:r>
                        <a:rPr lang="en-US" b="0" i="1" dirty="0" smtClean="0">
                          <a:latin typeface="Cambria Math" panose="02040503050406030204" pitchFamily="18" charset="0"/>
                        </a:rPr>
                        <m:t>                          </m:t>
                      </m:r>
                      <m:r>
                        <a:rPr lang="en-US" i="1">
                          <a:latin typeface="Cambria Math" panose="02040503050406030204" pitchFamily="18" charset="0"/>
                        </a:rPr>
                        <m:t>(2)</m:t>
                      </m:r>
                    </m:oMath>
                  </m:oMathPara>
                </a14:m>
                <a:endParaRPr lang="en-US" dirty="0" smtClean="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spTree>
    <p:extLst>
      <p:ext uri="{BB962C8B-B14F-4D97-AF65-F5344CB8AC3E}">
        <p14:creationId xmlns:p14="http://schemas.microsoft.com/office/powerpoint/2010/main" val="17455957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(one direction):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0" indent="0">
                  <a:buNone/>
                </a:pPr>
                <a:r>
                  <a:rPr lang="en-US" dirty="0" smtClean="0"/>
                  <a:t>Suppose first that (</a:t>
                </a:r>
                <a:r>
                  <a:rPr lang="en-US" dirty="0" err="1"/>
                  <a:t>Gen,Enc,Dec</a:t>
                </a:r>
                <a:r>
                  <a:rPr lang="en-US" dirty="0"/>
                  <a:t>) does not satisfy definition 2. Then there exists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a:t> </a:t>
                </a:r>
                <a:r>
                  <a:rPr lang="en-US" dirty="0"/>
                  <a:t>such that </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  (1)</m:t>
                      </m:r>
                      <m:r>
                        <a:rPr lang="en-US" i="1">
                          <a:latin typeface="Cambria Math" panose="02040503050406030204" pitchFamily="18" charset="0"/>
                        </a:rPr>
                        <m:t>.</m:t>
                      </m:r>
                    </m:oMath>
                  </m:oMathPara>
                </a14:m>
                <a:endParaRPr lang="en-US" dirty="0" smtClean="0"/>
              </a:p>
              <a:p>
                <a:pPr marL="0" indent="0">
                  <a:buNone/>
                </a:pPr>
                <a:endParaRPr lang="en-US" dirty="0" smtClean="0"/>
              </a:p>
              <a:p>
                <a:pPr marL="0" indent="0">
                  <a:buNone/>
                </a:pPr>
                <a:r>
                  <a:rPr lang="en-US" dirty="0" smtClean="0"/>
                  <a:t>Define </a:t>
                </a:r>
                <a14:m>
                  <m:oMath xmlns:m="http://schemas.openxmlformats.org/officeDocument/2006/math">
                    <m:r>
                      <a:rPr lang="en-US" i="1">
                        <a:latin typeface="Cambria Math" panose="02040503050406030204" pitchFamily="18" charset="0"/>
                        <a:ea typeface="Cambria Math" panose="02040503050406030204" pitchFamily="18" charset="0"/>
                      </a:rPr>
                      <m:t>𝒟</m:t>
                    </m:r>
                  </m:oMath>
                </a14:m>
                <a:r>
                  <a:rPr lang="en-US" dirty="0" smtClean="0"/>
                  <a:t> such that </a:t>
                </a:r>
                <a14:m>
                  <m:oMath xmlns:m="http://schemas.openxmlformats.org/officeDocument/2006/math">
                    <m:r>
                      <m:rPr>
                        <m:nor/>
                      </m:rPr>
                      <a:rPr lang="en-US" dirty="0"/>
                      <m:t>Pr</m:t>
                    </m:r>
                    <m:r>
                      <m:rPr>
                        <m:nor/>
                      </m:rPr>
                      <a:rPr lang="en-US" dirty="0"/>
                      <m:t>[</m:t>
                    </m:r>
                    <m:r>
                      <m:rPr>
                        <m:nor/>
                      </m:rPr>
                      <a:rPr lang="en-US" dirty="0"/>
                      <m:t>M</m:t>
                    </m:r>
                    <m:r>
                      <m:rPr>
                        <m:nor/>
                      </m:rPr>
                      <a:rPr lang="en-US" dirty="0"/>
                      <m:t>=</m:t>
                    </m:r>
                    <m:r>
                      <m:rPr>
                        <m:nor/>
                      </m:rPr>
                      <a:rPr lang="en-US" dirty="0"/>
                      <m:t>m</m:t>
                    </m:r>
                    <m:r>
                      <m:rPr>
                        <m:nor/>
                      </m:rPr>
                      <a:rPr lang="en-US" dirty="0"/>
                      <m:t>]=</m:t>
                    </m:r>
                    <m:r>
                      <m:rPr>
                        <m:nor/>
                      </m:rPr>
                      <a:rPr lang="en-US" dirty="0"/>
                      <m:t>Pr</m:t>
                    </m:r>
                    <m:r>
                      <m:rPr>
                        <m:nor/>
                      </m:rPr>
                      <a:rPr lang="en-US" dirty="0"/>
                      <m:t>[</m:t>
                    </m:r>
                    <m:r>
                      <m:rPr>
                        <m:nor/>
                      </m:rPr>
                      <a:rPr lang="en-US" dirty="0"/>
                      <m:t>M</m:t>
                    </m:r>
                    <m:r>
                      <m:rPr>
                        <m:nor/>
                      </m:rPr>
                      <a:rPr lang="en-US" dirty="0"/>
                      <m:t>=</m:t>
                    </m:r>
                    <m:r>
                      <m:rPr>
                        <m:nor/>
                      </m:rPr>
                      <a:rPr lang="en-US" dirty="0"/>
                      <m:t>m</m:t>
                    </m:r>
                    <m:r>
                      <m:rPr>
                        <m:nor/>
                      </m:rPr>
                      <a:rPr lang="en-US" b="0" i="0" dirty="0" smtClean="0"/>
                      <m:t>'</m:t>
                    </m:r>
                    <m:r>
                      <m:rPr>
                        <m:nor/>
                      </m:rPr>
                      <a:rPr lang="en-US" dirty="0"/>
                      <m:t>]</m:t>
                    </m:r>
                    <m:r>
                      <m:rPr>
                        <m:nor/>
                      </m:rPr>
                      <a:rPr lang="en-US" b="0" i="0" dirty="0" smtClean="0"/>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m:rPr>
                        <m:nor/>
                      </m:rPr>
                      <a:rPr lang="en-US" b="0" i="0" dirty="0" smtClean="0"/>
                      <m:t> </m:t>
                    </m:r>
                  </m:oMath>
                </a14:m>
                <a:endParaRPr lang="en-US" dirty="0" smtClean="0"/>
              </a:p>
              <a:p>
                <a:pPr marL="0" indent="0">
                  <a:buNone/>
                </a:pPr>
                <a:endParaRPr lang="en-US" dirty="0"/>
              </a:p>
              <a:p>
                <a:pPr marL="0" indent="0">
                  <a:buNone/>
                </a:pPr>
                <a:r>
                  <a:rPr lang="en-US" b="1" dirty="0" smtClean="0"/>
                  <a:t>Bayes Rule (2)</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𝑀</m:t>
                                  </m:r>
                                </m:e>
                              </m:d>
                              <m:r>
                                <a:rPr lang="en-US" i="1">
                                  <a:latin typeface="Cambria Math" panose="02040503050406030204" pitchFamily="18" charset="0"/>
                                </a:rPr>
                                <m:t>=</m:t>
                              </m:r>
                              <m:r>
                                <a:rPr lang="en-US" i="1">
                                  <a:latin typeface="Cambria Math" panose="02040503050406030204" pitchFamily="18" charset="0"/>
                                </a:rPr>
                                <m:t>𝑐</m:t>
                              </m:r>
                            </m:e>
                          </m:d>
                        </m:e>
                      </m:d>
                      <m:r>
                        <a:rPr lang="en-US" i="1">
                          <a:latin typeface="Cambria Math" panose="02040503050406030204" pitchFamily="18" charset="0"/>
                        </a:rPr>
                        <m:t>=</m:t>
                      </m:r>
                      <m:f>
                        <m:fPr>
                          <m:ctrlPr>
                            <a:rPr lang="en-US" i="1" smtClean="0">
                              <a:latin typeface="Cambria Math" panose="02040503050406030204" pitchFamily="18" charset="0"/>
                            </a:rPr>
                          </m:ctrlPr>
                        </m:fPr>
                        <m:num>
                          <m:r>
                            <m:rPr>
                              <m:sty m:val="p"/>
                            </m:rPr>
                            <a:rPr lang="en-US">
                              <a:solidFill>
                                <a:srgbClr val="00B0F0"/>
                              </a:solidFill>
                              <a:latin typeface="Cambria Math" panose="02040503050406030204" pitchFamily="18" charset="0"/>
                            </a:rPr>
                            <m:t>Pr</m:t>
                          </m:r>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𝐶</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𝑐</m:t>
                              </m:r>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𝑀</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𝑚</m:t>
                                  </m:r>
                                  <m:r>
                                    <a:rPr lang="en-US" b="0" i="1" smtClean="0">
                                      <a:solidFill>
                                        <a:srgbClr val="00B0F0"/>
                                      </a:solidFill>
                                      <a:latin typeface="Cambria Math" panose="02040503050406030204" pitchFamily="18" charset="0"/>
                                    </a:rPr>
                                    <m:t>′</m:t>
                                  </m:r>
                                </m:e>
                              </m:d>
                            </m:e>
                          </m:d>
                          <m:r>
                            <m:rPr>
                              <m:nor/>
                            </m:rPr>
                            <a:rPr lang="en-US" dirty="0">
                              <a:solidFill>
                                <a:srgbClr val="00B050"/>
                              </a:solidFill>
                            </a:rPr>
                            <m:t>Pr</m:t>
                          </m:r>
                          <m:r>
                            <m:rPr>
                              <m:nor/>
                            </m:rPr>
                            <a:rPr lang="en-US" dirty="0">
                              <a:solidFill>
                                <a:srgbClr val="00B050"/>
                              </a:solidFill>
                            </a:rPr>
                            <m:t>[</m:t>
                          </m:r>
                          <m:r>
                            <m:rPr>
                              <m:nor/>
                            </m:rPr>
                            <a:rPr lang="en-US" dirty="0">
                              <a:solidFill>
                                <a:srgbClr val="00B050"/>
                              </a:solidFill>
                            </a:rPr>
                            <m:t>M</m:t>
                          </m:r>
                          <m:r>
                            <m:rPr>
                              <m:nor/>
                            </m:rPr>
                            <a:rPr lang="en-US" dirty="0">
                              <a:solidFill>
                                <a:srgbClr val="00B050"/>
                              </a:solidFill>
                            </a:rPr>
                            <m:t>=</m:t>
                          </m:r>
                          <m:r>
                            <m:rPr>
                              <m:nor/>
                            </m:rPr>
                            <a:rPr lang="en-US" dirty="0">
                              <a:solidFill>
                                <a:srgbClr val="00B050"/>
                              </a:solidFill>
                            </a:rPr>
                            <m:t>m</m:t>
                          </m:r>
                          <m:r>
                            <m:rPr>
                              <m:nor/>
                            </m:rPr>
                            <a:rPr lang="en-US" b="0" i="0" dirty="0" smtClean="0">
                              <a:solidFill>
                                <a:srgbClr val="00B050"/>
                              </a:solidFill>
                            </a:rPr>
                            <m:t>'</m:t>
                          </m:r>
                          <m:r>
                            <m:rPr>
                              <m:nor/>
                            </m:rPr>
                            <a:rPr lang="en-US" dirty="0">
                              <a:solidFill>
                                <a:srgbClr val="00B050"/>
                              </a:solidFill>
                            </a:rPr>
                            <m:t>]</m:t>
                          </m:r>
                        </m:num>
                        <m:den>
                          <m:r>
                            <m:rPr>
                              <m:nor/>
                            </m:rPr>
                            <a:rPr lang="en-US" dirty="0"/>
                            <m:t>Pr</m:t>
                          </m:r>
                          <m:r>
                            <m:rPr>
                              <m:nor/>
                            </m:rPr>
                            <a:rPr lang="en-US" dirty="0"/>
                            <m:t>[</m:t>
                          </m:r>
                          <m:r>
                            <m:rPr>
                              <m:nor/>
                            </m:rPr>
                            <a:rPr lang="en-US" dirty="0"/>
                            <m:t>C</m:t>
                          </m:r>
                          <m:r>
                            <m:rPr>
                              <m:nor/>
                            </m:rPr>
                            <a:rPr lang="en-US" dirty="0"/>
                            <m:t>=</m:t>
                          </m:r>
                          <m:r>
                            <m:rPr>
                              <m:nor/>
                            </m:rPr>
                            <a:rPr lang="en-US" dirty="0"/>
                            <m:t>c</m:t>
                          </m:r>
                          <m:r>
                            <m:rPr>
                              <m:nor/>
                            </m:rPr>
                            <a:rPr lang="en-US" dirty="0"/>
                            <m:t>]</m:t>
                          </m:r>
                        </m:den>
                      </m:f>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m:t>
                          </m:r>
                        </m:num>
                        <m:den>
                          <m:r>
                            <a:rPr lang="en-US" i="1">
                              <a:solidFill>
                                <a:srgbClr val="00B050"/>
                              </a:solidFill>
                              <a:latin typeface="Cambria Math" panose="02040503050406030204" pitchFamily="18" charset="0"/>
                            </a:rPr>
                            <m:t>2</m:t>
                          </m:r>
                        </m:den>
                      </m:f>
                      <m:f>
                        <m:fPr>
                          <m:ctrlPr>
                            <a:rPr lang="en-US" i="1">
                              <a:latin typeface="Cambria Math" panose="02040503050406030204" pitchFamily="18" charset="0"/>
                            </a:rPr>
                          </m:ctrlPr>
                        </m:fPr>
                        <m:num>
                          <m:r>
                            <m:rPr>
                              <m:sty m:val="p"/>
                            </m:rPr>
                            <a:rPr lang="en-US">
                              <a:solidFill>
                                <a:srgbClr val="00B0F0"/>
                              </a:solidFill>
                              <a:latin typeface="Cambria Math" panose="02040503050406030204" pitchFamily="18" charset="0"/>
                            </a:rPr>
                            <m:t>Pr</m:t>
                          </m:r>
                          <m:d>
                            <m:dPr>
                              <m:begChr m:val="["/>
                              <m:endChr m:val="]"/>
                              <m:ctrlPr>
                                <a:rPr lang="en-US" i="1">
                                  <a:solidFill>
                                    <a:srgbClr val="00B0F0"/>
                                  </a:solidFill>
                                  <a:latin typeface="Cambria Math" panose="02040503050406030204" pitchFamily="18" charset="0"/>
                                </a:rPr>
                              </m:ctrlPr>
                            </m:dPr>
                            <m:e>
                              <m:r>
                                <m:rPr>
                                  <m:sty m:val="p"/>
                                </m:rPr>
                                <a:rPr lang="en-US">
                                  <a:solidFill>
                                    <a:srgbClr val="00B0F0"/>
                                  </a:solidFill>
                                  <a:latin typeface="Cambria Math" panose="02040503050406030204" pitchFamily="18" charset="0"/>
                                </a:rPr>
                                <m:t>Enc</m:t>
                              </m:r>
                              <m:r>
                                <m:rPr>
                                  <m:sty m:val="p"/>
                                </m:rPr>
                                <a:rPr lang="en-US" baseline="-25000">
                                  <a:solidFill>
                                    <a:srgbClr val="00B0F0"/>
                                  </a:solidFill>
                                  <a:latin typeface="Cambria Math" panose="02040503050406030204" pitchFamily="18" charset="0"/>
                                </a:rPr>
                                <m:t>K</m:t>
                              </m:r>
                              <m:d>
                                <m:dPr>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𝑚</m:t>
                                  </m:r>
                                  <m:r>
                                    <a:rPr lang="en-US" b="0" i="1" smtClean="0">
                                      <a:solidFill>
                                        <a:srgbClr val="00B0F0"/>
                                      </a:solidFill>
                                      <a:latin typeface="Cambria Math" panose="02040503050406030204" pitchFamily="18" charset="0"/>
                                    </a:rPr>
                                    <m:t>′</m:t>
                                  </m:r>
                                </m:e>
                              </m:d>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𝑐</m:t>
                              </m:r>
                            </m:e>
                          </m:d>
                        </m:num>
                        <m:den>
                          <m:r>
                            <m:rPr>
                              <m:nor/>
                            </m:rPr>
                            <a:rPr lang="en-US" dirty="0"/>
                            <m:t>Pr</m:t>
                          </m:r>
                          <m:r>
                            <m:rPr>
                              <m:nor/>
                            </m:rPr>
                            <a:rPr lang="en-US" dirty="0"/>
                            <m:t>[</m:t>
                          </m:r>
                          <m:r>
                            <m:rPr>
                              <m:nor/>
                            </m:rPr>
                            <a:rPr lang="en-US" dirty="0"/>
                            <m:t>C</m:t>
                          </m:r>
                          <m:r>
                            <m:rPr>
                              <m:nor/>
                            </m:rPr>
                            <a:rPr lang="en-US" dirty="0"/>
                            <m:t>=</m:t>
                          </m:r>
                          <m:r>
                            <m:rPr>
                              <m:nor/>
                            </m:rPr>
                            <a:rPr lang="en-US" dirty="0"/>
                            <m:t>c</m:t>
                          </m:r>
                          <m:r>
                            <m:rPr>
                              <m:nor/>
                            </m:rPr>
                            <a:rPr lang="en-US" dirty="0"/>
                            <m:t>]</m:t>
                          </m:r>
                        </m:den>
                      </m:f>
                      <m:r>
                        <a:rPr lang="en-US" b="0" i="1" dirty="0" smtClean="0">
                          <a:latin typeface="Cambria Math" panose="02040503050406030204" pitchFamily="18" charset="0"/>
                        </a:rPr>
                        <m:t>                       </m:t>
                      </m:r>
                      <m:r>
                        <a:rPr lang="en-US" i="1" dirty="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spTree>
    <p:extLst>
      <p:ext uri="{BB962C8B-B14F-4D97-AF65-F5344CB8AC3E}">
        <p14:creationId xmlns:p14="http://schemas.microsoft.com/office/powerpoint/2010/main" val="3915440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(one direction):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0" indent="0">
                  <a:buNone/>
                </a:pPr>
                <a:r>
                  <a:rPr lang="en-US" dirty="0" smtClean="0"/>
                  <a:t>Suppose first that (</a:t>
                </a:r>
                <a:r>
                  <a:rPr lang="en-US" dirty="0" err="1"/>
                  <a:t>Gen,Enc,Dec</a:t>
                </a:r>
                <a:r>
                  <a:rPr lang="en-US" dirty="0"/>
                  <a:t>) does not satisfy definition 2. Then there exists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a:t> </a:t>
                </a:r>
                <a:r>
                  <a:rPr lang="en-US" dirty="0"/>
                  <a:t>such that </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  (1)</m:t>
                      </m:r>
                      <m:r>
                        <a:rPr lang="en-US" i="1">
                          <a:latin typeface="Cambria Math" panose="02040503050406030204" pitchFamily="18" charset="0"/>
                        </a:rPr>
                        <m:t>.</m:t>
                      </m:r>
                    </m:oMath>
                  </m:oMathPara>
                </a14:m>
                <a:endParaRPr lang="en-US" dirty="0" smtClean="0"/>
              </a:p>
              <a:p>
                <a:pPr marL="0" indent="0">
                  <a:buNone/>
                </a:pPr>
                <a:endParaRPr lang="en-US" dirty="0" smtClean="0"/>
              </a:p>
              <a:p>
                <a:pPr marL="0" indent="0">
                  <a:buNone/>
                </a:pPr>
                <a:r>
                  <a:rPr lang="en-US" dirty="0" smtClean="0"/>
                  <a:t>Define </a:t>
                </a:r>
                <a14:m>
                  <m:oMath xmlns:m="http://schemas.openxmlformats.org/officeDocument/2006/math">
                    <m:r>
                      <a:rPr lang="en-US" i="1">
                        <a:latin typeface="Cambria Math" panose="02040503050406030204" pitchFamily="18" charset="0"/>
                        <a:ea typeface="Cambria Math" panose="02040503050406030204" pitchFamily="18" charset="0"/>
                      </a:rPr>
                      <m:t>𝒟</m:t>
                    </m:r>
                  </m:oMath>
                </a14:m>
                <a:r>
                  <a:rPr lang="en-US" dirty="0" smtClean="0"/>
                  <a:t> such that </a:t>
                </a:r>
                <a14:m>
                  <m:oMath xmlns:m="http://schemas.openxmlformats.org/officeDocument/2006/math">
                    <m:r>
                      <m:rPr>
                        <m:nor/>
                      </m:rPr>
                      <a:rPr lang="en-US" dirty="0"/>
                      <m:t>Pr</m:t>
                    </m:r>
                    <m:r>
                      <m:rPr>
                        <m:nor/>
                      </m:rPr>
                      <a:rPr lang="en-US" dirty="0"/>
                      <m:t>[</m:t>
                    </m:r>
                    <m:r>
                      <m:rPr>
                        <m:nor/>
                      </m:rPr>
                      <a:rPr lang="en-US" dirty="0"/>
                      <m:t>M</m:t>
                    </m:r>
                    <m:r>
                      <m:rPr>
                        <m:nor/>
                      </m:rPr>
                      <a:rPr lang="en-US" dirty="0"/>
                      <m:t>=</m:t>
                    </m:r>
                    <m:r>
                      <m:rPr>
                        <m:nor/>
                      </m:rPr>
                      <a:rPr lang="en-US" dirty="0"/>
                      <m:t>m</m:t>
                    </m:r>
                    <m:r>
                      <m:rPr>
                        <m:nor/>
                      </m:rPr>
                      <a:rPr lang="en-US" dirty="0"/>
                      <m:t>]=</m:t>
                    </m:r>
                    <m:r>
                      <m:rPr>
                        <m:nor/>
                      </m:rPr>
                      <a:rPr lang="en-US" dirty="0"/>
                      <m:t>Pr</m:t>
                    </m:r>
                    <m:r>
                      <m:rPr>
                        <m:nor/>
                      </m:rPr>
                      <a:rPr lang="en-US" dirty="0"/>
                      <m:t>[</m:t>
                    </m:r>
                    <m:r>
                      <m:rPr>
                        <m:nor/>
                      </m:rPr>
                      <a:rPr lang="en-US" dirty="0"/>
                      <m:t>M</m:t>
                    </m:r>
                    <m:r>
                      <m:rPr>
                        <m:nor/>
                      </m:rPr>
                      <a:rPr lang="en-US" dirty="0"/>
                      <m:t>=</m:t>
                    </m:r>
                    <m:r>
                      <m:rPr>
                        <m:nor/>
                      </m:rPr>
                      <a:rPr lang="en-US" dirty="0"/>
                      <m:t>m</m:t>
                    </m:r>
                    <m:r>
                      <m:rPr>
                        <m:nor/>
                      </m:rPr>
                      <a:rPr lang="en-US" b="0" i="0" dirty="0" smtClean="0"/>
                      <m:t>'</m:t>
                    </m:r>
                    <m:r>
                      <m:rPr>
                        <m:nor/>
                      </m:rPr>
                      <a:rPr lang="en-US" dirty="0"/>
                      <m:t>]</m:t>
                    </m:r>
                    <m:r>
                      <m:rPr>
                        <m:nor/>
                      </m:rPr>
                      <a:rPr lang="en-US" b="0" i="0" dirty="0" smtClean="0"/>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m:rPr>
                        <m:nor/>
                      </m:rPr>
                      <a:rPr lang="en-US" b="0" i="0" dirty="0" smtClean="0"/>
                      <m:t> </m:t>
                    </m:r>
                  </m:oMath>
                </a14:m>
                <a:endParaRPr lang="en-US" dirty="0" smtClean="0"/>
              </a:p>
              <a:p>
                <a:pPr marL="0" indent="0">
                  <a:buNone/>
                </a:pPr>
                <a:endParaRPr lang="en-US" dirty="0"/>
              </a:p>
              <a:p>
                <a:pPr marL="0" indent="0">
                  <a:buNone/>
                </a:pPr>
                <a:r>
                  <a:rPr lang="en-US" b="1" dirty="0" smtClean="0"/>
                  <a:t>Combining equations (2) and (3</a:t>
                </a:r>
                <a:r>
                  <a:rPr lang="en-US" b="1" smtClean="0"/>
                  <a:t>), Bayes Rule </a:t>
                </a:r>
                <a:r>
                  <a:rPr lang="en-US" b="1" dirty="0" smtClean="0"/>
                  <a:t>implies that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𝑀</m:t>
                                  </m:r>
                                </m:e>
                              </m:d>
                              <m:r>
                                <a:rPr lang="en-US" i="1">
                                  <a:latin typeface="Cambria Math" panose="02040503050406030204" pitchFamily="18" charset="0"/>
                                </a:rPr>
                                <m:t>=</m:t>
                              </m:r>
                              <m:r>
                                <a:rPr lang="en-US" i="1">
                                  <a:latin typeface="Cambria Math" panose="02040503050406030204" pitchFamily="18" charset="0"/>
                                </a:rPr>
                                <m:t>𝑐</m:t>
                              </m:r>
                            </m:e>
                          </m:d>
                        </m:e>
                      </m:d>
                      <m:r>
                        <a:rPr lang="en-US" i="1">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m:t>
                          </m:r>
                        </m:num>
                        <m:den>
                          <m:r>
                            <a:rPr lang="en-US" i="1">
                              <a:solidFill>
                                <a:srgbClr val="00B050"/>
                              </a:solidFill>
                              <a:latin typeface="Cambria Math" panose="02040503050406030204" pitchFamily="18" charset="0"/>
                            </a:rPr>
                            <m:t>2</m:t>
                          </m:r>
                        </m:den>
                      </m:f>
                      <m:f>
                        <m:fPr>
                          <m:ctrlPr>
                            <a:rPr lang="en-US" i="1">
                              <a:latin typeface="Cambria Math" panose="02040503050406030204" pitchFamily="18" charset="0"/>
                            </a:rPr>
                          </m:ctrlPr>
                        </m:fPr>
                        <m:num>
                          <m:r>
                            <m:rPr>
                              <m:sty m:val="p"/>
                            </m:rPr>
                            <a:rPr lang="en-US">
                              <a:solidFill>
                                <a:srgbClr val="00B0F0"/>
                              </a:solidFill>
                              <a:latin typeface="Cambria Math" panose="02040503050406030204" pitchFamily="18" charset="0"/>
                            </a:rPr>
                            <m:t>Pr</m:t>
                          </m:r>
                          <m:d>
                            <m:dPr>
                              <m:begChr m:val="["/>
                              <m:endChr m:val="]"/>
                              <m:ctrlPr>
                                <a:rPr lang="en-US" i="1">
                                  <a:solidFill>
                                    <a:srgbClr val="00B0F0"/>
                                  </a:solidFill>
                                  <a:latin typeface="Cambria Math" panose="02040503050406030204" pitchFamily="18" charset="0"/>
                                </a:rPr>
                              </m:ctrlPr>
                            </m:dPr>
                            <m:e>
                              <m:r>
                                <m:rPr>
                                  <m:sty m:val="p"/>
                                </m:rPr>
                                <a:rPr lang="en-US">
                                  <a:solidFill>
                                    <a:srgbClr val="00B0F0"/>
                                  </a:solidFill>
                                  <a:latin typeface="Cambria Math" panose="02040503050406030204" pitchFamily="18" charset="0"/>
                                </a:rPr>
                                <m:t>Enc</m:t>
                              </m:r>
                              <m:r>
                                <m:rPr>
                                  <m:sty m:val="p"/>
                                </m:rPr>
                                <a:rPr lang="en-US" baseline="-25000">
                                  <a:solidFill>
                                    <a:srgbClr val="00B0F0"/>
                                  </a:solidFill>
                                  <a:latin typeface="Cambria Math" panose="02040503050406030204" pitchFamily="18" charset="0"/>
                                </a:rPr>
                                <m:t>K</m:t>
                              </m:r>
                              <m:d>
                                <m:dPr>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𝑚</m:t>
                                  </m:r>
                                  <m:r>
                                    <a:rPr lang="en-US" i="1">
                                      <a:solidFill>
                                        <a:srgbClr val="00B0F0"/>
                                      </a:solidFill>
                                      <a:latin typeface="Cambria Math" panose="02040503050406030204" pitchFamily="18" charset="0"/>
                                    </a:rPr>
                                    <m:t>′</m:t>
                                  </m:r>
                                </m:e>
                              </m:d>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𝑐</m:t>
                              </m:r>
                            </m:e>
                          </m:d>
                        </m:num>
                        <m:den>
                          <m:r>
                            <m:rPr>
                              <m:nor/>
                            </m:rPr>
                            <a:rPr lang="en-US" dirty="0"/>
                            <m:t>Pr</m:t>
                          </m:r>
                          <m:r>
                            <m:rPr>
                              <m:nor/>
                            </m:rPr>
                            <a:rPr lang="en-US" dirty="0"/>
                            <m:t>[</m:t>
                          </m:r>
                          <m:r>
                            <m:rPr>
                              <m:nor/>
                            </m:rPr>
                            <a:rPr lang="en-US" dirty="0"/>
                            <m:t>C</m:t>
                          </m:r>
                          <m:r>
                            <m:rPr>
                              <m:nor/>
                            </m:rPr>
                            <a:rPr lang="en-US" dirty="0"/>
                            <m:t>=</m:t>
                          </m:r>
                          <m:r>
                            <m:rPr>
                              <m:nor/>
                            </m:rPr>
                            <a:rPr lang="en-US" dirty="0"/>
                            <m:t>c</m:t>
                          </m:r>
                          <m:r>
                            <m:rPr>
                              <m:nor/>
                            </m:rPr>
                            <a:rPr lang="en-US" dirty="0"/>
                            <m:t>]</m:t>
                          </m:r>
                        </m:den>
                      </m:f>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m:t>
                          </m:r>
                        </m:num>
                        <m:den>
                          <m:r>
                            <a:rPr lang="en-US" i="1">
                              <a:solidFill>
                                <a:srgbClr val="00B050"/>
                              </a:solidFill>
                              <a:latin typeface="Cambria Math" panose="02040503050406030204" pitchFamily="18" charset="0"/>
                            </a:rPr>
                            <m:t>2</m:t>
                          </m:r>
                        </m:den>
                      </m:f>
                      <m:f>
                        <m:fPr>
                          <m:ctrlPr>
                            <a:rPr lang="en-US" i="1">
                              <a:latin typeface="Cambria Math" panose="02040503050406030204" pitchFamily="18" charset="0"/>
                            </a:rPr>
                          </m:ctrlPr>
                        </m:fPr>
                        <m:num>
                          <m:r>
                            <m:rPr>
                              <m:sty m:val="p"/>
                            </m:rPr>
                            <a:rPr lang="en-US">
                              <a:solidFill>
                                <a:srgbClr val="00B0F0"/>
                              </a:solidFill>
                              <a:latin typeface="Cambria Math" panose="02040503050406030204" pitchFamily="18" charset="0"/>
                            </a:rPr>
                            <m:t>Pr</m:t>
                          </m:r>
                          <m:d>
                            <m:dPr>
                              <m:begChr m:val="["/>
                              <m:endChr m:val="]"/>
                              <m:ctrlPr>
                                <a:rPr lang="en-US" i="1">
                                  <a:solidFill>
                                    <a:srgbClr val="00B0F0"/>
                                  </a:solidFill>
                                  <a:latin typeface="Cambria Math" panose="02040503050406030204" pitchFamily="18" charset="0"/>
                                </a:rPr>
                              </m:ctrlPr>
                            </m:dPr>
                            <m:e>
                              <m:r>
                                <m:rPr>
                                  <m:sty m:val="p"/>
                                </m:rPr>
                                <a:rPr lang="en-US">
                                  <a:solidFill>
                                    <a:srgbClr val="00B0F0"/>
                                  </a:solidFill>
                                  <a:latin typeface="Cambria Math" panose="02040503050406030204" pitchFamily="18" charset="0"/>
                                </a:rPr>
                                <m:t>Enc</m:t>
                              </m:r>
                              <m:r>
                                <m:rPr>
                                  <m:sty m:val="p"/>
                                </m:rPr>
                                <a:rPr lang="en-US" baseline="-25000">
                                  <a:solidFill>
                                    <a:srgbClr val="00B0F0"/>
                                  </a:solidFill>
                                  <a:latin typeface="Cambria Math" panose="02040503050406030204" pitchFamily="18" charset="0"/>
                                </a:rPr>
                                <m:t>K</m:t>
                              </m:r>
                              <m:d>
                                <m:dPr>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𝑚</m:t>
                                  </m:r>
                                </m:e>
                              </m:d>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𝑐</m:t>
                              </m:r>
                            </m:e>
                          </m:d>
                        </m:num>
                        <m:den>
                          <m:r>
                            <m:rPr>
                              <m:nor/>
                            </m:rPr>
                            <a:rPr lang="en-US" dirty="0"/>
                            <m:t>Pr</m:t>
                          </m:r>
                          <m:r>
                            <m:rPr>
                              <m:nor/>
                            </m:rPr>
                            <a:rPr lang="en-US" dirty="0"/>
                            <m:t>[</m:t>
                          </m:r>
                          <m:r>
                            <m:rPr>
                              <m:nor/>
                            </m:rPr>
                            <a:rPr lang="en-US" dirty="0"/>
                            <m:t>C</m:t>
                          </m:r>
                          <m:r>
                            <m:rPr>
                              <m:nor/>
                            </m:rPr>
                            <a:rPr lang="en-US" dirty="0"/>
                            <m:t>=</m:t>
                          </m:r>
                          <m:r>
                            <m:rPr>
                              <m:nor/>
                            </m:rPr>
                            <a:rPr lang="en-US" dirty="0"/>
                            <m:t>c</m:t>
                          </m:r>
                          <m:r>
                            <m:rPr>
                              <m:nor/>
                            </m:rPr>
                            <a:rPr lang="en-US" dirty="0"/>
                            <m:t>]</m:t>
                          </m:r>
                        </m:den>
                      </m:f>
                      <m:r>
                        <a:rPr lang="en-US" b="0" i="1" dirty="0" smtClean="0">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𝑀</m:t>
                                  </m:r>
                                </m:e>
                              </m:d>
                              <m:r>
                                <a:rPr lang="en-US" i="1">
                                  <a:latin typeface="Cambria Math" panose="02040503050406030204" pitchFamily="18" charset="0"/>
                                </a:rPr>
                                <m:t>=</m:t>
                              </m:r>
                              <m:r>
                                <a:rPr lang="en-US" i="1">
                                  <a:latin typeface="Cambria Math" panose="02040503050406030204" pitchFamily="18" charset="0"/>
                                </a:rPr>
                                <m:t>𝑐</m:t>
                              </m:r>
                            </m:e>
                          </m:d>
                        </m:e>
                      </m:d>
                      <m:r>
                        <a:rPr lang="en-US" b="0" i="1" smtClean="0">
                          <a:latin typeface="Cambria Math" panose="02040503050406030204" pitchFamily="18" charset="0"/>
                        </a:rPr>
                        <m:t> (∗∗)</m:t>
                      </m:r>
                    </m:oMath>
                  </m:oMathPara>
                </a14:m>
                <a:endParaRPr lang="en-US" dirty="0" smtClean="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Tree>
    <p:extLst>
      <p:ext uri="{BB962C8B-B14F-4D97-AF65-F5344CB8AC3E}">
        <p14:creationId xmlns:p14="http://schemas.microsoft.com/office/powerpoint/2010/main" val="10588090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(one direction):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US" b="1" dirty="0" smtClean="0"/>
                  <a:t>Thus, Bayes Rule implies that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𝑀</m:t>
                                  </m:r>
                                </m:e>
                              </m:d>
                              <m:r>
                                <a:rPr lang="en-US" i="1">
                                  <a:latin typeface="Cambria Math" panose="02040503050406030204" pitchFamily="18" charset="0"/>
                                </a:rPr>
                                <m:t>=</m:t>
                              </m:r>
                              <m:r>
                                <a:rPr lang="en-US" i="1">
                                  <a:latin typeface="Cambria Math" panose="02040503050406030204" pitchFamily="18" charset="0"/>
                                </a:rPr>
                                <m:t>𝑐</m:t>
                              </m:r>
                            </m:e>
                          </m:d>
                        </m:e>
                      </m:d>
                      <m:r>
                        <a:rPr lang="en-US" i="1">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m:t>
                          </m:r>
                        </m:num>
                        <m:den>
                          <m:r>
                            <a:rPr lang="en-US" i="1">
                              <a:solidFill>
                                <a:srgbClr val="00B050"/>
                              </a:solidFill>
                              <a:latin typeface="Cambria Math" panose="02040503050406030204" pitchFamily="18" charset="0"/>
                            </a:rPr>
                            <m:t>2</m:t>
                          </m:r>
                        </m:den>
                      </m:f>
                      <m:f>
                        <m:fPr>
                          <m:ctrlPr>
                            <a:rPr lang="en-US" i="1">
                              <a:latin typeface="Cambria Math" panose="02040503050406030204" pitchFamily="18" charset="0"/>
                            </a:rPr>
                          </m:ctrlPr>
                        </m:fPr>
                        <m:num>
                          <m:r>
                            <m:rPr>
                              <m:sty m:val="p"/>
                            </m:rPr>
                            <a:rPr lang="en-US">
                              <a:solidFill>
                                <a:srgbClr val="00B0F0"/>
                              </a:solidFill>
                              <a:latin typeface="Cambria Math" panose="02040503050406030204" pitchFamily="18" charset="0"/>
                            </a:rPr>
                            <m:t>Pr</m:t>
                          </m:r>
                          <m:d>
                            <m:dPr>
                              <m:begChr m:val="["/>
                              <m:endChr m:val="]"/>
                              <m:ctrlPr>
                                <a:rPr lang="en-US" i="1">
                                  <a:solidFill>
                                    <a:srgbClr val="00B0F0"/>
                                  </a:solidFill>
                                  <a:latin typeface="Cambria Math" panose="02040503050406030204" pitchFamily="18" charset="0"/>
                                </a:rPr>
                              </m:ctrlPr>
                            </m:dPr>
                            <m:e>
                              <m:r>
                                <m:rPr>
                                  <m:sty m:val="p"/>
                                </m:rPr>
                                <a:rPr lang="en-US">
                                  <a:solidFill>
                                    <a:srgbClr val="00B0F0"/>
                                  </a:solidFill>
                                  <a:latin typeface="Cambria Math" panose="02040503050406030204" pitchFamily="18" charset="0"/>
                                </a:rPr>
                                <m:t>Enc</m:t>
                              </m:r>
                              <m:r>
                                <m:rPr>
                                  <m:sty m:val="p"/>
                                </m:rPr>
                                <a:rPr lang="en-US" baseline="-25000">
                                  <a:solidFill>
                                    <a:srgbClr val="00B0F0"/>
                                  </a:solidFill>
                                  <a:latin typeface="Cambria Math" panose="02040503050406030204" pitchFamily="18" charset="0"/>
                                </a:rPr>
                                <m:t>K</m:t>
                              </m:r>
                              <m:d>
                                <m:dPr>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𝑚</m:t>
                                  </m:r>
                                  <m:r>
                                    <a:rPr lang="en-US" i="1">
                                      <a:solidFill>
                                        <a:srgbClr val="00B0F0"/>
                                      </a:solidFill>
                                      <a:latin typeface="Cambria Math" panose="02040503050406030204" pitchFamily="18" charset="0"/>
                                    </a:rPr>
                                    <m:t>′</m:t>
                                  </m:r>
                                </m:e>
                              </m:d>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𝑐</m:t>
                              </m:r>
                            </m:e>
                          </m:d>
                        </m:num>
                        <m:den>
                          <m:r>
                            <m:rPr>
                              <m:nor/>
                            </m:rPr>
                            <a:rPr lang="en-US" dirty="0"/>
                            <m:t>Pr</m:t>
                          </m:r>
                          <m:r>
                            <m:rPr>
                              <m:nor/>
                            </m:rPr>
                            <a:rPr lang="en-US" dirty="0"/>
                            <m:t>[</m:t>
                          </m:r>
                          <m:r>
                            <m:rPr>
                              <m:nor/>
                            </m:rPr>
                            <a:rPr lang="en-US" dirty="0"/>
                            <m:t>C</m:t>
                          </m:r>
                          <m:r>
                            <m:rPr>
                              <m:nor/>
                            </m:rPr>
                            <a:rPr lang="en-US" dirty="0"/>
                            <m:t>=</m:t>
                          </m:r>
                          <m:r>
                            <m:rPr>
                              <m:nor/>
                            </m:rPr>
                            <a:rPr lang="en-US" dirty="0"/>
                            <m:t>c</m:t>
                          </m:r>
                          <m:r>
                            <m:rPr>
                              <m:nor/>
                            </m:rPr>
                            <a:rPr lang="en-US" dirty="0"/>
                            <m:t>]</m:t>
                          </m:r>
                        </m:den>
                      </m:f>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m:t>
                          </m:r>
                        </m:num>
                        <m:den>
                          <m:r>
                            <a:rPr lang="en-US" i="1">
                              <a:solidFill>
                                <a:srgbClr val="00B050"/>
                              </a:solidFill>
                              <a:latin typeface="Cambria Math" panose="02040503050406030204" pitchFamily="18" charset="0"/>
                            </a:rPr>
                            <m:t>2</m:t>
                          </m:r>
                        </m:den>
                      </m:f>
                      <m:f>
                        <m:fPr>
                          <m:ctrlPr>
                            <a:rPr lang="en-US" i="1">
                              <a:latin typeface="Cambria Math" panose="02040503050406030204" pitchFamily="18" charset="0"/>
                            </a:rPr>
                          </m:ctrlPr>
                        </m:fPr>
                        <m:num>
                          <m:r>
                            <m:rPr>
                              <m:sty m:val="p"/>
                            </m:rPr>
                            <a:rPr lang="en-US">
                              <a:solidFill>
                                <a:srgbClr val="00B0F0"/>
                              </a:solidFill>
                              <a:latin typeface="Cambria Math" panose="02040503050406030204" pitchFamily="18" charset="0"/>
                            </a:rPr>
                            <m:t>Pr</m:t>
                          </m:r>
                          <m:d>
                            <m:dPr>
                              <m:begChr m:val="["/>
                              <m:endChr m:val="]"/>
                              <m:ctrlPr>
                                <a:rPr lang="en-US" i="1">
                                  <a:solidFill>
                                    <a:srgbClr val="00B0F0"/>
                                  </a:solidFill>
                                  <a:latin typeface="Cambria Math" panose="02040503050406030204" pitchFamily="18" charset="0"/>
                                </a:rPr>
                              </m:ctrlPr>
                            </m:dPr>
                            <m:e>
                              <m:r>
                                <m:rPr>
                                  <m:sty m:val="p"/>
                                </m:rPr>
                                <a:rPr lang="en-US">
                                  <a:solidFill>
                                    <a:srgbClr val="00B0F0"/>
                                  </a:solidFill>
                                  <a:latin typeface="Cambria Math" panose="02040503050406030204" pitchFamily="18" charset="0"/>
                                </a:rPr>
                                <m:t>Enc</m:t>
                              </m:r>
                              <m:r>
                                <m:rPr>
                                  <m:sty m:val="p"/>
                                </m:rPr>
                                <a:rPr lang="en-US" baseline="-25000">
                                  <a:solidFill>
                                    <a:srgbClr val="00B0F0"/>
                                  </a:solidFill>
                                  <a:latin typeface="Cambria Math" panose="02040503050406030204" pitchFamily="18" charset="0"/>
                                </a:rPr>
                                <m:t>K</m:t>
                              </m:r>
                              <m:d>
                                <m:dPr>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𝑚</m:t>
                                  </m:r>
                                </m:e>
                              </m:d>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𝑐</m:t>
                              </m:r>
                            </m:e>
                          </m:d>
                        </m:num>
                        <m:den>
                          <m:r>
                            <m:rPr>
                              <m:nor/>
                            </m:rPr>
                            <a:rPr lang="en-US" dirty="0"/>
                            <m:t>Pr</m:t>
                          </m:r>
                          <m:r>
                            <m:rPr>
                              <m:nor/>
                            </m:rPr>
                            <a:rPr lang="en-US" dirty="0"/>
                            <m:t>[</m:t>
                          </m:r>
                          <m:r>
                            <m:rPr>
                              <m:nor/>
                            </m:rPr>
                            <a:rPr lang="en-US" dirty="0"/>
                            <m:t>C</m:t>
                          </m:r>
                          <m:r>
                            <m:rPr>
                              <m:nor/>
                            </m:rPr>
                            <a:rPr lang="en-US" dirty="0"/>
                            <m:t>=</m:t>
                          </m:r>
                          <m:r>
                            <m:rPr>
                              <m:nor/>
                            </m:rPr>
                            <a:rPr lang="en-US" dirty="0"/>
                            <m:t>c</m:t>
                          </m:r>
                          <m:r>
                            <m:rPr>
                              <m:nor/>
                            </m:rPr>
                            <a:rPr lang="en-US" dirty="0"/>
                            <m:t>]</m:t>
                          </m:r>
                        </m:den>
                      </m:f>
                      <m:r>
                        <a:rPr lang="en-US" b="0" i="1" dirty="0" smtClean="0">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𝑀</m:t>
                                  </m:r>
                                </m:e>
                              </m:d>
                              <m:r>
                                <a:rPr lang="en-US" i="1">
                                  <a:latin typeface="Cambria Math" panose="02040503050406030204" pitchFamily="18" charset="0"/>
                                </a:rPr>
                                <m:t>=</m:t>
                              </m:r>
                              <m:r>
                                <a:rPr lang="en-US" i="1">
                                  <a:latin typeface="Cambria Math" panose="02040503050406030204" pitchFamily="18" charset="0"/>
                                </a:rPr>
                                <m:t>𝑐</m:t>
                              </m:r>
                            </m:e>
                          </m:d>
                        </m:e>
                      </m:d>
                      <m:r>
                        <a:rPr lang="en-US" b="0" i="1" smtClean="0">
                          <a:latin typeface="Cambria Math" panose="02040503050406030204" pitchFamily="18" charset="0"/>
                        </a:rPr>
                        <m:t> (∗∗)</m:t>
                      </m:r>
                    </m:oMath>
                  </m:oMathPara>
                </a14:m>
                <a:endParaRPr lang="en-US" dirty="0" smtClean="0"/>
              </a:p>
              <a:p>
                <a:pPr marL="0" indent="0">
                  <a:buNone/>
                </a:pPr>
                <a:endParaRPr lang="en-US" dirty="0"/>
              </a:p>
              <a:p>
                <a:pPr marL="0" indent="0">
                  <a:buNone/>
                </a:pPr>
                <a:r>
                  <a:rPr lang="en-US" dirty="0" smtClean="0"/>
                  <a:t>We previously showed that definition 2 implies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i="1">
                          <a:latin typeface="Cambria Math" panose="02040503050406030204" pitchFamily="18" charset="0"/>
                        </a:rPr>
                        <m:t>  (∗)</m:t>
                      </m:r>
                    </m:oMath>
                  </m:oMathPara>
                </a14:m>
                <a:endParaRPr lang="en-US" dirty="0"/>
              </a:p>
              <a:p>
                <a:pPr marL="0" indent="0">
                  <a:buNone/>
                </a:pPr>
                <a:endParaRPr lang="en-US" dirty="0" smtClean="0"/>
              </a:p>
              <a:p>
                <a:pPr marL="0" indent="0">
                  <a:buNone/>
                </a:pPr>
                <a:r>
                  <a:rPr lang="en-US" dirty="0" smtClean="0"/>
                  <a:t>Contradiction!</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b="-25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spTree>
    <p:extLst>
      <p:ext uri="{BB962C8B-B14F-4D97-AF65-F5344CB8AC3E}">
        <p14:creationId xmlns:p14="http://schemas.microsoft.com/office/powerpoint/2010/main" val="3701949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Another Equivalent Definition (Game)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57205" y="3403005"/>
                <a:ext cx="1051560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57205" y="3403005"/>
                <a:ext cx="10515600" cy="4351338"/>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32990"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smtClean="0">
                <a:sym typeface="Wingdings" panose="05000000000000000000" pitchFamily="2" charset="2"/>
              </a:rPr>
              <a:t></a:t>
            </a:r>
            <a:r>
              <a:rPr lang="en-US" sz="2800" b="1" dirty="0" smtClean="0"/>
              <a:t>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038114" y="5049646"/>
            <a:ext cx="1619739" cy="1058056"/>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237355" y="4943191"/>
            <a:ext cx="2066810" cy="1350095"/>
          </a:xfrm>
          <a:prstGeom prst="rect">
            <a:avLst/>
          </a:prstGeom>
        </p:spPr>
      </p:pic>
    </p:spTree>
    <p:extLst>
      <p:ext uri="{BB962C8B-B14F-4D97-AF65-F5344CB8AC3E}">
        <p14:creationId xmlns:p14="http://schemas.microsoft.com/office/powerpoint/2010/main" val="14104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58333E-6 3.33333E-6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9" grpId="1"/>
      <p:bldP spid="15" grpId="0"/>
      <p:bldP spid="20" grpId="0"/>
      <p:bldP spid="20"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Another Equivalent Definition (Game)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57205" y="3403005"/>
                <a:ext cx="1051560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57205" y="3403005"/>
                <a:ext cx="10515600" cy="4351338"/>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32990"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038114" y="5049646"/>
            <a:ext cx="1619739" cy="1058056"/>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237355" y="4943191"/>
            <a:ext cx="2066810" cy="1350095"/>
          </a:xfrm>
          <a:prstGeom prst="rect">
            <a:avLst/>
          </a:prstGeom>
        </p:spPr>
      </p:pic>
      <mc:AlternateContent xmlns:mc="http://schemas.openxmlformats.org/markup-compatibility/2006" xmlns:a14="http://schemas.microsoft.com/office/drawing/2010/main">
        <mc:Choice Requires="a14">
          <p:sp>
            <p:nvSpPr>
              <p:cNvPr id="17" name="Rectangular Callout 16"/>
              <p:cNvSpPr/>
              <p:nvPr/>
            </p:nvSpPr>
            <p:spPr>
              <a:xfrm>
                <a:off x="325121" y="1660338"/>
                <a:ext cx="10668142" cy="4632948"/>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r>
                      <a:rPr lang="en-US" sz="2400" b="0" i="1" smtClean="0">
                        <a:solidFill>
                          <a:schemeClr val="tx1"/>
                        </a:solidFill>
                        <a:latin typeface="Cambria Math" panose="02040503050406030204" pitchFamily="18" charset="0"/>
                      </a:rPr>
                      <m:t>, </m:t>
                    </m:r>
                  </m:oMath>
                </a14:m>
                <a:r>
                  <a:rPr lang="en-US" sz="2400" b="0" i="1" dirty="0" smtClean="0">
                    <a:solidFill>
                      <a:schemeClr val="tx1"/>
                    </a:solidFill>
                    <a:latin typeface="Cambria Math" panose="02040503050406030204" pitchFamily="18" charset="0"/>
                  </a:rPr>
                  <a:t>and let A denote an eavesdropping  attacker. </a:t>
                </a:r>
                <a14:m>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𝐶𝑎𝑙𝑙</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𝑡h𝑒</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𝑔𝑎𝑚𝑒</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𝑡h𝑒</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𝑎𝑑𝑣𝑒𝑟𝑠𝑎𝑟𝑖𝑎𝑙</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𝑖𝑛𝑑𝑖𝑠𝑡𝑖𝑛𝑔𝑢𝑖𝑠h𝑎𝑏𝑖𝑙𝑖𝑡𝑦</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𝑒𝑥𝑝𝑒𝑟𝑖𝑚𝑒𝑛𝑡</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𝑎𝑛𝑑</m:t>
                    </m:r>
                    <m:r>
                      <a:rPr lang="en-US" sz="2400" i="1">
                        <a:solidFill>
                          <a:schemeClr val="tx1"/>
                        </a:solidFill>
                        <a:latin typeface="Cambria Math" panose="02040503050406030204" pitchFamily="18" charset="0"/>
                      </a:rPr>
                      <m:t> </m:t>
                    </m:r>
                  </m:oMath>
                </a14:m>
                <a:endParaRPr lang="en-US" sz="240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𝑑𝑒𝑓𝑖𝑛𝑒</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𝑎</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𝑟𝑎𝑛𝑑𝑜𝑚</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𝑣𝑎𝑟𝑖𝑎𝑏𝑙𝑒</m:t>
                      </m:r>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𝑎𝑠</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𝑓𝑜𝑙𝑙𝑜𝑤𝑠</m:t>
                      </m:r>
                    </m:oMath>
                  </m:oMathPara>
                </a14:m>
                <a:endParaRPr lang="en-US" altLang="en-US" sz="2400" dirty="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𝑃𝑟𝑖𝑣𝐾</m:t>
                          </m:r>
                        </m:e>
                        <m:sub>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Π</m:t>
                          </m:r>
                          <m:r>
                            <a:rPr lang="en-US" altLang="en-US" i="1" dirty="0">
                              <a:solidFill>
                                <a:schemeClr val="tx1"/>
                              </a:solidFill>
                              <a:latin typeface="Cambria Math" panose="02040503050406030204" pitchFamily="18" charset="0"/>
                              <a:sym typeface="Symbol" panose="05050102010706020507" pitchFamily="18" charset="2"/>
                            </a:rPr>
                            <m:t> </m:t>
                          </m:r>
                        </m:sub>
                        <m:sup>
                          <m:r>
                            <a:rPr lang="en-US" i="1">
                              <a:solidFill>
                                <a:schemeClr val="tx1"/>
                              </a:solidFill>
                              <a:latin typeface="Cambria Math" panose="02040503050406030204" pitchFamily="18" charset="0"/>
                            </a:rPr>
                            <m:t>𝑒𝑎𝑣</m:t>
                          </m:r>
                        </m:sup>
                      </m:sSub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2"/>
                                    <m:mcJc m:val="center"/>
                                  </m:mcPr>
                                </m:mc>
                              </m:mcs>
                              <m:ctrlPr>
                                <a:rPr lang="en-US" i="1">
                                  <a:solidFill>
                                    <a:schemeClr val="tx1"/>
                                  </a:solidFill>
                                  <a:latin typeface="Cambria Math" panose="02040503050406030204" pitchFamily="18" charset="0"/>
                                </a:rPr>
                              </m:ctrlPr>
                            </m:mPr>
                            <m:mr>
                              <m:e>
                                <m:r>
                                  <m:rPr>
                                    <m:brk m:alnAt="7"/>
                                  </m:rPr>
                                  <a:rPr lang="en-US" i="1">
                                    <a:solidFill>
                                      <a:schemeClr val="tx1"/>
                                    </a:solidFill>
                                    <a:latin typeface="Cambria Math" panose="02040503050406030204" pitchFamily="18" charset="0"/>
                                  </a:rPr>
                                  <m:t>1</m:t>
                                </m:r>
                              </m:e>
                              <m:e>
                                <m:r>
                                  <m:rPr>
                                    <m:sty m:val="p"/>
                                  </m:rPr>
                                  <a:rPr lang="en-US">
                                    <a:solidFill>
                                      <a:schemeClr val="tx1"/>
                                    </a:solidFill>
                                    <a:latin typeface="Cambria Math" panose="02040503050406030204" pitchFamily="18" charset="0"/>
                                  </a:rPr>
                                  <m:t>if</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𝑏</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𝑎𝑡𝑡𝑎𝑐𝑘𝑒𝑟</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𝑖𝑠</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𝑐𝑜𝑟𝑟𝑒𝑐𝑡</m:t>
                                </m:r>
                                <m:r>
                                  <a:rPr lang="en-US" i="1">
                                    <a:solidFill>
                                      <a:schemeClr val="tx1"/>
                                    </a:solidFill>
                                    <a:latin typeface="Cambria Math" panose="02040503050406030204" pitchFamily="18" charset="0"/>
                                  </a:rPr>
                                  <m:t>)</m:t>
                                </m:r>
                              </m:e>
                            </m:mr>
                            <m:mr>
                              <m:e>
                                <m:r>
                                  <a:rPr lang="en-US" i="1">
                                    <a:solidFill>
                                      <a:schemeClr val="tx1"/>
                                    </a:solidFill>
                                    <a:latin typeface="Cambria Math" panose="02040503050406030204" pitchFamily="18" charset="0"/>
                                  </a:rPr>
                                  <m:t>0</m:t>
                                </m:r>
                              </m:e>
                              <m:e>
                                <m:r>
                                  <m:rPr>
                                    <m:sty m:val="p"/>
                                  </m:rPr>
                                  <a:rPr lang="en-US">
                                    <a:solidFill>
                                      <a:schemeClr val="tx1"/>
                                    </a:solidFill>
                                    <a:latin typeface="Cambria Math" panose="02040503050406030204" pitchFamily="18" charset="0"/>
                                  </a:rPr>
                                  <m:t>otherwise</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𝑎𝑡𝑡𝑎𝑐𝑘𝑒𝑟</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𝑖𝑠</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𝑛𝑜𝑡</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𝑐𝑜𝑟𝑟𝑒𝑐𝑡</m:t>
                                </m:r>
                                <m:r>
                                  <a:rPr lang="en-US" i="1">
                                    <a:solidFill>
                                      <a:schemeClr val="tx1"/>
                                    </a:solidFill>
                                    <a:latin typeface="Cambria Math" panose="02040503050406030204" pitchFamily="18" charset="0"/>
                                  </a:rPr>
                                  <m:t>)</m:t>
                                </m:r>
                              </m:e>
                            </m:mr>
                          </m:m>
                        </m:e>
                      </m:d>
                    </m:oMath>
                  </m:oMathPara>
                </a14:m>
                <a:endParaRPr lang="en-US" altLang="en-US" dirty="0" smtClean="0">
                  <a:solidFill>
                    <a:schemeClr val="tx1"/>
                  </a:solidFill>
                  <a:sym typeface="Symbol" panose="05050102010706020507" pitchFamily="18" charset="2"/>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𝑒𝑎𝑣𝑒𝑠𝑑𝑟𝑜𝑝𝑝𝑖𝑛𝑔</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𝑎𝑑𝑣𝑒𝑟𝑠𝑎𝑟𝑖𝑒𝑠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𝑤𝑒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h𝑎𝑣𝑒</m:t>
                    </m:r>
                  </m:oMath>
                </a14:m>
                <a:r>
                  <a:rPr lang="en-US" sz="2400" b="0" dirty="0" smtClean="0">
                    <a:solidFill>
                      <a:schemeClr val="tx1"/>
                    </a:solidFill>
                    <a:ea typeface="Cambria Math" panose="02040503050406030204" pitchFamily="18" charset="0"/>
                  </a:rPr>
                  <a:t> </a:t>
                </a:r>
                <a:endParaRPr lang="en-US" sz="2400" b="0" i="0"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Pr</m:t>
                      </m:r>
                      <m:d>
                        <m:dPr>
                          <m:begChr m:val="["/>
                          <m:endChr m:val="]"/>
                          <m:ctrlPr>
                            <a:rPr lang="en-US" sz="2400" i="1" smtClean="0">
                              <a:solidFill>
                                <a:schemeClr val="tx1"/>
                              </a:solidFill>
                              <a:latin typeface="Cambria Math" panose="02040503050406030204" pitchFamily="18" charset="0"/>
                            </a:rPr>
                          </m:ctrlPr>
                        </m:dPr>
                        <m:e>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i="1">
                              <a:solidFill>
                                <a:schemeClr val="tx1"/>
                              </a:solidFill>
                              <a:latin typeface="Cambria Math" panose="02040503050406030204" pitchFamily="18" charset="0"/>
                            </a:rPr>
                            <m:t>=1</m:t>
                          </m:r>
                        </m:e>
                      </m:d>
                      <m:r>
                        <a:rPr lang="en-US" sz="2400" b="0" i="1" smtClean="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oMath>
                  </m:oMathPara>
                </a14:m>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7" name="Rectangular Callout 16"/>
              <p:cNvSpPr>
                <a:spLocks noRot="1" noChangeAspect="1" noMove="1" noResize="1" noEditPoints="1" noAdjustHandles="1" noChangeArrowheads="1" noChangeShapeType="1" noTextEdit="1"/>
              </p:cNvSpPr>
              <p:nvPr/>
            </p:nvSpPr>
            <p:spPr>
              <a:xfrm>
                <a:off x="325121" y="1660338"/>
                <a:ext cx="10668142" cy="4632948"/>
              </a:xfrm>
              <a:prstGeom prst="wedgeRectCallout">
                <a:avLst>
                  <a:gd name="adj1" fmla="val 29996"/>
                  <a:gd name="adj2" fmla="val -62916"/>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7567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Another Equivalent Definition (Game)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2990"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smtClean="0">
                <a:sym typeface="Wingdings" panose="05000000000000000000" pitchFamily="2" charset="2"/>
              </a:rPr>
              <a:t></a:t>
            </a:r>
            <a:r>
              <a:rPr lang="en-US" sz="2800" b="1" dirty="0" smtClean="0"/>
              <a:t>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7" name="Content Placeholder 6"/>
          <p:cNvSpPr>
            <a:spLocks noGrp="1"/>
          </p:cNvSpPr>
          <p:nvPr>
            <p:ph idx="1"/>
          </p:nvPr>
        </p:nvSpPr>
        <p:spPr>
          <a:xfrm>
            <a:off x="206750" y="4152199"/>
            <a:ext cx="11147050" cy="2024763"/>
          </a:xfrm>
        </p:spPr>
        <p:txBody>
          <a:bodyPr>
            <a:normAutofit fontScale="92500"/>
          </a:bodyPr>
          <a:lstStyle/>
          <a:p>
            <a:pPr marL="0" indent="0">
              <a:buNone/>
            </a:pPr>
            <a:r>
              <a:rPr lang="en-US" dirty="0" smtClean="0"/>
              <a:t>Suppose </a:t>
            </a:r>
            <a:r>
              <a:rPr lang="en-US" dirty="0"/>
              <a:t>we have </a:t>
            </a:r>
            <a:r>
              <a:rPr lang="en-US" dirty="0" err="1"/>
              <a:t>m,m’,c</a:t>
            </a:r>
            <a:r>
              <a:rPr lang="en-US" dirty="0"/>
              <a:t>’ s.t. </a:t>
            </a:r>
            <a:r>
              <a:rPr lang="en-US" dirty="0" err="1"/>
              <a:t>Pr</a:t>
            </a:r>
            <a:r>
              <a:rPr lang="en-US" dirty="0"/>
              <a:t>[</a:t>
            </a:r>
            <a:r>
              <a:rPr lang="en-US" dirty="0" err="1"/>
              <a:t>Enc</a:t>
            </a:r>
            <a:r>
              <a:rPr lang="en-US" baseline="-25000" dirty="0" err="1"/>
              <a:t>K</a:t>
            </a:r>
            <a:r>
              <a:rPr lang="en-US" dirty="0"/>
              <a:t>(m)= c’] &gt; </a:t>
            </a:r>
            <a:r>
              <a:rPr lang="en-US" dirty="0" err="1"/>
              <a:t>Pr</a:t>
            </a:r>
            <a:r>
              <a:rPr lang="en-US" dirty="0"/>
              <a:t>[</a:t>
            </a:r>
            <a:r>
              <a:rPr lang="en-US" dirty="0" err="1"/>
              <a:t>Enc</a:t>
            </a:r>
            <a:r>
              <a:rPr lang="en-US" baseline="-25000" dirty="0" err="1"/>
              <a:t>K</a:t>
            </a:r>
            <a:r>
              <a:rPr lang="en-US" dirty="0"/>
              <a:t>(m’)=c’] </a:t>
            </a:r>
            <a:r>
              <a:rPr lang="en-US" dirty="0" smtClean="0"/>
              <a:t>then the adversary can win the game </a:t>
            </a:r>
            <a:r>
              <a:rPr lang="en-US" dirty="0" err="1" smtClean="0"/>
              <a:t>w.p</a:t>
            </a:r>
            <a:r>
              <a:rPr lang="en-US" dirty="0" smtClean="0"/>
              <a:t> &gt; ½. How?</a:t>
            </a:r>
          </a:p>
          <a:p>
            <a:pPr marL="0" indent="0">
              <a:buNone/>
            </a:pPr>
            <a:endParaRPr lang="en-US" dirty="0"/>
          </a:p>
          <a:p>
            <a:pPr marL="0" indent="0">
              <a:buNone/>
            </a:pPr>
            <a:r>
              <a:rPr lang="en-US" dirty="0" smtClean="0"/>
              <a:t>What else do we need to establish to prove that the definitions are equivalent? </a:t>
            </a:r>
            <a:endParaRPr lang="en-US" dirty="0"/>
          </a:p>
        </p:txBody>
      </p:sp>
    </p:spTree>
    <p:extLst>
      <p:ext uri="{BB962C8B-B14F-4D97-AF65-F5344CB8AC3E}">
        <p14:creationId xmlns:p14="http://schemas.microsoft.com/office/powerpoint/2010/main" val="5777070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One Time Pad [</a:t>
            </a:r>
            <a:r>
              <a:rPr lang="en-US" dirty="0" err="1" smtClean="0"/>
              <a:t>Vernam</a:t>
            </a:r>
            <a:r>
              <a:rPr lang="en-US" dirty="0" smtClean="0"/>
              <a:t> 1917]</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583509" y="1589306"/>
                <a:ext cx="340105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sSub>
                            <m:sSubPr>
                              <m:ctrlPr>
                                <a:rPr lang="en-US" sz="3200" i="1" smtClean="0">
                                  <a:latin typeface="Cambria Math" panose="02040503050406030204" pitchFamily="18" charset="0"/>
                                </a:rPr>
                              </m:ctrlPr>
                            </m:sSubPr>
                            <m:e>
                              <m:r>
                                <m:rPr>
                                  <m:sty m:val="p"/>
                                </m:rPr>
                                <a:rPr lang="en-US" sz="3200" b="0" i="0" smtClean="0">
                                  <a:latin typeface="Cambria Math" panose="02040503050406030204" pitchFamily="18" charset="0"/>
                                </a:rPr>
                                <m:t>Enc</m:t>
                              </m:r>
                            </m:e>
                            <m:sub>
                              <m:r>
                                <a:rPr lang="en-US" sz="3200" b="0" i="1" smtClean="0">
                                  <a:latin typeface="Cambria Math" panose="02040503050406030204" pitchFamily="18" charset="0"/>
                                </a:rPr>
                                <m:t>𝐾</m:t>
                              </m:r>
                            </m:sub>
                          </m:sSub>
                        </m:fName>
                        <m:e>
                          <m:d>
                            <m:dPr>
                              <m:ctrlPr>
                                <a:rPr lang="en-US" sz="3200" i="1" smtClean="0">
                                  <a:latin typeface="Cambria Math" panose="02040503050406030204" pitchFamily="18" charset="0"/>
                                </a:rPr>
                              </m:ctrlPr>
                            </m:dPr>
                            <m:e>
                              <m:r>
                                <a:rPr lang="en-US" sz="3200" b="0" i="1" smtClean="0">
                                  <a:latin typeface="Cambria Math" panose="02040503050406030204" pitchFamily="18" charset="0"/>
                                </a:rPr>
                                <m:t>𝑚</m:t>
                              </m:r>
                            </m:e>
                          </m:d>
                        </m:e>
                      </m:func>
                      <m:r>
                        <a:rPr lang="en-US" sz="3200" b="0" i="1" smtClean="0">
                          <a:latin typeface="Cambria Math" panose="02040503050406030204" pitchFamily="18" charset="0"/>
                        </a:rPr>
                        <m:t>=</m:t>
                      </m:r>
                      <m:r>
                        <a:rPr lang="en-US" sz="3200" b="0" i="1" smtClean="0">
                          <a:latin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𝑚</m:t>
                      </m:r>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583509" y="1589306"/>
                <a:ext cx="3401059"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0" y="1589306"/>
                <a:ext cx="310854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sSub>
                            <m:sSubPr>
                              <m:ctrlPr>
                                <a:rPr lang="en-US" sz="3200" i="1" smtClean="0">
                                  <a:latin typeface="Cambria Math" panose="02040503050406030204" pitchFamily="18" charset="0"/>
                                </a:rPr>
                              </m:ctrlPr>
                            </m:sSubPr>
                            <m:e>
                              <m:r>
                                <m:rPr>
                                  <m:sty m:val="p"/>
                                </m:rPr>
                                <a:rPr lang="en-US" sz="3200" b="0" i="0" smtClean="0">
                                  <a:latin typeface="Cambria Math" panose="02040503050406030204" pitchFamily="18" charset="0"/>
                                </a:rPr>
                                <m:t>Dec</m:t>
                              </m:r>
                            </m:e>
                            <m:sub>
                              <m:r>
                                <a:rPr lang="en-US" sz="3200" b="0" i="1" smtClean="0">
                                  <a:latin typeface="Cambria Math" panose="02040503050406030204" pitchFamily="18" charset="0"/>
                                </a:rPr>
                                <m:t>𝐾</m:t>
                              </m:r>
                            </m:sub>
                          </m:sSub>
                        </m:fName>
                        <m:e>
                          <m:d>
                            <m:dPr>
                              <m:ctrlPr>
                                <a:rPr lang="en-US" sz="3200" i="1" smtClean="0">
                                  <a:latin typeface="Cambria Math" panose="02040503050406030204" pitchFamily="18" charset="0"/>
                                </a:rPr>
                              </m:ctrlPr>
                            </m:dPr>
                            <m:e>
                              <m:r>
                                <a:rPr lang="en-US" sz="3200" b="0" i="1" smtClean="0">
                                  <a:latin typeface="Cambria Math" panose="02040503050406030204" pitchFamily="18" charset="0"/>
                                </a:rPr>
                                <m:t>𝑐</m:t>
                              </m:r>
                            </m:e>
                          </m:d>
                        </m:e>
                      </m:func>
                      <m:r>
                        <a:rPr lang="en-US" sz="3200" b="0" i="1" smtClean="0">
                          <a:latin typeface="Cambria Math" panose="02040503050406030204" pitchFamily="18" charset="0"/>
                        </a:rPr>
                        <m:t>=</m:t>
                      </m:r>
                      <m:r>
                        <a:rPr lang="en-US" sz="3200" b="0" i="1" smtClean="0">
                          <a:latin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𝑐</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96000" y="1589306"/>
                <a:ext cx="310854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168469" y="2492023"/>
                <a:ext cx="5521448" cy="584775"/>
              </a:xfrm>
              <a:prstGeom prst="rect">
                <a:avLst/>
              </a:prstGeom>
              <a:noFill/>
            </p:spPr>
            <p:txBody>
              <a:bodyPr wrap="none" rtlCol="0">
                <a:spAutoFit/>
              </a:bodyPr>
              <a:lstStyle/>
              <a:p>
                <a14:m>
                  <m:oMath xmlns:m="http://schemas.openxmlformats.org/officeDocument/2006/math">
                    <m:r>
                      <a:rPr lang="en-US" sz="3200" b="1" i="0" smtClean="0">
                        <a:latin typeface="Cambria Math" panose="02040503050406030204" pitchFamily="18" charset="0"/>
                      </a:rPr>
                      <m:t>𝐄𝐱𝐚𝐦𝐩𝐥𝐞</m:t>
                    </m:r>
                    <m:r>
                      <a:rPr lang="en-US" sz="3200" b="1" i="1" smtClean="0">
                        <a:latin typeface="Cambria Math" panose="02040503050406030204" pitchFamily="18" charset="0"/>
                      </a:rPr>
                      <m:t>=</m:t>
                    </m:r>
                    <m:r>
                      <a:rPr lang="en-US" sz="3200" b="1" i="1" smtClean="0">
                        <a:latin typeface="Cambria Math" panose="02040503050406030204" pitchFamily="18" charset="0"/>
                      </a:rPr>
                      <m:t>𝟏𝟎𝟏𝟏</m:t>
                    </m:r>
                    <m:r>
                      <a:rPr lang="en-US" sz="3200" b="1" i="1" smtClean="0">
                        <a:latin typeface="Cambria Math" panose="02040503050406030204" pitchFamily="18" charset="0"/>
                        <a:ea typeface="Cambria Math" panose="02040503050406030204" pitchFamily="18" charset="0"/>
                      </a:rPr>
                      <m:t>⨁</m:t>
                    </m:r>
                  </m:oMath>
                </a14:m>
                <a:r>
                  <a:rPr lang="en-US" sz="3200" b="1" dirty="0" smtClean="0"/>
                  <a:t>0011 = ???</a:t>
                </a:r>
                <a:endParaRPr lang="en-US" sz="32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168469" y="2492023"/>
                <a:ext cx="5521448" cy="584775"/>
              </a:xfrm>
              <a:prstGeom prst="rect">
                <a:avLst/>
              </a:prstGeom>
              <a:blipFill>
                <a:blip r:embed="rId5"/>
                <a:stretch>
                  <a:fillRect t="-12500" r="-1766"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838200" y="3642359"/>
                <a:ext cx="10515600" cy="2534603"/>
              </a:xfrm>
            </p:spPr>
            <p:txBody>
              <a:bodyPr>
                <a:normAutofit fontScale="70000" lnSpcReduction="20000"/>
              </a:bodyPr>
              <a:lstStyle/>
              <a:p>
                <a:pPr marL="0" indent="0">
                  <a:buNone/>
                </a:pPr>
                <a:r>
                  <a:rPr lang="en-US" sz="3600" b="1" dirty="0" smtClean="0"/>
                  <a:t>Theorem</a:t>
                </a:r>
                <a:r>
                  <a:rPr lang="en-US" dirty="0" smtClean="0"/>
                  <a:t>: </a:t>
                </a:r>
                <a:r>
                  <a:rPr lang="en-US" sz="3600" dirty="0" smtClean="0"/>
                  <a:t>The one-time pad encryption scheme is perfectly secret</a:t>
                </a:r>
              </a:p>
              <a:p>
                <a:pPr marL="0" indent="0">
                  <a:buNone/>
                </a:pPr>
                <a:endParaRPr lang="en-US" sz="3600" dirty="0"/>
              </a:p>
              <a:p>
                <a:pPr marL="0" indent="0">
                  <a:buNone/>
                </a:pPr>
                <a:r>
                  <a:rPr lang="en-US" sz="3600" dirty="0"/>
                  <a:t>The following calculation holds for any c, </a:t>
                </a:r>
                <a:r>
                  <a:rPr lang="en-US" sz="3600" dirty="0" smtClean="0"/>
                  <a:t>m </a:t>
                </a:r>
              </a:p>
              <a:p>
                <a:pPr marL="0" indent="0" algn="ctr">
                  <a:buNone/>
                </a:pPr>
                <a:r>
                  <a:rPr lang="en-US" sz="3600" dirty="0" err="1" smtClean="0"/>
                  <a:t>Pr</a:t>
                </a:r>
                <a:r>
                  <a:rPr lang="en-US" sz="3600" dirty="0" smtClean="0"/>
                  <a:t>[</a:t>
                </a:r>
                <a:r>
                  <a:rPr lang="en-US" sz="3600" dirty="0" err="1" smtClean="0"/>
                  <a:t>Enc</a:t>
                </a:r>
                <a:r>
                  <a:rPr lang="en-US" sz="3600" baseline="-25000" dirty="0" err="1" smtClean="0"/>
                  <a:t>K</a:t>
                </a:r>
                <a:r>
                  <a:rPr lang="en-US" sz="3600" dirty="0" smtClean="0"/>
                  <a:t>(m)=</a:t>
                </a:r>
                <a:r>
                  <a:rPr lang="en-US" sz="3600" dirty="0"/>
                  <a:t>c] = </a:t>
                </a:r>
                <a:r>
                  <a:rPr lang="en-US" sz="3600" dirty="0" err="1"/>
                  <a:t>Pr</a:t>
                </a:r>
                <a:r>
                  <a:rPr lang="en-US" sz="3600" dirty="0"/>
                  <a:t>[</a:t>
                </a:r>
                <a14:m>
                  <m:oMath xmlns:m="http://schemas.openxmlformats.org/officeDocument/2006/math">
                    <m:r>
                      <a:rPr lang="en-US" sz="3600" i="1">
                        <a:latin typeface="Cambria Math" panose="02040503050406030204" pitchFamily="18" charset="0"/>
                      </a:rPr>
                      <m:t>𝐾</m:t>
                    </m:r>
                    <m:r>
                      <a:rPr lang="en-US" sz="3600" i="1">
                        <a:latin typeface="Cambria Math" panose="02040503050406030204" pitchFamily="18" charset="0"/>
                        <a:ea typeface="Cambria Math" panose="02040503050406030204" pitchFamily="18" charset="0"/>
                      </a:rPr>
                      <m:t>⨁</m:t>
                    </m:r>
                  </m:oMath>
                </a14:m>
                <a:r>
                  <a:rPr lang="en-US" sz="3600" dirty="0" smtClean="0"/>
                  <a:t>m </a:t>
                </a:r>
                <a:r>
                  <a:rPr lang="en-US" sz="3600" dirty="0"/>
                  <a:t>=c</a:t>
                </a:r>
                <a:r>
                  <a:rPr lang="en-US" sz="3600" dirty="0" smtClean="0"/>
                  <a:t>] = </a:t>
                </a:r>
                <a:r>
                  <a:rPr lang="en-US" sz="3600" dirty="0" err="1"/>
                  <a:t>Pr</a:t>
                </a:r>
                <a:r>
                  <a:rPr lang="en-US" sz="3600" dirty="0"/>
                  <a:t>[K=c</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smtClean="0"/>
                  <a:t>m] </a:t>
                </a:r>
                <a:r>
                  <a:rPr lang="en-US" sz="3600" dirty="0"/>
                  <a:t>= </a:t>
                </a:r>
                <a14:m>
                  <m:oMath xmlns:m="http://schemas.openxmlformats.org/officeDocument/2006/math">
                    <m:f>
                      <m:fPr>
                        <m:type m:val="skw"/>
                        <m:ctrlPr>
                          <a:rPr lang="en-US" sz="3600" i="1" dirty="0">
                            <a:latin typeface="Cambria Math" panose="02040503050406030204" pitchFamily="18" charset="0"/>
                          </a:rPr>
                        </m:ctrlPr>
                      </m:fPr>
                      <m:num>
                        <m:r>
                          <a:rPr lang="en-US" sz="3600" i="1" dirty="0">
                            <a:latin typeface="Cambria Math" panose="02040503050406030204" pitchFamily="18" charset="0"/>
                          </a:rPr>
                          <m:t>1</m:t>
                        </m:r>
                      </m:num>
                      <m:den>
                        <m:d>
                          <m:dPr>
                            <m:begChr m:val="|"/>
                            <m:endChr m:val="|"/>
                            <m:ctrlPr>
                              <a:rPr lang="en-US" sz="3600" i="1">
                                <a:latin typeface="Cambria Math" panose="02040503050406030204" pitchFamily="18" charset="0"/>
                              </a:rPr>
                            </m:ctrlPr>
                          </m:dPr>
                          <m:e>
                            <m:r>
                              <a:rPr lang="el-GR" sz="3600" i="1">
                                <a:latin typeface="Cambria Math" panose="02040503050406030204" pitchFamily="18" charset="0"/>
                              </a:rPr>
                              <m:t>𝒦</m:t>
                            </m:r>
                          </m:e>
                        </m:d>
                      </m:den>
                    </m:f>
                  </m:oMath>
                </a14:m>
                <a:r>
                  <a:rPr lang="en-US" sz="3600" dirty="0" smtClean="0"/>
                  <a:t>.</a:t>
                </a:r>
              </a:p>
              <a:p>
                <a:pPr marL="0" indent="0">
                  <a:buNone/>
                </a:pPr>
                <a:r>
                  <a:rPr lang="en-US" sz="3600" dirty="0" smtClean="0"/>
                  <a:t>Thus, for any m, m’, c we have </a:t>
                </a:r>
              </a:p>
              <a:p>
                <a:pPr marL="0" indent="0" algn="ctr">
                  <a:buNone/>
                </a:pPr>
                <a:r>
                  <a:rPr lang="en-US" sz="3600" dirty="0" err="1" smtClean="0"/>
                  <a:t>Pr</a:t>
                </a:r>
                <a:r>
                  <a:rPr lang="en-US" sz="3600" dirty="0" smtClean="0"/>
                  <a:t>[</a:t>
                </a:r>
                <a:r>
                  <a:rPr lang="en-US" sz="3600" dirty="0" err="1" smtClean="0"/>
                  <a:t>Enc</a:t>
                </a:r>
                <a:r>
                  <a:rPr lang="en-US" sz="3600" baseline="-25000" dirty="0" err="1" smtClean="0"/>
                  <a:t>K</a:t>
                </a:r>
                <a:r>
                  <a:rPr lang="en-US" sz="3600" dirty="0" smtClean="0"/>
                  <a:t>(m</a:t>
                </a:r>
                <a:r>
                  <a:rPr lang="en-US" sz="3600" dirty="0"/>
                  <a:t>)=c</a:t>
                </a:r>
                <a:r>
                  <a:rPr lang="en-US" sz="3600" dirty="0" smtClean="0"/>
                  <a:t>]=</a:t>
                </a:r>
                <a14:m>
                  <m:oMath xmlns:m="http://schemas.openxmlformats.org/officeDocument/2006/math">
                    <m:f>
                      <m:fPr>
                        <m:type m:val="skw"/>
                        <m:ctrlPr>
                          <a:rPr lang="en-US" sz="3600" i="1" dirty="0">
                            <a:latin typeface="Cambria Math" panose="02040503050406030204" pitchFamily="18" charset="0"/>
                          </a:rPr>
                        </m:ctrlPr>
                      </m:fPr>
                      <m:num>
                        <m:r>
                          <a:rPr lang="en-US" sz="3600" i="1" dirty="0">
                            <a:latin typeface="Cambria Math" panose="02040503050406030204" pitchFamily="18" charset="0"/>
                          </a:rPr>
                          <m:t>1</m:t>
                        </m:r>
                      </m:num>
                      <m:den>
                        <m:d>
                          <m:dPr>
                            <m:begChr m:val="|"/>
                            <m:endChr m:val="|"/>
                            <m:ctrlPr>
                              <a:rPr lang="en-US" sz="3600" i="1">
                                <a:latin typeface="Cambria Math" panose="02040503050406030204" pitchFamily="18" charset="0"/>
                              </a:rPr>
                            </m:ctrlPr>
                          </m:dPr>
                          <m:e>
                            <m:r>
                              <a:rPr lang="el-GR" sz="3600" i="1">
                                <a:latin typeface="Cambria Math" panose="02040503050406030204" pitchFamily="18" charset="0"/>
                              </a:rPr>
                              <m:t>𝒦</m:t>
                            </m:r>
                          </m:e>
                        </m:d>
                      </m:den>
                    </m:f>
                  </m:oMath>
                </a14:m>
                <a:r>
                  <a:rPr lang="en-US" sz="3600" dirty="0"/>
                  <a:t> </a:t>
                </a:r>
                <a:r>
                  <a:rPr lang="en-US" sz="3600" dirty="0" smtClean="0"/>
                  <a:t>=</a:t>
                </a:r>
                <a:r>
                  <a:rPr lang="en-US" sz="3600" dirty="0" err="1" smtClean="0"/>
                  <a:t>Pr</a:t>
                </a:r>
                <a:r>
                  <a:rPr lang="en-US" sz="3600" dirty="0" smtClean="0"/>
                  <a:t>[</a:t>
                </a:r>
                <a:r>
                  <a:rPr lang="en-US" sz="3600" dirty="0" err="1" smtClean="0"/>
                  <a:t>Enc</a:t>
                </a:r>
                <a:r>
                  <a:rPr lang="en-US" sz="3600" baseline="-25000" dirty="0" err="1" smtClean="0"/>
                  <a:t>K</a:t>
                </a:r>
                <a:r>
                  <a:rPr lang="en-US" sz="3600" dirty="0" smtClean="0"/>
                  <a:t>(m’)=</a:t>
                </a:r>
                <a:r>
                  <a:rPr lang="en-US" sz="3600" dirty="0"/>
                  <a:t>c</a:t>
                </a:r>
                <a:r>
                  <a:rPr lang="en-US" sz="3600" dirty="0" smtClean="0"/>
                  <a:t>].</a:t>
                </a:r>
                <a:endParaRPr lang="en-US" sz="3600"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838200" y="3642359"/>
                <a:ext cx="10515600" cy="2534603"/>
              </a:xfrm>
              <a:blipFill>
                <a:blip r:embed="rId6"/>
                <a:stretch>
                  <a:fillRect l="-986" t="-5529" b="-42548"/>
                </a:stretch>
              </a:blipFill>
            </p:spPr>
            <p:txBody>
              <a:bodyPr/>
              <a:lstStyle/>
              <a:p>
                <a:r>
                  <a:rPr lang="en-US">
                    <a:noFill/>
                  </a:rPr>
                  <a:t> </a:t>
                </a:r>
              </a:p>
            </p:txBody>
          </p:sp>
        </mc:Fallback>
      </mc:AlternateContent>
    </p:spTree>
    <p:extLst>
      <p:ext uri="{BB962C8B-B14F-4D97-AF65-F5344CB8AC3E}">
        <p14:creationId xmlns:p14="http://schemas.microsoft.com/office/powerpoint/2010/main" val="314690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One Time Pad [</a:t>
            </a:r>
            <a:r>
              <a:rPr lang="en-US" dirty="0" err="1" smtClean="0"/>
              <a:t>Vernam</a:t>
            </a:r>
            <a:r>
              <a:rPr lang="en-US" dirty="0" smtClean="0"/>
              <a:t> 1917]</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6414" y="3398262"/>
            <a:ext cx="3255484" cy="3185795"/>
          </a:xfrm>
        </p:spPr>
      </p:pic>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568" y="3399880"/>
            <a:ext cx="4982392" cy="332159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583509" y="1589306"/>
                <a:ext cx="340105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sSub>
                            <m:sSubPr>
                              <m:ctrlPr>
                                <a:rPr lang="en-US" sz="3200" i="1" smtClean="0">
                                  <a:latin typeface="Cambria Math" panose="02040503050406030204" pitchFamily="18" charset="0"/>
                                </a:rPr>
                              </m:ctrlPr>
                            </m:sSubPr>
                            <m:e>
                              <m:r>
                                <m:rPr>
                                  <m:sty m:val="p"/>
                                </m:rPr>
                                <a:rPr lang="en-US" sz="3200" b="0" i="0" smtClean="0">
                                  <a:latin typeface="Cambria Math" panose="02040503050406030204" pitchFamily="18" charset="0"/>
                                </a:rPr>
                                <m:t>Enc</m:t>
                              </m:r>
                            </m:e>
                            <m:sub>
                              <m:r>
                                <a:rPr lang="en-US" sz="3200" b="0" i="1" smtClean="0">
                                  <a:latin typeface="Cambria Math" panose="02040503050406030204" pitchFamily="18" charset="0"/>
                                </a:rPr>
                                <m:t>𝐾</m:t>
                              </m:r>
                            </m:sub>
                          </m:sSub>
                        </m:fName>
                        <m:e>
                          <m:d>
                            <m:dPr>
                              <m:ctrlPr>
                                <a:rPr lang="en-US" sz="3200" i="1" smtClean="0">
                                  <a:latin typeface="Cambria Math" panose="02040503050406030204" pitchFamily="18" charset="0"/>
                                </a:rPr>
                              </m:ctrlPr>
                            </m:dPr>
                            <m:e>
                              <m:r>
                                <a:rPr lang="en-US" sz="3200" b="0" i="1" smtClean="0">
                                  <a:latin typeface="Cambria Math" panose="02040503050406030204" pitchFamily="18" charset="0"/>
                                </a:rPr>
                                <m:t>𝑚</m:t>
                              </m:r>
                            </m:e>
                          </m:d>
                        </m:e>
                      </m:func>
                      <m:r>
                        <a:rPr lang="en-US" sz="3200" b="0" i="1" smtClean="0">
                          <a:latin typeface="Cambria Math" panose="02040503050406030204" pitchFamily="18" charset="0"/>
                        </a:rPr>
                        <m:t>=</m:t>
                      </m:r>
                      <m:r>
                        <a:rPr lang="en-US" sz="3200" b="0" i="1" smtClean="0">
                          <a:latin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𝑚</m:t>
                      </m:r>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583509" y="1589306"/>
                <a:ext cx="3401059"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0" y="1589306"/>
                <a:ext cx="310854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sSub>
                            <m:sSubPr>
                              <m:ctrlPr>
                                <a:rPr lang="en-US" sz="3200" i="1" smtClean="0">
                                  <a:latin typeface="Cambria Math" panose="02040503050406030204" pitchFamily="18" charset="0"/>
                                </a:rPr>
                              </m:ctrlPr>
                            </m:sSubPr>
                            <m:e>
                              <m:r>
                                <m:rPr>
                                  <m:sty m:val="p"/>
                                </m:rPr>
                                <a:rPr lang="en-US" sz="3200" b="0" i="0" smtClean="0">
                                  <a:latin typeface="Cambria Math" panose="02040503050406030204" pitchFamily="18" charset="0"/>
                                </a:rPr>
                                <m:t>Dec</m:t>
                              </m:r>
                            </m:e>
                            <m:sub>
                              <m:r>
                                <a:rPr lang="en-US" sz="3200" b="0" i="1" smtClean="0">
                                  <a:latin typeface="Cambria Math" panose="02040503050406030204" pitchFamily="18" charset="0"/>
                                </a:rPr>
                                <m:t>𝐾</m:t>
                              </m:r>
                            </m:sub>
                          </m:sSub>
                        </m:fName>
                        <m:e>
                          <m:d>
                            <m:dPr>
                              <m:ctrlPr>
                                <a:rPr lang="en-US" sz="3200" i="1" smtClean="0">
                                  <a:latin typeface="Cambria Math" panose="02040503050406030204" pitchFamily="18" charset="0"/>
                                </a:rPr>
                              </m:ctrlPr>
                            </m:dPr>
                            <m:e>
                              <m:r>
                                <a:rPr lang="en-US" sz="3200" b="0" i="1" smtClean="0">
                                  <a:latin typeface="Cambria Math" panose="02040503050406030204" pitchFamily="18" charset="0"/>
                                </a:rPr>
                                <m:t>𝑐</m:t>
                              </m:r>
                            </m:e>
                          </m:d>
                        </m:e>
                      </m:func>
                      <m:r>
                        <a:rPr lang="en-US" sz="3200" b="0" i="1" smtClean="0">
                          <a:latin typeface="Cambria Math" panose="02040503050406030204" pitchFamily="18" charset="0"/>
                        </a:rPr>
                        <m:t>=</m:t>
                      </m:r>
                      <m:r>
                        <a:rPr lang="en-US" sz="3200" b="0" i="1" smtClean="0">
                          <a:latin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𝑐</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96000" y="1589306"/>
                <a:ext cx="3108543"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168469" y="2492023"/>
                <a:ext cx="5521448" cy="584775"/>
              </a:xfrm>
              <a:prstGeom prst="rect">
                <a:avLst/>
              </a:prstGeom>
              <a:noFill/>
            </p:spPr>
            <p:txBody>
              <a:bodyPr wrap="none" rtlCol="0">
                <a:spAutoFit/>
              </a:bodyPr>
              <a:lstStyle/>
              <a:p>
                <a14:m>
                  <m:oMath xmlns:m="http://schemas.openxmlformats.org/officeDocument/2006/math">
                    <m:r>
                      <a:rPr lang="en-US" sz="3200" b="1" i="0" smtClean="0">
                        <a:latin typeface="Cambria Math" panose="02040503050406030204" pitchFamily="18" charset="0"/>
                      </a:rPr>
                      <m:t>𝐄𝐱𝐚𝐦𝐩𝐥𝐞</m:t>
                    </m:r>
                    <m:r>
                      <a:rPr lang="en-US" sz="3200" b="1" i="1" smtClean="0">
                        <a:latin typeface="Cambria Math" panose="02040503050406030204" pitchFamily="18" charset="0"/>
                      </a:rPr>
                      <m:t>=</m:t>
                    </m:r>
                    <m:r>
                      <a:rPr lang="en-US" sz="3200" b="1" i="1" smtClean="0">
                        <a:latin typeface="Cambria Math" panose="02040503050406030204" pitchFamily="18" charset="0"/>
                      </a:rPr>
                      <m:t>𝟏𝟎𝟏𝟏</m:t>
                    </m:r>
                    <m:r>
                      <a:rPr lang="en-US" sz="3200" b="1" i="1" smtClean="0">
                        <a:latin typeface="Cambria Math" panose="02040503050406030204" pitchFamily="18" charset="0"/>
                        <a:ea typeface="Cambria Math" panose="02040503050406030204" pitchFamily="18" charset="0"/>
                      </a:rPr>
                      <m:t>⨁</m:t>
                    </m:r>
                  </m:oMath>
                </a14:m>
                <a:r>
                  <a:rPr lang="en-US" sz="3200" b="1" dirty="0" smtClean="0"/>
                  <a:t>0011 = ???</a:t>
                </a:r>
                <a:endParaRPr lang="en-US" sz="32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168469" y="2492023"/>
                <a:ext cx="5521448" cy="584775"/>
              </a:xfrm>
              <a:prstGeom prst="rect">
                <a:avLst/>
              </a:prstGeom>
              <a:blipFill>
                <a:blip r:embed="rId7"/>
                <a:stretch>
                  <a:fillRect t="-12500" r="-1766" b="-34375"/>
                </a:stretch>
              </a:blipFill>
            </p:spPr>
            <p:txBody>
              <a:bodyPr/>
              <a:lstStyle/>
              <a:p>
                <a:r>
                  <a:rPr lang="en-US">
                    <a:noFill/>
                  </a:rPr>
                  <a:t> </a:t>
                </a:r>
              </a:p>
            </p:txBody>
          </p:sp>
        </mc:Fallback>
      </mc:AlternateContent>
    </p:spTree>
    <p:extLst>
      <p:ext uri="{BB962C8B-B14F-4D97-AF65-F5344CB8AC3E}">
        <p14:creationId xmlns:p14="http://schemas.microsoft.com/office/powerpoint/2010/main" val="34205843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One Time Pad </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6000" y="2096294"/>
            <a:ext cx="5080000" cy="3810000"/>
          </a:xfr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7810" r="29619"/>
          <a:stretch/>
        </p:blipFill>
        <p:spPr>
          <a:xfrm>
            <a:off x="8455952" y="2115344"/>
            <a:ext cx="2897848" cy="357368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54313"/>
            <a:ext cx="3076575" cy="4095750"/>
          </a:xfrm>
          <a:prstGeom prst="rect">
            <a:avLst/>
          </a:prstGeom>
        </p:spPr>
      </p:pic>
    </p:spTree>
    <p:extLst>
      <p:ext uri="{BB962C8B-B14F-4D97-AF65-F5344CB8AC3E}">
        <p14:creationId xmlns:p14="http://schemas.microsoft.com/office/powerpoint/2010/main" val="1492628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What Does It Mean to “Secure Information” </a:t>
            </a:r>
            <a:endParaRPr lang="en-US" dirty="0"/>
          </a:p>
        </p:txBody>
      </p:sp>
      <p:sp>
        <p:nvSpPr>
          <p:cNvPr id="3" name="Content Placeholder 2"/>
          <p:cNvSpPr>
            <a:spLocks noGrp="1"/>
          </p:cNvSpPr>
          <p:nvPr>
            <p:ph idx="1"/>
          </p:nvPr>
        </p:nvSpPr>
        <p:spPr>
          <a:xfrm>
            <a:off x="838200" y="1825625"/>
            <a:ext cx="10515600" cy="5138846"/>
          </a:xfrm>
        </p:spPr>
        <p:txBody>
          <a:bodyPr/>
          <a:lstStyle/>
          <a:p>
            <a:r>
              <a:rPr lang="en-US" dirty="0" smtClean="0"/>
              <a:t>Confidentiality (Security/Privacy)</a:t>
            </a:r>
          </a:p>
          <a:p>
            <a:pPr lvl="1"/>
            <a:r>
              <a:rPr lang="en-US" dirty="0" smtClean="0"/>
              <a:t>Only intended recipient can see the communication</a:t>
            </a:r>
          </a:p>
          <a:p>
            <a:endParaRPr lang="en-US" dirty="0" smtClean="0"/>
          </a:p>
          <a:p>
            <a:endParaRPr lang="en-US" dirty="0"/>
          </a:p>
          <a:p>
            <a:endParaRPr lang="en-US" dirty="0" smtClean="0"/>
          </a:p>
          <a:p>
            <a:endParaRPr lang="en-US" dirty="0" smtClean="0"/>
          </a:p>
        </p:txBody>
      </p:sp>
      <p:pic>
        <p:nvPicPr>
          <p:cNvPr id="4098" name="Picture 2" descr="Image result for eavesdropp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364" y="2821815"/>
            <a:ext cx="1947820" cy="15368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eavesdrop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392" y="2659389"/>
            <a:ext cx="1855475" cy="1861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eavesdropp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544" y="2821815"/>
            <a:ext cx="3142654" cy="167608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wolf in grandma's cloth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wolf in grandma's cloth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wolf in grandma's clothes"/>
          <p:cNvSpPr>
            <a:spLocks noChangeAspect="1" noChangeArrowheads="1"/>
          </p:cNvSpPr>
          <p:nvPr/>
        </p:nvSpPr>
        <p:spPr bwMode="auto">
          <a:xfrm>
            <a:off x="460375" y="63231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wolf in grandma's clothes"/>
          <p:cNvSpPr>
            <a:spLocks noChangeAspect="1" noChangeArrowheads="1"/>
          </p:cNvSpPr>
          <p:nvPr/>
        </p:nvSpPr>
        <p:spPr bwMode="auto">
          <a:xfrm>
            <a:off x="155575" y="4829305"/>
            <a:ext cx="523875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D104D3F7-B83F-4105-B753-146AD0E5364B}" type="slidenum">
              <a:rPr lang="en-US" smtClean="0"/>
              <a:t>6</a:t>
            </a:fld>
            <a:endParaRPr lang="en-US"/>
          </a:p>
        </p:txBody>
      </p:sp>
    </p:spTree>
    <p:extLst>
      <p:ext uri="{BB962C8B-B14F-4D97-AF65-F5344CB8AC3E}">
        <p14:creationId xmlns:p14="http://schemas.microsoft.com/office/powerpoint/2010/main" val="26081294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Perfect Secrecy Limitations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lvl="2" indent="0">
                  <a:spcBef>
                    <a:spcPts val="1000"/>
                  </a:spcBef>
                  <a:buNone/>
                </a:pPr>
                <a:r>
                  <a:rPr lang="en-US" sz="3200" b="1" dirty="0" smtClean="0"/>
                  <a:t>Theorem</a:t>
                </a:r>
                <a:r>
                  <a:rPr lang="en-US" sz="3200" dirty="0" smtClean="0"/>
                  <a:t>: If (</a:t>
                </a:r>
                <a:r>
                  <a:rPr lang="en-US" sz="3200" dirty="0" err="1" smtClean="0"/>
                  <a:t>Gen,Enc,Dec</a:t>
                </a:r>
                <a:r>
                  <a:rPr lang="en-US" sz="3200" dirty="0" smtClean="0"/>
                  <a:t>) is a perfectly secret encryption scheme then</a:t>
                </a:r>
              </a:p>
              <a:p>
                <a:pPr marL="0" lvl="2" indent="0">
                  <a:spcBef>
                    <a:spcPts val="1000"/>
                  </a:spcBef>
                  <a:buNone/>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panose="02040503050406030204" pitchFamily="18" charset="0"/>
                            </a:rPr>
                          </m:ctrlPr>
                        </m:dPr>
                        <m:e>
                          <m:r>
                            <a:rPr lang="el-GR" sz="3200" i="1">
                              <a:latin typeface="Cambria Math" panose="02040503050406030204" pitchFamily="18" charset="0"/>
                            </a:rPr>
                            <m:t>𝒦</m:t>
                          </m:r>
                        </m:e>
                      </m:d>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ℳ</m:t>
                          </m:r>
                        </m:e>
                      </m:d>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07" t="-2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p:spTree>
    <p:extLst>
      <p:ext uri="{BB962C8B-B14F-4D97-AF65-F5344CB8AC3E}">
        <p14:creationId xmlns:p14="http://schemas.microsoft.com/office/powerpoint/2010/main" val="4158848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One Time Pad Limitations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61</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4914" y="1847850"/>
                <a:ext cx="10515600" cy="4351338"/>
              </a:xfrm>
            </p:spPr>
            <p:txBody>
              <a:bodyPr>
                <a:normAutofit/>
              </a:bodyPr>
              <a:lstStyle/>
              <a:p>
                <a:r>
                  <a:rPr lang="en-US" dirty="0" smtClean="0"/>
                  <a:t>The key is as long as the message</a:t>
                </a:r>
              </a:p>
              <a:p>
                <a:pPr lvl="1"/>
                <a:r>
                  <a:rPr lang="en-US" dirty="0" smtClean="0"/>
                  <a:t>How to exchange long messages?</a:t>
                </a:r>
              </a:p>
              <a:p>
                <a:pPr lvl="1"/>
                <a:r>
                  <a:rPr lang="en-US" dirty="0" smtClean="0"/>
                  <a:t>Need to exchange/secure lots of one-time pads!</a:t>
                </a:r>
              </a:p>
              <a:p>
                <a:r>
                  <a:rPr lang="en-US" dirty="0" smtClean="0"/>
                  <a:t>OTPs can only be used once</a:t>
                </a:r>
              </a:p>
              <a:p>
                <a:pPr lvl="1"/>
                <a:r>
                  <a:rPr lang="en-US" dirty="0" smtClean="0"/>
                  <a:t>As the name suggests</a:t>
                </a:r>
                <a:endParaRPr lang="en-US" dirty="0"/>
              </a:p>
              <a:p>
                <a:r>
                  <a:rPr lang="en-US" dirty="0" smtClean="0"/>
                  <a:t>VENONA project (US + UK)</a:t>
                </a:r>
              </a:p>
              <a:p>
                <a:pPr lvl="1"/>
                <a:r>
                  <a:rPr lang="en-US" dirty="0" smtClean="0"/>
                  <a:t>Decrypt </a:t>
                </a:r>
                <a:r>
                  <a:rPr lang="en-US" dirty="0" err="1" smtClean="0"/>
                  <a:t>ciphertexts</a:t>
                </a:r>
                <a:r>
                  <a:rPr lang="en-US" dirty="0" smtClean="0"/>
                  <a:t> sent by Soviet Union which were mistakenly encrypted with portions of the same one-time pad over several decades</a:t>
                </a:r>
              </a:p>
              <a:p>
                <a:pPr marL="457200" lvl="1" indent="0">
                  <a:buNone/>
                </a:pPr>
                <a:endParaRPr lang="en-US" b="0"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e>
                      </m:d>
                      <m:r>
                        <a:rPr 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4914" y="1847850"/>
                <a:ext cx="10515600" cy="4351338"/>
              </a:xfrm>
              <a:blipFill>
                <a:blip r:embed="rId3"/>
                <a:stretch>
                  <a:fillRect l="-1043" t="-2241"/>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471" y="1690688"/>
            <a:ext cx="2414421" cy="2131560"/>
          </a:xfrm>
          <a:prstGeom prst="rect">
            <a:avLst/>
          </a:prstGeom>
        </p:spPr>
      </p:pic>
    </p:spTree>
    <p:extLst>
      <p:ext uri="{BB962C8B-B14F-4D97-AF65-F5344CB8AC3E}">
        <p14:creationId xmlns:p14="http://schemas.microsoft.com/office/powerpoint/2010/main" val="13155480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VENONA project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7310" y="1690688"/>
            <a:ext cx="3265576" cy="4817232"/>
          </a:xfrm>
        </p:spPr>
      </p:pic>
      <p:sp>
        <p:nvSpPr>
          <p:cNvPr id="4" name="Slide Number Placeholder 3"/>
          <p:cNvSpPr>
            <a:spLocks noGrp="1"/>
          </p:cNvSpPr>
          <p:nvPr>
            <p:ph type="sldNum" sz="quarter" idx="12"/>
          </p:nvPr>
        </p:nvSpPr>
        <p:spPr/>
        <p:txBody>
          <a:bodyPr/>
          <a:lstStyle/>
          <a:p>
            <a:fld id="{D104D3F7-B83F-4105-B753-146AD0E5364B}" type="slidenum">
              <a:rPr lang="en-US" smtClean="0"/>
              <a:t>62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573" y="1690688"/>
            <a:ext cx="3571875" cy="4762500"/>
          </a:xfrm>
          <a:prstGeom prst="rect">
            <a:avLst/>
          </a:prstGeom>
        </p:spPr>
      </p:pic>
    </p:spTree>
    <p:extLst>
      <p:ext uri="{BB962C8B-B14F-4D97-AF65-F5344CB8AC3E}">
        <p14:creationId xmlns:p14="http://schemas.microsoft.com/office/powerpoint/2010/main" val="30173118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Shannon’s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lvl="2" indent="0">
                  <a:spcBef>
                    <a:spcPts val="1000"/>
                  </a:spcBef>
                  <a:buNone/>
                </a:pPr>
                <a:r>
                  <a:rPr lang="en-US" sz="3600" b="1" dirty="0" smtClean="0"/>
                  <a:t>Theorem</a:t>
                </a:r>
                <a:r>
                  <a:rPr lang="en-US" sz="3600" dirty="0"/>
                  <a:t>: </a:t>
                </a:r>
                <a:r>
                  <a:rPr lang="en-US" sz="3600" dirty="0" smtClean="0"/>
                  <a:t>Let </a:t>
                </a:r>
                <a:r>
                  <a:rPr lang="en-US" sz="3600" dirty="0"/>
                  <a:t>(</a:t>
                </a:r>
                <a:r>
                  <a:rPr lang="en-US" sz="3600" dirty="0" err="1"/>
                  <a:t>Gen,Enc,Dec</a:t>
                </a:r>
                <a:r>
                  <a:rPr lang="en-US" sz="3600" dirty="0"/>
                  <a:t>) </a:t>
                </a:r>
                <a:r>
                  <a:rPr lang="en-US" sz="3600" dirty="0" smtClean="0"/>
                  <a:t>be an </a:t>
                </a:r>
                <a:r>
                  <a:rPr lang="en-US" sz="3600" dirty="0"/>
                  <a:t>encryption scheme </a:t>
                </a:r>
                <a:r>
                  <a:rPr lang="en-US" sz="3600" dirty="0" smtClean="0"/>
                  <a:t>with </a:t>
                </a:r>
                <a14:m>
                  <m:oMath xmlns:m="http://schemas.openxmlformats.org/officeDocument/2006/math">
                    <m:d>
                      <m:dPr>
                        <m:begChr m:val="|"/>
                        <m:endChr m:val="|"/>
                        <m:ctrlPr>
                          <a:rPr lang="en-US" sz="3600" i="1">
                            <a:latin typeface="Cambria Math" panose="02040503050406030204" pitchFamily="18" charset="0"/>
                          </a:rPr>
                        </m:ctrlPr>
                      </m:dPr>
                      <m:e>
                        <m:r>
                          <a:rPr lang="el-GR" sz="3600" i="1">
                            <a:latin typeface="Cambria Math" panose="02040503050406030204" pitchFamily="18" charset="0"/>
                          </a:rPr>
                          <m:t>𝒦</m:t>
                        </m:r>
                      </m:e>
                    </m:d>
                    <m:r>
                      <a:rPr lang="en-US" sz="3600" b="0" i="1" smtClean="0">
                        <a:latin typeface="Cambria Math" panose="02040503050406030204" pitchFamily="18" charset="0"/>
                      </a:rPr>
                      <m:t>=</m:t>
                    </m:r>
                    <m:d>
                      <m:dPr>
                        <m:begChr m:val="|"/>
                        <m:endChr m:val="|"/>
                        <m:ctrlPr>
                          <a:rPr lang="en-US" sz="3600" i="1">
                            <a:latin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ℳ</m:t>
                        </m:r>
                      </m:e>
                    </m:d>
                    <m:r>
                      <a:rPr lang="en-US" sz="3600" b="0" i="1" smtClean="0">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𝒞</m:t>
                        </m:r>
                      </m:e>
                    </m:d>
                    <m:r>
                      <a:rPr lang="en-US" sz="3600" b="0" i="1" smtClean="0">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 </m:t>
                    </m:r>
                  </m:oMath>
                </a14:m>
                <a:r>
                  <a:rPr lang="en-US" sz="3600" dirty="0" smtClean="0"/>
                  <a:t>Then the scheme is perfectly secret if and only if:</a:t>
                </a:r>
                <a:endParaRPr lang="en-US" sz="4000" dirty="0" smtClean="0"/>
              </a:p>
              <a:p>
                <a:pPr marL="742950" lvl="2" indent="-742950">
                  <a:spcBef>
                    <a:spcPts val="1000"/>
                  </a:spcBef>
                  <a:buFont typeface="+mj-lt"/>
                  <a:buAutoNum type="arabicPeriod"/>
                </a:pPr>
                <a:r>
                  <a:rPr lang="en-US" sz="3600" dirty="0" smtClean="0"/>
                  <a:t>Every key </a:t>
                </a:r>
                <a:r>
                  <a:rPr lang="en-US" sz="3600" dirty="0"/>
                  <a:t>k</a:t>
                </a: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14:m>
                  <m:oMath xmlns:m="http://schemas.openxmlformats.org/officeDocument/2006/math">
                    <m:r>
                      <a:rPr lang="el-GR" sz="3600" i="1">
                        <a:latin typeface="Cambria Math" panose="02040503050406030204" pitchFamily="18" charset="0"/>
                      </a:rPr>
                      <m:t>𝒦</m:t>
                    </m:r>
                  </m:oMath>
                </a14:m>
                <a:r>
                  <a:rPr lang="en-US" sz="3600" dirty="0" smtClean="0"/>
                  <a:t> is chosen with (equal) probability </a:t>
                </a:r>
                <a14:m>
                  <m:oMath xmlns:m="http://schemas.openxmlformats.org/officeDocument/2006/math">
                    <m:f>
                      <m:fPr>
                        <m:type m:val="skw"/>
                        <m:ctrlPr>
                          <a:rPr lang="en-US" sz="3600" i="1" dirty="0" smtClean="0">
                            <a:latin typeface="Cambria Math" panose="02040503050406030204" pitchFamily="18" charset="0"/>
                          </a:rPr>
                        </m:ctrlPr>
                      </m:fPr>
                      <m:num>
                        <m:r>
                          <a:rPr lang="en-US" sz="3600" b="0" i="1" dirty="0" smtClean="0">
                            <a:latin typeface="Cambria Math" panose="02040503050406030204" pitchFamily="18" charset="0"/>
                          </a:rPr>
                          <m:t>1</m:t>
                        </m:r>
                      </m:num>
                      <m:den>
                        <m:d>
                          <m:dPr>
                            <m:begChr m:val="|"/>
                            <m:endChr m:val="|"/>
                            <m:ctrlPr>
                              <a:rPr lang="en-US" sz="3600" i="1">
                                <a:latin typeface="Cambria Math" panose="02040503050406030204" pitchFamily="18" charset="0"/>
                              </a:rPr>
                            </m:ctrlPr>
                          </m:dPr>
                          <m:e>
                            <m:r>
                              <a:rPr lang="el-GR" sz="3600" i="1">
                                <a:latin typeface="Cambria Math" panose="02040503050406030204" pitchFamily="18" charset="0"/>
                              </a:rPr>
                              <m:t>𝒦</m:t>
                            </m:r>
                          </m:e>
                        </m:d>
                      </m:den>
                    </m:f>
                  </m:oMath>
                </a14:m>
                <a:r>
                  <a:rPr lang="en-US" sz="3600" dirty="0" smtClean="0"/>
                  <a:t> by the algorithm Gen, and</a:t>
                </a:r>
              </a:p>
              <a:p>
                <a:pPr marL="742950" lvl="2" indent="-742950">
                  <a:spcBef>
                    <a:spcPts val="1000"/>
                  </a:spcBef>
                  <a:buFont typeface="+mj-lt"/>
                  <a:buAutoNum type="arabicPeriod"/>
                </a:pPr>
                <a:r>
                  <a:rPr lang="en-US" sz="3600" dirty="0" smtClean="0"/>
                  <a:t>For every </a:t>
                </a:r>
                <a14:m>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m</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ℳ</m:t>
                    </m:r>
                  </m:oMath>
                </a14:m>
                <a:r>
                  <a:rPr lang="en-US" sz="3600" dirty="0" smtClean="0"/>
                  <a:t> and every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c</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𝒞</m:t>
                    </m:r>
                  </m:oMath>
                </a14:m>
                <a:r>
                  <a:rPr lang="en-US" sz="3600" dirty="0"/>
                  <a:t> </a:t>
                </a:r>
                <a:r>
                  <a:rPr lang="en-US" sz="3600" dirty="0" smtClean="0"/>
                  <a:t> there exists a unique key k</a:t>
                </a: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smtClean="0"/>
                  <a:t> </a:t>
                </a:r>
                <a14:m>
                  <m:oMath xmlns:m="http://schemas.openxmlformats.org/officeDocument/2006/math">
                    <m:r>
                      <a:rPr lang="el-GR" sz="3600" i="1">
                        <a:latin typeface="Cambria Math" panose="02040503050406030204" pitchFamily="18" charset="0"/>
                      </a:rPr>
                      <m:t>𝒦</m:t>
                    </m:r>
                    <m:r>
                      <a:rPr lang="el-GR" sz="3600" i="1">
                        <a:latin typeface="Cambria Math" panose="02040503050406030204" pitchFamily="18" charset="0"/>
                      </a:rPr>
                      <m:t> </m:t>
                    </m:r>
                  </m:oMath>
                </a14:m>
                <a:r>
                  <a:rPr lang="en-US" sz="3600" dirty="0" smtClean="0"/>
                  <a:t>such that </a:t>
                </a:r>
                <a:r>
                  <a:rPr lang="en-US" sz="3600" dirty="0" err="1" smtClean="0"/>
                  <a:t>Enc</a:t>
                </a:r>
                <a:r>
                  <a:rPr lang="en-US" sz="3600" baseline="-25000" dirty="0" err="1" smtClean="0"/>
                  <a:t>k</a:t>
                </a:r>
                <a:r>
                  <a:rPr lang="en-US" sz="3600" dirty="0" smtClean="0"/>
                  <a:t>(m)=c</a:t>
                </a:r>
                <a14:m>
                  <m:oMath xmlns:m="http://schemas.openxmlformats.org/officeDocument/2006/math">
                    <m:r>
                      <a:rPr lang="en-US" sz="3600" b="0" i="1" smtClean="0">
                        <a:latin typeface="Cambria Math" panose="02040503050406030204" pitchFamily="18" charset="0"/>
                        <a:ea typeface="Cambria Math" panose="02040503050406030204" pitchFamily="18" charset="0"/>
                      </a:rPr>
                      <m:t>.</m:t>
                    </m:r>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97" t="-3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63</a:t>
            </a:fld>
            <a:endParaRPr lang="en-US"/>
          </a:p>
        </p:txBody>
      </p:sp>
    </p:spTree>
    <p:extLst>
      <p:ext uri="{BB962C8B-B14F-4D97-AF65-F5344CB8AC3E}">
        <p14:creationId xmlns:p14="http://schemas.microsoft.com/office/powerpoint/2010/main" val="6866788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 An Important Remark on Randomness</a:t>
            </a:r>
            <a:endParaRPr lang="en-US" dirty="0"/>
          </a:p>
        </p:txBody>
      </p:sp>
      <p:sp>
        <p:nvSpPr>
          <p:cNvPr id="3" name="Content Placeholder 2"/>
          <p:cNvSpPr>
            <a:spLocks noGrp="1"/>
          </p:cNvSpPr>
          <p:nvPr>
            <p:ph idx="1"/>
          </p:nvPr>
        </p:nvSpPr>
        <p:spPr/>
        <p:txBody>
          <a:bodyPr>
            <a:normAutofit/>
          </a:bodyPr>
          <a:lstStyle/>
          <a:p>
            <a:r>
              <a:rPr lang="en-US" dirty="0" smtClean="0"/>
              <a:t>In our analysis we have made (and will</a:t>
            </a:r>
          </a:p>
          <a:p>
            <a:pPr marL="0" indent="0">
              <a:buNone/>
            </a:pPr>
            <a:r>
              <a:rPr lang="en-US" dirty="0" smtClean="0"/>
              <a:t>continue to make) a key assumption:</a:t>
            </a:r>
          </a:p>
          <a:p>
            <a:r>
              <a:rPr lang="en-US" dirty="0" smtClean="0"/>
              <a:t>We have access to  true “randomness” </a:t>
            </a:r>
          </a:p>
          <a:p>
            <a:pPr marL="0" indent="0">
              <a:buNone/>
            </a:pPr>
            <a:r>
              <a:rPr lang="en-US" dirty="0" smtClean="0"/>
              <a:t>to generate a secret key K </a:t>
            </a:r>
          </a:p>
          <a:p>
            <a:pPr marL="0" indent="0">
              <a:buNone/>
            </a:pPr>
            <a:r>
              <a:rPr lang="en-US" dirty="0"/>
              <a:t>	</a:t>
            </a:r>
            <a:r>
              <a:rPr lang="en-US" dirty="0" smtClean="0"/>
              <a:t>Example: K = one time pad</a:t>
            </a:r>
          </a:p>
          <a:p>
            <a:r>
              <a:rPr lang="en-US" dirty="0" smtClean="0"/>
              <a:t>Independent Random Bits </a:t>
            </a:r>
          </a:p>
          <a:p>
            <a:pPr lvl="1"/>
            <a:r>
              <a:rPr lang="en-US" dirty="0" smtClean="0"/>
              <a:t>Unbiased Coin flips</a:t>
            </a:r>
          </a:p>
          <a:p>
            <a:pPr lvl="1"/>
            <a:r>
              <a:rPr lang="en-US" dirty="0" smtClean="0"/>
              <a:t>Radioactive decay?</a:t>
            </a:r>
          </a:p>
        </p:txBody>
      </p:sp>
      <p:sp>
        <p:nvSpPr>
          <p:cNvPr id="4" name="Slide Number Placeholder 3"/>
          <p:cNvSpPr>
            <a:spLocks noGrp="1"/>
          </p:cNvSpPr>
          <p:nvPr>
            <p:ph type="sldNum" sz="quarter" idx="12"/>
          </p:nvPr>
        </p:nvSpPr>
        <p:spPr/>
        <p:txBody>
          <a:bodyPr/>
          <a:lstStyle/>
          <a:p>
            <a:fld id="{D104D3F7-B83F-4105-B753-146AD0E5364B}" type="slidenum">
              <a:rPr lang="en-US" smtClean="0"/>
              <a:t>64</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fair co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1690688"/>
            <a:ext cx="52387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91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0958" y="1648732"/>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65</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pPr lvl="1"/>
            <a:r>
              <a:rPr lang="en-US" dirty="0" smtClean="0"/>
              <a:t>Uniform bits?</a:t>
            </a:r>
          </a:p>
          <a:p>
            <a:pPr lvl="1"/>
            <a:r>
              <a:rPr lang="en-US" dirty="0" smtClean="0"/>
              <a:t>Independent bits?</a:t>
            </a:r>
          </a:p>
          <a:p>
            <a:pPr lvl="1"/>
            <a:endParaRPr lang="en-US" dirty="0" smtClean="0"/>
          </a:p>
          <a:p>
            <a:r>
              <a:rPr lang="en-US" dirty="0" smtClean="0"/>
              <a:t>Use Randomness Extractors </a:t>
            </a:r>
          </a:p>
          <a:p>
            <a:pPr lvl="1"/>
            <a:r>
              <a:rPr lang="en-US" dirty="0" smtClean="0"/>
              <a:t>As long as input has high entropy, we can extract (almost) uniform/independent bits</a:t>
            </a:r>
            <a:endParaRPr lang="en-US" dirty="0"/>
          </a:p>
          <a:p>
            <a:pPr lvl="1"/>
            <a:r>
              <a:rPr lang="en-US" dirty="0" smtClean="0"/>
              <a:t>Hot research topic in theory</a:t>
            </a:r>
          </a:p>
        </p:txBody>
      </p:sp>
    </p:spTree>
    <p:extLst>
      <p:ext uri="{BB962C8B-B14F-4D97-AF65-F5344CB8AC3E}">
        <p14:creationId xmlns:p14="http://schemas.microsoft.com/office/powerpoint/2010/main" val="22658688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0844" y="2423641"/>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66</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endParaRPr lang="en-US" dirty="0"/>
          </a:p>
          <a:p>
            <a:r>
              <a:rPr lang="en-US" dirty="0" smtClean="0"/>
              <a:t>Customized Randomness Chip?</a:t>
            </a:r>
          </a:p>
          <a:p>
            <a:endParaRPr lang="en-US" dirty="0"/>
          </a:p>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78" y="3838622"/>
            <a:ext cx="4074122" cy="2700290"/>
          </a:xfrm>
          <a:prstGeom prst="rect">
            <a:avLst/>
          </a:prstGeom>
        </p:spPr>
      </p:pic>
    </p:spTree>
    <p:extLst>
      <p:ext uri="{BB962C8B-B14F-4D97-AF65-F5344CB8AC3E}">
        <p14:creationId xmlns:p14="http://schemas.microsoft.com/office/powerpoint/2010/main" val="28715553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Caveat: Don’t do this!</a:t>
            </a:r>
            <a:endParaRPr lang="en-US" dirty="0"/>
          </a:p>
        </p:txBody>
      </p:sp>
      <p:sp>
        <p:nvSpPr>
          <p:cNvPr id="3" name="Content Placeholder 2"/>
          <p:cNvSpPr>
            <a:spLocks noGrp="1"/>
          </p:cNvSpPr>
          <p:nvPr>
            <p:ph idx="1"/>
          </p:nvPr>
        </p:nvSpPr>
        <p:spPr/>
        <p:txBody>
          <a:bodyPr>
            <a:normAutofit/>
          </a:bodyPr>
          <a:lstStyle/>
          <a:p>
            <a:r>
              <a:rPr lang="en-US" sz="3600" dirty="0" smtClean="0"/>
              <a:t>Rand() in C </a:t>
            </a:r>
            <a:r>
              <a:rPr lang="en-US" sz="3600" dirty="0" err="1" smtClean="0"/>
              <a:t>stdlib.h</a:t>
            </a:r>
            <a:r>
              <a:rPr lang="en-US" sz="3600" dirty="0" smtClean="0"/>
              <a:t> is no good for cryptographic applications</a:t>
            </a:r>
          </a:p>
          <a:p>
            <a:endParaRPr lang="en-US" sz="3600" dirty="0"/>
          </a:p>
          <a:p>
            <a:r>
              <a:rPr lang="en-US" sz="3600" dirty="0" smtClean="0"/>
              <a:t>Source</a:t>
            </a:r>
            <a:r>
              <a:rPr lang="en-US" sz="3600" dirty="0"/>
              <a:t> </a:t>
            </a:r>
            <a:r>
              <a:rPr lang="en-US" sz="3600" dirty="0" smtClean="0"/>
              <a:t>of many real </a:t>
            </a:r>
          </a:p>
          <a:p>
            <a:pPr marL="0" indent="0">
              <a:buNone/>
            </a:pPr>
            <a:r>
              <a:rPr lang="en-US" sz="3600" dirty="0" smtClean="0"/>
              <a:t>world flaws</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67</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418044"/>
            <a:ext cx="5714129" cy="3522954"/>
          </a:xfrm>
          <a:prstGeom prst="rect">
            <a:avLst/>
          </a:prstGeom>
        </p:spPr>
      </p:pic>
    </p:spTree>
    <p:extLst>
      <p:ext uri="{BB962C8B-B14F-4D97-AF65-F5344CB8AC3E}">
        <p14:creationId xmlns:p14="http://schemas.microsoft.com/office/powerpoint/2010/main" val="21872215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Coming Up in Week 2…</a:t>
            </a:r>
            <a:endParaRPr lang="en-US" dirty="0"/>
          </a:p>
        </p:txBody>
      </p:sp>
      <p:sp>
        <p:nvSpPr>
          <p:cNvPr id="3" name="Content Placeholder 2"/>
          <p:cNvSpPr>
            <a:spLocks noGrp="1"/>
          </p:cNvSpPr>
          <p:nvPr>
            <p:ph idx="1"/>
          </p:nvPr>
        </p:nvSpPr>
        <p:spPr/>
        <p:txBody>
          <a:bodyPr/>
          <a:lstStyle/>
          <a:p>
            <a:r>
              <a:rPr lang="en-US" dirty="0" smtClean="0"/>
              <a:t>Computational Security</a:t>
            </a:r>
          </a:p>
          <a:p>
            <a:r>
              <a:rPr lang="en-US" dirty="0" err="1" smtClean="0"/>
              <a:t>Pseudorandomness</a:t>
            </a:r>
            <a:r>
              <a:rPr lang="en-US" dirty="0" smtClean="0"/>
              <a:t> + Stream Ciphers</a:t>
            </a:r>
          </a:p>
          <a:p>
            <a:r>
              <a:rPr lang="en-US" dirty="0" smtClean="0"/>
              <a:t>Chosen Plaintext Attacks and CPA Security</a:t>
            </a:r>
          </a:p>
          <a:p>
            <a:pPr marL="0" indent="0">
              <a:buNone/>
            </a:pPr>
            <a:endParaRPr lang="en-US" dirty="0"/>
          </a:p>
          <a:p>
            <a:pPr marL="0" indent="0">
              <a:buNone/>
            </a:pPr>
            <a:r>
              <a:rPr lang="en-US" b="1" dirty="0" smtClean="0"/>
              <a:t>Week 2 Reading: </a:t>
            </a:r>
            <a:r>
              <a:rPr lang="en-US" dirty="0" smtClean="0"/>
              <a:t>Katz and Lindell 3.1-3.4</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68</a:t>
            </a:fld>
            <a:endParaRPr lang="en-US"/>
          </a:p>
        </p:txBody>
      </p:sp>
    </p:spTree>
    <p:extLst>
      <p:ext uri="{BB962C8B-B14F-4D97-AF65-F5344CB8AC3E}">
        <p14:creationId xmlns:p14="http://schemas.microsoft.com/office/powerpoint/2010/main" val="4106071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What Does It Mean to “Secure Information” </a:t>
            </a:r>
            <a:endParaRPr lang="en-US" dirty="0"/>
          </a:p>
        </p:txBody>
      </p:sp>
      <p:sp>
        <p:nvSpPr>
          <p:cNvPr id="3" name="Content Placeholder 2"/>
          <p:cNvSpPr>
            <a:spLocks noGrp="1"/>
          </p:cNvSpPr>
          <p:nvPr>
            <p:ph idx="1"/>
          </p:nvPr>
        </p:nvSpPr>
        <p:spPr>
          <a:xfrm>
            <a:off x="838200" y="1825625"/>
            <a:ext cx="10515600" cy="5138846"/>
          </a:xfrm>
        </p:spPr>
        <p:txBody>
          <a:bodyPr/>
          <a:lstStyle/>
          <a:p>
            <a:r>
              <a:rPr lang="en-US" dirty="0" smtClean="0"/>
              <a:t>Confidentiality (Security/Privacy)</a:t>
            </a:r>
          </a:p>
          <a:p>
            <a:pPr lvl="1"/>
            <a:r>
              <a:rPr lang="en-US" dirty="0" smtClean="0"/>
              <a:t>Only intended recipient can see the communication</a:t>
            </a:r>
          </a:p>
          <a:p>
            <a:r>
              <a:rPr lang="en-US" dirty="0" smtClean="0"/>
              <a:t>Integrity (Authenticity)</a:t>
            </a:r>
          </a:p>
          <a:p>
            <a:pPr lvl="1"/>
            <a:r>
              <a:rPr lang="en-US" dirty="0" smtClean="0"/>
              <a:t>The message was actually sent by the alleged sender</a:t>
            </a:r>
            <a:endParaRPr lang="en-US" dirty="0"/>
          </a:p>
        </p:txBody>
      </p:sp>
      <p:sp>
        <p:nvSpPr>
          <p:cNvPr id="4" name="AutoShape 8" descr="Image result for wolf in grandma's cloth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wolf in grandma's cloth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wolf in grandma's clothes"/>
          <p:cNvSpPr>
            <a:spLocks noChangeAspect="1" noChangeArrowheads="1"/>
          </p:cNvSpPr>
          <p:nvPr/>
        </p:nvSpPr>
        <p:spPr bwMode="auto">
          <a:xfrm>
            <a:off x="612775" y="6292776"/>
            <a:ext cx="1067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dirty="0" smtClean="0"/>
              <a:t>Bob</a:t>
            </a:r>
            <a:endParaRPr lang="en-US" b="1" dirty="0"/>
          </a:p>
        </p:txBody>
      </p:sp>
      <p:sp>
        <p:nvSpPr>
          <p:cNvPr id="7" name="AutoShape 14" descr="Image result for wolf in grandma's clothes"/>
          <p:cNvSpPr>
            <a:spLocks noChangeAspect="1" noChangeArrowheads="1"/>
          </p:cNvSpPr>
          <p:nvPr/>
        </p:nvSpPr>
        <p:spPr bwMode="auto">
          <a:xfrm>
            <a:off x="155575" y="4829305"/>
            <a:ext cx="523875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6" descr="Image result for al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9989" y="3964342"/>
            <a:ext cx="1557669" cy="21301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b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67" y="3964342"/>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le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625" y="3837645"/>
            <a:ext cx="1162957" cy="1162957"/>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2" descr="Image result for wolf in grandma's clothes"/>
          <p:cNvSpPr>
            <a:spLocks noChangeAspect="1" noChangeArrowheads="1"/>
          </p:cNvSpPr>
          <p:nvPr/>
        </p:nvSpPr>
        <p:spPr bwMode="auto">
          <a:xfrm>
            <a:off x="9984331" y="6140375"/>
            <a:ext cx="1067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dirty="0" smtClean="0"/>
              <a:t>Alice</a:t>
            </a:r>
            <a:endParaRPr lang="en-US" b="1" dirty="0"/>
          </a:p>
        </p:txBody>
      </p:sp>
      <p:cxnSp>
        <p:nvCxnSpPr>
          <p:cNvPr id="9" name="Straight Arrow Connector 8"/>
          <p:cNvCxnSpPr>
            <a:endCxn id="11" idx="1"/>
          </p:cNvCxnSpPr>
          <p:nvPr/>
        </p:nvCxnSpPr>
        <p:spPr>
          <a:xfrm flipV="1">
            <a:off x="2774950" y="5029415"/>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4" name="Picture 4" descr="Image result for dev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7136" y="3981577"/>
            <a:ext cx="1432046" cy="23961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le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373" y="3795954"/>
            <a:ext cx="1162957" cy="1162957"/>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p:cNvSpPr/>
          <p:nvPr/>
        </p:nvSpPr>
        <p:spPr>
          <a:xfrm>
            <a:off x="2796388" y="5233225"/>
            <a:ext cx="2511034" cy="1615871"/>
          </a:xfrm>
          <a:prstGeom prst="wedgeRoundRectCallout">
            <a:avLst>
              <a:gd name="adj1" fmla="val -27520"/>
              <a:gd name="adj2" fmla="val -782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 love you Alice… - Bob</a:t>
            </a:r>
            <a:endParaRPr lang="en-US" dirty="0"/>
          </a:p>
        </p:txBody>
      </p:sp>
      <p:sp>
        <p:nvSpPr>
          <p:cNvPr id="23" name="Rounded Rectangular Callout 22"/>
          <p:cNvSpPr/>
          <p:nvPr/>
        </p:nvSpPr>
        <p:spPr>
          <a:xfrm>
            <a:off x="6928265" y="5198448"/>
            <a:ext cx="2652641" cy="1345343"/>
          </a:xfrm>
          <a:prstGeom prst="wedgeRoundRectCallout">
            <a:avLst>
              <a:gd name="adj1" fmla="val -28071"/>
              <a:gd name="adj2" fmla="val -825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We need to break up -Bob</a:t>
            </a:r>
            <a:endParaRPr lang="en-US" dirty="0"/>
          </a:p>
        </p:txBody>
      </p:sp>
      <p:sp>
        <p:nvSpPr>
          <p:cNvPr id="17" name="Slide Number Placeholder 16"/>
          <p:cNvSpPr>
            <a:spLocks noGrp="1"/>
          </p:cNvSpPr>
          <p:nvPr>
            <p:ph type="sldNum" sz="quarter" idx="12"/>
          </p:nvPr>
        </p:nvSpPr>
        <p:spPr/>
        <p:txBody>
          <a:bodyPr/>
          <a:lstStyle/>
          <a:p>
            <a:fld id="{D104D3F7-B83F-4105-B753-146AD0E5364B}" type="slidenum">
              <a:rPr lang="en-US" smtClean="0"/>
              <a:t>7</a:t>
            </a:fld>
            <a:endParaRPr lang="en-US"/>
          </a:p>
        </p:txBody>
      </p:sp>
    </p:spTree>
    <p:extLst>
      <p:ext uri="{BB962C8B-B14F-4D97-AF65-F5344CB8AC3E}">
        <p14:creationId xmlns:p14="http://schemas.microsoft.com/office/powerpoint/2010/main" val="61853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3.7037E-7 L 0.14896 0.00348 " pathEditMode="relative" rAng="0" ptsTypes="AA">
                                      <p:cBhvr>
                                        <p:cTn id="6" dur="2000" fill="hold"/>
                                        <p:tgtEl>
                                          <p:spTgt spid="5122"/>
                                        </p:tgtEl>
                                        <p:attrNameLst>
                                          <p:attrName>ppt_x</p:attrName>
                                          <p:attrName>ppt_y</p:attrName>
                                        </p:attrNameLst>
                                      </p:cBhvr>
                                      <p:rCtr x="7969" y="417"/>
                                    </p:animMotion>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5122"/>
                                        </p:tgtEl>
                                      </p:cBhvr>
                                    </p:animEffect>
                                    <p:set>
                                      <p:cBhvr>
                                        <p:cTn id="15" dur="1" fill="hold">
                                          <p:stCondLst>
                                            <p:cond delay="499"/>
                                          </p:stCondLst>
                                        </p:cTn>
                                        <p:tgtEl>
                                          <p:spTgt spid="5122"/>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95833E-6 1.48148E-6 L 0.16224 0.00162 " pathEditMode="relative" rAng="0" ptsTypes="AA">
                                      <p:cBhvr>
                                        <p:cTn id="24" dur="2000" fill="hold"/>
                                        <p:tgtEl>
                                          <p:spTgt spid="21"/>
                                        </p:tgtEl>
                                        <p:attrNameLst>
                                          <p:attrName>ppt_x</p:attrName>
                                          <p:attrName>ppt_y</p:attrName>
                                        </p:attrNameLst>
                                      </p:cBhvr>
                                      <p:rCtr x="6771"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Two Attacker Models</a:t>
            </a:r>
            <a:endParaRPr lang="en-US" dirty="0"/>
          </a:p>
        </p:txBody>
      </p:sp>
      <p:sp>
        <p:nvSpPr>
          <p:cNvPr id="3" name="Content Placeholder 2"/>
          <p:cNvSpPr>
            <a:spLocks noGrp="1"/>
          </p:cNvSpPr>
          <p:nvPr>
            <p:ph idx="1"/>
          </p:nvPr>
        </p:nvSpPr>
        <p:spPr/>
        <p:txBody>
          <a:bodyPr/>
          <a:lstStyle/>
          <a:p>
            <a:r>
              <a:rPr lang="en-US" dirty="0" smtClean="0"/>
              <a:t>Passive </a:t>
            </a:r>
            <a:r>
              <a:rPr lang="en-US" dirty="0" smtClean="0"/>
              <a:t>Attacker (Eve)</a:t>
            </a:r>
            <a:endParaRPr lang="en-US" dirty="0" smtClean="0"/>
          </a:p>
          <a:p>
            <a:pPr lvl="1"/>
            <a:r>
              <a:rPr lang="en-US" dirty="0" smtClean="0"/>
              <a:t>Attacker can eavesdrop </a:t>
            </a:r>
          </a:p>
          <a:p>
            <a:pPr lvl="1"/>
            <a:r>
              <a:rPr lang="en-US" dirty="0" smtClean="0"/>
              <a:t>Protection Requires? </a:t>
            </a:r>
          </a:p>
          <a:p>
            <a:pPr lvl="2"/>
            <a:r>
              <a:rPr lang="en-US" dirty="0" smtClean="0"/>
              <a:t>Confidentiality</a:t>
            </a:r>
          </a:p>
          <a:p>
            <a:endParaRPr lang="en-US" dirty="0" smtClean="0"/>
          </a:p>
          <a:p>
            <a:r>
              <a:rPr lang="en-US" dirty="0" smtClean="0"/>
              <a:t>Active </a:t>
            </a:r>
            <a:r>
              <a:rPr lang="en-US" dirty="0" smtClean="0"/>
              <a:t>Attacker (Mallory)</a:t>
            </a:r>
            <a:endParaRPr lang="en-US" dirty="0" smtClean="0"/>
          </a:p>
          <a:p>
            <a:pPr lvl="1"/>
            <a:r>
              <a:rPr lang="en-US" dirty="0" smtClean="0"/>
              <a:t>Has full control over communication channel</a:t>
            </a:r>
          </a:p>
          <a:p>
            <a:pPr lvl="1"/>
            <a:r>
              <a:rPr lang="en-US" dirty="0" smtClean="0"/>
              <a:t>Protection Requires? </a:t>
            </a:r>
          </a:p>
          <a:p>
            <a:pPr lvl="2"/>
            <a:r>
              <a:rPr lang="en-US" dirty="0" smtClean="0"/>
              <a:t>Confidentiality &amp; Integrity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pic>
        <p:nvPicPr>
          <p:cNvPr id="1026" name="Picture 2" descr="Image result for devil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20050" y="4001294"/>
            <a:ext cx="333375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1538923"/>
            <a:ext cx="3317188" cy="184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6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Steganography vs Cryptography</a:t>
            </a:r>
            <a:endParaRPr lang="en-US" dirty="0"/>
          </a:p>
        </p:txBody>
      </p:sp>
      <p:sp>
        <p:nvSpPr>
          <p:cNvPr id="3" name="Content Placeholder 2"/>
          <p:cNvSpPr>
            <a:spLocks noGrp="1"/>
          </p:cNvSpPr>
          <p:nvPr>
            <p:ph idx="1"/>
          </p:nvPr>
        </p:nvSpPr>
        <p:spPr/>
        <p:txBody>
          <a:bodyPr/>
          <a:lstStyle/>
          <a:p>
            <a:r>
              <a:rPr lang="en-US" dirty="0" smtClean="0"/>
              <a:t>Steganography</a:t>
            </a:r>
          </a:p>
          <a:p>
            <a:pPr lvl="1"/>
            <a:r>
              <a:rPr lang="en-US" dirty="0" smtClean="0"/>
              <a:t>Goal: Hide existence of a message</a:t>
            </a:r>
          </a:p>
          <a:p>
            <a:pPr lvl="2"/>
            <a:r>
              <a:rPr lang="en-US" dirty="0" smtClean="0"/>
              <a:t>Invisible Ink, Tattoo Underneath Hair, …</a:t>
            </a:r>
          </a:p>
          <a:p>
            <a:pPr lvl="2"/>
            <a:endParaRPr lang="en-US" dirty="0"/>
          </a:p>
          <a:p>
            <a:pPr lvl="2"/>
            <a:endParaRPr lang="en-US" dirty="0" smtClean="0"/>
          </a:p>
          <a:p>
            <a:pPr lvl="2"/>
            <a:endParaRPr lang="en-US" dirty="0"/>
          </a:p>
          <a:p>
            <a:pPr lvl="2"/>
            <a:endParaRPr lang="en-US" dirty="0" smtClean="0"/>
          </a:p>
          <a:p>
            <a:pPr lvl="1"/>
            <a:endParaRPr lang="en-US" dirty="0"/>
          </a:p>
          <a:p>
            <a:pPr lvl="1"/>
            <a:endParaRPr lang="en-US" dirty="0" smtClean="0"/>
          </a:p>
          <a:p>
            <a:pPr lvl="1"/>
            <a:endParaRPr lang="en-US" dirty="0"/>
          </a:p>
          <a:p>
            <a:pPr lvl="1"/>
            <a:r>
              <a:rPr lang="en-US" dirty="0" smtClean="0"/>
              <a:t>Assumption: Method is secret</a:t>
            </a:r>
            <a:endParaRPr lang="en-US" dirty="0"/>
          </a:p>
        </p:txBody>
      </p:sp>
      <p:pic>
        <p:nvPicPr>
          <p:cNvPr id="6146" name="Picture 2" descr="Image result for Histia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28" y="2971466"/>
            <a:ext cx="2211363" cy="25378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nvisible 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571" y="3085644"/>
            <a:ext cx="3460526" cy="23094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419859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8842</TotalTime>
  <Words>3714</Words>
  <Application>Microsoft Office PowerPoint</Application>
  <PresentationFormat>Widescreen</PresentationFormat>
  <Paragraphs>684</Paragraphs>
  <Slides>68</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Calibri Light</vt:lpstr>
      <vt:lpstr>Cambria Math</vt:lpstr>
      <vt:lpstr>Symbol</vt:lpstr>
      <vt:lpstr>Wingdings</vt:lpstr>
      <vt:lpstr>Office Theme</vt:lpstr>
      <vt:lpstr>Cryptography CS 555</vt:lpstr>
      <vt:lpstr>Topic 1: Course Overview &amp; What is Cryptography</vt:lpstr>
      <vt:lpstr>PowerPoint Presentation</vt:lpstr>
      <vt:lpstr>What is Cryptography?</vt:lpstr>
      <vt:lpstr>What is Cryptography?</vt:lpstr>
      <vt:lpstr>What Does It Mean to “Secure Information” </vt:lpstr>
      <vt:lpstr>What Does It Mean to “Secure Information” </vt:lpstr>
      <vt:lpstr>Two Attacker Models</vt:lpstr>
      <vt:lpstr>Steganography vs Cryptography</vt:lpstr>
      <vt:lpstr>Steganography vs Cryptography</vt:lpstr>
      <vt:lpstr>Symmetric Key Encryption</vt:lpstr>
      <vt:lpstr>Encryption: Basic Terminology</vt:lpstr>
      <vt:lpstr>Private Key Encryption Syntax</vt:lpstr>
      <vt:lpstr>Cryptography History</vt:lpstr>
      <vt:lpstr>Who Uses Cryptography</vt:lpstr>
      <vt:lpstr>Course Goals</vt:lpstr>
      <vt:lpstr>Expected Background</vt:lpstr>
      <vt:lpstr>Recap: Lecture 1</vt:lpstr>
      <vt:lpstr>Review: Symmetric Key Encryption</vt:lpstr>
      <vt:lpstr>Review: Encryption: Basic Terminology</vt:lpstr>
      <vt:lpstr>Review: Private Key Encryption Syntax</vt:lpstr>
      <vt:lpstr>Example: Shift Cipher (Multiple Characters)</vt:lpstr>
      <vt:lpstr>Topic 2: Historical Ciphers (&amp; How to Break Them)</vt:lpstr>
      <vt:lpstr>Shift Cipher</vt:lpstr>
      <vt:lpstr>Caesar Cipher</vt:lpstr>
      <vt:lpstr>Caesar Cipher (Example)</vt:lpstr>
      <vt:lpstr>Caesar Cipher (Example)</vt:lpstr>
      <vt:lpstr>Modern Application: Avoid Spoilers (ROT13)</vt:lpstr>
      <vt:lpstr>Modern Application: Avoid Spoilers (ROT13)</vt:lpstr>
      <vt:lpstr>Shift Cipher: Brute Force Attack</vt:lpstr>
      <vt:lpstr>Shift Cipher: Brute Force Attack</vt:lpstr>
      <vt:lpstr>Sufficient Key Space Principle</vt:lpstr>
      <vt:lpstr>Sufficient Key Space Principle</vt:lpstr>
      <vt:lpstr>Substitution Cipher</vt:lpstr>
      <vt:lpstr>Substitution Cipher</vt:lpstr>
      <vt:lpstr>PowerPoint Presentation</vt:lpstr>
      <vt:lpstr>Frequency Analysis</vt:lpstr>
      <vt:lpstr>Vigenère Cipher</vt:lpstr>
      <vt:lpstr>Vigenère Cipher</vt:lpstr>
      <vt:lpstr>Conclusions</vt:lpstr>
      <vt:lpstr>Topic 3: Perfect Secrecy + One-Time-Pads</vt:lpstr>
      <vt:lpstr>Principles of Modern Cryptography</vt:lpstr>
      <vt:lpstr>Principles of Modern Cryptography</vt:lpstr>
      <vt:lpstr>Principles of Modern Cryptography</vt:lpstr>
      <vt:lpstr>Perfect Secrecy Intuition</vt:lpstr>
      <vt:lpstr>Private Key Encryption Syntax</vt:lpstr>
      <vt:lpstr>An Example</vt:lpstr>
      <vt:lpstr>Perfect Secrecy</vt:lpstr>
      <vt:lpstr>Proof (one direction): </vt:lpstr>
      <vt:lpstr>Proof (one direction): </vt:lpstr>
      <vt:lpstr>Proof (one direction): </vt:lpstr>
      <vt:lpstr>Proof (one direction): </vt:lpstr>
      <vt:lpstr>Proof (one direction): </vt:lpstr>
      <vt:lpstr>Another Equivalent Definition (Game)</vt:lpstr>
      <vt:lpstr>Another Equivalent Definition (Game)</vt:lpstr>
      <vt:lpstr>Another Equivalent Definition (Game)</vt:lpstr>
      <vt:lpstr>One Time Pad [Vernam 1917]</vt:lpstr>
      <vt:lpstr>One Time Pad [Vernam 1917]</vt:lpstr>
      <vt:lpstr>One Time Pad </vt:lpstr>
      <vt:lpstr>Perfect Secrecy Limitations</vt:lpstr>
      <vt:lpstr>One Time Pad Limitations</vt:lpstr>
      <vt:lpstr>VENONA project</vt:lpstr>
      <vt:lpstr>Shannon’s Theorem</vt:lpstr>
      <vt:lpstr> An Important Remark on Randomness</vt:lpstr>
      <vt:lpstr>In Practice</vt:lpstr>
      <vt:lpstr>In Practice</vt:lpstr>
      <vt:lpstr>Caveat: Don’t do this!</vt:lpstr>
      <vt:lpstr>Coming Up in Week 2…</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70</cp:revision>
  <dcterms:created xsi:type="dcterms:W3CDTF">2016-12-31T20:38:01Z</dcterms:created>
  <dcterms:modified xsi:type="dcterms:W3CDTF">2018-08-23T16:57:13Z</dcterms:modified>
</cp:coreProperties>
</file>