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771" r:id="rId2"/>
    <p:sldId id="439" r:id="rId3"/>
    <p:sldId id="726" r:id="rId4"/>
    <p:sldId id="701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722" r:id="rId20"/>
    <p:sldId id="723" r:id="rId21"/>
    <p:sldId id="724" r:id="rId22"/>
    <p:sldId id="725" r:id="rId23"/>
    <p:sldId id="682" r:id="rId24"/>
    <p:sldId id="683" r:id="rId25"/>
    <p:sldId id="684" r:id="rId26"/>
    <p:sldId id="685" r:id="rId27"/>
    <p:sldId id="686" r:id="rId28"/>
    <p:sldId id="687" r:id="rId29"/>
    <p:sldId id="688" r:id="rId30"/>
    <p:sldId id="689" r:id="rId31"/>
    <p:sldId id="690" r:id="rId32"/>
    <p:sldId id="691" r:id="rId33"/>
    <p:sldId id="692" r:id="rId34"/>
    <p:sldId id="693" r:id="rId35"/>
    <p:sldId id="694" r:id="rId36"/>
    <p:sldId id="695" r:id="rId37"/>
    <p:sldId id="696" r:id="rId38"/>
    <p:sldId id="697" r:id="rId39"/>
    <p:sldId id="698" r:id="rId40"/>
    <p:sldId id="747" r:id="rId41"/>
    <p:sldId id="728" r:id="rId42"/>
    <p:sldId id="729" r:id="rId43"/>
    <p:sldId id="730" r:id="rId44"/>
    <p:sldId id="731" r:id="rId45"/>
    <p:sldId id="732" r:id="rId46"/>
    <p:sldId id="733" r:id="rId47"/>
    <p:sldId id="734" r:id="rId48"/>
    <p:sldId id="735" r:id="rId49"/>
    <p:sldId id="736" r:id="rId50"/>
    <p:sldId id="737" r:id="rId51"/>
    <p:sldId id="738" r:id="rId52"/>
    <p:sldId id="739" r:id="rId53"/>
    <p:sldId id="740" r:id="rId54"/>
    <p:sldId id="741" r:id="rId55"/>
    <p:sldId id="742" r:id="rId56"/>
    <p:sldId id="743" r:id="rId57"/>
    <p:sldId id="744" r:id="rId58"/>
    <p:sldId id="745" r:id="rId59"/>
    <p:sldId id="746" r:id="rId60"/>
    <p:sldId id="748" r:id="rId61"/>
    <p:sldId id="749" r:id="rId62"/>
    <p:sldId id="750" r:id="rId63"/>
    <p:sldId id="751" r:id="rId64"/>
    <p:sldId id="752" r:id="rId65"/>
    <p:sldId id="753" r:id="rId66"/>
    <p:sldId id="754" r:id="rId67"/>
    <p:sldId id="755" r:id="rId68"/>
    <p:sldId id="756" r:id="rId69"/>
    <p:sldId id="757" r:id="rId70"/>
    <p:sldId id="758" r:id="rId71"/>
    <p:sldId id="759" r:id="rId72"/>
    <p:sldId id="760" r:id="rId73"/>
    <p:sldId id="761" r:id="rId74"/>
    <p:sldId id="762" r:id="rId75"/>
    <p:sldId id="763" r:id="rId76"/>
    <p:sldId id="764" r:id="rId77"/>
    <p:sldId id="765" r:id="rId78"/>
    <p:sldId id="766" r:id="rId79"/>
    <p:sldId id="767" r:id="rId80"/>
    <p:sldId id="768" r:id="rId81"/>
    <p:sldId id="769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attacker A can invert f, then attacker A’ can break EAV-security as follows. Given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;r</a:t>
                </a:r>
                <a:r>
                  <a:rPr lang="en-US" dirty="0" smtClean="0"/>
                  <a:t>) run A(c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). If A outputs (</a:t>
                </a:r>
                <a:r>
                  <a:rPr lang="en-US" dirty="0" err="1" smtClean="0"/>
                  <a:t>m’,k’,r</a:t>
                </a:r>
                <a:r>
                  <a:rPr lang="en-US" dirty="0" smtClean="0"/>
                  <a:t>’)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 then output 0; otherwise 1;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attacker A can invert f, then attacker A’ can break EAV-security as follows. Given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;r</a:t>
                </a:r>
                <a:r>
                  <a:rPr lang="en-US" dirty="0" smtClean="0"/>
                  <a:t>) run A(c</a:t>
                </a:r>
                <a:r>
                  <a:rPr lang="en-US" b="1" i="0">
                    <a:latin typeface="Cambria Math" panose="02040503050406030204" pitchFamily="18" charset="0"/>
                  </a:rPr>
                  <a:t>‖</a:t>
                </a:r>
                <a:r>
                  <a:rPr lang="en-US" b="0" i="0">
                    <a:latin typeface="Cambria Math" panose="02040503050406030204" pitchFamily="18" charset="0"/>
                  </a:rPr>
                  <a:t>𝑚</a:t>
                </a:r>
                <a:r>
                  <a:rPr lang="en-US" b="1" i="0">
                    <a:latin typeface="Cambria Math" panose="02040503050406030204" pitchFamily="18" charset="0"/>
                  </a:rPr>
                  <a:t>┤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). If A outputs (</a:t>
                </a:r>
                <a:r>
                  <a:rPr lang="en-US" dirty="0" err="1" smtClean="0"/>
                  <a:t>m’,k’,r</a:t>
                </a:r>
                <a:r>
                  <a:rPr lang="en-US" dirty="0" smtClean="0"/>
                  <a:t>’) such that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f(m^′,k^′,r^′)=c</a:t>
                </a:r>
                <a:r>
                  <a:rPr lang="en-US" b="1" i="0">
                    <a:latin typeface="Cambria Math" panose="02040503050406030204" pitchFamily="18" charset="0"/>
                  </a:rPr>
                  <a:t>‖</a:t>
                </a:r>
                <a:r>
                  <a:rPr lang="en-US" i="0">
                    <a:latin typeface="Cambria Math" panose="02040503050406030204" pitchFamily="18" charset="0"/>
                  </a:rPr>
                  <a:t>𝑚</a:t>
                </a:r>
                <a:r>
                  <a:rPr lang="en-US" b="1" i="0">
                    <a:latin typeface="Cambria Math" panose="02040503050406030204" pitchFamily="18" charset="0"/>
                  </a:rPr>
                  <a:t>┤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then output 0; otherwise 1;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Homework 3 Released</a:t>
            </a:r>
          </a:p>
          <a:p>
            <a:pPr lvl="1"/>
            <a:r>
              <a:rPr lang="en-US" dirty="0" smtClean="0"/>
              <a:t>Due: Tuesday, October 31</a:t>
            </a:r>
            <a:r>
              <a:rPr lang="en-US" baseline="30000" dirty="0" smtClean="0"/>
              <a:t>st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I will be travelling early next week to attend a workshop on data-privacy</a:t>
            </a:r>
          </a:p>
          <a:p>
            <a:endParaRPr lang="en-US" dirty="0"/>
          </a:p>
          <a:p>
            <a:r>
              <a:rPr lang="en-US" dirty="0" smtClean="0"/>
              <a:t>Guest Lecture on 10/24 (Professor Spafford)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Hard-Core Predicates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Given a one-way-permutation f and a hard-core predicate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we can construct a PRG G with expansion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)∥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hc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smtClean="0"/>
                  <a:t>Intuition</a:t>
                </a:r>
                <a:r>
                  <a:rPr lang="en-US" dirty="0" smtClean="0"/>
                  <a:t>: f(s) is actually uniformly distributed 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 is random</a:t>
                </a:r>
              </a:p>
              <a:p>
                <a:r>
                  <a:rPr lang="en-US" dirty="0" smtClean="0"/>
                  <a:t>f(s) is a permutation</a:t>
                </a:r>
              </a:p>
              <a:p>
                <a:r>
                  <a:rPr lang="en-US" dirty="0" smtClean="0"/>
                  <a:t>Last bit is hard to predict given </a:t>
                </a:r>
                <a:r>
                  <a:rPr lang="en-US" dirty="0"/>
                  <a:t>f(s)</a:t>
                </a:r>
                <a:r>
                  <a:rPr lang="en-US" dirty="0" smtClean="0"/>
                  <a:t> (since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hard-core for f)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28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Expansion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 smtClean="0"/>
                  <a:t> Then for any polynomial p(.) there is a PRG with expansion factor p(n).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latin typeface="Cambria Math" panose="02040503050406030204" pitchFamily="18" charset="0"/>
                  </a:rPr>
                  <a:t>Construction: </a:t>
                </a:r>
              </a:p>
              <a:p>
                <a:r>
                  <a:rPr lang="en-US" sz="3800" b="1" dirty="0" smtClean="0">
                    <a:latin typeface="Cambria Math" panose="02040503050406030204" pitchFamily="18" charset="0"/>
                  </a:rPr>
                  <a:t>G(x) = y||b.        (n+1 bits)</a:t>
                </a:r>
              </a:p>
              <a:p>
                <a:r>
                  <a:rPr lang="en-US" sz="3800" b="1" dirty="0" smtClean="0">
                    <a:latin typeface="Cambria Math" panose="02040503050406030204" pitchFamily="18" charset="0"/>
                  </a:rPr>
                  <a:t>G</a:t>
                </a:r>
                <a:r>
                  <a:rPr lang="en-US" sz="3800" b="1" baseline="30000" dirty="0" smtClean="0">
                    <a:latin typeface="Cambria Math" panose="02040503050406030204" pitchFamily="18" charset="0"/>
                  </a:rPr>
                  <a:t>i+1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(x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) = 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G(z)||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b  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   where </a:t>
                </a:r>
                <a:r>
                  <a:rPr lang="en-US" sz="3800" b="1" dirty="0" err="1" smtClean="0">
                    <a:latin typeface="Cambria Math" panose="02040503050406030204" pitchFamily="18" charset="0"/>
                  </a:rPr>
                  <a:t>G</a:t>
                </a:r>
                <a:r>
                  <a:rPr lang="en-US" sz="3800" b="1" baseline="30000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 (x) = 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z||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b 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(</a:t>
                </a:r>
                <a:r>
                  <a:rPr lang="en-US" sz="3800" b="1" dirty="0" err="1" smtClean="0">
                    <a:latin typeface="Cambria Math" panose="02040503050406030204" pitchFamily="18" charset="0"/>
                  </a:rPr>
                  <a:t>n+i</a:t>
                </a:r>
                <a:r>
                  <a:rPr lang="en-US" sz="3800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3800" b="1" dirty="0">
                    <a:latin typeface="Cambria Math" panose="02040503050406030204" pitchFamily="18" charset="0"/>
                  </a:rPr>
                  <a:t>bits)</a:t>
                </a:r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913" t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Beyond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/>
                  <a:t> Then for any polynomial p(.) there is a PRG with expansion factor p(n).</a:t>
                </a:r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/>
                  <a:t>Theorem: </a:t>
                </a:r>
                <a:r>
                  <a:rPr lang="en-US" sz="3500" dirty="0"/>
                  <a:t>Suppose that </a:t>
                </a:r>
                <a:r>
                  <a:rPr lang="en-US" sz="3500" dirty="0" smtClean="0"/>
                  <a:t>there </a:t>
                </a:r>
                <a:r>
                  <a:rPr lang="en-US" sz="3500" dirty="0"/>
                  <a:t>is a secure </a:t>
                </a:r>
                <a:r>
                  <a:rPr lang="en-US" sz="3500" dirty="0" smtClean="0"/>
                  <a:t>PRF then there is a strong pseudorandom permutation.</a:t>
                </a:r>
                <a:endParaRPr lang="en-US" sz="3500" dirty="0"/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565" t="-37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Corollary: </a:t>
            </a:r>
            <a:r>
              <a:rPr lang="en-US" sz="3600" dirty="0" smtClean="0"/>
              <a:t>If one-way functions exist then PRGs, PRFs and strong PRPs all exist.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Corollary</a:t>
            </a:r>
            <a:r>
              <a:rPr lang="en-US" sz="3600" dirty="0" smtClean="0"/>
              <a:t>: </a:t>
            </a:r>
            <a:r>
              <a:rPr lang="en-US" sz="3200" dirty="0"/>
              <a:t>If one-way functions exist then </a:t>
            </a:r>
            <a:r>
              <a:rPr lang="en-US" sz="3200" dirty="0" smtClean="0"/>
              <a:t>there exist CCA-secure encryption schemes and secure MACs. </a:t>
            </a:r>
            <a:endParaRPr lang="en-US" sz="3200" dirty="0"/>
          </a:p>
          <a:p>
            <a:pPr marL="0" indent="0">
              <a:buNone/>
            </a:pPr>
            <a:endParaRPr lang="en-US" sz="3500" dirty="0"/>
          </a:p>
          <a:p>
            <a:endParaRPr lang="en-US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Let G(x) = 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(x)||G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(x)     (first/last n bits of output)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7561" y="5922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21985" y="5595290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30206"/>
            <a:ext cx="234621" cy="3185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3" idx="0"/>
          </p:cNvCxnSpPr>
          <p:nvPr/>
        </p:nvCxnSpPr>
        <p:spPr>
          <a:xfrm flipH="1">
            <a:off x="6360013" y="5922725"/>
            <a:ext cx="207112" cy="3931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55177"/>
            <a:ext cx="365043" cy="5176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30790" y="5855177"/>
            <a:ext cx="567690" cy="5176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48400" y="3685977"/>
            <a:ext cx="1000228" cy="30290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23358" y="5855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12173" y="3374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686838" y="5535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307512" y="5862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29734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Related Claim: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(recall Homework 2!)</a:t>
                </a: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 by Hybrids: Fix 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𝑨𝒅𝒗</m:t>
                      </m:r>
                      <m:r>
                        <a:rPr lang="en-US" b="1" i="1" baseline="-2500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This difference negligible by PRG security (just replaced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𝐰𝐢𝐭𝐡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</a:t>
            </a:r>
            <a:r>
              <a:rPr lang="en-US" sz="2900" b="1" dirty="0" smtClean="0"/>
              <a:t>9: </a:t>
            </a:r>
            <a:endParaRPr lang="en-US" sz="29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One </a:t>
            </a:r>
            <a:r>
              <a:rPr lang="en-US" sz="2900" dirty="0" smtClean="0"/>
              <a:t>Way </a:t>
            </a:r>
            <a:r>
              <a:rPr lang="en-US" sz="2900" dirty="0" smtClean="0"/>
              <a:t>Functions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Number Theory</a:t>
            </a:r>
            <a:endParaRPr lang="en-US" sz="29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</a:t>
            </a:r>
            <a:r>
              <a:rPr lang="en-US" sz="2900" dirty="0" smtClean="0"/>
              <a:t>7, </a:t>
            </a:r>
            <a:r>
              <a:rPr lang="en-US" dirty="0"/>
              <a:t>B.1, B.2, 8.1-8.2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(r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(r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31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r>
              <a:rPr lang="en-US" dirty="0" smtClean="0"/>
              <a:t> vs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F</a:t>
                </a:r>
                <a:r>
                  <a:rPr lang="en-US" b="1" i="1" baseline="-25000" dirty="0" err="1" smtClean="0">
                    <a:latin typeface="Cambria Math" panose="02040503050406030204" pitchFamily="18" charset="0"/>
                  </a:rPr>
                  <a:t>k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 Follows by Claim 1</a:t>
                </a: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2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b="1" i="1" dirty="0" err="1" smtClean="0">
                    <a:latin typeface="Cambria Math" panose="02040503050406030204" pitchFamily="18" charset="0"/>
                  </a:rPr>
                  <a:t>F</a:t>
                </a:r>
                <a:r>
                  <a:rPr lang="en-US" b="1" i="1" baseline="-25000" dirty="0" err="1" smtClean="0">
                    <a:latin typeface="Cambria Math" panose="02040503050406030204" pitchFamily="18" charset="0"/>
                  </a:rPr>
                  <a:t>k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Similarly, attacker cannot distinguish H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from H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3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etc…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Attacker cannot distinguish </a:t>
                </a:r>
                <a:r>
                  <a:rPr lang="en-US" b="1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F</a:t>
                </a:r>
                <a:r>
                  <a:rPr lang="en-US" b="1" baseline="-25000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k</a:t>
                </a: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from f.</a:t>
                </a: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2241" r="-23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OWFs (Recap)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/>
                  <a:t> Then for any polynomial p(.) there is a PRG with expansion factor p(n).</a:t>
                </a:r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/>
                  <a:t>Theorem: </a:t>
                </a:r>
                <a:r>
                  <a:rPr lang="en-US" sz="3500" dirty="0"/>
                  <a:t>Suppose that </a:t>
                </a:r>
                <a:r>
                  <a:rPr lang="en-US" sz="3500" dirty="0" smtClean="0"/>
                  <a:t>there </a:t>
                </a:r>
                <a:r>
                  <a:rPr lang="en-US" sz="3500" dirty="0"/>
                  <a:t>is a secure </a:t>
                </a:r>
                <a:r>
                  <a:rPr lang="en-US" sz="3500" dirty="0" smtClean="0"/>
                  <a:t>PRF then there is a strong pseudorandom permutation.</a:t>
                </a:r>
                <a:endParaRPr lang="en-US" sz="3500" dirty="0"/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565" t="-37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365125"/>
            <a:ext cx="11165840" cy="1325563"/>
          </a:xfrm>
        </p:spPr>
        <p:txBody>
          <a:bodyPr/>
          <a:lstStyle/>
          <a:p>
            <a:r>
              <a:rPr lang="en-US" dirty="0" smtClean="0"/>
              <a:t>OWFs/OWPs are Sufficient for Symmetric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Corollary: </a:t>
            </a:r>
            <a:r>
              <a:rPr lang="en-US" sz="3600" dirty="0" smtClean="0"/>
              <a:t>If one-way </a:t>
            </a:r>
            <a:r>
              <a:rPr lang="en-US" sz="3600" dirty="0" smtClean="0"/>
              <a:t>permutations </a:t>
            </a:r>
            <a:r>
              <a:rPr lang="en-US" sz="3600" dirty="0" smtClean="0"/>
              <a:t>exist then PRGs, PRFs and strong PRPs all exist.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Corollary</a:t>
            </a:r>
            <a:r>
              <a:rPr lang="en-US" sz="3600" dirty="0" smtClean="0"/>
              <a:t>: </a:t>
            </a:r>
            <a:r>
              <a:rPr lang="en-US" sz="3200" dirty="0"/>
              <a:t>If one-way </a:t>
            </a:r>
            <a:r>
              <a:rPr lang="en-US" sz="3200" dirty="0" smtClean="0"/>
              <a:t>permutations </a:t>
            </a:r>
            <a:r>
              <a:rPr lang="en-US" sz="3200" dirty="0"/>
              <a:t>exist then </a:t>
            </a:r>
            <a:r>
              <a:rPr lang="en-US" sz="3200" dirty="0" smtClean="0"/>
              <a:t>there exist CCA-secure encryption schemes and secure MACs.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Remark: </a:t>
            </a:r>
            <a:r>
              <a:rPr lang="en-US" sz="3200" dirty="0" smtClean="0"/>
              <a:t>Can obtain all of the above results from OWFs as well</a:t>
            </a:r>
            <a:endParaRPr lang="en-US" sz="3200" dirty="0"/>
          </a:p>
          <a:p>
            <a:pPr marL="0" indent="0">
              <a:buNone/>
            </a:pPr>
            <a:endParaRPr lang="en-US" sz="3500" dirty="0"/>
          </a:p>
          <a:p>
            <a:endParaRPr lang="en-US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OWFs Necessary for Private Key </a:t>
            </a:r>
            <a:r>
              <a:rPr lang="en-US" dirty="0" smtClean="0"/>
              <a:t>Crypto?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results show that OWFs are </a:t>
            </a:r>
            <a:r>
              <a:rPr lang="en-US" u="sng" dirty="0" smtClean="0"/>
              <a:t>sufficient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Can we build Private Key Crypto from weaker assumptions?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Short Answer: </a:t>
            </a:r>
            <a:r>
              <a:rPr lang="en-US" dirty="0" smtClean="0"/>
              <a:t>No, OWFs are also </a:t>
            </a:r>
            <a:r>
              <a:rPr lang="en-US" i="1" u="sng" dirty="0" smtClean="0"/>
              <a:t>necessary</a:t>
            </a:r>
            <a:r>
              <a:rPr lang="en-US" dirty="0" smtClean="0"/>
              <a:t> for most private-key crypto primitives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why can we assume that we have an PRG with expansion 2n?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 Answer: </a:t>
                </a:r>
                <a:r>
                  <a:rPr lang="en-US" dirty="0" smtClean="0"/>
                  <a:t>We already showed </a:t>
                </a:r>
                <a:r>
                  <a:rPr lang="en-US" dirty="0" smtClean="0"/>
                  <a:t>that a PRG with expansion </a:t>
                </a:r>
                <a:r>
                  <a:rPr lang="en-US" dirty="0"/>
                  <a:t>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 Implies the existence of a PRG with expansion p(n) for any polynomial.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Claim:</a:t>
                </a:r>
                <a:r>
                  <a:rPr lang="en-US" dirty="0" smtClean="0"/>
                  <a:t> G is also a OWF!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(Easy </a:t>
                </a:r>
                <a:r>
                  <a:rPr lang="en-US" dirty="0"/>
                  <a:t>to Compute?) ✓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(Hard to Invert?)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Intuition: </a:t>
                </a:r>
                <a:r>
                  <a:rPr lang="en-US" dirty="0" smtClean="0"/>
                  <a:t>If we can invert G(x) then we can distinguish G(x) from a random string.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:r>
                  <a:rPr lang="en-US" dirty="0" smtClean="0"/>
                  <a:t>Assume (for contradiction) that A can invert G(s) with non-negligible probability p(n).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Distinguisher D(y): Simulate A(y)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 1 if and only if A(y) outputs x s.t. G(x)=y.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Intuition for Reduction: </a:t>
                </a:r>
                <a:r>
                  <a:rPr lang="en-US" dirty="0" smtClean="0"/>
                  <a:t>If we can find x s.t. G(x)=y then y is not random.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Select a random 2n bit string y. Then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 there does not exist x such that G(x)=y.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Why not?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</a:t>
            </a:r>
            <a:r>
              <a:rPr lang="en-US" dirty="0" smtClean="0"/>
              <a:t>555: </a:t>
            </a:r>
            <a:r>
              <a:rPr lang="en-US" dirty="0"/>
              <a:t>Week </a:t>
            </a:r>
            <a:r>
              <a:rPr lang="en-US" dirty="0" smtClean="0"/>
              <a:t>8: Topic 1:</a:t>
            </a:r>
            <a:br>
              <a:rPr lang="en-US" dirty="0" smtClean="0"/>
            </a:br>
            <a:r>
              <a:rPr lang="en-US" dirty="0" smtClean="0"/>
              <a:t>One Way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the minimal assumptions necessary for symmetric key-cryptography?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If we can invert G(x) then we can distinguish G(x) from a random string.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Select a random 2n bit string y. Then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 there does not exist x such that G(x)=y.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Why not? Simple counting argument, 2</a:t>
                </a:r>
                <a:r>
                  <a:rPr lang="en-US" baseline="30000" dirty="0" smtClean="0"/>
                  <a:t>2n</a:t>
                </a:r>
                <a:r>
                  <a:rPr lang="en-US" dirty="0" smtClean="0"/>
                  <a:t> possible y’s and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x’s. </a:t>
                </a:r>
              </a:p>
              <a:p>
                <a:r>
                  <a:rPr lang="en-US" dirty="0" smtClean="0"/>
                  <a:t>Probability there exists such an x is at most 2</a:t>
                </a:r>
                <a:r>
                  <a:rPr lang="en-US" baseline="30000" dirty="0" smtClean="0"/>
                  <a:t>-n</a:t>
                </a:r>
                <a:r>
                  <a:rPr lang="en-US" dirty="0"/>
                  <a:t> </a:t>
                </a:r>
                <a:r>
                  <a:rPr lang="en-US" dirty="0" smtClean="0"/>
                  <a:t>(for </a:t>
                </a:r>
                <a:r>
                  <a:rPr lang="en-US" dirty="0"/>
                  <a:t>a random </a:t>
                </a:r>
                <a:r>
                  <a:rPr lang="en-US" dirty="0" smtClean="0"/>
                  <a:t>y)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assumptions imply OWFs?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(Easy Extension) PRFs  PRGs  OWFs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Does secure crypto scheme imply OWFs?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CCA-secure? (Strongest)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CPA-Secure?  (Weaker)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EAV-secure?  (Weakest)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As long as the plaintext is longer than the secret key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Perfect Secrecy?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 (Guarantee is information theoretic)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Proposition 7.29: </a:t>
            </a:r>
            <a:r>
              <a:rPr lang="en-US" dirty="0" smtClean="0"/>
              <a:t>If there exists a EAV-secure private-key encryption scheme that encrypts messages twice as long as its key, then a one-way function exists.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Recap: </a:t>
            </a:r>
            <a:r>
              <a:rPr lang="en-US" dirty="0" smtClean="0"/>
              <a:t>EAV-secure. </a:t>
            </a:r>
          </a:p>
          <a:p>
            <a:r>
              <a:rPr lang="en-US" dirty="0" smtClean="0"/>
              <a:t>Attacker picks two plaintexts 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  <a:r>
              <a:rPr lang="en-US" dirty="0" smtClean="0"/>
              <a:t> and is given c=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) for random bit b.</a:t>
            </a:r>
          </a:p>
          <a:p>
            <a:r>
              <a:rPr lang="en-US" dirty="0" smtClean="0"/>
              <a:t>Attacker attempts to guess b.</a:t>
            </a:r>
          </a:p>
          <a:p>
            <a:r>
              <a:rPr lang="en-US" dirty="0" smtClean="0"/>
              <a:t>No ability to request additional encryptions (chosen-plaintext attacks) </a:t>
            </a:r>
          </a:p>
          <a:p>
            <a:r>
              <a:rPr lang="en-US" dirty="0" smtClean="0"/>
              <a:t>In fact, no ability to observe any additional encryptions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7.29: </a:t>
                </a:r>
                <a:r>
                  <a:rPr lang="en-US" dirty="0" smtClean="0"/>
                  <a:t>If there exists a EAV-secure private-key encryption scheme that encrypts messages twice as long as its key, then a one-way function exists.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Input: 4n bits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(For simplicity assume that </a:t>
                </a:r>
                <a:r>
                  <a:rPr lang="en-US" b="1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accepts n bits of randomness)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 is a OWF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565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7.29: </a:t>
                </a:r>
                <a:r>
                  <a:rPr lang="en-US" dirty="0" smtClean="0"/>
                  <a:t>If there exists a EAV-secure private-key encryption scheme that encrypts messages twice as long as its key, then a one-way function exists.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 is a OWF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Reduction Intuition: </a:t>
                </a:r>
                <a:r>
                  <a:rPr lang="en-US" dirty="0" smtClean="0"/>
                  <a:t>Inverting f involves finding secret key k consistent with known message-ciphertext pair.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particular, given a MAC that satisfies MAC security (Definition 4.2) against an attacker who sees an arbitrary (polynomial) number of message/tag pairs.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Conclusions: </a:t>
            </a:r>
            <a:r>
              <a:rPr lang="en-US" dirty="0" smtClean="0"/>
              <a:t>OWFs are necessary and sufficient for all (non-trivial) private key cryptography.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</a:t>
            </a:r>
            <a:r>
              <a:rPr lang="en-US" dirty="0" smtClean="0"/>
              <a:t>OWFs are a minimal assumption for private-key crypto.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Key Crypto/Hashing? </a:t>
            </a:r>
          </a:p>
          <a:p>
            <a:r>
              <a:rPr lang="en-US" dirty="0" smtClean="0"/>
              <a:t>OWFs are known to be necessary</a:t>
            </a:r>
          </a:p>
          <a:p>
            <a:r>
              <a:rPr lang="en-US" dirty="0" smtClean="0"/>
              <a:t>Not known (or believed) to be sufficient.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advantage of a distinguisher D is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Looks similar to definition of PRGs</a:t>
                </a:r>
              </a:p>
              <a:p>
                <a:pPr lvl="1"/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is distribution G(U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) and </a:t>
                </a:r>
              </a:p>
              <a:p>
                <a:pPr lvl="1"/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is uniform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 over strings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(n).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7.32: </a:t>
                </a:r>
                <a:r>
                  <a:rPr lang="en-US" dirty="0" smtClean="0"/>
                  <a:t>Let t(n) be a polynomial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the ensembles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 smtClean="0"/>
                  <a:t> be 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 </a:t>
                </a:r>
                <a:r>
                  <a:rPr lang="en-US" u="sng" dirty="0"/>
                  <a:t>computationally indistinguishable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Functions (OWFs)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8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one way if it is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(Easy to compute) </a:t>
                </a:r>
                <a:r>
                  <a:rPr lang="en-US" dirty="0" smtClean="0"/>
                  <a:t>There is a polynomial time algorithm (in |x|) for computing f(x).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(Hard to Invert) </a:t>
                </a:r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uniformly at random and give the attacker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, f(x). The probability that a PPT attacker outputs x’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negligible.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8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555: Week 9: </a:t>
            </a:r>
            <a:r>
              <a:rPr lang="en-US" dirty="0"/>
              <a:t>Topic 2</a:t>
            </a:r>
            <a:br>
              <a:rPr lang="en-US" dirty="0"/>
            </a:br>
            <a:r>
              <a:rPr lang="en-US" dirty="0"/>
              <a:t>Number Theory/Public </a:t>
            </a:r>
            <a:r>
              <a:rPr lang="en-US" dirty="0" smtClean="0"/>
              <a:t>Key-Cryptography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an asymmetric key with Anakin </a:t>
            </a:r>
          </a:p>
          <a:p>
            <a:pPr lvl="2"/>
            <a:r>
              <a:rPr lang="en-US" dirty="0" smtClean="0"/>
              <a:t>Can they use Anakin to exchange a secret key?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 descr="Image result for yoda obi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5" y="4281167"/>
            <a:ext cx="5324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3072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an asymmetric key with Anakin </a:t>
            </a:r>
          </a:p>
          <a:p>
            <a:pPr lvl="2"/>
            <a:r>
              <a:rPr lang="en-US" dirty="0" smtClean="0"/>
              <a:t>Can they use Anakin to exchange a secret key? </a:t>
            </a:r>
          </a:p>
          <a:p>
            <a:pPr lvl="2"/>
            <a:r>
              <a:rPr lang="en-US" b="1" dirty="0" smtClean="0"/>
              <a:t>Remark</a:t>
            </a:r>
            <a:r>
              <a:rPr lang="en-US" dirty="0" smtClean="0"/>
              <a:t>: </a:t>
            </a:r>
            <a:r>
              <a:rPr lang="en-US" dirty="0"/>
              <a:t>Obi-Wan and Yoda </a:t>
            </a:r>
            <a:r>
              <a:rPr lang="en-US" dirty="0" smtClean="0"/>
              <a:t>both trust Anakin, but would prefer to keep the key private just in case.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4098" name="Picture 2" descr="Image result for i trusted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5" y="4438172"/>
            <a:ext cx="3810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an asymmetric key with Anakin </a:t>
            </a:r>
          </a:p>
          <a:p>
            <a:pPr lvl="2"/>
            <a:r>
              <a:rPr lang="en-US" dirty="0" smtClean="0"/>
              <a:t>Can they use Anakin to exchange a secret key? </a:t>
            </a:r>
          </a:p>
          <a:p>
            <a:pPr lvl="2"/>
            <a:r>
              <a:rPr lang="en-US" b="1" dirty="0" smtClean="0"/>
              <a:t>Remark</a:t>
            </a:r>
            <a:r>
              <a:rPr lang="en-US" dirty="0" smtClean="0"/>
              <a:t>: </a:t>
            </a:r>
            <a:r>
              <a:rPr lang="en-US" dirty="0"/>
              <a:t>Obi-Wan and Yoda </a:t>
            </a:r>
            <a:r>
              <a:rPr lang="en-US" dirty="0" smtClean="0"/>
              <a:t>both trust Anakin, but would prefer to keep the key private just in case.</a:t>
            </a:r>
          </a:p>
          <a:p>
            <a:r>
              <a:rPr lang="en-US" dirty="0" smtClean="0"/>
              <a:t>Need for Public-Key Crypto</a:t>
            </a:r>
          </a:p>
          <a:p>
            <a:pPr lvl="1"/>
            <a:r>
              <a:rPr lang="en-US" dirty="0" smtClean="0"/>
              <a:t>We can solve the key-exchange problem using public-key cryptography.</a:t>
            </a:r>
          </a:p>
          <a:p>
            <a:pPr lvl="1"/>
            <a:r>
              <a:rPr lang="en-US" dirty="0" smtClean="0"/>
              <a:t>No solution is known using symmetric key cryptography alone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dirty="0" smtClean="0"/>
              <a:t>Suppose we have n people and </a:t>
            </a:r>
          </a:p>
          <a:p>
            <a:pPr marL="0" indent="0">
              <a:buNone/>
            </a:pPr>
            <a:r>
              <a:rPr lang="en-US" dirty="0" smtClean="0"/>
              <a:t>each pair of people want to be able </a:t>
            </a:r>
          </a:p>
          <a:p>
            <a:pPr marL="0" indent="0">
              <a:buNone/>
            </a:pPr>
            <a:r>
              <a:rPr lang="en-US" dirty="0" smtClean="0"/>
              <a:t>to maintain a secure communication</a:t>
            </a:r>
          </a:p>
          <a:p>
            <a:pPr marL="0" indent="0">
              <a:buNone/>
            </a:pPr>
            <a:r>
              <a:rPr lang="en-US" dirty="0" smtClean="0"/>
              <a:t>channel.</a:t>
            </a:r>
          </a:p>
          <a:p>
            <a:pPr lvl="1"/>
            <a:r>
              <a:rPr lang="en-US" dirty="0" smtClean="0"/>
              <a:t>How many private keys per person?</a:t>
            </a:r>
          </a:p>
          <a:p>
            <a:pPr lvl="1"/>
            <a:r>
              <a:rPr lang="en-US" b="1" dirty="0" smtClean="0"/>
              <a:t>Answer</a:t>
            </a:r>
            <a:r>
              <a:rPr lang="en-US" dirty="0" smtClean="0"/>
              <a:t>: n-1</a:t>
            </a:r>
          </a:p>
          <a:p>
            <a:endParaRPr lang="en-US" dirty="0"/>
          </a:p>
          <a:p>
            <a:r>
              <a:rPr lang="en-US" dirty="0" smtClean="0"/>
              <a:t>Key Explosion Problem</a:t>
            </a:r>
          </a:p>
          <a:p>
            <a:pPr lvl="1"/>
            <a:r>
              <a:rPr lang="en-US" dirty="0" smtClean="0"/>
              <a:t>n </a:t>
            </a:r>
            <a:r>
              <a:rPr lang="en-US" dirty="0"/>
              <a:t>can get very big if you are </a:t>
            </a:r>
            <a:r>
              <a:rPr lang="en-US" dirty="0" smtClean="0"/>
              <a:t>Google or Amazon!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tool behind public key-crypto </a:t>
            </a:r>
          </a:p>
          <a:p>
            <a:pPr lvl="1"/>
            <a:r>
              <a:rPr lang="en-US" dirty="0" smtClean="0"/>
              <a:t>RSA, El-Gamal,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</a:p>
          <a:p>
            <a:endParaRPr lang="en-US" dirty="0"/>
          </a:p>
          <a:p>
            <a:r>
              <a:rPr lang="en-US" dirty="0" smtClean="0"/>
              <a:t>Aside: don’t worry we will still use symmetric key crypto</a:t>
            </a:r>
          </a:p>
          <a:p>
            <a:pPr lvl="1"/>
            <a:r>
              <a:rPr lang="en-US" dirty="0" smtClean="0"/>
              <a:t>It is more efficient in practice</a:t>
            </a:r>
          </a:p>
          <a:p>
            <a:pPr lvl="1"/>
            <a:r>
              <a:rPr lang="en-US" dirty="0" smtClean="0"/>
              <a:t>First step in many public key-crypto protocols is to generate symmetric key </a:t>
            </a:r>
          </a:p>
          <a:p>
            <a:pPr lvl="2"/>
            <a:r>
              <a:rPr lang="en-US" dirty="0" smtClean="0"/>
              <a:t>Then communicate using authenticated encryption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Factoring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FindPrimeFactor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N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=1,…,N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N/</a:t>
            </a:r>
            <a:r>
              <a:rPr lang="en-US" dirty="0" err="1" smtClean="0"/>
              <a:t>i</a:t>
            </a:r>
            <a:r>
              <a:rPr lang="en-US" dirty="0" smtClean="0"/>
              <a:t> is an integer then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Output</a:t>
            </a:r>
            <a:r>
              <a:rPr lang="en-US" dirty="0" smtClean="0"/>
              <a:t> 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Running time: </a:t>
            </a:r>
            <a:r>
              <a:rPr lang="en-US" dirty="0" smtClean="0"/>
              <a:t>O(N) steps</a:t>
            </a:r>
          </a:p>
          <a:p>
            <a:pPr marL="0" indent="0">
              <a:buNone/>
            </a:pPr>
            <a:r>
              <a:rPr lang="en-US" b="1" dirty="0" smtClean="0"/>
              <a:t>Correctness</a:t>
            </a:r>
            <a:r>
              <a:rPr lang="en-US" dirty="0" smtClean="0"/>
              <a:t>: Always returns a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5527040" y="1483360"/>
            <a:ext cx="5486400" cy="1727200"/>
          </a:xfrm>
          <a:prstGeom prst="wedgeRectCallout">
            <a:avLst>
              <a:gd name="adj1" fmla="val -65244"/>
              <a:gd name="adj2" fmla="val 177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Did we just break RSA?</a:t>
            </a:r>
          </a:p>
        </p:txBody>
      </p:sp>
    </p:spTree>
    <p:extLst>
      <p:ext uri="{BB962C8B-B14F-4D97-AF65-F5344CB8AC3E}">
        <p14:creationId xmlns:p14="http://schemas.microsoft.com/office/powerpoint/2010/main" val="31739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Factoring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FindPrimeFactor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N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=1,…,N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N/</a:t>
            </a:r>
            <a:r>
              <a:rPr lang="en-US" dirty="0" err="1" smtClean="0"/>
              <a:t>i</a:t>
            </a:r>
            <a:r>
              <a:rPr lang="en-US" dirty="0" smtClean="0"/>
              <a:t> is an integer then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Output</a:t>
            </a:r>
            <a:r>
              <a:rPr lang="en-US" dirty="0" smtClean="0"/>
              <a:t> 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Running time: </a:t>
            </a:r>
            <a:r>
              <a:rPr lang="en-US" dirty="0" smtClean="0"/>
              <a:t>O(N) steps</a:t>
            </a:r>
          </a:p>
          <a:p>
            <a:pPr marL="0" indent="0">
              <a:buNone/>
            </a:pPr>
            <a:r>
              <a:rPr lang="en-US" b="1" dirty="0" smtClean="0"/>
              <a:t>Correctness</a:t>
            </a:r>
            <a:r>
              <a:rPr lang="en-US" dirty="0" smtClean="0"/>
              <a:t>: Always returns a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527040" y="1483360"/>
                <a:ext cx="6380480" cy="2773680"/>
              </a:xfrm>
              <a:prstGeom prst="wedgeRectCallout">
                <a:avLst>
                  <a:gd name="adj1" fmla="val -80985"/>
                  <a:gd name="adj2" fmla="val 731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We measure running time of an arithmetic algorithm (multiply, divide, GCD, remainder) in terms of the number of bits necessary to encode the inputs.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 smtClean="0"/>
                  <a:t>How many bits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 to encode N?</a:t>
                </a:r>
              </a:p>
              <a:p>
                <a:pPr algn="ctr"/>
                <a:r>
                  <a:rPr lang="en-US" sz="2400" dirty="0" smtClean="0"/>
                  <a:t>Answer: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= log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(N)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1483360"/>
                <a:ext cx="6380480" cy="2773680"/>
              </a:xfrm>
              <a:prstGeom prst="wedgeRectCallout">
                <a:avLst>
                  <a:gd name="adj1" fmla="val -80985"/>
                  <a:gd name="adj2" fmla="val 73123"/>
                </a:avLst>
              </a:prstGeom>
              <a:blipFill>
                <a:blip r:embed="rId2"/>
                <a:stretch>
                  <a:fillRect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3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Operations on Integers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Addition</a:t>
                </a:r>
              </a:p>
              <a:p>
                <a:r>
                  <a:rPr lang="en-US" dirty="0" smtClean="0"/>
                  <a:t>Multiplication</a:t>
                </a:r>
              </a:p>
              <a:p>
                <a:r>
                  <a:rPr lang="en-US" dirty="0" smtClean="0"/>
                  <a:t>Division with Remainder</a:t>
                </a:r>
              </a:p>
              <a:p>
                <a:pPr lvl="1"/>
                <a:r>
                  <a:rPr lang="en-US" b="1" dirty="0" smtClean="0"/>
                  <a:t>Input: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dirty="0" smtClean="0"/>
                  <a:t>and divisor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quotient q and remainder r &lt;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1" dirty="0" smtClean="0"/>
                  <a:t>Convenient Notation: </a:t>
                </a:r>
                <a:r>
                  <a:rPr lang="en-US" dirty="0" smtClean="0"/>
                  <a:t>r =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b</a:t>
                </a:r>
              </a:p>
              <a:p>
                <a:r>
                  <a:rPr lang="en-US" dirty="0" smtClean="0"/>
                  <a:t>Greatest Common Divisor</a:t>
                </a:r>
              </a:p>
              <a:p>
                <a:pPr lvl="1"/>
                <a:r>
                  <a:rPr lang="en-US" b="1" dirty="0" smtClean="0"/>
                  <a:t>Example: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(9,15) = 3</a:t>
                </a:r>
              </a:p>
              <a:p>
                <a:r>
                  <a:rPr lang="en-US" dirty="0" smtClean="0"/>
                  <a:t>Extended GCD(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Output integers X,Y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gcd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172200" y="1483360"/>
                <a:ext cx="5638800" cy="1214120"/>
              </a:xfrm>
              <a:prstGeom prst="wedgeRectCallout">
                <a:avLst>
                  <a:gd name="adj1" fmla="val -128221"/>
                  <a:gd name="adj2" fmla="val -624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483360"/>
                <a:ext cx="5638800" cy="1214120"/>
              </a:xfrm>
              <a:prstGeom prst="wedgeRectCallout">
                <a:avLst>
                  <a:gd name="adj1" fmla="val -128221"/>
                  <a:gd name="adj2" fmla="val -6241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36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Division with Remainder</a:t>
                </a:r>
              </a:p>
              <a:p>
                <a:pPr lvl="1"/>
                <a:r>
                  <a:rPr lang="en-US" b="1" dirty="0"/>
                  <a:t>Input:</a:t>
                </a:r>
                <a:r>
                  <a:rPr lang="en-US" dirty="0"/>
                  <a:t> a and b </a:t>
                </a:r>
              </a:p>
              <a:p>
                <a:pPr lvl="1"/>
                <a:r>
                  <a:rPr lang="en-US" b="1" dirty="0"/>
                  <a:t>Output</a:t>
                </a:r>
                <a:r>
                  <a:rPr lang="en-US" dirty="0"/>
                  <a:t>: quotient q and remainder r &lt; b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Greatest Common Divisor</a:t>
                </a:r>
              </a:p>
              <a:p>
                <a:pPr lvl="1"/>
                <a:r>
                  <a:rPr lang="en-US" b="1" dirty="0" smtClean="0"/>
                  <a:t>Key Observation: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Then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a,b</a:t>
                </a:r>
                <a:r>
                  <a:rPr lang="en-US" dirty="0" smtClean="0"/>
                  <a:t>) =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(r,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 smtClean="0"/>
                  <a:t>Proof:</a:t>
                </a:r>
              </a:p>
              <a:p>
                <a:pPr lvl="1"/>
                <a:r>
                  <a:rPr lang="en-US" dirty="0" smtClean="0"/>
                  <a:t> Let d =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b="1" dirty="0" err="1"/>
                  <a:t>a</a:t>
                </a:r>
                <a:r>
                  <a:rPr lang="en-US" dirty="0" err="1"/>
                  <a:t>,</a:t>
                </a:r>
                <a:r>
                  <a:rPr lang="en-US" b="1" dirty="0" err="1"/>
                  <a:t>b</a:t>
                </a:r>
                <a:r>
                  <a:rPr lang="en-US" dirty="0" smtClean="0"/>
                  <a:t>). Then d divides both a and b. Thus, d also divides r=a-</a:t>
                </a:r>
                <a:r>
                  <a:rPr lang="en-US" dirty="0" err="1" smtClean="0"/>
                  <a:t>qb</a:t>
                </a:r>
                <a:r>
                  <a:rPr lang="en-US" dirty="0" smtClean="0"/>
                  <a:t>.</a:t>
                </a:r>
              </a:p>
              <a:p>
                <a:pPr marL="914400" lvl="2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d=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Let d’ =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). Then d’ divides both b and r. Thus, d’ also divides a = </a:t>
                </a:r>
                <a:r>
                  <a:rPr lang="en-US" dirty="0" err="1" smtClean="0"/>
                  <a:t>qb+r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	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)=d’</a:t>
                </a:r>
              </a:p>
              <a:p>
                <a:pPr lvl="1"/>
                <a:r>
                  <a:rPr lang="en-US" dirty="0" smtClean="0"/>
                  <a:t>Conclusion: d=d’.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Core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a one-way function f may potentially reveal lots of information about input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 f(x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)=(x</a:t>
            </a:r>
            <a:r>
              <a:rPr lang="en-US" baseline="-25000" dirty="0" smtClean="0"/>
              <a:t>1</a:t>
            </a:r>
            <a:r>
              <a:rPr lang="en-US" dirty="0" smtClean="0"/>
              <a:t>,g(x</a:t>
            </a:r>
            <a:r>
              <a:rPr lang="en-US" baseline="-25000" dirty="0" smtClean="0"/>
              <a:t>2</a:t>
            </a:r>
            <a:r>
              <a:rPr lang="en-US" dirty="0" smtClean="0"/>
              <a:t>)), where g is a one-way function.</a:t>
            </a:r>
          </a:p>
          <a:p>
            <a:r>
              <a:rPr lang="en-US" b="1" dirty="0" smtClean="0"/>
              <a:t>Claim</a:t>
            </a:r>
            <a:r>
              <a:rPr lang="en-US" dirty="0" smtClean="0"/>
              <a:t>: f is one-way (even if f(x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 reveals half of the input bits!)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 smtClean="0"/>
                  <a:t>(Modular Arithmetic) </a:t>
                </a:r>
                <a:r>
                  <a:rPr lang="en-US" dirty="0" smtClean="0"/>
                  <a:t>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sum [(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+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], difference [(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 or product [</a:t>
                </a:r>
                <a:r>
                  <a:rPr lang="en-US" b="1" dirty="0" smtClean="0"/>
                  <a:t>ab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Determine whether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has an inverse 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such that 1=[</a:t>
                </a:r>
                <a:r>
                  <a:rPr lang="en-US" b="1" dirty="0" smtClean="0"/>
                  <a:t>aa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if it exists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/>
                  <a:t>(Modular Arithmetic) The following operations are polynomial time in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sum [(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+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], difference [(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 or product [</a:t>
                </a:r>
                <a:r>
                  <a:rPr lang="en-US" b="1" dirty="0" smtClean="0"/>
                  <a:t>ab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Determine whether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has an inverse 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such that 1=[</a:t>
                </a:r>
                <a:r>
                  <a:rPr lang="en-US" b="1" dirty="0" smtClean="0"/>
                  <a:t>aa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if it exists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836160" y="1227614"/>
            <a:ext cx="6380480" cy="2773680"/>
          </a:xfrm>
          <a:prstGeom prst="wedgeRectCallout">
            <a:avLst>
              <a:gd name="adj1" fmla="val -104552"/>
              <a:gd name="adj2" fmla="val 72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Remark</a:t>
            </a:r>
            <a:r>
              <a:rPr lang="en-US" sz="2400" dirty="0" smtClean="0"/>
              <a:t>: Part 3 and 4 use extended GCD algorithm</a:t>
            </a:r>
          </a:p>
        </p:txBody>
      </p:sp>
    </p:spTree>
    <p:extLst>
      <p:ext uri="{BB962C8B-B14F-4D97-AF65-F5344CB8AC3E}">
        <p14:creationId xmlns:p14="http://schemas.microsoft.com/office/powerpoint/2010/main" val="17988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:r>
                  <a:rPr lang="en-US" dirty="0" smtClean="0"/>
                  <a:t>(Modular Arithmetic) The following operations are polynomial time in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Attempt 1: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X =1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=1,…,b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 = X*a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5293360" y="3403283"/>
            <a:ext cx="6380480" cy="2773680"/>
          </a:xfrm>
          <a:prstGeom prst="wedgeRectCallout">
            <a:avLst>
              <a:gd name="adj1" fmla="val -94281"/>
              <a:gd name="adj2" fmla="val -28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is wrong?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10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5756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(Modular Arithmetic) 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Attempt 2: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(b=0) return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X[0]=a;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(b)+1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X[i-1]*X[i-1]         // Invariant: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[</m:t>
                      </m:r>
                      <m:r>
                        <m:rPr>
                          <m:nor/>
                        </m:rPr>
                        <a:rPr lang="en-US" b="1" dirty="0"/>
                        <m:t>a</m:t>
                      </m:r>
                      <m:r>
                        <m:rPr>
                          <m:nor/>
                        </m:rPr>
                        <a:rPr lang="en-US" b="1" baseline="30000" dirty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] 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dirty="0"/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57560" cy="4351338"/>
              </a:xfrm>
              <a:blipFill>
                <a:blip r:embed="rId2"/>
                <a:stretch>
                  <a:fillRect l="-77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152640" y="2549843"/>
                <a:ext cx="4323080" cy="1778317"/>
              </a:xfrm>
              <a:prstGeom prst="wedgeRectCallout">
                <a:avLst>
                  <a:gd name="adj1" fmla="val -134117"/>
                  <a:gd name="adj2" fmla="val 667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What is wrong?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b="1" dirty="0" smtClean="0"/>
                  <a:t>The number of bits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b="1" dirty="0" smtClean="0"/>
                  <a:t>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b="1" dirty="0" smtClean="0"/>
                  <a:t>).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2549843"/>
                <a:ext cx="4323080" cy="1778317"/>
              </a:xfrm>
              <a:prstGeom prst="wedgeRectCallout">
                <a:avLst>
                  <a:gd name="adj1" fmla="val -134117"/>
                  <a:gd name="adj2" fmla="val 66784"/>
                </a:avLst>
              </a:prstGeom>
              <a:blipFill>
                <a:blip r:embed="rId3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(Modular Arithmetic) 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Fixed Algorithm: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(b=0) return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X[0]=a;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(b)+1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X[i-1]*X[i-1]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</a:t>
                </a:r>
                <a:r>
                  <a:rPr lang="en-US" dirty="0" smtClean="0"/>
                  <a:t>// Invariant: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[</m:t>
                      </m:r>
                      <m:r>
                        <m:rPr>
                          <m:nor/>
                        </m:rPr>
                        <a:rPr lang="en-US" b="1" dirty="0"/>
                        <m:t>a</m:t>
                      </m:r>
                      <m:r>
                        <m:rPr>
                          <m:nor/>
                        </m:rPr>
                        <a:rPr lang="en-US" b="1" baseline="30000" dirty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] 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[</m:t>
                          </m:r>
                          <m:r>
                            <m:rPr>
                              <m:nor/>
                            </m:rPr>
                            <a:rPr lang="en-US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dirty="0"/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(Sampling) </a:t>
                </a:r>
                <a:r>
                  <a:rPr lang="en-US" dirty="0" smtClean="0"/>
                  <a:t>Let 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Examples: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2,3,4,5,6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(Sampling) </a:t>
                </a:r>
                <a:r>
                  <a:rPr lang="en-US" dirty="0" smtClean="0"/>
                  <a:t>Let 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There is a probabilistic polynomial time algorithm </a:t>
                </a:r>
                <a:r>
                  <a:rPr lang="en-US" dirty="0"/>
                  <a:t>(in |N|)</a:t>
                </a:r>
                <a:r>
                  <a:rPr lang="en-US" dirty="0" smtClean="0"/>
                  <a:t> to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 to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allowed to output “fail” with negligible probability in |N|.</a:t>
                </a:r>
              </a:p>
              <a:p>
                <a:r>
                  <a:rPr lang="en-US" dirty="0" smtClean="0"/>
                  <a:t>Conditioned on not failing sample must be uniform.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8]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 </a:t>
                </a:r>
                <a:r>
                  <a:rPr lang="en-US" b="1" dirty="0" err="1" smtClean="0"/>
                  <a:t>gcd</a:t>
                </a:r>
                <a:r>
                  <a:rPr lang="en-US" b="1" dirty="0" smtClean="0"/>
                  <a:t>(</a:t>
                </a:r>
                <a:r>
                  <a:rPr lang="en-US" b="1" dirty="0" err="1" smtClean="0"/>
                  <a:t>xy,N</a:t>
                </a:r>
                <a:r>
                  <a:rPr lang="en-US" b="1" dirty="0" smtClean="0"/>
                  <a:t>) = </a:t>
                </a:r>
                <a:r>
                  <a:rPr lang="en-US" dirty="0" smtClean="0"/>
                  <a:t> d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d&gt;1 then for some prime p and integer q we have d=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Now p must divide N and 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 (by definition) and hence p must divide either x or 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(WLOG) say p divides x. In this case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x,N</a:t>
                </a:r>
                <a:r>
                  <a:rPr lang="en-US" dirty="0" smtClean="0"/>
                  <a:t>)=p &gt; 1, which means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1,3,5,7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Core Predicates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predicate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is called a hard-core predicate of a function f if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</a:t>
                </a:r>
                <a:r>
                  <a:rPr lang="en-US" dirty="0" smtClean="0"/>
                  <a:t>Easy to Compute)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hc</m:t>
                    </m:r>
                  </m:oMath>
                </a14:m>
                <a:r>
                  <a:rPr lang="en-US" dirty="0" smtClean="0"/>
                  <a:t> can be computed in polynomial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(Hard to Guess) For all PPT attacker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𝐏𝐫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Polynomial time algorithms (in bit lengths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</m:oMath>
                </a14:m>
                <a:r>
                  <a:rPr lang="en-US" dirty="0" smtClean="0"/>
                  <a:t>) to do important stuff</a:t>
                </a:r>
                <a:endParaRPr lang="en-US" dirty="0"/>
              </a:p>
              <a:p>
                <a:pPr lvl="1"/>
                <a:r>
                  <a:rPr lang="en-US" dirty="0" smtClean="0"/>
                  <a:t>GCD(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Find inverse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such </a:t>
                </a:r>
                <a:r>
                  <a:rPr lang="en-US" dirty="0"/>
                  <a:t>that 1=[</a:t>
                </a:r>
                <a:r>
                  <a:rPr lang="en-US" b="1" dirty="0"/>
                  <a:t>aa</a:t>
                </a:r>
                <a:r>
                  <a:rPr lang="en-US" b="1" baseline="30000" dirty="0"/>
                  <a:t>-1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 smtClean="0"/>
                  <a:t>]   (if it exists)</a:t>
                </a:r>
              </a:p>
              <a:p>
                <a:pPr lvl="1"/>
                <a:r>
                  <a:rPr lang="en-US" dirty="0" err="1" smtClean="0"/>
                  <a:t>PowerMod</a:t>
                </a:r>
                <a:r>
                  <a:rPr lang="en-US" dirty="0" smtClean="0"/>
                  <a:t>: </a:t>
                </a:r>
                <a:r>
                  <a:rPr lang="en-US" dirty="0"/>
                  <a:t>[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b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 smtClean="0"/>
                  <a:t>Draw uniform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gcd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pPr lvl="2"/>
                <a:r>
                  <a:rPr lang="en-US" dirty="0" smtClean="0"/>
                  <a:t>Randomized PPT algorithm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1,3,5,7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0</a:t>
                </a:r>
                <a:r>
                  <a:rPr lang="en-US" dirty="0" smtClean="0"/>
                  <a:t>: Let p be a prime so that </a:t>
                </a:r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N = 9 = 3</a:t>
                </a:r>
                <a:r>
                  <a:rPr lang="en-US" baseline="30000" dirty="0" smtClean="0"/>
                  <a:t>2     </a:t>
                </a:r>
                <a:r>
                  <a:rPr lang="en-US" dirty="0"/>
                  <a:t>(m=1, e</a:t>
                </a:r>
                <a:r>
                  <a:rPr lang="en-US" baseline="-25000" dirty="0"/>
                  <a:t>1</a:t>
                </a:r>
                <a:r>
                  <a:rPr lang="en-US" dirty="0"/>
                  <a:t>=2)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N = 9 = 3</a:t>
                </a:r>
                <a:r>
                  <a:rPr lang="en-US" baseline="30000" dirty="0" smtClean="0"/>
                  <a:t>2     </a:t>
                </a:r>
                <a:r>
                  <a:rPr lang="en-US" dirty="0"/>
                  <a:t>(m=1, e</a:t>
                </a:r>
                <a:r>
                  <a:rPr lang="en-US" baseline="-25000" dirty="0"/>
                  <a:t>1</a:t>
                </a:r>
                <a:r>
                  <a:rPr lang="en-US" dirty="0"/>
                  <a:t>=2)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Double Check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1,2,4,5,7,8</m:t>
                        </m:r>
                      </m:e>
                    </m:d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  <a:r>
                  <a:rPr lang="en-US" dirty="0" smtClean="0"/>
                  <a:t>: N = 15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/>
                  <a:t>(</a:t>
                </a:r>
                <a:r>
                  <a:rPr lang="en-US" dirty="0" smtClean="0"/>
                  <a:t>m=2, 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=1)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  <a:r>
                  <a:rPr lang="en-US" dirty="0" smtClean="0"/>
                  <a:t>: N = 15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/>
                  <a:t>(</a:t>
                </a:r>
                <a:r>
                  <a:rPr lang="en-US" dirty="0" smtClean="0"/>
                  <a:t>m=2, 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=1)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/>
                  <a:t>Double Check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1,2,4,7,8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,11,13,14</m:t>
                        </m:r>
                      </m:e>
                    </m:d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 algn="ctr">
                  <a:buNone/>
                </a:pPr>
                <a:r>
                  <a:rPr lang="en-US" dirty="0" smtClean="0"/>
                  <a:t>I count 8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9560" y="1825625"/>
                <a:ext cx="1214628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/>
                  <a:t> </a:t>
                </a:r>
                <a:r>
                  <a:rPr lang="en-US" b="1" dirty="0" smtClean="0"/>
                  <a:t>Sketch: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not divisible by p or q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How many elements are not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Multiples of p: </a:t>
                </a:r>
                <a:r>
                  <a:rPr lang="en-US" dirty="0" smtClean="0"/>
                  <a:t>p, 2p, 3p,…,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(q multiples of p)</a:t>
                </a:r>
              </a:p>
              <a:p>
                <a:r>
                  <a:rPr lang="en-US" b="1" dirty="0" smtClean="0"/>
                  <a:t>Multiples of q: </a:t>
                </a:r>
                <a:r>
                  <a:rPr lang="en-US" dirty="0" smtClean="0"/>
                  <a:t>q, 2q,…,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       (p multiples of q)</a:t>
                </a:r>
              </a:p>
              <a:p>
                <a:r>
                  <a:rPr lang="en-US" b="1" dirty="0" smtClean="0"/>
                  <a:t>Double Counting?</a:t>
                </a:r>
                <a:r>
                  <a:rPr lang="en-US" dirty="0" smtClean="0"/>
                  <a:t> 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is in both lists. Any other duplicates?</a:t>
                </a:r>
              </a:p>
              <a:p>
                <a:r>
                  <a:rPr lang="en-US" dirty="0" smtClean="0"/>
                  <a:t>No! </a:t>
                </a:r>
                <a:r>
                  <a:rPr lang="en-US" dirty="0" err="1" smtClean="0"/>
                  <a:t>cq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q divides d (since,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gcd</a:t>
                </a:r>
                <a:r>
                  <a:rPr lang="en-US" dirty="0" smtClean="0">
                    <a:sym typeface="Wingdings" panose="05000000000000000000" pitchFamily="2" charset="2"/>
                  </a:rPr>
                  <a:t>(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p,q</a:t>
                </a:r>
                <a:r>
                  <a:rPr lang="en-US" dirty="0" smtClean="0">
                    <a:sym typeface="Wingdings" panose="05000000000000000000" pitchFamily="2" charset="2"/>
                  </a:rPr>
                  <a:t>)=1) and consequently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dp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60" y="1825625"/>
                <a:ext cx="12146280" cy="4351338"/>
              </a:xfrm>
              <a:blipFill>
                <a:blip r:embed="rId2"/>
                <a:stretch>
                  <a:fillRect l="-1054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predicate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Hope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hard core predicate for any OWF.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Counter-example: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3200" dirty="0" smtClean="0"/>
                  <a:t>f(x) = (g(x),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/>
                  <a:t> </a:t>
                </a:r>
                <a:r>
                  <a:rPr lang="en-US" b="1" dirty="0" smtClean="0"/>
                  <a:t>Sketch: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not divisible by p or q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How many elements are not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Multiples of p: </a:t>
                </a:r>
                <a:r>
                  <a:rPr lang="en-US" dirty="0" smtClean="0"/>
                  <a:t>p, 2p, 3p,…,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(q multiples of p)</a:t>
                </a:r>
              </a:p>
              <a:p>
                <a:r>
                  <a:rPr lang="en-US" b="1" dirty="0" smtClean="0"/>
                  <a:t>Multiples of q: </a:t>
                </a:r>
                <a:r>
                  <a:rPr lang="en-US" dirty="0" smtClean="0"/>
                  <a:t>q, 2q,…,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       (p multiples of q)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p+q-1 elements are not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a, since [ax mod N] = [1-bN mod N]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8.13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 Sketch: Apply the unique inverse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both sides.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/>
                  <a:t>R</a:t>
                </a:r>
                <a:r>
                  <a:rPr lang="en-US" b="1" dirty="0" smtClean="0"/>
                  <a:t>emark</a:t>
                </a:r>
                <a:r>
                  <a:rPr lang="en-US" dirty="0" smtClean="0"/>
                  <a:t>: it is not to difficult to show that a group has a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 identity and that inverses are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Definition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3200" dirty="0"/>
                  <a:t> (over G</a:t>
                </a:r>
                <a:r>
                  <a:rPr lang="en-US" sz="3200" dirty="0" smtClean="0"/>
                  <a:t>) let m be a positive integer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 be a group element then we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b="1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Theorem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6339840" y="3033553"/>
            <a:ext cx="533400" cy="1539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5905" y="408590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 times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8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Theorem 8.14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(for abelian group)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we claim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Why?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(by Lemma 8.13)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Theorem 8.14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(for abelian group)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we claim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Because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 is abelian we can re-arrange terms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∘…∘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∘…∘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/>
                  <a:t>By Lemma 8.13 we have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.                                       QED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333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Theorem 8.14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Corollary 8.15: </a:t>
                </a:r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finite group 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3200" dirty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for any integer x we have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 smtClean="0"/>
                  <a:t> where q is unique integer such that x=</a:t>
                </a:r>
                <a:r>
                  <a:rPr lang="en-US" sz="3200" dirty="0" err="1" smtClean="0"/>
                  <a:t>qm</a:t>
                </a:r>
                <a:r>
                  <a:rPr lang="en-US" sz="3200" dirty="0" smtClean="0"/>
                  <a:t>+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Special Case: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 smtClean="0"/>
                  <a:t> is a group of size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3200" dirty="0" smtClean="0"/>
                  <a:t> so we have now proved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Corollary 8.22: </a:t>
                </a:r>
                <a:r>
                  <a:rPr lang="en-US" sz="3200" dirty="0" smtClean="0"/>
                  <a:t>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and integer x we </a:t>
                </a:r>
                <a:r>
                  <a:rPr lang="en-US" sz="3200" dirty="0"/>
                  <a:t>have </a:t>
                </a:r>
              </a:p>
              <a:p>
                <a:pPr marL="0" indent="0">
                  <a:buNone/>
                </a:pP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function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f(x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</a:t>
                </a:r>
                <a:r>
                  <a:rPr lang="en-US" dirty="0"/>
                  <a:t>=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,…,x</a:t>
                </a:r>
                <a:r>
                  <a:rPr lang="en-US" baseline="-25000" dirty="0" smtClean="0"/>
                  <a:t>n-1</a:t>
                </a:r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/>
                  <a:t>f has a trivial hard core predicate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 useful for crypto applications (e.g., f is not a OWF)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3: Hard-Core Predicate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Consider the predicate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(the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will be selected uniformly at random)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Goldreich</a:t>
                </a:r>
                <a:r>
                  <a:rPr lang="en-US" b="1" dirty="0" smtClean="0"/>
                  <a:t>-Levin Theorem</a:t>
                </a:r>
                <a:r>
                  <a:rPr lang="en-US" dirty="0" smtClean="0"/>
                  <a:t>: (Assume OWFs exist) For any OWF f, </a:t>
                </a:r>
                <a:r>
                  <a:rPr lang="en-US" dirty="0" err="1" smtClean="0"/>
                  <a:t>hc</a:t>
                </a:r>
                <a:r>
                  <a:rPr lang="en-US" dirty="0" smtClean="0"/>
                  <a:t> is a hard-core predicate of g(</a:t>
                </a:r>
                <a:r>
                  <a:rPr lang="en-US" dirty="0" err="1" smtClean="0"/>
                  <a:t>x,r</a:t>
                </a:r>
                <a:r>
                  <a:rPr lang="en-US" dirty="0" smtClean="0"/>
                  <a:t>)=(f(x),r).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41769</TotalTime>
  <Words>2320</Words>
  <Application>Microsoft Office PowerPoint</Application>
  <PresentationFormat>Widescreen</PresentationFormat>
  <Paragraphs>793</Paragraphs>
  <Slides>81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Wingdings</vt:lpstr>
      <vt:lpstr>Office Theme</vt:lpstr>
      <vt:lpstr>Course Business</vt:lpstr>
      <vt:lpstr>Cryptography CS 555</vt:lpstr>
      <vt:lpstr>CS 555: Week 8: Topic 1: One Way Functions</vt:lpstr>
      <vt:lpstr>One-Way Functions (OWFs)</vt:lpstr>
      <vt:lpstr>Hard Core Predicates</vt:lpstr>
      <vt:lpstr>Hard Core Predicates</vt:lpstr>
      <vt:lpstr>Attempt 1: Hard-Core Predicate</vt:lpstr>
      <vt:lpstr>Trivial Hard-Core Predicate</vt:lpstr>
      <vt:lpstr>Attempt 3: Hard-Core Predicate</vt:lpstr>
      <vt:lpstr>Using Hard-Core Predicates</vt:lpstr>
      <vt:lpstr>Arbitrary Expansion</vt:lpstr>
      <vt:lpstr>Any Beyond</vt:lpstr>
      <vt:lpstr>Any Beyond</vt:lpstr>
      <vt:lpstr>PRFs from PRGs</vt:lpstr>
      <vt:lpstr>PRFs from PRGs</vt:lpstr>
      <vt:lpstr>PRFs from PRGs</vt:lpstr>
      <vt:lpstr>PRFs from PRGs</vt:lpstr>
      <vt:lpstr>PRFs from PRGs</vt:lpstr>
      <vt:lpstr>PRFs from PRGs</vt:lpstr>
      <vt:lpstr>Hybrid H1</vt:lpstr>
      <vt:lpstr>Hybrid H1 vs H2</vt:lpstr>
      <vt:lpstr>Hybrid H2</vt:lpstr>
      <vt:lpstr>From OWFs (Recap)</vt:lpstr>
      <vt:lpstr>OWFs/OWPs are Sufficient for Symmetric Crypto</vt:lpstr>
      <vt:lpstr>Are OWFs Necessary for Private Key Crypto?</vt:lpstr>
      <vt:lpstr>PRGs  OWFs</vt:lpstr>
      <vt:lpstr>PRGs  OWFs</vt:lpstr>
      <vt:lpstr>PRGs  OWFs</vt:lpstr>
      <vt:lpstr>PRGs  OWFs</vt:lpstr>
      <vt:lpstr>PRGs  OWFs</vt:lpstr>
      <vt:lpstr>What other assumptions imply OWFs?</vt:lpstr>
      <vt:lpstr>EAV-Secure Crypto  OWFs</vt:lpstr>
      <vt:lpstr>EAV-Secure Crypto  OWFs</vt:lpstr>
      <vt:lpstr>EAV-Secure Crypto  OWFs</vt:lpstr>
      <vt:lpstr>MACs OWFs</vt:lpstr>
      <vt:lpstr>Computational Indistinguishability</vt:lpstr>
      <vt:lpstr>Computational Indistinguishability</vt:lpstr>
      <vt:lpstr>Computational Indistinguishability</vt:lpstr>
      <vt:lpstr>Computational Indistinguishability</vt:lpstr>
      <vt:lpstr>CS 555: Week 9: Topic 2 Number Theory/Public Key-Cryptography</vt:lpstr>
      <vt:lpstr>Public Key Cryptography</vt:lpstr>
      <vt:lpstr>Public Key Cryptography</vt:lpstr>
      <vt:lpstr>Public Key Cryptography</vt:lpstr>
      <vt:lpstr>Public Key Cryptography</vt:lpstr>
      <vt:lpstr>Number Theory</vt:lpstr>
      <vt:lpstr>Polynomial Time Factoring Algorithm?</vt:lpstr>
      <vt:lpstr>Polynomial Time Factoring Algorithm?</vt:lpstr>
      <vt:lpstr>Polynomial Time Operations on Integers </vt:lpstr>
      <vt:lpstr>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Useful Facts</vt:lpstr>
      <vt:lpstr>More Useful Facts</vt:lpstr>
      <vt:lpstr>More Useful Facts</vt:lpstr>
      <vt:lpstr>Recap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Groups</vt:lpstr>
      <vt:lpstr>Abelian Groups (Examples)</vt:lpstr>
      <vt:lpstr>Abelian Groups (Examples)</vt:lpstr>
      <vt:lpstr>Groups</vt:lpstr>
      <vt:lpstr>Group Exponentiation</vt:lpstr>
      <vt:lpstr>Group Exponentiation</vt:lpstr>
      <vt:lpstr>Group Exponentiation</vt:lpstr>
      <vt:lpstr>Group Exponentiation</vt:lpstr>
      <vt:lpstr>Group Exponentiation</vt:lpstr>
      <vt:lpstr>Chinese Remainder Theorem</vt:lpstr>
      <vt:lpstr>Chinese Remainder Theorem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215</cp:revision>
  <dcterms:created xsi:type="dcterms:W3CDTF">2016-12-31T20:38:01Z</dcterms:created>
  <dcterms:modified xsi:type="dcterms:W3CDTF">2017-10-17T12:51:14Z</dcterms:modified>
</cp:coreProperties>
</file>