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677" r:id="rId2"/>
    <p:sldId id="678" r:id="rId3"/>
    <p:sldId id="439" r:id="rId4"/>
    <p:sldId id="639" r:id="rId5"/>
    <p:sldId id="637" r:id="rId6"/>
    <p:sldId id="641" r:id="rId7"/>
    <p:sldId id="642" r:id="rId8"/>
    <p:sldId id="655" r:id="rId9"/>
    <p:sldId id="656" r:id="rId10"/>
    <p:sldId id="657" r:id="rId11"/>
    <p:sldId id="658" r:id="rId12"/>
    <p:sldId id="659" r:id="rId13"/>
    <p:sldId id="660" r:id="rId14"/>
    <p:sldId id="661" r:id="rId15"/>
    <p:sldId id="665" r:id="rId16"/>
    <p:sldId id="666" r:id="rId17"/>
    <p:sldId id="675" r:id="rId18"/>
    <p:sldId id="726" r:id="rId19"/>
    <p:sldId id="701" r:id="rId20"/>
    <p:sldId id="727" r:id="rId21"/>
    <p:sldId id="702" r:id="rId22"/>
    <p:sldId id="703" r:id="rId23"/>
    <p:sldId id="704" r:id="rId24"/>
    <p:sldId id="705" r:id="rId25"/>
    <p:sldId id="706" r:id="rId26"/>
    <p:sldId id="707" r:id="rId27"/>
    <p:sldId id="708" r:id="rId28"/>
    <p:sldId id="709" r:id="rId29"/>
    <p:sldId id="710" r:id="rId30"/>
    <p:sldId id="711" r:id="rId31"/>
    <p:sldId id="712" r:id="rId32"/>
    <p:sldId id="713" r:id="rId33"/>
    <p:sldId id="714" r:id="rId34"/>
    <p:sldId id="715" r:id="rId35"/>
    <p:sldId id="716" r:id="rId36"/>
    <p:sldId id="717" r:id="rId37"/>
    <p:sldId id="718" r:id="rId38"/>
    <p:sldId id="719" r:id="rId39"/>
    <p:sldId id="720" r:id="rId40"/>
    <p:sldId id="721" r:id="rId41"/>
    <p:sldId id="722" r:id="rId42"/>
    <p:sldId id="723" r:id="rId43"/>
    <p:sldId id="724" r:id="rId44"/>
    <p:sldId id="725" r:id="rId45"/>
    <p:sldId id="682" r:id="rId46"/>
    <p:sldId id="683" r:id="rId47"/>
    <p:sldId id="684" r:id="rId48"/>
    <p:sldId id="685" r:id="rId49"/>
    <p:sldId id="686" r:id="rId50"/>
    <p:sldId id="687" r:id="rId51"/>
    <p:sldId id="688" r:id="rId52"/>
    <p:sldId id="689" r:id="rId53"/>
    <p:sldId id="690" r:id="rId54"/>
    <p:sldId id="691" r:id="rId55"/>
    <p:sldId id="692" r:id="rId56"/>
    <p:sldId id="693" r:id="rId57"/>
    <p:sldId id="694" r:id="rId58"/>
    <p:sldId id="695" r:id="rId59"/>
    <p:sldId id="696" r:id="rId60"/>
    <p:sldId id="697" r:id="rId61"/>
    <p:sldId id="69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4" autoAdjust="0"/>
    <p:restoredTop sz="81323" autoAdjust="0"/>
  </p:normalViewPr>
  <p:slideViewPr>
    <p:cSldViewPr snapToGrid="0">
      <p:cViewPr varScale="1">
        <p:scale>
          <a:sx n="94" d="100"/>
          <a:sy n="94" d="100"/>
        </p:scale>
        <p:origin x="1272" y="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yptography.wikia.com/wiki/Daniel_J._Bernstein?redlink=1&amp;action=edit&amp;flow=create-page-article-redlin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cryptography.wikia.com/wiki/Advanced_Encryption_Standard#cite_note-20" TargetMode="External"/><Relationship Id="rId5" Type="http://schemas.openxmlformats.org/officeDocument/2006/relationships/hyperlink" Target="http://cryptography.wikia.com/wiki/Advanced_Encryption_Standard#cite_note-19" TargetMode="External"/><Relationship Id="rId4" Type="http://schemas.openxmlformats.org/officeDocument/2006/relationships/hyperlink" Target="http://cryptography.wikia.com/wiki/OpenSSL?redlink=1&amp;action=edit&amp;flow=create-page-article-redli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 2005, </a:t>
            </a:r>
            <a:r>
              <a:rPr lang="en-US" sz="1200" kern="1200" dirty="0" smtClean="0">
                <a:solidFill>
                  <a:schemeClr val="tx1"/>
                </a:solidFill>
                <a:effectLst/>
                <a:latin typeface="+mn-lt"/>
                <a:ea typeface="+mn-ea"/>
                <a:cs typeface="+mn-cs"/>
                <a:hlinkClick r:id="rId3" tooltip="Daniel J. Bernstein (page does not exist)"/>
              </a:rPr>
              <a:t>D.J. Bernstein</a:t>
            </a:r>
            <a:r>
              <a:rPr lang="en-US" dirty="0" smtClean="0"/>
              <a:t> announced a cache-timing attack that he used to break a custom server that used </a:t>
            </a:r>
            <a:r>
              <a:rPr lang="en-US" sz="1200" kern="1200" dirty="0" smtClean="0">
                <a:solidFill>
                  <a:schemeClr val="tx1"/>
                </a:solidFill>
                <a:effectLst/>
                <a:latin typeface="+mn-lt"/>
                <a:ea typeface="+mn-ea"/>
                <a:cs typeface="+mn-cs"/>
                <a:hlinkClick r:id="rId4" tooltip="OpenSSL (page does not exist)"/>
              </a:rPr>
              <a:t>OpenSSL</a:t>
            </a:r>
            <a:r>
              <a:rPr lang="en-US" dirty="0" smtClean="0"/>
              <a:t>'s AES encryption.</a:t>
            </a:r>
            <a:r>
              <a:rPr lang="en-US" baseline="30000" dirty="0" smtClean="0">
                <a:hlinkClick r:id="rId5"/>
              </a:rPr>
              <a:t>[20]</a:t>
            </a:r>
            <a:r>
              <a:rPr lang="en-US" dirty="0" smtClean="0"/>
              <a:t> The custom server was designed to give out as much timing information as possible (the server reports back the number of machine cycles taken by the encryption operation), and the attack required over 200 million chosen plaintexts.</a:t>
            </a:r>
            <a:r>
              <a:rPr lang="en-US" baseline="30000" dirty="0" smtClean="0">
                <a:hlinkClick r:id="rId6"/>
              </a:rPr>
              <a:t>[21]</a:t>
            </a:r>
            <a:r>
              <a:rPr lang="en-US" dirty="0" smtClean="0"/>
              <a:t> </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17</a:t>
            </a:fld>
            <a:endParaRPr lang="en-US"/>
          </a:p>
        </p:txBody>
      </p:sp>
    </p:spTree>
    <p:extLst>
      <p:ext uri="{BB962C8B-B14F-4D97-AF65-F5344CB8AC3E}">
        <p14:creationId xmlns:p14="http://schemas.microsoft.com/office/powerpoint/2010/main" val="401942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Statistics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0625180"/>
              </p:ext>
            </p:extLst>
          </p:nvPr>
        </p:nvGraphicFramePr>
        <p:xfrm>
          <a:off x="1070266" y="1690688"/>
          <a:ext cx="5995988" cy="4250780"/>
        </p:xfrm>
        <a:graphic>
          <a:graphicData uri="http://schemas.openxmlformats.org/drawingml/2006/table">
            <a:tbl>
              <a:tblPr/>
              <a:tblGrid>
                <a:gridCol w="2997994">
                  <a:extLst>
                    <a:ext uri="{9D8B030D-6E8A-4147-A177-3AD203B41FA5}">
                      <a16:colId xmlns:a16="http://schemas.microsoft.com/office/drawing/2014/main" val="2522514447"/>
                    </a:ext>
                  </a:extLst>
                </a:gridCol>
                <a:gridCol w="2997994">
                  <a:extLst>
                    <a:ext uri="{9D8B030D-6E8A-4147-A177-3AD203B41FA5}">
                      <a16:colId xmlns:a16="http://schemas.microsoft.com/office/drawing/2014/main" val="3876652833"/>
                    </a:ext>
                  </a:extLst>
                </a:gridCol>
              </a:tblGrid>
              <a:tr h="664228">
                <a:tc>
                  <a:txBody>
                    <a:bodyPr/>
                    <a:lstStyle/>
                    <a:p>
                      <a:pPr algn="l"/>
                      <a:r>
                        <a:rPr lang="en-US" sz="2800" b="1">
                          <a:effectLst/>
                          <a:latin typeface="inherit"/>
                        </a:rPr>
                        <a:t>Minimum Value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dirty="0" smtClean="0">
                          <a:effectLst/>
                          <a:latin typeface="inherit"/>
                        </a:rPr>
                        <a:t>56.1</a:t>
                      </a:r>
                      <a:endParaRPr lang="en-US" sz="2800" dirty="0">
                        <a:effectLst/>
                        <a:latin typeface="inherit"/>
                      </a:endParaRP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12128478"/>
                  </a:ext>
                </a:extLst>
              </a:tr>
              <a:tr h="664228">
                <a:tc>
                  <a:txBody>
                    <a:bodyPr/>
                    <a:lstStyle/>
                    <a:p>
                      <a:pPr algn="l"/>
                      <a:r>
                        <a:rPr lang="en-US" sz="2800" b="1">
                          <a:effectLst/>
                          <a:latin typeface="inherit"/>
                        </a:rPr>
                        <a:t>Maximum Value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dirty="0" smtClean="0">
                          <a:effectLst/>
                          <a:latin typeface="inherit"/>
                        </a:rPr>
                        <a:t>93.8</a:t>
                      </a:r>
                      <a:endParaRPr lang="en-US" sz="2800" dirty="0">
                        <a:effectLst/>
                        <a:latin typeface="inherit"/>
                      </a:endParaRP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74851779"/>
                  </a:ext>
                </a:extLst>
              </a:tr>
              <a:tr h="664228">
                <a:tc>
                  <a:txBody>
                    <a:bodyPr/>
                    <a:lstStyle/>
                    <a:p>
                      <a:pPr algn="l"/>
                      <a:r>
                        <a:rPr lang="en-US" sz="2800" b="1">
                          <a:effectLst/>
                          <a:latin typeface="inherit"/>
                        </a:rPr>
                        <a:t>Range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dirty="0" smtClean="0">
                          <a:effectLst/>
                          <a:latin typeface="inherit"/>
                        </a:rPr>
                        <a:t>37.7</a:t>
                      </a:r>
                      <a:endParaRPr lang="en-US" sz="2800" dirty="0">
                        <a:effectLst/>
                        <a:latin typeface="inherit"/>
                      </a:endParaRP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032153013"/>
                  </a:ext>
                </a:extLst>
              </a:tr>
              <a:tr h="664228">
                <a:tc>
                  <a:txBody>
                    <a:bodyPr/>
                    <a:lstStyle/>
                    <a:p>
                      <a:pPr algn="l"/>
                      <a:r>
                        <a:rPr lang="en-US" sz="2800" b="1">
                          <a:effectLst/>
                          <a:latin typeface="inherit"/>
                        </a:rPr>
                        <a:t>Average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dirty="0" smtClean="0">
                          <a:effectLst/>
                          <a:latin typeface="inherit"/>
                        </a:rPr>
                        <a:t>78.72</a:t>
                      </a:r>
                      <a:endParaRPr lang="en-US" sz="2800" dirty="0">
                        <a:effectLst/>
                        <a:latin typeface="inherit"/>
                      </a:endParaRP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911769505"/>
                  </a:ext>
                </a:extLst>
              </a:tr>
              <a:tr h="664228">
                <a:tc>
                  <a:txBody>
                    <a:bodyPr/>
                    <a:lstStyle/>
                    <a:p>
                      <a:pPr algn="l"/>
                      <a:r>
                        <a:rPr lang="en-US" sz="2800" b="1">
                          <a:effectLst/>
                          <a:latin typeface="inherit"/>
                        </a:rPr>
                        <a:t>Median</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dirty="0" smtClean="0">
                          <a:effectLst/>
                          <a:latin typeface="inherit"/>
                        </a:rPr>
                        <a:t>79.15</a:t>
                      </a:r>
                      <a:endParaRPr lang="en-US" sz="2800" dirty="0">
                        <a:effectLst/>
                        <a:latin typeface="inherit"/>
                      </a:endParaRP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49045177"/>
                  </a:ext>
                </a:extLst>
              </a:tr>
              <a:tr h="664228">
                <a:tc>
                  <a:txBody>
                    <a:bodyPr/>
                    <a:lstStyle/>
                    <a:p>
                      <a:pPr algn="l"/>
                      <a:r>
                        <a:rPr lang="en-US" sz="2800" b="1" dirty="0">
                          <a:effectLst/>
                          <a:latin typeface="inherit"/>
                        </a:rPr>
                        <a:t>Standard Deviation</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a:noFill/>
                    </a:lnB>
                    <a:solidFill>
                      <a:srgbClr val="FFFFFF"/>
                    </a:solidFill>
                  </a:tcPr>
                </a:tc>
                <a:tc>
                  <a:txBody>
                    <a:bodyPr/>
                    <a:lstStyle/>
                    <a:p>
                      <a:pPr algn="l"/>
                      <a:r>
                        <a:rPr lang="en-US" sz="2800" dirty="0" smtClean="0">
                          <a:effectLst/>
                          <a:latin typeface="inherit"/>
                        </a:rPr>
                        <a:t>9.51</a:t>
                      </a:r>
                      <a:endParaRPr lang="en-US" sz="2800" dirty="0">
                        <a:effectLst/>
                        <a:latin typeface="inherit"/>
                      </a:endParaRPr>
                    </a:p>
                  </a:txBody>
                  <a:tcPr marL="114300" marR="114300" marT="38100" marB="38100" anchor="ctr">
                    <a:lnL>
                      <a:noFill/>
                    </a:lnL>
                    <a:lnR>
                      <a:noFill/>
                    </a:lnR>
                    <a:lnT w="9525" cap="flat" cmpd="sng" algn="ctr">
                      <a:solidFill>
                        <a:srgbClr val="EEEEEE"/>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32852735"/>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2098061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in the Middle Attack</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10866120" cy="4351338"/>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b="1" dirty="0" smtClean="0"/>
              </a:p>
              <a:p>
                <a:pPr marL="0" indent="0">
                  <a:buNone/>
                </a:pPr>
                <a:r>
                  <a:rPr lang="en-US" b="1" dirty="0" smtClean="0"/>
                  <a:t>Goal</a:t>
                </a:r>
                <a:r>
                  <a:rPr lang="en-US" dirty="0"/>
                  <a:t>: Given (x, </a:t>
                </a:r>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try to find secret key </a:t>
                </a:r>
                <a:r>
                  <a:rPr lang="en-US" dirty="0" smtClean="0"/>
                  <a:t>k in time and space </a:t>
                </a:r>
                <a14:m>
                  <m:oMath xmlns:m="http://schemas.openxmlformats.org/officeDocument/2006/math">
                    <m:r>
                      <m:rPr>
                        <m:sty m:val="p"/>
                      </m:rPr>
                      <a:rPr lang="en-US" b="0" i="0" smtClean="0">
                        <a:latin typeface="Cambria Math" panose="02040503050406030204" pitchFamily="18" charset="0"/>
                      </a:rPr>
                      <m:t>O</m:t>
                    </m:r>
                    <m:d>
                      <m:dPr>
                        <m:ctrlPr>
                          <a:rPr lang="en-US" i="1" smtClean="0">
                            <a:latin typeface="Cambria Math" panose="02040503050406030204" pitchFamily="18" charset="0"/>
                          </a:rPr>
                        </m:ctrlPr>
                      </m:dPr>
                      <m:e>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oMath>
                </a14:m>
                <a:r>
                  <a:rPr lang="en-US" dirty="0" smtClean="0"/>
                  <a:t>.</a:t>
                </a:r>
                <a:endParaRPr lang="en-US" dirty="0"/>
              </a:p>
              <a:p>
                <a:pPr marL="0" indent="0">
                  <a:buNone/>
                </a:pPr>
                <a:endParaRPr lang="en-US" dirty="0"/>
              </a:p>
              <a:p>
                <a:r>
                  <a:rPr lang="en-US" b="1" dirty="0" smtClean="0"/>
                  <a:t>Solution? </a:t>
                </a:r>
              </a:p>
              <a:p>
                <a:pPr lvl="1"/>
                <a:r>
                  <a:rPr lang="en-US" b="1" dirty="0" smtClean="0"/>
                  <a:t>Key Observation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m:oMathPara>
                </a14:m>
                <a:endParaRPr lang="en-US" b="1" dirty="0" smtClean="0"/>
              </a:p>
              <a:p>
                <a:pPr lvl="1"/>
                <a:r>
                  <a:rPr lang="en-US" dirty="0" smtClean="0"/>
                  <a:t>Compute</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𝐹</m:t>
                        </m:r>
                      </m:e>
                      <m:sub>
                        <m:r>
                          <a:rPr lang="en-US" b="0" i="1" smtClean="0">
                            <a:latin typeface="Cambria Math" panose="02040503050406030204" pitchFamily="18" charset="0"/>
                          </a:rPr>
                          <m:t>𝐾</m:t>
                        </m:r>
                      </m:sub>
                      <m:sup>
                        <m:r>
                          <a:rPr lang="en-US" b="0"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b="0">
                            <a:latin typeface="Cambria Math" panose="02040503050406030204" pitchFamily="18" charset="0"/>
                          </a:rPr>
                          <m:t>c</m:t>
                        </m:r>
                      </m:e>
                    </m:d>
                  </m:oMath>
                </a14:m>
                <a:r>
                  <a:rPr lang="en-US" dirty="0" smtClean="0"/>
                  <a:t> and</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a:latin typeface="Cambria Math" panose="02040503050406030204" pitchFamily="18" charset="0"/>
                          </a:rPr>
                          <m:t>𝐹</m:t>
                        </m:r>
                      </m:e>
                      <m:sub>
                        <m:r>
                          <a:rPr lang="en-US" b="0" i="1" smtClean="0">
                            <a:latin typeface="Cambria Math" panose="02040503050406030204" pitchFamily="18" charset="0"/>
                          </a:rPr>
                          <m:t>𝐾</m:t>
                        </m:r>
                      </m:sub>
                    </m:sSub>
                    <m:d>
                      <m:dPr>
                        <m:ctrlPr>
                          <a:rPr lang="en-US" i="1">
                            <a:latin typeface="Cambria Math" panose="02040503050406030204" pitchFamily="18" charset="0"/>
                          </a:rPr>
                        </m:ctrlPr>
                      </m:dPr>
                      <m:e>
                        <m:r>
                          <a:rPr lang="en-US" b="0" i="1">
                            <a:latin typeface="Cambria Math" panose="02040503050406030204" pitchFamily="18" charset="0"/>
                          </a:rPr>
                          <m:t>𝑥</m:t>
                        </m:r>
                      </m:e>
                    </m:d>
                  </m:oMath>
                </a14:m>
                <a:r>
                  <a:rPr lang="en-US" dirty="0" smtClean="0"/>
                  <a:t> for each potential key K and </a:t>
                </a:r>
                <a:r>
                  <a:rPr lang="en-US" dirty="0" smtClean="0"/>
                  <a:t>store</a:t>
                </a:r>
              </a:p>
              <a:p>
                <a:pPr marL="457200" lvl="1"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e>
                      </m:d>
                      <m:r>
                        <a:rPr lang="en-US" i="1">
                          <a:latin typeface="Cambria Math" panose="02040503050406030204" pitchFamily="18" charset="0"/>
                        </a:rPr>
                        <m:t> </m:t>
                      </m:r>
                      <m:r>
                        <m:rPr>
                          <m:sty m:val="p"/>
                        </m:rPr>
                        <a:rPr lang="en-US">
                          <a:latin typeface="Cambria Math" panose="02040503050406030204" pitchFamily="18" charset="0"/>
                        </a:rPr>
                        <m:t>and</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a:latin typeface="Cambria Math" panose="02040503050406030204" pitchFamily="18" charset="0"/>
                                </a:rPr>
                                <m:t>x</m:t>
                              </m:r>
                            </m:e>
                          </m:d>
                        </m:e>
                      </m:d>
                    </m:oMath>
                  </m:oMathPara>
                </a14:m>
                <a:endParaRPr lang="en-US" dirty="0" smtClean="0"/>
              </a:p>
              <a:p>
                <a:pPr lvl="1"/>
                <a:r>
                  <a:rPr lang="en-US" dirty="0" smtClean="0"/>
                  <a:t>Sort </a:t>
                </a:r>
                <a:r>
                  <a:rPr lang="en-US" dirty="0" smtClean="0"/>
                  <a:t>each list of pairs (by </a:t>
                </a:r>
                <a14:m>
                  <m:oMath xmlns:m="http://schemas.openxmlformats.org/officeDocument/2006/math">
                    <m:sSubSup>
                      <m:sSubSupPr>
                        <m:ctrlPr>
                          <a:rPr lang="en-US" i="1">
                            <a:latin typeface="Cambria Math" panose="02040503050406030204" pitchFamily="18" charset="0"/>
                          </a:rPr>
                        </m:ctrlPr>
                      </m:sSubSupPr>
                      <m:e>
                        <m:r>
                          <a:rPr lang="en-US" b="0" i="1">
                            <a:latin typeface="Cambria Math" panose="02040503050406030204" pitchFamily="18" charset="0"/>
                          </a:rPr>
                          <m:t> </m:t>
                        </m:r>
                        <m:r>
                          <a:rPr lang="en-US" b="0" i="1">
                            <a:latin typeface="Cambria Math" panose="02040503050406030204" pitchFamily="18" charset="0"/>
                          </a:rPr>
                          <m:t>𝐹</m:t>
                        </m:r>
                      </m:e>
                      <m:sub>
                        <m:r>
                          <a:rPr lang="en-US" b="0" i="1">
                            <a:latin typeface="Cambria Math" panose="02040503050406030204" pitchFamily="18" charset="0"/>
                          </a:rPr>
                          <m:t>𝐾</m:t>
                        </m:r>
                      </m:sub>
                      <m:sup>
                        <m:r>
                          <a:rPr lang="en-US" b="0"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b="0">
                            <a:latin typeface="Cambria Math" panose="02040503050406030204" pitchFamily="18" charset="0"/>
                          </a:rPr>
                          <m:t>c</m:t>
                        </m:r>
                      </m:e>
                    </m:d>
                  </m:oMath>
                </a14:m>
                <a:r>
                  <a:rPr lang="en-US" dirty="0" smtClean="0"/>
                  <a:t> or </a:t>
                </a:r>
                <a14:m>
                  <m:oMath xmlns:m="http://schemas.openxmlformats.org/officeDocument/2006/math">
                    <m:sSubSup>
                      <m:sSubSupPr>
                        <m:ctrlPr>
                          <a:rPr lang="en-US" i="1">
                            <a:latin typeface="Cambria Math" panose="02040503050406030204" pitchFamily="18" charset="0"/>
                          </a:rPr>
                        </m:ctrlPr>
                      </m:sSubSupPr>
                      <m:e>
                        <m:r>
                          <a:rPr lang="en-US" b="0" i="1">
                            <a:latin typeface="Cambria Math" panose="02040503050406030204" pitchFamily="18" charset="0"/>
                          </a:rPr>
                          <m:t> </m:t>
                        </m:r>
                        <m:r>
                          <a:rPr lang="en-US" b="0" i="1">
                            <a:latin typeface="Cambria Math" panose="02040503050406030204" pitchFamily="18" charset="0"/>
                          </a:rPr>
                          <m:t>𝐹</m:t>
                        </m:r>
                      </m:e>
                      <m:sub>
                        <m:r>
                          <a:rPr lang="en-US" b="0"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b="0">
                            <a:latin typeface="Cambria Math" panose="02040503050406030204" pitchFamily="18" charset="0"/>
                          </a:rPr>
                          <m:t>x</m:t>
                        </m:r>
                      </m:e>
                    </m:d>
                  </m:oMath>
                </a14:m>
                <a:r>
                  <a:rPr lang="en-US" dirty="0" smtClean="0"/>
                  <a:t>) to find K</a:t>
                </a:r>
                <a:r>
                  <a:rPr lang="en-US" baseline="-25000" dirty="0" smtClean="0"/>
                  <a:t>1</a:t>
                </a:r>
                <a:r>
                  <a:rPr lang="en-US" dirty="0" smtClean="0"/>
                  <a:t> and K</a:t>
                </a:r>
                <a:r>
                  <a:rPr lang="en-US" baseline="-25000" dirty="0" smtClean="0"/>
                  <a:t>2</a:t>
                </a:r>
                <a:r>
                  <a:rPr lang="en-US" dirty="0" smtClean="0"/>
                  <a:t>.</a:t>
                </a:r>
              </a:p>
              <a:p>
                <a:pPr lvl="1"/>
                <a:endParaRPr lang="en-US" b="1" dirty="0"/>
              </a:p>
              <a:p>
                <a:pPr marL="457200" lvl="1" indent="0">
                  <a:buNone/>
                </a:pPr>
                <a:endParaRPr lang="en-US" b="1" dirty="0" smtClean="0"/>
              </a:p>
              <a:p>
                <a:pPr lvl="1"/>
                <a:endParaRPr lang="en-US" b="1" dirty="0" smtClean="0"/>
              </a:p>
              <a:p>
                <a:pPr lvl="1"/>
                <a:endParaRPr lang="en-US" b="1" dirty="0" smtClean="0"/>
              </a:p>
              <a:p>
                <a:pPr lvl="1"/>
                <a:endParaRPr lang="en-US" b="1" dirty="0" smtClean="0"/>
              </a:p>
              <a:p>
                <a:pPr lvl="1"/>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10866120" cy="4351338"/>
              </a:xfrm>
              <a:blipFill>
                <a:blip r:embed="rId2"/>
                <a:stretch>
                  <a:fillRect l="-10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1916621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4075644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
        <p:nvSpPr>
          <p:cNvPr id="5" name="Oval 4"/>
          <p:cNvSpPr/>
          <p:nvPr/>
        </p:nvSpPr>
        <p:spPr>
          <a:xfrm>
            <a:off x="5965372" y="3575662"/>
            <a:ext cx="853440"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547758" y="1870075"/>
            <a:ext cx="1159328" cy="180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94814" y="949384"/>
            <a:ext cx="4098471" cy="830997"/>
          </a:xfrm>
          <a:prstGeom prst="rect">
            <a:avLst/>
          </a:prstGeom>
          <a:noFill/>
        </p:spPr>
        <p:txBody>
          <a:bodyPr wrap="square" rtlCol="0">
            <a:spAutoFit/>
          </a:bodyPr>
          <a:lstStyle/>
          <a:p>
            <a:r>
              <a:rPr lang="en-US" sz="2400" b="1" dirty="0" smtClean="0"/>
              <a:t>Allows backward compatibility with DES by setting k</a:t>
            </a:r>
            <a:r>
              <a:rPr lang="en-US" sz="2400" b="1" baseline="-25000" dirty="0" smtClean="0"/>
              <a:t>1</a:t>
            </a:r>
            <a:r>
              <a:rPr lang="en-US" sz="2400" b="1" dirty="0" smtClean="0"/>
              <a:t>=k</a:t>
            </a:r>
            <a:r>
              <a:rPr lang="en-US" sz="2400" b="1" baseline="-25000" dirty="0" smtClean="0"/>
              <a:t>2</a:t>
            </a:r>
            <a:r>
              <a:rPr lang="en-US" sz="2400" b="1" dirty="0" smtClean="0"/>
              <a:t>=k</a:t>
            </a:r>
            <a:r>
              <a:rPr lang="en-US" sz="2400" b="1" baseline="-25000" dirty="0" smtClean="0"/>
              <a:t>3</a:t>
            </a:r>
            <a:endParaRPr lang="en-US" sz="2400" b="1" baseline="-25000" dirty="0"/>
          </a:p>
        </p:txBody>
      </p:sp>
    </p:spTree>
    <p:extLst>
      <p:ext uri="{BB962C8B-B14F-4D97-AF65-F5344CB8AC3E}">
        <p14:creationId xmlns:p14="http://schemas.microsoft.com/office/powerpoint/2010/main" val="403044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still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smtClean="0"/>
              </a:p>
              <a:p>
                <a:endParaRPr lang="en-US" dirty="0"/>
              </a:p>
              <a:p>
                <a:r>
                  <a:rPr lang="en-US" dirty="0" smtClean="0"/>
                  <a:t>Key length is still just 112 bits (128 bits is recommended)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b="-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
        <p:nvSpPr>
          <p:cNvPr id="5" name="Oval 4"/>
          <p:cNvSpPr/>
          <p:nvPr/>
        </p:nvSpPr>
        <p:spPr>
          <a:xfrm>
            <a:off x="5900058" y="2575729"/>
            <a:ext cx="1415142"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94764" y="1749714"/>
            <a:ext cx="1216479" cy="901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11143" y="1296491"/>
            <a:ext cx="4098471" cy="461665"/>
          </a:xfrm>
          <a:prstGeom prst="rect">
            <a:avLst/>
          </a:prstGeom>
          <a:noFill/>
        </p:spPr>
        <p:txBody>
          <a:bodyPr wrap="square" rtlCol="0">
            <a:spAutoFit/>
          </a:bodyPr>
          <a:lstStyle/>
          <a:p>
            <a:r>
              <a:rPr lang="en-US" sz="2400" b="1" dirty="0" smtClean="0"/>
              <a:t>Just two keys!</a:t>
            </a:r>
            <a:endParaRPr lang="en-US" sz="2400" b="1" baseline="-25000" dirty="0"/>
          </a:p>
        </p:txBody>
      </p:sp>
    </p:spTree>
    <p:extLst>
      <p:ext uri="{BB962C8B-B14F-4D97-AF65-F5344CB8AC3E}">
        <p14:creationId xmlns:p14="http://schemas.microsoft.com/office/powerpoint/2010/main" val="273122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Standardized in 1999</a:t>
                </a:r>
              </a:p>
              <a:p>
                <a:endParaRPr lang="en-US" dirty="0"/>
              </a:p>
              <a:p>
                <a:r>
                  <a:rPr lang="en-US" dirty="0" smtClean="0"/>
                  <a:t>Still widely used, but it is relatively slow (three block cipher operations)</a:t>
                </a:r>
              </a:p>
              <a:p>
                <a:pPr lvl="1"/>
                <a:r>
                  <a:rPr lang="en-US" dirty="0" smtClean="0"/>
                  <a:t>Now viewed as ``weak cipher” by OpenSSL</a:t>
                </a:r>
              </a:p>
              <a:p>
                <a:pPr lvl="1"/>
                <a:endParaRPr lang="en-US" dirty="0" smtClean="0"/>
              </a:p>
              <a:p>
                <a:endParaRPr lang="en-US" dirty="0"/>
              </a:p>
              <a:p>
                <a:r>
                  <a:rPr lang="en-US" dirty="0" smtClean="0"/>
                  <a:t>Current gold standard: AES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137338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 (AES)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(1997) US National Institute of Standards and Technology (NIST) announces competition for new block cipher to replace DES</a:t>
            </a:r>
          </a:p>
          <a:p>
            <a:endParaRPr lang="en-US" dirty="0"/>
          </a:p>
          <a:p>
            <a:r>
              <a:rPr lang="en-US" dirty="0" smtClean="0"/>
              <a:t>Fifteen algorithms were submitted from all over the world</a:t>
            </a:r>
          </a:p>
          <a:p>
            <a:pPr lvl="1"/>
            <a:r>
              <a:rPr lang="en-US" dirty="0" smtClean="0"/>
              <a:t>Analyzed by NIST</a:t>
            </a:r>
            <a:endParaRPr lang="en-US" dirty="0"/>
          </a:p>
          <a:p>
            <a:r>
              <a:rPr lang="en-US" dirty="0" smtClean="0"/>
              <a:t>Contestants given a chance to break competitors schemes</a:t>
            </a:r>
          </a:p>
          <a:p>
            <a:endParaRPr lang="en-US" dirty="0"/>
          </a:p>
          <a:p>
            <a:r>
              <a:rPr lang="en-US" dirty="0" smtClean="0"/>
              <a:t>October, 2000 NIST announces a winner </a:t>
            </a:r>
            <a:r>
              <a:rPr lang="en-US" dirty="0" err="1" smtClean="0"/>
              <a:t>Rijndael</a:t>
            </a:r>
            <a:endParaRPr lang="en-US" dirty="0" smtClean="0"/>
          </a:p>
          <a:p>
            <a:pPr lvl="1"/>
            <a:r>
              <a:rPr lang="en-US" dirty="0" smtClean="0"/>
              <a:t>Vincent </a:t>
            </a:r>
            <a:r>
              <a:rPr lang="en-US" dirty="0" err="1" smtClean="0"/>
              <a:t>Rijmen</a:t>
            </a:r>
            <a:r>
              <a:rPr lang="en-US" dirty="0" smtClean="0"/>
              <a:t> and Joan </a:t>
            </a:r>
            <a:r>
              <a:rPr lang="en-US" dirty="0" err="1" smtClean="0"/>
              <a:t>Daemen</a:t>
            </a:r>
            <a:endParaRPr lang="en-US" dirty="0" smtClean="0"/>
          </a:p>
          <a:p>
            <a:pPr lvl="1"/>
            <a:r>
              <a:rPr lang="en-US" dirty="0" smtClean="0"/>
              <a:t>No serious vulnerabilities found in four other finalists</a:t>
            </a:r>
          </a:p>
          <a:p>
            <a:pPr lvl="1"/>
            <a:r>
              <a:rPr lang="en-US" dirty="0" err="1" smtClean="0"/>
              <a:t>Rijndael</a:t>
            </a:r>
            <a:r>
              <a:rPr lang="en-US" dirty="0" smtClean="0"/>
              <a:t> was selected for efficiency, hardware performance, flexibility etc… </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24505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a:bodyPr>
          <a:lstStyle/>
          <a:p>
            <a:r>
              <a:rPr lang="en-US" b="1" dirty="0" smtClean="0"/>
              <a:t>Block Size: </a:t>
            </a:r>
            <a:r>
              <a:rPr lang="en-US" dirty="0" smtClean="0"/>
              <a:t>128 bits (viewed as 4x4 byte array)</a:t>
            </a:r>
          </a:p>
          <a:p>
            <a:r>
              <a:rPr lang="en-US" b="1" dirty="0" smtClean="0"/>
              <a:t>Key Size: </a:t>
            </a:r>
            <a:r>
              <a:rPr lang="en-US" dirty="0" smtClean="0"/>
              <a:t>128, 192 or 256</a:t>
            </a:r>
          </a:p>
          <a:p>
            <a:r>
              <a:rPr lang="en-US" dirty="0"/>
              <a:t>First public cipher approved by NSA for Top Secret information</a:t>
            </a:r>
          </a:p>
          <a:p>
            <a:endParaRPr lang="en-US" dirty="0" smtClean="0"/>
          </a:p>
          <a:p>
            <a:r>
              <a:rPr lang="en-US" dirty="0"/>
              <a:t>(2009) Attack on 11 round version of AES </a:t>
            </a:r>
          </a:p>
          <a:p>
            <a:pPr lvl="1"/>
            <a:r>
              <a:rPr lang="en-US" dirty="0"/>
              <a:t>recovers 256-bit key in time 2</a:t>
            </a:r>
            <a:r>
              <a:rPr lang="en-US" baseline="30000" dirty="0"/>
              <a:t>70</a:t>
            </a:r>
          </a:p>
          <a:p>
            <a:pPr lvl="1"/>
            <a:r>
              <a:rPr lang="en-US" dirty="0"/>
              <a:t>But AES is 14 round (with 256 bit key) so the attack doesn’t apply in practice</a:t>
            </a:r>
          </a:p>
          <a:p>
            <a:r>
              <a:rPr lang="en-US" dirty="0"/>
              <a:t>(2009) Attack on 192-bit and 256 bit version of AES</a:t>
            </a:r>
          </a:p>
          <a:p>
            <a:pPr lvl="1"/>
            <a:r>
              <a:rPr lang="en-US" dirty="0"/>
              <a:t>recovers 256-bit key in time 2</a:t>
            </a:r>
            <a:r>
              <a:rPr lang="en-US" baseline="30000" dirty="0"/>
              <a:t>99.5</a:t>
            </a:r>
            <a:r>
              <a:rPr lang="en-US" dirty="0"/>
              <a:t>.</a:t>
            </a:r>
          </a:p>
          <a:p>
            <a:pPr lvl="1"/>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2148192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Attacks?</a:t>
            </a:r>
            <a:endParaRPr lang="en-US" dirty="0"/>
          </a:p>
        </p:txBody>
      </p:sp>
      <p:sp>
        <p:nvSpPr>
          <p:cNvPr id="3" name="Content Placeholder 2"/>
          <p:cNvSpPr>
            <a:spLocks noGrp="1"/>
          </p:cNvSpPr>
          <p:nvPr>
            <p:ph idx="1"/>
          </p:nvPr>
        </p:nvSpPr>
        <p:spPr/>
        <p:txBody>
          <a:bodyPr>
            <a:normAutofit/>
          </a:bodyPr>
          <a:lstStyle/>
          <a:p>
            <a:r>
              <a:rPr lang="en-US" dirty="0" smtClean="0"/>
              <a:t>Side channel attacks affect a few specific implementations</a:t>
            </a:r>
          </a:p>
          <a:p>
            <a:pPr lvl="1"/>
            <a:r>
              <a:rPr lang="en-US" dirty="0" smtClean="0"/>
              <a:t>But, this is not a weakness of AES itself</a:t>
            </a:r>
          </a:p>
          <a:p>
            <a:pPr lvl="1"/>
            <a:r>
              <a:rPr lang="en-US" dirty="0" smtClean="0"/>
              <a:t>Timing attack on OpenSSL’s implementation AES encryption (2005, Bernstein)</a:t>
            </a:r>
          </a:p>
          <a:p>
            <a:pPr lvl="1"/>
            <a:endParaRPr lang="en-US" dirty="0"/>
          </a:p>
          <a:p>
            <a:endParaRPr lang="en-US" dirty="0"/>
          </a:p>
          <a:p>
            <a:endParaRPr lang="en-US" b="1"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Tree>
    <p:extLst>
      <p:ext uri="{BB962C8B-B14F-4D97-AF65-F5344CB8AC3E}">
        <p14:creationId xmlns:p14="http://schemas.microsoft.com/office/powerpoint/2010/main" val="42097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CS </a:t>
            </a:r>
            <a:r>
              <a:rPr lang="en-US" dirty="0" smtClean="0"/>
              <a:t>555: </a:t>
            </a:r>
            <a:r>
              <a:rPr lang="en-US" dirty="0"/>
              <a:t>Week </a:t>
            </a:r>
            <a:r>
              <a:rPr lang="en-US" dirty="0" smtClean="0"/>
              <a:t>8: Topic 1:</a:t>
            </a:r>
            <a:br>
              <a:rPr lang="en-US" dirty="0" smtClean="0"/>
            </a:br>
            <a:r>
              <a:rPr lang="en-US" dirty="0" smtClean="0"/>
              <a:t>One Way Functions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
        <p:nvSpPr>
          <p:cNvPr id="5" name="Subtitle 4"/>
          <p:cNvSpPr>
            <a:spLocks noGrp="1"/>
          </p:cNvSpPr>
          <p:nvPr>
            <p:ph type="subTitle" idx="1"/>
          </p:nvPr>
        </p:nvSpPr>
        <p:spPr/>
        <p:txBody>
          <a:bodyPr/>
          <a:lstStyle/>
          <a:p>
            <a:r>
              <a:rPr lang="en-US" dirty="0" smtClean="0"/>
              <a:t>What are the minimal assumptions necessary for symmetric key-cryptography?</a:t>
            </a:r>
            <a:endParaRPr lang="en-US" dirty="0"/>
          </a:p>
        </p:txBody>
      </p:sp>
    </p:spTree>
    <p:extLst>
      <p:ext uri="{BB962C8B-B14F-4D97-AF65-F5344CB8AC3E}">
        <p14:creationId xmlns:p14="http://schemas.microsoft.com/office/powerpoint/2010/main" val="3128585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Definition: </a:t>
                </a:r>
                <a:r>
                  <a:rPr lang="en-US" dirty="0" smtClean="0"/>
                  <a:t>A function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a:latin typeface="Cambria Math" panose="02040503050406030204" pitchFamily="18" charset="0"/>
                              </a:rPr>
                              <m:t>0,1</m:t>
                            </m:r>
                          </m:e>
                        </m:d>
                      </m:e>
                      <m:sup>
                        <m:r>
                          <a:rPr lang="en-US" b="0" i="1">
                            <a:latin typeface="Cambria Math" panose="02040503050406030204" pitchFamily="18" charset="0"/>
                          </a:rPr>
                          <m:t>∗</m:t>
                        </m:r>
                      </m:sup>
                    </m:sSup>
                  </m:oMath>
                </a14:m>
                <a:r>
                  <a:rPr lang="en-US" dirty="0" smtClean="0"/>
                  <a:t> is one way if it is </a:t>
                </a:r>
              </a:p>
              <a:p>
                <a:pPr marL="514350" indent="-514350">
                  <a:buFont typeface="+mj-lt"/>
                  <a:buAutoNum type="arabicPeriod"/>
                </a:pPr>
                <a:r>
                  <a:rPr lang="en-US" b="1" dirty="0" smtClean="0"/>
                  <a:t>(Easy to compute) </a:t>
                </a:r>
                <a:r>
                  <a:rPr lang="en-US" dirty="0" smtClean="0"/>
                  <a:t>There is a polynomial time algorithm (in |x|) for computing f(x).</a:t>
                </a:r>
              </a:p>
              <a:p>
                <a:pPr marL="514350" indent="-514350">
                  <a:buFont typeface="+mj-lt"/>
                  <a:buAutoNum type="arabicPeriod"/>
                </a:pPr>
                <a:r>
                  <a:rPr lang="en-US" b="1" dirty="0" smtClean="0"/>
                  <a:t>(Hard to Invert) </a:t>
                </a:r>
                <a:r>
                  <a:rPr lang="en-US" dirty="0" smtClean="0"/>
                  <a:t>Select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a:latin typeface="Cambria Math" panose="02040503050406030204" pitchFamily="18" charset="0"/>
                              </a:rPr>
                              <m:t>0,1</m:t>
                            </m:r>
                          </m:e>
                        </m:d>
                      </m:e>
                      <m:sup>
                        <m:r>
                          <a:rPr lang="en-US" b="0" i="1" smtClean="0">
                            <a:latin typeface="Cambria Math" panose="02040503050406030204" pitchFamily="18" charset="0"/>
                          </a:rPr>
                          <m:t>𝑛</m:t>
                        </m:r>
                      </m:sup>
                    </m:sSup>
                  </m:oMath>
                </a14:m>
                <a:r>
                  <a:rPr lang="en-US" dirty="0" smtClean="0"/>
                  <a:t> uniformly at random and give the attacker input 1</a:t>
                </a:r>
                <a:r>
                  <a:rPr lang="en-US" baseline="30000" dirty="0" smtClean="0"/>
                  <a:t>n</a:t>
                </a:r>
                <a:r>
                  <a:rPr lang="en-US" dirty="0" smtClean="0"/>
                  <a:t>, f(x). The probability that a PPT attacker outputs x’ such that </a:t>
                </a:r>
                <a14:m>
                  <m:oMath xmlns:m="http://schemas.openxmlformats.org/officeDocument/2006/math">
                    <m:r>
                      <m:rPr>
                        <m:sty m:val="p"/>
                      </m:rPr>
                      <a:rPr lang="en-US" b="0">
                        <a:latin typeface="Cambria Math" panose="02040503050406030204" pitchFamily="18" charset="0"/>
                      </a:rPr>
                      <m:t>f</m:t>
                    </m:r>
                    <m:d>
                      <m:dPr>
                        <m:ctrlPr>
                          <a:rPr lang="en-US" i="1">
                            <a:latin typeface="Cambria Math" panose="02040503050406030204" pitchFamily="18" charset="0"/>
                          </a:rPr>
                        </m:ctrlPr>
                      </m:dPr>
                      <m:e>
                        <m:r>
                          <a:rPr lang="en-US" b="0" i="1">
                            <a:latin typeface="Cambria Math" panose="02040503050406030204" pitchFamily="18" charset="0"/>
                          </a:rPr>
                          <m:t>𝑥</m:t>
                        </m:r>
                        <m:r>
                          <a:rPr lang="en-US" b="0" i="1" smtClean="0">
                            <a:latin typeface="Cambria Math" panose="02040503050406030204" pitchFamily="18" charset="0"/>
                          </a:rPr>
                          <m:t>′</m:t>
                        </m:r>
                      </m:e>
                    </m:d>
                    <m:r>
                      <a:rPr lang="en-US" b="0" i="1">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smtClean="0"/>
                  <a:t> is negligible.</a:t>
                </a:r>
                <a:endParaRPr lang="en-US" dirty="0"/>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01" r="-6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15288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lstStyle/>
          <a:p>
            <a:r>
              <a:rPr lang="en-US" b="1" dirty="0"/>
              <a:t>Time: </a:t>
            </a:r>
            <a:r>
              <a:rPr lang="en-US" dirty="0" smtClean="0"/>
              <a:t>Tuesday</a:t>
            </a:r>
            <a:r>
              <a:rPr lang="en-US" dirty="0"/>
              <a:t>, December 12th at 1PM (Tentative Subject to Change)</a:t>
            </a:r>
          </a:p>
          <a:p>
            <a:r>
              <a:rPr lang="en-US" b="1" dirty="0"/>
              <a:t>Location: </a:t>
            </a:r>
            <a:r>
              <a:rPr lang="en-US" dirty="0"/>
              <a:t>LWSN 1106</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238533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Key Takeaway: </a:t>
                </a:r>
                <a:r>
                  <a:rPr lang="en-US" dirty="0" smtClean="0"/>
                  <a:t>One-Way Functions is a necessary and sufficient assumption for most of symmetric key cryptography.</a:t>
                </a:r>
              </a:p>
              <a:p>
                <a:r>
                  <a:rPr lang="en-US" dirty="0" smtClean="0"/>
                  <a:t>From OWFs we can construct PRGs, PRFs, Authenticated Encryption</a:t>
                </a:r>
              </a:p>
              <a:p>
                <a:r>
                  <a:rPr lang="en-US" dirty="0" smtClean="0"/>
                  <a:t>From eavesdropping secure encryption (weakest) notion we can construct OWFs</a:t>
                </a:r>
                <a:endParaRPr lang="en-US" dirty="0"/>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b="-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1735442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Remarks:</a:t>
                </a:r>
              </a:p>
              <a:p>
                <a:r>
                  <a:rPr lang="en-US" b="1" dirty="0" smtClean="0"/>
                  <a:t>A function that is not one-way is not necessarily always easy to invert (even often)</a:t>
                </a:r>
              </a:p>
              <a:p>
                <a:r>
                  <a:rPr lang="en-US" b="1" dirty="0" smtClean="0"/>
                  <a:t>Any such function can be inverted in time 2</a:t>
                </a:r>
                <a:r>
                  <a:rPr lang="en-US" b="1" baseline="30000" dirty="0" smtClean="0"/>
                  <a:t>n </a:t>
                </a:r>
                <a:r>
                  <a:rPr lang="en-US" b="1" dirty="0"/>
                  <a:t> (brute force)</a:t>
                </a:r>
                <a:endParaRPr lang="en-US" b="1" baseline="30000" dirty="0" smtClean="0"/>
              </a:p>
              <a:p>
                <a:r>
                  <a:rPr lang="en-US" b="1" dirty="0" smtClean="0"/>
                  <a:t>Length-preserving OWF: |f(x)| = |x|</a:t>
                </a:r>
              </a:p>
              <a:p>
                <a:r>
                  <a:rPr lang="en-US" b="1" dirty="0" smtClean="0"/>
                  <a:t>One way permutation: Length-preserving + one-to-one</a:t>
                </a:r>
                <a:endParaRPr lang="en-US" dirty="0"/>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208102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Remarks:</a:t>
                </a:r>
              </a:p>
              <a:p>
                <a:pPr marL="514350" indent="-514350">
                  <a:buFont typeface="+mj-lt"/>
                  <a:buAutoNum type="arabicPeriod"/>
                </a:pPr>
                <a:r>
                  <a:rPr lang="en-US" b="1" dirty="0" smtClean="0"/>
                  <a:t>f(x) does not necessarily hide all information about x.</a:t>
                </a:r>
              </a:p>
              <a:p>
                <a:pPr marL="514350" indent="-514350">
                  <a:buFont typeface="+mj-lt"/>
                  <a:buAutoNum type="arabicPeriod"/>
                </a:pPr>
                <a:r>
                  <a:rPr lang="en-US" b="1" dirty="0" smtClean="0"/>
                  <a:t>If f(x) is one way then so is </a:t>
                </a:r>
                <a14:m>
                  <m:oMath xmlns:m="http://schemas.openxmlformats.org/officeDocument/2006/math">
                    <m:sSup>
                      <m:sSupPr>
                        <m:ctrlPr>
                          <a:rPr lang="en-US" b="1" i="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𝐟</m:t>
                        </m:r>
                      </m:e>
                      <m:sup>
                        <m:r>
                          <a:rPr lang="en-US" b="1" i="0" smtClean="0">
                            <a:latin typeface="Cambria Math" panose="02040503050406030204" pitchFamily="18" charset="0"/>
                            <a:ea typeface="Cambria Math" panose="02040503050406030204" pitchFamily="18" charset="0"/>
                          </a:rPr>
                          <m:t>′</m:t>
                        </m:r>
                      </m:sup>
                    </m:sSup>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𝐱</m:t>
                        </m:r>
                      </m:e>
                    </m:d>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𝐟</m:t>
                    </m:r>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𝐱</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𝑳𝑺𝑩</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m:t>
                    </m:r>
                  </m:oMath>
                </a14:m>
                <a:r>
                  <a:rPr lang="en-US" b="1" dirty="0" smtClean="0"/>
                  <a:t>  </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1471760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Remarks:</a:t>
                </a:r>
              </a:p>
              <a:p>
                <a:pPr marL="514350" indent="-514350">
                  <a:buFont typeface="+mj-lt"/>
                  <a:buAutoNum type="arabicPeriod"/>
                </a:pPr>
                <a:r>
                  <a:rPr lang="en-US" b="1" dirty="0" smtClean="0"/>
                  <a:t>Actually we usually consider a family of one-way functions</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𝑰</m:t>
                          </m:r>
                        </m:sub>
                      </m:sSub>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𝑰</m:t>
                          </m:r>
                        </m:sup>
                      </m:sSup>
                      <m:r>
                        <a:rPr lang="en-US" b="1" i="1" smtClean="0">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𝑰</m:t>
                          </m:r>
                        </m:sup>
                      </m:sSup>
                    </m:oMath>
                  </m:oMathPara>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3957422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One-Way Functions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825625"/>
                <a:ext cx="11826240" cy="4351338"/>
              </a:xfrm>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𝑠𝑠</m:t>
                          </m:r>
                        </m:sub>
                      </m:sSub>
                      <m:d>
                        <m:dPr>
                          <m:ctrlPr>
                            <a:rPr lang="en-US" sz="8800" b="0" i="1" smtClean="0">
                              <a:latin typeface="Cambria Math" panose="02040503050406030204" pitchFamily="18" charset="0"/>
                            </a:rPr>
                          </m:ctrlPr>
                        </m:dPr>
                        <m:e>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𝑥</m:t>
                              </m:r>
                            </m:e>
                            <m:sub>
                              <m:r>
                                <a:rPr lang="en-US" sz="8800" b="0" i="1" smtClean="0">
                                  <a:latin typeface="Cambria Math" panose="02040503050406030204" pitchFamily="18" charset="0"/>
                                </a:rPr>
                                <m:t>1</m:t>
                              </m:r>
                            </m:sub>
                          </m:sSub>
                          <m:r>
                            <a:rPr lang="en-US" sz="8800" b="0" i="1" smtClean="0">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𝑛</m:t>
                              </m:r>
                            </m:sub>
                          </m:sSub>
                          <m:r>
                            <a:rPr lang="en-US" sz="8800" b="0" i="1" smtClean="0">
                              <a:latin typeface="Cambria Math" panose="02040503050406030204" pitchFamily="18" charset="0"/>
                            </a:rPr>
                            <m:t>,</m:t>
                          </m:r>
                          <m:r>
                            <a:rPr lang="en-US" sz="8800" b="0" i="1" smtClean="0">
                              <a:latin typeface="Cambria Math" panose="02040503050406030204" pitchFamily="18" charset="0"/>
                            </a:rPr>
                            <m:t>𝐽</m:t>
                          </m:r>
                        </m:e>
                      </m:d>
                      <m:r>
                        <a:rPr lang="en-US" sz="8800" b="0" i="1" smtClean="0">
                          <a:latin typeface="Cambria Math" panose="02040503050406030204" pitchFamily="18" charset="0"/>
                        </a:rPr>
                        <m:t>=</m:t>
                      </m:r>
                      <m:d>
                        <m:dPr>
                          <m:ctrlPr>
                            <a:rPr lang="en-US" sz="8800" i="1">
                              <a:latin typeface="Cambria Math" panose="02040503050406030204" pitchFamily="18" charset="0"/>
                            </a:rPr>
                          </m:ctrlPr>
                        </m:dPr>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1</m:t>
                              </m:r>
                            </m:sub>
                          </m:sSub>
                          <m:r>
                            <a:rPr lang="en-US" sz="8800" i="1">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𝑛</m:t>
                              </m:r>
                            </m:sub>
                          </m:sSub>
                          <m:r>
                            <a:rPr lang="en-US" sz="8800" b="0" i="1" smtClean="0">
                              <a:latin typeface="Cambria Math" panose="02040503050406030204" pitchFamily="18" charset="0"/>
                            </a:rPr>
                            <m:t>,</m:t>
                          </m:r>
                          <m:nary>
                            <m:naryPr>
                              <m:chr m:val="∑"/>
                              <m:supHide m:val="on"/>
                              <m:ctrlPr>
                                <a:rPr lang="en-US" sz="8800" i="1">
                                  <a:latin typeface="Cambria Math" panose="02040503050406030204" pitchFamily="18" charset="0"/>
                                </a:rPr>
                              </m:ctrlPr>
                            </m:naryPr>
                            <m:sub>
                              <m:r>
                                <m:rPr>
                                  <m:brk m:alnAt="7"/>
                                </m:rPr>
                                <a:rPr lang="en-US" sz="8800" i="1">
                                  <a:latin typeface="Cambria Math" panose="02040503050406030204" pitchFamily="18" charset="0"/>
                                </a:rPr>
                                <m:t>𝑖</m:t>
                              </m:r>
                              <m:r>
                                <a:rPr lang="en-US" sz="8800" i="1">
                                  <a:latin typeface="Cambria Math" panose="02040503050406030204" pitchFamily="18" charset="0"/>
                                  <a:ea typeface="Cambria Math" panose="02040503050406030204" pitchFamily="18" charset="0"/>
                                </a:rPr>
                                <m:t>∈</m:t>
                              </m:r>
                              <m:r>
                                <a:rPr lang="en-US" sz="8800" i="1">
                                  <a:latin typeface="Cambria Math" panose="02040503050406030204" pitchFamily="18" charset="0"/>
                                  <a:ea typeface="Cambria Math" panose="02040503050406030204" pitchFamily="18" charset="0"/>
                                </a:rPr>
                                <m:t>𝐽</m:t>
                              </m:r>
                            </m:sub>
                            <m:sup/>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𝑖</m:t>
                                  </m:r>
                                </m:sub>
                              </m:sSub>
                            </m:e>
                          </m:nary>
                          <m:func>
                            <m:funcPr>
                              <m:ctrlPr>
                                <a:rPr lang="en-US" sz="8800" i="1">
                                  <a:latin typeface="Cambria Math" panose="02040503050406030204" pitchFamily="18" charset="0"/>
                                </a:rPr>
                              </m:ctrlPr>
                            </m:funcPr>
                            <m:fName>
                              <m:r>
                                <a:rPr lang="en-US" sz="8800">
                                  <a:latin typeface="Cambria Math" panose="02040503050406030204" pitchFamily="18" charset="0"/>
                                </a:rPr>
                                <m:t> </m:t>
                              </m:r>
                              <m:r>
                                <m:rPr>
                                  <m:sty m:val="p"/>
                                </m:rPr>
                                <a:rPr lang="en-US" sz="8800">
                                  <a:latin typeface="Cambria Math" panose="02040503050406030204" pitchFamily="18" charset="0"/>
                                </a:rPr>
                                <m:t>mo</m:t>
                              </m:r>
                              <m:r>
                                <a:rPr lang="en-US" sz="8800" i="1">
                                  <a:latin typeface="Cambria Math" panose="02040503050406030204" pitchFamily="18" charset="0"/>
                                </a:rPr>
                                <m:t>𝑑</m:t>
                              </m:r>
                            </m:fName>
                            <m:e>
                              <m:sSup>
                                <m:sSupPr>
                                  <m:ctrlPr>
                                    <a:rPr lang="en-US" sz="8800" i="1">
                                      <a:latin typeface="Cambria Math" panose="02040503050406030204" pitchFamily="18" charset="0"/>
                                    </a:rPr>
                                  </m:ctrlPr>
                                </m:sSupPr>
                                <m:e>
                                  <m:r>
                                    <a:rPr lang="en-US" sz="8800" i="1">
                                      <a:latin typeface="Cambria Math" panose="02040503050406030204" pitchFamily="18" charset="0"/>
                                    </a:rPr>
                                    <m:t>2</m:t>
                                  </m:r>
                                </m:e>
                                <m:sup>
                                  <m:r>
                                    <a:rPr lang="en-US" sz="8800" i="1">
                                      <a:latin typeface="Cambria Math" panose="02040503050406030204" pitchFamily="18" charset="0"/>
                                    </a:rPr>
                                    <m:t>𝑛</m:t>
                                  </m:r>
                                </m:sup>
                              </m:sSup>
                            </m:e>
                          </m:func>
                        </m:e>
                      </m:d>
                    </m:oMath>
                  </m:oMathPara>
                </a14:m>
                <a:endParaRPr lang="en-US" dirty="0" smtClean="0"/>
              </a:p>
              <a:p>
                <a:pPr marL="0" indent="0">
                  <a:buNone/>
                </a:pPr>
                <a:endParaRPr lang="en-US" dirty="0"/>
              </a:p>
              <a:p>
                <a:pPr marL="0" indent="0">
                  <a:buNone/>
                </a:pPr>
                <a:r>
                  <a:rPr lang="en-US" sz="5100" b="1" dirty="0" smtClean="0"/>
                  <a:t>(Subset Sum Problem is NP-Complete)</a:t>
                </a:r>
              </a:p>
              <a:p>
                <a:pPr marL="0" indent="0">
                  <a:buNone/>
                </a:pPr>
                <a:endParaRPr lang="en-US" sz="5100" b="1" dirty="0"/>
              </a:p>
              <a:p>
                <a:pPr marL="0" indent="0">
                  <a:buNone/>
                </a:pPr>
                <a:r>
                  <a:rPr lang="en-US" sz="5100" b="1" dirty="0" smtClean="0"/>
                  <a:t>Note: </a:t>
                </a:r>
                <a14:m>
                  <m:oMath xmlns:m="http://schemas.openxmlformats.org/officeDocument/2006/math">
                    <m:r>
                      <a:rPr lang="en-US" sz="5100" i="1">
                        <a:latin typeface="Cambria Math" panose="02040503050406030204" pitchFamily="18" charset="0"/>
                      </a:rPr>
                      <m:t>𝐽</m:t>
                    </m:r>
                    <m:r>
                      <a:rPr lang="en-US" sz="510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𝑛</m:t>
                    </m:r>
                    <m:r>
                      <a:rPr lang="en-US" sz="5100" b="0" i="1" smtClean="0">
                        <a:latin typeface="Cambria Math" panose="02040503050406030204" pitchFamily="18" charset="0"/>
                        <a:ea typeface="Cambria Math" panose="02040503050406030204" pitchFamily="18" charset="0"/>
                      </a:rPr>
                      <m:t>]</m:t>
                    </m:r>
                  </m:oMath>
                </a14:m>
                <a:r>
                  <a:rPr lang="en-US" sz="5100" b="1" dirty="0" smtClean="0"/>
                  <a:t> and </a:t>
                </a:r>
                <a14:m>
                  <m:oMath xmlns:m="http://schemas.openxmlformats.org/officeDocument/2006/math">
                    <m:r>
                      <a:rPr lang="en-US" sz="5100" b="1" i="0" smtClean="0">
                        <a:latin typeface="Cambria Math" panose="02040503050406030204" pitchFamily="18" charset="0"/>
                      </a:rPr>
                      <m:t>𝟎</m:t>
                    </m:r>
                    <m:sSub>
                      <m:sSubPr>
                        <m:ctrlPr>
                          <a:rPr lang="en-US" sz="5100" b="1" i="1" smtClean="0">
                            <a:latin typeface="Cambria Math" panose="02040503050406030204" pitchFamily="18" charset="0"/>
                          </a:rPr>
                        </m:ctrlPr>
                      </m:sSubPr>
                      <m:e>
                        <m:r>
                          <a:rPr lang="en-US" sz="5100" b="1" i="1">
                            <a:latin typeface="Cambria Math" panose="02040503050406030204" pitchFamily="18" charset="0"/>
                            <a:ea typeface="Cambria Math" panose="02040503050406030204" pitchFamily="18" charset="0"/>
                          </a:rPr>
                          <m:t>≤</m:t>
                        </m:r>
                        <m:r>
                          <a:rPr lang="en-US" sz="5100" b="1" i="1" smtClean="0">
                            <a:latin typeface="Cambria Math" panose="02040503050406030204" pitchFamily="18" charset="0"/>
                          </a:rPr>
                          <m:t>𝒙</m:t>
                        </m:r>
                      </m:e>
                      <m:sub>
                        <m:r>
                          <a:rPr lang="en-US" sz="5100" b="1" i="1" smtClean="0">
                            <a:latin typeface="Cambria Math" panose="02040503050406030204" pitchFamily="18" charset="0"/>
                          </a:rPr>
                          <m:t>𝒊</m:t>
                        </m:r>
                      </m:sub>
                    </m:sSub>
                    <m:r>
                      <a:rPr lang="en-US" sz="5100" b="1" i="1" smtClean="0">
                        <a:latin typeface="Cambria Math" panose="02040503050406030204" pitchFamily="18" charset="0"/>
                        <a:ea typeface="Cambria Math" panose="02040503050406030204" pitchFamily="18" charset="0"/>
                      </a:rPr>
                      <m:t>≤</m:t>
                    </m:r>
                    <m:sSup>
                      <m:sSupPr>
                        <m:ctrlPr>
                          <a:rPr lang="en-US" sz="5100" b="1" i="1" smtClean="0">
                            <a:latin typeface="Cambria Math" panose="02040503050406030204" pitchFamily="18" charset="0"/>
                            <a:ea typeface="Cambria Math" panose="02040503050406030204" pitchFamily="18" charset="0"/>
                          </a:rPr>
                        </m:ctrlPr>
                      </m:sSupPr>
                      <m:e>
                        <m:r>
                          <a:rPr lang="en-US" sz="5100" b="1" i="1" smtClean="0">
                            <a:latin typeface="Cambria Math" panose="02040503050406030204" pitchFamily="18" charset="0"/>
                            <a:ea typeface="Cambria Math" panose="02040503050406030204" pitchFamily="18" charset="0"/>
                          </a:rPr>
                          <m:t>𝟐</m:t>
                        </m:r>
                      </m:e>
                      <m:sup>
                        <m:r>
                          <a:rPr lang="en-US" sz="5100" b="1" i="1" smtClean="0">
                            <a:latin typeface="Cambria Math" panose="02040503050406030204" pitchFamily="18" charset="0"/>
                            <a:ea typeface="Cambria Math" panose="02040503050406030204" pitchFamily="18" charset="0"/>
                          </a:rPr>
                          <m:t>𝒏</m:t>
                        </m:r>
                      </m:sup>
                    </m:sSup>
                    <m:r>
                      <a:rPr lang="en-US" sz="5100" b="1" i="1" smtClean="0">
                        <a:latin typeface="Cambria Math" panose="02040503050406030204" pitchFamily="18" charset="0"/>
                        <a:ea typeface="Cambria Math" panose="02040503050406030204" pitchFamily="18" charset="0"/>
                      </a:rPr>
                      <m:t>−</m:t>
                    </m:r>
                    <m:r>
                      <a:rPr lang="en-US" sz="5100" b="1" i="1" smtClean="0">
                        <a:latin typeface="Cambria Math" panose="02040503050406030204" pitchFamily="18" charset="0"/>
                        <a:ea typeface="Cambria Math" panose="02040503050406030204" pitchFamily="18" charset="0"/>
                      </a:rPr>
                      <m:t>𝟏</m:t>
                    </m:r>
                  </m:oMath>
                </a14:m>
                <a:endParaRPr lang="en-US" sz="51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825625"/>
                <a:ext cx="11826240" cy="4351338"/>
              </a:xfrm>
              <a:blipFill>
                <a:blip r:embed="rId2"/>
                <a:stretch>
                  <a:fillRect l="-1031" t="-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408404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One-Way </a:t>
            </a:r>
            <a:r>
              <a:rPr lang="en-US" smtClean="0"/>
              <a:t>Functions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825625"/>
                <a:ext cx="11826240" cy="4351338"/>
              </a:xfrm>
            </p:spPr>
            <p:txBody>
              <a:bodyPr>
                <a:normAutofit fontScale="4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𝑠𝑠</m:t>
                          </m:r>
                        </m:sub>
                      </m:sSub>
                      <m:d>
                        <m:dPr>
                          <m:ctrlPr>
                            <a:rPr lang="en-US" sz="8800" b="0" i="1" smtClean="0">
                              <a:latin typeface="Cambria Math" panose="02040503050406030204" pitchFamily="18" charset="0"/>
                            </a:rPr>
                          </m:ctrlPr>
                        </m:dPr>
                        <m:e>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𝑥</m:t>
                              </m:r>
                            </m:e>
                            <m:sub>
                              <m:r>
                                <a:rPr lang="en-US" sz="8800" b="0" i="1" smtClean="0">
                                  <a:latin typeface="Cambria Math" panose="02040503050406030204" pitchFamily="18" charset="0"/>
                                </a:rPr>
                                <m:t>1</m:t>
                              </m:r>
                            </m:sub>
                          </m:sSub>
                          <m:r>
                            <a:rPr lang="en-US" sz="8800" b="0" i="1" smtClean="0">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𝑛</m:t>
                              </m:r>
                            </m:sub>
                          </m:sSub>
                          <m:r>
                            <a:rPr lang="en-US" sz="8800" b="0" i="1" smtClean="0">
                              <a:latin typeface="Cambria Math" panose="02040503050406030204" pitchFamily="18" charset="0"/>
                            </a:rPr>
                            <m:t>,</m:t>
                          </m:r>
                          <m:r>
                            <a:rPr lang="en-US" sz="8800" b="0" i="1" smtClean="0">
                              <a:latin typeface="Cambria Math" panose="02040503050406030204" pitchFamily="18" charset="0"/>
                            </a:rPr>
                            <m:t>𝐽</m:t>
                          </m:r>
                        </m:e>
                      </m:d>
                      <m:r>
                        <a:rPr lang="en-US" sz="8800" b="0" i="1" smtClean="0">
                          <a:latin typeface="Cambria Math" panose="02040503050406030204" pitchFamily="18" charset="0"/>
                        </a:rPr>
                        <m:t>=</m:t>
                      </m:r>
                      <m:d>
                        <m:dPr>
                          <m:ctrlPr>
                            <a:rPr lang="en-US" sz="8800" i="1">
                              <a:latin typeface="Cambria Math" panose="02040503050406030204" pitchFamily="18" charset="0"/>
                            </a:rPr>
                          </m:ctrlPr>
                        </m:dPr>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1</m:t>
                              </m:r>
                            </m:sub>
                          </m:sSub>
                          <m:r>
                            <a:rPr lang="en-US" sz="8800" i="1">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𝑛</m:t>
                              </m:r>
                            </m:sub>
                          </m:sSub>
                          <m:r>
                            <a:rPr lang="en-US" sz="8800" b="0" i="1" smtClean="0">
                              <a:latin typeface="Cambria Math" panose="02040503050406030204" pitchFamily="18" charset="0"/>
                            </a:rPr>
                            <m:t>,</m:t>
                          </m:r>
                          <m:nary>
                            <m:naryPr>
                              <m:chr m:val="∑"/>
                              <m:supHide m:val="on"/>
                              <m:ctrlPr>
                                <a:rPr lang="en-US" sz="8800" i="1">
                                  <a:latin typeface="Cambria Math" panose="02040503050406030204" pitchFamily="18" charset="0"/>
                                </a:rPr>
                              </m:ctrlPr>
                            </m:naryPr>
                            <m:sub>
                              <m:r>
                                <m:rPr>
                                  <m:brk m:alnAt="7"/>
                                </m:rPr>
                                <a:rPr lang="en-US" sz="8800" i="1">
                                  <a:latin typeface="Cambria Math" panose="02040503050406030204" pitchFamily="18" charset="0"/>
                                </a:rPr>
                                <m:t>𝑖</m:t>
                              </m:r>
                              <m:r>
                                <a:rPr lang="en-US" sz="8800" i="1">
                                  <a:latin typeface="Cambria Math" panose="02040503050406030204" pitchFamily="18" charset="0"/>
                                  <a:ea typeface="Cambria Math" panose="02040503050406030204" pitchFamily="18" charset="0"/>
                                </a:rPr>
                                <m:t>∈</m:t>
                              </m:r>
                              <m:r>
                                <a:rPr lang="en-US" sz="8800" i="1">
                                  <a:latin typeface="Cambria Math" panose="02040503050406030204" pitchFamily="18" charset="0"/>
                                  <a:ea typeface="Cambria Math" panose="02040503050406030204" pitchFamily="18" charset="0"/>
                                </a:rPr>
                                <m:t>𝐽</m:t>
                              </m:r>
                            </m:sub>
                            <m:sup/>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𝑖</m:t>
                                  </m:r>
                                </m:sub>
                              </m:sSub>
                            </m:e>
                          </m:nary>
                          <m:func>
                            <m:funcPr>
                              <m:ctrlPr>
                                <a:rPr lang="en-US" sz="8800" i="1">
                                  <a:latin typeface="Cambria Math" panose="02040503050406030204" pitchFamily="18" charset="0"/>
                                </a:rPr>
                              </m:ctrlPr>
                            </m:funcPr>
                            <m:fName>
                              <m:r>
                                <a:rPr lang="en-US" sz="8800">
                                  <a:latin typeface="Cambria Math" panose="02040503050406030204" pitchFamily="18" charset="0"/>
                                </a:rPr>
                                <m:t> </m:t>
                              </m:r>
                              <m:r>
                                <m:rPr>
                                  <m:sty m:val="p"/>
                                </m:rPr>
                                <a:rPr lang="en-US" sz="8800">
                                  <a:latin typeface="Cambria Math" panose="02040503050406030204" pitchFamily="18" charset="0"/>
                                </a:rPr>
                                <m:t>mo</m:t>
                              </m:r>
                              <m:r>
                                <a:rPr lang="en-US" sz="8800" i="1">
                                  <a:latin typeface="Cambria Math" panose="02040503050406030204" pitchFamily="18" charset="0"/>
                                </a:rPr>
                                <m:t>𝑑</m:t>
                              </m:r>
                            </m:fName>
                            <m:e>
                              <m:sSup>
                                <m:sSupPr>
                                  <m:ctrlPr>
                                    <a:rPr lang="en-US" sz="8800" i="1">
                                      <a:latin typeface="Cambria Math" panose="02040503050406030204" pitchFamily="18" charset="0"/>
                                    </a:rPr>
                                  </m:ctrlPr>
                                </m:sSupPr>
                                <m:e>
                                  <m:r>
                                    <a:rPr lang="en-US" sz="8800" i="1">
                                      <a:latin typeface="Cambria Math" panose="02040503050406030204" pitchFamily="18" charset="0"/>
                                    </a:rPr>
                                    <m:t>2</m:t>
                                  </m:r>
                                </m:e>
                                <m:sup>
                                  <m:r>
                                    <a:rPr lang="en-US" sz="8800" i="1">
                                      <a:latin typeface="Cambria Math" panose="02040503050406030204" pitchFamily="18" charset="0"/>
                                    </a:rPr>
                                    <m:t>𝑛</m:t>
                                  </m:r>
                                </m:sup>
                              </m:sSup>
                            </m:e>
                          </m:func>
                        </m:e>
                      </m:d>
                    </m:oMath>
                  </m:oMathPara>
                </a14:m>
                <a:endParaRPr lang="en-US" dirty="0" smtClean="0"/>
              </a:p>
              <a:p>
                <a:pPr marL="0" indent="0">
                  <a:buNone/>
                </a:pPr>
                <a:endParaRPr lang="en-US" dirty="0"/>
              </a:p>
              <a:p>
                <a:pPr marL="0" indent="0">
                  <a:buNone/>
                </a:pPr>
                <a:r>
                  <a:rPr lang="en-US" sz="5100" b="1" dirty="0" smtClean="0"/>
                  <a:t>(Subset Sum Problem is NP-Complete)</a:t>
                </a:r>
              </a:p>
              <a:p>
                <a:pPr marL="0" indent="0">
                  <a:buNone/>
                </a:pPr>
                <a:endParaRPr lang="en-US" sz="5100" b="1" dirty="0"/>
              </a:p>
              <a:p>
                <a:pPr marL="0" indent="0">
                  <a:buNone/>
                </a:pPr>
                <a:r>
                  <a:rPr lang="en-US" sz="5100" b="1" dirty="0" smtClean="0"/>
                  <a:t>Question: </a:t>
                </a:r>
                <a:r>
                  <a:rPr lang="en-US" sz="5100" dirty="0" smtClean="0"/>
                  <a:t>Does </a:t>
                </a:r>
                <a14:m>
                  <m:oMath xmlns:m="http://schemas.openxmlformats.org/officeDocument/2006/math">
                    <m:r>
                      <m:rPr>
                        <m:sty m:val="p"/>
                      </m:rPr>
                      <a:rPr lang="en-US" sz="5100" b="0" i="0" smtClean="0">
                        <a:latin typeface="Cambria Math" panose="02040503050406030204" pitchFamily="18" charset="0"/>
                        <a:ea typeface="Cambria Math" panose="02040503050406030204" pitchFamily="18" charset="0"/>
                      </a:rPr>
                      <m:t>P</m:t>
                    </m:r>
                    <m:r>
                      <a:rPr lang="en-US" sz="5100" b="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𝑁𝑃</m:t>
                    </m:r>
                  </m:oMath>
                </a14:m>
                <a:r>
                  <a:rPr lang="en-US" sz="5100" dirty="0" smtClean="0"/>
                  <a:t> imply this is a OWF?</a:t>
                </a:r>
              </a:p>
              <a:p>
                <a:pPr marL="0" indent="0">
                  <a:buNone/>
                </a:pPr>
                <a:endParaRPr lang="en-US" sz="5100" dirty="0"/>
              </a:p>
              <a:p>
                <a:pPr marL="0" indent="0">
                  <a:buNone/>
                </a:pPr>
                <a:r>
                  <a:rPr lang="en-US" sz="5100" b="1" dirty="0" smtClean="0"/>
                  <a:t>Answer</a:t>
                </a:r>
                <a:r>
                  <a:rPr lang="en-US" sz="5100" dirty="0" smtClean="0"/>
                  <a:t>: No! </a:t>
                </a:r>
                <a14:m>
                  <m:oMath xmlns:m="http://schemas.openxmlformats.org/officeDocument/2006/math">
                    <m:r>
                      <m:rPr>
                        <m:sty m:val="p"/>
                      </m:rPr>
                      <a:rPr lang="en-US" sz="5100">
                        <a:latin typeface="Cambria Math" panose="02040503050406030204" pitchFamily="18" charset="0"/>
                        <a:ea typeface="Cambria Math" panose="02040503050406030204" pitchFamily="18" charset="0"/>
                      </a:rPr>
                      <m:t>P</m:t>
                    </m:r>
                    <m:r>
                      <a:rPr lang="en-US" sz="5100" i="1">
                        <a:latin typeface="Cambria Math" panose="02040503050406030204" pitchFamily="18" charset="0"/>
                        <a:ea typeface="Cambria Math" panose="02040503050406030204" pitchFamily="18" charset="0"/>
                      </a:rPr>
                      <m:t>≠</m:t>
                    </m:r>
                    <m:r>
                      <a:rPr lang="en-US" sz="5100" i="1">
                        <a:latin typeface="Cambria Math" panose="02040503050406030204" pitchFamily="18" charset="0"/>
                        <a:ea typeface="Cambria Math" panose="02040503050406030204" pitchFamily="18" charset="0"/>
                      </a:rPr>
                      <m:t>𝑁𝑃</m:t>
                    </m:r>
                  </m:oMath>
                </a14:m>
                <a:r>
                  <a:rPr lang="en-US" sz="5100" dirty="0" smtClean="0"/>
                  <a:t> only implies that any polynomial-time algorithm fails to solve “some instance” of subset sum. By contrast, we require that PPT attacker fails to solve “almost all instances” of subset sum.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825625"/>
                <a:ext cx="11826240" cy="4351338"/>
              </a:xfrm>
              <a:blipFill>
                <a:blip r:embed="rId2"/>
                <a:stretch>
                  <a:fillRect l="-773" t="-140"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276860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One-Way Functions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𝑝</m:t>
                          </m:r>
                          <m:r>
                            <a:rPr lang="en-US" sz="8800" b="0" i="1" smtClean="0">
                              <a:latin typeface="Cambria Math" panose="02040503050406030204" pitchFamily="18" charset="0"/>
                            </a:rPr>
                            <m:t>,</m:t>
                          </m:r>
                          <m:r>
                            <a:rPr lang="en-US" sz="8800" b="0" i="1" smtClean="0">
                              <a:latin typeface="Cambria Math" panose="02040503050406030204" pitchFamily="18" charset="0"/>
                            </a:rPr>
                            <m:t>𝑔</m:t>
                          </m:r>
                        </m:sub>
                      </m:sSub>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sSup>
                        <m:sSupPr>
                          <m:ctrlPr>
                            <a:rPr lang="en-US" sz="8800" b="0" i="1" smtClean="0">
                              <a:latin typeface="Cambria Math" panose="02040503050406030204" pitchFamily="18" charset="0"/>
                            </a:rPr>
                          </m:ctrlPr>
                        </m:sSupPr>
                        <m:e>
                          <m:r>
                            <a:rPr lang="en-US" sz="8800" b="0" i="1" smtClean="0">
                              <a:latin typeface="Cambria Math" panose="02040503050406030204" pitchFamily="18" charset="0"/>
                            </a:rPr>
                            <m:t>𝑔</m:t>
                          </m:r>
                        </m:e>
                        <m:sup>
                          <m:r>
                            <a:rPr lang="en-US" sz="8800" b="0" i="1" smtClean="0">
                              <a:latin typeface="Cambria Math" panose="02040503050406030204" pitchFamily="18" charset="0"/>
                            </a:rPr>
                            <m:t>𝑥</m:t>
                          </m:r>
                        </m:sup>
                      </m:sSup>
                      <m:func>
                        <m:funcPr>
                          <m:ctrlPr>
                            <a:rPr lang="en-US" sz="8800" b="0" i="1" smtClean="0">
                              <a:latin typeface="Cambria Math" panose="02040503050406030204" pitchFamily="18" charset="0"/>
                            </a:rPr>
                          </m:ctrlPr>
                        </m:funcPr>
                        <m:fName>
                          <m:r>
                            <a:rPr lang="en-US" sz="8800" b="0" i="0" smtClean="0">
                              <a:latin typeface="Cambria Math" panose="02040503050406030204" pitchFamily="18" charset="0"/>
                            </a:rPr>
                            <m:t> </m:t>
                          </m:r>
                          <m:r>
                            <m:rPr>
                              <m:sty m:val="p"/>
                            </m:rPr>
                            <a:rPr lang="en-US" sz="8800" b="0" i="0" smtClean="0">
                              <a:latin typeface="Cambria Math" panose="02040503050406030204" pitchFamily="18" charset="0"/>
                            </a:rPr>
                            <m:t>mo</m:t>
                          </m:r>
                          <m:r>
                            <a:rPr lang="en-US" sz="8800" b="0" i="1" smtClean="0">
                              <a:latin typeface="Cambria Math" panose="02040503050406030204" pitchFamily="18" charset="0"/>
                            </a:rPr>
                            <m:t>𝑑</m:t>
                          </m:r>
                        </m:fName>
                        <m:e>
                          <m:r>
                            <a:rPr lang="en-US" sz="8800" b="0" i="1" smtClean="0">
                              <a:latin typeface="Cambria Math" panose="02040503050406030204" pitchFamily="18" charset="0"/>
                            </a:rPr>
                            <m:t>𝑝</m:t>
                          </m:r>
                        </m:e>
                      </m:func>
                      <m:r>
                        <a:rPr lang="en-US" sz="8800" b="0" i="1" smtClean="0">
                          <a:latin typeface="Cambria Math" panose="02040503050406030204" pitchFamily="18" charset="0"/>
                        </a:rPr>
                        <m:t>]</m:t>
                      </m:r>
                    </m:oMath>
                  </m:oMathPara>
                </a14:m>
                <a:endParaRPr lang="en-US" sz="8800" dirty="0" smtClean="0"/>
              </a:p>
              <a:p>
                <a:pPr marL="0" indent="0">
                  <a:buNone/>
                </a:pPr>
                <a:endParaRPr lang="en-US" dirty="0" smtClean="0"/>
              </a:p>
              <a:p>
                <a:pPr marL="0" indent="0">
                  <a:buNone/>
                </a:pPr>
                <a:endParaRPr lang="en-US" dirty="0"/>
              </a:p>
              <a:p>
                <a:pPr marL="0" indent="0">
                  <a:buNone/>
                </a:pPr>
                <a:r>
                  <a:rPr lang="en-US" b="1" dirty="0" smtClean="0"/>
                  <a:t>(Discrete Logarithm Problem)</a:t>
                </a:r>
              </a:p>
              <a:p>
                <a:pPr marL="0" indent="0">
                  <a:buNone/>
                </a:pPr>
                <a:endParaRPr lang="en-US" b="1" dirty="0"/>
              </a:p>
              <a:p>
                <a:pPr marL="0" indent="0">
                  <a:buNone/>
                </a:pPr>
                <a:endParaRPr lang="en-US" b="1" dirty="0" smtClean="0"/>
              </a:p>
              <a:p>
                <a:pPr marL="0" indent="0">
                  <a:buNone/>
                </a:pPr>
                <a:r>
                  <a:rPr lang="en-US" b="1" dirty="0"/>
                  <a:t>Note: </a:t>
                </a:r>
                <a:r>
                  <a:rPr lang="en-US" dirty="0"/>
                  <a:t>The existence of OWFs implies </a:t>
                </a:r>
                <a14:m>
                  <m:oMath xmlns:m="http://schemas.openxmlformats.org/officeDocument/2006/math">
                    <m:r>
                      <m:rPr>
                        <m:sty m:val="p"/>
                      </m:rPr>
                      <a:rPr lang="en-US">
                        <a:latin typeface="Cambria Math" panose="02040503050406030204" pitchFamily="18" charset="0"/>
                        <a:ea typeface="Cambria Math" panose="02040503050406030204" pitchFamily="18" charset="0"/>
                      </a:rPr>
                      <m:t>P</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𝑁𝑃</m:t>
                    </m:r>
                  </m:oMath>
                </a14:m>
                <a:r>
                  <a:rPr lang="en-US" dirty="0"/>
                  <a:t> so we cannot be </a:t>
                </a:r>
                <a:r>
                  <a:rPr lang="en-US" i="1" dirty="0"/>
                  <a:t>absolutely</a:t>
                </a:r>
                <a:r>
                  <a:rPr lang="en-US" dirty="0"/>
                  <a:t> </a:t>
                </a:r>
                <a:r>
                  <a:rPr lang="en-US" i="1" dirty="0"/>
                  <a:t>certain</a:t>
                </a:r>
                <a:r>
                  <a:rPr lang="en-US" dirty="0"/>
                  <a:t> that they do exist.</a:t>
                </a:r>
                <a:endParaRPr lang="en-US" b="1" dirty="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217032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Core Predicates</a:t>
            </a:r>
            <a:endParaRPr lang="en-US" dirty="0"/>
          </a:p>
        </p:txBody>
      </p:sp>
      <p:sp>
        <p:nvSpPr>
          <p:cNvPr id="3" name="Content Placeholder 2"/>
          <p:cNvSpPr>
            <a:spLocks noGrp="1"/>
          </p:cNvSpPr>
          <p:nvPr>
            <p:ph idx="1"/>
          </p:nvPr>
        </p:nvSpPr>
        <p:spPr/>
        <p:txBody>
          <a:bodyPr>
            <a:normAutofit/>
          </a:bodyPr>
          <a:lstStyle/>
          <a:p>
            <a:r>
              <a:rPr lang="en-US" dirty="0" smtClean="0"/>
              <a:t>Recall that a one-way function f may potentially reveal lots of information about input</a:t>
            </a:r>
          </a:p>
          <a:p>
            <a:endParaRPr lang="en-US" dirty="0"/>
          </a:p>
          <a:p>
            <a:r>
              <a:rPr lang="en-US" b="1" dirty="0" smtClean="0"/>
              <a:t>Example</a:t>
            </a:r>
            <a:r>
              <a:rPr lang="en-US" dirty="0" smtClean="0"/>
              <a:t>: f(x</a:t>
            </a:r>
            <a:r>
              <a:rPr lang="en-US" baseline="-25000" dirty="0" smtClean="0"/>
              <a:t>1</a:t>
            </a:r>
            <a:r>
              <a:rPr lang="en-US" dirty="0" smtClean="0"/>
              <a:t>,x</a:t>
            </a:r>
            <a:r>
              <a:rPr lang="en-US" baseline="-25000" dirty="0" smtClean="0"/>
              <a:t>2</a:t>
            </a:r>
            <a:r>
              <a:rPr lang="en-US" dirty="0" smtClean="0"/>
              <a:t>)=(x</a:t>
            </a:r>
            <a:r>
              <a:rPr lang="en-US" baseline="-25000" dirty="0" smtClean="0"/>
              <a:t>1</a:t>
            </a:r>
            <a:r>
              <a:rPr lang="en-US" dirty="0" smtClean="0"/>
              <a:t>,g(x</a:t>
            </a:r>
            <a:r>
              <a:rPr lang="en-US" baseline="-25000" dirty="0" smtClean="0"/>
              <a:t>2</a:t>
            </a:r>
            <a:r>
              <a:rPr lang="en-US" dirty="0" smtClean="0"/>
              <a:t>)), where g is a one-way function.</a:t>
            </a:r>
          </a:p>
          <a:p>
            <a:r>
              <a:rPr lang="en-US" b="1" dirty="0" smtClean="0"/>
              <a:t>Claim</a:t>
            </a:r>
            <a:r>
              <a:rPr lang="en-US" dirty="0" smtClean="0"/>
              <a:t>: f is one-way (even if f(x</a:t>
            </a:r>
            <a:r>
              <a:rPr lang="en-US" baseline="-25000" dirty="0" smtClean="0"/>
              <a:t>1</a:t>
            </a:r>
            <a:r>
              <a:rPr lang="en-US" dirty="0" smtClean="0"/>
              <a:t>,x</a:t>
            </a:r>
            <a:r>
              <a:rPr lang="en-US" baseline="-25000" dirty="0" smtClean="0"/>
              <a:t>2</a:t>
            </a:r>
            <a:r>
              <a:rPr lang="en-US" dirty="0" smtClean="0"/>
              <a:t>) reveals half of the input bits!)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Tree>
    <p:extLst>
      <p:ext uri="{BB962C8B-B14F-4D97-AF65-F5344CB8AC3E}">
        <p14:creationId xmlns:p14="http://schemas.microsoft.com/office/powerpoint/2010/main" val="1336917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Core Predicates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Definition: </a:t>
                </a:r>
                <a:r>
                  <a:rPr lang="en-US" dirty="0" smtClean="0"/>
                  <a:t>A predicate </a:t>
                </a:r>
                <a14:m>
                  <m:oMath xmlns:m="http://schemas.openxmlformats.org/officeDocument/2006/math">
                    <m:r>
                      <m:rPr>
                        <m:sty m:val="p"/>
                      </m:rPr>
                      <a:rPr lang="en-US" b="0" i="0" smtClean="0">
                        <a:latin typeface="Cambria Math" panose="02040503050406030204" pitchFamily="18" charset="0"/>
                      </a:rPr>
                      <m:t>hc</m:t>
                    </m:r>
                    <m:r>
                      <a:rPr lang="en-US">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0,1</m:t>
                        </m:r>
                      </m:e>
                    </m:d>
                  </m:oMath>
                </a14:m>
                <a:r>
                  <a:rPr lang="en-US" dirty="0" smtClean="0"/>
                  <a:t> is called a hard-core predicate of a function f if </a:t>
                </a:r>
              </a:p>
              <a:p>
                <a:pPr marL="514350" indent="-514350">
                  <a:buFont typeface="+mj-lt"/>
                  <a:buAutoNum type="arabicPeriod"/>
                </a:pPr>
                <a:r>
                  <a:rPr lang="en-US" dirty="0"/>
                  <a:t>(</a:t>
                </a:r>
                <a:r>
                  <a:rPr lang="en-US" dirty="0" smtClean="0"/>
                  <a:t>Easy to Compute) </a:t>
                </a:r>
                <a14:m>
                  <m:oMath xmlns:m="http://schemas.openxmlformats.org/officeDocument/2006/math">
                    <m:r>
                      <m:rPr>
                        <m:sty m:val="p"/>
                      </m:rPr>
                      <a:rPr lang="en-US">
                        <a:latin typeface="Cambria Math" panose="02040503050406030204" pitchFamily="18" charset="0"/>
                      </a:rPr>
                      <m:t>hc</m:t>
                    </m:r>
                  </m:oMath>
                </a14:m>
                <a:r>
                  <a:rPr lang="en-US" dirty="0" smtClean="0"/>
                  <a:t> can be computed in polynomial time</a:t>
                </a:r>
              </a:p>
              <a:p>
                <a:pPr marL="514350" indent="-514350">
                  <a:buFont typeface="+mj-lt"/>
                  <a:buAutoNum type="arabicPeriod"/>
                </a:pPr>
                <a:r>
                  <a:rPr lang="en-US" dirty="0" smtClean="0"/>
                  <a:t>(Hard to Guess) For all PPT attacker A there is a negligible function </a:t>
                </a:r>
                <a:r>
                  <a:rPr lang="en-US" dirty="0" err="1" smtClean="0"/>
                  <a:t>negl</a:t>
                </a:r>
                <a:r>
                  <a:rPr lang="en-US" dirty="0" smtClean="0"/>
                  <a:t>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𝐏𝐫</m:t>
                          </m:r>
                        </m:e>
                        <m:sub>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b="0" i="1" smtClean="0">
                                  <a:latin typeface="Cambria Math" panose="02040503050406030204" pitchFamily="18" charset="0"/>
                                </a:rPr>
                                <m:t>𝑛</m:t>
                              </m:r>
                            </m:sup>
                          </m:sSup>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hc</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𝑛𝑒𝑔𝑙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3617006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Hard-Core Predicate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t>Consider the predicate</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oMath>
                  </m:oMathPara>
                </a14:m>
                <a:endParaRPr lang="en-US" dirty="0" smtClean="0"/>
              </a:p>
              <a:p>
                <a:pPr marL="0" indent="0">
                  <a:buNone/>
                </a:pPr>
                <a:endParaRPr lang="en-US" dirty="0"/>
              </a:p>
              <a:p>
                <a:pPr marL="0" indent="0">
                  <a:buNone/>
                </a:pPr>
                <a:r>
                  <a:rPr lang="en-US" b="1" dirty="0" smtClean="0"/>
                  <a:t>Hope</a:t>
                </a:r>
                <a:r>
                  <a:rPr lang="en-US" dirty="0" smtClean="0"/>
                  <a:t>: </a:t>
                </a:r>
                <a:r>
                  <a:rPr lang="en-US" dirty="0" err="1" smtClean="0"/>
                  <a:t>hc</a:t>
                </a:r>
                <a:r>
                  <a:rPr lang="en-US" dirty="0" smtClean="0"/>
                  <a:t> is hard core predicate for any OWF.</a:t>
                </a:r>
              </a:p>
              <a:p>
                <a:pPr marL="0" indent="0">
                  <a:buNone/>
                </a:pPr>
                <a:endParaRPr lang="en-US" dirty="0"/>
              </a:p>
              <a:p>
                <a:pPr marL="0" indent="0">
                  <a:buNone/>
                </a:pPr>
                <a:r>
                  <a:rPr lang="en-US" b="1" dirty="0" smtClean="0"/>
                  <a:t>Counter-example:</a:t>
                </a:r>
              </a:p>
              <a:p>
                <a:pPr marL="0" indent="0">
                  <a:buNone/>
                </a:pPr>
                <a:endParaRPr lang="en-US" dirty="0"/>
              </a:p>
              <a:p>
                <a:pPr marL="0" indent="0" algn="ctr">
                  <a:buNone/>
                </a:pPr>
                <a:r>
                  <a:rPr lang="en-US" sz="3200" dirty="0" smtClean="0"/>
                  <a:t>f(x) = (g(x),</a:t>
                </a:r>
                <a:r>
                  <a:rPr lang="en-US" sz="3200" dirty="0">
                    <a:ea typeface="Cambria Math" panose="02040503050406030204" pitchFamily="18" charset="0"/>
                  </a:rPr>
                  <a:t> </a:t>
                </a:r>
                <a14:m>
                  <m:oMath xmlns:m="http://schemas.openxmlformats.org/officeDocument/2006/math">
                    <m:sSubSup>
                      <m:sSubSupPr>
                        <m:ctrlPr>
                          <a:rPr lang="en-US" sz="3200" i="1">
                            <a:latin typeface="Cambria Math" panose="02040503050406030204" pitchFamily="18" charset="0"/>
                            <a:ea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m:t>
                        </m:r>
                      </m:e>
                      <m:sub>
                        <m: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𝑛</m:t>
                        </m:r>
                      </m:sup>
                    </m:sSubSup>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𝑥</m:t>
                        </m:r>
                      </m:e>
                      <m:sub>
                        <m:r>
                          <a:rPr lang="en-US" sz="3200" i="1">
                            <a:latin typeface="Cambria Math" panose="02040503050406030204" pitchFamily="18" charset="0"/>
                            <a:ea typeface="Cambria Math" panose="02040503050406030204" pitchFamily="18" charset="0"/>
                          </a:rPr>
                          <m:t>𝑖</m:t>
                        </m:r>
                      </m:sub>
                    </m:sSub>
                  </m:oMath>
                </a14:m>
                <a:r>
                  <a:rPr lang="en-US" sz="3200" dirty="0" smtClean="0"/>
                  <a:t>)</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86192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a:bodyPr>
          <a:lstStyle/>
          <a:p>
            <a:pPr algn="l"/>
            <a:r>
              <a:rPr lang="en-US" sz="2900" b="1" dirty="0" smtClean="0"/>
              <a:t>Week 8: </a:t>
            </a:r>
          </a:p>
          <a:p>
            <a:pPr marL="342900" indent="-342900" algn="l">
              <a:buFont typeface="Arial" panose="020B0604020202020204" pitchFamily="34" charset="0"/>
              <a:buChar char="•"/>
            </a:pPr>
            <a:r>
              <a:rPr lang="en-US" sz="2900" dirty="0" smtClean="0"/>
              <a:t>DES, 3DES, AES</a:t>
            </a:r>
          </a:p>
          <a:p>
            <a:pPr marL="342900" indent="-342900" algn="l">
              <a:buFont typeface="Arial" panose="020B0604020202020204" pitchFamily="34" charset="0"/>
              <a:buChar char="•"/>
            </a:pPr>
            <a:r>
              <a:rPr lang="en-US" sz="2900" dirty="0" smtClean="0"/>
              <a:t>One Way Functions</a:t>
            </a:r>
          </a:p>
          <a:p>
            <a:pPr algn="l"/>
            <a:r>
              <a:rPr lang="en-US" sz="2900" b="1" dirty="0" smtClean="0"/>
              <a:t>Readings: </a:t>
            </a:r>
            <a:r>
              <a:rPr lang="en-US" sz="2900" dirty="0" smtClean="0"/>
              <a:t>Katz </a:t>
            </a:r>
            <a:r>
              <a:rPr lang="en-US" sz="2900" dirty="0"/>
              <a:t>and </a:t>
            </a:r>
            <a:r>
              <a:rPr lang="en-US" sz="2900" dirty="0" smtClean="0"/>
              <a:t>Lindell Chapter 7</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
        <p:nvSpPr>
          <p:cNvPr id="5" name="TextBox 4"/>
          <p:cNvSpPr txBox="1"/>
          <p:nvPr/>
        </p:nvSpPr>
        <p:spPr>
          <a:xfrm>
            <a:off x="5252720" y="6388655"/>
            <a:ext cx="1021626" cy="369332"/>
          </a:xfrm>
          <a:prstGeom prst="rect">
            <a:avLst/>
          </a:prstGeom>
          <a:noFill/>
        </p:spPr>
        <p:txBody>
          <a:bodyPr wrap="none" rtlCol="0">
            <a:spAutoFit/>
          </a:bodyPr>
          <a:lstStyle/>
          <a:p>
            <a:r>
              <a:rPr lang="en-US" b="1" dirty="0" smtClean="0"/>
              <a:t>Fall 2017</a:t>
            </a:r>
            <a:endParaRPr lang="en-US" b="1" dirty="0"/>
          </a:p>
        </p:txBody>
      </p:sp>
    </p:spTree>
    <p:extLst>
      <p:ext uri="{BB962C8B-B14F-4D97-AF65-F5344CB8AC3E}">
        <p14:creationId xmlns:p14="http://schemas.microsoft.com/office/powerpoint/2010/main" val="1817067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Trivial Hard-Core Predicate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Consider the function</a:t>
                </a:r>
                <a:endParaRPr lang="en-US" b="0" i="0" dirty="0" smtClean="0">
                  <a:latin typeface="Cambria Math" panose="02040503050406030204" pitchFamily="18" charset="0"/>
                </a:endParaRPr>
              </a:p>
              <a:p>
                <a:pPr marL="0" indent="0" algn="ctr">
                  <a:buNone/>
                </a:pPr>
                <a:r>
                  <a:rPr lang="en-US" dirty="0" smtClean="0"/>
                  <a:t>f(x</a:t>
                </a:r>
                <a:r>
                  <a:rPr lang="en-US" baseline="-25000" dirty="0" smtClean="0"/>
                  <a:t>1</a:t>
                </a:r>
                <a:r>
                  <a:rPr lang="en-US" dirty="0" smtClean="0"/>
                  <a:t>,…,</a:t>
                </a:r>
                <a:r>
                  <a:rPr lang="en-US" dirty="0" err="1" smtClean="0"/>
                  <a:t>x</a:t>
                </a:r>
                <a:r>
                  <a:rPr lang="en-US" baseline="-25000" dirty="0" err="1" smtClean="0"/>
                  <a:t>n</a:t>
                </a:r>
                <a:r>
                  <a:rPr lang="en-US" dirty="0" smtClean="0"/>
                  <a:t>) </a:t>
                </a:r>
                <a:r>
                  <a:rPr lang="en-US" dirty="0"/>
                  <a:t>= </a:t>
                </a:r>
                <a:r>
                  <a:rPr lang="en-US" dirty="0" smtClean="0"/>
                  <a:t>x</a:t>
                </a:r>
                <a:r>
                  <a:rPr lang="en-US" baseline="-25000" dirty="0" smtClean="0"/>
                  <a:t>1</a:t>
                </a:r>
                <a:r>
                  <a:rPr lang="en-US" dirty="0" smtClean="0"/>
                  <a:t>,…,x</a:t>
                </a:r>
                <a:r>
                  <a:rPr lang="en-US" baseline="-25000" dirty="0" smtClean="0"/>
                  <a:t>n-1</a:t>
                </a:r>
                <a:endParaRPr lang="en-US" baseline="-25000" dirty="0"/>
              </a:p>
              <a:p>
                <a:pPr marL="0" indent="0">
                  <a:buNone/>
                </a:pPr>
                <a:r>
                  <a:rPr lang="en-US" b="1" dirty="0" smtClean="0"/>
                  <a:t>f has a trivial hard core predicate</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oMath>
                  </m:oMathPara>
                </a14:m>
                <a:endParaRPr lang="en-US" b="0" dirty="0" smtClean="0">
                  <a:ea typeface="Cambria Math" panose="02040503050406030204" pitchFamily="18" charset="0"/>
                </a:endParaRPr>
              </a:p>
              <a:p>
                <a:pPr marL="0" indent="0">
                  <a:buNone/>
                </a:pPr>
                <a:endParaRPr lang="en-US" dirty="0" smtClean="0"/>
              </a:p>
              <a:p>
                <a:pPr marL="0" indent="0">
                  <a:buNone/>
                </a:pPr>
                <a:r>
                  <a:rPr lang="en-US" dirty="0" smtClean="0"/>
                  <a:t>Not useful for crypto applications (e.g., f is not a OWF)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Tree>
    <p:extLst>
      <p:ext uri="{BB962C8B-B14F-4D97-AF65-F5344CB8AC3E}">
        <p14:creationId xmlns:p14="http://schemas.microsoft.com/office/powerpoint/2010/main" val="2555391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3: Hard-Core Predicate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t>Consider the predicate</a:t>
                </a: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r</m:t>
                          </m:r>
                        </m:e>
                      </m:d>
                      <m:r>
                        <a:rPr lang="en-US" b="0" i="0"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𝑖</m:t>
                          </m:r>
                        </m:sub>
                      </m:sSub>
                    </m:oMath>
                  </m:oMathPara>
                </a14:m>
                <a:endParaRPr lang="en-US" dirty="0" smtClean="0"/>
              </a:p>
              <a:p>
                <a:pPr marL="0" indent="0">
                  <a:buNone/>
                </a:pPr>
                <a:r>
                  <a:rPr lang="en-US" dirty="0" smtClean="0"/>
                  <a:t>(the bits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1</m:t>
                        </m:r>
                      </m:sub>
                    </m:sSub>
                  </m:oMath>
                </a14:m>
                <a:r>
                  <a:rPr lang="en-US" dirty="0" smtClean="0"/>
                  <a:t>,…,</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𝑛</m:t>
                        </m:r>
                      </m:sub>
                    </m:sSub>
                  </m:oMath>
                </a14:m>
                <a:r>
                  <a:rPr lang="en-US" dirty="0" smtClean="0"/>
                  <a:t> will be selected uniformly at random)</a:t>
                </a:r>
                <a:endParaRPr lang="en-US" dirty="0"/>
              </a:p>
              <a:p>
                <a:pPr marL="0" indent="0">
                  <a:buNone/>
                </a:pPr>
                <a:endParaRPr lang="en-US" b="1" dirty="0" smtClean="0"/>
              </a:p>
              <a:p>
                <a:pPr marL="0" indent="0">
                  <a:buNone/>
                </a:pPr>
                <a:r>
                  <a:rPr lang="en-US" b="1" dirty="0" err="1" smtClean="0"/>
                  <a:t>Goldreich</a:t>
                </a:r>
                <a:r>
                  <a:rPr lang="en-US" b="1" dirty="0" smtClean="0"/>
                  <a:t>-Levin Theorem</a:t>
                </a:r>
                <a:r>
                  <a:rPr lang="en-US" dirty="0" smtClean="0"/>
                  <a:t>: (Assume OWFs exist) For any OWF f, </a:t>
                </a:r>
                <a:r>
                  <a:rPr lang="en-US" dirty="0" err="1" smtClean="0"/>
                  <a:t>hc</a:t>
                </a:r>
                <a:r>
                  <a:rPr lang="en-US" dirty="0" smtClean="0"/>
                  <a:t> is a hard-core predicate of g(</a:t>
                </a:r>
                <a:r>
                  <a:rPr lang="en-US" dirty="0" err="1" smtClean="0"/>
                  <a:t>x,r</a:t>
                </a:r>
                <a:r>
                  <a:rPr lang="en-US" dirty="0" smtClean="0"/>
                  <a:t>)=(f(x),r).</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Tree>
    <p:extLst>
      <p:ext uri="{BB962C8B-B14F-4D97-AF65-F5344CB8AC3E}">
        <p14:creationId xmlns:p14="http://schemas.microsoft.com/office/powerpoint/2010/main" val="946363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Hard-Core Predicates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b="1" dirty="0" smtClean="0"/>
                  <a:t>Theorem: </a:t>
                </a:r>
                <a:r>
                  <a:rPr lang="en-US" dirty="0" smtClean="0"/>
                  <a:t>Given a one-way-permutation f and a hard-core predicate </a:t>
                </a:r>
                <a:r>
                  <a:rPr lang="en-US" dirty="0" err="1" smtClean="0"/>
                  <a:t>hc</a:t>
                </a:r>
                <a:r>
                  <a:rPr lang="en-US" dirty="0" smtClean="0"/>
                  <a:t> we can construct a PRG G with expansion factor </a:t>
                </a:r>
                <a14:m>
                  <m:oMath xmlns:m="http://schemas.openxmlformats.org/officeDocument/2006/math">
                    <m:r>
                      <a:rPr lang="en-US" b="0" i="1" smtClean="0">
                        <a:latin typeface="Cambria Math" panose="02040503050406030204" pitchFamily="18" charset="0"/>
                        <a:ea typeface="Cambria Math" panose="02040503050406030204" pitchFamily="18" charset="0"/>
                      </a:rPr>
                      <m:t>ℓ</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endParaRPr lang="en-US" dirty="0" smtClean="0"/>
              </a:p>
              <a:p>
                <a:pPr marL="0" indent="0">
                  <a:buNone/>
                </a:pPr>
                <a:endParaRPr lang="en-US" b="1" dirty="0"/>
              </a:p>
              <a:p>
                <a:pPr marL="0" indent="0">
                  <a:buNone/>
                </a:pPr>
                <a:r>
                  <a:rPr lang="en-US" b="1" dirty="0" smtClean="0"/>
                  <a:t>Construction: </a:t>
                </a:r>
                <a:endParaRPr lang="en-US"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hc</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endParaRPr lang="en-US" dirty="0"/>
              </a:p>
              <a:p>
                <a:pPr marL="0" indent="0">
                  <a:buNone/>
                </a:pPr>
                <a:r>
                  <a:rPr lang="en-US" b="1" smtClean="0"/>
                  <a:t>Intuition</a:t>
                </a:r>
                <a:r>
                  <a:rPr lang="en-US" dirty="0" smtClean="0"/>
                  <a:t>: f(s) is actually uniformly distributed </a:t>
                </a:r>
              </a:p>
              <a:p>
                <a:r>
                  <a:rPr lang="en-US" dirty="0"/>
                  <a:t>s</a:t>
                </a:r>
                <a:r>
                  <a:rPr lang="en-US" dirty="0" smtClean="0"/>
                  <a:t> is random</a:t>
                </a:r>
              </a:p>
              <a:p>
                <a:r>
                  <a:rPr lang="en-US" dirty="0" smtClean="0"/>
                  <a:t>f(s) is a permutation</a:t>
                </a:r>
              </a:p>
              <a:p>
                <a:r>
                  <a:rPr lang="en-US" dirty="0" smtClean="0"/>
                  <a:t>Last bit is hard to predict given </a:t>
                </a:r>
                <a:r>
                  <a:rPr lang="en-US" dirty="0"/>
                  <a:t>f(s)</a:t>
                </a:r>
                <a:r>
                  <a:rPr lang="en-US" dirty="0" smtClean="0"/>
                  <a:t> (since </a:t>
                </a:r>
                <a:r>
                  <a:rPr lang="en-US" dirty="0" err="1" smtClean="0"/>
                  <a:t>hc</a:t>
                </a:r>
                <a:r>
                  <a:rPr lang="en-US" dirty="0" smtClean="0"/>
                  <a:t> is hard-core for 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Tree>
    <p:extLst>
      <p:ext uri="{BB962C8B-B14F-4D97-AF65-F5344CB8AC3E}">
        <p14:creationId xmlns:p14="http://schemas.microsoft.com/office/powerpoint/2010/main" val="74337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Arbitrary Expansion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smtClean="0"/>
                  <a:t> Then for any polynomial p(.) there is a PRG with expansion factor p(n).</a:t>
                </a:r>
                <a:endParaRPr lang="en-US" sz="3600" dirty="0"/>
              </a:p>
              <a:p>
                <a:pPr marL="0" indent="0">
                  <a:buNone/>
                </a:pPr>
                <a:endParaRPr lang="en-US" b="1" i="1" dirty="0" smtClean="0">
                  <a:latin typeface="Cambria Math" panose="02040503050406030204" pitchFamily="18" charset="0"/>
                </a:endParaRPr>
              </a:p>
              <a:p>
                <a:pPr marL="0" indent="0">
                  <a:buNone/>
                </a:pPr>
                <a:r>
                  <a:rPr lang="en-US" sz="3800" b="1" dirty="0" smtClean="0">
                    <a:latin typeface="Cambria Math" panose="02040503050406030204" pitchFamily="18" charset="0"/>
                  </a:rPr>
                  <a:t>Construction: </a:t>
                </a:r>
              </a:p>
              <a:p>
                <a:r>
                  <a:rPr lang="en-US" sz="3800" b="1" dirty="0" smtClean="0">
                    <a:latin typeface="Cambria Math" panose="02040503050406030204" pitchFamily="18" charset="0"/>
                  </a:rPr>
                  <a:t>G(x) = y||b.        (n+1 bits)</a:t>
                </a:r>
              </a:p>
              <a:p>
                <a:r>
                  <a:rPr lang="en-US" sz="3800" b="1" dirty="0" smtClean="0">
                    <a:latin typeface="Cambria Math" panose="02040503050406030204" pitchFamily="18" charset="0"/>
                  </a:rPr>
                  <a:t>G</a:t>
                </a:r>
                <a:r>
                  <a:rPr lang="en-US" sz="3800" b="1" baseline="30000" dirty="0" smtClean="0">
                    <a:latin typeface="Cambria Math" panose="02040503050406030204" pitchFamily="18" charset="0"/>
                  </a:rPr>
                  <a:t>1</a:t>
                </a:r>
                <a:r>
                  <a:rPr lang="en-US" sz="3800" b="1" dirty="0" smtClean="0">
                    <a:latin typeface="Cambria Math" panose="02040503050406030204" pitchFamily="18" charset="0"/>
                  </a:rPr>
                  <a:t>(x) = G(y)||b    (n+2 bits)</a:t>
                </a:r>
              </a:p>
              <a:p>
                <a:r>
                  <a:rPr lang="en-US" sz="3800" b="1" dirty="0" smtClean="0">
                    <a:latin typeface="Cambria Math" panose="02040503050406030204" pitchFamily="18" charset="0"/>
                  </a:rPr>
                  <a:t>G</a:t>
                </a:r>
                <a:r>
                  <a:rPr lang="en-US" sz="3800" b="1" baseline="30000" dirty="0" smtClean="0">
                    <a:latin typeface="Cambria Math" panose="02040503050406030204" pitchFamily="18" charset="0"/>
                  </a:rPr>
                  <a:t>i+1</a:t>
                </a:r>
                <a:r>
                  <a:rPr lang="en-US" sz="3800" b="1" dirty="0" smtClean="0">
                    <a:latin typeface="Cambria Math" panose="02040503050406030204" pitchFamily="18" charset="0"/>
                  </a:rPr>
                  <a:t>(x</a:t>
                </a:r>
                <a:r>
                  <a:rPr lang="en-US" sz="3800" b="1" dirty="0">
                    <a:latin typeface="Cambria Math" panose="02040503050406030204" pitchFamily="18" charset="0"/>
                  </a:rPr>
                  <a:t>) = G(y)||b  </a:t>
                </a:r>
                <a:r>
                  <a:rPr lang="en-US" sz="3800" b="1" dirty="0" smtClean="0">
                    <a:latin typeface="Cambria Math" panose="02040503050406030204" pitchFamily="18" charset="0"/>
                  </a:rPr>
                  <a:t>   where </a:t>
                </a:r>
                <a:r>
                  <a:rPr lang="en-US" sz="3800" b="1" dirty="0" err="1" smtClean="0">
                    <a:latin typeface="Cambria Math" panose="02040503050406030204" pitchFamily="18" charset="0"/>
                  </a:rPr>
                  <a:t>G</a:t>
                </a:r>
                <a:r>
                  <a:rPr lang="en-US" sz="3800" b="1" baseline="30000" dirty="0" err="1" smtClean="0">
                    <a:latin typeface="Cambria Math" panose="02040503050406030204" pitchFamily="18" charset="0"/>
                  </a:rPr>
                  <a:t>i</a:t>
                </a:r>
                <a:r>
                  <a:rPr lang="en-US" sz="3800" b="1" dirty="0" smtClean="0">
                    <a:latin typeface="Cambria Math" panose="02040503050406030204" pitchFamily="18" charset="0"/>
                  </a:rPr>
                  <a:t> (x) = y||b </a:t>
                </a:r>
                <a:r>
                  <a:rPr lang="en-US" sz="3800" b="1" dirty="0">
                    <a:latin typeface="Cambria Math" panose="02040503050406030204" pitchFamily="18" charset="0"/>
                  </a:rPr>
                  <a:t>(n+2 bits)</a:t>
                </a:r>
              </a:p>
              <a:p>
                <a:endParaRPr lang="en-US" b="1"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39" t="-37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14060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Beyond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a:t> Then for any polynomial p(.) there is a PRG with expansion factor p(n).</a:t>
                </a:r>
              </a:p>
              <a:p>
                <a:pPr marL="0" indent="0">
                  <a:buNone/>
                </a:pPr>
                <a:endParaRPr lang="en-US" sz="3600" b="1" dirty="0" smtClean="0"/>
              </a:p>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sz="3500" b="1" i="1" dirty="0" smtClean="0">
                  <a:latin typeface="Cambria Math" panose="02040503050406030204" pitchFamily="18" charset="0"/>
                </a:endParaRPr>
              </a:p>
              <a:p>
                <a:pPr marL="0" indent="0">
                  <a:buNone/>
                </a:pPr>
                <a:r>
                  <a:rPr lang="en-US" sz="3500" b="1" dirty="0"/>
                  <a:t>Theorem: </a:t>
                </a:r>
                <a:r>
                  <a:rPr lang="en-US" sz="3500" dirty="0"/>
                  <a:t>Suppose that </a:t>
                </a:r>
                <a:r>
                  <a:rPr lang="en-US" sz="3500" dirty="0" smtClean="0"/>
                  <a:t>there </a:t>
                </a:r>
                <a:r>
                  <a:rPr lang="en-US" sz="3500" dirty="0"/>
                  <a:t>is a secure </a:t>
                </a:r>
                <a:r>
                  <a:rPr lang="en-US" sz="3500" dirty="0" smtClean="0"/>
                  <a:t>PRF then there is a strong pseudorandom permutation.</a:t>
                </a:r>
                <a:endParaRPr lang="en-US" sz="3500" dirty="0"/>
              </a:p>
              <a:p>
                <a:endParaRPr lang="en-US" b="1"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565" t="-3782"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1858087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Beyond</a:t>
            </a:r>
            <a:endParaRPr lang="en-US" dirty="0"/>
          </a:p>
        </p:txBody>
      </p:sp>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Corollary: </a:t>
            </a:r>
            <a:r>
              <a:rPr lang="en-US" sz="3600" dirty="0" smtClean="0"/>
              <a:t>If one-way functions exist then PRGs, PRFs and strong PRPs all exist. </a:t>
            </a:r>
          </a:p>
          <a:p>
            <a:pPr marL="0" indent="0">
              <a:buNone/>
            </a:pPr>
            <a:endParaRPr lang="en-US" sz="3600" dirty="0"/>
          </a:p>
          <a:p>
            <a:pPr marL="0" indent="0">
              <a:buNone/>
            </a:pPr>
            <a:r>
              <a:rPr lang="en-US" sz="3600" b="1" dirty="0" smtClean="0"/>
              <a:t>Corollary</a:t>
            </a:r>
            <a:r>
              <a:rPr lang="en-US" sz="3600" dirty="0" smtClean="0"/>
              <a:t>: </a:t>
            </a:r>
            <a:r>
              <a:rPr lang="en-US" sz="3200" dirty="0"/>
              <a:t>If one-way functions exist then </a:t>
            </a:r>
            <a:r>
              <a:rPr lang="en-US" sz="3200" dirty="0" smtClean="0"/>
              <a:t>there exist CCA-secure encryption schemes and secure MACs. </a:t>
            </a:r>
            <a:endParaRPr lang="en-US" sz="3200" dirty="0"/>
          </a:p>
          <a:p>
            <a:pPr marL="0" indent="0">
              <a:buNone/>
            </a:pPr>
            <a:endParaRPr lang="en-US" sz="3500" dirty="0"/>
          </a:p>
          <a:p>
            <a:endParaRPr lang="en-US" b="1" i="1" dirty="0" smtClean="0">
              <a:latin typeface="Cambria Math" panose="02040503050406030204" pitchFamily="18" charset="0"/>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1461818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r>
                  <a:rPr lang="en-US" b="1" dirty="0" smtClean="0">
                    <a:latin typeface="Cambria Math" panose="02040503050406030204" pitchFamily="18" charset="0"/>
                  </a:rPr>
                  <a:t>Let G(x) = G</a:t>
                </a:r>
                <a:r>
                  <a:rPr lang="en-US" b="1" baseline="-25000" dirty="0" smtClean="0">
                    <a:latin typeface="Cambria Math" panose="02040503050406030204" pitchFamily="18" charset="0"/>
                  </a:rPr>
                  <a:t>0</a:t>
                </a:r>
                <a:r>
                  <a:rPr lang="en-US" b="1" dirty="0" smtClean="0">
                    <a:latin typeface="Cambria Math" panose="02040503050406030204" pitchFamily="18" charset="0"/>
                  </a:rPr>
                  <a:t>(x)||G</a:t>
                </a:r>
                <a:r>
                  <a:rPr lang="en-US" b="1" baseline="-25000" dirty="0" smtClean="0">
                    <a:latin typeface="Cambria Math" panose="02040503050406030204" pitchFamily="18" charset="0"/>
                  </a:rPr>
                  <a:t>1</a:t>
                </a:r>
                <a:r>
                  <a:rPr lang="en-US" b="1" dirty="0" smtClean="0">
                    <a:latin typeface="Cambria Math" panose="02040503050406030204" pitchFamily="18" charset="0"/>
                  </a:rPr>
                  <a:t>(x)     (first/last n bits of output)</a:t>
                </a:r>
              </a:p>
              <a:p>
                <a:pPr marL="0" indent="0">
                  <a:buNone/>
                </a:pPr>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𝑲</m:t>
                          </m:r>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𝟐</m:t>
                                      </m:r>
                                    </m:sub>
                                  </m:sSub>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𝑲</m:t>
                                      </m:r>
                                    </m:e>
                                  </m:d>
                                </m:e>
                              </m:d>
                            </m:e>
                          </m:d>
                          <m:r>
                            <a:rPr lang="en-US" b="1" i="1" smtClean="0">
                              <a:latin typeface="Cambria Math" panose="02040503050406030204" pitchFamily="18" charset="0"/>
                            </a:rPr>
                            <m:t>…</m:t>
                          </m:r>
                        </m:e>
                      </m:d>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3504809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
        <p:nvSpPr>
          <p:cNvPr id="5" name="Rectangle 4"/>
          <p:cNvSpPr/>
          <p:nvPr/>
        </p:nvSpPr>
        <p:spPr>
          <a:xfrm>
            <a:off x="4678680" y="3132614"/>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6" name="Rectangle 5"/>
          <p:cNvSpPr/>
          <p:nvPr/>
        </p:nvSpPr>
        <p:spPr>
          <a:xfrm>
            <a:off x="232410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(k)</a:t>
            </a:r>
            <a:endParaRPr lang="en-US" dirty="0"/>
          </a:p>
        </p:txBody>
      </p:sp>
      <p:sp>
        <p:nvSpPr>
          <p:cNvPr id="7" name="Rectangle 6"/>
          <p:cNvSpPr/>
          <p:nvPr/>
        </p:nvSpPr>
        <p:spPr>
          <a:xfrm>
            <a:off x="723138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(k)</a:t>
            </a:r>
            <a:endParaRPr lang="en-US" dirty="0"/>
          </a:p>
        </p:txBody>
      </p:sp>
      <p:sp>
        <p:nvSpPr>
          <p:cNvPr id="8" name="Rectangle 7"/>
          <p:cNvSpPr/>
          <p:nvPr/>
        </p:nvSpPr>
        <p:spPr>
          <a:xfrm>
            <a:off x="1013460" y="500173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(G</a:t>
            </a:r>
            <a:r>
              <a:rPr lang="en-US" baseline="-25000" dirty="0" smtClean="0"/>
              <a:t>0</a:t>
            </a:r>
            <a:r>
              <a:rPr lang="en-US" dirty="0" smtClean="0"/>
              <a:t>(k</a:t>
            </a:r>
            <a:r>
              <a:rPr lang="en-US" dirty="0"/>
              <a:t>))</a:t>
            </a:r>
          </a:p>
        </p:txBody>
      </p:sp>
      <p:sp>
        <p:nvSpPr>
          <p:cNvPr id="9" name="Rectangle 8"/>
          <p:cNvSpPr/>
          <p:nvPr/>
        </p:nvSpPr>
        <p:spPr>
          <a:xfrm>
            <a:off x="4069080" y="506198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0</a:t>
            </a:r>
            <a:r>
              <a:rPr lang="en-US" dirty="0" smtClean="0"/>
              <a:t>(k))</a:t>
            </a:r>
            <a:endParaRPr lang="en-US" dirty="0"/>
          </a:p>
        </p:txBody>
      </p:sp>
      <p:sp>
        <p:nvSpPr>
          <p:cNvPr id="10" name="Rectangle 9"/>
          <p:cNvSpPr/>
          <p:nvPr/>
        </p:nvSpPr>
        <p:spPr>
          <a:xfrm>
            <a:off x="25831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Rectangle 10"/>
          <p:cNvSpPr/>
          <p:nvPr/>
        </p:nvSpPr>
        <p:spPr>
          <a:xfrm>
            <a:off x="2476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6141720" y="505501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0</a:t>
            </a:r>
            <a:r>
              <a:rPr lang="en-US" dirty="0"/>
              <a:t>(G</a:t>
            </a:r>
            <a:r>
              <a:rPr lang="en-US" baseline="-25000" dirty="0"/>
              <a:t>1</a:t>
            </a:r>
            <a:r>
              <a:rPr lang="en-US" dirty="0"/>
              <a:t>(k))</a:t>
            </a:r>
          </a:p>
        </p:txBody>
      </p:sp>
      <p:sp>
        <p:nvSpPr>
          <p:cNvPr id="13" name="Rectangle 12"/>
          <p:cNvSpPr/>
          <p:nvPr/>
        </p:nvSpPr>
        <p:spPr>
          <a:xfrm>
            <a:off x="9128760" y="4993839"/>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1</a:t>
            </a:r>
            <a:r>
              <a:rPr lang="en-US" dirty="0" smtClean="0"/>
              <a:t>(k</a:t>
            </a:r>
            <a:r>
              <a:rPr lang="en-US" dirty="0"/>
              <a:t>))</a:t>
            </a:r>
          </a:p>
        </p:txBody>
      </p:sp>
      <p:sp>
        <p:nvSpPr>
          <p:cNvPr id="14" name="Rectangle 13"/>
          <p:cNvSpPr/>
          <p:nvPr/>
        </p:nvSpPr>
        <p:spPr>
          <a:xfrm>
            <a:off x="106984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Rectangle 14"/>
          <p:cNvSpPr/>
          <p:nvPr/>
        </p:nvSpPr>
        <p:spPr>
          <a:xfrm>
            <a:off x="83629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8" name="Straight Arrow Connector 17"/>
          <p:cNvCxnSpPr/>
          <p:nvPr/>
        </p:nvCxnSpPr>
        <p:spPr>
          <a:xfrm flipH="1">
            <a:off x="3893820" y="3718560"/>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58290" y="465153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9080" y="3325297"/>
            <a:ext cx="301686" cy="369332"/>
          </a:xfrm>
          <a:prstGeom prst="rect">
            <a:avLst/>
          </a:prstGeom>
          <a:noFill/>
        </p:spPr>
        <p:txBody>
          <a:bodyPr wrap="none" rtlCol="0">
            <a:spAutoFit/>
          </a:bodyPr>
          <a:lstStyle/>
          <a:p>
            <a:r>
              <a:rPr lang="en-US" dirty="0"/>
              <a:t>0</a:t>
            </a:r>
          </a:p>
        </p:txBody>
      </p:sp>
      <p:sp>
        <p:nvSpPr>
          <p:cNvPr id="21" name="TextBox 20"/>
          <p:cNvSpPr txBox="1"/>
          <p:nvPr/>
        </p:nvSpPr>
        <p:spPr>
          <a:xfrm>
            <a:off x="1672590" y="4240849"/>
            <a:ext cx="301686" cy="369332"/>
          </a:xfrm>
          <a:prstGeom prst="rect">
            <a:avLst/>
          </a:prstGeom>
          <a:noFill/>
        </p:spPr>
        <p:txBody>
          <a:bodyPr wrap="none" rtlCol="0">
            <a:spAutoFit/>
          </a:bodyPr>
          <a:lstStyle/>
          <a:p>
            <a:r>
              <a:rPr lang="en-US"/>
              <a:t>0</a:t>
            </a:r>
          </a:p>
        </p:txBody>
      </p:sp>
      <p:sp>
        <p:nvSpPr>
          <p:cNvPr id="22" name="TextBox 21"/>
          <p:cNvSpPr txBox="1"/>
          <p:nvPr/>
        </p:nvSpPr>
        <p:spPr>
          <a:xfrm>
            <a:off x="1407447" y="6064131"/>
            <a:ext cx="301686" cy="369332"/>
          </a:xfrm>
          <a:prstGeom prst="rect">
            <a:avLst/>
          </a:prstGeom>
          <a:noFill/>
        </p:spPr>
        <p:txBody>
          <a:bodyPr wrap="none" rtlCol="0">
            <a:spAutoFit/>
          </a:bodyPr>
          <a:lstStyle/>
          <a:p>
            <a:r>
              <a:rPr lang="en-US"/>
              <a:t>0</a:t>
            </a:r>
          </a:p>
        </p:txBody>
      </p:sp>
      <p:cxnSp>
        <p:nvCxnSpPr>
          <p:cNvPr id="23" name="Straight Arrow Connector 22"/>
          <p:cNvCxnSpPr/>
          <p:nvPr/>
        </p:nvCxnSpPr>
        <p:spPr>
          <a:xfrm flipH="1">
            <a:off x="1135380" y="586471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51760" y="5481738"/>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197090" y="473424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93820" y="4710312"/>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46942" y="4600616"/>
            <a:ext cx="301686" cy="369332"/>
          </a:xfrm>
          <a:prstGeom prst="rect">
            <a:avLst/>
          </a:prstGeom>
          <a:noFill/>
        </p:spPr>
        <p:txBody>
          <a:bodyPr wrap="none" rtlCol="0">
            <a:spAutoFit/>
          </a:bodyPr>
          <a:lstStyle/>
          <a:p>
            <a:r>
              <a:rPr lang="en-US" dirty="0"/>
              <a:t>0</a:t>
            </a:r>
          </a:p>
        </p:txBody>
      </p:sp>
      <p:cxnSp>
        <p:nvCxnSpPr>
          <p:cNvPr id="30" name="Straight Arrow Connector 29"/>
          <p:cNvCxnSpPr/>
          <p:nvPr/>
        </p:nvCxnSpPr>
        <p:spPr>
          <a:xfrm flipH="1">
            <a:off x="4022544" y="598130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5628" y="5927209"/>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363333" y="5951175"/>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279767" y="5897081"/>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1910" y="6267688"/>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2" name="Rectangle 41"/>
          <p:cNvSpPr/>
          <p:nvPr/>
        </p:nvSpPr>
        <p:spPr>
          <a:xfrm>
            <a:off x="5249476" y="630544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Rectangle 42"/>
          <p:cNvSpPr/>
          <p:nvPr/>
        </p:nvSpPr>
        <p:spPr>
          <a:xfrm>
            <a:off x="6080585"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4" name="Rectangle 43"/>
          <p:cNvSpPr/>
          <p:nvPr/>
        </p:nvSpPr>
        <p:spPr>
          <a:xfrm>
            <a:off x="7187298"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45" name="Straight Arrow Connector 44"/>
          <p:cNvCxnSpPr>
            <a:endCxn id="15" idx="3"/>
          </p:cNvCxnSpPr>
          <p:nvPr/>
        </p:nvCxnSpPr>
        <p:spPr>
          <a:xfrm flipH="1">
            <a:off x="9246870" y="5822627"/>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4" idx="1"/>
          </p:cNvCxnSpPr>
          <p:nvPr/>
        </p:nvCxnSpPr>
        <p:spPr>
          <a:xfrm>
            <a:off x="10129654" y="5908458"/>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717" y="4654121"/>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336630" y="3492864"/>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51883" y="5864640"/>
            <a:ext cx="301686" cy="369332"/>
          </a:xfrm>
          <a:prstGeom prst="rect">
            <a:avLst/>
          </a:prstGeom>
          <a:noFill/>
        </p:spPr>
        <p:txBody>
          <a:bodyPr wrap="none" rtlCol="0">
            <a:spAutoFit/>
          </a:bodyPr>
          <a:lstStyle/>
          <a:p>
            <a:r>
              <a:rPr lang="en-US" dirty="0"/>
              <a:t>0</a:t>
            </a:r>
          </a:p>
        </p:txBody>
      </p:sp>
      <p:sp>
        <p:nvSpPr>
          <p:cNvPr id="54" name="TextBox 53"/>
          <p:cNvSpPr txBox="1"/>
          <p:nvPr/>
        </p:nvSpPr>
        <p:spPr>
          <a:xfrm>
            <a:off x="9423687" y="5951121"/>
            <a:ext cx="301686" cy="369332"/>
          </a:xfrm>
          <a:prstGeom prst="rect">
            <a:avLst/>
          </a:prstGeom>
          <a:noFill/>
        </p:spPr>
        <p:txBody>
          <a:bodyPr wrap="none" rtlCol="0">
            <a:spAutoFit/>
          </a:bodyPr>
          <a:lstStyle/>
          <a:p>
            <a:r>
              <a:rPr lang="en-US" dirty="0"/>
              <a:t>0</a:t>
            </a:r>
          </a:p>
        </p:txBody>
      </p:sp>
      <p:sp>
        <p:nvSpPr>
          <p:cNvPr id="55" name="TextBox 54"/>
          <p:cNvSpPr txBox="1"/>
          <p:nvPr/>
        </p:nvSpPr>
        <p:spPr>
          <a:xfrm>
            <a:off x="3842169" y="5842158"/>
            <a:ext cx="301686" cy="369332"/>
          </a:xfrm>
          <a:prstGeom prst="rect">
            <a:avLst/>
          </a:prstGeom>
          <a:noFill/>
        </p:spPr>
        <p:txBody>
          <a:bodyPr wrap="none" rtlCol="0">
            <a:spAutoFit/>
          </a:bodyPr>
          <a:lstStyle/>
          <a:p>
            <a:r>
              <a:rPr lang="en-US" dirty="0"/>
              <a:t>0</a:t>
            </a:r>
          </a:p>
        </p:txBody>
      </p:sp>
      <p:sp>
        <p:nvSpPr>
          <p:cNvPr id="56" name="TextBox 55"/>
          <p:cNvSpPr txBox="1"/>
          <p:nvPr/>
        </p:nvSpPr>
        <p:spPr>
          <a:xfrm>
            <a:off x="6731574" y="3151228"/>
            <a:ext cx="301686" cy="369332"/>
          </a:xfrm>
          <a:prstGeom prst="rect">
            <a:avLst/>
          </a:prstGeom>
          <a:noFill/>
        </p:spPr>
        <p:txBody>
          <a:bodyPr wrap="none" rtlCol="0">
            <a:spAutoFit/>
          </a:bodyPr>
          <a:lstStyle/>
          <a:p>
            <a:r>
              <a:rPr lang="en-US" b="1" dirty="0" smtClean="0"/>
              <a:t>1</a:t>
            </a:r>
            <a:endParaRPr lang="en-US" b="1" dirty="0"/>
          </a:p>
        </p:txBody>
      </p:sp>
      <p:sp>
        <p:nvSpPr>
          <p:cNvPr id="57" name="TextBox 56"/>
          <p:cNvSpPr txBox="1"/>
          <p:nvPr/>
        </p:nvSpPr>
        <p:spPr>
          <a:xfrm>
            <a:off x="9211476" y="4353733"/>
            <a:ext cx="301686" cy="369332"/>
          </a:xfrm>
          <a:prstGeom prst="rect">
            <a:avLst/>
          </a:prstGeom>
          <a:noFill/>
        </p:spPr>
        <p:txBody>
          <a:bodyPr wrap="none" rtlCol="0">
            <a:spAutoFit/>
          </a:bodyPr>
          <a:lstStyle/>
          <a:p>
            <a:r>
              <a:rPr lang="en-US" b="1" dirty="0" smtClean="0"/>
              <a:t>1</a:t>
            </a:r>
            <a:endParaRPr lang="en-US" b="1" dirty="0"/>
          </a:p>
        </p:txBody>
      </p:sp>
      <p:sp>
        <p:nvSpPr>
          <p:cNvPr id="58" name="TextBox 57"/>
          <p:cNvSpPr txBox="1"/>
          <p:nvPr/>
        </p:nvSpPr>
        <p:spPr>
          <a:xfrm>
            <a:off x="10378038" y="5827753"/>
            <a:ext cx="301686" cy="369332"/>
          </a:xfrm>
          <a:prstGeom prst="rect">
            <a:avLst/>
          </a:prstGeom>
          <a:noFill/>
        </p:spPr>
        <p:txBody>
          <a:bodyPr wrap="none" rtlCol="0">
            <a:spAutoFit/>
          </a:bodyPr>
          <a:lstStyle/>
          <a:p>
            <a:r>
              <a:rPr lang="en-US" b="1" dirty="0" smtClean="0"/>
              <a:t>1</a:t>
            </a:r>
            <a:endParaRPr lang="en-US" b="1" dirty="0"/>
          </a:p>
        </p:txBody>
      </p:sp>
      <p:sp>
        <p:nvSpPr>
          <p:cNvPr id="59" name="TextBox 58"/>
          <p:cNvSpPr txBox="1"/>
          <p:nvPr/>
        </p:nvSpPr>
        <p:spPr>
          <a:xfrm>
            <a:off x="4028237" y="4412636"/>
            <a:ext cx="301686" cy="369332"/>
          </a:xfrm>
          <a:prstGeom prst="rect">
            <a:avLst/>
          </a:prstGeom>
          <a:noFill/>
        </p:spPr>
        <p:txBody>
          <a:bodyPr wrap="none" rtlCol="0">
            <a:spAutoFit/>
          </a:bodyPr>
          <a:lstStyle/>
          <a:p>
            <a:r>
              <a:rPr lang="en-US" b="1" dirty="0" smtClean="0"/>
              <a:t>1</a:t>
            </a:r>
            <a:endParaRPr lang="en-US" b="1" dirty="0"/>
          </a:p>
        </p:txBody>
      </p:sp>
      <p:sp>
        <p:nvSpPr>
          <p:cNvPr id="60" name="TextBox 59"/>
          <p:cNvSpPr txBox="1"/>
          <p:nvPr/>
        </p:nvSpPr>
        <p:spPr>
          <a:xfrm>
            <a:off x="5504825" y="5921156"/>
            <a:ext cx="301686" cy="369332"/>
          </a:xfrm>
          <a:prstGeom prst="rect">
            <a:avLst/>
          </a:prstGeom>
          <a:noFill/>
        </p:spPr>
        <p:txBody>
          <a:bodyPr wrap="none" rtlCol="0">
            <a:spAutoFit/>
          </a:bodyPr>
          <a:lstStyle/>
          <a:p>
            <a:r>
              <a:rPr lang="en-US" b="1" dirty="0" smtClean="0"/>
              <a:t>1</a:t>
            </a:r>
            <a:endParaRPr lang="en-US" b="1" dirty="0"/>
          </a:p>
        </p:txBody>
      </p:sp>
      <p:sp>
        <p:nvSpPr>
          <p:cNvPr id="61" name="TextBox 60"/>
          <p:cNvSpPr txBox="1"/>
          <p:nvPr/>
        </p:nvSpPr>
        <p:spPr>
          <a:xfrm>
            <a:off x="2758440" y="5312867"/>
            <a:ext cx="301686" cy="369332"/>
          </a:xfrm>
          <a:prstGeom prst="rect">
            <a:avLst/>
          </a:prstGeom>
          <a:noFill/>
        </p:spPr>
        <p:txBody>
          <a:bodyPr wrap="none" rtlCol="0">
            <a:spAutoFit/>
          </a:bodyPr>
          <a:lstStyle/>
          <a:p>
            <a:r>
              <a:rPr lang="en-US" b="1" dirty="0" smtClean="0"/>
              <a:t>1</a:t>
            </a:r>
            <a:endParaRPr lang="en-US" b="1" dirty="0"/>
          </a:p>
        </p:txBody>
      </p:sp>
      <p:sp>
        <p:nvSpPr>
          <p:cNvPr id="62" name="TextBox 61"/>
          <p:cNvSpPr txBox="1"/>
          <p:nvPr/>
        </p:nvSpPr>
        <p:spPr>
          <a:xfrm>
            <a:off x="7448160" y="5921156"/>
            <a:ext cx="301686" cy="369332"/>
          </a:xfrm>
          <a:prstGeom prst="rect">
            <a:avLst/>
          </a:prstGeom>
          <a:noFill/>
        </p:spPr>
        <p:txBody>
          <a:bodyPr wrap="none" rtlCol="0">
            <a:spAutoFit/>
          </a:bodyPr>
          <a:lstStyle/>
          <a:p>
            <a:r>
              <a:rPr lang="en-US" b="1" dirty="0" smtClean="0"/>
              <a:t>1</a:t>
            </a:r>
            <a:endParaRPr lang="en-US" b="1" dirty="0"/>
          </a:p>
        </p:txBody>
      </p:sp>
      <p:cxnSp>
        <p:nvCxnSpPr>
          <p:cNvPr id="64" name="Straight Arrow Connector 63"/>
          <p:cNvCxnSpPr/>
          <p:nvPr/>
        </p:nvCxnSpPr>
        <p:spPr>
          <a:xfrm flipH="1">
            <a:off x="5866477" y="3738659"/>
            <a:ext cx="3887440" cy="2491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348074" y="3297340"/>
            <a:ext cx="2207656" cy="369332"/>
          </a:xfrm>
          <a:prstGeom prst="rect">
            <a:avLst/>
          </a:prstGeom>
          <a:noFill/>
        </p:spPr>
        <p:txBody>
          <a:bodyPr wrap="none" rtlCol="0">
            <a:spAutoFit/>
          </a:bodyPr>
          <a:lstStyle/>
          <a:p>
            <a:r>
              <a:rPr lang="en-US" b="1" dirty="0" err="1" smtClean="0">
                <a:solidFill>
                  <a:srgbClr val="FF0000"/>
                </a:solidFill>
              </a:rPr>
              <a:t>F</a:t>
            </a:r>
            <a:r>
              <a:rPr lang="en-US" b="1" baseline="-25000" dirty="0" err="1" smtClean="0">
                <a:solidFill>
                  <a:srgbClr val="FF0000"/>
                </a:solidFill>
              </a:rPr>
              <a:t>k</a:t>
            </a:r>
            <a:r>
              <a:rPr lang="en-US" b="1" dirty="0" smtClean="0">
                <a:solidFill>
                  <a:srgbClr val="FF0000"/>
                </a:solidFill>
              </a:rPr>
              <a:t>(011)=G</a:t>
            </a:r>
            <a:r>
              <a:rPr lang="en-US" b="1" baseline="-25000" dirty="0" smtClean="0">
                <a:solidFill>
                  <a:srgbClr val="FF0000"/>
                </a:solidFill>
              </a:rPr>
              <a:t>1</a:t>
            </a:r>
            <a:r>
              <a:rPr lang="en-US" b="1" dirty="0" smtClean="0">
                <a:solidFill>
                  <a:srgbClr val="FF0000"/>
                </a:solidFill>
              </a:rPr>
              <a:t>(G</a:t>
            </a:r>
            <a:r>
              <a:rPr lang="en-US" b="1" baseline="-25000" dirty="0" smtClean="0">
                <a:solidFill>
                  <a:srgbClr val="FF0000"/>
                </a:solidFill>
              </a:rPr>
              <a:t>1</a:t>
            </a:r>
            <a:r>
              <a:rPr lang="en-US" b="1" dirty="0" smtClean="0">
                <a:solidFill>
                  <a:srgbClr val="FF0000"/>
                </a:solidFill>
              </a:rPr>
              <a:t>(G</a:t>
            </a:r>
            <a:r>
              <a:rPr lang="en-US" b="1" baseline="-25000" dirty="0" smtClean="0">
                <a:solidFill>
                  <a:srgbClr val="FF0000"/>
                </a:solidFill>
              </a:rPr>
              <a:t>0</a:t>
            </a:r>
            <a:r>
              <a:rPr lang="en-US" b="1" dirty="0" smtClean="0">
                <a:solidFill>
                  <a:srgbClr val="FF0000"/>
                </a:solidFill>
              </a:rPr>
              <a:t>(k)))</a:t>
            </a:r>
            <a:endParaRPr lang="en-US" b="1" dirty="0">
              <a:solidFill>
                <a:srgbClr val="FF0000"/>
              </a:solidFill>
            </a:endParaRPr>
          </a:p>
        </p:txBody>
      </p:sp>
    </p:spTree>
    <p:extLst>
      <p:ext uri="{BB962C8B-B14F-4D97-AF65-F5344CB8AC3E}">
        <p14:creationId xmlns:p14="http://schemas.microsoft.com/office/powerpoint/2010/main" val="19066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r>
                  <a:rPr lang="en-US" b="1" dirty="0" smtClean="0">
                    <a:latin typeface="Cambria Math" panose="02040503050406030204" pitchFamily="18" charset="0"/>
                  </a:rPr>
                  <a:t>Proof:</a:t>
                </a: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2452541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lnSpcReduction="100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Proof by Hybrids: Fix j</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𝑨𝒅𝒗</m:t>
                      </m:r>
                      <m:r>
                        <a:rPr lang="en-US" b="1" i="1" baseline="-25000" smtClean="0">
                          <a:latin typeface="Cambria Math" panose="02040503050406030204" pitchFamily="18" charset="0"/>
                        </a:rPr>
                        <m:t>𝒋</m:t>
                      </m:r>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𝒋</m:t>
                                      </m:r>
                                      <m:r>
                                        <a:rPr lang="en-US" b="1" i="1" smtClean="0">
                                          <a:latin typeface="Cambria Math" panose="02040503050406030204" pitchFamily="18" charset="0"/>
                                        </a:rPr>
                                        <m:t>+</m:t>
                                      </m:r>
                                      <m:r>
                                        <a:rPr lang="en-US" b="1" i="1" smtClean="0">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𝒋</m:t>
                                          </m:r>
                                          <m:r>
                                            <a:rPr lang="en-US" b="1" i="1" smtClean="0">
                                              <a:latin typeface="Cambria Math" panose="02040503050406030204" pitchFamily="18" charset="0"/>
                                            </a:rPr>
                                            <m:t>+</m:t>
                                          </m:r>
                                          <m:r>
                                            <a:rPr lang="en-US" b="1" i="1" smtClean="0">
                                              <a:latin typeface="Cambria Math" panose="02040503050406030204" pitchFamily="18" charset="0"/>
                                            </a:rPr>
                                            <m:t>𝟐</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𝒋</m:t>
                                      </m:r>
                                    </m:sub>
                                  </m:sSub>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𝒋</m:t>
                                          </m:r>
                                          <m:r>
                                            <a:rPr lang="en-US" b="1" i="1">
                                              <a:latin typeface="Cambria Math" panose="02040503050406030204" pitchFamily="18" charset="0"/>
                                            </a:rPr>
                                            <m:t>+</m:t>
                                          </m:r>
                                          <m:r>
                                            <a:rPr lang="en-US" b="1" i="1" smtClean="0">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r>
                        <a:rPr lang="en-US" b="1" i="1">
                          <a:latin typeface="Cambria Math" panose="02040503050406030204" pitchFamily="18" charset="0"/>
                        </a:rPr>
                        <m:t>&lt;</m:t>
                      </m:r>
                      <m:r>
                        <a:rPr lang="en-US" b="1" i="1">
                          <a:latin typeface="Cambria Math" panose="02040503050406030204" pitchFamily="18" charset="0"/>
                        </a:rPr>
                        <m:t>𝒏𝒆𝒈𝒍</m:t>
                      </m:r>
                      <m:d>
                        <m:dPr>
                          <m:ctrlPr>
                            <a:rPr lang="en-US" b="1" i="1">
                              <a:latin typeface="Cambria Math" panose="02040503050406030204" pitchFamily="18" charset="0"/>
                            </a:rPr>
                          </m:ctrlPr>
                        </m:dPr>
                        <m:e>
                          <m:r>
                            <a:rPr lang="en-US" b="1" i="1">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This difference negligible by PRG security (just replaced </a:t>
                </a:r>
                <a14:m>
                  <m:oMath xmlns:m="http://schemas.openxmlformats.org/officeDocument/2006/math">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𝒋</m:t>
                            </m:r>
                            <m:r>
                              <a:rPr lang="en-US" b="1" i="1">
                                <a:latin typeface="Cambria Math" panose="02040503050406030204" pitchFamily="18" charset="0"/>
                              </a:rPr>
                              <m:t>+</m:t>
                            </m:r>
                            <m:r>
                              <a:rPr lang="en-US" b="1" i="1">
                                <a:latin typeface="Cambria Math" panose="02040503050406030204" pitchFamily="18" charset="0"/>
                              </a:rPr>
                              <m:t>𝟏</m:t>
                            </m:r>
                          </m:sub>
                        </m:sSub>
                      </m:e>
                    </m:d>
                    <m:r>
                      <a:rPr lang="en-US" b="1" i="1" smtClean="0">
                        <a:latin typeface="Cambria Math" panose="02040503050406030204" pitchFamily="18" charset="0"/>
                      </a:rPr>
                      <m:t> </m:t>
                    </m:r>
                    <m:r>
                      <a:rPr lang="en-US" b="1" i="0" smtClean="0">
                        <a:latin typeface="Cambria Math" panose="02040503050406030204" pitchFamily="18" charset="0"/>
                      </a:rPr>
                      <m:t>𝐰𝐢𝐭𝐡</m:t>
                    </m:r>
                    <m:r>
                      <a:rPr lang="en-US" b="1"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𝒋</m:t>
                        </m:r>
                        <m:r>
                          <a:rPr lang="en-US" b="1" i="1">
                            <a:latin typeface="Cambria Math" panose="02040503050406030204" pitchFamily="18" charset="0"/>
                          </a:rPr>
                          <m:t>+</m:t>
                        </m:r>
                        <m:r>
                          <a:rPr lang="en-US" b="1" i="1">
                            <a:latin typeface="Cambria Math" panose="02040503050406030204" pitchFamily="18" charset="0"/>
                          </a:rPr>
                          <m:t>𝟏</m:t>
                        </m:r>
                      </m:sub>
                    </m:sSub>
                    <m:r>
                      <a:rPr lang="en-US" b="1" i="1" smtClean="0">
                        <a:latin typeface="Cambria Math" panose="02040503050406030204" pitchFamily="18" charset="0"/>
                      </a:rPr>
                      <m:t>).</m:t>
                    </m:r>
                  </m:oMath>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Tree>
    <p:extLst>
      <p:ext uri="{BB962C8B-B14F-4D97-AF65-F5344CB8AC3E}">
        <p14:creationId xmlns:p14="http://schemas.microsoft.com/office/powerpoint/2010/main" val="621432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Feistel Networks and Substitution Permutation Networks</a:t>
            </a:r>
            <a:endParaRPr lang="en-US" dirty="0"/>
          </a:p>
        </p:txBody>
      </p:sp>
      <p:sp>
        <p:nvSpPr>
          <p:cNvPr id="3" name="Content Placeholder 2"/>
          <p:cNvSpPr>
            <a:spLocks noGrp="1"/>
          </p:cNvSpPr>
          <p:nvPr>
            <p:ph idx="1"/>
          </p:nvPr>
        </p:nvSpPr>
        <p:spPr>
          <a:xfrm>
            <a:off x="441960" y="1825625"/>
            <a:ext cx="11384280" cy="4351338"/>
          </a:xfrm>
        </p:spPr>
        <p:txBody>
          <a:bodyPr>
            <a:normAutofit/>
          </a:bodyPr>
          <a:lstStyle/>
          <a:p>
            <a:r>
              <a:rPr lang="en-US" sz="4000" dirty="0" smtClean="0"/>
              <a:t>Used to construct block-ciphers</a:t>
            </a:r>
          </a:p>
          <a:p>
            <a:endParaRPr lang="en-US" sz="4000" dirty="0"/>
          </a:p>
          <a:p>
            <a:r>
              <a:rPr lang="en-US" sz="4000" dirty="0" smtClean="0"/>
              <a:t>DES: Feistel Network</a:t>
            </a:r>
          </a:p>
          <a:p>
            <a:endParaRPr lang="en-US" sz="4000" dirty="0"/>
          </a:p>
          <a:p>
            <a:r>
              <a:rPr lang="en-US" sz="4000" dirty="0" smtClean="0"/>
              <a:t>AES: Substitution </a:t>
            </a:r>
            <a:r>
              <a:rPr lang="en-US" sz="4000" dirty="0" smtClean="0"/>
              <a:t>Permutation </a:t>
            </a:r>
            <a:r>
              <a:rPr lang="en-US" sz="4000" dirty="0" smtClean="0"/>
              <a:t>Network</a:t>
            </a:r>
          </a:p>
          <a:p>
            <a:endParaRPr lang="en-US" sz="4000" dirty="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3058769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t>Proof</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oMath>
                  </m:oMathPara>
                </a14:m>
                <a:endParaRPr lang="en-US"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nary>
                        <m:naryPr>
                          <m:chr m:val="∑"/>
                          <m:supHide m:val="on"/>
                          <m:ctrlPr>
                            <a:rPr lang="en-US" b="1" i="1" smtClean="0">
                              <a:latin typeface="Cambria Math" panose="02040503050406030204" pitchFamily="18" charset="0"/>
                              <a:ea typeface="Cambria Math" panose="02040503050406030204" pitchFamily="18" charset="0"/>
                            </a:rPr>
                          </m:ctrlPr>
                        </m:naryPr>
                        <m:sub>
                          <m:r>
                            <m:rPr>
                              <m:brk m:alnAt="7"/>
                            </m:rPr>
                            <a:rPr lang="en-US" b="1" i="1" smtClean="0">
                              <a:latin typeface="Cambria Math" panose="02040503050406030204" pitchFamily="18" charset="0"/>
                              <a:ea typeface="Cambria Math" panose="02040503050406030204" pitchFamily="18" charset="0"/>
                            </a:rPr>
                            <m:t>𝒋</m:t>
                          </m:r>
                          <m:r>
                            <a:rPr lang="en-US" b="1" i="1">
                              <a:latin typeface="Cambria Math" panose="02040503050406030204" pitchFamily="18" charset="0"/>
                            </a:rPr>
                            <m:t>&lt;</m:t>
                          </m:r>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up/>
                        <m:e>
                          <m:r>
                            <a:rPr lang="en-US" b="1" i="1" smtClean="0">
                              <a:latin typeface="Cambria Math" panose="02040503050406030204" pitchFamily="18" charset="0"/>
                              <a:ea typeface="Cambria Math" panose="02040503050406030204" pitchFamily="18" charset="0"/>
                            </a:rPr>
                            <m:t>𝑨𝒅𝒗</m:t>
                          </m:r>
                          <m:r>
                            <a:rPr lang="en-US" b="1" i="1" baseline="-25000" smtClean="0">
                              <a:latin typeface="Cambria Math" panose="02040503050406030204" pitchFamily="18" charset="0"/>
                              <a:ea typeface="Cambria Math" panose="02040503050406030204" pitchFamily="18" charset="0"/>
                            </a:rPr>
                            <m:t>𝒋</m:t>
                          </m:r>
                        </m:e>
                      </m:nary>
                    </m:oMath>
                  </m:oMathPara>
                </a14:m>
                <a:endParaRPr lang="en-US" b="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Tree>
    <p:extLst>
      <p:ext uri="{BB962C8B-B14F-4D97-AF65-F5344CB8AC3E}">
        <p14:creationId xmlns:p14="http://schemas.microsoft.com/office/powerpoint/2010/main" val="3229317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t>Proof</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oMath>
                  </m:oMathPara>
                </a14:m>
                <a:endParaRPr lang="en-US"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nary>
                        <m:naryPr>
                          <m:chr m:val="∑"/>
                          <m:supHide m:val="on"/>
                          <m:ctrlPr>
                            <a:rPr lang="en-US" b="1" i="1" smtClean="0">
                              <a:latin typeface="Cambria Math" panose="02040503050406030204" pitchFamily="18" charset="0"/>
                              <a:ea typeface="Cambria Math" panose="02040503050406030204" pitchFamily="18" charset="0"/>
                            </a:rPr>
                          </m:ctrlPr>
                        </m:naryPr>
                        <m:sub>
                          <m:r>
                            <m:rPr>
                              <m:brk m:alnAt="7"/>
                            </m:rPr>
                            <a:rPr lang="en-US" b="1" i="1" smtClean="0">
                              <a:latin typeface="Cambria Math" panose="02040503050406030204" pitchFamily="18" charset="0"/>
                              <a:ea typeface="Cambria Math" panose="02040503050406030204" pitchFamily="18" charset="0"/>
                            </a:rPr>
                            <m:t>𝒋</m:t>
                          </m:r>
                          <m:r>
                            <a:rPr lang="en-US" b="1" i="1">
                              <a:latin typeface="Cambria Math" panose="02040503050406030204" pitchFamily="18" charset="0"/>
                            </a:rPr>
                            <m:t>&lt;</m:t>
                          </m:r>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up/>
                        <m:e>
                          <m:r>
                            <a:rPr lang="en-US" b="1" i="1" smtClean="0">
                              <a:latin typeface="Cambria Math" panose="02040503050406030204" pitchFamily="18" charset="0"/>
                              <a:ea typeface="Cambria Math" panose="02040503050406030204" pitchFamily="18" charset="0"/>
                            </a:rPr>
                            <m:t>𝑨𝒅𝒗</m:t>
                          </m:r>
                          <m:r>
                            <a:rPr lang="en-US" b="1" i="1" baseline="-25000" smtClean="0">
                              <a:latin typeface="Cambria Math" panose="02040503050406030204" pitchFamily="18" charset="0"/>
                              <a:ea typeface="Cambria Math" panose="02040503050406030204" pitchFamily="18" charset="0"/>
                            </a:rPr>
                            <m:t>𝒋</m:t>
                          </m:r>
                        </m:e>
                      </m:nary>
                    </m:oMath>
                  </m:oMathPara>
                </a14:m>
                <a:endParaRPr lang="en-US" b="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2709204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H</a:t>
            </a:r>
            <a:r>
              <a:rPr lang="en-US" baseline="-25000" dirty="0" smtClean="0"/>
              <a:t>1</a:t>
            </a:r>
            <a:endParaRPr lang="en-US" baseline="-25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42</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0</a:t>
            </a:r>
            <a:endParaRPr lang="en-US" baseline="-25000" dirty="0"/>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1</a:t>
            </a:r>
            <a:endParaRPr lang="en-US" baseline="-25000" dirty="0"/>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(r0)</a:t>
            </a:r>
            <a:endParaRPr lang="en-US" dirty="0"/>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(r0)</a:t>
            </a:r>
            <a:endParaRPr lang="en-US" dirty="0"/>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(r</a:t>
            </a:r>
            <a:r>
              <a:rPr lang="en-US" baseline="-25000" dirty="0" smtClean="0"/>
              <a:t>1</a:t>
            </a:r>
            <a:r>
              <a:rPr lang="en-US" dirty="0" smtClean="0"/>
              <a:t>)</a:t>
            </a:r>
            <a:endParaRPr lang="en-US" dirty="0"/>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(r</a:t>
            </a:r>
            <a:r>
              <a:rPr lang="en-US" baseline="-25000" dirty="0" smtClean="0"/>
              <a:t>1</a:t>
            </a:r>
            <a:r>
              <a:rPr lang="en-US" dirty="0" smtClean="0"/>
              <a:t>)</a:t>
            </a:r>
            <a:endParaRPr lang="en-US" dirty="0"/>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smtClean="0"/>
              <a:t>1</a:t>
            </a:r>
            <a:endParaRPr lang="en-US" b="1" dirty="0"/>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smtClean="0"/>
              <a:t>1</a:t>
            </a:r>
            <a:endParaRPr lang="en-US" b="1" dirty="0"/>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smtClean="0"/>
              <a:t>1</a:t>
            </a:r>
            <a:endParaRPr lang="en-US" b="1" dirty="0"/>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smtClean="0"/>
              <a:t>1</a:t>
            </a:r>
            <a:endParaRPr lang="en-US" b="1" dirty="0"/>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smtClean="0"/>
              <a:t>1</a:t>
            </a:r>
            <a:endParaRPr lang="en-US" b="1" dirty="0"/>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smtClean="0"/>
              <a:t>1</a:t>
            </a:r>
            <a:endParaRPr lang="en-US" b="1" dirty="0"/>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smtClean="0"/>
              <a:t>1</a:t>
            </a:r>
            <a:endParaRPr lang="en-US" b="1" dirty="0"/>
          </a:p>
        </p:txBody>
      </p:sp>
    </p:spTree>
    <p:extLst>
      <p:ext uri="{BB962C8B-B14F-4D97-AF65-F5344CB8AC3E}">
        <p14:creationId xmlns:p14="http://schemas.microsoft.com/office/powerpoint/2010/main" val="3953127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H</a:t>
            </a:r>
            <a:r>
              <a:rPr lang="en-US" baseline="-25000" dirty="0" smtClean="0"/>
              <a:t>1</a:t>
            </a:r>
            <a:r>
              <a:rPr lang="en-US" dirty="0" smtClean="0"/>
              <a:t> vs H</a:t>
            </a:r>
            <a:r>
              <a:rPr lang="en-US" baseline="-25000" dirty="0" smtClean="0"/>
              <a:t>2</a:t>
            </a:r>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mc:AlternateContent xmlns:mc="http://schemas.openxmlformats.org/markup-compatibility/2006" xmlns:a14="http://schemas.microsoft.com/office/drawing/2010/main">
        <mc:Choice Requires="a14">
          <p:sp>
            <p:nvSpPr>
              <p:cNvPr id="49" name="Content Placeholder 2"/>
              <p:cNvSpPr>
                <a:spLocks noGrp="1"/>
              </p:cNvSpPr>
              <p:nvPr>
                <p:ph idx="1"/>
              </p:nvPr>
            </p:nvSpPr>
            <p:spPr>
              <a:xfrm>
                <a:off x="838200" y="1856105"/>
                <a:ext cx="10515600" cy="4351338"/>
              </a:xfrm>
            </p:spPr>
            <p:txBody>
              <a:bodyPr>
                <a:normAutofit/>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Claim 2: </a:t>
                </a:r>
                <a:r>
                  <a:rPr lang="en-US" b="1" i="1" dirty="0" smtClean="0">
                    <a:latin typeface="Cambria Math" panose="02040503050406030204" pitchFamily="18" charset="0"/>
                  </a:rPr>
                  <a:t>Attacker who makes t(n) queries to </a:t>
                </a:r>
                <a:r>
                  <a:rPr lang="en-US" b="1" i="1" dirty="0" err="1" smtClean="0">
                    <a:latin typeface="Cambria Math" panose="02040503050406030204" pitchFamily="18" charset="0"/>
                  </a:rPr>
                  <a:t>F</a:t>
                </a:r>
                <a:r>
                  <a:rPr lang="en-US" b="1" i="1" baseline="-25000" dirty="0" err="1" smtClean="0">
                    <a:latin typeface="Cambria Math" panose="02040503050406030204" pitchFamily="18" charset="0"/>
                  </a:rPr>
                  <a:t>k</a:t>
                </a:r>
                <a:r>
                  <a:rPr lang="en-US" b="1" i="1" dirty="0" smtClean="0">
                    <a:latin typeface="Cambria Math" panose="02040503050406030204" pitchFamily="18" charset="0"/>
                  </a:rPr>
                  <a:t> (or f) cannot distinguish H</a:t>
                </a:r>
                <a:r>
                  <a:rPr lang="en-US" b="1" i="1" baseline="-25000" dirty="0" smtClean="0">
                    <a:latin typeface="Cambria Math" panose="02040503050406030204" pitchFamily="18" charset="0"/>
                  </a:rPr>
                  <a:t>2</a:t>
                </a:r>
                <a:r>
                  <a:rPr lang="en-US" b="1" i="1" dirty="0" smtClean="0">
                    <a:latin typeface="Cambria Math" panose="02040503050406030204" pitchFamily="18" charset="0"/>
                  </a:rPr>
                  <a:t> from the real game (except with negligible probability).</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Proof: Follows by Claim 1</a:t>
                </a:r>
              </a:p>
            </p:txBody>
          </p:sp>
        </mc:Choice>
        <mc:Fallback xmlns="">
          <p:sp>
            <p:nvSpPr>
              <p:cNvPr id="49"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334824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H</a:t>
            </a:r>
            <a:r>
              <a:rPr lang="en-US" baseline="-25000" dirty="0" smtClean="0"/>
              <a:t>2</a:t>
            </a:r>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mc:AlternateContent xmlns:mc="http://schemas.openxmlformats.org/markup-compatibility/2006" xmlns:a14="http://schemas.microsoft.com/office/drawing/2010/main">
        <mc:Choice Requires="a14">
          <p:sp>
            <p:nvSpPr>
              <p:cNvPr id="49" name="Content Placeholder 2"/>
              <p:cNvSpPr>
                <a:spLocks noGrp="1"/>
              </p:cNvSpPr>
              <p:nvPr>
                <p:ph idx="1"/>
              </p:nvPr>
            </p:nvSpPr>
            <p:spPr>
              <a:xfrm>
                <a:off x="838200" y="1856105"/>
                <a:ext cx="10515600" cy="4351338"/>
              </a:xfrm>
            </p:spPr>
            <p:txBody>
              <a:bodyPr>
                <a:normAutofit fontScale="925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Claim 2: </a:t>
                </a:r>
                <a:r>
                  <a:rPr lang="en-US" b="1" i="1" dirty="0" smtClean="0">
                    <a:latin typeface="Cambria Math" panose="02040503050406030204" pitchFamily="18" charset="0"/>
                  </a:rPr>
                  <a:t>Attacker who makes t(n) queries to </a:t>
                </a:r>
                <a:r>
                  <a:rPr lang="en-US" b="1" i="1" dirty="0" err="1" smtClean="0">
                    <a:latin typeface="Cambria Math" panose="02040503050406030204" pitchFamily="18" charset="0"/>
                  </a:rPr>
                  <a:t>F</a:t>
                </a:r>
                <a:r>
                  <a:rPr lang="en-US" b="1" i="1" baseline="-25000" dirty="0" err="1" smtClean="0">
                    <a:latin typeface="Cambria Math" panose="02040503050406030204" pitchFamily="18" charset="0"/>
                  </a:rPr>
                  <a:t>k</a:t>
                </a:r>
                <a:r>
                  <a:rPr lang="en-US" b="1" i="1" dirty="0" smtClean="0">
                    <a:latin typeface="Cambria Math" panose="02040503050406030204" pitchFamily="18" charset="0"/>
                  </a:rPr>
                  <a:t> (or f) cannot distinguish H</a:t>
                </a:r>
                <a:r>
                  <a:rPr lang="en-US" b="1" i="1" baseline="-25000" dirty="0" smtClean="0">
                    <a:latin typeface="Cambria Math" panose="02040503050406030204" pitchFamily="18" charset="0"/>
                  </a:rPr>
                  <a:t>2</a:t>
                </a:r>
                <a:r>
                  <a:rPr lang="en-US" b="1" i="1" dirty="0" smtClean="0">
                    <a:latin typeface="Cambria Math" panose="02040503050406030204" pitchFamily="18" charset="0"/>
                  </a:rPr>
                  <a:t> from the real game (except with negligible probability).</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Similarly, attacker cannot distinguish H</a:t>
                </a:r>
                <a:r>
                  <a:rPr lang="en-US" b="1" baseline="-25000" dirty="0" smtClean="0">
                    <a:latin typeface="Cambria Math" panose="02040503050406030204" pitchFamily="18" charset="0"/>
                  </a:rPr>
                  <a:t>2</a:t>
                </a:r>
                <a:r>
                  <a:rPr lang="en-US" b="1" dirty="0" smtClean="0">
                    <a:latin typeface="Cambria Math" panose="02040503050406030204" pitchFamily="18" charset="0"/>
                  </a:rPr>
                  <a:t> from H</a:t>
                </a:r>
                <a:r>
                  <a:rPr lang="en-US" b="1" baseline="-25000" dirty="0" smtClean="0">
                    <a:latin typeface="Cambria Math" panose="02040503050406030204" pitchFamily="18" charset="0"/>
                  </a:rPr>
                  <a:t>3</a:t>
                </a:r>
                <a:r>
                  <a:rPr lang="en-US" b="1" dirty="0" smtClean="0">
                    <a:latin typeface="Cambria Math" panose="02040503050406030204" pitchFamily="18" charset="0"/>
                  </a:rPr>
                  <a:t> etc…</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sym typeface="Wingdings" panose="05000000000000000000" pitchFamily="2" charset="2"/>
                  </a:rPr>
                  <a:t> Attacker cannot distinguish </a:t>
                </a:r>
                <a:r>
                  <a:rPr lang="en-US" b="1" dirty="0" err="1" smtClean="0">
                    <a:latin typeface="Cambria Math" panose="02040503050406030204" pitchFamily="18" charset="0"/>
                    <a:sym typeface="Wingdings" panose="05000000000000000000" pitchFamily="2" charset="2"/>
                  </a:rPr>
                  <a:t>F</a:t>
                </a:r>
                <a:r>
                  <a:rPr lang="en-US" b="1" baseline="-25000" dirty="0" err="1" smtClean="0">
                    <a:latin typeface="Cambria Math" panose="02040503050406030204" pitchFamily="18" charset="0"/>
                    <a:sym typeface="Wingdings" panose="05000000000000000000" pitchFamily="2" charset="2"/>
                  </a:rPr>
                  <a:t>k</a:t>
                </a:r>
                <a:r>
                  <a:rPr lang="en-US" b="1" dirty="0" smtClean="0">
                    <a:latin typeface="Cambria Math" panose="02040503050406030204" pitchFamily="18" charset="0"/>
                    <a:sym typeface="Wingdings" panose="05000000000000000000" pitchFamily="2" charset="2"/>
                  </a:rPr>
                  <a:t> from f.</a:t>
                </a:r>
                <a:endParaRPr lang="en-US" b="1" dirty="0" smtClean="0">
                  <a:latin typeface="Cambria Math" panose="02040503050406030204" pitchFamily="18" charset="0"/>
                </a:endParaRPr>
              </a:p>
            </p:txBody>
          </p:sp>
        </mc:Choice>
        <mc:Fallback xmlns="">
          <p:sp>
            <p:nvSpPr>
              <p:cNvPr id="49"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241" r="-232" b="-980"/>
                </a:stretch>
              </a:blipFill>
            </p:spPr>
            <p:txBody>
              <a:bodyPr/>
              <a:lstStyle/>
              <a:p>
                <a:r>
                  <a:rPr lang="en-US">
                    <a:noFill/>
                  </a:rPr>
                  <a:t> </a:t>
                </a:r>
              </a:p>
            </p:txBody>
          </p:sp>
        </mc:Fallback>
      </mc:AlternateContent>
    </p:spTree>
    <p:extLst>
      <p:ext uri="{BB962C8B-B14F-4D97-AF65-F5344CB8AC3E}">
        <p14:creationId xmlns:p14="http://schemas.microsoft.com/office/powerpoint/2010/main" val="153474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OWFs (Recap)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a:t> Then for any polynomial p(.) there is a PRG with expansion factor p(n).</a:t>
                </a:r>
              </a:p>
              <a:p>
                <a:pPr marL="0" indent="0">
                  <a:buNone/>
                </a:pPr>
                <a:endParaRPr lang="en-US" sz="3600" b="1" dirty="0" smtClean="0"/>
              </a:p>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sz="3500" b="1" i="1" dirty="0" smtClean="0">
                  <a:latin typeface="Cambria Math" panose="02040503050406030204" pitchFamily="18" charset="0"/>
                </a:endParaRPr>
              </a:p>
              <a:p>
                <a:pPr marL="0" indent="0">
                  <a:buNone/>
                </a:pPr>
                <a:r>
                  <a:rPr lang="en-US" sz="3500" b="1" dirty="0"/>
                  <a:t>Theorem: </a:t>
                </a:r>
                <a:r>
                  <a:rPr lang="en-US" sz="3500" dirty="0"/>
                  <a:t>Suppose that </a:t>
                </a:r>
                <a:r>
                  <a:rPr lang="en-US" sz="3500" dirty="0" smtClean="0"/>
                  <a:t>there </a:t>
                </a:r>
                <a:r>
                  <a:rPr lang="en-US" sz="3500" dirty="0"/>
                  <a:t>is a secure </a:t>
                </a:r>
                <a:r>
                  <a:rPr lang="en-US" sz="3500" dirty="0" smtClean="0"/>
                  <a:t>PRF then there is a strong pseudorandom permutation.</a:t>
                </a:r>
                <a:endParaRPr lang="en-US" sz="3500" dirty="0"/>
              </a:p>
              <a:p>
                <a:endParaRPr lang="en-US" b="1"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565" t="-3782"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2424802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OWFs (Recap)</a:t>
            </a:r>
            <a:endParaRPr lang="en-US" dirty="0"/>
          </a:p>
        </p:txBody>
      </p:sp>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Corollary: </a:t>
            </a:r>
            <a:r>
              <a:rPr lang="en-US" sz="3600" dirty="0" smtClean="0"/>
              <a:t>If one-way functions exist then PRGs, PRFs and strong PRPs all exist. </a:t>
            </a:r>
          </a:p>
          <a:p>
            <a:pPr marL="0" indent="0">
              <a:buNone/>
            </a:pPr>
            <a:endParaRPr lang="en-US" sz="3600" dirty="0"/>
          </a:p>
          <a:p>
            <a:pPr marL="0" indent="0">
              <a:buNone/>
            </a:pPr>
            <a:r>
              <a:rPr lang="en-US" sz="3600" b="1" dirty="0" smtClean="0"/>
              <a:t>Corollary</a:t>
            </a:r>
            <a:r>
              <a:rPr lang="en-US" sz="3600" dirty="0" smtClean="0"/>
              <a:t>: </a:t>
            </a:r>
            <a:r>
              <a:rPr lang="en-US" sz="3200" dirty="0"/>
              <a:t>If one-way functions exist then </a:t>
            </a:r>
            <a:r>
              <a:rPr lang="en-US" sz="3200" dirty="0" smtClean="0"/>
              <a:t>there exist CCA-secure encryption schemes and secure MACs. </a:t>
            </a:r>
            <a:endParaRPr lang="en-US" sz="3200" dirty="0"/>
          </a:p>
          <a:p>
            <a:pPr marL="0" indent="0">
              <a:buNone/>
            </a:pPr>
            <a:endParaRPr lang="en-US" sz="3500" dirty="0"/>
          </a:p>
          <a:p>
            <a:endParaRPr lang="en-US" b="1" i="1" dirty="0" smtClean="0">
              <a:latin typeface="Cambria Math" panose="02040503050406030204" pitchFamily="18" charset="0"/>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spTree>
    <p:extLst>
      <p:ext uri="{BB962C8B-B14F-4D97-AF65-F5344CB8AC3E}">
        <p14:creationId xmlns:p14="http://schemas.microsoft.com/office/powerpoint/2010/main" val="3274236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OWFs Necessary for Private Key Crypto</a:t>
            </a:r>
            <a:endParaRPr lang="en-US" dirty="0"/>
          </a:p>
        </p:txBody>
      </p:sp>
      <p:sp>
        <p:nvSpPr>
          <p:cNvPr id="3" name="Content Placeholder 2"/>
          <p:cNvSpPr>
            <a:spLocks noGrp="1"/>
          </p:cNvSpPr>
          <p:nvPr>
            <p:ph idx="1"/>
          </p:nvPr>
        </p:nvSpPr>
        <p:spPr/>
        <p:txBody>
          <a:bodyPr/>
          <a:lstStyle/>
          <a:p>
            <a:r>
              <a:rPr lang="en-US" dirty="0" smtClean="0"/>
              <a:t>Previous results show that OWFs are </a:t>
            </a:r>
            <a:r>
              <a:rPr lang="en-US" u="sng" dirty="0" smtClean="0"/>
              <a:t>sufficient</a:t>
            </a:r>
            <a:r>
              <a:rPr lang="en-US" dirty="0" smtClean="0"/>
              <a:t>.</a:t>
            </a:r>
          </a:p>
          <a:p>
            <a:endParaRPr lang="en-US" dirty="0"/>
          </a:p>
          <a:p>
            <a:r>
              <a:rPr lang="en-US" dirty="0" smtClean="0"/>
              <a:t>Can we build Private Key Crypto from weaker assumptions?</a:t>
            </a:r>
          </a:p>
          <a:p>
            <a:endParaRPr lang="en-US" dirty="0"/>
          </a:p>
          <a:p>
            <a:endParaRPr lang="en-US" dirty="0" smtClean="0"/>
          </a:p>
          <a:p>
            <a:r>
              <a:rPr lang="en-US" b="1" dirty="0" smtClean="0"/>
              <a:t>Short Answer: </a:t>
            </a:r>
            <a:r>
              <a:rPr lang="en-US" dirty="0" smtClean="0"/>
              <a:t>No, OWFs are also </a:t>
            </a:r>
            <a:r>
              <a:rPr lang="en-US" i="1" u="sng" dirty="0" smtClean="0"/>
              <a:t>necessary</a:t>
            </a:r>
            <a:r>
              <a:rPr lang="en-US" dirty="0" smtClean="0"/>
              <a:t> for most private-key crypto primitives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402251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Question: </a:t>
                </a:r>
                <a:r>
                  <a:rPr lang="en-US" dirty="0" smtClean="0"/>
                  <a:t>why can we assume that we have an PRG with expansion 2n?</a:t>
                </a:r>
                <a:endParaRPr lang="en-US" dirty="0"/>
              </a:p>
              <a:p>
                <a:pPr marL="0" indent="0">
                  <a:buNone/>
                </a:pPr>
                <a:r>
                  <a:rPr lang="en-US" b="1" dirty="0" smtClean="0"/>
                  <a:t> Answer: </a:t>
                </a:r>
                <a:r>
                  <a:rPr lang="en-US" dirty="0" smtClean="0"/>
                  <a:t>Last class we showed that a PRG with expansion </a:t>
                </a:r>
                <a:r>
                  <a:rPr lang="en-US" dirty="0"/>
                  <a:t>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r>
                  <a:rPr lang="en-US" dirty="0" smtClean="0"/>
                  <a:t>. Implies the existence of a PRG with expansion p(n) for any polynomial.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224400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endParaRPr lang="en-US" b="1" dirty="0"/>
              </a:p>
              <a:p>
                <a:pPr marL="0" indent="0">
                  <a:buNone/>
                </a:pPr>
                <a:r>
                  <a:rPr lang="en-US" b="1" dirty="0" smtClean="0"/>
                  <a:t>Claim:</a:t>
                </a:r>
                <a:r>
                  <a:rPr lang="en-US" dirty="0" smtClean="0"/>
                  <a:t> G is also a OWF!</a:t>
                </a:r>
              </a:p>
              <a:p>
                <a:pPr marL="0" indent="0">
                  <a:buNone/>
                </a:pPr>
                <a:r>
                  <a:rPr lang="en-US" dirty="0"/>
                  <a:t> </a:t>
                </a:r>
                <a:r>
                  <a:rPr lang="en-US" dirty="0" smtClean="0"/>
                  <a:t> (Easy </a:t>
                </a:r>
                <a:r>
                  <a:rPr lang="en-US" dirty="0"/>
                  <a:t>to Compute?) ✓ </a:t>
                </a:r>
                <a:endParaRPr lang="en-US" dirty="0" smtClean="0"/>
              </a:p>
              <a:p>
                <a:pPr marL="0" indent="0">
                  <a:buNone/>
                </a:pPr>
                <a:r>
                  <a:rPr lang="en-US" dirty="0"/>
                  <a:t> </a:t>
                </a:r>
                <a:r>
                  <a:rPr lang="en-US" dirty="0" smtClean="0"/>
                  <a:t> (Hard to Invert?) </a:t>
                </a:r>
              </a:p>
              <a:p>
                <a:pPr marL="0" indent="0">
                  <a:buNone/>
                </a:pPr>
                <a:r>
                  <a:rPr lang="en-US" dirty="0"/>
                  <a:t> </a:t>
                </a:r>
                <a:r>
                  <a:rPr lang="en-US" dirty="0" smtClean="0"/>
                  <a:t>   </a:t>
                </a:r>
                <a:r>
                  <a:rPr lang="en-US" b="1" dirty="0" smtClean="0"/>
                  <a:t>Intuition: </a:t>
                </a:r>
                <a:r>
                  <a:rPr lang="en-US" dirty="0" smtClean="0"/>
                  <a:t>If we can invert G(x) then we can distinguish G(x) from a random string.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Tree>
    <p:extLst>
      <p:ext uri="{BB962C8B-B14F-4D97-AF65-F5344CB8AC3E}">
        <p14:creationId xmlns:p14="http://schemas.microsoft.com/office/powerpoint/2010/main" val="254751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CS </a:t>
            </a:r>
            <a:r>
              <a:rPr lang="en-US" dirty="0" smtClean="0"/>
              <a:t>555: </a:t>
            </a:r>
            <a:r>
              <a:rPr lang="en-US" dirty="0"/>
              <a:t>Week </a:t>
            </a:r>
            <a:r>
              <a:rPr lang="en-US" dirty="0" smtClean="0"/>
              <a:t>8: Topic 1:</a:t>
            </a:r>
            <a:br>
              <a:rPr lang="en-US" dirty="0" smtClean="0"/>
            </a:br>
            <a:r>
              <a:rPr lang="en-US" dirty="0" smtClean="0"/>
              <a:t>DES, 3DES, AES</a:t>
            </a:r>
            <a:br>
              <a:rPr lang="en-US" dirty="0" smtClean="0"/>
            </a:b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9116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Claim 1:</a:t>
                </a:r>
                <a:r>
                  <a:rPr lang="en-US" dirty="0" smtClean="0"/>
                  <a:t> Any PPT A, given G(s), cannot find s except with negligible probability.</a:t>
                </a:r>
              </a:p>
              <a:p>
                <a:pPr marL="0" indent="0">
                  <a:buNone/>
                </a:pPr>
                <a:r>
                  <a:rPr lang="en-US" b="1" dirty="0" smtClean="0"/>
                  <a:t>Reduction: </a:t>
                </a:r>
                <a:r>
                  <a:rPr lang="en-US" dirty="0" smtClean="0"/>
                  <a:t>Assume (for contradiction) that A can invert G(s) with non-negligible probability p(n).  </a:t>
                </a:r>
              </a:p>
              <a:p>
                <a:pPr marL="0" indent="0">
                  <a:buNone/>
                </a:pPr>
                <a:r>
                  <a:rPr lang="en-US" dirty="0" smtClean="0"/>
                  <a:t>Distinguisher D(y): Simulate A(y) </a:t>
                </a:r>
              </a:p>
              <a:p>
                <a:pPr marL="0" indent="0">
                  <a:buNone/>
                </a:pPr>
                <a:r>
                  <a:rPr lang="en-US" dirty="0" smtClean="0"/>
                  <a:t>Output 1 if and only if A(y) outputs x s.t. G(x)=y.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spTree>
    <p:extLst>
      <p:ext uri="{BB962C8B-B14F-4D97-AF65-F5344CB8AC3E}">
        <p14:creationId xmlns:p14="http://schemas.microsoft.com/office/powerpoint/2010/main" val="2849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Claim 1:</a:t>
                </a:r>
                <a:r>
                  <a:rPr lang="en-US" dirty="0" smtClean="0"/>
                  <a:t> Any PPT A, given G(s), cannot find s except with negligible probability.</a:t>
                </a:r>
              </a:p>
              <a:p>
                <a:pPr marL="0" indent="0">
                  <a:buNone/>
                </a:pPr>
                <a:r>
                  <a:rPr lang="en-US" b="1" dirty="0" smtClean="0"/>
                  <a:t>Intuition for Reduction: </a:t>
                </a:r>
                <a:r>
                  <a:rPr lang="en-US" dirty="0" smtClean="0"/>
                  <a:t>If we can find x s.t. G(x)=y then y is not random. </a:t>
                </a:r>
              </a:p>
              <a:p>
                <a:pPr marL="0" indent="0">
                  <a:buNone/>
                </a:pPr>
                <a:r>
                  <a:rPr lang="en-US" b="1" dirty="0" smtClean="0"/>
                  <a:t>Fact: </a:t>
                </a:r>
                <a:r>
                  <a:rPr lang="en-US" dirty="0" smtClean="0"/>
                  <a:t>Select a random 2n bit string y. Then (</a:t>
                </a:r>
                <a:r>
                  <a:rPr lang="en-US" dirty="0" err="1" smtClean="0"/>
                  <a:t>whp</a:t>
                </a:r>
                <a:r>
                  <a:rPr lang="en-US" dirty="0" smtClean="0"/>
                  <a:t>) there does not exist x such that G(x)=y.</a:t>
                </a:r>
              </a:p>
              <a:p>
                <a:pPr marL="0" indent="0">
                  <a:buNone/>
                </a:pPr>
                <a:endParaRPr lang="en-US" dirty="0"/>
              </a:p>
              <a:p>
                <a:pPr marL="0" indent="0">
                  <a:buNone/>
                </a:pPr>
                <a:r>
                  <a:rPr lang="en-US" dirty="0" smtClean="0"/>
                  <a:t>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37916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PRGs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r>
                  <a:rPr lang="en-US" b="1" dirty="0" smtClean="0"/>
                  <a:t>Proposition 7.28: </a:t>
                </a:r>
                <a:r>
                  <a:rPr lang="en-US" dirty="0" smtClean="0"/>
                  <a:t>If PRGs exist then so do OWFs.</a:t>
                </a:r>
              </a:p>
              <a:p>
                <a:pPr marL="0" indent="0">
                  <a:buNone/>
                </a:pPr>
                <a:endParaRPr lang="en-US" dirty="0"/>
              </a:p>
              <a:p>
                <a:pPr marL="0" indent="0">
                  <a:buNone/>
                </a:pPr>
                <a:r>
                  <a:rPr lang="en-US" b="1" dirty="0" smtClean="0"/>
                  <a:t>Proof: </a:t>
                </a:r>
                <a:r>
                  <a:rPr lang="en-US" dirty="0" smtClean="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smtClean="0"/>
                  <a:t> </a:t>
                </a:r>
              </a:p>
              <a:p>
                <a:pPr marL="0" indent="0">
                  <a:buNone/>
                </a:pPr>
                <a:r>
                  <a:rPr lang="en-US" b="1" dirty="0" smtClean="0"/>
                  <a:t>Claim 1:</a:t>
                </a:r>
                <a:r>
                  <a:rPr lang="en-US" dirty="0" smtClean="0"/>
                  <a:t> Any PPT A, given G(s), cannot find s except with negligible probability.</a:t>
                </a:r>
              </a:p>
              <a:p>
                <a:pPr marL="0" indent="0">
                  <a:buNone/>
                </a:pPr>
                <a:r>
                  <a:rPr lang="en-US" b="1" dirty="0" smtClean="0"/>
                  <a:t>Intuition: </a:t>
                </a:r>
                <a:r>
                  <a:rPr lang="en-US" dirty="0" smtClean="0"/>
                  <a:t>If we can invert G(x) then we can distinguish G(x) from a random string. </a:t>
                </a:r>
              </a:p>
              <a:p>
                <a:pPr marL="0" indent="0">
                  <a:buNone/>
                </a:pPr>
                <a:r>
                  <a:rPr lang="en-US" b="1" dirty="0" smtClean="0"/>
                  <a:t>Fact: </a:t>
                </a:r>
                <a:r>
                  <a:rPr lang="en-US" dirty="0" smtClean="0"/>
                  <a:t>Select a random 2n bit string y. Then (</a:t>
                </a:r>
                <a:r>
                  <a:rPr lang="en-US" dirty="0" err="1" smtClean="0"/>
                  <a:t>whp</a:t>
                </a:r>
                <a:r>
                  <a:rPr lang="en-US" dirty="0" smtClean="0"/>
                  <a:t>) there does not exist x such that G(x)=y.</a:t>
                </a:r>
              </a:p>
              <a:p>
                <a:pPr marL="0" indent="0">
                  <a:buNone/>
                </a:pPr>
                <a:endParaRPr lang="en-US" dirty="0"/>
              </a:p>
              <a:p>
                <a:r>
                  <a:rPr lang="en-US" dirty="0" smtClean="0"/>
                  <a:t>Why not? Simple counting argument, 2</a:t>
                </a:r>
                <a:r>
                  <a:rPr lang="en-US" baseline="30000" dirty="0" smtClean="0"/>
                  <a:t>2n</a:t>
                </a:r>
                <a:r>
                  <a:rPr lang="en-US" dirty="0" smtClean="0"/>
                  <a:t> possible y’s and 2</a:t>
                </a:r>
                <a:r>
                  <a:rPr lang="en-US" baseline="30000" dirty="0" smtClean="0"/>
                  <a:t>n</a:t>
                </a:r>
                <a:r>
                  <a:rPr lang="en-US" dirty="0" smtClean="0"/>
                  <a:t> x’s. </a:t>
                </a:r>
              </a:p>
              <a:p>
                <a:r>
                  <a:rPr lang="en-US" dirty="0" smtClean="0"/>
                  <a:t>Probability there exists such an x is at most 2</a:t>
                </a:r>
                <a:r>
                  <a:rPr lang="en-US" baseline="30000" dirty="0" smtClean="0"/>
                  <a:t>-n</a:t>
                </a:r>
                <a:r>
                  <a:rPr lang="en-US" dirty="0"/>
                  <a:t> </a:t>
                </a:r>
                <a:r>
                  <a:rPr lang="en-US" dirty="0" smtClean="0"/>
                  <a:t>(for </a:t>
                </a:r>
                <a:r>
                  <a:rPr lang="en-US" dirty="0"/>
                  <a:t>a random </a:t>
                </a:r>
                <a:r>
                  <a:rPr lang="en-US" dirty="0" smtClean="0"/>
                  <a:t>y)</a:t>
                </a:r>
                <a:endParaRPr lang="en-US" baseline="30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Tree>
    <p:extLst>
      <p:ext uri="{BB962C8B-B14F-4D97-AF65-F5344CB8AC3E}">
        <p14:creationId xmlns:p14="http://schemas.microsoft.com/office/powerpoint/2010/main" val="3590851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other assumptions imply OWFs?</a:t>
            </a:r>
            <a:endParaRPr lang="en-US" dirty="0"/>
          </a:p>
        </p:txBody>
      </p:sp>
      <p:sp>
        <p:nvSpPr>
          <p:cNvPr id="3" name="Content Placeholder 2"/>
          <p:cNvSpPr>
            <a:spLocks noGrp="1"/>
          </p:cNvSpPr>
          <p:nvPr>
            <p:ph idx="1"/>
          </p:nvPr>
        </p:nvSpPr>
        <p:spPr/>
        <p:txBody>
          <a:bodyPr/>
          <a:lstStyle/>
          <a:p>
            <a:r>
              <a:rPr lang="en-US" dirty="0" smtClean="0"/>
              <a:t>PRGs </a:t>
            </a:r>
            <a:r>
              <a:rPr lang="en-US" dirty="0" smtClean="0">
                <a:sym typeface="Wingdings" panose="05000000000000000000" pitchFamily="2" charset="2"/>
              </a:rPr>
              <a:t> OWFs</a:t>
            </a:r>
          </a:p>
          <a:p>
            <a:r>
              <a:rPr lang="en-US" dirty="0" smtClean="0">
                <a:sym typeface="Wingdings" panose="05000000000000000000" pitchFamily="2" charset="2"/>
              </a:rPr>
              <a:t>(Easy Extension) PRFs  PRGs  OWFs</a:t>
            </a:r>
          </a:p>
          <a:p>
            <a:endParaRPr lang="en-US" dirty="0">
              <a:sym typeface="Wingdings" panose="05000000000000000000" pitchFamily="2" charset="2"/>
            </a:endParaRPr>
          </a:p>
          <a:p>
            <a:r>
              <a:rPr lang="en-US" dirty="0" smtClean="0">
                <a:sym typeface="Wingdings" panose="05000000000000000000" pitchFamily="2" charset="2"/>
              </a:rPr>
              <a:t>Does secure crypto scheme imply OWFs?</a:t>
            </a:r>
          </a:p>
          <a:p>
            <a:pPr lvl="1"/>
            <a:r>
              <a:rPr lang="en-US" dirty="0" smtClean="0">
                <a:sym typeface="Wingdings" panose="05000000000000000000" pitchFamily="2" charset="2"/>
              </a:rPr>
              <a:t>CCA-secure? (Strongest)</a:t>
            </a:r>
          </a:p>
          <a:p>
            <a:pPr lvl="1"/>
            <a:r>
              <a:rPr lang="en-US" dirty="0" smtClean="0">
                <a:sym typeface="Wingdings" panose="05000000000000000000" pitchFamily="2" charset="2"/>
              </a:rPr>
              <a:t>CPA-Secure?  (Weaker)</a:t>
            </a:r>
          </a:p>
          <a:p>
            <a:pPr lvl="1"/>
            <a:r>
              <a:rPr lang="en-US" dirty="0" smtClean="0">
                <a:sym typeface="Wingdings" panose="05000000000000000000" pitchFamily="2" charset="2"/>
              </a:rPr>
              <a:t>EAV-secure?  (Weakest)</a:t>
            </a:r>
          </a:p>
          <a:p>
            <a:pPr lvl="2"/>
            <a:r>
              <a:rPr lang="en-US" dirty="0" smtClean="0">
                <a:sym typeface="Wingdings" panose="05000000000000000000" pitchFamily="2" charset="2"/>
              </a:rPr>
              <a:t>As long as the plaintext is longer than the secret key</a:t>
            </a:r>
          </a:p>
          <a:p>
            <a:pPr lvl="1"/>
            <a:r>
              <a:rPr lang="en-US" dirty="0" smtClean="0">
                <a:sym typeface="Wingdings" panose="05000000000000000000" pitchFamily="2" charset="2"/>
              </a:rPr>
              <a:t>Perfect Secrecy?  </a:t>
            </a:r>
            <a:r>
              <a:rPr lang="en-US" dirty="0" smtClean="0">
                <a:solidFill>
                  <a:srgbClr val="FF0000"/>
                </a:solidFill>
                <a:sym typeface="Wingdings" panose="05000000000000000000" pitchFamily="2" charset="2"/>
              </a:rPr>
              <a:t>X</a:t>
            </a:r>
            <a:r>
              <a:rPr lang="en-US" dirty="0" smtClean="0">
                <a:sym typeface="Wingdings" panose="05000000000000000000" pitchFamily="2" charset="2"/>
              </a:rPr>
              <a:t> (Guarantee is information theoretic)</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Tree>
    <p:extLst>
      <p:ext uri="{BB962C8B-B14F-4D97-AF65-F5344CB8AC3E}">
        <p14:creationId xmlns:p14="http://schemas.microsoft.com/office/powerpoint/2010/main" val="255644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3">
                                            <p:txEl>
                                              <p:pRg st="6" end="6"/>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EAV-Secure Crypto </a:t>
            </a:r>
            <a:r>
              <a:rPr lang="en-US" dirty="0" smtClean="0">
                <a:sym typeface="Wingdings" panose="05000000000000000000" pitchFamily="2" charset="2"/>
              </a:rPr>
              <a:t> OWFs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Proposition 7.29: </a:t>
            </a:r>
            <a:r>
              <a:rPr lang="en-US" dirty="0" smtClean="0"/>
              <a:t>If there exists a EAV-secure private-key encryption scheme that encrypts messages twice as long as its key, then a one-way function exists.</a:t>
            </a:r>
          </a:p>
          <a:p>
            <a:pPr marL="0" indent="0">
              <a:buNone/>
            </a:pPr>
            <a:endParaRPr lang="en-US" dirty="0"/>
          </a:p>
          <a:p>
            <a:pPr marL="0" indent="0">
              <a:buNone/>
            </a:pPr>
            <a:r>
              <a:rPr lang="en-US" b="1" dirty="0" smtClean="0"/>
              <a:t>Recap: </a:t>
            </a:r>
            <a:r>
              <a:rPr lang="en-US" dirty="0" smtClean="0"/>
              <a:t>EAV-secure. </a:t>
            </a:r>
          </a:p>
          <a:p>
            <a:r>
              <a:rPr lang="en-US" dirty="0" smtClean="0"/>
              <a:t>Attacker picks two plaintexts m</a:t>
            </a:r>
            <a:r>
              <a:rPr lang="en-US" baseline="-25000" dirty="0" smtClean="0"/>
              <a:t>0</a:t>
            </a:r>
            <a:r>
              <a:rPr lang="en-US" dirty="0" smtClean="0"/>
              <a:t>,m</a:t>
            </a:r>
            <a:r>
              <a:rPr lang="en-US" baseline="-25000" dirty="0" smtClean="0"/>
              <a:t>1</a:t>
            </a:r>
            <a:r>
              <a:rPr lang="en-US" dirty="0" smtClean="0"/>
              <a:t> and is given c=</a:t>
            </a:r>
            <a:r>
              <a:rPr lang="en-US" dirty="0" err="1" smtClean="0"/>
              <a:t>Enc</a:t>
            </a:r>
            <a:r>
              <a:rPr lang="en-US" baseline="-25000" dirty="0" err="1" smtClean="0"/>
              <a:t>K</a:t>
            </a:r>
            <a:r>
              <a:rPr lang="en-US" dirty="0" smtClean="0"/>
              <a:t>(</a:t>
            </a:r>
            <a:r>
              <a:rPr lang="en-US" dirty="0" err="1" smtClean="0"/>
              <a:t>m</a:t>
            </a:r>
            <a:r>
              <a:rPr lang="en-US" baseline="-25000" dirty="0" err="1" smtClean="0"/>
              <a:t>b</a:t>
            </a:r>
            <a:r>
              <a:rPr lang="en-US" dirty="0" smtClean="0"/>
              <a:t>) for random bit b.</a:t>
            </a:r>
          </a:p>
          <a:p>
            <a:r>
              <a:rPr lang="en-US" dirty="0" smtClean="0"/>
              <a:t>Attacker attempts to guess b.</a:t>
            </a:r>
          </a:p>
          <a:p>
            <a:r>
              <a:rPr lang="en-US" dirty="0" smtClean="0"/>
              <a:t>No ability to request additional encryptions (chosen-plaintext attacks) </a:t>
            </a:r>
          </a:p>
          <a:p>
            <a:r>
              <a:rPr lang="en-US" dirty="0" smtClean="0"/>
              <a:t>In fact, no ability to observe any additional encryptions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Tree>
    <p:extLst>
      <p:ext uri="{BB962C8B-B14F-4D97-AF65-F5344CB8AC3E}">
        <p14:creationId xmlns:p14="http://schemas.microsoft.com/office/powerpoint/2010/main" val="20373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EAV-Secure Crypto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Proposition 7.29: </a:t>
                </a:r>
                <a:r>
                  <a:rPr lang="en-US" dirty="0" smtClean="0"/>
                  <a:t>If there exists a EAV-secure private-key encryption scheme that encrypts messages twice as long as its key, then a one-way function exists.</a:t>
                </a:r>
              </a:p>
              <a:p>
                <a:pPr marL="0" indent="0">
                  <a:buNone/>
                </a:pPr>
                <a:endParaRPr lang="en-US" dirty="0" smtClean="0"/>
              </a:p>
              <a:p>
                <a:pPr marL="0" indent="0">
                  <a:buNone/>
                </a:pPr>
                <a:r>
                  <a:rPr lang="en-US" b="1" dirty="0" smtClean="0"/>
                  <a:t>Reduction: </a:t>
                </a:r>
                <a14:m>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𝒓</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𝑬𝒏𝒄</m:t>
                        </m:r>
                      </m:e>
                      <m:sub>
                        <m:r>
                          <a:rPr lang="en-US" b="1" i="1" smtClean="0">
                            <a:latin typeface="Cambria Math" panose="02040503050406030204" pitchFamily="18" charset="0"/>
                          </a:rPr>
                          <m:t>𝒌</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𝒓</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𝒎</m:t>
                        </m:r>
                      </m:e>
                    </m:d>
                  </m:oMath>
                </a14:m>
                <a:r>
                  <a:rPr lang="en-US" dirty="0" smtClean="0"/>
                  <a:t>. </a:t>
                </a:r>
              </a:p>
              <a:p>
                <a:pPr marL="0" indent="0">
                  <a:buNone/>
                </a:pPr>
                <a:r>
                  <a:rPr lang="en-US" dirty="0" smtClean="0"/>
                  <a:t>Input: 4n bits</a:t>
                </a:r>
              </a:p>
              <a:p>
                <a:pPr marL="0" indent="0">
                  <a:buNone/>
                </a:pPr>
                <a:r>
                  <a:rPr lang="en-US" dirty="0" smtClean="0"/>
                  <a:t>(For simplicity assume that </a:t>
                </a:r>
                <a:r>
                  <a:rPr lang="en-US" b="1" dirty="0" err="1" smtClean="0"/>
                  <a:t>Enc</a:t>
                </a:r>
                <a:r>
                  <a:rPr lang="en-US" baseline="-25000" dirty="0" err="1" smtClean="0"/>
                  <a:t>k</a:t>
                </a:r>
                <a:r>
                  <a:rPr lang="en-US" dirty="0" smtClean="0"/>
                  <a:t> accepts n bits of randomness)</a:t>
                </a:r>
              </a:p>
              <a:p>
                <a:pPr marL="0" indent="0">
                  <a:buNone/>
                </a:pPr>
                <a:endParaRPr lang="en-US" b="1" dirty="0" smtClean="0"/>
              </a:p>
              <a:p>
                <a:pPr marL="0" indent="0">
                  <a:buNone/>
                </a:pPr>
                <a:r>
                  <a:rPr lang="en-US" b="1" dirty="0" smtClean="0"/>
                  <a:t>Claim: </a:t>
                </a:r>
                <a:r>
                  <a:rPr lang="en-US" dirty="0" smtClean="0"/>
                  <a:t>f is a OWF</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565"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spTree>
    <p:extLst>
      <p:ext uri="{BB962C8B-B14F-4D97-AF65-F5344CB8AC3E}">
        <p14:creationId xmlns:p14="http://schemas.microsoft.com/office/powerpoint/2010/main" val="897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EAV-Secure Crypto </a:t>
            </a:r>
            <a:r>
              <a:rPr lang="en-US" dirty="0" smtClean="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Proposition 7.29: </a:t>
                </a:r>
                <a:r>
                  <a:rPr lang="en-US" dirty="0" smtClean="0"/>
                  <a:t>If there exists a EAV-secure private-key encryption scheme that encrypts messages twice as long as its key, then a one-way function exists.</a:t>
                </a:r>
              </a:p>
              <a:p>
                <a:pPr marL="0" indent="0">
                  <a:buNone/>
                </a:pPr>
                <a:endParaRPr lang="en-US" dirty="0" smtClean="0"/>
              </a:p>
              <a:p>
                <a:pPr marL="0" indent="0">
                  <a:buNone/>
                </a:pPr>
                <a:r>
                  <a:rPr lang="en-US" b="1" dirty="0" smtClean="0"/>
                  <a:t>Reduction: </a:t>
                </a:r>
                <a14:m>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𝒓</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𝑬𝒏𝒄</m:t>
                        </m:r>
                      </m:e>
                      <m:sub>
                        <m:r>
                          <a:rPr lang="en-US" b="1" i="1" smtClean="0">
                            <a:latin typeface="Cambria Math" panose="02040503050406030204" pitchFamily="18" charset="0"/>
                          </a:rPr>
                          <m:t>𝒌</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𝒓</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𝒎</m:t>
                        </m:r>
                      </m:e>
                    </m:d>
                  </m:oMath>
                </a14:m>
                <a:r>
                  <a:rPr lang="en-US" dirty="0" smtClean="0"/>
                  <a:t>. </a:t>
                </a:r>
              </a:p>
              <a:p>
                <a:pPr marL="0" indent="0">
                  <a:buNone/>
                </a:pPr>
                <a:r>
                  <a:rPr lang="en-US" b="1" dirty="0" smtClean="0"/>
                  <a:t>Claim: </a:t>
                </a:r>
                <a:r>
                  <a:rPr lang="en-US" dirty="0" smtClean="0"/>
                  <a:t>f is a OWF</a:t>
                </a:r>
              </a:p>
              <a:p>
                <a:pPr marL="0" indent="0">
                  <a:buNone/>
                </a:pPr>
                <a:r>
                  <a:rPr lang="en-US" b="1" dirty="0" smtClean="0"/>
                  <a:t>Reduction: </a:t>
                </a:r>
                <a:r>
                  <a:rPr lang="en-US" dirty="0" smtClean="0"/>
                  <a:t>If attacker A can invert f, then attacker A’ can break EAV-security as follows. Given c=</a:t>
                </a:r>
                <a:r>
                  <a:rPr lang="en-US" dirty="0" err="1" smtClean="0"/>
                  <a:t>Enc</a:t>
                </a:r>
                <a:r>
                  <a:rPr lang="en-US" baseline="-25000" dirty="0" err="1" smtClean="0"/>
                  <a:t>k</a:t>
                </a:r>
                <a:r>
                  <a:rPr lang="en-US" dirty="0" smtClean="0"/>
                  <a:t>(</a:t>
                </a:r>
                <a:r>
                  <a:rPr lang="en-US" dirty="0" err="1" smtClean="0"/>
                  <a:t>m</a:t>
                </a:r>
                <a:r>
                  <a:rPr lang="en-US" baseline="-25000" dirty="0" err="1" smtClean="0"/>
                  <a:t>b</a:t>
                </a:r>
                <a:r>
                  <a:rPr lang="en-US" dirty="0" err="1" smtClean="0"/>
                  <a:t>;r</a:t>
                </a:r>
                <a:r>
                  <a:rPr lang="en-US" dirty="0" smtClean="0"/>
                  <a:t>) run A(c</a:t>
                </a:r>
                <a14:m>
                  <m:oMath xmlns:m="http://schemas.openxmlformats.org/officeDocument/2006/math">
                    <m:d>
                      <m:dPr>
                        <m:begChr m:val="‖"/>
                        <m:endChr m:val=""/>
                        <m:ctrlPr>
                          <a:rPr lang="en-US" b="1" i="1">
                            <a:latin typeface="Cambria Math" panose="02040503050406030204" pitchFamily="18" charset="0"/>
                          </a:rPr>
                        </m:ctrlPr>
                      </m:dPr>
                      <m:e>
                        <m:r>
                          <a:rPr lang="en-US" b="0" i="1">
                            <a:latin typeface="Cambria Math" panose="02040503050406030204" pitchFamily="18" charset="0"/>
                          </a:rPr>
                          <m:t>𝑚</m:t>
                        </m:r>
                      </m:e>
                    </m:d>
                  </m:oMath>
                </a14:m>
                <a:r>
                  <a:rPr lang="en-US" baseline="-25000" dirty="0" smtClean="0"/>
                  <a:t>0</a:t>
                </a:r>
                <a:r>
                  <a:rPr lang="en-US" dirty="0" smtClean="0"/>
                  <a:t>). If A outputs (</a:t>
                </a:r>
                <a:r>
                  <a:rPr lang="en-US" dirty="0" err="1" smtClean="0"/>
                  <a:t>m’,k’,r</a:t>
                </a:r>
                <a:r>
                  <a:rPr lang="en-US" dirty="0" smtClean="0"/>
                  <a:t>’) such that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k</m:t>
                        </m:r>
                      </m:e>
                      <m:sup>
                        <m:r>
                          <a:rPr lang="en-US" b="0" i="0" smtClean="0">
                            <a:latin typeface="Cambria Math" panose="02040503050406030204" pitchFamily="18" charset="0"/>
                          </a:rPr>
                          <m:t>′</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0" smtClean="0">
                            <a:latin typeface="Cambria Math" panose="02040503050406030204" pitchFamily="18" charset="0"/>
                          </a:rPr>
                          <m:t>′</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c</m:t>
                    </m:r>
                    <m:d>
                      <m:dPr>
                        <m:begChr m:val="‖"/>
                        <m:endChr m:val=""/>
                        <m:ctrlPr>
                          <a:rPr lang="en-US" b="1" i="1">
                            <a:latin typeface="Cambria Math" panose="02040503050406030204" pitchFamily="18" charset="0"/>
                          </a:rPr>
                        </m:ctrlPr>
                      </m:dPr>
                      <m:e>
                        <m:r>
                          <a:rPr lang="en-US" i="1">
                            <a:latin typeface="Cambria Math" panose="02040503050406030204" pitchFamily="18" charset="0"/>
                          </a:rPr>
                          <m:t>𝑚</m:t>
                        </m:r>
                      </m:e>
                    </m:d>
                  </m:oMath>
                </a14:m>
                <a:r>
                  <a:rPr lang="en-US" baseline="-25000" dirty="0" smtClean="0"/>
                  <a:t>0</a:t>
                </a:r>
                <a:r>
                  <a:rPr lang="en-US" dirty="0" smtClean="0"/>
                  <a:t> then output 0; otherwise 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Tree>
    <p:extLst>
      <p:ext uri="{BB962C8B-B14F-4D97-AF65-F5344CB8AC3E}">
        <p14:creationId xmlns:p14="http://schemas.microsoft.com/office/powerpoint/2010/main" val="2034161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MACs</a:t>
            </a:r>
            <a:r>
              <a:rPr lang="en-US" dirty="0" smtClean="0">
                <a:sym typeface="Wingdings" panose="05000000000000000000" pitchFamily="2" charset="2"/>
              </a:rPr>
              <a:t> OWFs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particular, given a MAC that satisfies MAC security (Definition 4.2) against an attacker who sees an arbitrary (polynomial) number of message/tag pairs.</a:t>
            </a:r>
          </a:p>
          <a:p>
            <a:pPr marL="0" indent="0">
              <a:buNone/>
            </a:pPr>
            <a:endParaRPr lang="en-US" dirty="0"/>
          </a:p>
          <a:p>
            <a:pPr marL="0" indent="0">
              <a:buNone/>
            </a:pPr>
            <a:r>
              <a:rPr lang="en-US" b="1" dirty="0" smtClean="0"/>
              <a:t>Conclusions: </a:t>
            </a:r>
            <a:r>
              <a:rPr lang="en-US" dirty="0" smtClean="0"/>
              <a:t>OWFs are necessary and sufficient for all (non-trivial) private key cryptography.</a:t>
            </a:r>
          </a:p>
          <a:p>
            <a:pPr marL="0" indent="0">
              <a:buNone/>
            </a:pPr>
            <a:r>
              <a:rPr lang="en-US" dirty="0" smtClean="0">
                <a:sym typeface="Wingdings" panose="05000000000000000000" pitchFamily="2" charset="2"/>
              </a:rPr>
              <a:t>	</a:t>
            </a:r>
            <a:r>
              <a:rPr lang="en-US" dirty="0" smtClean="0"/>
              <a:t>OWFs are a minimal assumption for private-key crypto.</a:t>
            </a:r>
          </a:p>
          <a:p>
            <a:pPr marL="0" indent="0">
              <a:buNone/>
            </a:pPr>
            <a:endParaRPr lang="en-US" dirty="0" smtClean="0"/>
          </a:p>
          <a:p>
            <a:pPr marL="0" indent="0">
              <a:buNone/>
            </a:pPr>
            <a:r>
              <a:rPr lang="en-US" dirty="0" smtClean="0"/>
              <a:t>Public Key Crypto/Hashing? </a:t>
            </a:r>
          </a:p>
          <a:p>
            <a:r>
              <a:rPr lang="en-US" dirty="0" smtClean="0"/>
              <a:t>OWFs are known to be necessary</a:t>
            </a:r>
          </a:p>
          <a:p>
            <a:r>
              <a:rPr lang="en-US" dirty="0" smtClean="0"/>
              <a:t>Not known (or believed) to be sufficient.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spTree>
    <p:extLst>
      <p:ext uri="{BB962C8B-B14F-4D97-AF65-F5344CB8AC3E}">
        <p14:creationId xmlns:p14="http://schemas.microsoft.com/office/powerpoint/2010/main" val="23805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Consider two distributions 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and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  (e.g., over strings of length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smtClean="0"/>
                  <a:t>).</a:t>
                </a:r>
              </a:p>
              <a:p>
                <a:r>
                  <a:rPr lang="en-US" dirty="0" smtClean="0"/>
                  <a:t>Let D be a distinguisher that attempts to guess whether a string s came from distribution </a:t>
                </a:r>
                <a:r>
                  <a:rPr lang="en-US" dirty="0"/>
                  <a:t>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smtClean="0"/>
                  <a:t> or </a:t>
                </a:r>
                <a14:m>
                  <m:oMath xmlns:m="http://schemas.openxmlformats.org/officeDocument/2006/math">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smtClean="0"/>
                  <a:t>.</a:t>
                </a:r>
              </a:p>
              <a:p>
                <a:endParaRPr lang="en-US" dirty="0"/>
              </a:p>
              <a:p>
                <a:pPr marL="0" indent="0">
                  <a:buNone/>
                </a:pPr>
                <a:r>
                  <a:rPr lang="en-US" dirty="0" smtClean="0"/>
                  <a:t>The advantage of a distinguisher D is </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𝐴𝑑𝑣</m:t>
                          </m:r>
                        </m:e>
                        <m:sub>
                          <m:r>
                            <a:rPr lang="en-US" b="0" i="1" smtClean="0">
                              <a:latin typeface="Cambria Math" panose="02040503050406030204" pitchFamily="18" charset="0"/>
                            </a:rPr>
                            <m:t>𝐷</m:t>
                          </m:r>
                          <m:r>
                            <a:rPr lang="en-US" b="0" i="1" smtClean="0">
                              <a:latin typeface="Cambria Math" panose="02040503050406030204" pitchFamily="18" charset="0"/>
                            </a:rPr>
                            <m:t>,ℓ</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m:rPr>
                                  <m:nor/>
                                </m:rPr>
                                <a:rPr lang="en-US" dirty="0"/>
                                <m:t>X</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e>
                      </m:d>
                    </m:oMath>
                  </m:oMathPara>
                </a14:m>
                <a:endParaRPr lang="en-US" dirty="0" smtClean="0"/>
              </a:p>
              <a:p>
                <a:pPr marL="0" indent="0">
                  <a:buNone/>
                </a:pPr>
                <a:endParaRPr lang="en-US" b="1" dirty="0" smtClean="0"/>
              </a:p>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Tree>
    <p:extLst>
      <p:ext uri="{BB962C8B-B14F-4D97-AF65-F5344CB8AC3E}">
        <p14:creationId xmlns:p14="http://schemas.microsoft.com/office/powerpoint/2010/main" val="2345880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The </a:t>
                </a:r>
                <a:r>
                  <a:rPr lang="en-US" dirty="0"/>
                  <a:t>advantage of a distinguisher D is </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,ℓ</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nor/>
                                </m:rPr>
                                <a:rPr lang="en-US" dirty="0"/>
                                <m:t>X</m:t>
                              </m:r>
                              <m:r>
                                <a:rPr lang="en-US" i="1" baseline="-25000">
                                  <a:latin typeface="Cambria Math" panose="02040503050406030204" pitchFamily="18" charset="0"/>
                                  <a:ea typeface="Cambria Math" panose="02040503050406030204" pitchFamily="18" charset="0"/>
                                </a:rPr>
                                <m:t>ℓ</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e>
                      </m:d>
                    </m:oMath>
                  </m:oMathPara>
                </a14:m>
                <a:endParaRPr lang="en-US" dirty="0"/>
              </a:p>
              <a:p>
                <a:endParaRPr lang="en-US" dirty="0" smtClean="0"/>
              </a:p>
              <a:p>
                <a:pPr marL="0" indent="0">
                  <a:buNone/>
                </a:pPr>
                <a:endParaRPr lang="en-US" dirty="0"/>
              </a:p>
              <a:p>
                <a:r>
                  <a:rPr lang="en-US" dirty="0" smtClean="0"/>
                  <a:t>Looks similar to definition of PRGs</a:t>
                </a:r>
              </a:p>
              <a:p>
                <a:pPr lvl="1"/>
                <a:r>
                  <a:rPr lang="en-US" dirty="0" err="1" smtClean="0"/>
                  <a:t>X</a:t>
                </a:r>
                <a:r>
                  <a:rPr lang="en-US" baseline="-25000" dirty="0" err="1" smtClean="0"/>
                  <a:t>n</a:t>
                </a:r>
                <a:r>
                  <a:rPr lang="en-US" dirty="0" smtClean="0"/>
                  <a:t> is distribution G(U</a:t>
                </a:r>
                <a:r>
                  <a:rPr lang="en-US" baseline="-25000" dirty="0" smtClean="0"/>
                  <a:t>n</a:t>
                </a:r>
                <a:r>
                  <a:rPr lang="en-US" dirty="0" smtClean="0"/>
                  <a:t>) and </a:t>
                </a:r>
              </a:p>
              <a:p>
                <a:pPr lvl="1"/>
                <a:r>
                  <a:rPr lang="en-US" dirty="0" err="1" smtClean="0"/>
                  <a:t>Y</a:t>
                </a:r>
                <a:r>
                  <a:rPr lang="en-US" baseline="-25000" dirty="0" err="1" smtClean="0"/>
                  <a:t>n</a:t>
                </a:r>
                <a:r>
                  <a:rPr lang="en-US" dirty="0" smtClean="0"/>
                  <a:t> is uniform distribution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ℓ</m:t>
                        </m:r>
                        <m:r>
                          <m:rPr>
                            <m:nor/>
                          </m:rPr>
                          <a:rPr lang="en-US" dirty="0"/>
                          <m:t>(</m:t>
                        </m:r>
                        <m:r>
                          <m:rPr>
                            <m:nor/>
                          </m:rPr>
                          <a:rPr lang="en-US" dirty="0"/>
                          <m:t>n</m:t>
                        </m:r>
                        <m:r>
                          <m:rPr>
                            <m:nor/>
                          </m:rPr>
                          <a:rPr lang="en-US" dirty="0"/>
                          <m:t>)</m:t>
                        </m:r>
                      </m:sub>
                    </m:sSub>
                  </m:oMath>
                </a14:m>
                <a:r>
                  <a:rPr lang="en-US" dirty="0" smtClean="0"/>
                  <a:t> over strings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192601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Encryption Standard</a:t>
            </a:r>
            <a:endParaRPr lang="en-US" dirty="0"/>
          </a:p>
        </p:txBody>
      </p:sp>
      <p:sp>
        <p:nvSpPr>
          <p:cNvPr id="3" name="Content Placeholder 2"/>
          <p:cNvSpPr>
            <a:spLocks noGrp="1"/>
          </p:cNvSpPr>
          <p:nvPr>
            <p:ph idx="1"/>
          </p:nvPr>
        </p:nvSpPr>
        <p:spPr/>
        <p:txBody>
          <a:bodyPr>
            <a:normAutofit/>
          </a:bodyPr>
          <a:lstStyle/>
          <a:p>
            <a:r>
              <a:rPr lang="en-US" dirty="0" smtClean="0"/>
              <a:t>Developed in 1970s by IBM (with help from NSA)</a:t>
            </a:r>
          </a:p>
          <a:p>
            <a:endParaRPr lang="en-US" dirty="0"/>
          </a:p>
          <a:p>
            <a:r>
              <a:rPr lang="en-US" dirty="0" smtClean="0"/>
              <a:t>Adopted in 1977 as Federal Information Processing Standard (US)</a:t>
            </a:r>
          </a:p>
          <a:p>
            <a:endParaRPr lang="en-US" dirty="0" smtClean="0"/>
          </a:p>
          <a:p>
            <a:r>
              <a:rPr lang="en-US" dirty="0" smtClean="0"/>
              <a:t>Data </a:t>
            </a:r>
            <a:r>
              <a:rPr lang="en-US" dirty="0"/>
              <a:t>Encryption Standard (DES): 16-round </a:t>
            </a:r>
            <a:r>
              <a:rPr lang="en-US" dirty="0" err="1"/>
              <a:t>Feistel</a:t>
            </a:r>
            <a:r>
              <a:rPr lang="en-US" dirty="0"/>
              <a:t> Network. </a:t>
            </a:r>
          </a:p>
          <a:p>
            <a:endParaRPr lang="en-US" dirty="0"/>
          </a:p>
          <a:p>
            <a:r>
              <a:rPr lang="en-US" dirty="0" smtClean="0"/>
              <a:t>Key Length: 56 bits</a:t>
            </a:r>
          </a:p>
          <a:p>
            <a:pPr lvl="1"/>
            <a:r>
              <a:rPr lang="en-US" dirty="0" smtClean="0"/>
              <a:t>Vulnerable to brute-force attacks in modern times</a:t>
            </a:r>
          </a:p>
          <a:p>
            <a:pPr lvl="1"/>
            <a:r>
              <a:rPr lang="en-US" dirty="0" smtClean="0"/>
              <a:t>1.5 hours at 14 trillion keys/second (e.g., </a:t>
            </a:r>
            <a:r>
              <a:rPr lang="en-US" dirty="0" err="1" smtClean="0"/>
              <a:t>Antminer</a:t>
            </a:r>
            <a:r>
              <a:rPr lang="en-US" dirty="0" smtClean="0"/>
              <a:t> S9)</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Tree>
    <p:extLst>
      <p:ext uri="{BB962C8B-B14F-4D97-AF65-F5344CB8AC3E}">
        <p14:creationId xmlns:p14="http://schemas.microsoft.com/office/powerpoint/2010/main" val="87684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𝑌</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a:p>
                <a:endParaRPr lang="en-US" dirty="0" smtClean="0"/>
              </a:p>
              <a:p>
                <a:pPr marL="0" indent="0">
                  <a:buNone/>
                </a:pPr>
                <a:r>
                  <a:rPr lang="en-US" b="1" dirty="0" smtClean="0"/>
                  <a:t>Theorem 7.32: </a:t>
                </a:r>
                <a:r>
                  <a:rPr lang="en-US" dirty="0" smtClean="0"/>
                  <a:t>Let t(n) be a polynomial and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𝑛</m:t>
                        </m:r>
                      </m:sub>
                      <m:sup>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up>
                    </m:sSubSup>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i="1">
                            <a:latin typeface="Cambria Math" panose="02040503050406030204" pitchFamily="18" charset="0"/>
                          </a:rPr>
                          <m:t>𝑛</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𝑌</m:t>
                        </m:r>
                      </m:e>
                      <m:sub>
                        <m:r>
                          <a:rPr lang="en-US" i="1">
                            <a:latin typeface="Cambria Math" panose="02040503050406030204" pitchFamily="18" charset="0"/>
                          </a:rPr>
                          <m:t>𝑛</m:t>
                        </m:r>
                      </m:sub>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sup>
                    </m:sSubSup>
                    <m:r>
                      <a:rPr lang="en-US" b="0" i="1" smtClean="0">
                        <a:latin typeface="Cambria Math" panose="02040503050406030204" pitchFamily="18" charset="0"/>
                      </a:rPr>
                      <m:t> </m:t>
                    </m:r>
                  </m:oMath>
                </a14:m>
                <a:r>
                  <a:rPr lang="en-US" dirty="0" smtClean="0"/>
                  <a:t>then the ensembles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𝑃</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𝑄</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a:t>
                </a:r>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spTree>
    <p:extLst>
      <p:ext uri="{BB962C8B-B14F-4D97-AF65-F5344CB8AC3E}">
        <p14:creationId xmlns:p14="http://schemas.microsoft.com/office/powerpoint/2010/main" val="16917857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𝑌</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a:p>
                <a:endParaRPr lang="en-US" dirty="0" smtClean="0"/>
              </a:p>
              <a:p>
                <a:pPr marL="0" indent="0">
                  <a:buNone/>
                </a:pPr>
                <a:r>
                  <a:rPr lang="en-US" b="1" dirty="0" smtClean="0"/>
                  <a:t>Fact: </a:t>
                </a:r>
                <a:r>
                  <a:rPr lang="en-US" dirty="0" smtClean="0"/>
                  <a:t>Let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smtClean="0"/>
                  <a:t> be  </a:t>
                </a:r>
                <a:r>
                  <a:rPr lang="en-US" u="sng" dirty="0"/>
                  <a:t>computationally indistinguishable</a:t>
                </a:r>
                <a:r>
                  <a:rPr lang="en-US" dirty="0"/>
                  <a:t> </a:t>
                </a:r>
                <a:r>
                  <a:rPr lang="en-US" dirty="0" smtClean="0"/>
                  <a:t>and let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smtClean="0"/>
                  <a:t> </a:t>
                </a:r>
                <a:r>
                  <a:rPr lang="en-US" dirty="0"/>
                  <a:t>be  </a:t>
                </a:r>
                <a:r>
                  <a:rPr lang="en-US" u="sng" dirty="0"/>
                  <a:t>computationally indistinguishable</a:t>
                </a:r>
                <a:r>
                  <a:rPr lang="en-US" dirty="0"/>
                  <a:t> </a:t>
                </a:r>
                <a:endParaRPr lang="en-US" dirty="0" smtClean="0"/>
              </a:p>
              <a:p>
                <a:pPr marL="0" indent="0">
                  <a:buNone/>
                </a:pPr>
                <a:r>
                  <a:rPr lang="en-US" dirty="0" smtClean="0"/>
                  <a:t>Then</a:t>
                </a:r>
              </a:p>
              <a:p>
                <a:pPr marL="0" indent="0">
                  <a:buNone/>
                </a:pP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t>
                </a:r>
                <a:r>
                  <a:rPr lang="en-US" dirty="0" smtClean="0"/>
                  <a:t>are  </a:t>
                </a:r>
                <a:r>
                  <a:rPr lang="en-US" u="sng" dirty="0"/>
                  <a:t>computationally indistinguishable</a:t>
                </a:r>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p:spTree>
    <p:extLst>
      <p:ext uri="{BB962C8B-B14F-4D97-AF65-F5344CB8AC3E}">
        <p14:creationId xmlns:p14="http://schemas.microsoft.com/office/powerpoint/2010/main" val="3350362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Round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092" y="1708609"/>
            <a:ext cx="7916228" cy="4647741"/>
          </a:xfrm>
        </p:spPr>
      </p:pic>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
        <p:nvSpPr>
          <p:cNvPr id="6" name="Oval 5"/>
          <p:cNvSpPr/>
          <p:nvPr/>
        </p:nvSpPr>
        <p:spPr>
          <a:xfrm>
            <a:off x="3078480" y="2606040"/>
            <a:ext cx="3200400" cy="12954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6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Best Known attack is brute-force 2</a:t>
            </a:r>
            <a:r>
              <a:rPr lang="en-US" baseline="30000" dirty="0" smtClean="0"/>
              <a:t>56</a:t>
            </a:r>
          </a:p>
          <a:p>
            <a:pPr lvl="1"/>
            <a:r>
              <a:rPr lang="en-US" dirty="0" smtClean="0"/>
              <a:t>Except under unrealistic conditions (e.g., 2</a:t>
            </a:r>
            <a:r>
              <a:rPr lang="en-US" baseline="30000" dirty="0" smtClean="0"/>
              <a:t>43</a:t>
            </a:r>
            <a:r>
              <a:rPr lang="en-US" dirty="0" smtClean="0"/>
              <a:t> known plaintexts)</a:t>
            </a:r>
            <a:endParaRPr lang="en-US" baseline="30000" dirty="0" smtClean="0"/>
          </a:p>
          <a:p>
            <a:r>
              <a:rPr lang="en-US" dirty="0" smtClean="0"/>
              <a:t>Brute force is not too difficult on modern hardware</a:t>
            </a:r>
          </a:p>
          <a:p>
            <a:pPr lvl="1"/>
            <a:endParaRPr lang="en-US" baseline="30000" dirty="0"/>
          </a:p>
          <a:p>
            <a:r>
              <a:rPr lang="en-US" dirty="0" smtClean="0"/>
              <a:t>Attack can be accelerated further after precomputation</a:t>
            </a:r>
          </a:p>
          <a:p>
            <a:pPr lvl="1"/>
            <a:r>
              <a:rPr lang="en-US" dirty="0" smtClean="0"/>
              <a:t>Output is a few terabytes</a:t>
            </a:r>
          </a:p>
          <a:p>
            <a:pPr lvl="1"/>
            <a:r>
              <a:rPr lang="en-US" dirty="0" smtClean="0"/>
              <a:t>Subsequently keys are cracked in 2</a:t>
            </a:r>
            <a:r>
              <a:rPr lang="en-US" baseline="30000" dirty="0" smtClean="0"/>
              <a:t>38 </a:t>
            </a:r>
            <a:r>
              <a:rPr lang="en-US" dirty="0"/>
              <a:t>DES evaluations </a:t>
            </a:r>
            <a:r>
              <a:rPr lang="en-US" dirty="0" smtClean="0"/>
              <a:t>(minutes</a:t>
            </a:r>
            <a:r>
              <a:rPr lang="en-US" dirty="0"/>
              <a:t>) </a:t>
            </a:r>
            <a:endParaRPr lang="en-US" baseline="30000" dirty="0"/>
          </a:p>
          <a:p>
            <a:r>
              <a:rPr lang="en-US" dirty="0" smtClean="0"/>
              <a:t>Precomputation costs amortize over number of DES keys cracked</a:t>
            </a:r>
            <a:endParaRPr lang="en-US" dirty="0"/>
          </a:p>
          <a:p>
            <a:endParaRPr lang="en-US" baseline="30000" dirty="0"/>
          </a:p>
          <a:p>
            <a:endParaRPr lang="en-US" baseline="30000" dirty="0"/>
          </a:p>
          <a:p>
            <a:r>
              <a:rPr lang="en-US" dirty="0" smtClean="0"/>
              <a:t>Even in 1970 there were objections to the short key length for DES</a:t>
            </a:r>
            <a:endParaRPr lang="en-US"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Tree>
    <p:extLst>
      <p:ext uri="{BB962C8B-B14F-4D97-AF65-F5344CB8AC3E}">
        <p14:creationId xmlns:p14="http://schemas.microsoft.com/office/powerpoint/2010/main" val="389917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dirty="0"/>
              </a:p>
              <a:p>
                <a:r>
                  <a:rPr lang="en-US" dirty="0" smtClean="0"/>
                  <a:t>Can you think of an attack better than brute-force?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27797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34570</TotalTime>
  <Words>1668</Words>
  <Application>Microsoft Office PowerPoint</Application>
  <PresentationFormat>Widescreen</PresentationFormat>
  <Paragraphs>562</Paragraphs>
  <Slides>61</Slides>
  <Notes>1</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Cambria Math</vt:lpstr>
      <vt:lpstr>inherit</vt:lpstr>
      <vt:lpstr>Wingdings</vt:lpstr>
      <vt:lpstr>Office Theme</vt:lpstr>
      <vt:lpstr>Midterm Statistics</vt:lpstr>
      <vt:lpstr>Final Exam</vt:lpstr>
      <vt:lpstr>Cryptography CS 555</vt:lpstr>
      <vt:lpstr>Feistel Networks and Substitution Permutation Networks</vt:lpstr>
      <vt:lpstr>CS 555: Week 8: Topic 1: DES, 3DES, AES </vt:lpstr>
      <vt:lpstr>Data Encryption Standard</vt:lpstr>
      <vt:lpstr>DES Round</vt:lpstr>
      <vt:lpstr>DES Security</vt:lpstr>
      <vt:lpstr>Double DES</vt:lpstr>
      <vt:lpstr>Meet in the Middle Attack</vt:lpstr>
      <vt:lpstr>Triple DES Variant 1</vt:lpstr>
      <vt:lpstr>Triple DES</vt:lpstr>
      <vt:lpstr>Triple DES Variant 2</vt:lpstr>
      <vt:lpstr>Triple DES</vt:lpstr>
      <vt:lpstr>Advanced Encryption Standard (AES)</vt:lpstr>
      <vt:lpstr>Advanced Encryption Standard</vt:lpstr>
      <vt:lpstr>AES Attacks?</vt:lpstr>
      <vt:lpstr>CS 555: Week 8: Topic 1: One Way Functions</vt:lpstr>
      <vt:lpstr>One-Way Functions (OWFs)</vt:lpstr>
      <vt:lpstr>One-Way Functions (OWFs)</vt:lpstr>
      <vt:lpstr>One-Way Functions (OWFs)</vt:lpstr>
      <vt:lpstr>One-Way Functions (OWFs)</vt:lpstr>
      <vt:lpstr>One-Way Functions (OWFs)</vt:lpstr>
      <vt:lpstr>Candidate One-Way Functions </vt:lpstr>
      <vt:lpstr>Candidate One-Way Functions </vt:lpstr>
      <vt:lpstr>Candidate One-Way Functions (OWFs)</vt:lpstr>
      <vt:lpstr>Hard Core Predicates</vt:lpstr>
      <vt:lpstr>Hard Core Predicates</vt:lpstr>
      <vt:lpstr>Attempt 1: Hard-Core Predicate</vt:lpstr>
      <vt:lpstr>Trivial Hard-Core Predicate</vt:lpstr>
      <vt:lpstr>Attempt 3: Hard-Core Predicate</vt:lpstr>
      <vt:lpstr>Using Hard-Core Predicates</vt:lpstr>
      <vt:lpstr>Arbitrary Expansion</vt:lpstr>
      <vt:lpstr>Any Beyond</vt:lpstr>
      <vt:lpstr>Any Beyond</vt:lpstr>
      <vt:lpstr>PRFs from PRGs</vt:lpstr>
      <vt:lpstr>PRFs from PRGs</vt:lpstr>
      <vt:lpstr>PRFs from PRGs</vt:lpstr>
      <vt:lpstr>PRFs from PRGs</vt:lpstr>
      <vt:lpstr>PRFs from PRGs</vt:lpstr>
      <vt:lpstr>PRFs from PRGs</vt:lpstr>
      <vt:lpstr>Hybrid H1</vt:lpstr>
      <vt:lpstr>Hybrid H1 vs H2</vt:lpstr>
      <vt:lpstr>Hybrid H2</vt:lpstr>
      <vt:lpstr>From OWFs (Recap)</vt:lpstr>
      <vt:lpstr>From OWFs (Recap)</vt:lpstr>
      <vt:lpstr>Are OWFs Necessary for Private Key Crypto</vt:lpstr>
      <vt:lpstr>PRGs  OWFs</vt:lpstr>
      <vt:lpstr>PRGs  OWFs</vt:lpstr>
      <vt:lpstr>PRGs  OWFs</vt:lpstr>
      <vt:lpstr>PRGs  OWFs</vt:lpstr>
      <vt:lpstr>PRGs  OWFs</vt:lpstr>
      <vt:lpstr>What other assumptions imply OWFs?</vt:lpstr>
      <vt:lpstr>EAV-Secure Crypto  OWFs</vt:lpstr>
      <vt:lpstr>EAV-Secure Crypto  OWFs</vt:lpstr>
      <vt:lpstr>EAV-Secure Crypto  OWFs</vt:lpstr>
      <vt:lpstr>MACs OWFs</vt:lpstr>
      <vt:lpstr>Computational Indistinguishability</vt:lpstr>
      <vt:lpstr>Computational Indistinguishability</vt:lpstr>
      <vt:lpstr>Computational Indistinguishability</vt:lpstr>
      <vt:lpstr>Computational Indistinguishability</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208</cp:revision>
  <dcterms:created xsi:type="dcterms:W3CDTF">2016-12-31T20:38:01Z</dcterms:created>
  <dcterms:modified xsi:type="dcterms:W3CDTF">2017-10-12T12:51:17Z</dcterms:modified>
</cp:coreProperties>
</file>