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677" r:id="rId2"/>
    <p:sldId id="441" r:id="rId3"/>
    <p:sldId id="678" r:id="rId4"/>
    <p:sldId id="356" r:id="rId5"/>
    <p:sldId id="439" r:id="rId6"/>
    <p:sldId id="612" r:id="rId7"/>
    <p:sldId id="615" r:id="rId8"/>
    <p:sldId id="616" r:id="rId9"/>
    <p:sldId id="617" r:id="rId10"/>
    <p:sldId id="618" r:id="rId11"/>
    <p:sldId id="619" r:id="rId12"/>
    <p:sldId id="620" r:id="rId13"/>
    <p:sldId id="621" r:id="rId14"/>
    <p:sldId id="622" r:id="rId15"/>
    <p:sldId id="623" r:id="rId16"/>
    <p:sldId id="624" r:id="rId17"/>
    <p:sldId id="625" r:id="rId18"/>
    <p:sldId id="626" r:id="rId19"/>
    <p:sldId id="627" r:id="rId20"/>
    <p:sldId id="628" r:id="rId21"/>
    <p:sldId id="629" r:id="rId22"/>
    <p:sldId id="630" r:id="rId23"/>
    <p:sldId id="631" r:id="rId24"/>
    <p:sldId id="632" r:id="rId25"/>
    <p:sldId id="633" r:id="rId26"/>
    <p:sldId id="634" r:id="rId27"/>
    <p:sldId id="635" r:id="rId28"/>
    <p:sldId id="637" r:id="rId29"/>
    <p:sldId id="639" r:id="rId30"/>
    <p:sldId id="640" r:id="rId31"/>
    <p:sldId id="641" r:id="rId32"/>
    <p:sldId id="642" r:id="rId33"/>
    <p:sldId id="643" r:id="rId34"/>
    <p:sldId id="644" r:id="rId35"/>
    <p:sldId id="645" r:id="rId36"/>
    <p:sldId id="646" r:id="rId37"/>
    <p:sldId id="647" r:id="rId38"/>
    <p:sldId id="648" r:id="rId39"/>
    <p:sldId id="649" r:id="rId40"/>
    <p:sldId id="650" r:id="rId41"/>
    <p:sldId id="651" r:id="rId42"/>
    <p:sldId id="652" r:id="rId43"/>
    <p:sldId id="653" r:id="rId44"/>
    <p:sldId id="654" r:id="rId45"/>
    <p:sldId id="655" r:id="rId46"/>
    <p:sldId id="656" r:id="rId47"/>
    <p:sldId id="657" r:id="rId48"/>
    <p:sldId id="658" r:id="rId49"/>
    <p:sldId id="659" r:id="rId50"/>
    <p:sldId id="660" r:id="rId51"/>
    <p:sldId id="661" r:id="rId52"/>
    <p:sldId id="665" r:id="rId53"/>
    <p:sldId id="666" r:id="rId54"/>
    <p:sldId id="667" r:id="rId55"/>
    <p:sldId id="668" r:id="rId56"/>
    <p:sldId id="669" r:id="rId57"/>
    <p:sldId id="670" r:id="rId58"/>
    <p:sldId id="671" r:id="rId59"/>
    <p:sldId id="672" r:id="rId60"/>
    <p:sldId id="673" r:id="rId61"/>
    <p:sldId id="674" r:id="rId62"/>
    <p:sldId id="67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cki, Jeremiah M" initials="BJM" lastIdx="1" clrIdx="0">
    <p:extLst>
      <p:ext uri="{19B8F6BF-5375-455C-9EA6-DF929625EA0E}">
        <p15:presenceInfo xmlns:p15="http://schemas.microsoft.com/office/powerpoint/2012/main" userId="S-1-5-21-1861847230-2120372063-3483355800-595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4" autoAdjust="0"/>
    <p:restoredTop sz="81323" autoAdjust="0"/>
  </p:normalViewPr>
  <p:slideViewPr>
    <p:cSldViewPr snapToGrid="0">
      <p:cViewPr varScale="1">
        <p:scale>
          <a:sx n="63" d="100"/>
          <a:sy n="63" d="100"/>
        </p:scale>
        <p:origin x="2274" y="6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85FA0-1860-435B-9626-CB21D9C53071}" type="datetimeFigureOut">
              <a:rPr lang="en-US" smtClean="0"/>
              <a:t>10/2/2017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35DAA-499F-4673-978B-A6190921FD97}" type="slidenum">
              <a:rPr lang="en-US" smtClean="0"/>
              <a:t>‹#›</a:t>
            </a:fld>
            <a:endParaRPr lang="en-US"/>
          </a:p>
        </p:txBody>
      </p:sp>
    </p:spTree>
    <p:extLst>
      <p:ext uri="{BB962C8B-B14F-4D97-AF65-F5344CB8AC3E}">
        <p14:creationId xmlns:p14="http://schemas.microsoft.com/office/powerpoint/2010/main" val="3615450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ryptography.wikia.com/wiki/Daniel_J._Bernstein?redlink=1&amp;action=edit&amp;flow=create-page-article-redlink" TargetMode="External"/><Relationship Id="rId2" Type="http://schemas.openxmlformats.org/officeDocument/2006/relationships/slide" Target="../slides/slide62.xml"/><Relationship Id="rId1" Type="http://schemas.openxmlformats.org/officeDocument/2006/relationships/notesMaster" Target="../notesMasters/notesMaster1.xml"/><Relationship Id="rId6" Type="http://schemas.openxmlformats.org/officeDocument/2006/relationships/hyperlink" Target="http://cryptography.wikia.com/wiki/Advanced_Encryption_Standard#cite_note-20" TargetMode="External"/><Relationship Id="rId5" Type="http://schemas.openxmlformats.org/officeDocument/2006/relationships/hyperlink" Target="http://cryptography.wikia.com/wiki/Advanced_Encryption_Standard#cite_note-19" TargetMode="External"/><Relationship Id="rId4" Type="http://schemas.openxmlformats.org/officeDocument/2006/relationships/hyperlink" Target="http://cryptography.wikia.com/wiki/OpenSSL?redlink=1&amp;action=edit&amp;flow=create-page-article-redlin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9</a:t>
            </a:fld>
            <a:endParaRPr lang="en-US"/>
          </a:p>
        </p:txBody>
      </p:sp>
    </p:spTree>
    <p:extLst>
      <p:ext uri="{BB962C8B-B14F-4D97-AF65-F5344CB8AC3E}">
        <p14:creationId xmlns:p14="http://schemas.microsoft.com/office/powerpoint/2010/main" val="1161161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10</a:t>
            </a:fld>
            <a:endParaRPr lang="en-US"/>
          </a:p>
        </p:txBody>
      </p:sp>
    </p:spTree>
    <p:extLst>
      <p:ext uri="{BB962C8B-B14F-4D97-AF65-F5344CB8AC3E}">
        <p14:creationId xmlns:p14="http://schemas.microsoft.com/office/powerpoint/2010/main" val="1786447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15</a:t>
            </a:fld>
            <a:endParaRPr lang="en-US"/>
          </a:p>
        </p:txBody>
      </p:sp>
    </p:spTree>
    <p:extLst>
      <p:ext uri="{BB962C8B-B14F-4D97-AF65-F5344CB8AC3E}">
        <p14:creationId xmlns:p14="http://schemas.microsoft.com/office/powerpoint/2010/main" val="335511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17</a:t>
            </a:fld>
            <a:endParaRPr lang="en-US"/>
          </a:p>
        </p:txBody>
      </p:sp>
    </p:spTree>
    <p:extLst>
      <p:ext uri="{BB962C8B-B14F-4D97-AF65-F5344CB8AC3E}">
        <p14:creationId xmlns:p14="http://schemas.microsoft.com/office/powerpoint/2010/main" val="81453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54</a:t>
            </a:fld>
            <a:endParaRPr lang="en-US"/>
          </a:p>
        </p:txBody>
      </p:sp>
    </p:spTree>
    <p:extLst>
      <p:ext uri="{BB962C8B-B14F-4D97-AF65-F5344CB8AC3E}">
        <p14:creationId xmlns:p14="http://schemas.microsoft.com/office/powerpoint/2010/main" val="1353213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April 2005, </a:t>
            </a:r>
            <a:r>
              <a:rPr lang="en-US" sz="1200" kern="1200" dirty="0" smtClean="0">
                <a:solidFill>
                  <a:schemeClr val="tx1"/>
                </a:solidFill>
                <a:effectLst/>
                <a:latin typeface="+mn-lt"/>
                <a:ea typeface="+mn-ea"/>
                <a:cs typeface="+mn-cs"/>
                <a:hlinkClick r:id="rId3" tooltip="Daniel J. Bernstein (page does not exist)"/>
              </a:rPr>
              <a:t>D.J. Bernstein</a:t>
            </a:r>
            <a:r>
              <a:rPr lang="en-US" dirty="0" smtClean="0"/>
              <a:t> announced a cache-timing attack that he used to break a custom server that used </a:t>
            </a:r>
            <a:r>
              <a:rPr lang="en-US" sz="1200" kern="1200" dirty="0" smtClean="0">
                <a:solidFill>
                  <a:schemeClr val="tx1"/>
                </a:solidFill>
                <a:effectLst/>
                <a:latin typeface="+mn-lt"/>
                <a:ea typeface="+mn-ea"/>
                <a:cs typeface="+mn-cs"/>
                <a:hlinkClick r:id="rId4" tooltip="OpenSSL (page does not exist)"/>
              </a:rPr>
              <a:t>OpenSSL</a:t>
            </a:r>
            <a:r>
              <a:rPr lang="en-US" dirty="0" smtClean="0"/>
              <a:t>'s AES encryption.</a:t>
            </a:r>
            <a:r>
              <a:rPr lang="en-US" baseline="30000" dirty="0" smtClean="0">
                <a:hlinkClick r:id="rId5"/>
              </a:rPr>
              <a:t>[20]</a:t>
            </a:r>
            <a:r>
              <a:rPr lang="en-US" dirty="0" smtClean="0"/>
              <a:t> The custom server was designed to give out as much timing information as possible (the server reports back the number of machine cycles taken by the encryption operation), and the attack required over 200 million chosen plaintexts.</a:t>
            </a:r>
            <a:r>
              <a:rPr lang="en-US" baseline="30000" dirty="0" smtClean="0">
                <a:hlinkClick r:id="rId6"/>
              </a:rPr>
              <a:t>[21]</a:t>
            </a:r>
            <a:r>
              <a:rPr lang="en-US" dirty="0" smtClean="0"/>
              <a:t> </a:t>
            </a:r>
            <a:endParaRPr lang="en-US" dirty="0"/>
          </a:p>
        </p:txBody>
      </p:sp>
      <p:sp>
        <p:nvSpPr>
          <p:cNvPr id="4" name="Slide Number Placeholder 3"/>
          <p:cNvSpPr>
            <a:spLocks noGrp="1"/>
          </p:cNvSpPr>
          <p:nvPr>
            <p:ph type="sldNum" sz="quarter" idx="10"/>
          </p:nvPr>
        </p:nvSpPr>
        <p:spPr/>
        <p:txBody>
          <a:bodyPr/>
          <a:lstStyle/>
          <a:p>
            <a:fld id="{9CE35DAA-499F-4673-978B-A6190921FD97}" type="slidenum">
              <a:rPr lang="en-US" smtClean="0"/>
              <a:t>62</a:t>
            </a:fld>
            <a:endParaRPr lang="en-US"/>
          </a:p>
        </p:txBody>
      </p:sp>
    </p:spTree>
    <p:extLst>
      <p:ext uri="{BB962C8B-B14F-4D97-AF65-F5344CB8AC3E}">
        <p14:creationId xmlns:p14="http://schemas.microsoft.com/office/powerpoint/2010/main" val="401942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CD638-CAC8-4835-93D5-F2F113860AF6}"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50351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320AD1-AAF5-41BF-8F47-A201BD823CA6}"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921565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12F8B5-C2B9-4688-AF44-FC2F88EF1967}"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32540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C12E03-6634-4506-9456-86EF0B299EA5}"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96895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FF1D6-DDC6-46CD-8F4D-A488FCDFFF3F}" type="datetime1">
              <a:rPr lang="en-US" smtClean="0"/>
              <a:t>10/2/2017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407037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4268F3-B5D5-4614-A1E8-B062619C91D9}"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110001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87B2AB-DF7C-4D43-93E6-1F8BFC4B85C5}" type="datetime1">
              <a:rPr lang="en-US" smtClean="0"/>
              <a:t>10/2/2017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55649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1BF2-9F6E-4EE3-AC23-3342D25B434E}" type="datetime1">
              <a:rPr lang="en-US" smtClean="0"/>
              <a:t>10/2/2017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3324170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3AC0-947E-4117-982D-2E13F67B980A}" type="datetime1">
              <a:rPr lang="en-US" smtClean="0"/>
              <a:t>10/2/2017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3247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0ACCC4-E33D-49C2-8C16-2FA37D9D909A}"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21449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79B8812-7278-4D06-90D2-92395DE9F0D1}" type="datetime1">
              <a:rPr lang="en-US" smtClean="0"/>
              <a:t>10/2/2017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4D3F7-B83F-4105-B753-146AD0E5364B}" type="slidenum">
              <a:rPr lang="en-US" smtClean="0"/>
              <a:t>‹#›</a:t>
            </a:fld>
            <a:endParaRPr lang="en-US"/>
          </a:p>
        </p:txBody>
      </p:sp>
    </p:spTree>
    <p:extLst>
      <p:ext uri="{BB962C8B-B14F-4D97-AF65-F5344CB8AC3E}">
        <p14:creationId xmlns:p14="http://schemas.microsoft.com/office/powerpoint/2010/main" val="428408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57E49-C339-4533-BFB4-FADAD6F354D5}" type="datetime1">
              <a:rPr lang="en-US" smtClean="0"/>
              <a:t>10/2/2017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4D3F7-B83F-4105-B753-146AD0E5364B}" type="slidenum">
              <a:rPr lang="en-US" smtClean="0"/>
              <a:t>‹#›</a:t>
            </a:fld>
            <a:endParaRPr lang="en-US"/>
          </a:p>
        </p:txBody>
      </p:sp>
    </p:spTree>
    <p:extLst>
      <p:ext uri="{BB962C8B-B14F-4D97-AF65-F5344CB8AC3E}">
        <p14:creationId xmlns:p14="http://schemas.microsoft.com/office/powerpoint/2010/main" val="3004504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4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7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2 Statistics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5044659"/>
              </p:ext>
            </p:extLst>
          </p:nvPr>
        </p:nvGraphicFramePr>
        <p:xfrm>
          <a:off x="1070266" y="1690688"/>
          <a:ext cx="5995988" cy="4250780"/>
        </p:xfrm>
        <a:graphic>
          <a:graphicData uri="http://schemas.openxmlformats.org/drawingml/2006/table">
            <a:tbl>
              <a:tblPr/>
              <a:tblGrid>
                <a:gridCol w="2997994">
                  <a:extLst>
                    <a:ext uri="{9D8B030D-6E8A-4147-A177-3AD203B41FA5}">
                      <a16:colId xmlns:a16="http://schemas.microsoft.com/office/drawing/2014/main" val="2522514447"/>
                    </a:ext>
                  </a:extLst>
                </a:gridCol>
                <a:gridCol w="2997994">
                  <a:extLst>
                    <a:ext uri="{9D8B030D-6E8A-4147-A177-3AD203B41FA5}">
                      <a16:colId xmlns:a16="http://schemas.microsoft.com/office/drawing/2014/main" val="3876652833"/>
                    </a:ext>
                  </a:extLst>
                </a:gridCol>
              </a:tblGrid>
              <a:tr h="664228">
                <a:tc>
                  <a:txBody>
                    <a:bodyPr/>
                    <a:lstStyle/>
                    <a:p>
                      <a:pPr algn="l"/>
                      <a:r>
                        <a:rPr lang="en-US" sz="2800" b="1">
                          <a:effectLst/>
                          <a:latin typeface="inherit"/>
                        </a:rPr>
                        <a:t>Minimum Value</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en-US" sz="2800">
                          <a:effectLst/>
                          <a:latin typeface="inherit"/>
                        </a:rPr>
                        <a:t>40.00</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12128478"/>
                  </a:ext>
                </a:extLst>
              </a:tr>
              <a:tr h="664228">
                <a:tc>
                  <a:txBody>
                    <a:bodyPr/>
                    <a:lstStyle/>
                    <a:p>
                      <a:pPr algn="l"/>
                      <a:r>
                        <a:rPr lang="en-US" sz="2800" b="1">
                          <a:effectLst/>
                          <a:latin typeface="inherit"/>
                        </a:rPr>
                        <a:t>Maximum Value</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en-US" sz="2800">
                          <a:effectLst/>
                          <a:latin typeface="inherit"/>
                        </a:rPr>
                        <a:t>100.00</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574851779"/>
                  </a:ext>
                </a:extLst>
              </a:tr>
              <a:tr h="664228">
                <a:tc>
                  <a:txBody>
                    <a:bodyPr/>
                    <a:lstStyle/>
                    <a:p>
                      <a:pPr algn="l"/>
                      <a:r>
                        <a:rPr lang="en-US" sz="2800" b="1">
                          <a:effectLst/>
                          <a:latin typeface="inherit"/>
                        </a:rPr>
                        <a:t>Range</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en-US" sz="2800">
                          <a:effectLst/>
                          <a:latin typeface="inherit"/>
                        </a:rPr>
                        <a:t>60.00</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4032153013"/>
                  </a:ext>
                </a:extLst>
              </a:tr>
              <a:tr h="664228">
                <a:tc>
                  <a:txBody>
                    <a:bodyPr/>
                    <a:lstStyle/>
                    <a:p>
                      <a:pPr algn="l"/>
                      <a:r>
                        <a:rPr lang="en-US" sz="2800" b="1">
                          <a:effectLst/>
                          <a:latin typeface="inherit"/>
                        </a:rPr>
                        <a:t>Average</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en-US" sz="2800">
                          <a:effectLst/>
                          <a:latin typeface="inherit"/>
                        </a:rPr>
                        <a:t>83.79</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911769505"/>
                  </a:ext>
                </a:extLst>
              </a:tr>
              <a:tr h="664228">
                <a:tc>
                  <a:txBody>
                    <a:bodyPr/>
                    <a:lstStyle/>
                    <a:p>
                      <a:pPr algn="l"/>
                      <a:r>
                        <a:rPr lang="en-US" sz="2800" b="1">
                          <a:effectLst/>
                          <a:latin typeface="inherit"/>
                        </a:rPr>
                        <a:t>Median</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en-US" sz="2800">
                          <a:effectLst/>
                          <a:latin typeface="inherit"/>
                        </a:rPr>
                        <a:t>85.00</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1649045177"/>
                  </a:ext>
                </a:extLst>
              </a:tr>
              <a:tr h="664228">
                <a:tc>
                  <a:txBody>
                    <a:bodyPr/>
                    <a:lstStyle/>
                    <a:p>
                      <a:pPr algn="l"/>
                      <a:r>
                        <a:rPr lang="en-US" sz="2800" b="1" dirty="0">
                          <a:effectLst/>
                          <a:latin typeface="inherit"/>
                        </a:rPr>
                        <a:t>Standard Deviation</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a:noFill/>
                    </a:lnB>
                    <a:solidFill>
                      <a:srgbClr val="FFFFFF"/>
                    </a:solidFill>
                  </a:tcPr>
                </a:tc>
                <a:tc>
                  <a:txBody>
                    <a:bodyPr/>
                    <a:lstStyle/>
                    <a:p>
                      <a:pPr algn="l"/>
                      <a:r>
                        <a:rPr lang="en-US" sz="2800" dirty="0">
                          <a:effectLst/>
                          <a:latin typeface="inherit"/>
                        </a:rPr>
                        <a:t>15.93</a:t>
                      </a:r>
                    </a:p>
                  </a:txBody>
                  <a:tcPr marL="114300" marR="114300" marT="38100" marB="38100" anchor="ctr">
                    <a:lnL>
                      <a:noFill/>
                    </a:lnL>
                    <a:lnR>
                      <a:noFill/>
                    </a:lnR>
                    <a:lnT w="9525" cap="flat" cmpd="sng" algn="ctr">
                      <a:solidFill>
                        <a:srgbClr val="EEEEEE"/>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32852735"/>
                  </a:ext>
                </a:extLst>
              </a:tr>
            </a:tbl>
          </a:graphicData>
        </a:graphic>
      </p:graphicFrame>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760" y="536027"/>
            <a:ext cx="3576472" cy="5515523"/>
          </a:xfrm>
          <a:prstGeom prst="rect">
            <a:avLst/>
          </a:prstGeom>
        </p:spPr>
      </p:pic>
      <p:cxnSp>
        <p:nvCxnSpPr>
          <p:cNvPr id="8" name="Straight Connector 7"/>
          <p:cNvCxnSpPr/>
          <p:nvPr/>
        </p:nvCxnSpPr>
        <p:spPr>
          <a:xfrm flipV="1">
            <a:off x="10144779" y="3658299"/>
            <a:ext cx="790453" cy="225622"/>
          </a:xfrm>
          <a:prstGeom prst="line">
            <a:avLst/>
          </a:prstGeom>
          <a:ln w="44450">
            <a:solidFill>
              <a:srgbClr val="FF0000"/>
            </a:solidFill>
          </a:ln>
          <a:scene3d>
            <a:camera prst="orthographicFront"/>
            <a:lightRig rig="threePt" dir="t"/>
          </a:scene3d>
          <a:sp3d>
            <a:bevelT/>
          </a:sp3d>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10082511" y="2983831"/>
            <a:ext cx="1111586" cy="584775"/>
          </a:xfrm>
          <a:prstGeom prst="rect">
            <a:avLst/>
          </a:prstGeom>
          <a:noFill/>
        </p:spPr>
        <p:txBody>
          <a:bodyPr wrap="none" rtlCol="0">
            <a:spAutoFit/>
          </a:bodyPr>
          <a:lstStyle/>
          <a:p>
            <a:r>
              <a:rPr lang="en-US" sz="3200" dirty="0" smtClean="0">
                <a:solidFill>
                  <a:srgbClr val="FF0000"/>
                </a:solidFill>
              </a:rPr>
              <a:t>Harry</a:t>
            </a:r>
            <a:endParaRPr lang="en-US" sz="3200" dirty="0">
              <a:solidFill>
                <a:srgbClr val="FF0000"/>
              </a:solidFill>
            </a:endParaRPr>
          </a:p>
        </p:txBody>
      </p:sp>
      <p:cxnSp>
        <p:nvCxnSpPr>
          <p:cNvPr id="12" name="Straight Connector 11"/>
          <p:cNvCxnSpPr/>
          <p:nvPr/>
        </p:nvCxnSpPr>
        <p:spPr>
          <a:xfrm>
            <a:off x="10144779" y="3614819"/>
            <a:ext cx="790453" cy="312582"/>
          </a:xfrm>
          <a:prstGeom prst="line">
            <a:avLst/>
          </a:prstGeom>
          <a:ln w="44450">
            <a:solidFill>
              <a:srgbClr val="FF0000"/>
            </a:solidFill>
          </a:ln>
          <a:scene3d>
            <a:camera prst="orthographicFront"/>
            <a:lightRig rig="threePt" dir="t"/>
          </a:scene3d>
          <a:sp3d>
            <a:bevelT/>
          </a:sp3d>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flipV="1">
            <a:off x="10020028" y="4274555"/>
            <a:ext cx="915204" cy="221478"/>
          </a:xfrm>
          <a:prstGeom prst="line">
            <a:avLst/>
          </a:prstGeom>
          <a:ln w="44450">
            <a:solidFill>
              <a:srgbClr val="FF0000"/>
            </a:solidFill>
          </a:ln>
          <a:scene3d>
            <a:camera prst="orthographicFront"/>
            <a:lightRig rig="threePt" dir="t"/>
          </a:scene3d>
          <a:sp3d>
            <a:bevelT/>
          </a:sp3d>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9982200" y="4265275"/>
            <a:ext cx="864476" cy="238092"/>
          </a:xfrm>
          <a:prstGeom prst="line">
            <a:avLst/>
          </a:prstGeom>
          <a:ln w="44450">
            <a:solidFill>
              <a:srgbClr val="FF0000"/>
            </a:solidFill>
          </a:ln>
          <a:scene3d>
            <a:camera prst="orthographicFront"/>
            <a:lightRig rig="threePt" dir="t"/>
          </a:scene3d>
          <a:sp3d>
            <a:bevelT/>
          </a:sp3d>
        </p:spPr>
        <p:style>
          <a:lnRef idx="1">
            <a:schemeClr val="accent2"/>
          </a:lnRef>
          <a:fillRef idx="0">
            <a:schemeClr val="accent2"/>
          </a:fillRef>
          <a:effectRef idx="0">
            <a:schemeClr val="accent2"/>
          </a:effectRef>
          <a:fontRef idx="minor">
            <a:schemeClr val="tx1"/>
          </a:fontRef>
        </p:style>
      </p:cxnSp>
      <p:sp>
        <p:nvSpPr>
          <p:cNvPr id="18" name="TextBox 17"/>
          <p:cNvSpPr txBox="1"/>
          <p:nvPr/>
        </p:nvSpPr>
        <p:spPr>
          <a:xfrm>
            <a:off x="10032930" y="4459887"/>
            <a:ext cx="1285929" cy="584775"/>
          </a:xfrm>
          <a:prstGeom prst="rect">
            <a:avLst/>
          </a:prstGeom>
          <a:noFill/>
        </p:spPr>
        <p:txBody>
          <a:bodyPr wrap="none" rtlCol="0">
            <a:spAutoFit/>
          </a:bodyPr>
          <a:lstStyle/>
          <a:p>
            <a:r>
              <a:rPr lang="en-US" sz="3200" dirty="0" smtClean="0">
                <a:solidFill>
                  <a:srgbClr val="FF0000"/>
                </a:solidFill>
              </a:rPr>
              <a:t>Hagrid</a:t>
            </a:r>
            <a:endParaRPr lang="en-US" sz="3200" dirty="0">
              <a:solidFill>
                <a:srgbClr val="FF0000"/>
              </a:solidFill>
            </a:endParaRPr>
          </a:p>
        </p:txBody>
      </p:sp>
      <p:cxnSp>
        <p:nvCxnSpPr>
          <p:cNvPr id="19" name="Straight Connector 18"/>
          <p:cNvCxnSpPr/>
          <p:nvPr/>
        </p:nvCxnSpPr>
        <p:spPr>
          <a:xfrm flipV="1">
            <a:off x="8310724" y="1439917"/>
            <a:ext cx="822766" cy="319132"/>
          </a:xfrm>
          <a:prstGeom prst="line">
            <a:avLst/>
          </a:prstGeom>
          <a:ln w="53975">
            <a:solidFill>
              <a:srgbClr val="FF0000"/>
            </a:solidFill>
          </a:ln>
          <a:scene3d>
            <a:camera prst="orthographicFront"/>
            <a:lightRig rig="threePt" dir="t"/>
          </a:scene3d>
          <a:sp3d>
            <a:bevelT/>
          </a:sp3d>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8355724" y="1429407"/>
            <a:ext cx="745453" cy="373122"/>
          </a:xfrm>
          <a:prstGeom prst="line">
            <a:avLst/>
          </a:prstGeom>
          <a:ln w="53975">
            <a:solidFill>
              <a:srgbClr val="FF0000"/>
            </a:solidFill>
          </a:ln>
          <a:scene3d>
            <a:camera prst="orthographicFront"/>
            <a:lightRig rig="threePt" dir="t"/>
          </a:scene3d>
          <a:sp3d>
            <a:bevelT/>
          </a:sp3d>
        </p:spPr>
        <p:style>
          <a:lnRef idx="1">
            <a:schemeClr val="accent2"/>
          </a:lnRef>
          <a:fillRef idx="0">
            <a:schemeClr val="accent2"/>
          </a:fillRef>
          <a:effectRef idx="0">
            <a:schemeClr val="accent2"/>
          </a:effectRef>
          <a:fontRef idx="minor">
            <a:schemeClr val="tx1"/>
          </a:fontRef>
        </p:style>
      </p:cxn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189" y="721729"/>
            <a:ext cx="1249043" cy="1508925"/>
          </a:xfrm>
          <a:prstGeom prst="rect">
            <a:avLst/>
          </a:prstGeom>
        </p:spPr>
      </p:pic>
    </p:spTree>
    <p:extLst>
      <p:ext uri="{BB962C8B-B14F-4D97-AF65-F5344CB8AC3E}">
        <p14:creationId xmlns:p14="http://schemas.microsoft.com/office/powerpoint/2010/main" val="2098061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bits to store permutations?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log</m:t>
                          </m:r>
                        </m:fName>
                        <m:e>
                          <m:d>
                            <m:dPr>
                              <m:ctrlPr>
                                <a:rPr lang="en-US" i="1" smtClean="0">
                                  <a:latin typeface="Cambria Math" panose="02040503050406030204" pitchFamily="18" charset="0"/>
                                </a:rPr>
                              </m:ctrlPr>
                            </m:dPr>
                            <m:e>
                              <m:r>
                                <m:rPr>
                                  <m:nor/>
                                </m:rPr>
                                <a:rPr lang="en-US" dirty="0"/>
                                <m:t>2</m:t>
                              </m:r>
                              <m:r>
                                <m:rPr>
                                  <m:nor/>
                                </m:rPr>
                                <a:rPr lang="en-US" baseline="30000" dirty="0"/>
                                <m:t>n</m:t>
                              </m:r>
                              <m:r>
                                <m:rPr>
                                  <m:nor/>
                                </m:rPr>
                                <a:rPr lang="en-US" dirty="0"/>
                                <m:t>!</m:t>
                              </m:r>
                            </m:e>
                          </m:d>
                        </m:e>
                      </m:func>
                      <m:r>
                        <a:rPr lang="en-US" i="1">
                          <a:latin typeface="Cambria Math"/>
                          <a:ea typeface="Cambria Math"/>
                        </a:rPr>
                        <m:t>=</m:t>
                      </m:r>
                      <m:nary>
                        <m:naryPr>
                          <m:chr m:val="∑"/>
                          <m:ctrlPr>
                            <a:rPr lang="en-US" i="1">
                              <a:latin typeface="Cambria Math" panose="02040503050406030204" pitchFamily="18" charset="0"/>
                              <a:ea typeface="Cambria Math"/>
                            </a:rPr>
                          </m:ctrlPr>
                        </m:naryPr>
                        <m:sub>
                          <m:r>
                            <m:rPr>
                              <m:brk m:alnAt="23"/>
                            </m:rPr>
                            <a:rPr lang="en-US" i="1">
                              <a:latin typeface="Cambria Math"/>
                              <a:ea typeface="Cambria Math"/>
                            </a:rPr>
                            <m:t>𝑖</m:t>
                          </m:r>
                          <m:r>
                            <a:rPr lang="en-US" i="1">
                              <a:latin typeface="Cambria Math"/>
                              <a:ea typeface="Cambria Math"/>
                            </a:rPr>
                            <m:t>=1</m:t>
                          </m:r>
                        </m:sub>
                        <m:sup>
                          <m:r>
                            <m:rPr>
                              <m:nor/>
                            </m:rPr>
                            <a:rPr lang="en-US" dirty="0"/>
                            <m:t>2</m:t>
                          </m:r>
                          <m:r>
                            <m:rPr>
                              <m:nor/>
                            </m:rPr>
                            <a:rPr lang="en-US" baseline="30000" dirty="0"/>
                            <m:t>n</m:t>
                          </m:r>
                        </m:sup>
                        <m:e>
                          <m:func>
                            <m:funcPr>
                              <m:ctrlPr>
                                <a:rPr lang="en-US" i="1">
                                  <a:latin typeface="Cambria Math" panose="02040503050406030204" pitchFamily="18" charset="0"/>
                                </a:rPr>
                              </m:ctrlPr>
                            </m:funcPr>
                            <m:fName>
                              <m:r>
                                <m:rPr>
                                  <m:sty m:val="p"/>
                                </m:rPr>
                                <a:rPr lang="en-US">
                                  <a:latin typeface="Cambria Math"/>
                                </a:rPr>
                                <m:t>log</m:t>
                              </m:r>
                            </m:fName>
                            <m:e>
                              <m:d>
                                <m:dPr>
                                  <m:ctrlPr>
                                    <a:rPr lang="en-US" i="1">
                                      <a:latin typeface="Cambria Math" panose="02040503050406030204" pitchFamily="18" charset="0"/>
                                    </a:rPr>
                                  </m:ctrlPr>
                                </m:dPr>
                                <m:e>
                                  <m:r>
                                    <m:rPr>
                                      <m:nor/>
                                    </m:rPr>
                                    <a:rPr lang="en-US" b="0" i="0" dirty="0" smtClean="0"/>
                                    <m:t>i</m:t>
                                  </m:r>
                                </m:e>
                              </m:d>
                            </m:e>
                          </m:func>
                        </m:e>
                      </m:nary>
                    </m:oMath>
                  </m:oMathPara>
                </a14:m>
                <a:endParaRPr lang="en-US" i="1" baseline="3000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nary>
                        <m:naryPr>
                          <m:chr m:val="∑"/>
                          <m:ctrlPr>
                            <a:rPr lang="en-US" i="1">
                              <a:latin typeface="Cambria Math" panose="02040503050406030204" pitchFamily="18" charset="0"/>
                              <a:ea typeface="Cambria Math"/>
                            </a:rPr>
                          </m:ctrlPr>
                        </m:naryPr>
                        <m:sub>
                          <m:r>
                            <m:rPr>
                              <m:brk m:alnAt="23"/>
                            </m:rPr>
                            <a:rPr lang="en-US" i="1">
                              <a:latin typeface="Cambria Math"/>
                              <a:ea typeface="Cambria Math"/>
                            </a:rPr>
                            <m:t>𝑖</m:t>
                          </m:r>
                          <m:r>
                            <a:rPr lang="en-US" i="1">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𝑛</m:t>
                              </m:r>
                              <m:r>
                                <a:rPr lang="en-US" b="0" i="1" smtClean="0">
                                  <a:latin typeface="Cambria Math"/>
                                  <a:ea typeface="Cambria Math"/>
                                </a:rPr>
                                <m:t>−1</m:t>
                              </m:r>
                            </m:sup>
                          </m:sSup>
                        </m:sub>
                        <m:sup>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𝑛</m:t>
                              </m:r>
                            </m:sup>
                          </m:sSup>
                        </m:sup>
                        <m:e>
                          <m:r>
                            <a:rPr lang="en-US" b="0" i="1" smtClean="0">
                              <a:latin typeface="Cambria Math"/>
                            </a:rPr>
                            <m:t>𝑛</m:t>
                          </m:r>
                          <m:r>
                            <a:rPr lang="en-US" b="0" i="1" smtClean="0">
                              <a:latin typeface="Cambria Math"/>
                            </a:rPr>
                            <m:t>−1</m:t>
                          </m:r>
                        </m:e>
                      </m:nary>
                      <m:r>
                        <a:rPr lang="en-US" i="1">
                          <a:latin typeface="Cambria Math"/>
                          <a:ea typeface="Cambria Math"/>
                        </a:rPr>
                        <m:t>≥</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𝑛</m:t>
                          </m:r>
                          <m:r>
                            <a:rPr lang="en-US" i="1">
                              <a:latin typeface="Cambria Math"/>
                              <a:ea typeface="Cambria Math"/>
                            </a:rPr>
                            <m:t>−1</m:t>
                          </m:r>
                        </m:sup>
                      </m:sSup>
                    </m:oMath>
                  </m:oMathPara>
                </a14:m>
                <a:endParaRPr lang="en-US" dirty="0" smtClean="0"/>
              </a:p>
              <a:p>
                <a:pPr marL="0" indent="0">
                  <a:buNone/>
                </a:pPr>
                <a:endParaRPr lang="en-US" dirty="0"/>
              </a:p>
              <a:p>
                <a:pPr marL="0" indent="0">
                  <a:buNone/>
                </a:pPr>
                <a:r>
                  <a:rPr lang="en-US" b="1" dirty="0" smtClean="0"/>
                  <a:t>Example</a:t>
                </a:r>
                <a:r>
                  <a:rPr lang="en-US" dirty="0" smtClean="0"/>
                  <a:t>: Storing </a:t>
                </a:r>
                <a:r>
                  <a:rPr lang="en-US" dirty="0"/>
                  <a:t>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smtClean="0"/>
                  <a:t>Perm</a:t>
                </a:r>
                <a:r>
                  <a:rPr lang="en-US" b="1" baseline="-25000" dirty="0" smtClean="0"/>
                  <a:t>50</a:t>
                </a:r>
                <a:r>
                  <a:rPr lang="en-US" dirty="0"/>
                  <a:t> </a:t>
                </a:r>
                <a:r>
                  <a:rPr lang="en-US" dirty="0" smtClean="0"/>
                  <a:t>requires over 6.8 petabytes (10</a:t>
                </a:r>
                <a:r>
                  <a:rPr lang="en-US" baseline="30000" dirty="0" smtClean="0"/>
                  <a:t>15</a:t>
                </a:r>
                <a:r>
                  <a:rPr lang="en-US" dirty="0" smtClean="0"/>
                  <a:t>)</a:t>
                </a:r>
              </a:p>
              <a:p>
                <a:pPr marL="0" indent="0">
                  <a:buNone/>
                </a:pPr>
                <a:r>
                  <a:rPr lang="en-US" b="1" dirty="0"/>
                  <a:t>Example 2: </a:t>
                </a:r>
                <a:r>
                  <a:rPr lang="en-US" dirty="0"/>
                  <a:t>Storing 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smtClean="0"/>
                  <a:t>Perm</a:t>
                </a:r>
                <a:r>
                  <a:rPr lang="en-US" b="1" baseline="-25000" dirty="0" smtClean="0"/>
                  <a:t>100</a:t>
                </a:r>
                <a:r>
                  <a:rPr lang="en-US" dirty="0" smtClean="0"/>
                  <a:t> </a:t>
                </a:r>
                <a:r>
                  <a:rPr lang="en-US" dirty="0"/>
                  <a:t>requires </a:t>
                </a:r>
                <a:r>
                  <a:rPr lang="en-US" dirty="0" smtClean="0"/>
                  <a:t>about 12 </a:t>
                </a:r>
                <a:r>
                  <a:rPr lang="en-US" dirty="0" err="1" smtClean="0"/>
                  <a:t>yottabytes</a:t>
                </a:r>
                <a:r>
                  <a:rPr lang="en-US" dirty="0" smtClean="0"/>
                  <a:t> </a:t>
                </a:r>
                <a:r>
                  <a:rPr lang="en-US" dirty="0"/>
                  <a:t>(</a:t>
                </a:r>
                <a:r>
                  <a:rPr lang="en-US" dirty="0" smtClean="0"/>
                  <a:t>10</a:t>
                </a:r>
                <a:r>
                  <a:rPr lang="en-US" baseline="30000" dirty="0" smtClean="0"/>
                  <a:t>24</a:t>
                </a:r>
                <a:r>
                  <a:rPr lang="en-US" dirty="0" smtClean="0"/>
                  <a:t>)</a:t>
                </a:r>
              </a:p>
              <a:p>
                <a:pPr marL="0" indent="0">
                  <a:buNone/>
                </a:pPr>
                <a:r>
                  <a:rPr lang="en-US" b="1" dirty="0" smtClean="0"/>
                  <a:t>Example 3: </a:t>
                </a:r>
                <a:r>
                  <a:rPr lang="en-US" dirty="0"/>
                  <a:t>Storing 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smtClean="0"/>
                  <a:t>Perm</a:t>
                </a:r>
                <a:r>
                  <a:rPr lang="en-US" b="1" baseline="-25000" dirty="0"/>
                  <a:t>8</a:t>
                </a:r>
                <a:r>
                  <a:rPr lang="en-US" dirty="0" smtClean="0"/>
                  <a:t> </a:t>
                </a:r>
                <a:r>
                  <a:rPr lang="en-US" dirty="0"/>
                  <a:t>requires about </a:t>
                </a:r>
                <a:r>
                  <a:rPr lang="en-US" dirty="0" smtClean="0"/>
                  <a:t>211 bytes</a:t>
                </a: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17" b="-14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10</a:t>
            </a:fld>
            <a:endParaRPr lang="en-US"/>
          </a:p>
        </p:txBody>
      </p:sp>
    </p:spTree>
    <p:extLst>
      <p:ext uri="{BB962C8B-B14F-4D97-AF65-F5344CB8AC3E}">
        <p14:creationId xmlns:p14="http://schemas.microsoft.com/office/powerpoint/2010/main" val="236036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Pseudorandom Permutation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Select 16 random permutations on 8-bits </a:t>
                </a:r>
                <a14:m>
                  <m:oMath xmlns:m="http://schemas.openxmlformats.org/officeDocument/2006/math">
                    <m:r>
                      <m:rPr>
                        <m:nor/>
                      </m:rPr>
                      <a:rPr lang="en-US" dirty="0"/>
                      <m:t>f</m:t>
                    </m:r>
                    <m:r>
                      <m:rPr>
                        <m:nor/>
                      </m:rPr>
                      <a:rPr lang="en-US" baseline="-25000" dirty="0"/>
                      <m:t>1</m:t>
                    </m:r>
                    <m:r>
                      <m:rPr>
                        <m:nor/>
                      </m:rPr>
                      <a:rPr lang="en-US" dirty="0"/>
                      <m:t>,…,</m:t>
                    </m:r>
                    <m:r>
                      <m:rPr>
                        <m:nor/>
                      </m:rPr>
                      <a:rPr lang="en-US" dirty="0"/>
                      <m:t>f</m:t>
                    </m:r>
                    <m:r>
                      <m:rPr>
                        <m:nor/>
                      </m:rPr>
                      <a:rPr lang="en-US" baseline="-25000" dirty="0"/>
                      <m:t>16</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smtClean="0"/>
                  <a:t>.</a:t>
                </a:r>
              </a:p>
              <a:p>
                <a:endParaRPr lang="en-US" dirty="0"/>
              </a:p>
              <a:p>
                <a:r>
                  <a:rPr lang="en-US" b="1" dirty="0" smtClean="0"/>
                  <a:t>Secret key: </a:t>
                </a:r>
                <a14:m>
                  <m:oMath xmlns:m="http://schemas.openxmlformats.org/officeDocument/2006/math">
                    <m:r>
                      <m:rPr>
                        <m:sty m:val="p"/>
                      </m:rPr>
                      <a:rPr lang="en-US" b="0" i="0" dirty="0" smtClean="0">
                        <a:latin typeface="Cambria Math"/>
                      </a:rPr>
                      <m:t>k</m:t>
                    </m:r>
                    <m:r>
                      <a:rPr lang="en-US" b="0" i="0" dirty="0" smtClean="0">
                        <a:latin typeface="Cambria Math"/>
                      </a:rPr>
                      <m:t>=</m:t>
                    </m:r>
                    <m:r>
                      <m:rPr>
                        <m:nor/>
                      </m:rPr>
                      <a:rPr lang="en-US" dirty="0"/>
                      <m:t>f</m:t>
                    </m:r>
                    <m:r>
                      <m:rPr>
                        <m:nor/>
                      </m:rPr>
                      <a:rPr lang="en-US" baseline="-25000" dirty="0"/>
                      <m:t>1</m:t>
                    </m:r>
                    <m:r>
                      <m:rPr>
                        <m:nor/>
                      </m:rPr>
                      <a:rPr lang="en-US" dirty="0"/>
                      <m:t>,…,</m:t>
                    </m:r>
                    <m:r>
                      <m:rPr>
                        <m:nor/>
                      </m:rPr>
                      <a:rPr lang="en-US" dirty="0"/>
                      <m:t>f</m:t>
                    </m:r>
                    <m:r>
                      <m:rPr>
                        <m:nor/>
                      </m:rPr>
                      <a:rPr lang="en-US" baseline="-25000" dirty="0"/>
                      <m:t>16</m:t>
                    </m:r>
                    <m:r>
                      <m:rPr>
                        <m:nor/>
                      </m:rPr>
                      <a:rPr lang="en-US" b="0" i="0" baseline="-25000" dirty="0" smtClean="0"/>
                      <m:t>  </m:t>
                    </m:r>
                  </m:oMath>
                </a14:m>
                <a:r>
                  <a:rPr lang="en-US" dirty="0" smtClean="0"/>
                  <a:t>(about 3 KB)</a:t>
                </a:r>
              </a:p>
              <a:p>
                <a:r>
                  <a:rPr lang="en-US" b="1" dirty="0" smtClean="0"/>
                  <a:t>Input</a:t>
                </a:r>
                <a:r>
                  <a:rPr lang="en-US" dirty="0" smtClean="0"/>
                  <a:t>: x=x</a:t>
                </a:r>
                <a:r>
                  <a:rPr lang="en-US" baseline="-25000" dirty="0" smtClean="0"/>
                  <a:t>1</a:t>
                </a:r>
                <a:r>
                  <a:rPr lang="en-US" dirty="0" smtClean="0"/>
                  <a:t>,…,x</a:t>
                </a:r>
                <a:r>
                  <a:rPr lang="en-US" baseline="-25000" dirty="0" smtClean="0"/>
                  <a:t>16</a:t>
                </a:r>
                <a:r>
                  <a:rPr lang="en-US" dirty="0" smtClean="0"/>
                  <a:t> (16 bytes)</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a:rPr>
                            <m:t>F</m:t>
                          </m:r>
                        </m:e>
                        <m:sub>
                          <m:r>
                            <m:rPr>
                              <m:sty m:val="p"/>
                            </m:rPr>
                            <a:rPr lang="en-US" b="0" i="0" smtClean="0">
                              <a:latin typeface="Cambria Math"/>
                            </a:rPr>
                            <m:t>k</m:t>
                          </m:r>
                        </m:sub>
                      </m:sSub>
                      <m:d>
                        <m:dPr>
                          <m:ctrlPr>
                            <a:rPr lang="en-US" i="1" smtClean="0">
                              <a:latin typeface="Cambria Math" panose="02040503050406030204" pitchFamily="18" charset="0"/>
                            </a:rPr>
                          </m:ctrlPr>
                        </m:dPr>
                        <m:e>
                          <m:r>
                            <a:rPr lang="en-US" b="0" i="1" smtClean="0">
                              <a:latin typeface="Cambria Math"/>
                            </a:rPr>
                            <m:t>𝑥</m:t>
                          </m:r>
                        </m:e>
                      </m:d>
                      <m:r>
                        <a:rPr lang="en-US" b="0" i="1" smtClean="0">
                          <a:latin typeface="Cambria Math"/>
                        </a:rPr>
                        <m:t>=</m:t>
                      </m:r>
                      <m:r>
                        <m:rPr>
                          <m:nor/>
                        </m:rPr>
                        <a:rPr lang="en-US" dirty="0"/>
                        <m:t>f</m:t>
                      </m:r>
                      <m:r>
                        <m:rPr>
                          <m:nor/>
                        </m:rPr>
                        <a:rPr lang="en-US" baseline="-25000" dirty="0"/>
                        <m:t>1</m:t>
                      </m:r>
                      <m:d>
                        <m:dPr>
                          <m:ctrlPr>
                            <a:rPr lang="en-US" b="0" i="1" smtClean="0">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f</m:t>
                      </m:r>
                      <m:r>
                        <m:rPr>
                          <m:nor/>
                        </m:rPr>
                        <a:rPr lang="en-US" b="0" i="0" baseline="-25000" dirty="0" smtClean="0"/>
                        <m:t>2</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2</m:t>
                          </m:r>
                        </m:e>
                      </m:d>
                      <m:r>
                        <a:rPr lang="en-US" i="1">
                          <a:latin typeface="Cambria Math"/>
                          <a:ea typeface="Cambria Math"/>
                        </a:rPr>
                        <m:t>∥</m:t>
                      </m:r>
                      <m:r>
                        <a:rPr lang="en-US" b="0" i="1" smtClean="0">
                          <a:latin typeface="Cambria Math"/>
                          <a:ea typeface="Cambria Math"/>
                        </a:rPr>
                        <m:t>…</m:t>
                      </m:r>
                      <m:r>
                        <a:rPr lang="en-US" i="1">
                          <a:latin typeface="Cambria Math"/>
                          <a:ea typeface="Cambria Math"/>
                        </a:rPr>
                        <m:t>∥</m:t>
                      </m:r>
                      <m:r>
                        <m:rPr>
                          <m:nor/>
                        </m:rPr>
                        <a:rPr lang="en-US" dirty="0"/>
                        <m:t>f</m:t>
                      </m:r>
                      <m:r>
                        <m:rPr>
                          <m:nor/>
                        </m:rPr>
                        <a:rPr lang="en-US" b="0" i="0" baseline="-25000" dirty="0" smtClean="0"/>
                        <m:t>16</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16</m:t>
                          </m:r>
                        </m:e>
                      </m:d>
                    </m:oMath>
                  </m:oMathPara>
                </a14:m>
                <a:endParaRPr lang="en-US" dirty="0" smtClean="0"/>
              </a:p>
              <a:p>
                <a:r>
                  <a:rPr lang="en-US" dirty="0" smtClean="0"/>
                  <a:t>Any concerns?</a:t>
                </a:r>
              </a:p>
              <a:p>
                <a:endParaRPr lang="en-US" dirty="0"/>
              </a:p>
              <a:p>
                <a:endParaRPr lang="en-US" dirty="0" smtClean="0"/>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11</a:t>
            </a:fld>
            <a:endParaRPr lang="en-US"/>
          </a:p>
        </p:txBody>
      </p:sp>
    </p:spTree>
    <p:extLst>
      <p:ext uri="{BB962C8B-B14F-4D97-AF65-F5344CB8AC3E}">
        <p14:creationId xmlns:p14="http://schemas.microsoft.com/office/powerpoint/2010/main" val="225194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Pseudorandom Permutation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Select 16 random permutations on 8-bits </a:t>
                </a:r>
                <a14:m>
                  <m:oMath xmlns:m="http://schemas.openxmlformats.org/officeDocument/2006/math">
                    <m:r>
                      <m:rPr>
                        <m:nor/>
                      </m:rPr>
                      <a:rPr lang="en-US" dirty="0"/>
                      <m:t>f</m:t>
                    </m:r>
                    <m:r>
                      <m:rPr>
                        <m:nor/>
                      </m:rPr>
                      <a:rPr lang="en-US" baseline="-25000" dirty="0"/>
                      <m:t>1</m:t>
                    </m:r>
                    <m:r>
                      <m:rPr>
                        <m:nor/>
                      </m:rPr>
                      <a:rPr lang="en-US" dirty="0"/>
                      <m:t>,…,</m:t>
                    </m:r>
                    <m:r>
                      <m:rPr>
                        <m:nor/>
                      </m:rPr>
                      <a:rPr lang="en-US" dirty="0"/>
                      <m:t>f</m:t>
                    </m:r>
                    <m:r>
                      <m:rPr>
                        <m:nor/>
                      </m:rPr>
                      <a:rPr lang="en-US" baseline="-25000" dirty="0"/>
                      <m:t>16</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smtClean="0"/>
                  <a:t>.</a:t>
                </a:r>
              </a:p>
              <a:p>
                <a:pPr marL="0" indent="0">
                  <a:buNone/>
                </a:pPr>
                <a:endParaRPr lang="en-US"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a:rPr>
                            <m:t>F</m:t>
                          </m:r>
                        </m:e>
                        <m:sub>
                          <m:r>
                            <m:rPr>
                              <m:sty m:val="p"/>
                            </m:rPr>
                            <a:rPr lang="en-US" b="0" i="0" smtClean="0">
                              <a:latin typeface="Cambria Math"/>
                            </a:rPr>
                            <m:t>k</m:t>
                          </m:r>
                        </m:sub>
                      </m:sSub>
                      <m:d>
                        <m:dPr>
                          <m:ctrlPr>
                            <a:rPr lang="en-US" i="1" smtClean="0">
                              <a:latin typeface="Cambria Math" panose="02040503050406030204" pitchFamily="18" charset="0"/>
                            </a:rPr>
                          </m:ctrlPr>
                        </m:dPr>
                        <m:e>
                          <m:r>
                            <a:rPr lang="en-US" b="0" i="1" smtClean="0">
                              <a:latin typeface="Cambria Math"/>
                            </a:rPr>
                            <m:t>𝑥</m:t>
                          </m:r>
                        </m:e>
                      </m:d>
                      <m:r>
                        <a:rPr lang="en-US" b="0" i="1" smtClean="0">
                          <a:latin typeface="Cambria Math"/>
                        </a:rPr>
                        <m:t>=</m:t>
                      </m:r>
                      <m:r>
                        <m:rPr>
                          <m:nor/>
                        </m:rPr>
                        <a:rPr lang="en-US" dirty="0"/>
                        <m:t>f</m:t>
                      </m:r>
                      <m:r>
                        <m:rPr>
                          <m:nor/>
                        </m:rPr>
                        <a:rPr lang="en-US" baseline="-25000" dirty="0"/>
                        <m:t>1</m:t>
                      </m:r>
                      <m:d>
                        <m:dPr>
                          <m:ctrlPr>
                            <a:rPr lang="en-US" b="0" i="1" smtClean="0">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f</m:t>
                      </m:r>
                      <m:r>
                        <m:rPr>
                          <m:nor/>
                        </m:rPr>
                        <a:rPr lang="en-US" b="0" i="0" baseline="-25000" dirty="0" smtClean="0"/>
                        <m:t>2</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2</m:t>
                          </m:r>
                        </m:e>
                      </m:d>
                      <m:r>
                        <a:rPr lang="en-US" i="1">
                          <a:latin typeface="Cambria Math"/>
                          <a:ea typeface="Cambria Math"/>
                        </a:rPr>
                        <m:t>∥</m:t>
                      </m:r>
                      <m:r>
                        <a:rPr lang="en-US" b="0" i="1" smtClean="0">
                          <a:latin typeface="Cambria Math"/>
                          <a:ea typeface="Cambria Math"/>
                        </a:rPr>
                        <m:t>…</m:t>
                      </m:r>
                      <m:r>
                        <a:rPr lang="en-US" i="1">
                          <a:latin typeface="Cambria Math"/>
                          <a:ea typeface="Cambria Math"/>
                        </a:rPr>
                        <m:t>∥</m:t>
                      </m:r>
                      <m:r>
                        <m:rPr>
                          <m:nor/>
                        </m:rPr>
                        <a:rPr lang="en-US" dirty="0"/>
                        <m:t>f</m:t>
                      </m:r>
                      <m:r>
                        <m:rPr>
                          <m:nor/>
                        </m:rPr>
                        <a:rPr lang="en-US" b="0" i="0" baseline="-25000" dirty="0" smtClean="0"/>
                        <m:t>16</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16</m:t>
                          </m:r>
                        </m:e>
                      </m:d>
                    </m:oMath>
                  </m:oMathPara>
                </a14:m>
                <a:endParaRPr lang="en-US" dirty="0" smtClean="0"/>
              </a:p>
              <a:p>
                <a:r>
                  <a:rPr lang="en-US" dirty="0" smtClean="0"/>
                  <a:t>Any concerns?</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k</m:t>
                          </m:r>
                        </m:sub>
                      </m:sSub>
                      <m:d>
                        <m:dPr>
                          <m:ctrlPr>
                            <a:rPr lang="en-US" i="1">
                              <a:latin typeface="Cambria Math" panose="02040503050406030204" pitchFamily="18" charset="0"/>
                            </a:rPr>
                          </m:ctrlPr>
                        </m:dPr>
                        <m:e>
                          <m:r>
                            <m:rPr>
                              <m:nor/>
                            </m:rPr>
                            <a:rPr lang="en-US" dirty="0"/>
                            <m:t>x</m:t>
                          </m:r>
                          <m:r>
                            <m:rPr>
                              <m:nor/>
                            </m:rPr>
                            <a:rPr lang="en-US" baseline="-25000" dirty="0"/>
                            <m:t>1</m:t>
                          </m:r>
                          <m:r>
                            <a:rPr lang="en-US" i="1">
                              <a:latin typeface="Cambria Math"/>
                              <a:ea typeface="Cambria Math"/>
                            </a:rPr>
                            <m:t>∥</m:t>
                          </m:r>
                          <m:r>
                            <m:rPr>
                              <m:nor/>
                            </m:rPr>
                            <a:rPr lang="en-US" dirty="0"/>
                            <m:t>x</m:t>
                          </m:r>
                          <m:r>
                            <m:rPr>
                              <m:nor/>
                            </m:rPr>
                            <a:rPr lang="en-US" b="0" i="0" baseline="-25000" dirty="0" smtClean="0"/>
                            <m:t>2</m:t>
                          </m:r>
                          <m:r>
                            <a:rPr lang="en-US" i="1">
                              <a:latin typeface="Cambria Math"/>
                              <a:ea typeface="Cambria Math"/>
                            </a:rPr>
                            <m:t>∥</m:t>
                          </m:r>
                          <m:r>
                            <a:rPr lang="en-US" b="0" i="1" smtClean="0">
                              <a:latin typeface="Cambria Math"/>
                              <a:ea typeface="Cambria Math"/>
                            </a:rPr>
                            <m:t>…</m:t>
                          </m:r>
                          <m:r>
                            <a:rPr lang="en-US" i="1">
                              <a:latin typeface="Cambria Math"/>
                              <a:ea typeface="Cambria Math"/>
                            </a:rPr>
                            <m:t>∥</m:t>
                          </m:r>
                          <m:r>
                            <m:rPr>
                              <m:nor/>
                            </m:rPr>
                            <a:rPr lang="en-US" dirty="0"/>
                            <m:t>x</m:t>
                          </m:r>
                          <m:r>
                            <m:rPr>
                              <m:nor/>
                            </m:rPr>
                            <a:rPr lang="en-US" baseline="-25000" dirty="0"/>
                            <m:t>16</m:t>
                          </m:r>
                        </m:e>
                      </m:d>
                      <m:r>
                        <a:rPr lang="en-US" i="1">
                          <a:latin typeface="Cambria Math"/>
                        </a:rPr>
                        <m:t>=</m:t>
                      </m:r>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f</m:t>
                      </m:r>
                      <m:r>
                        <m:rPr>
                          <m:nor/>
                        </m:rPr>
                        <a:rPr lang="en-US" baseline="-25000" dirty="0"/>
                        <m:t>16</m:t>
                      </m:r>
                      <m:d>
                        <m:dPr>
                          <m:ctrlPr>
                            <a:rPr lang="en-US" i="1">
                              <a:latin typeface="Cambria Math" panose="02040503050406030204" pitchFamily="18" charset="0"/>
                              <a:ea typeface="Cambria Math"/>
                            </a:rPr>
                          </m:ctrlPr>
                        </m:dPr>
                        <m:e>
                          <m:r>
                            <m:rPr>
                              <m:nor/>
                            </m:rPr>
                            <a:rPr lang="en-US" dirty="0"/>
                            <m:t>x</m:t>
                          </m:r>
                          <m:r>
                            <m:rPr>
                              <m:nor/>
                            </m:rPr>
                            <a:rPr lang="en-US" baseline="-25000" dirty="0"/>
                            <m:t>16</m:t>
                          </m:r>
                        </m:e>
                      </m:d>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k</m:t>
                          </m:r>
                        </m:sub>
                      </m:sSub>
                      <m:d>
                        <m:dPr>
                          <m:ctrlPr>
                            <a:rPr lang="en-US" i="1">
                              <a:latin typeface="Cambria Math" panose="02040503050406030204" pitchFamily="18" charset="0"/>
                            </a:rPr>
                          </m:ctrlPr>
                        </m:dPr>
                        <m:e>
                          <m:r>
                            <m:rPr>
                              <m:nor/>
                            </m:rPr>
                            <a:rPr lang="en-US" b="1" i="0" dirty="0" smtClean="0">
                              <a:solidFill>
                                <a:srgbClr val="FF0000"/>
                              </a:solidFill>
                            </a:rPr>
                            <m:t>0</m:t>
                          </m:r>
                          <m:r>
                            <a:rPr lang="en-US" i="1">
                              <a:latin typeface="Cambria Math"/>
                              <a:ea typeface="Cambria Math"/>
                            </a:rPr>
                            <m:t>∥</m:t>
                          </m:r>
                          <m:r>
                            <m:rPr>
                              <m:nor/>
                            </m:rPr>
                            <a:rPr lang="en-US" dirty="0"/>
                            <m:t>x</m:t>
                          </m:r>
                          <m:r>
                            <m:rPr>
                              <m:nor/>
                            </m:rPr>
                            <a:rPr lang="en-US" baseline="-25000" dirty="0"/>
                            <m:t>2</m:t>
                          </m:r>
                          <m:r>
                            <a:rPr lang="en-US" i="1">
                              <a:latin typeface="Cambria Math"/>
                              <a:ea typeface="Cambria Math"/>
                            </a:rPr>
                            <m:t>∥…∥</m:t>
                          </m:r>
                          <m:r>
                            <m:rPr>
                              <m:nor/>
                            </m:rPr>
                            <a:rPr lang="en-US" dirty="0"/>
                            <m:t>x</m:t>
                          </m:r>
                          <m:r>
                            <m:rPr>
                              <m:nor/>
                            </m:rPr>
                            <a:rPr lang="en-US" baseline="-25000" dirty="0"/>
                            <m:t>16</m:t>
                          </m:r>
                        </m:e>
                      </m:d>
                      <m:r>
                        <a:rPr lang="en-US" i="1">
                          <a:latin typeface="Cambria Math"/>
                        </a:rPr>
                        <m:t>=</m:t>
                      </m:r>
                      <m:r>
                        <m:rPr>
                          <m:nor/>
                        </m:rPr>
                        <a:rPr lang="en-US" b="1" dirty="0" smtClean="0">
                          <a:solidFill>
                            <a:srgbClr val="FF0000"/>
                          </a:solidFill>
                        </a:rPr>
                        <m:t>f</m:t>
                      </m:r>
                      <m:r>
                        <m:rPr>
                          <m:nor/>
                        </m:rPr>
                        <a:rPr lang="en-US" b="1" baseline="-25000" dirty="0" smtClean="0">
                          <a:solidFill>
                            <a:srgbClr val="FF0000"/>
                          </a:solidFill>
                        </a:rPr>
                        <m:t>1</m:t>
                      </m:r>
                      <m:d>
                        <m:dPr>
                          <m:ctrlPr>
                            <a:rPr lang="en-US" b="1" i="1">
                              <a:solidFill>
                                <a:srgbClr val="FF0000"/>
                              </a:solidFill>
                              <a:latin typeface="Cambria Math" panose="02040503050406030204" pitchFamily="18" charset="0"/>
                              <a:ea typeface="Cambria Math"/>
                            </a:rPr>
                          </m:ctrlPr>
                        </m:dPr>
                        <m:e>
                          <m:r>
                            <m:rPr>
                              <m:nor/>
                            </m:rPr>
                            <a:rPr lang="en-US" b="1" i="0" dirty="0" smtClean="0">
                              <a:solidFill>
                                <a:srgbClr val="FF0000"/>
                              </a:solidFill>
                            </a:rPr>
                            <m:t>0</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f</m:t>
                      </m:r>
                      <m:r>
                        <m:rPr>
                          <m:nor/>
                        </m:rPr>
                        <a:rPr lang="en-US" baseline="-25000" dirty="0"/>
                        <m:t>16</m:t>
                      </m:r>
                      <m:d>
                        <m:dPr>
                          <m:ctrlPr>
                            <a:rPr lang="en-US" i="1">
                              <a:latin typeface="Cambria Math" panose="02040503050406030204" pitchFamily="18" charset="0"/>
                              <a:ea typeface="Cambria Math"/>
                            </a:rPr>
                          </m:ctrlPr>
                        </m:dPr>
                        <m:e>
                          <m:r>
                            <m:rPr>
                              <m:nor/>
                            </m:rPr>
                            <a:rPr lang="en-US" dirty="0"/>
                            <m:t>x</m:t>
                          </m:r>
                          <m:r>
                            <m:rPr>
                              <m:nor/>
                            </m:rPr>
                            <a:rPr lang="en-US" baseline="-25000" dirty="0"/>
                            <m:t>16</m:t>
                          </m:r>
                        </m:e>
                      </m:d>
                    </m:oMath>
                  </m:oMathPara>
                </a14:m>
                <a:endParaRPr lang="en-US" dirty="0" smtClean="0"/>
              </a:p>
              <a:p>
                <a:endParaRPr lang="en-US" dirty="0" smtClean="0"/>
              </a:p>
              <a:p>
                <a:r>
                  <a:rPr lang="en-US" dirty="0" smtClean="0"/>
                  <a:t>Changing a bit of input produces insubstantial changes in the output.</a:t>
                </a:r>
              </a:p>
              <a:p>
                <a:r>
                  <a:rPr lang="en-US" dirty="0" smtClean="0"/>
                  <a:t>A truly random permutation</a:t>
                </a:r>
                <a14:m>
                  <m:oMath xmlns:m="http://schemas.openxmlformats.org/officeDocument/2006/math">
                    <m:r>
                      <a:rPr lang="en-US" b="0" i="0" smtClean="0">
                        <a:latin typeface="Cambria Math"/>
                        <a:ea typeface="Cambria Math" panose="02040503050406030204" pitchFamily="18" charset="0"/>
                      </a:rPr>
                      <m:t> </m:t>
                    </m:r>
                    <m:r>
                      <m:rPr>
                        <m:sty m:val="p"/>
                      </m:rPr>
                      <a:rPr lang="en-US" b="0" i="0" smtClean="0">
                        <a:latin typeface="Cambria Math"/>
                        <a:ea typeface="Cambria Math" panose="02040503050406030204" pitchFamily="18" charset="0"/>
                      </a:rPr>
                      <m:t>F</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i="0" baseline="-25000" dirty="0" smtClean="0"/>
                      <m:t>128</m:t>
                    </m:r>
                    <m:r>
                      <a:rPr lang="en-US" b="1" i="1" baseline="-25000" dirty="0">
                        <a:latin typeface="Cambria Math" panose="02040503050406030204" pitchFamily="18" charset="0"/>
                      </a:rPr>
                      <m:t> </m:t>
                    </m:r>
                  </m:oMath>
                </a14:m>
                <a:r>
                  <a:rPr lang="en-US" dirty="0" smtClean="0"/>
                  <a:t>would not behave this way!</a:t>
                </a:r>
                <a:endParaRPr lang="en-US" dirty="0"/>
              </a:p>
              <a:p>
                <a:endParaRPr lang="en-US" dirty="0" smtClean="0"/>
              </a:p>
              <a:p>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28"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12</a:t>
            </a:fld>
            <a:endParaRPr lang="en-US"/>
          </a:p>
        </p:txBody>
      </p:sp>
    </p:spTree>
    <p:extLst>
      <p:ext uri="{BB962C8B-B14F-4D97-AF65-F5344CB8AC3E}">
        <p14:creationId xmlns:p14="http://schemas.microsoft.com/office/powerpoint/2010/main" val="37586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Permutation Requirements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Consider a truly random permutation</a:t>
                </a:r>
                <a14:m>
                  <m:oMath xmlns:m="http://schemas.openxmlformats.org/officeDocument/2006/math">
                    <m:r>
                      <a:rPr lang="en-US" b="0" i="0" smtClean="0">
                        <a:latin typeface="Cambria Math"/>
                        <a:ea typeface="Cambria Math" panose="02040503050406030204" pitchFamily="18" charset="0"/>
                      </a:rPr>
                      <m:t> </m:t>
                    </m:r>
                    <m:r>
                      <m:rPr>
                        <m:sty m:val="p"/>
                      </m:rPr>
                      <a:rPr lang="en-US" b="0" i="0" smtClean="0">
                        <a:latin typeface="Cambria Math"/>
                        <a:ea typeface="Cambria Math" panose="02040503050406030204" pitchFamily="18" charset="0"/>
                      </a:rPr>
                      <m:t>F</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i="0" baseline="-25000" dirty="0" smtClean="0"/>
                      <m:t>128</m:t>
                    </m:r>
                  </m:oMath>
                </a14:m>
                <a:endParaRPr lang="en-US" dirty="0"/>
              </a:p>
              <a:p>
                <a:endParaRPr lang="en-US" dirty="0" smtClean="0"/>
              </a:p>
              <a:p>
                <a:r>
                  <a:rPr lang="en-US" dirty="0" smtClean="0"/>
                  <a:t>Let inputs x and x’ differ on a single bit</a:t>
                </a:r>
              </a:p>
              <a:p>
                <a:endParaRPr lang="en-US" dirty="0"/>
              </a:p>
              <a:p>
                <a:r>
                  <a:rPr lang="en-US" dirty="0" smtClean="0"/>
                  <a:t>We expect outputs F(x) and F(x’) to differ on approximately half of their bits </a:t>
                </a:r>
              </a:p>
              <a:p>
                <a:pPr lvl="1"/>
                <a:r>
                  <a:rPr lang="en-US" dirty="0" smtClean="0"/>
                  <a:t>F(x) and F(x’) should be (essentially) independent.</a:t>
                </a:r>
                <a:endParaRPr lang="en-US" dirty="0"/>
              </a:p>
              <a:p>
                <a:r>
                  <a:rPr lang="en-US" dirty="0" smtClean="0"/>
                  <a:t>A pseudorandom permutation must exhibit the same behavior!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13</a:t>
            </a:fld>
            <a:endParaRPr lang="en-US"/>
          </a:p>
        </p:txBody>
      </p:sp>
    </p:spTree>
    <p:extLst>
      <p:ext uri="{BB962C8B-B14F-4D97-AF65-F5344CB8AC3E}">
        <p14:creationId xmlns:p14="http://schemas.microsoft.com/office/powerpoint/2010/main" val="26119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Confusion-Diffusion Paradigm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Our previous construction was not pseudorandom, but apply the permutations do accomplish something </a:t>
                </a:r>
              </a:p>
              <a:p>
                <a:pPr lvl="1"/>
                <a:r>
                  <a:rPr lang="en-US" dirty="0" smtClean="0"/>
                  <a:t>They introduce confusion into F</a:t>
                </a:r>
              </a:p>
              <a:p>
                <a:pPr lvl="1"/>
                <a:r>
                  <a:rPr lang="en-US" dirty="0" smtClean="0"/>
                  <a:t>Attacker cannot invert (after seeing a few outputs)</a:t>
                </a:r>
              </a:p>
              <a:p>
                <a:r>
                  <a:rPr lang="en-US" dirty="0" smtClean="0"/>
                  <a:t>Approach: </a:t>
                </a:r>
              </a:p>
              <a:p>
                <a:pPr lvl="1"/>
                <a:r>
                  <a:rPr lang="en-US" b="1" dirty="0" smtClean="0"/>
                  <a:t>Confuse</a:t>
                </a:r>
                <a:r>
                  <a:rPr lang="en-US" dirty="0" smtClean="0"/>
                  <a:t>: Apply random permutations </a:t>
                </a:r>
                <a14:m>
                  <m:oMath xmlns:m="http://schemas.openxmlformats.org/officeDocument/2006/math">
                    <m:r>
                      <m:rPr>
                        <m:nor/>
                      </m:rPr>
                      <a:rPr lang="en-US" dirty="0"/>
                      <m:t>f</m:t>
                    </m:r>
                    <m:r>
                      <m:rPr>
                        <m:nor/>
                      </m:rPr>
                      <a:rPr lang="en-US" baseline="-25000" dirty="0"/>
                      <m:t>1</m:t>
                    </m:r>
                    <m:r>
                      <m:rPr>
                        <m:nor/>
                      </m:rPr>
                      <a:rPr lang="en-US" dirty="0"/>
                      <m:t>,…,</m:t>
                    </m:r>
                    <m:r>
                      <a:rPr lang="en-US" i="1" dirty="0" smtClean="0">
                        <a:latin typeface="Cambria Math" panose="02040503050406030204" pitchFamily="18" charset="0"/>
                      </a:rPr>
                      <m:t> </m:t>
                    </m:r>
                  </m:oMath>
                </a14:m>
                <a:r>
                  <a:rPr lang="en-US" dirty="0" smtClean="0"/>
                  <a:t> to each block of input to obtain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oMath>
                </a14:m>
                <a:r>
                  <a:rPr lang="en-US" dirty="0" smtClean="0"/>
                  <a:t>,…,</a:t>
                </a:r>
              </a:p>
              <a:p>
                <a:pPr lvl="1"/>
                <a:r>
                  <a:rPr lang="en-US" b="1" dirty="0" smtClean="0"/>
                  <a:t>Diffuse</a:t>
                </a:r>
                <a:r>
                  <a:rPr lang="en-US" dirty="0" smtClean="0"/>
                  <a:t>: Mix the bytes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1</m:t>
                        </m:r>
                      </m:sub>
                    </m:sSub>
                  </m:oMath>
                </a14:m>
                <a:r>
                  <a:rPr lang="en-US" dirty="0" smtClean="0"/>
                  <a:t>,…, to obtain byes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𝑧</m:t>
                        </m:r>
                      </m:e>
                      <m:sub>
                        <m:r>
                          <a:rPr lang="en-US" i="1">
                            <a:latin typeface="Cambria Math" panose="02040503050406030204" pitchFamily="18" charset="0"/>
                          </a:rPr>
                          <m:t>1</m:t>
                        </m:r>
                      </m:sub>
                    </m:sSub>
                  </m:oMath>
                </a14:m>
                <a:r>
                  <a:rPr lang="en-US" dirty="0" smtClean="0"/>
                  <a:t>,…,</a:t>
                </a:r>
              </a:p>
              <a:p>
                <a:pPr lvl="1"/>
                <a:r>
                  <a:rPr lang="en-US" b="1" dirty="0"/>
                  <a:t>Confuse</a:t>
                </a:r>
                <a:r>
                  <a:rPr lang="en-US" dirty="0"/>
                  <a:t>: Apply random permutations </a:t>
                </a:r>
                <a14:m>
                  <m:oMath xmlns:m="http://schemas.openxmlformats.org/officeDocument/2006/math">
                    <m:r>
                      <m:rPr>
                        <m:nor/>
                      </m:rPr>
                      <a:rPr lang="en-US" dirty="0"/>
                      <m:t>f</m:t>
                    </m:r>
                    <m:r>
                      <m:rPr>
                        <m:nor/>
                      </m:rPr>
                      <a:rPr lang="en-US" baseline="-25000" dirty="0"/>
                      <m:t>1</m:t>
                    </m:r>
                    <m:r>
                      <m:rPr>
                        <m:nor/>
                      </m:rPr>
                      <a:rPr lang="en-US" dirty="0"/>
                      <m:t>,…,</m:t>
                    </m:r>
                    <m:r>
                      <a:rPr lang="en-US" i="1" dirty="0">
                        <a:latin typeface="Cambria Math"/>
                      </a:rPr>
                      <m:t> </m:t>
                    </m:r>
                  </m:oMath>
                </a14:m>
                <a:r>
                  <a:rPr lang="en-US" dirty="0"/>
                  <a:t> </a:t>
                </a:r>
                <a:r>
                  <a:rPr lang="en-US" dirty="0" smtClean="0"/>
                  <a:t>with inputs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𝑧</m:t>
                        </m:r>
                      </m:e>
                      <m:sub>
                        <m:r>
                          <a:rPr lang="en-US" i="1">
                            <a:latin typeface="Cambria Math" panose="02040503050406030204" pitchFamily="18" charset="0"/>
                          </a:rPr>
                          <m:t>1</m:t>
                        </m:r>
                      </m:sub>
                    </m:sSub>
                  </m:oMath>
                </a14:m>
                <a:r>
                  <a:rPr lang="en-US" dirty="0"/>
                  <a:t>,…,</a:t>
                </a:r>
              </a:p>
              <a:p>
                <a:pPr lvl="1"/>
                <a:r>
                  <a:rPr lang="en-US" dirty="0" smtClean="0"/>
                  <a:t>Repeat as necessary</a:t>
                </a:r>
                <a:endParaRPr lang="en-US" dirty="0"/>
              </a:p>
              <a:p>
                <a:pPr lvl="1"/>
                <a:endParaRPr lang="en-US" dirty="0"/>
              </a:p>
              <a:p>
                <a:pPr lvl="1"/>
                <a:endParaRPr lang="en-US" dirty="0" smtClean="0"/>
              </a:p>
              <a:p>
                <a:pPr marL="0" indent="0">
                  <a:buNone/>
                </a:pPr>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14</a:t>
            </a:fld>
            <a:endParaRPr lang="en-US"/>
          </a:p>
        </p:txBody>
      </p:sp>
    </p:spTree>
    <p:extLst>
      <p:ext uri="{BB962C8B-B14F-4D97-AF65-F5344CB8AC3E}">
        <p14:creationId xmlns:p14="http://schemas.microsoft.com/office/powerpoint/2010/main" val="225789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Confusion-Diffusion Paradigm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b="1" dirty="0" smtClean="0"/>
                  <a:t>Example: </a:t>
                </a:r>
              </a:p>
              <a:p>
                <a:r>
                  <a:rPr lang="en-US" dirty="0" smtClean="0"/>
                  <a:t>Select 8 random </a:t>
                </a:r>
                <a:r>
                  <a:rPr lang="en-US" dirty="0"/>
                  <a:t>permutations on 8-bits </a:t>
                </a:r>
                <a14:m>
                  <m:oMath xmlns:m="http://schemas.openxmlformats.org/officeDocument/2006/math">
                    <m:r>
                      <m:rPr>
                        <m:nor/>
                      </m:rPr>
                      <a:rPr lang="en-US" dirty="0"/>
                      <m:t>f</m:t>
                    </m:r>
                    <m:r>
                      <m:rPr>
                        <m:nor/>
                      </m:rPr>
                      <a:rPr lang="en-US" baseline="-25000" dirty="0"/>
                      <m:t>1</m:t>
                    </m:r>
                    <m:r>
                      <m:rPr>
                        <m:nor/>
                      </m:rPr>
                      <a:rPr lang="en-US" dirty="0"/>
                      <m:t>,…,</m:t>
                    </m:r>
                    <m:r>
                      <m:rPr>
                        <m:nor/>
                      </m:rPr>
                      <a:rPr lang="en-US" dirty="0"/>
                      <m:t>f</m:t>
                    </m:r>
                    <m:r>
                      <m:rPr>
                        <m:nor/>
                      </m:rPr>
                      <a:rPr lang="en-US" baseline="-25000" dirty="0"/>
                      <m:t>16</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endParaRPr lang="en-US" dirty="0" smtClean="0"/>
              </a:p>
              <a:p>
                <a:r>
                  <a:rPr lang="en-US" dirty="0"/>
                  <a:t>Select </a:t>
                </a:r>
                <a:r>
                  <a:rPr lang="en-US" dirty="0" smtClean="0"/>
                  <a:t>8 extra random permutations </a:t>
                </a:r>
                <a:r>
                  <a:rPr lang="en-US" dirty="0"/>
                  <a:t>on 8-bits </a:t>
                </a:r>
                <a14:m>
                  <m:oMath xmlns:m="http://schemas.openxmlformats.org/officeDocument/2006/math">
                    <m:r>
                      <m:rPr>
                        <m:nor/>
                      </m:rPr>
                      <a:rPr lang="en-US" b="0" i="0" dirty="0" smtClean="0"/>
                      <m:t>g</m:t>
                    </m:r>
                    <m:r>
                      <m:rPr>
                        <m:nor/>
                      </m:rPr>
                      <a:rPr lang="en-US" baseline="-25000" dirty="0"/>
                      <m:t>1</m:t>
                    </m:r>
                    <m:r>
                      <m:rPr>
                        <m:nor/>
                      </m:rPr>
                      <a:rPr lang="en-US" dirty="0"/>
                      <m:t>,…,</m:t>
                    </m:r>
                    <m:r>
                      <m:rPr>
                        <m:nor/>
                      </m:rPr>
                      <a:rPr lang="en-US" b="0" i="0" dirty="0" smtClean="0"/>
                      <m:t>g</m:t>
                    </m:r>
                    <m:r>
                      <m:rPr>
                        <m:nor/>
                      </m:rPr>
                      <a:rPr lang="en-US" b="0" i="0" baseline="-25000" dirty="0" smtClean="0"/>
                      <m:t>8</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endParaRPr lang="en-US" b="1" baseline="-25000" dirty="0" smtClean="0"/>
              </a:p>
              <a:p>
                <a:pPr marL="0" indent="0">
                  <a:buNone/>
                </a:pPr>
                <a:endParaRPr lang="en-US" i="1" dirty="0" smtClean="0">
                  <a:latin typeface="Cambria Math"/>
                </a:endParaRPr>
              </a:p>
              <a:p>
                <a:pPr marL="0" indent="0">
                  <a:buNone/>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a:rPr>
                          <m:t>F</m:t>
                        </m:r>
                      </m:e>
                      <m:sub>
                        <m:r>
                          <m:rPr>
                            <m:sty m:val="p"/>
                          </m:rPr>
                          <a:rPr lang="en-US">
                            <a:latin typeface="Cambria Math"/>
                          </a:rPr>
                          <m:t>k</m:t>
                        </m:r>
                      </m:sub>
                    </m:sSub>
                    <m:d>
                      <m:dPr>
                        <m:ctrlPr>
                          <a:rPr lang="en-US" i="1">
                            <a:latin typeface="Cambria Math" panose="02040503050406030204" pitchFamily="18" charset="0"/>
                          </a:rPr>
                        </m:ctrlPr>
                      </m:dPr>
                      <m:e>
                        <m:r>
                          <m:rPr>
                            <m:nor/>
                          </m:rPr>
                          <a:rPr lang="en-US" dirty="0"/>
                          <m:t>x</m:t>
                        </m:r>
                        <m:r>
                          <m:rPr>
                            <m:nor/>
                          </m:rPr>
                          <a:rPr lang="en-US" baseline="-25000" dirty="0"/>
                          <m:t>1</m:t>
                        </m:r>
                        <m:r>
                          <a:rPr lang="en-US" i="1">
                            <a:latin typeface="Cambria Math"/>
                            <a:ea typeface="Cambria Math"/>
                          </a:rPr>
                          <m:t>∥</m:t>
                        </m:r>
                        <m:r>
                          <m:rPr>
                            <m:nor/>
                          </m:rPr>
                          <a:rPr lang="en-US" dirty="0"/>
                          <m:t>x</m:t>
                        </m:r>
                        <m:r>
                          <m:rPr>
                            <m:nor/>
                          </m:rPr>
                          <a:rPr lang="en-US" baseline="-25000" dirty="0"/>
                          <m:t>2</m:t>
                        </m:r>
                        <m:r>
                          <a:rPr lang="en-US" i="1">
                            <a:latin typeface="Cambria Math"/>
                            <a:ea typeface="Cambria Math"/>
                          </a:rPr>
                          <m:t>∥…∥</m:t>
                        </m:r>
                        <m:r>
                          <m:rPr>
                            <m:nor/>
                          </m:rPr>
                          <a:rPr lang="en-US" dirty="0"/>
                          <m:t>x</m:t>
                        </m:r>
                        <m:r>
                          <m:rPr>
                            <m:nor/>
                          </m:rPr>
                          <a:rPr lang="en-US" b="0" i="0" baseline="-25000" dirty="0" smtClean="0"/>
                          <m:t>8</m:t>
                        </m:r>
                      </m:e>
                    </m:d>
                  </m:oMath>
                </a14:m>
                <a:r>
                  <a:rPr lang="en-US" b="0" i="0" dirty="0" smtClean="0"/>
                  <a:t>=</a:t>
                </a:r>
              </a:p>
              <a:p>
                <a:pPr marL="514350" indent="-514350">
                  <a:buFont typeface="+mj-lt"/>
                  <a:buAutoNum type="arabicPeriod"/>
                </a:pPr>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a:rPr lang="en-US" i="0">
                            <a:latin typeface="Cambria Math" panose="02040503050406030204" pitchFamily="18" charset="0"/>
                          </a:rPr>
                          <m:t>1</m:t>
                        </m:r>
                      </m:sub>
                    </m:sSub>
                    <m:r>
                      <a:rPr lang="en-US" i="0">
                        <a:latin typeface="Cambria Math"/>
                        <a:ea typeface="Cambria Math"/>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y</m:t>
                        </m:r>
                      </m:e>
                      <m:sub>
                        <m:r>
                          <a:rPr lang="en-US" b="0" i="0" smtClean="0">
                            <a:latin typeface="Cambria Math" panose="02040503050406030204" pitchFamily="18" charset="0"/>
                          </a:rPr>
                          <m:t>8</m:t>
                        </m:r>
                      </m:sub>
                    </m:sSub>
                    <m:r>
                      <m:rPr>
                        <m:nor/>
                      </m:rPr>
                      <a:rPr lang="en-US" b="0" i="0" smtClean="0">
                        <a:latin typeface="Cambria Math"/>
                        <a:ea typeface="Cambria Math"/>
                      </a:rPr>
                      <m:t>:=</m:t>
                    </m:r>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f</m:t>
                    </m:r>
                    <m:r>
                      <m:rPr>
                        <m:nor/>
                      </m:rPr>
                      <a:rPr lang="en-US" b="0" i="0" baseline="-25000" dirty="0" smtClean="0"/>
                      <m:t>8</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8</m:t>
                        </m:r>
                      </m:e>
                    </m:d>
                  </m:oMath>
                </a14:m>
                <a:endParaRPr lang="en-US" dirty="0" smtClean="0"/>
              </a:p>
              <a:p>
                <a:pPr marL="514350" indent="-514350">
                  <a:buFont typeface="+mj-lt"/>
                  <a:buAutoNum type="arabicPeriod"/>
                </a:pPr>
                <a14:m>
                  <m:oMath xmlns:m="http://schemas.openxmlformats.org/officeDocument/2006/math">
                    <m:r>
                      <m:rPr>
                        <m:nor/>
                      </m:rPr>
                      <a:rPr lang="en-US" b="0" i="0" dirty="0" smtClean="0"/>
                      <m:t>z</m:t>
                    </m:r>
                    <m:r>
                      <m:rPr>
                        <m:nor/>
                      </m:rPr>
                      <a:rPr lang="en-US" baseline="-25000" dirty="0"/>
                      <m:t>1</m:t>
                    </m:r>
                    <m:r>
                      <a:rPr lang="en-US" i="1">
                        <a:latin typeface="Cambria Math"/>
                        <a:ea typeface="Cambria Math"/>
                      </a:rPr>
                      <m:t>∥…∥</m:t>
                    </m:r>
                    <m:r>
                      <m:rPr>
                        <m:nor/>
                      </m:rPr>
                      <a:rPr lang="en-US" b="0" i="0" dirty="0" smtClean="0"/>
                      <m:t>z</m:t>
                    </m:r>
                    <m:r>
                      <m:rPr>
                        <m:nor/>
                      </m:rPr>
                      <a:rPr lang="en-US" b="0" i="0" baseline="-25000" dirty="0" smtClean="0"/>
                      <m:t>8</m:t>
                    </m:r>
                    <m:r>
                      <m:rPr>
                        <m:nor/>
                      </m:rPr>
                      <a:rPr lang="en-US" b="0" i="0" dirty="0" smtClean="0"/>
                      <m:t>:=</m:t>
                    </m:r>
                    <m:r>
                      <m:rPr>
                        <m:nor/>
                      </m:rPr>
                      <a:rPr lang="en-US" b="1" dirty="0"/>
                      <m:t>Mix</m:t>
                    </m:r>
                    <m:d>
                      <m:dPr>
                        <m:ctrlPr>
                          <a:rPr lang="en-US" i="1" dirty="0" smtClean="0">
                            <a:latin typeface="Cambria Math" panose="02040503050406030204" pitchFamily="18" charset="0"/>
                          </a:rPr>
                        </m:ctrlPr>
                      </m:dPr>
                      <m:e>
                        <m:r>
                          <m:rPr>
                            <m:nor/>
                          </m:rPr>
                          <a:rPr lang="en-US" dirty="0"/>
                          <m:t>y</m:t>
                        </m:r>
                        <m:r>
                          <m:rPr>
                            <m:nor/>
                          </m:rPr>
                          <a:rPr lang="en-US" baseline="-25000" dirty="0"/>
                          <m:t>1</m:t>
                        </m:r>
                        <m:r>
                          <a:rPr lang="en-US" i="1">
                            <a:latin typeface="Cambria Math"/>
                            <a:ea typeface="Cambria Math"/>
                          </a:rPr>
                          <m:t>∥…∥</m:t>
                        </m:r>
                        <m:r>
                          <m:rPr>
                            <m:nor/>
                          </m:rPr>
                          <a:rPr lang="en-US" dirty="0"/>
                          <m:t>y</m:t>
                        </m:r>
                        <m:r>
                          <m:rPr>
                            <m:nor/>
                          </m:rPr>
                          <a:rPr lang="en-US" b="0" i="0" baseline="-25000" dirty="0" smtClean="0"/>
                          <m:t>8</m:t>
                        </m:r>
                      </m:e>
                    </m:d>
                  </m:oMath>
                </a14:m>
                <a:endParaRPr lang="en-US" dirty="0" smtClean="0"/>
              </a:p>
              <a:p>
                <a:pPr marL="514350" indent="-514350">
                  <a:buFont typeface="+mj-lt"/>
                  <a:buAutoNum type="arabicPeriod"/>
                </a:pPr>
                <a:r>
                  <a:rPr lang="en-US" b="1" dirty="0" smtClean="0"/>
                  <a:t>Output: </a:t>
                </a:r>
                <a14:m>
                  <m:oMath xmlns:m="http://schemas.openxmlformats.org/officeDocument/2006/math">
                    <m:r>
                      <m:rPr>
                        <m:nor/>
                      </m:rPr>
                      <a:rPr lang="en-US" dirty="0"/>
                      <m:t>f</m:t>
                    </m:r>
                    <m:r>
                      <m:rPr>
                        <m:nor/>
                      </m:rPr>
                      <a:rPr lang="en-US" baseline="-25000" dirty="0"/>
                      <m:t>1</m:t>
                    </m:r>
                    <m:d>
                      <m:dPr>
                        <m:ctrlPr>
                          <a:rPr lang="en-US" i="1">
                            <a:latin typeface="Cambria Math" panose="02040503050406030204" pitchFamily="18" charset="0"/>
                            <a:ea typeface="Cambria Math"/>
                          </a:rPr>
                        </m:ctrlPr>
                      </m:dPr>
                      <m:e>
                        <m:r>
                          <m:rPr>
                            <m:nor/>
                          </m:rPr>
                          <a:rPr lang="en-US" b="0" i="0" smtClean="0">
                            <a:latin typeface="Cambria Math"/>
                            <a:ea typeface="Cambria Math"/>
                          </a:rPr>
                          <m:t>z</m:t>
                        </m:r>
                        <m:r>
                          <m:rPr>
                            <m:nor/>
                          </m:rPr>
                          <a:rPr lang="en-US" baseline="-25000" dirty="0"/>
                          <m:t>1</m:t>
                        </m:r>
                      </m:e>
                    </m:d>
                    <m:r>
                      <a:rPr lang="en-US" i="1">
                        <a:latin typeface="Cambria Math"/>
                        <a:ea typeface="Cambria Math"/>
                      </a:rPr>
                      <m:t>∥</m:t>
                    </m:r>
                    <m:r>
                      <m:rPr>
                        <m:nor/>
                      </m:rPr>
                      <a:rPr lang="en-US" dirty="0"/>
                      <m:t>f</m:t>
                    </m:r>
                    <m:r>
                      <m:rPr>
                        <m:nor/>
                      </m:rPr>
                      <a:rPr lang="en-US" baseline="-25000" dirty="0"/>
                      <m:t>2</m:t>
                    </m:r>
                    <m:d>
                      <m:dPr>
                        <m:ctrlPr>
                          <a:rPr lang="en-US" i="1">
                            <a:latin typeface="Cambria Math" panose="02040503050406030204" pitchFamily="18" charset="0"/>
                            <a:ea typeface="Cambria Math"/>
                          </a:rPr>
                        </m:ctrlPr>
                      </m:dPr>
                      <m:e>
                        <m:r>
                          <m:rPr>
                            <m:nor/>
                          </m:rPr>
                          <a:rPr lang="en-US" b="0" i="0" smtClean="0">
                            <a:latin typeface="Cambria Math"/>
                            <a:ea typeface="Cambria Math"/>
                          </a:rPr>
                          <m:t>z</m:t>
                        </m:r>
                        <m:r>
                          <m:rPr>
                            <m:nor/>
                          </m:rPr>
                          <a:rPr lang="en-US" baseline="-25000" dirty="0"/>
                          <m:t>2</m:t>
                        </m:r>
                      </m:e>
                    </m:d>
                    <m:r>
                      <a:rPr lang="en-US" i="1">
                        <a:latin typeface="Cambria Math"/>
                        <a:ea typeface="Cambria Math"/>
                      </a:rPr>
                      <m:t>∥…∥</m:t>
                    </m:r>
                    <m:r>
                      <m:rPr>
                        <m:nor/>
                      </m:rPr>
                      <a:rPr lang="en-US" dirty="0"/>
                      <m:t>f</m:t>
                    </m:r>
                    <m:r>
                      <m:rPr>
                        <m:nor/>
                      </m:rPr>
                      <a:rPr lang="en-US" b="0" i="0" baseline="-25000" dirty="0" smtClean="0"/>
                      <m:t>8</m:t>
                    </m:r>
                    <m:d>
                      <m:dPr>
                        <m:ctrlPr>
                          <a:rPr lang="en-US" i="1">
                            <a:latin typeface="Cambria Math" panose="02040503050406030204" pitchFamily="18" charset="0"/>
                            <a:ea typeface="Cambria Math"/>
                          </a:rPr>
                        </m:ctrlPr>
                      </m:dPr>
                      <m:e>
                        <m:r>
                          <m:rPr>
                            <m:nor/>
                          </m:rPr>
                          <a:rPr lang="en-US" b="0" i="0" dirty="0" smtClean="0"/>
                          <m:t>z</m:t>
                        </m:r>
                        <m:r>
                          <m:rPr>
                            <m:nor/>
                          </m:rPr>
                          <a:rPr lang="en-US" b="0" i="0" baseline="-25000" dirty="0" smtClean="0"/>
                          <m:t>8</m:t>
                        </m:r>
                      </m:e>
                    </m:d>
                  </m:oMath>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15</a:t>
            </a:fld>
            <a:endParaRPr lang="en-US"/>
          </a:p>
        </p:txBody>
      </p:sp>
    </p:spTree>
    <p:extLst>
      <p:ext uri="{BB962C8B-B14F-4D97-AF65-F5344CB8AC3E}">
        <p14:creationId xmlns:p14="http://schemas.microsoft.com/office/powerpoint/2010/main" val="138313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Mixing Function</a:t>
            </a:r>
            <a:endParaRPr lang="en-US" b="1" baseline="-25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14:m>
                  <m:oMath xmlns:m="http://schemas.openxmlformats.org/officeDocument/2006/math">
                    <m:r>
                      <m:rPr>
                        <m:nor/>
                      </m:rPr>
                      <a:rPr lang="en-US" b="1" dirty="0"/>
                      <m:t>Mix</m:t>
                    </m:r>
                    <m:d>
                      <m:dPr>
                        <m:ctrlPr>
                          <a:rPr lang="en-US" i="1" dirty="0">
                            <a:latin typeface="Cambria Math" panose="02040503050406030204" pitchFamily="18" charset="0"/>
                          </a:rPr>
                        </m:ctrlPr>
                      </m:dPr>
                      <m:e>
                        <m:r>
                          <m:rPr>
                            <m:nor/>
                          </m:rPr>
                          <a:rPr lang="en-US" dirty="0"/>
                          <m:t>y</m:t>
                        </m:r>
                        <m:r>
                          <m:rPr>
                            <m:nor/>
                          </m:rPr>
                          <a:rPr lang="en-US" baseline="-25000" dirty="0"/>
                          <m:t>1</m:t>
                        </m:r>
                        <m:r>
                          <a:rPr lang="en-US" i="1">
                            <a:latin typeface="Cambria Math"/>
                            <a:ea typeface="Cambria Math"/>
                          </a:rPr>
                          <m:t>∥…∥</m:t>
                        </m:r>
                        <m:r>
                          <m:rPr>
                            <m:nor/>
                          </m:rPr>
                          <a:rPr lang="en-US" dirty="0"/>
                          <m:t>y</m:t>
                        </m:r>
                        <m:r>
                          <m:rPr>
                            <m:nor/>
                          </m:rPr>
                          <a:rPr lang="en-US" b="0" i="0" baseline="-25000" dirty="0" smtClean="0"/>
                          <m:t>8</m:t>
                        </m:r>
                      </m:e>
                    </m:d>
                  </m:oMath>
                </a14:m>
                <a:r>
                  <a:rPr lang="en-US" b="0" i="0" dirty="0" smtClean="0"/>
                  <a:t>=</a:t>
                </a:r>
              </a:p>
              <a:p>
                <a:pPr marL="514350" indent="-514350">
                  <a:buFont typeface="+mj-lt"/>
                  <a:buAutoNum type="arabicPeriod"/>
                </a:pPr>
                <a:r>
                  <a:rPr lang="en-US" b="0" dirty="0" smtClean="0"/>
                  <a:t>For i=1 to 8</a:t>
                </a:r>
              </a:p>
              <a:p>
                <a:pPr marL="514350" indent="-514350">
                  <a:buFont typeface="+mj-lt"/>
                  <a:buAutoNum type="arabicPeriod"/>
                </a:pPr>
                <a:r>
                  <a:rPr lang="en-US" b="0" dirty="0" smtClean="0"/>
                  <a:t>       </a:t>
                </a:r>
                <a14:m>
                  <m:oMath xmlns:m="http://schemas.openxmlformats.org/officeDocument/2006/math">
                    <m:r>
                      <m:rPr>
                        <m:nor/>
                      </m:rPr>
                      <a:rPr lang="en-US" b="0" i="0" dirty="0" smtClean="0"/>
                      <m:t>z</m:t>
                    </m:r>
                    <m:r>
                      <m:rPr>
                        <m:nor/>
                      </m:rPr>
                      <a:rPr lang="en-US" b="0" i="0" baseline="-25000" dirty="0" smtClean="0"/>
                      <m:t>i</m:t>
                    </m:r>
                    <m:r>
                      <m:rPr>
                        <m:nor/>
                      </m:rPr>
                      <a:rPr lang="en-US" b="0" i="0" smtClean="0">
                        <a:latin typeface="Cambria Math"/>
                        <a:ea typeface="Cambria Math"/>
                      </a:rPr>
                      <m:t>:=</m:t>
                    </m:r>
                    <m:r>
                      <m:rPr>
                        <m:nor/>
                      </m:rPr>
                      <a:rPr lang="en-US" dirty="0"/>
                      <m:t>y</m:t>
                    </m:r>
                    <m:r>
                      <m:rPr>
                        <m:nor/>
                      </m:rPr>
                      <a:rPr lang="en-US" baseline="-25000" dirty="0"/>
                      <m:t>1</m:t>
                    </m:r>
                    <m:r>
                      <m:rPr>
                        <m:nor/>
                      </m:rPr>
                      <a:rPr lang="en-US" dirty="0"/>
                      <m:t>[</m:t>
                    </m:r>
                    <m:r>
                      <m:rPr>
                        <m:nor/>
                      </m:rPr>
                      <a:rPr lang="en-US" dirty="0"/>
                      <m:t>i</m:t>
                    </m:r>
                    <m:r>
                      <m:rPr>
                        <m:nor/>
                      </m:rPr>
                      <a:rPr lang="en-US" dirty="0"/>
                      <m:t>]</m:t>
                    </m:r>
                    <m:r>
                      <a:rPr lang="en-US" i="1">
                        <a:latin typeface="Cambria Math"/>
                        <a:ea typeface="Cambria Math"/>
                      </a:rPr>
                      <m:t>∥…∥</m:t>
                    </m:r>
                    <m:r>
                      <m:rPr>
                        <m:nor/>
                      </m:rPr>
                      <a:rPr lang="en-US" dirty="0"/>
                      <m:t>y</m:t>
                    </m:r>
                    <m:r>
                      <m:rPr>
                        <m:nor/>
                      </m:rPr>
                      <a:rPr lang="en-US" b="0" i="0" baseline="-25000" dirty="0" smtClean="0"/>
                      <m:t>8</m:t>
                    </m:r>
                    <m:r>
                      <m:rPr>
                        <m:nor/>
                      </m:rPr>
                      <a:rPr lang="en-US" dirty="0"/>
                      <m:t>[</m:t>
                    </m:r>
                    <m:r>
                      <m:rPr>
                        <m:nor/>
                      </m:rPr>
                      <a:rPr lang="en-US" dirty="0"/>
                      <m:t>i</m:t>
                    </m:r>
                    <m:r>
                      <m:rPr>
                        <m:nor/>
                      </m:rPr>
                      <a:rPr lang="en-US" dirty="0"/>
                      <m:t>]</m:t>
                    </m:r>
                  </m:oMath>
                </a14:m>
                <a:endParaRPr lang="en-US" dirty="0" smtClean="0"/>
              </a:p>
              <a:p>
                <a:pPr marL="514350" indent="-514350">
                  <a:buFont typeface="+mj-lt"/>
                  <a:buAutoNum type="arabicPeriod"/>
                </a:pPr>
                <a:r>
                  <a:rPr lang="en-US" dirty="0" smtClean="0"/>
                  <a:t>End For</a:t>
                </a:r>
              </a:p>
              <a:p>
                <a:pPr marL="514350" indent="-514350">
                  <a:buFont typeface="+mj-lt"/>
                  <a:buAutoNum type="arabicPeriod"/>
                </a:pPr>
                <a:r>
                  <a:rPr lang="en-US" b="1" dirty="0" smtClean="0"/>
                  <a:t>Output: </a:t>
                </a:r>
                <a14:m>
                  <m:oMath xmlns:m="http://schemas.openxmlformats.org/officeDocument/2006/math">
                    <m:r>
                      <m:rPr>
                        <m:nor/>
                      </m:rPr>
                      <a:rPr lang="en-US" b="0" i="0" dirty="0" smtClean="0"/>
                      <m:t>g</m:t>
                    </m:r>
                    <m:r>
                      <m:rPr>
                        <m:nor/>
                      </m:rPr>
                      <a:rPr lang="en-US" baseline="-25000" dirty="0"/>
                      <m:t>1</m:t>
                    </m:r>
                    <m:d>
                      <m:dPr>
                        <m:ctrlPr>
                          <a:rPr lang="en-US" i="1">
                            <a:latin typeface="Cambria Math" panose="02040503050406030204" pitchFamily="18" charset="0"/>
                            <a:ea typeface="Cambria Math"/>
                          </a:rPr>
                        </m:ctrlPr>
                      </m:dPr>
                      <m:e>
                        <m:r>
                          <m:rPr>
                            <m:nor/>
                          </m:rPr>
                          <a:rPr lang="en-US" b="0" i="0" smtClean="0">
                            <a:latin typeface="Cambria Math"/>
                            <a:ea typeface="Cambria Math"/>
                          </a:rPr>
                          <m:t>z</m:t>
                        </m:r>
                        <m:r>
                          <m:rPr>
                            <m:nor/>
                          </m:rPr>
                          <a:rPr lang="en-US" baseline="-25000" dirty="0"/>
                          <m:t>1</m:t>
                        </m:r>
                      </m:e>
                    </m:d>
                    <m:r>
                      <a:rPr lang="en-US" i="1">
                        <a:latin typeface="Cambria Math"/>
                        <a:ea typeface="Cambria Math"/>
                      </a:rPr>
                      <m:t>∥</m:t>
                    </m:r>
                    <m:r>
                      <m:rPr>
                        <m:nor/>
                      </m:rPr>
                      <a:rPr lang="en-US" b="0" i="0" dirty="0" smtClean="0"/>
                      <m:t>g</m:t>
                    </m:r>
                    <m:r>
                      <m:rPr>
                        <m:nor/>
                      </m:rPr>
                      <a:rPr lang="en-US" baseline="-25000" dirty="0"/>
                      <m:t>2</m:t>
                    </m:r>
                    <m:d>
                      <m:dPr>
                        <m:ctrlPr>
                          <a:rPr lang="en-US" i="1">
                            <a:latin typeface="Cambria Math" panose="02040503050406030204" pitchFamily="18" charset="0"/>
                            <a:ea typeface="Cambria Math"/>
                          </a:rPr>
                        </m:ctrlPr>
                      </m:dPr>
                      <m:e>
                        <m:r>
                          <m:rPr>
                            <m:nor/>
                          </m:rPr>
                          <a:rPr lang="en-US" b="0" i="0" smtClean="0">
                            <a:latin typeface="Cambria Math"/>
                            <a:ea typeface="Cambria Math"/>
                          </a:rPr>
                          <m:t>z</m:t>
                        </m:r>
                        <m:r>
                          <m:rPr>
                            <m:nor/>
                          </m:rPr>
                          <a:rPr lang="en-US" baseline="-25000" dirty="0"/>
                          <m:t>2</m:t>
                        </m:r>
                      </m:e>
                    </m:d>
                    <m:r>
                      <a:rPr lang="en-US" i="1">
                        <a:latin typeface="Cambria Math"/>
                        <a:ea typeface="Cambria Math"/>
                      </a:rPr>
                      <m:t>∥…∥</m:t>
                    </m:r>
                    <m:r>
                      <m:rPr>
                        <m:nor/>
                      </m:rPr>
                      <a:rPr lang="en-US" b="0" i="0" dirty="0" smtClean="0"/>
                      <m:t>g</m:t>
                    </m:r>
                    <m:r>
                      <m:rPr>
                        <m:nor/>
                      </m:rPr>
                      <a:rPr lang="en-US" b="0" i="0" baseline="-25000" dirty="0" smtClean="0"/>
                      <m:t>8</m:t>
                    </m:r>
                    <m:d>
                      <m:dPr>
                        <m:ctrlPr>
                          <a:rPr lang="en-US" i="1">
                            <a:latin typeface="Cambria Math" panose="02040503050406030204" pitchFamily="18" charset="0"/>
                            <a:ea typeface="Cambria Math"/>
                          </a:rPr>
                        </m:ctrlPr>
                      </m:dPr>
                      <m:e>
                        <m:r>
                          <m:rPr>
                            <m:nor/>
                          </m:rPr>
                          <a:rPr lang="en-US" b="0" i="0" dirty="0" smtClean="0"/>
                          <m:t>z</m:t>
                        </m:r>
                        <m:r>
                          <a:rPr lang="en-US" b="0" i="1" baseline="-25000" dirty="0" smtClean="0">
                            <a:latin typeface="Cambria Math"/>
                          </a:rPr>
                          <m:t>8</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16</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8750316" y="3627755"/>
                <a:ext cx="2208940" cy="13694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800" i="1" smtClean="0">
                              <a:latin typeface="Cambria Math" panose="02040503050406030204" pitchFamily="18" charset="0"/>
                            </a:rPr>
                          </m:ctrlPr>
                        </m:dPr>
                        <m:e>
                          <m:m>
                            <m:mPr>
                              <m:mcs>
                                <m:mc>
                                  <m:mcPr>
                                    <m:count m:val="3"/>
                                    <m:mcJc m:val="center"/>
                                  </m:mcPr>
                                </m:mc>
                              </m:mcs>
                              <m:ctrlPr>
                                <a:rPr lang="en-US" sz="2800" i="1" smtClean="0">
                                  <a:latin typeface="Cambria Math" panose="02040503050406030204" pitchFamily="18" charset="0"/>
                                </a:rPr>
                              </m:ctrlPr>
                            </m:mPr>
                            <m:mr>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a:latin typeface="Cambria Math" panose="02040503050406030204" pitchFamily="18" charset="0"/>
                                      </a:rPr>
                                      <m:t>1</m:t>
                                    </m:r>
                                  </m:sub>
                                </m:sSub>
                                <m:r>
                                  <a:rPr lang="en-US" sz="2800" b="0" i="1" smtClean="0">
                                    <a:latin typeface="Cambria Math" panose="02040503050406030204" pitchFamily="18" charset="0"/>
                                  </a:rPr>
                                  <m:t>[1]</m:t>
                                </m:r>
                              </m:e>
                              <m:e>
                                <m:r>
                                  <a:rPr lang="en-US" sz="2800" i="1" smtClean="0">
                                    <a:latin typeface="Cambria Math" panose="02040503050406030204" pitchFamily="18" charset="0"/>
                                  </a:rPr>
                                  <m:t>⋯</m:t>
                                </m:r>
                              </m:e>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b="0" i="0" smtClean="0">
                                        <a:latin typeface="Cambria Math" panose="02040503050406030204" pitchFamily="18" charset="0"/>
                                      </a:rPr>
                                      <m:t>1</m:t>
                                    </m:r>
                                  </m:sub>
                                </m:sSub>
                                <m:r>
                                  <a:rPr lang="en-US" sz="2800" b="0" i="1" smtClean="0">
                                    <a:latin typeface="Cambria Math" panose="02040503050406030204" pitchFamily="18" charset="0"/>
                                  </a:rPr>
                                  <m:t>[8]</m:t>
                                </m:r>
                              </m:e>
                            </m:mr>
                            <m:mr>
                              <m:e>
                                <m:r>
                                  <a:rPr lang="en-US" sz="2800" i="1" smtClean="0">
                                    <a:latin typeface="Cambria Math" panose="02040503050406030204" pitchFamily="18" charset="0"/>
                                  </a:rPr>
                                  <m:t>⋮</m:t>
                                </m:r>
                              </m:e>
                              <m:e>
                                <m:r>
                                  <a:rPr lang="en-US" sz="2800" i="1" smtClean="0">
                                    <a:latin typeface="Cambria Math" panose="02040503050406030204" pitchFamily="18" charset="0"/>
                                  </a:rPr>
                                  <m:t>⋱</m:t>
                                </m:r>
                              </m:e>
                              <m:e>
                                <m:r>
                                  <a:rPr lang="en-US" sz="2800" i="1" smtClean="0">
                                    <a:latin typeface="Cambria Math" panose="02040503050406030204" pitchFamily="18" charset="0"/>
                                  </a:rPr>
                                  <m:t>⋮</m:t>
                                </m:r>
                              </m:e>
                            </m:mr>
                            <m:mr>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b="0" i="0" smtClean="0">
                                        <a:latin typeface="Cambria Math" panose="02040503050406030204" pitchFamily="18" charset="0"/>
                                      </a:rPr>
                                      <m:t>8</m:t>
                                    </m:r>
                                  </m:sub>
                                </m:sSub>
                                <m:r>
                                  <a:rPr lang="en-US" sz="2800" i="1">
                                    <a:latin typeface="Cambria Math" panose="02040503050406030204" pitchFamily="18" charset="0"/>
                                  </a:rPr>
                                  <m:t>[1]</m:t>
                                </m:r>
                              </m:e>
                              <m:e>
                                <m:r>
                                  <a:rPr lang="en-US" sz="2800" i="1" smtClean="0">
                                    <a:latin typeface="Cambria Math" panose="02040503050406030204" pitchFamily="18" charset="0"/>
                                  </a:rPr>
                                  <m:t>⋯</m:t>
                                </m:r>
                              </m:e>
                              <m:e>
                                <m:sSub>
                                  <m:sSubPr>
                                    <m:ctrlPr>
                                      <a:rPr lang="en-US" sz="2800" i="1">
                                        <a:latin typeface="Cambria Math" panose="02040503050406030204" pitchFamily="18" charset="0"/>
                                      </a:rPr>
                                    </m:ctrlPr>
                                  </m:sSubPr>
                                  <m:e>
                                    <m:r>
                                      <m:rPr>
                                        <m:sty m:val="p"/>
                                      </m:rPr>
                                      <a:rPr lang="en-US" sz="2800">
                                        <a:latin typeface="Cambria Math" panose="02040503050406030204" pitchFamily="18" charset="0"/>
                                      </a:rPr>
                                      <m:t>y</m:t>
                                    </m:r>
                                  </m:e>
                                  <m:sub>
                                    <m:r>
                                      <a:rPr lang="en-US" sz="2800">
                                        <a:latin typeface="Cambria Math" panose="02040503050406030204" pitchFamily="18" charset="0"/>
                                      </a:rPr>
                                      <m:t>8</m:t>
                                    </m:r>
                                  </m:sub>
                                </m:sSub>
                                <m:r>
                                  <a:rPr lang="en-US" sz="2800" i="1">
                                    <a:latin typeface="Cambria Math" panose="02040503050406030204" pitchFamily="18" charset="0"/>
                                  </a:rPr>
                                  <m:t>[</m:t>
                                </m:r>
                                <m:r>
                                  <a:rPr lang="en-US" sz="2800" b="0" i="1" smtClean="0">
                                    <a:latin typeface="Cambria Math" panose="02040503050406030204" pitchFamily="18" charset="0"/>
                                  </a:rPr>
                                  <m:t>8</m:t>
                                </m:r>
                                <m:r>
                                  <a:rPr lang="en-US" sz="2800" i="1">
                                    <a:latin typeface="Cambria Math" panose="02040503050406030204" pitchFamily="18" charset="0"/>
                                  </a:rPr>
                                  <m:t>]</m:t>
                                </m:r>
                              </m:e>
                            </m:mr>
                          </m:m>
                        </m:e>
                      </m:d>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8750316" y="3627755"/>
                <a:ext cx="2208940" cy="1369477"/>
              </a:xfrm>
              <a:prstGeom prst="rect">
                <a:avLst/>
              </a:prstGeom>
              <a:blipFill>
                <a:blip r:embed="rId3"/>
                <a:stretch>
                  <a:fillRect r="-286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843915" y="3648740"/>
                <a:ext cx="97392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y</m:t>
                          </m:r>
                        </m:e>
                        <m:sub>
                          <m:r>
                            <a:rPr lang="en-US" sz="2800">
                              <a:latin typeface="Cambria Math" panose="02040503050406030204" pitchFamily="18" charset="0"/>
                            </a:rPr>
                            <m:t>1</m:t>
                          </m:r>
                        </m:sub>
                      </m:sSub>
                      <m:r>
                        <a:rPr lang="en-US" sz="2800" b="0" i="1" smtClean="0">
                          <a:latin typeface="Cambria Math" panose="02040503050406030204" pitchFamily="18" charset="0"/>
                        </a:rPr>
                        <m:t>=</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7843915" y="3648740"/>
                <a:ext cx="973921" cy="52322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015126" y="2892505"/>
                <a:ext cx="5517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a:latin typeface="Cambria Math"/>
                          <a:ea typeface="Cambria Math"/>
                        </a:rPr>
                        <m:t>z</m:t>
                      </m:r>
                      <m:r>
                        <m:rPr>
                          <m:nor/>
                        </m:rPr>
                        <a:rPr lang="en-US" sz="2800" baseline="-25000" dirty="0"/>
                        <m:t>1</m:t>
                      </m:r>
                    </m:oMath>
                  </m:oMathPara>
                </a14:m>
                <a:endParaRPr lang="en-US" sz="2800" dirty="0"/>
              </a:p>
            </p:txBody>
          </p:sp>
        </mc:Choice>
        <mc:Fallback xmlns="">
          <p:sp>
            <p:nvSpPr>
              <p:cNvPr id="7" name="Rectangle 6"/>
              <p:cNvSpPr>
                <a:spLocks noRot="1" noChangeAspect="1" noMove="1" noResize="1" noEditPoints="1" noAdjustHandles="1" noChangeArrowheads="1" noChangeShapeType="1" noTextEdit="1"/>
              </p:cNvSpPr>
              <p:nvPr/>
            </p:nvSpPr>
            <p:spPr>
              <a:xfrm>
                <a:off x="9015126" y="2892505"/>
                <a:ext cx="551754"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911434" y="4467304"/>
                <a:ext cx="982192"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m:rPr>
                              <m:sty m:val="p"/>
                            </m:rPr>
                            <a:rPr lang="en-US" sz="2800">
                              <a:latin typeface="Cambria Math" panose="02040503050406030204" pitchFamily="18" charset="0"/>
                            </a:rPr>
                            <m:t>y</m:t>
                          </m:r>
                        </m:e>
                        <m:sub>
                          <m:r>
                            <a:rPr lang="en-US" sz="2800" b="0" i="0" smtClean="0">
                              <a:latin typeface="Cambria Math" panose="02040503050406030204" pitchFamily="18" charset="0"/>
                            </a:rPr>
                            <m:t>8</m:t>
                          </m:r>
                        </m:sub>
                      </m:sSub>
                      <m:r>
                        <a:rPr lang="en-US" sz="2800" b="0" i="1" smtClean="0">
                          <a:latin typeface="Cambria Math" panose="02040503050406030204" pitchFamily="18" charset="0"/>
                        </a:rPr>
                        <m:t>=</m:t>
                      </m:r>
                    </m:oMath>
                  </m:oMathPara>
                </a14:m>
                <a:endParaRPr lang="en-US" sz="2800" dirty="0"/>
              </a:p>
            </p:txBody>
          </p:sp>
        </mc:Choice>
        <mc:Fallback xmlns="">
          <p:sp>
            <p:nvSpPr>
              <p:cNvPr id="8" name="Rectangle 7"/>
              <p:cNvSpPr>
                <a:spLocks noRot="1" noChangeAspect="1" noMove="1" noResize="1" noEditPoints="1" noAdjustHandles="1" noChangeArrowheads="1" noChangeShapeType="1" noTextEdit="1"/>
              </p:cNvSpPr>
              <p:nvPr/>
            </p:nvSpPr>
            <p:spPr>
              <a:xfrm>
                <a:off x="7911434" y="4467304"/>
                <a:ext cx="982192" cy="52322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959256" y="2892505"/>
                <a:ext cx="55175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a:latin typeface="Cambria Math"/>
                          <a:ea typeface="Cambria Math"/>
                        </a:rPr>
                        <m:t>z</m:t>
                      </m:r>
                      <m:r>
                        <m:rPr>
                          <m:nor/>
                        </m:rPr>
                        <a:rPr lang="en-US" sz="2800" b="0" i="0" baseline="-25000" dirty="0" smtClean="0"/>
                        <m:t>8</m:t>
                      </m:r>
                    </m:oMath>
                  </m:oMathPara>
                </a14:m>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0959256" y="2892505"/>
                <a:ext cx="551754" cy="523220"/>
              </a:xfrm>
              <a:prstGeom prst="rect">
                <a:avLst/>
              </a:prstGeom>
              <a:blipFill>
                <a:blip r:embed="rId7"/>
                <a:stretch>
                  <a:fillRect/>
                </a:stretch>
              </a:blipFill>
            </p:spPr>
            <p:txBody>
              <a:bodyPr/>
              <a:lstStyle/>
              <a:p>
                <a:r>
                  <a:rPr lang="en-US">
                    <a:noFill/>
                  </a:rPr>
                  <a:t> </a:t>
                </a:r>
              </a:p>
            </p:txBody>
          </p:sp>
        </mc:Fallback>
      </mc:AlternateContent>
      <p:sp>
        <p:nvSpPr>
          <p:cNvPr id="10" name="Rectangle 9"/>
          <p:cNvSpPr/>
          <p:nvPr/>
        </p:nvSpPr>
        <p:spPr>
          <a:xfrm>
            <a:off x="8893626" y="3492818"/>
            <a:ext cx="961160" cy="1683801"/>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577289" y="3510042"/>
            <a:ext cx="933721" cy="1683801"/>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26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Permutation Networks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S-box </a:t>
                </a:r>
                <a:r>
                  <a:rPr lang="en-US" dirty="0"/>
                  <a:t>a public “substitution function</a:t>
                </a:r>
                <a:r>
                  <a:rPr lang="en-US" dirty="0" smtClean="0"/>
                  <a:t>” (e.g.</a:t>
                </a:r>
                <a14:m>
                  <m:oMath xmlns:m="http://schemas.openxmlformats.org/officeDocument/2006/math">
                    <m:r>
                      <a:rPr lang="en-US" b="0" i="0" smtClean="0">
                        <a:latin typeface="Cambria Math"/>
                        <a:ea typeface="Cambria Math" panose="02040503050406030204" pitchFamily="18" charset="0"/>
                      </a:rPr>
                      <m:t> </m:t>
                    </m:r>
                    <m:r>
                      <m:rPr>
                        <m:sty m:val="p"/>
                      </m:rPr>
                      <a:rPr lang="en-US" b="0" i="0" smtClean="0">
                        <a:latin typeface="Cambria Math"/>
                        <a:ea typeface="Cambria Math" panose="02040503050406030204" pitchFamily="18" charset="0"/>
                      </a:rPr>
                      <m:t>S</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smtClean="0"/>
                  <a:t>).</a:t>
                </a:r>
              </a:p>
              <a:p>
                <a:endParaRPr lang="en-US" dirty="0"/>
              </a:p>
              <a:p>
                <a:r>
                  <a:rPr lang="en-US" dirty="0" smtClean="0"/>
                  <a:t>S is not part of a secret key, but can be used with one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f</m:t>
                      </m:r>
                      <m:r>
                        <a:rPr lang="en-US" b="0" i="0" smtClean="0">
                          <a:latin typeface="Cambria Math"/>
                        </a:rPr>
                        <m:t>(</m:t>
                      </m:r>
                      <m:r>
                        <m:rPr>
                          <m:sty m:val="p"/>
                        </m:rPr>
                        <a:rPr lang="en-US" b="0" i="0" smtClean="0">
                          <a:latin typeface="Cambria Math"/>
                        </a:rPr>
                        <m:t>x</m:t>
                      </m:r>
                      <m:r>
                        <a:rPr lang="en-US" b="0" i="0" smtClean="0">
                          <a:latin typeface="Cambria Math"/>
                        </a:rPr>
                        <m:t>)=</m:t>
                      </m:r>
                      <m:r>
                        <m:rPr>
                          <m:sty m:val="p"/>
                        </m:rPr>
                        <a:rPr lang="en-US" b="0" i="0" smtClean="0">
                          <a:latin typeface="Cambria Math"/>
                        </a:rPr>
                        <m:t>S</m:t>
                      </m:r>
                      <m:d>
                        <m:dPr>
                          <m:ctrlPr>
                            <a:rPr lang="en-US" i="1" smtClean="0">
                              <a:latin typeface="Cambria Math" panose="02040503050406030204" pitchFamily="18" charset="0"/>
                            </a:rPr>
                          </m:ctrlPr>
                        </m:dPr>
                        <m:e>
                          <m:r>
                            <m:rPr>
                              <m:nor/>
                            </m:rPr>
                            <a:rPr lang="en-US" dirty="0"/>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e>
                      </m:d>
                    </m:oMath>
                  </m:oMathPara>
                </a14:m>
                <a:endParaRPr lang="en-US" dirty="0" smtClean="0"/>
              </a:p>
              <a:p>
                <a:endParaRPr lang="en-US" dirty="0"/>
              </a:p>
              <a:p>
                <a:r>
                  <a:rPr lang="en-US" dirty="0" smtClean="0"/>
                  <a:t>Input to round: x, k </a:t>
                </a:r>
                <a:r>
                  <a:rPr lang="en-US" dirty="0"/>
                  <a:t>(k  is </a:t>
                </a:r>
                <a:r>
                  <a:rPr lang="en-US" dirty="0" err="1"/>
                  <a:t>subkey</a:t>
                </a:r>
                <a:r>
                  <a:rPr lang="en-US" dirty="0"/>
                  <a:t> for current round)</a:t>
                </a:r>
              </a:p>
              <a:p>
                <a:r>
                  <a:rPr lang="en-US" b="1" dirty="0" smtClean="0"/>
                  <a:t>Key Mixing</a:t>
                </a:r>
                <a:r>
                  <a:rPr lang="en-US" dirty="0" smtClean="0"/>
                  <a:t>: Set </a:t>
                </a:r>
                <a14:m>
                  <m:oMath xmlns:m="http://schemas.openxmlformats.org/officeDocument/2006/math">
                    <m:r>
                      <m:rPr>
                        <m:sty m:val="p"/>
                      </m:rPr>
                      <a:rPr lang="en-US" b="0" i="0" smtClean="0">
                        <a:latin typeface="Cambria Math"/>
                        <a:ea typeface="Cambria Math"/>
                      </a:rPr>
                      <m:t>x</m:t>
                    </m:r>
                    <m:r>
                      <a:rPr lang="en-US" b="0" i="0" smtClean="0">
                        <a:latin typeface="Cambria Math"/>
                        <a:ea typeface="Cambria Math"/>
                      </a:rPr>
                      <m:t>≔</m:t>
                    </m:r>
                    <m:r>
                      <m:rPr>
                        <m:sty m:val="p"/>
                      </m:rPr>
                      <a:rPr lang="en-US" b="0" i="0" smtClean="0">
                        <a:latin typeface="Cambria Math"/>
                        <a:ea typeface="Cambria Math"/>
                      </a:rPr>
                      <m:t>x</m:t>
                    </m:r>
                    <m:r>
                      <a:rPr lang="en-US" b="0" i="1" smtClean="0">
                        <a:latin typeface="Cambria Math" panose="02040503050406030204" pitchFamily="18" charset="0"/>
                        <a:ea typeface="Cambria Math" panose="02040503050406030204" pitchFamily="18" charset="0"/>
                      </a:rPr>
                      <m:t>⨁</m:t>
                    </m:r>
                    <m:r>
                      <a:rPr lang="en-US" b="0" i="1" smtClean="0">
                        <a:latin typeface="Cambria Math"/>
                        <a:ea typeface="Cambria Math"/>
                      </a:rPr>
                      <m:t>𝑘</m:t>
                    </m:r>
                  </m:oMath>
                </a14:m>
                <a:r>
                  <a:rPr lang="en-US" dirty="0" smtClean="0"/>
                  <a:t>       </a:t>
                </a:r>
              </a:p>
              <a:p>
                <a:r>
                  <a:rPr lang="en-US" b="1" dirty="0" smtClean="0"/>
                  <a:t>Substitution</a:t>
                </a:r>
                <a:r>
                  <a:rPr lang="en-US" dirty="0" smtClean="0"/>
                  <a:t>:</a:t>
                </a:r>
                <a14:m>
                  <m:oMath xmlns:m="http://schemas.openxmlformats.org/officeDocument/2006/math">
                    <m:r>
                      <a:rPr lang="en-US" b="0" i="0" smtClean="0">
                        <a:latin typeface="Cambria Math"/>
                        <a:ea typeface="Cambria Math"/>
                      </a:rPr>
                      <m:t> </m:t>
                    </m:r>
                    <m:r>
                      <m:rPr>
                        <m:sty m:val="p"/>
                      </m:rPr>
                      <a:rPr lang="en-US">
                        <a:latin typeface="Cambria Math"/>
                        <a:ea typeface="Cambria Math"/>
                      </a:rPr>
                      <m:t>x</m:t>
                    </m:r>
                    <m:r>
                      <a:rPr lang="en-US">
                        <a:latin typeface="Cambria Math"/>
                        <a:ea typeface="Cambria Math"/>
                      </a:rPr>
                      <m:t>≔</m:t>
                    </m:r>
                  </m:oMath>
                </a14:m>
                <a:r>
                  <a:rPr lang="en-US" dirty="0"/>
                  <a:t> </a:t>
                </a:r>
                <a14:m>
                  <m:oMath xmlns:m="http://schemas.openxmlformats.org/officeDocument/2006/math">
                    <m:r>
                      <m:rPr>
                        <m:nor/>
                      </m:rPr>
                      <a:rPr lang="en-US" b="0" i="0" dirty="0" smtClean="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b="0" i="0" dirty="0" smtClean="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b="0" i="0" dirty="0" smtClean="0"/>
                      <m:t>S</m:t>
                    </m:r>
                    <m:r>
                      <m:rPr>
                        <m:nor/>
                      </m:rPr>
                      <a:rPr lang="en-US" baseline="-25000" dirty="0"/>
                      <m:t>8</m:t>
                    </m:r>
                    <m:d>
                      <m:dPr>
                        <m:ctrlPr>
                          <a:rPr lang="en-US" i="1">
                            <a:latin typeface="Cambria Math" panose="02040503050406030204" pitchFamily="18" charset="0"/>
                            <a:ea typeface="Cambria Math"/>
                          </a:rPr>
                        </m:ctrlPr>
                      </m:dPr>
                      <m:e>
                        <m:r>
                          <m:rPr>
                            <m:nor/>
                          </m:rPr>
                          <a:rPr lang="en-US" dirty="0"/>
                          <m:t>x</m:t>
                        </m:r>
                        <m:r>
                          <m:rPr>
                            <m:nor/>
                          </m:rPr>
                          <a:rPr lang="en-US" baseline="-25000" dirty="0"/>
                          <m:t>8</m:t>
                        </m:r>
                      </m:e>
                    </m:d>
                  </m:oMath>
                </a14:m>
                <a:endParaRPr lang="en-US" baseline="-25000" dirty="0" smtClean="0"/>
              </a:p>
              <a:p>
                <a:r>
                  <a:rPr lang="en-US" b="1" dirty="0" smtClean="0"/>
                  <a:t>Bit Mixing Permutation</a:t>
                </a:r>
                <a:r>
                  <a:rPr lang="en-US" dirty="0" smtClean="0"/>
                  <a:t>: permute the bits of x to obtain the round output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28" t="-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17</a:t>
            </a:fld>
            <a:endParaRPr lang="en-US"/>
          </a:p>
        </p:txBody>
      </p:sp>
      <p:sp>
        <p:nvSpPr>
          <p:cNvPr id="5" name="Rectangular Callout 4"/>
          <p:cNvSpPr/>
          <p:nvPr/>
        </p:nvSpPr>
        <p:spPr>
          <a:xfrm>
            <a:off x="8775865" y="2339438"/>
            <a:ext cx="3170712" cy="2755075"/>
          </a:xfrm>
          <a:prstGeom prst="wedgeRectCallout">
            <a:avLst>
              <a:gd name="adj1" fmla="val -102874"/>
              <a:gd name="adj2" fmla="val 71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Note: there are only n! possible bit mixing </a:t>
            </a:r>
            <a:r>
              <a:rPr lang="en-US" sz="2400" b="1" dirty="0" smtClean="0"/>
              <a:t>permutations of [n] </a:t>
            </a:r>
            <a:r>
              <a:rPr lang="en-US" sz="2400" b="1" dirty="0"/>
              <a:t>as opposed to 2</a:t>
            </a:r>
            <a:r>
              <a:rPr lang="en-US" sz="2400" b="1" baseline="30000" dirty="0"/>
              <a:t>n</a:t>
            </a:r>
            <a:r>
              <a:rPr lang="en-US" sz="2400" b="1" dirty="0" smtClean="0"/>
              <a:t>! Permutations of {0,1}</a:t>
            </a:r>
            <a:r>
              <a:rPr lang="en-US" sz="2400" b="1" baseline="30000" dirty="0" smtClean="0"/>
              <a:t>n</a:t>
            </a:r>
            <a:endParaRPr lang="en-US" sz="2400" b="1" baseline="30000" dirty="0"/>
          </a:p>
        </p:txBody>
      </p:sp>
    </p:spTree>
    <p:extLst>
      <p:ext uri="{BB962C8B-B14F-4D97-AF65-F5344CB8AC3E}">
        <p14:creationId xmlns:p14="http://schemas.microsoft.com/office/powerpoint/2010/main" val="21634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Permutation Networks</a:t>
            </a:r>
            <a:endParaRPr lang="en-US" dirty="0"/>
          </a:p>
        </p:txBody>
      </p:sp>
      <p:sp>
        <p:nvSpPr>
          <p:cNvPr id="3" name="Content Placeholder 2"/>
          <p:cNvSpPr>
            <a:spLocks noGrp="1"/>
          </p:cNvSpPr>
          <p:nvPr>
            <p:ph idx="1"/>
          </p:nvPr>
        </p:nvSpPr>
        <p:spPr>
          <a:xfrm>
            <a:off x="5438900" y="1825625"/>
            <a:ext cx="5914900" cy="4351338"/>
          </a:xfrm>
        </p:spPr>
        <p:txBody>
          <a:bodyPr/>
          <a:lstStyle/>
          <a:p>
            <a:r>
              <a:rPr lang="en-US" b="1" dirty="0" smtClean="0"/>
              <a:t>Proposition 6.3: </a:t>
            </a:r>
            <a:r>
              <a:rPr lang="en-US" dirty="0" smtClean="0"/>
              <a:t>Let F be a keyed function defined by a Substitution Permutation Network. Then for any keys/number of rounds </a:t>
            </a:r>
            <a:r>
              <a:rPr lang="en-US" dirty="0" err="1" smtClean="0"/>
              <a:t>F</a:t>
            </a:r>
            <a:r>
              <a:rPr lang="en-US" baseline="-25000" dirty="0" err="1" smtClean="0"/>
              <a:t>k</a:t>
            </a:r>
            <a:r>
              <a:rPr lang="en-US" dirty="0" smtClean="0"/>
              <a:t> is a permutation.</a:t>
            </a:r>
          </a:p>
          <a:p>
            <a:endParaRPr lang="en-US" dirty="0"/>
          </a:p>
          <a:p>
            <a:r>
              <a:rPr lang="en-US" dirty="0" smtClean="0"/>
              <a:t>Why? Composing permutations </a:t>
            </a:r>
            <a:r>
              <a:rPr lang="en-US" dirty="0" err="1" smtClean="0"/>
              <a:t>f,g</a:t>
            </a:r>
            <a:r>
              <a:rPr lang="en-US" dirty="0" smtClean="0"/>
              <a:t> results in another permutation h(x)=g(f(x)).</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18</a:t>
            </a:fld>
            <a:endParaRPr lang="en-US"/>
          </a:p>
        </p:txBody>
      </p:sp>
      <p:pic>
        <p:nvPicPr>
          <p:cNvPr id="1026" name="Picture 2" descr="Image result for substitution permutation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14" y="1586861"/>
            <a:ext cx="3893911" cy="481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81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a:t>
            </a:r>
            <a:endParaRPr lang="en-US" dirty="0"/>
          </a:p>
        </p:txBody>
      </p:sp>
      <p:sp>
        <p:nvSpPr>
          <p:cNvPr id="3" name="Content Placeholder 2"/>
          <p:cNvSpPr>
            <a:spLocks noGrp="1"/>
          </p:cNvSpPr>
          <p:nvPr>
            <p:ph idx="1"/>
          </p:nvPr>
        </p:nvSpPr>
        <p:spPr/>
        <p:txBody>
          <a:bodyPr>
            <a:normAutofit lnSpcReduction="10000"/>
          </a:bodyPr>
          <a:lstStyle/>
          <a:p>
            <a:r>
              <a:rPr lang="en-US" dirty="0" smtClean="0"/>
              <a:t>Want to achieve “avalanche effect” (one bit change should “affect” every output bit)</a:t>
            </a:r>
          </a:p>
          <a:p>
            <a:endParaRPr lang="en-US" dirty="0" smtClean="0"/>
          </a:p>
          <a:p>
            <a:r>
              <a:rPr lang="en-US" dirty="0" smtClean="0"/>
              <a:t>Should a S-box be a random byte permutation?</a:t>
            </a:r>
          </a:p>
          <a:p>
            <a:endParaRPr lang="en-US" dirty="0"/>
          </a:p>
          <a:p>
            <a:r>
              <a:rPr lang="en-US" dirty="0" smtClean="0"/>
              <a:t>Better to ensure that S(x) differs from x on at least 2-bits (for all x)</a:t>
            </a:r>
          </a:p>
          <a:p>
            <a:pPr lvl="1"/>
            <a:r>
              <a:rPr lang="en-US" dirty="0" smtClean="0"/>
              <a:t>Helps to maximize “avalanche effect”</a:t>
            </a:r>
          </a:p>
          <a:p>
            <a:endParaRPr lang="en-US" dirty="0"/>
          </a:p>
          <a:p>
            <a:r>
              <a:rPr lang="en-US" dirty="0" smtClean="0"/>
              <a:t>Mixing Permutation should ensure that output bits of any given S-box are used as input to multiple S-boxes in the next round</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19</a:t>
            </a:fld>
            <a:endParaRPr lang="en-US"/>
          </a:p>
        </p:txBody>
      </p:sp>
    </p:spTree>
    <p:extLst>
      <p:ext uri="{BB962C8B-B14F-4D97-AF65-F5344CB8AC3E}">
        <p14:creationId xmlns:p14="http://schemas.microsoft.com/office/powerpoint/2010/main" val="24057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Exam</a:t>
            </a:r>
            <a:endParaRPr lang="en-US" dirty="0"/>
          </a:p>
        </p:txBody>
      </p:sp>
      <p:sp>
        <p:nvSpPr>
          <p:cNvPr id="3" name="Content Placeholder 2"/>
          <p:cNvSpPr>
            <a:spLocks noGrp="1"/>
          </p:cNvSpPr>
          <p:nvPr>
            <p:ph idx="1"/>
          </p:nvPr>
        </p:nvSpPr>
        <p:spPr/>
        <p:txBody>
          <a:bodyPr>
            <a:normAutofit/>
          </a:bodyPr>
          <a:lstStyle/>
          <a:p>
            <a:r>
              <a:rPr lang="en-US" dirty="0" smtClean="0"/>
              <a:t>Thursday, October 5</a:t>
            </a:r>
            <a:r>
              <a:rPr lang="en-US" baseline="30000" dirty="0" smtClean="0"/>
              <a:t>th</a:t>
            </a:r>
            <a:r>
              <a:rPr lang="en-US" dirty="0" smtClean="0"/>
              <a:t> at 9 AM (in class)</a:t>
            </a:r>
          </a:p>
          <a:p>
            <a:pPr lvl="1"/>
            <a:r>
              <a:rPr lang="en-US" dirty="0" smtClean="0"/>
              <a:t>Multiple Choice, True/False, Fill-in-the-Blank</a:t>
            </a:r>
          </a:p>
          <a:p>
            <a:pPr lvl="1"/>
            <a:r>
              <a:rPr lang="en-US" dirty="0" smtClean="0"/>
              <a:t>75 minutes</a:t>
            </a:r>
            <a:endParaRPr lang="en-US" dirty="0"/>
          </a:p>
          <a:p>
            <a:r>
              <a:rPr lang="en-US" dirty="0" smtClean="0"/>
              <a:t>You may bring </a:t>
            </a:r>
            <a:r>
              <a:rPr lang="en-US" dirty="0"/>
              <a:t>one (double </a:t>
            </a:r>
            <a:r>
              <a:rPr lang="en-US" dirty="0" smtClean="0"/>
              <a:t>sided) index card with notes</a:t>
            </a:r>
          </a:p>
          <a:p>
            <a:pPr marL="0" indent="0">
              <a:buNone/>
            </a:pPr>
            <a:endParaRPr lang="en-US" strike="sngStrike" dirty="0" smtClean="0"/>
          </a:p>
          <a:p>
            <a:r>
              <a:rPr lang="en-US" dirty="0" smtClean="0"/>
              <a:t>No electronic devices/calculators</a:t>
            </a:r>
          </a:p>
          <a:p>
            <a:endParaRPr lang="en-US" dirty="0"/>
          </a:p>
          <a:p>
            <a:r>
              <a:rPr lang="en-US" dirty="0" smtClean="0"/>
              <a:t>May Incorporate Content from Today’s Lecture or </a:t>
            </a:r>
            <a:r>
              <a:rPr lang="en-US" dirty="0"/>
              <a:t>Katz and Lindell </a:t>
            </a:r>
            <a:r>
              <a:rPr lang="en-US" dirty="0" smtClean="0"/>
              <a:t>Chapters 1--6</a:t>
            </a:r>
            <a:endParaRPr lang="en-US" dirty="0"/>
          </a:p>
          <a:p>
            <a:endParaRPr lang="en-US"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3271492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Remarks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 many rounds?</a:t>
            </a:r>
          </a:p>
          <a:p>
            <a:endParaRPr lang="en-US" dirty="0" smtClean="0"/>
          </a:p>
          <a:p>
            <a:r>
              <a:rPr lang="en-US" b="1" dirty="0" smtClean="0"/>
              <a:t>Informal Argument: </a:t>
            </a:r>
            <a:r>
              <a:rPr lang="en-US" dirty="0" smtClean="0"/>
              <a:t>If we ensure </a:t>
            </a:r>
            <a:r>
              <a:rPr lang="en-US" dirty="0"/>
              <a:t>that S(x) differs from </a:t>
            </a:r>
            <a:r>
              <a:rPr lang="en-US" dirty="0" smtClean="0"/>
              <a:t>S(x’) </a:t>
            </a:r>
            <a:r>
              <a:rPr lang="en-US" dirty="0"/>
              <a:t>on at least 2-bits (for all </a:t>
            </a:r>
            <a:r>
              <a:rPr lang="en-US" dirty="0" err="1" smtClean="0"/>
              <a:t>x,x</a:t>
            </a:r>
            <a:r>
              <a:rPr lang="en-US" dirty="0" smtClean="0"/>
              <a:t>’ differing on at least 1 bit) then every input bit affects</a:t>
            </a:r>
          </a:p>
          <a:p>
            <a:pPr lvl="1"/>
            <a:r>
              <a:rPr lang="en-US" dirty="0" smtClean="0"/>
              <a:t>2 bits of round 1 output</a:t>
            </a:r>
          </a:p>
          <a:p>
            <a:pPr lvl="1"/>
            <a:r>
              <a:rPr lang="en-US" dirty="0" smtClean="0"/>
              <a:t>4 bits of round 2 output</a:t>
            </a:r>
          </a:p>
          <a:p>
            <a:pPr lvl="1"/>
            <a:r>
              <a:rPr lang="en-US" dirty="0" smtClean="0"/>
              <a:t>8 bits of round 3 output</a:t>
            </a:r>
          </a:p>
          <a:p>
            <a:pPr lvl="1"/>
            <a:r>
              <a:rPr lang="en-US" dirty="0" smtClean="0"/>
              <a:t>….</a:t>
            </a:r>
          </a:p>
          <a:p>
            <a:pPr lvl="1"/>
            <a:r>
              <a:rPr lang="en-US" dirty="0" smtClean="0"/>
              <a:t>128 bits of round 4 output</a:t>
            </a:r>
            <a:endParaRPr lang="en-US" dirty="0"/>
          </a:p>
          <a:p>
            <a:endParaRPr lang="en-US" dirty="0"/>
          </a:p>
          <a:p>
            <a:r>
              <a:rPr lang="en-US" dirty="0" smtClean="0"/>
              <a:t>Need at least 7 rounds (minimum) to ensure that every input bit affects every output bit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20</a:t>
            </a:fld>
            <a:endParaRPr lang="en-US"/>
          </a:p>
        </p:txBody>
      </p:sp>
    </p:spTree>
    <p:extLst>
      <p:ext uri="{BB962C8B-B14F-4D97-AF65-F5344CB8AC3E}">
        <p14:creationId xmlns:p14="http://schemas.microsoft.com/office/powerpoint/2010/main" val="20379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Lower Round SPNs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Trivial Case: One full round with no final key mixing step</a:t>
                </a:r>
              </a:p>
              <a:p>
                <a:r>
                  <a:rPr lang="en-US" b="1" dirty="0"/>
                  <a:t>Key Mixing</a:t>
                </a:r>
                <a:r>
                  <a:rPr lang="en-US" dirty="0"/>
                  <a:t>: Set </a:t>
                </a:r>
                <a14:m>
                  <m:oMath xmlns:m="http://schemas.openxmlformats.org/officeDocument/2006/math">
                    <m:r>
                      <m:rPr>
                        <m:sty m:val="p"/>
                      </m:rPr>
                      <a:rPr lang="en-US">
                        <a:latin typeface="Cambria Math"/>
                        <a:ea typeface="Cambria Math"/>
                      </a:rPr>
                      <m:t>x</m:t>
                    </m:r>
                    <m:r>
                      <a:rPr lang="en-US">
                        <a:latin typeface="Cambria Math"/>
                        <a:ea typeface="Cambria Math"/>
                      </a:rPr>
                      <m:t>≔</m:t>
                    </m:r>
                    <m:r>
                      <m:rPr>
                        <m:sty m:val="p"/>
                      </m:rPr>
                      <a:rPr lang="en-US">
                        <a:latin typeface="Cambria Math"/>
                        <a:ea typeface="Cambria Math"/>
                      </a:rPr>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dirty="0"/>
                  <a:t>       </a:t>
                </a:r>
              </a:p>
              <a:p>
                <a:r>
                  <a:rPr lang="en-US" b="1" dirty="0"/>
                  <a:t>Substitution</a:t>
                </a:r>
                <a:r>
                  <a:rPr lang="en-US" dirty="0"/>
                  <a:t>:</a:t>
                </a:r>
                <a14:m>
                  <m:oMath xmlns:m="http://schemas.openxmlformats.org/officeDocument/2006/math">
                    <m:r>
                      <a:rPr lang="en-US" b="0" i="0" smtClean="0">
                        <a:latin typeface="Cambria Math"/>
                        <a:ea typeface="Cambria Math"/>
                      </a:rPr>
                      <m:t> </m:t>
                    </m:r>
                    <m:r>
                      <m:rPr>
                        <m:sty m:val="p"/>
                      </m:rPr>
                      <a:rPr lang="en-US" b="0" i="0" smtClean="0">
                        <a:latin typeface="Cambria Math"/>
                        <a:ea typeface="Cambria Math"/>
                      </a:rPr>
                      <m:t>y</m:t>
                    </m:r>
                    <m:r>
                      <a:rPr lang="en-US" b="0" i="0" smtClean="0">
                        <a:latin typeface="Cambria Math"/>
                        <a:ea typeface="Cambria Math"/>
                      </a:rPr>
                      <m:t> ≔</m:t>
                    </m:r>
                  </m:oMath>
                </a14:m>
                <a:r>
                  <a:rPr lang="en-US" dirty="0"/>
                  <a:t> </a:t>
                </a:r>
                <a14:m>
                  <m:oMath xmlns:m="http://schemas.openxmlformats.org/officeDocument/2006/math">
                    <m:r>
                      <m:rPr>
                        <m:nor/>
                      </m:rPr>
                      <a:rPr lang="en-US" dirty="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S</m:t>
                    </m:r>
                    <m:r>
                      <m:rPr>
                        <m:nor/>
                      </m:rPr>
                      <a:rPr lang="en-US" baseline="-25000" dirty="0" smtClean="0"/>
                      <m:t>8</m:t>
                    </m:r>
                    <m:d>
                      <m:dPr>
                        <m:ctrlPr>
                          <a:rPr lang="en-US" i="1">
                            <a:latin typeface="Cambria Math" panose="02040503050406030204" pitchFamily="18" charset="0"/>
                            <a:ea typeface="Cambria Math"/>
                          </a:rPr>
                        </m:ctrlPr>
                      </m:dPr>
                      <m:e>
                        <m:r>
                          <m:rPr>
                            <m:nor/>
                          </m:rPr>
                          <a:rPr lang="en-US" dirty="0"/>
                          <m:t>x</m:t>
                        </m:r>
                        <m:r>
                          <m:rPr>
                            <m:nor/>
                          </m:rPr>
                          <a:rPr lang="en-US" baseline="-25000" dirty="0" smtClean="0"/>
                          <m:t>8</m:t>
                        </m:r>
                      </m:e>
                    </m:d>
                  </m:oMath>
                </a14:m>
                <a:endParaRPr lang="en-US" baseline="-25000" dirty="0"/>
              </a:p>
              <a:p>
                <a:r>
                  <a:rPr lang="en-US" b="1" dirty="0" smtClean="0"/>
                  <a:t>Bit Mixing Permutation</a:t>
                </a:r>
                <a:r>
                  <a:rPr lang="en-US" dirty="0"/>
                  <a:t>: </a:t>
                </a:r>
                <a:r>
                  <a:rPr lang="en-US" dirty="0" smtClean="0"/>
                  <a:t>P permute </a:t>
                </a:r>
                <a:r>
                  <a:rPr lang="en-US" dirty="0"/>
                  <a:t>the bits </a:t>
                </a:r>
                <a:r>
                  <a:rPr lang="en-US" dirty="0" smtClean="0"/>
                  <a:t>of y to </a:t>
                </a:r>
                <a:r>
                  <a:rPr lang="en-US" dirty="0"/>
                  <a:t>obtain the round </a:t>
                </a:r>
                <a:r>
                  <a:rPr lang="en-US" dirty="0" smtClean="0"/>
                  <a:t>output</a:t>
                </a:r>
              </a:p>
              <a:p>
                <a:endParaRPr lang="en-US" dirty="0"/>
              </a:p>
              <a:p>
                <a:r>
                  <a:rPr lang="en-US" dirty="0" smtClean="0"/>
                  <a:t>Given input/output (</a:t>
                </a:r>
                <a:r>
                  <a:rPr lang="en-US" dirty="0" err="1" smtClean="0"/>
                  <a:t>x,F</a:t>
                </a:r>
                <a:r>
                  <a:rPr lang="en-US" baseline="-25000" dirty="0" err="1" smtClean="0"/>
                  <a:t>k</a:t>
                </a:r>
                <a:r>
                  <a:rPr lang="en-US" dirty="0" smtClean="0"/>
                  <a:t>(x))</a:t>
                </a:r>
              </a:p>
              <a:p>
                <a:pPr lvl="1"/>
                <a:r>
                  <a:rPr lang="en-US" dirty="0" smtClean="0"/>
                  <a:t>Permutations P and S</a:t>
                </a:r>
                <a:r>
                  <a:rPr lang="en-US" baseline="-25000" dirty="0" smtClean="0"/>
                  <a:t>i</a:t>
                </a:r>
                <a:r>
                  <a:rPr lang="en-US" dirty="0" smtClean="0"/>
                  <a:t> are public and can be run in reverse </a:t>
                </a:r>
              </a:p>
              <a:p>
                <a:pPr lvl="1"/>
                <a:r>
                  <a:rPr lang="en-US" dirty="0" smtClean="0"/>
                  <a:t>P</a:t>
                </a:r>
                <a:r>
                  <a:rPr lang="en-US" baseline="30000" dirty="0" smtClean="0"/>
                  <a:t>-1</a:t>
                </a:r>
                <a:r>
                  <a:rPr lang="en-US" dirty="0" smtClean="0"/>
                  <a:t>(</a:t>
                </a:r>
                <a:r>
                  <a:rPr lang="en-US" dirty="0" err="1" smtClean="0"/>
                  <a:t>F</a:t>
                </a:r>
                <a:r>
                  <a:rPr lang="en-US" baseline="-25000" dirty="0" err="1" smtClean="0"/>
                  <a:t>k</a:t>
                </a:r>
                <a:r>
                  <a:rPr lang="en-US" dirty="0" smtClean="0"/>
                  <a:t>(x))  = </a:t>
                </a:r>
                <a14:m>
                  <m:oMath xmlns:m="http://schemas.openxmlformats.org/officeDocument/2006/math">
                    <m:r>
                      <m:rPr>
                        <m:nor/>
                      </m:rPr>
                      <a:rPr lang="en-US" dirty="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r>
                          <m:rPr>
                            <m:nor/>
                          </m:rPr>
                          <a:rPr lang="en-US" baseline="-25000" dirty="0">
                            <a:ea typeface="Cambria Math"/>
                          </a:rPr>
                          <m:t>1</m:t>
                        </m:r>
                      </m:e>
                    </m:d>
                    <m:r>
                      <a:rPr lang="en-US" i="1">
                        <a:latin typeface="Cambria Math"/>
                        <a:ea typeface="Cambria Math"/>
                      </a:rPr>
                      <m:t>∥</m:t>
                    </m:r>
                    <m:r>
                      <m:rPr>
                        <m:nor/>
                      </m:rPr>
                      <a:rPr lang="en-US" dirty="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2</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r>
                          <m:rPr>
                            <m:nor/>
                          </m:rPr>
                          <a:rPr lang="en-US" b="0" i="0" baseline="-25000" dirty="0" smtClean="0">
                            <a:ea typeface="Cambria Math"/>
                          </a:rPr>
                          <m:t>2</m:t>
                        </m:r>
                      </m:e>
                    </m:d>
                    <m:r>
                      <a:rPr lang="en-US" i="1">
                        <a:latin typeface="Cambria Math"/>
                        <a:ea typeface="Cambria Math"/>
                      </a:rPr>
                      <m:t>∥…∥</m:t>
                    </m:r>
                    <m:r>
                      <m:rPr>
                        <m:nor/>
                      </m:rPr>
                      <a:rPr lang="en-US" dirty="0"/>
                      <m:t>S</m:t>
                    </m:r>
                    <m:r>
                      <m:rPr>
                        <m:nor/>
                      </m:rPr>
                      <a:rPr lang="en-US" baseline="-25000" dirty="0"/>
                      <m:t>8</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8</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r>
                          <a:rPr lang="en-US" b="0" i="1" baseline="-25000" dirty="0" smtClean="0">
                            <a:latin typeface="Cambria Math"/>
                            <a:ea typeface="Cambria Math"/>
                          </a:rPr>
                          <m:t>8</m:t>
                        </m:r>
                      </m:e>
                    </m:d>
                  </m:oMath>
                </a14:m>
                <a:endParaRPr lang="en-US" dirty="0" smtClean="0"/>
              </a:p>
              <a:p>
                <a:pPr lvl="1"/>
                <a14:m>
                  <m:oMath xmlns:m="http://schemas.openxmlformats.org/officeDocument/2006/math">
                    <m:r>
                      <m:rPr>
                        <m:nor/>
                      </m:rPr>
                      <a:rPr lang="en-US" dirty="0"/>
                      <m:t>x</m:t>
                    </m:r>
                    <m:r>
                      <m:rPr>
                        <m:nor/>
                      </m:rPr>
                      <a:rPr lang="en-US" b="0" i="0" baseline="-25000" dirty="0" smtClean="0"/>
                      <m:t>i</m:t>
                    </m:r>
                    <m:r>
                      <m:rPr>
                        <m:nor/>
                      </m:rPr>
                      <a:rPr lang="en-US" dirty="0">
                        <a:ea typeface="Cambria Math"/>
                      </a:rPr>
                      <m:t> </m:t>
                    </m:r>
                    <m:r>
                      <a:rPr lang="en-US" i="1">
                        <a:latin typeface="Cambria Math"/>
                        <a:ea typeface="Cambria Math"/>
                      </a:rPr>
                      <m:t>⨂</m:t>
                    </m:r>
                    <m:r>
                      <a:rPr lang="en-US" i="1">
                        <a:latin typeface="Cambria Math"/>
                        <a:ea typeface="Cambria Math"/>
                      </a:rPr>
                      <m:t>𝑘</m:t>
                    </m:r>
                    <m:r>
                      <m:rPr>
                        <m:nor/>
                      </m:rPr>
                      <a:rPr lang="en-US" b="0" i="0" baseline="-25000" dirty="0" smtClean="0">
                        <a:ea typeface="Cambria Math"/>
                      </a:rPr>
                      <m:t>i</m:t>
                    </m:r>
                    <m:r>
                      <a:rPr lang="en-US" i="1" baseline="-25000" dirty="0">
                        <a:latin typeface="Cambria Math" panose="02040503050406030204" pitchFamily="18" charset="0"/>
                        <a:ea typeface="Cambria Math"/>
                      </a:rPr>
                      <m:t> </m:t>
                    </m:r>
                  </m:oMath>
                </a14:m>
                <a:r>
                  <a:rPr lang="en-US" dirty="0" smtClean="0"/>
                  <a:t>=S</a:t>
                </a:r>
                <a:r>
                  <a:rPr lang="en-US" baseline="-25000" dirty="0" smtClean="0"/>
                  <a:t>i</a:t>
                </a:r>
                <a:r>
                  <a:rPr lang="en-US" baseline="30000" dirty="0" smtClean="0"/>
                  <a:t>-1</a:t>
                </a:r>
                <a14:m>
                  <m:oMath xmlns:m="http://schemas.openxmlformats.org/officeDocument/2006/math">
                    <m:d>
                      <m:dPr>
                        <m:ctrlPr>
                          <a:rPr lang="en-US" i="1">
                            <a:latin typeface="Cambria Math" panose="02040503050406030204" pitchFamily="18" charset="0"/>
                            <a:ea typeface="Cambria Math"/>
                          </a:rPr>
                        </m:ctrlPr>
                      </m:dPr>
                      <m:e>
                        <m:r>
                          <m:rPr>
                            <m:nor/>
                          </m:rPr>
                          <a:rPr lang="en-US" dirty="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r>
                              <m:rPr>
                                <m:nor/>
                              </m:rPr>
                              <a:rPr lang="en-US" baseline="-25000" dirty="0">
                                <a:ea typeface="Cambria Math"/>
                              </a:rPr>
                              <m:t>1</m:t>
                            </m:r>
                          </m:e>
                        </m:d>
                      </m:e>
                    </m:d>
                  </m:oMath>
                </a14:m>
                <a:endParaRPr lang="en-US" baseline="30000" dirty="0" smtClean="0"/>
              </a:p>
              <a:p>
                <a:pPr lvl="1"/>
                <a:r>
                  <a:rPr lang="en-US" dirty="0" smtClean="0"/>
                  <a:t>Attacker knows x</a:t>
                </a:r>
                <a:r>
                  <a:rPr lang="en-US" baseline="-25000" dirty="0" smtClean="0"/>
                  <a:t>i </a:t>
                </a:r>
                <a:r>
                  <a:rPr lang="en-US" dirty="0" smtClean="0"/>
                  <a:t>and can thus obtain </a:t>
                </a:r>
                <a:r>
                  <a:rPr lang="en-US" dirty="0" err="1" smtClean="0"/>
                  <a:t>k</a:t>
                </a:r>
                <a:r>
                  <a:rPr lang="en-US" baseline="-25000" dirty="0" err="1" smtClean="0"/>
                  <a:t>i</a:t>
                </a: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801" b="-2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21</a:t>
            </a:fld>
            <a:endParaRPr lang="en-US"/>
          </a:p>
        </p:txBody>
      </p:sp>
    </p:spTree>
    <p:extLst>
      <p:ext uri="{BB962C8B-B14F-4D97-AF65-F5344CB8AC3E}">
        <p14:creationId xmlns:p14="http://schemas.microsoft.com/office/powerpoint/2010/main" val="29376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Lower Round SPNs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Easy Case: One full round with final key mixing step</a:t>
                </a:r>
              </a:p>
              <a:p>
                <a:r>
                  <a:rPr lang="en-US" b="1" dirty="0"/>
                  <a:t>Key Mixing</a:t>
                </a:r>
                <a:r>
                  <a:rPr lang="en-US" dirty="0"/>
                  <a:t>: Set </a:t>
                </a:r>
                <a14:m>
                  <m:oMath xmlns:m="http://schemas.openxmlformats.org/officeDocument/2006/math">
                    <m:r>
                      <m:rPr>
                        <m:sty m:val="p"/>
                      </m:rPr>
                      <a:rPr lang="en-US">
                        <a:latin typeface="Cambria Math"/>
                        <a:ea typeface="Cambria Math"/>
                      </a:rPr>
                      <m:t>x</m:t>
                    </m:r>
                    <m:r>
                      <a:rPr lang="en-US">
                        <a:latin typeface="Cambria Math"/>
                        <a:ea typeface="Cambria Math"/>
                      </a:rPr>
                      <m:t>≔</m:t>
                    </m:r>
                    <m:r>
                      <m:rPr>
                        <m:sty m:val="p"/>
                      </m:rPr>
                      <a:rPr lang="en-US">
                        <a:latin typeface="Cambria Math"/>
                        <a:ea typeface="Cambria Math"/>
                      </a:rPr>
                      <m:t>x</m:t>
                    </m:r>
                    <m:r>
                      <a:rPr lang="en-US" i="1">
                        <a:latin typeface="Cambria Math"/>
                        <a:ea typeface="Cambria Math"/>
                      </a:rPr>
                      <m:t>⨂</m:t>
                    </m:r>
                    <m:r>
                      <a:rPr lang="en-US" i="1">
                        <a:latin typeface="Cambria Math"/>
                        <a:ea typeface="Cambria Math"/>
                      </a:rPr>
                      <m:t>𝑘</m:t>
                    </m:r>
                  </m:oMath>
                </a14:m>
                <a:r>
                  <a:rPr lang="en-US" baseline="-25000" dirty="0" smtClean="0"/>
                  <a:t>1</a:t>
                </a:r>
                <a:r>
                  <a:rPr lang="en-US" baseline="-25000" dirty="0"/>
                  <a:t> </a:t>
                </a:r>
                <a:r>
                  <a:rPr lang="en-US" dirty="0"/>
                  <a:t>      </a:t>
                </a:r>
              </a:p>
              <a:p>
                <a:r>
                  <a:rPr lang="en-US" b="1" dirty="0"/>
                  <a:t>Substitution</a:t>
                </a:r>
                <a:r>
                  <a:rPr lang="en-US" dirty="0"/>
                  <a:t>:</a:t>
                </a:r>
                <a14:m>
                  <m:oMath xmlns:m="http://schemas.openxmlformats.org/officeDocument/2006/math">
                    <m:r>
                      <a:rPr lang="en-US" b="0" i="0" smtClean="0">
                        <a:latin typeface="Cambria Math"/>
                        <a:ea typeface="Cambria Math"/>
                      </a:rPr>
                      <m:t> </m:t>
                    </m:r>
                    <m:r>
                      <m:rPr>
                        <m:sty m:val="p"/>
                      </m:rPr>
                      <a:rPr lang="en-US" b="0" i="0" smtClean="0">
                        <a:latin typeface="Cambria Math"/>
                        <a:ea typeface="Cambria Math"/>
                      </a:rPr>
                      <m:t>y</m:t>
                    </m:r>
                    <m:r>
                      <a:rPr lang="en-US" b="0" i="0" smtClean="0">
                        <a:latin typeface="Cambria Math"/>
                        <a:ea typeface="Cambria Math"/>
                      </a:rPr>
                      <m:t> ≔</m:t>
                    </m:r>
                  </m:oMath>
                </a14:m>
                <a:r>
                  <a:rPr lang="en-US" dirty="0"/>
                  <a:t> </a:t>
                </a:r>
                <a14:m>
                  <m:oMath xmlns:m="http://schemas.openxmlformats.org/officeDocument/2006/math">
                    <m:r>
                      <m:rPr>
                        <m:nor/>
                      </m:rPr>
                      <a:rPr lang="en-US" dirty="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S</m:t>
                    </m:r>
                    <m:r>
                      <m:rPr>
                        <m:nor/>
                      </m:rPr>
                      <a:rPr lang="en-US" baseline="-25000" dirty="0" smtClean="0"/>
                      <m:t>8</m:t>
                    </m:r>
                    <m:d>
                      <m:dPr>
                        <m:ctrlPr>
                          <a:rPr lang="en-US" i="1">
                            <a:latin typeface="Cambria Math" panose="02040503050406030204" pitchFamily="18" charset="0"/>
                            <a:ea typeface="Cambria Math"/>
                          </a:rPr>
                        </m:ctrlPr>
                      </m:dPr>
                      <m:e>
                        <m:r>
                          <m:rPr>
                            <m:nor/>
                          </m:rPr>
                          <a:rPr lang="en-US" dirty="0"/>
                          <m:t>x</m:t>
                        </m:r>
                        <m:r>
                          <m:rPr>
                            <m:nor/>
                          </m:rPr>
                          <a:rPr lang="en-US" baseline="-25000" dirty="0" smtClean="0"/>
                          <m:t>8</m:t>
                        </m:r>
                      </m:e>
                    </m:d>
                  </m:oMath>
                </a14:m>
                <a:endParaRPr lang="en-US" baseline="-25000" dirty="0"/>
              </a:p>
              <a:p>
                <a:r>
                  <a:rPr lang="en-US" b="1" dirty="0" smtClean="0"/>
                  <a:t>Bit Mixing Permutation</a:t>
                </a:r>
                <a:r>
                  <a:rPr lang="en-US" dirty="0"/>
                  <a:t>: </a:t>
                </a:r>
                <a14:m>
                  <m:oMath xmlns:m="http://schemas.openxmlformats.org/officeDocument/2006/math">
                    <m:r>
                      <m:rPr>
                        <m:sty m:val="p"/>
                      </m:rPr>
                      <a:rPr lang="en-US" b="0" i="0" dirty="0" smtClean="0">
                        <a:latin typeface="Cambria Math"/>
                      </a:rPr>
                      <m:t>z</m:t>
                    </m:r>
                    <m:r>
                      <m:rPr>
                        <m:nor/>
                      </m:rPr>
                      <a:rPr lang="en-US" baseline="-25000" dirty="0"/>
                      <m:t>1</m:t>
                    </m:r>
                    <m:r>
                      <a:rPr lang="en-US" i="1">
                        <a:latin typeface="Cambria Math"/>
                        <a:ea typeface="Cambria Math"/>
                      </a:rPr>
                      <m:t>∥…∥</m:t>
                    </m:r>
                    <m:r>
                      <m:rPr>
                        <m:nor/>
                      </m:rPr>
                      <a:rPr lang="en-US" b="0" i="0" smtClean="0">
                        <a:latin typeface="Cambria Math"/>
                        <a:ea typeface="Cambria Math"/>
                      </a:rPr>
                      <m:t>z</m:t>
                    </m:r>
                    <m:r>
                      <m:rPr>
                        <m:nor/>
                      </m:rPr>
                      <a:rPr lang="en-US" baseline="-25000" dirty="0"/>
                      <m:t>8</m:t>
                    </m:r>
                    <m:r>
                      <a:rPr lang="en-US" i="1" baseline="-25000" dirty="0">
                        <a:latin typeface="Cambria Math" panose="02040503050406030204" pitchFamily="18" charset="0"/>
                      </a:rPr>
                      <m:t> </m:t>
                    </m:r>
                  </m:oMath>
                </a14:m>
                <a:r>
                  <a:rPr lang="en-US" dirty="0" smtClean="0"/>
                  <a:t>=P(y)</a:t>
                </a:r>
              </a:p>
              <a:p>
                <a:r>
                  <a:rPr lang="en-US" b="1" dirty="0" smtClean="0"/>
                  <a:t>Final Key Mixing</a:t>
                </a:r>
                <a:r>
                  <a:rPr lang="en-US" dirty="0" smtClean="0"/>
                  <a:t>: Output z</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baseline="-25000" dirty="0" smtClean="0"/>
                  <a:t>2</a:t>
                </a:r>
                <a:r>
                  <a:rPr lang="en-US" dirty="0"/>
                  <a:t> </a:t>
                </a:r>
                <a:endParaRPr lang="en-US" dirty="0" smtClean="0"/>
              </a:p>
              <a:p>
                <a:endParaRPr lang="en-US" dirty="0"/>
              </a:p>
              <a:p>
                <a:r>
                  <a:rPr lang="en-US" dirty="0" smtClean="0"/>
                  <a:t>Given input/output (</a:t>
                </a:r>
                <a:r>
                  <a:rPr lang="en-US" dirty="0" err="1" smtClean="0"/>
                  <a:t>x,F</a:t>
                </a:r>
                <a:r>
                  <a:rPr lang="en-US" baseline="-25000" dirty="0" err="1" smtClean="0"/>
                  <a:t>k</a:t>
                </a:r>
                <a:r>
                  <a:rPr lang="en-US" dirty="0" smtClean="0"/>
                  <a:t>(x))</a:t>
                </a:r>
              </a:p>
              <a:p>
                <a:pPr lvl="1"/>
                <a:r>
                  <a:rPr lang="en-US" dirty="0" smtClean="0"/>
                  <a:t>Permutations P and S</a:t>
                </a:r>
                <a:r>
                  <a:rPr lang="en-US" baseline="-25000" dirty="0" smtClean="0"/>
                  <a:t>i</a:t>
                </a:r>
                <a:r>
                  <a:rPr lang="en-US" dirty="0" smtClean="0"/>
                  <a:t> are public and can be run in reverse once k</a:t>
                </a:r>
                <a:r>
                  <a:rPr lang="en-US" baseline="-25000" dirty="0" smtClean="0"/>
                  <a:t>2</a:t>
                </a:r>
                <a:r>
                  <a:rPr lang="en-US" dirty="0" smtClean="0"/>
                  <a:t> is known</a:t>
                </a:r>
              </a:p>
              <a:p>
                <a:pPr lvl="1"/>
                <a:r>
                  <a:rPr lang="en-US" dirty="0" smtClean="0"/>
                  <a:t>Immediately yields attack in 2</a:t>
                </a:r>
                <a:r>
                  <a:rPr lang="en-US" baseline="30000" dirty="0" smtClean="0"/>
                  <a:t>64</a:t>
                </a:r>
                <a:r>
                  <a:rPr lang="en-US" dirty="0" smtClean="0"/>
                  <a:t> time (k</a:t>
                </a:r>
                <a:r>
                  <a:rPr lang="en-US" baseline="-25000" dirty="0" smtClean="0"/>
                  <a:t>1</a:t>
                </a:r>
                <a:r>
                  <a:rPr lang="en-US" dirty="0" smtClean="0"/>
                  <a:t>,k</a:t>
                </a:r>
                <a:r>
                  <a:rPr lang="en-US" baseline="-25000" dirty="0" smtClean="0"/>
                  <a:t>2</a:t>
                </a:r>
                <a:r>
                  <a:rPr lang="en-US" dirty="0" smtClean="0"/>
                  <a:t> are each 64 bit keys) which narrows down key-space to </a:t>
                </a:r>
                <a:r>
                  <a:rPr lang="en-US" dirty="0"/>
                  <a:t>2</a:t>
                </a:r>
                <a:r>
                  <a:rPr lang="en-US" baseline="30000" dirty="0"/>
                  <a:t>64</a:t>
                </a:r>
                <a:r>
                  <a:rPr lang="en-US" dirty="0" smtClean="0"/>
                  <a:t> but we can do much better!</a:t>
                </a:r>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081" b="-9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22</a:t>
            </a:fld>
            <a:endParaRPr lang="en-US"/>
          </a:p>
        </p:txBody>
      </p:sp>
    </p:spTree>
    <p:extLst>
      <p:ext uri="{BB962C8B-B14F-4D97-AF65-F5344CB8AC3E}">
        <p14:creationId xmlns:p14="http://schemas.microsoft.com/office/powerpoint/2010/main" val="353882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Lower Round SPNs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Easy Case: One full round with final key mixing step</a:t>
                </a:r>
              </a:p>
              <a:p>
                <a:r>
                  <a:rPr lang="en-US" b="1" dirty="0"/>
                  <a:t>Key Mixing</a:t>
                </a:r>
                <a:r>
                  <a:rPr lang="en-US" dirty="0"/>
                  <a:t>: Set </a:t>
                </a:r>
                <a14:m>
                  <m:oMath xmlns:m="http://schemas.openxmlformats.org/officeDocument/2006/math">
                    <m:r>
                      <m:rPr>
                        <m:sty m:val="p"/>
                      </m:rPr>
                      <a:rPr lang="en-US">
                        <a:latin typeface="Cambria Math"/>
                        <a:ea typeface="Cambria Math"/>
                      </a:rPr>
                      <m:t>x</m:t>
                    </m:r>
                    <m:r>
                      <a:rPr lang="en-US">
                        <a:latin typeface="Cambria Math"/>
                        <a:ea typeface="Cambria Math"/>
                      </a:rPr>
                      <m:t>≔</m:t>
                    </m:r>
                    <m:r>
                      <m:rPr>
                        <m:sty m:val="p"/>
                      </m:rPr>
                      <a:rPr lang="en-US">
                        <a:latin typeface="Cambria Math"/>
                        <a:ea typeface="Cambria Math"/>
                      </a:rPr>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baseline="-25000" dirty="0" smtClean="0"/>
                  <a:t>1</a:t>
                </a:r>
                <a:r>
                  <a:rPr lang="en-US" baseline="-25000" dirty="0"/>
                  <a:t> </a:t>
                </a:r>
                <a:r>
                  <a:rPr lang="en-US" dirty="0"/>
                  <a:t>      </a:t>
                </a:r>
              </a:p>
              <a:p>
                <a:r>
                  <a:rPr lang="en-US" b="1" dirty="0"/>
                  <a:t>Substitution</a:t>
                </a:r>
                <a:r>
                  <a:rPr lang="en-US" dirty="0"/>
                  <a:t>:</a:t>
                </a:r>
                <a14:m>
                  <m:oMath xmlns:m="http://schemas.openxmlformats.org/officeDocument/2006/math">
                    <m:r>
                      <a:rPr lang="en-US" b="0" i="0" smtClean="0">
                        <a:latin typeface="Cambria Math"/>
                        <a:ea typeface="Cambria Math"/>
                      </a:rPr>
                      <m:t> </m:t>
                    </m:r>
                    <m:r>
                      <m:rPr>
                        <m:sty m:val="p"/>
                      </m:rPr>
                      <a:rPr lang="en-US" b="0" i="0" smtClean="0">
                        <a:latin typeface="Cambria Math"/>
                        <a:ea typeface="Cambria Math"/>
                      </a:rPr>
                      <m:t>y</m:t>
                    </m:r>
                    <m:r>
                      <a:rPr lang="en-US" b="0" i="0" smtClean="0">
                        <a:latin typeface="Cambria Math"/>
                        <a:ea typeface="Cambria Math"/>
                      </a:rPr>
                      <m:t> ≔</m:t>
                    </m:r>
                  </m:oMath>
                </a14:m>
                <a:r>
                  <a:rPr lang="en-US" dirty="0"/>
                  <a:t> </a:t>
                </a:r>
                <a14:m>
                  <m:oMath xmlns:m="http://schemas.openxmlformats.org/officeDocument/2006/math">
                    <m:r>
                      <m:rPr>
                        <m:nor/>
                      </m:rPr>
                      <a:rPr lang="en-US" dirty="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S</m:t>
                    </m:r>
                    <m:r>
                      <m:rPr>
                        <m:nor/>
                      </m:rPr>
                      <a:rPr lang="en-US" baseline="-25000" dirty="0" smtClean="0"/>
                      <m:t>8</m:t>
                    </m:r>
                    <m:d>
                      <m:dPr>
                        <m:ctrlPr>
                          <a:rPr lang="en-US" i="1">
                            <a:latin typeface="Cambria Math" panose="02040503050406030204" pitchFamily="18" charset="0"/>
                            <a:ea typeface="Cambria Math"/>
                          </a:rPr>
                        </m:ctrlPr>
                      </m:dPr>
                      <m:e>
                        <m:r>
                          <m:rPr>
                            <m:nor/>
                          </m:rPr>
                          <a:rPr lang="en-US" dirty="0"/>
                          <m:t>x</m:t>
                        </m:r>
                        <m:r>
                          <m:rPr>
                            <m:nor/>
                          </m:rPr>
                          <a:rPr lang="en-US" baseline="-25000" dirty="0" smtClean="0"/>
                          <m:t>8</m:t>
                        </m:r>
                      </m:e>
                    </m:d>
                  </m:oMath>
                </a14:m>
                <a:endParaRPr lang="en-US" baseline="-25000" dirty="0"/>
              </a:p>
              <a:p>
                <a:r>
                  <a:rPr lang="en-US" b="1" dirty="0" smtClean="0"/>
                  <a:t>Bit Mixing Permutation</a:t>
                </a:r>
                <a:r>
                  <a:rPr lang="en-US" dirty="0"/>
                  <a:t>: </a:t>
                </a:r>
                <a14:m>
                  <m:oMath xmlns:m="http://schemas.openxmlformats.org/officeDocument/2006/math">
                    <m:r>
                      <m:rPr>
                        <m:sty m:val="p"/>
                      </m:rPr>
                      <a:rPr lang="en-US" b="0" i="0" dirty="0" smtClean="0">
                        <a:latin typeface="Cambria Math"/>
                      </a:rPr>
                      <m:t>z</m:t>
                    </m:r>
                    <m:r>
                      <m:rPr>
                        <m:nor/>
                      </m:rPr>
                      <a:rPr lang="en-US" baseline="-25000" dirty="0"/>
                      <m:t>1</m:t>
                    </m:r>
                    <m:r>
                      <a:rPr lang="en-US" i="1">
                        <a:latin typeface="Cambria Math"/>
                        <a:ea typeface="Cambria Math"/>
                      </a:rPr>
                      <m:t>∥…∥</m:t>
                    </m:r>
                    <m:r>
                      <m:rPr>
                        <m:nor/>
                      </m:rPr>
                      <a:rPr lang="en-US" b="0" i="0" smtClean="0">
                        <a:latin typeface="Cambria Math"/>
                        <a:ea typeface="Cambria Math"/>
                      </a:rPr>
                      <m:t>z</m:t>
                    </m:r>
                    <m:r>
                      <m:rPr>
                        <m:nor/>
                      </m:rPr>
                      <a:rPr lang="en-US" baseline="-25000" dirty="0"/>
                      <m:t>8</m:t>
                    </m:r>
                    <m:r>
                      <a:rPr lang="en-US" i="1" baseline="-25000" dirty="0">
                        <a:latin typeface="Cambria Math" panose="02040503050406030204" pitchFamily="18" charset="0"/>
                      </a:rPr>
                      <m:t> </m:t>
                    </m:r>
                  </m:oMath>
                </a14:m>
                <a:r>
                  <a:rPr lang="en-US" dirty="0" smtClean="0"/>
                  <a:t>=P(y)</a:t>
                </a:r>
              </a:p>
              <a:p>
                <a:r>
                  <a:rPr lang="en-US" b="1" dirty="0" smtClean="0"/>
                  <a:t>Final Key Mixing</a:t>
                </a:r>
                <a:r>
                  <a:rPr lang="en-US" dirty="0" smtClean="0"/>
                  <a:t>: Output </a:t>
                </a:r>
                <a14:m>
                  <m:oMath xmlns:m="http://schemas.openxmlformats.org/officeDocument/2006/math">
                    <m:r>
                      <m:rPr>
                        <m:sty m:val="p"/>
                      </m:rPr>
                      <a:rPr lang="en-US" b="0" i="0" smtClean="0">
                        <a:latin typeface="Cambria Math"/>
                        <a:ea typeface="Cambria Math"/>
                      </a:rPr>
                      <m:t>z</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baseline="-25000" dirty="0" smtClean="0"/>
                  <a:t>2</a:t>
                </a:r>
                <a:r>
                  <a:rPr lang="en-US" dirty="0"/>
                  <a:t> </a:t>
                </a:r>
                <a:endParaRPr lang="en-US" dirty="0" smtClean="0"/>
              </a:p>
              <a:p>
                <a:endParaRPr lang="en-US" dirty="0"/>
              </a:p>
              <a:p>
                <a:r>
                  <a:rPr lang="en-US" dirty="0" smtClean="0"/>
                  <a:t>Given input/output (</a:t>
                </a:r>
                <a:r>
                  <a:rPr lang="en-US" dirty="0" err="1" smtClean="0"/>
                  <a:t>x,F</a:t>
                </a:r>
                <a:r>
                  <a:rPr lang="en-US" baseline="-25000" dirty="0" err="1" smtClean="0"/>
                  <a:t>k</a:t>
                </a:r>
                <a:r>
                  <a:rPr lang="en-US" dirty="0" smtClean="0"/>
                  <a:t>(x))</a:t>
                </a:r>
              </a:p>
              <a:p>
                <a:pPr lvl="1"/>
                <a:r>
                  <a:rPr lang="en-US" dirty="0" smtClean="0"/>
                  <a:t>Permutations P and S</a:t>
                </a:r>
                <a:r>
                  <a:rPr lang="en-US" baseline="-25000" dirty="0" smtClean="0"/>
                  <a:t>i</a:t>
                </a:r>
                <a:r>
                  <a:rPr lang="en-US" dirty="0" smtClean="0"/>
                  <a:t> are public and can be run in reverse once k</a:t>
                </a:r>
                <a:r>
                  <a:rPr lang="en-US" baseline="-25000" dirty="0" smtClean="0"/>
                  <a:t>2</a:t>
                </a:r>
                <a:r>
                  <a:rPr lang="en-US" dirty="0" smtClean="0"/>
                  <a:t> is known</a:t>
                </a:r>
              </a:p>
              <a:p>
                <a:pPr lvl="1"/>
                <a:r>
                  <a:rPr lang="en-US" dirty="0" smtClean="0"/>
                  <a:t>Guessing 8 specific bits of k</a:t>
                </a:r>
                <a:r>
                  <a:rPr lang="en-US" baseline="-25000" dirty="0" smtClean="0"/>
                  <a:t>2 </a:t>
                </a:r>
                <a:r>
                  <a:rPr lang="en-US" dirty="0" smtClean="0"/>
                  <a:t>(which bits depends on P) we can obtain one value </a:t>
                </a:r>
                <a14:m>
                  <m:oMath xmlns:m="http://schemas.openxmlformats.org/officeDocument/2006/math">
                    <m:r>
                      <m:rPr>
                        <m:nor/>
                      </m:rPr>
                      <a:rPr lang="en-US" dirty="0"/>
                      <m:t>y</m:t>
                    </m:r>
                    <m:r>
                      <m:rPr>
                        <m:nor/>
                      </m:rPr>
                      <a:rPr lang="en-US" baseline="-25000" dirty="0"/>
                      <m:t>i</m:t>
                    </m:r>
                    <m:r>
                      <a:rPr lang="en-US" b="0" i="0" dirty="0" smtClean="0">
                        <a:latin typeface="Cambria Math"/>
                      </a:rPr>
                      <m:t>=</m:t>
                    </m:r>
                    <m:r>
                      <m:rPr>
                        <m:nor/>
                      </m:rPr>
                      <a:rPr lang="en-US" dirty="0"/>
                      <m:t>S</m:t>
                    </m:r>
                    <m:r>
                      <m:rPr>
                        <m:nor/>
                      </m:rPr>
                      <a:rPr lang="en-US" b="0" i="0" baseline="-25000" dirty="0" smtClean="0"/>
                      <m:t>i</m:t>
                    </m:r>
                    <m:d>
                      <m:dPr>
                        <m:ctrlPr>
                          <a:rPr lang="en-US" i="1">
                            <a:latin typeface="Cambria Math" panose="02040503050406030204" pitchFamily="18" charset="0"/>
                            <a:ea typeface="Cambria Math"/>
                          </a:rPr>
                        </m:ctrlPr>
                      </m:dPr>
                      <m:e>
                        <m:r>
                          <m:rPr>
                            <m:nor/>
                          </m:rPr>
                          <a:rPr lang="en-US" dirty="0"/>
                          <m:t>x</m:t>
                        </m:r>
                        <m:r>
                          <m:rPr>
                            <m:nor/>
                          </m:rPr>
                          <a:rPr lang="en-US" b="0" i="0" baseline="-25000" dirty="0" smtClean="0"/>
                          <m:t>i</m:t>
                        </m:r>
                        <m:r>
                          <m:rPr>
                            <m:nor/>
                          </m:rPr>
                          <a:rPr lang="en-US" dirty="0">
                            <a:ea typeface="Cambria Math"/>
                          </a:rPr>
                          <m:t> </m:t>
                        </m:r>
                        <m:r>
                          <a:rPr lang="en-US" i="1">
                            <a:latin typeface="Cambria Math"/>
                            <a:ea typeface="Cambria Math"/>
                          </a:rPr>
                          <m:t>⨂</m:t>
                        </m:r>
                        <m:r>
                          <a:rPr lang="en-US" i="1">
                            <a:latin typeface="Cambria Math"/>
                            <a:ea typeface="Cambria Math"/>
                          </a:rPr>
                          <m:t>𝑘</m:t>
                        </m:r>
                        <m:r>
                          <m:rPr>
                            <m:nor/>
                          </m:rPr>
                          <a:rPr lang="en-US" b="0" i="0" baseline="-25000" dirty="0" smtClean="0">
                            <a:ea typeface="Cambria Math"/>
                          </a:rPr>
                          <m:t>i</m:t>
                        </m:r>
                      </m:e>
                    </m:d>
                  </m:oMath>
                </a14:m>
                <a:endParaRPr lang="en-US" baseline="-25000" dirty="0" smtClean="0"/>
              </a:p>
              <a:p>
                <a:pPr lvl="1"/>
                <a:r>
                  <a:rPr lang="en-US" dirty="0"/>
                  <a:t>Attacker knows x</a:t>
                </a:r>
                <a:r>
                  <a:rPr lang="en-US" baseline="-25000" dirty="0"/>
                  <a:t>i </a:t>
                </a:r>
                <a:r>
                  <a:rPr lang="en-US" dirty="0"/>
                  <a:t>and can thus </a:t>
                </a:r>
                <a:r>
                  <a:rPr lang="en-US" dirty="0" smtClean="0"/>
                  <a:t>obtain </a:t>
                </a:r>
                <a:r>
                  <a:rPr lang="en-US" dirty="0" err="1"/>
                  <a:t>k</a:t>
                </a:r>
                <a:r>
                  <a:rPr lang="en-US" baseline="-25000" dirty="0" err="1"/>
                  <a:t>i</a:t>
                </a:r>
                <a:r>
                  <a:rPr lang="en-US" dirty="0" smtClean="0"/>
                  <a:t> by inverting S</a:t>
                </a:r>
                <a:r>
                  <a:rPr lang="en-US" baseline="-25000" dirty="0" smtClean="0"/>
                  <a:t>i </a:t>
                </a:r>
                <a:r>
                  <a:rPr lang="en-US" dirty="0"/>
                  <a:t>and using </a:t>
                </a:r>
                <a:r>
                  <a:rPr lang="en-US" dirty="0" smtClean="0"/>
                  <a:t>XOR</a:t>
                </a:r>
              </a:p>
              <a:p>
                <a:pPr lvl="1"/>
                <a:r>
                  <a:rPr lang="en-US" dirty="0" smtClean="0"/>
                  <a:t>Narrows </a:t>
                </a:r>
                <a:r>
                  <a:rPr lang="en-US" dirty="0"/>
                  <a:t>down key-space </a:t>
                </a:r>
                <a:r>
                  <a:rPr lang="en-US" dirty="0" smtClean="0"/>
                  <a:t>to 2</a:t>
                </a:r>
                <a:r>
                  <a:rPr lang="en-US" baseline="30000" dirty="0" smtClean="0"/>
                  <a:t>64</a:t>
                </a:r>
                <a:r>
                  <a:rPr lang="en-US" dirty="0"/>
                  <a:t> , but </a:t>
                </a:r>
                <a:r>
                  <a:rPr lang="en-US" dirty="0" smtClean="0"/>
                  <a:t>in time 8x2</a:t>
                </a:r>
                <a:r>
                  <a:rPr lang="en-US" baseline="30000" dirty="0" smtClean="0"/>
                  <a:t>8</a:t>
                </a:r>
              </a:p>
              <a:p>
                <a:pPr lvl="1"/>
                <a:endParaRPr lang="en-US" baseline="-25000" dirty="0"/>
              </a:p>
              <a:p>
                <a:pPr lvl="1"/>
                <a:endParaRPr lang="en-US" baseline="-25000" dirty="0" smtClean="0"/>
              </a:p>
              <a:p>
                <a:pPr lvl="1"/>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3501" b="-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23</a:t>
            </a:fld>
            <a:endParaRPr lang="en-US"/>
          </a:p>
        </p:txBody>
      </p:sp>
    </p:spTree>
    <p:extLst>
      <p:ext uri="{BB962C8B-B14F-4D97-AF65-F5344CB8AC3E}">
        <p14:creationId xmlns:p14="http://schemas.microsoft.com/office/powerpoint/2010/main" val="328304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Lower Round SPNs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Easy Case: One full round with final key mixing step</a:t>
                </a:r>
              </a:p>
              <a:p>
                <a:r>
                  <a:rPr lang="en-US" b="1" dirty="0"/>
                  <a:t>Key Mixing</a:t>
                </a:r>
                <a:r>
                  <a:rPr lang="en-US" dirty="0"/>
                  <a:t>: Set </a:t>
                </a:r>
                <a14:m>
                  <m:oMath xmlns:m="http://schemas.openxmlformats.org/officeDocument/2006/math">
                    <m:r>
                      <m:rPr>
                        <m:sty m:val="p"/>
                      </m:rPr>
                      <a:rPr lang="en-US">
                        <a:latin typeface="Cambria Math"/>
                        <a:ea typeface="Cambria Math"/>
                      </a:rPr>
                      <m:t>x</m:t>
                    </m:r>
                    <m:r>
                      <a:rPr lang="en-US">
                        <a:latin typeface="Cambria Math"/>
                        <a:ea typeface="Cambria Math"/>
                      </a:rPr>
                      <m:t>≔</m:t>
                    </m:r>
                    <m:r>
                      <m:rPr>
                        <m:sty m:val="p"/>
                      </m:rPr>
                      <a:rPr lang="en-US">
                        <a:latin typeface="Cambria Math"/>
                        <a:ea typeface="Cambria Math"/>
                      </a:rPr>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baseline="-25000" dirty="0" smtClean="0"/>
                  <a:t>1</a:t>
                </a:r>
                <a:r>
                  <a:rPr lang="en-US" baseline="-25000" dirty="0"/>
                  <a:t> </a:t>
                </a:r>
                <a:r>
                  <a:rPr lang="en-US" dirty="0"/>
                  <a:t>      </a:t>
                </a:r>
              </a:p>
              <a:p>
                <a:r>
                  <a:rPr lang="en-US" b="1" dirty="0"/>
                  <a:t>Substitution</a:t>
                </a:r>
                <a:r>
                  <a:rPr lang="en-US" dirty="0"/>
                  <a:t>:</a:t>
                </a:r>
                <a14:m>
                  <m:oMath xmlns:m="http://schemas.openxmlformats.org/officeDocument/2006/math">
                    <m:r>
                      <a:rPr lang="en-US" b="0" i="0" smtClean="0">
                        <a:latin typeface="Cambria Math"/>
                        <a:ea typeface="Cambria Math"/>
                      </a:rPr>
                      <m:t> </m:t>
                    </m:r>
                    <m:r>
                      <m:rPr>
                        <m:sty m:val="p"/>
                      </m:rPr>
                      <a:rPr lang="en-US" b="0" i="0" smtClean="0">
                        <a:latin typeface="Cambria Math"/>
                        <a:ea typeface="Cambria Math"/>
                      </a:rPr>
                      <m:t>y</m:t>
                    </m:r>
                    <m:r>
                      <a:rPr lang="en-US" b="0" i="0" smtClean="0">
                        <a:latin typeface="Cambria Math"/>
                        <a:ea typeface="Cambria Math"/>
                      </a:rPr>
                      <m:t> ≔</m:t>
                    </m:r>
                  </m:oMath>
                </a14:m>
                <a:r>
                  <a:rPr lang="en-US" dirty="0"/>
                  <a:t> </a:t>
                </a:r>
                <a14:m>
                  <m:oMath xmlns:m="http://schemas.openxmlformats.org/officeDocument/2006/math">
                    <m:r>
                      <m:rPr>
                        <m:nor/>
                      </m:rPr>
                      <a:rPr lang="en-US" dirty="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dirty="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dirty="0"/>
                      <m:t>S</m:t>
                    </m:r>
                    <m:r>
                      <m:rPr>
                        <m:nor/>
                      </m:rPr>
                      <a:rPr lang="en-US" baseline="-25000" dirty="0" smtClean="0"/>
                      <m:t>8</m:t>
                    </m:r>
                    <m:d>
                      <m:dPr>
                        <m:ctrlPr>
                          <a:rPr lang="en-US" i="1">
                            <a:latin typeface="Cambria Math" panose="02040503050406030204" pitchFamily="18" charset="0"/>
                            <a:ea typeface="Cambria Math"/>
                          </a:rPr>
                        </m:ctrlPr>
                      </m:dPr>
                      <m:e>
                        <m:r>
                          <m:rPr>
                            <m:nor/>
                          </m:rPr>
                          <a:rPr lang="en-US" dirty="0"/>
                          <m:t>x</m:t>
                        </m:r>
                        <m:r>
                          <m:rPr>
                            <m:nor/>
                          </m:rPr>
                          <a:rPr lang="en-US" baseline="-25000" dirty="0" smtClean="0"/>
                          <m:t>8</m:t>
                        </m:r>
                      </m:e>
                    </m:d>
                  </m:oMath>
                </a14:m>
                <a:endParaRPr lang="en-US" baseline="-25000" dirty="0"/>
              </a:p>
              <a:p>
                <a:r>
                  <a:rPr lang="en-US" b="1" dirty="0" smtClean="0"/>
                  <a:t>Bit Mixing Permutation</a:t>
                </a:r>
                <a:r>
                  <a:rPr lang="en-US" dirty="0"/>
                  <a:t>: </a:t>
                </a:r>
                <a14:m>
                  <m:oMath xmlns:m="http://schemas.openxmlformats.org/officeDocument/2006/math">
                    <m:r>
                      <m:rPr>
                        <m:sty m:val="p"/>
                      </m:rPr>
                      <a:rPr lang="en-US" b="0" i="0" dirty="0" smtClean="0">
                        <a:latin typeface="Cambria Math"/>
                      </a:rPr>
                      <m:t>z</m:t>
                    </m:r>
                    <m:r>
                      <m:rPr>
                        <m:nor/>
                      </m:rPr>
                      <a:rPr lang="en-US" baseline="-25000" dirty="0"/>
                      <m:t>1</m:t>
                    </m:r>
                    <m:r>
                      <a:rPr lang="en-US" i="1">
                        <a:latin typeface="Cambria Math"/>
                        <a:ea typeface="Cambria Math"/>
                      </a:rPr>
                      <m:t>∥…∥</m:t>
                    </m:r>
                    <m:r>
                      <m:rPr>
                        <m:nor/>
                      </m:rPr>
                      <a:rPr lang="en-US" b="0" i="0" smtClean="0">
                        <a:latin typeface="Cambria Math"/>
                        <a:ea typeface="Cambria Math"/>
                      </a:rPr>
                      <m:t>z</m:t>
                    </m:r>
                    <m:r>
                      <m:rPr>
                        <m:nor/>
                      </m:rPr>
                      <a:rPr lang="en-US" baseline="-25000" dirty="0"/>
                      <m:t>8</m:t>
                    </m:r>
                    <m:r>
                      <a:rPr lang="en-US" i="1" baseline="-25000" dirty="0">
                        <a:latin typeface="Cambria Math" panose="02040503050406030204" pitchFamily="18" charset="0"/>
                      </a:rPr>
                      <m:t> </m:t>
                    </m:r>
                  </m:oMath>
                </a14:m>
                <a:r>
                  <a:rPr lang="en-US" dirty="0" smtClean="0"/>
                  <a:t>=P(y)</a:t>
                </a:r>
              </a:p>
              <a:p>
                <a:r>
                  <a:rPr lang="en-US" b="1" dirty="0" smtClean="0"/>
                  <a:t>Final Key Mixing</a:t>
                </a:r>
                <a:r>
                  <a:rPr lang="en-US" dirty="0" smtClean="0"/>
                  <a:t>: Output z</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a:ea typeface="Cambria Math"/>
                      </a:rPr>
                      <m:t>𝑘</m:t>
                    </m:r>
                  </m:oMath>
                </a14:m>
                <a:r>
                  <a:rPr lang="en-US" baseline="-25000" dirty="0" smtClean="0"/>
                  <a:t>2</a:t>
                </a:r>
                <a:r>
                  <a:rPr lang="en-US" dirty="0"/>
                  <a:t> </a:t>
                </a:r>
                <a:endParaRPr lang="en-US" dirty="0" smtClean="0"/>
              </a:p>
              <a:p>
                <a:endParaRPr lang="en-US" dirty="0"/>
              </a:p>
              <a:p>
                <a:r>
                  <a:rPr lang="en-US" dirty="0" smtClean="0"/>
                  <a:t>Given several input/output pairs (</a:t>
                </a:r>
                <a:r>
                  <a:rPr lang="en-US" dirty="0" err="1" smtClean="0"/>
                  <a:t>x</a:t>
                </a:r>
                <a:r>
                  <a:rPr lang="en-US" baseline="-25000" dirty="0" err="1" smtClean="0"/>
                  <a:t>j</a:t>
                </a:r>
                <a:r>
                  <a:rPr lang="en-US" dirty="0" err="1" smtClean="0"/>
                  <a:t>,F</a:t>
                </a:r>
                <a:r>
                  <a:rPr lang="en-US" baseline="-25000" dirty="0" err="1" smtClean="0"/>
                  <a:t>k</a:t>
                </a:r>
                <a:r>
                  <a:rPr lang="en-US" dirty="0" smtClean="0"/>
                  <a:t>(</a:t>
                </a:r>
                <a:r>
                  <a:rPr lang="en-US" dirty="0" err="1" smtClean="0"/>
                  <a:t>x</a:t>
                </a:r>
                <a:r>
                  <a:rPr lang="en-US" baseline="-25000" dirty="0" err="1" smtClean="0"/>
                  <a:t>j</a:t>
                </a:r>
                <a:r>
                  <a:rPr lang="en-US" dirty="0" smtClean="0"/>
                  <a:t>))</a:t>
                </a:r>
              </a:p>
              <a:p>
                <a:pPr lvl="1"/>
                <a:r>
                  <a:rPr lang="en-US" dirty="0" smtClean="0"/>
                  <a:t>Can quickly recover k</a:t>
                </a:r>
                <a:r>
                  <a:rPr lang="en-US" baseline="-25000" dirty="0" smtClean="0"/>
                  <a:t>1</a:t>
                </a:r>
                <a:r>
                  <a:rPr lang="en-US" dirty="0" smtClean="0"/>
                  <a:t> and k</a:t>
                </a:r>
                <a:r>
                  <a:rPr lang="en-US" baseline="-25000" dirty="0" smtClean="0"/>
                  <a:t>2</a:t>
                </a:r>
              </a:p>
              <a:p>
                <a:pPr lvl="1"/>
                <a:endParaRPr lang="en-US" baseline="-25000" dirty="0"/>
              </a:p>
              <a:p>
                <a:pPr lvl="1"/>
                <a:endParaRPr lang="en-US" baseline="-25000" dirty="0" smtClean="0"/>
              </a:p>
              <a:p>
                <a:pPr lvl="1"/>
                <a:endParaRPr lang="en-US"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24</a:t>
            </a:fld>
            <a:endParaRPr lang="en-US"/>
          </a:p>
        </p:txBody>
      </p:sp>
    </p:spTree>
    <p:extLst>
      <p:ext uri="{BB962C8B-B14F-4D97-AF65-F5344CB8AC3E}">
        <p14:creationId xmlns:p14="http://schemas.microsoft.com/office/powerpoint/2010/main" val="2512982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Lower Round SPNs</a:t>
            </a:r>
            <a:endParaRPr lang="en-US" dirty="0"/>
          </a:p>
        </p:txBody>
      </p:sp>
      <p:sp>
        <p:nvSpPr>
          <p:cNvPr id="3" name="Content Placeholder 2"/>
          <p:cNvSpPr>
            <a:spLocks noGrp="1"/>
          </p:cNvSpPr>
          <p:nvPr>
            <p:ph idx="1"/>
          </p:nvPr>
        </p:nvSpPr>
        <p:spPr/>
        <p:txBody>
          <a:bodyPr>
            <a:normAutofit/>
          </a:bodyPr>
          <a:lstStyle/>
          <a:p>
            <a:r>
              <a:rPr lang="en-US" dirty="0" smtClean="0"/>
              <a:t>Harder Case: Two round SPN</a:t>
            </a:r>
          </a:p>
          <a:p>
            <a:endParaRPr lang="en-US" dirty="0" smtClean="0"/>
          </a:p>
          <a:p>
            <a:r>
              <a:rPr lang="en-US" dirty="0" smtClean="0"/>
              <a:t>Exercise </a:t>
            </a:r>
            <a:r>
              <a:rPr lang="en-US" dirty="0" smtClean="0">
                <a:sym typeface="Wingdings" pitchFamily="2" charset="2"/>
              </a:rPr>
              <a:t></a:t>
            </a:r>
            <a:endParaRPr lang="en-US" dirty="0"/>
          </a:p>
          <a:p>
            <a:endParaRPr lang="en-US" baseline="-25000" dirty="0" smtClean="0"/>
          </a:p>
          <a:p>
            <a:pPr lvl="1"/>
            <a:endParaRPr lang="en-US" baseline="-25000" dirty="0"/>
          </a:p>
          <a:p>
            <a:pPr lvl="1"/>
            <a:endParaRPr lang="en-US" baseline="-25000" dirty="0" smtClean="0"/>
          </a:p>
          <a:p>
            <a:pPr lvl="1"/>
            <a:endParaRPr lang="en-US" baseline="-25000" dirty="0"/>
          </a:p>
        </p:txBody>
      </p:sp>
      <p:sp>
        <p:nvSpPr>
          <p:cNvPr id="4" name="Slide Number Placeholder 3"/>
          <p:cNvSpPr>
            <a:spLocks noGrp="1"/>
          </p:cNvSpPr>
          <p:nvPr>
            <p:ph type="sldNum" sz="quarter" idx="12"/>
          </p:nvPr>
        </p:nvSpPr>
        <p:spPr/>
        <p:txBody>
          <a:bodyPr/>
          <a:lstStyle/>
          <a:p>
            <a:fld id="{D104D3F7-B83F-4105-B753-146AD0E5364B}" type="slidenum">
              <a:rPr lang="en-US" smtClean="0"/>
              <a:t>25</a:t>
            </a:fld>
            <a:endParaRPr lang="en-US"/>
          </a:p>
        </p:txBody>
      </p:sp>
    </p:spTree>
    <p:extLst>
      <p:ext uri="{BB962C8B-B14F-4D97-AF65-F5344CB8AC3E}">
        <p14:creationId xmlns:p14="http://schemas.microsoft.com/office/powerpoint/2010/main" val="128296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Feistel</a:t>
            </a:r>
            <a:r>
              <a:rPr lang="en-US" dirty="0" smtClean="0"/>
              <a:t> Networks</a:t>
            </a:r>
            <a:endParaRPr lang="en-US" dirty="0"/>
          </a:p>
        </p:txBody>
      </p:sp>
      <p:sp>
        <p:nvSpPr>
          <p:cNvPr id="3" name="Content Placeholder 2"/>
          <p:cNvSpPr>
            <a:spLocks noGrp="1"/>
          </p:cNvSpPr>
          <p:nvPr>
            <p:ph idx="1"/>
          </p:nvPr>
        </p:nvSpPr>
        <p:spPr/>
        <p:txBody>
          <a:bodyPr/>
          <a:lstStyle/>
          <a:p>
            <a:r>
              <a:rPr lang="en-US" dirty="0" smtClean="0"/>
              <a:t>Alternative to Substitution Permutation Networks</a:t>
            </a:r>
          </a:p>
          <a:p>
            <a:endParaRPr lang="en-US" dirty="0"/>
          </a:p>
          <a:p>
            <a:r>
              <a:rPr lang="en-US" b="1" dirty="0" smtClean="0"/>
              <a:t>Advantage</a:t>
            </a:r>
            <a:r>
              <a:rPr lang="en-US" dirty="0" smtClean="0"/>
              <a:t>: underlying functions need not be invertible, but the result is still a permutation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26</a:t>
            </a:fld>
            <a:endParaRPr lang="en-US"/>
          </a:p>
        </p:txBody>
      </p:sp>
    </p:spTree>
    <p:extLst>
      <p:ext uri="{BB962C8B-B14F-4D97-AF65-F5344CB8AC3E}">
        <p14:creationId xmlns:p14="http://schemas.microsoft.com/office/powerpoint/2010/main" val="57184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8274" y="1825625"/>
                <a:ext cx="5855525" cy="4351338"/>
              </a:xfrm>
            </p:spPr>
            <p:txBody>
              <a:bodyPr>
                <a:normAutofit/>
              </a:bodyPr>
              <a:lstStyle/>
              <a:p>
                <a:r>
                  <a:rPr lang="en-US" dirty="0" smtClean="0"/>
                  <a:t>R</a:t>
                </a:r>
                <a:r>
                  <a:rPr lang="en-US" baseline="-25000" dirty="0" smtClean="0"/>
                  <a:t>i-1</a:t>
                </a:r>
                <a:r>
                  <a:rPr lang="en-US" dirty="0" smtClean="0"/>
                  <a:t> = L</a:t>
                </a:r>
                <a:r>
                  <a:rPr lang="en-US" baseline="-25000" dirty="0" smtClean="0"/>
                  <a:t>i</a:t>
                </a:r>
              </a:p>
              <a:p>
                <a:r>
                  <a:rPr lang="en-US" dirty="0" smtClean="0"/>
                  <a:t>L</a:t>
                </a:r>
                <a:r>
                  <a:rPr lang="en-US" baseline="-25000" dirty="0" smtClean="0"/>
                  <a:t>i-1</a:t>
                </a:r>
                <a:r>
                  <a:rPr lang="en-US" dirty="0" smtClean="0"/>
                  <a:t>:=</a:t>
                </a:r>
                <a14:m>
                  <m:oMath xmlns:m="http://schemas.openxmlformats.org/officeDocument/2006/math">
                    <m:r>
                      <m:rPr>
                        <m:nor/>
                      </m:rPr>
                      <a:rPr lang="en-US" dirty="0"/>
                      <m:t>R</m:t>
                    </m:r>
                    <m:r>
                      <m:rPr>
                        <m:nor/>
                      </m:rPr>
                      <a:rPr lang="en-US" baseline="-25000" dirty="0"/>
                      <m:t>i</m:t>
                    </m:r>
                    <m:r>
                      <a:rPr lang="en-US" i="1">
                        <a:latin typeface="Cambria Math"/>
                        <a:ea typeface="Cambria Math"/>
                      </a:rPr>
                      <m:t>⨁</m:t>
                    </m:r>
                    <m:sSub>
                      <m:sSubPr>
                        <m:ctrlPr>
                          <a:rPr lang="en-US" i="1" smtClean="0">
                            <a:latin typeface="Cambria Math" panose="02040503050406030204" pitchFamily="18" charset="0"/>
                          </a:rPr>
                        </m:ctrlPr>
                      </m:sSubPr>
                      <m:e>
                        <m:r>
                          <a:rPr lang="en-US" b="0" i="1" smtClean="0">
                            <a:latin typeface="Cambria Math"/>
                          </a:rPr>
                          <m:t>𝐹</m:t>
                        </m:r>
                      </m:e>
                      <m:sub>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sub>
                    </m:sSub>
                  </m:oMath>
                </a14:m>
                <a:r>
                  <a:rPr lang="en-US" dirty="0" smtClean="0"/>
                  <a:t>(R</a:t>
                </a:r>
                <a:r>
                  <a:rPr lang="en-US" baseline="-25000" dirty="0" smtClean="0"/>
                  <a:t>i-1</a:t>
                </a:r>
                <a:r>
                  <a:rPr lang="en-US" dirty="0" smtClean="0"/>
                  <a:t>)</a:t>
                </a:r>
              </a:p>
              <a:p>
                <a:endParaRPr lang="en-US" dirty="0"/>
              </a:p>
              <a:p>
                <a:pPr marL="0" indent="0">
                  <a:buNone/>
                </a:pPr>
                <a:r>
                  <a:rPr lang="en-US" b="1" dirty="0" smtClean="0"/>
                  <a:t>Proposition</a:t>
                </a:r>
                <a:r>
                  <a:rPr lang="en-US" dirty="0" smtClean="0"/>
                  <a:t>: the function is invertible.</a:t>
                </a:r>
              </a:p>
              <a:p>
                <a:pPr marL="0" indent="0">
                  <a:buNone/>
                </a:pPr>
                <a:endParaRPr lang="en-US" dirty="0"/>
              </a:p>
              <a:p>
                <a:pPr marL="0" indent="0">
                  <a:buNone/>
                </a:pPr>
                <a:r>
                  <a:rPr lang="en-US" dirty="0" smtClean="0"/>
                  <a:t>Digital Encryption Standard (DES): 16-round </a:t>
                </a:r>
                <a:r>
                  <a:rPr lang="en-US" dirty="0" err="1" smtClean="0"/>
                  <a:t>Feistel</a:t>
                </a:r>
                <a:r>
                  <a:rPr lang="en-US" dirty="0" smtClean="0"/>
                  <a:t> Network. </a:t>
                </a:r>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8274" y="1825625"/>
                <a:ext cx="5855525" cy="4351338"/>
              </a:xfrm>
              <a:blipFill>
                <a:blip r:embed="rId2"/>
                <a:stretch>
                  <a:fillRect l="-2188"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27</a:t>
            </a:fld>
            <a:endParaRPr lang="en-US"/>
          </a:p>
        </p:txBody>
      </p:sp>
      <p:pic>
        <p:nvPicPr>
          <p:cNvPr id="2052" name="Picture 4" descr="Image result for feiste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64" y="237506"/>
            <a:ext cx="4268924" cy="624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5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CS </a:t>
            </a:r>
            <a:r>
              <a:rPr lang="en-US" dirty="0" smtClean="0"/>
              <a:t>555: </a:t>
            </a:r>
            <a:r>
              <a:rPr lang="en-US" dirty="0"/>
              <a:t>Week </a:t>
            </a:r>
            <a:r>
              <a:rPr lang="en-US" dirty="0" smtClean="0"/>
              <a:t>7: Topic 2 </a:t>
            </a:r>
            <a:br>
              <a:rPr lang="en-US" dirty="0" smtClean="0"/>
            </a:br>
            <a:r>
              <a:rPr lang="en-US" dirty="0" smtClean="0"/>
              <a:t>DES, 3DES, AES</a:t>
            </a:r>
            <a:br>
              <a:rPr lang="en-US" dirty="0" smtClean="0"/>
            </a:b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28</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9116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Feistel</a:t>
            </a:r>
            <a:r>
              <a:rPr lang="en-US" dirty="0" smtClean="0"/>
              <a:t> Networks</a:t>
            </a:r>
            <a:endParaRPr lang="en-US" dirty="0"/>
          </a:p>
        </p:txBody>
      </p:sp>
      <p:sp>
        <p:nvSpPr>
          <p:cNvPr id="3" name="Content Placeholder 2"/>
          <p:cNvSpPr>
            <a:spLocks noGrp="1"/>
          </p:cNvSpPr>
          <p:nvPr>
            <p:ph idx="1"/>
          </p:nvPr>
        </p:nvSpPr>
        <p:spPr>
          <a:xfrm>
            <a:off x="441960" y="1825625"/>
            <a:ext cx="11384280" cy="4351338"/>
          </a:xfrm>
        </p:spPr>
        <p:txBody>
          <a:bodyPr>
            <a:normAutofit/>
          </a:bodyPr>
          <a:lstStyle/>
          <a:p>
            <a:r>
              <a:rPr lang="en-US" sz="4000" dirty="0" smtClean="0"/>
              <a:t>Alternative to Substitution Permutation Networks</a:t>
            </a:r>
          </a:p>
          <a:p>
            <a:endParaRPr lang="en-US" sz="4000" dirty="0"/>
          </a:p>
          <a:p>
            <a:r>
              <a:rPr lang="en-US" sz="4000" b="1" dirty="0" smtClean="0"/>
              <a:t>Advantage</a:t>
            </a:r>
            <a:r>
              <a:rPr lang="en-US" sz="4000" dirty="0" smtClean="0"/>
              <a:t>: underlying functions need not be invertible, but the result is still a permutation</a:t>
            </a:r>
            <a:endParaRPr lang="en-US" sz="4000" dirty="0"/>
          </a:p>
        </p:txBody>
      </p:sp>
      <p:sp>
        <p:nvSpPr>
          <p:cNvPr id="4" name="Slide Number Placeholder 3"/>
          <p:cNvSpPr>
            <a:spLocks noGrp="1"/>
          </p:cNvSpPr>
          <p:nvPr>
            <p:ph type="sldNum" sz="quarter" idx="12"/>
          </p:nvPr>
        </p:nvSpPr>
        <p:spPr/>
        <p:txBody>
          <a:bodyPr/>
          <a:lstStyle/>
          <a:p>
            <a:fld id="{D104D3F7-B83F-4105-B753-146AD0E5364B}" type="slidenum">
              <a:rPr lang="en-US" smtClean="0"/>
              <a:t>29</a:t>
            </a:fld>
            <a:endParaRPr lang="en-US"/>
          </a:p>
        </p:txBody>
      </p:sp>
    </p:spTree>
    <p:extLst>
      <p:ext uri="{BB962C8B-B14F-4D97-AF65-F5344CB8AC3E}">
        <p14:creationId xmlns:p14="http://schemas.microsoft.com/office/powerpoint/2010/main" val="3058769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Exam</a:t>
            </a:r>
            <a:endParaRPr lang="en-US" dirty="0"/>
          </a:p>
        </p:txBody>
      </p:sp>
      <p:sp>
        <p:nvSpPr>
          <p:cNvPr id="3" name="Content Placeholder 2"/>
          <p:cNvSpPr>
            <a:spLocks noGrp="1"/>
          </p:cNvSpPr>
          <p:nvPr>
            <p:ph idx="1"/>
          </p:nvPr>
        </p:nvSpPr>
        <p:spPr/>
        <p:txBody>
          <a:bodyPr/>
          <a:lstStyle/>
          <a:p>
            <a:r>
              <a:rPr lang="en-US" b="1" dirty="0"/>
              <a:t>Time: </a:t>
            </a:r>
            <a:r>
              <a:rPr lang="en-US" dirty="0" smtClean="0"/>
              <a:t>Tuesday</a:t>
            </a:r>
            <a:r>
              <a:rPr lang="en-US" dirty="0"/>
              <a:t>, December 12th at 1PM (Tentative Subject to Change)</a:t>
            </a:r>
          </a:p>
          <a:p>
            <a:r>
              <a:rPr lang="en-US" b="1" dirty="0"/>
              <a:t>Location: </a:t>
            </a:r>
            <a:r>
              <a:rPr lang="en-US" dirty="0"/>
              <a:t>LWSN 1106</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a:t>
            </a:fld>
            <a:endParaRPr lang="en-US"/>
          </a:p>
        </p:txBody>
      </p:sp>
    </p:spTree>
    <p:extLst>
      <p:ext uri="{BB962C8B-B14F-4D97-AF65-F5344CB8AC3E}">
        <p14:creationId xmlns:p14="http://schemas.microsoft.com/office/powerpoint/2010/main" val="2385333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98274" y="1825625"/>
                <a:ext cx="5855525" cy="4351338"/>
              </a:xfrm>
            </p:spPr>
            <p:txBody>
              <a:bodyPr>
                <a:normAutofit/>
              </a:bodyPr>
              <a:lstStyle/>
              <a:p>
                <a:r>
                  <a:rPr lang="en-US" dirty="0" smtClean="0"/>
                  <a:t>L</a:t>
                </a:r>
                <a:r>
                  <a:rPr lang="en-US" baseline="-25000" dirty="0" smtClean="0"/>
                  <a:t>i+1 </a:t>
                </a:r>
                <a:r>
                  <a:rPr lang="en-US" dirty="0"/>
                  <a:t>= </a:t>
                </a:r>
                <a:r>
                  <a:rPr lang="en-US" dirty="0" err="1" smtClean="0"/>
                  <a:t>R</a:t>
                </a:r>
                <a:r>
                  <a:rPr lang="en-US" baseline="-25000" dirty="0" err="1" smtClean="0"/>
                  <a:t>i</a:t>
                </a:r>
                <a:endParaRPr lang="en-US" baseline="-25000" dirty="0" smtClean="0"/>
              </a:p>
              <a:p>
                <a:r>
                  <a:rPr lang="en-US" dirty="0" smtClean="0"/>
                  <a:t>R</a:t>
                </a:r>
                <a:r>
                  <a:rPr lang="en-US" baseline="-25000" dirty="0" smtClean="0"/>
                  <a:t>i+1</a:t>
                </a:r>
                <a:r>
                  <a:rPr lang="en-US" dirty="0" smtClean="0"/>
                  <a:t>≔L</a:t>
                </a:r>
                <a14:m>
                  <m:oMath xmlns:m="http://schemas.openxmlformats.org/officeDocument/2006/math">
                    <m:r>
                      <m:rPr>
                        <m:nor/>
                      </m:rPr>
                      <a:rPr lang="en-US" baseline="-25000" dirty="0"/>
                      <m:t>i</m:t>
                    </m:r>
                    <m:r>
                      <a:rPr lang="en-US" i="1">
                        <a:latin typeface="Cambria Math"/>
                        <a:ea typeface="Cambria Math"/>
                      </a:rPr>
                      <m:t>⨁</m:t>
                    </m:r>
                    <m:sSub>
                      <m:sSubPr>
                        <m:ctrlPr>
                          <a:rPr lang="en-US" i="1" smtClean="0">
                            <a:latin typeface="Cambria Math" panose="02040503050406030204" pitchFamily="18" charset="0"/>
                          </a:rPr>
                        </m:ctrlPr>
                      </m:sSubPr>
                      <m:e>
                        <m:r>
                          <a:rPr lang="en-US" b="0" i="1" smtClean="0">
                            <a:latin typeface="Cambria Math"/>
                          </a:rPr>
                          <m:t>𝐹</m:t>
                        </m:r>
                      </m:e>
                      <m:sub>
                        <m:sSub>
                          <m:sSubPr>
                            <m:ctrlPr>
                              <a:rPr lang="en-US" i="1" smtClean="0">
                                <a:latin typeface="Cambria Math" panose="02040503050406030204" pitchFamily="18" charset="0"/>
                              </a:rPr>
                            </m:ctrlPr>
                          </m:sSubPr>
                          <m:e>
                            <m:r>
                              <a:rPr lang="en-US" b="0" i="1" smtClean="0">
                                <a:latin typeface="Cambria Math"/>
                              </a:rPr>
                              <m:t>𝑘</m:t>
                            </m:r>
                          </m:e>
                          <m:sub>
                            <m:r>
                              <a:rPr lang="en-US" b="0" i="1" smtClean="0">
                                <a:latin typeface="Cambria Math"/>
                              </a:rPr>
                              <m:t>𝑖</m:t>
                            </m:r>
                          </m:sub>
                        </m:sSub>
                      </m:sub>
                    </m:sSub>
                  </m:oMath>
                </a14:m>
                <a:r>
                  <a:rPr lang="en-US" dirty="0" smtClean="0"/>
                  <a:t>(</a:t>
                </a:r>
                <a:r>
                  <a:rPr lang="en-US" dirty="0" err="1" smtClean="0"/>
                  <a:t>R</a:t>
                </a:r>
                <a:r>
                  <a:rPr lang="en-US" baseline="-25000" dirty="0" err="1" smtClean="0"/>
                  <a:t>i</a:t>
                </a:r>
                <a:r>
                  <a:rPr lang="en-US" dirty="0" smtClean="0"/>
                  <a:t>)</a:t>
                </a:r>
              </a:p>
              <a:p>
                <a:endParaRPr lang="en-US" dirty="0"/>
              </a:p>
              <a:p>
                <a:pPr marL="0" indent="0">
                  <a:buNone/>
                </a:pPr>
                <a:r>
                  <a:rPr lang="en-US" b="1" dirty="0" smtClean="0"/>
                  <a:t>Proposition</a:t>
                </a:r>
                <a:r>
                  <a:rPr lang="en-US" dirty="0" smtClean="0"/>
                  <a:t>: the function is invertible.</a:t>
                </a:r>
              </a:p>
              <a:p>
                <a:pPr marL="0" indent="0">
                  <a:buNone/>
                </a:pPr>
                <a:endParaRPr lang="en-US" dirty="0"/>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98274" y="1825625"/>
                <a:ext cx="5855525" cy="4351338"/>
              </a:xfrm>
              <a:blipFill>
                <a:blip r:embed="rId2"/>
                <a:stretch>
                  <a:fillRect l="-2188"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30</a:t>
            </a:fld>
            <a:endParaRPr lang="en-US"/>
          </a:p>
        </p:txBody>
      </p:sp>
      <p:pic>
        <p:nvPicPr>
          <p:cNvPr id="2052" name="Picture 4" descr="Image result for feistel net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64" y="237506"/>
            <a:ext cx="4268924" cy="6240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9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Encryption Standard</a:t>
            </a:r>
            <a:endParaRPr lang="en-US" dirty="0"/>
          </a:p>
        </p:txBody>
      </p:sp>
      <p:sp>
        <p:nvSpPr>
          <p:cNvPr id="3" name="Content Placeholder 2"/>
          <p:cNvSpPr>
            <a:spLocks noGrp="1"/>
          </p:cNvSpPr>
          <p:nvPr>
            <p:ph idx="1"/>
          </p:nvPr>
        </p:nvSpPr>
        <p:spPr/>
        <p:txBody>
          <a:bodyPr>
            <a:normAutofit/>
          </a:bodyPr>
          <a:lstStyle/>
          <a:p>
            <a:r>
              <a:rPr lang="en-US" dirty="0" smtClean="0"/>
              <a:t>Developed in 1970s by IBM (with help from NSA)</a:t>
            </a:r>
          </a:p>
          <a:p>
            <a:endParaRPr lang="en-US" dirty="0"/>
          </a:p>
          <a:p>
            <a:r>
              <a:rPr lang="en-US" dirty="0" smtClean="0"/>
              <a:t>Adopted in 1977 as Federal Information Processing Standard (US)</a:t>
            </a:r>
          </a:p>
          <a:p>
            <a:endParaRPr lang="en-US" dirty="0" smtClean="0"/>
          </a:p>
          <a:p>
            <a:r>
              <a:rPr lang="en-US" dirty="0" smtClean="0"/>
              <a:t>Data </a:t>
            </a:r>
            <a:r>
              <a:rPr lang="en-US" dirty="0"/>
              <a:t>Encryption Standard (DES): 16-round </a:t>
            </a:r>
            <a:r>
              <a:rPr lang="en-US" dirty="0" err="1"/>
              <a:t>Feistel</a:t>
            </a:r>
            <a:r>
              <a:rPr lang="en-US" dirty="0"/>
              <a:t> Network. </a:t>
            </a:r>
          </a:p>
          <a:p>
            <a:endParaRPr lang="en-US" dirty="0"/>
          </a:p>
          <a:p>
            <a:r>
              <a:rPr lang="en-US" dirty="0" smtClean="0"/>
              <a:t>Key Length: 56 bits</a:t>
            </a:r>
          </a:p>
          <a:p>
            <a:pPr lvl="1"/>
            <a:r>
              <a:rPr lang="en-US" dirty="0" smtClean="0"/>
              <a:t>Vulnerable to brute-force attacks in modern times</a:t>
            </a:r>
          </a:p>
          <a:p>
            <a:pPr lvl="1"/>
            <a:r>
              <a:rPr lang="en-US" dirty="0" smtClean="0"/>
              <a:t>1.5 hours at 14 trillion keys/second (e.g., </a:t>
            </a:r>
            <a:r>
              <a:rPr lang="en-US" dirty="0" err="1" smtClean="0"/>
              <a:t>Antminer</a:t>
            </a:r>
            <a:r>
              <a:rPr lang="en-US" dirty="0" smtClean="0"/>
              <a:t> S9)</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31</a:t>
            </a:fld>
            <a:endParaRPr lang="en-US"/>
          </a:p>
        </p:txBody>
      </p:sp>
    </p:spTree>
    <p:extLst>
      <p:ext uri="{BB962C8B-B14F-4D97-AF65-F5344CB8AC3E}">
        <p14:creationId xmlns:p14="http://schemas.microsoft.com/office/powerpoint/2010/main" val="87684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Round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2092" y="1708609"/>
            <a:ext cx="7916228" cy="4647741"/>
          </a:xfrm>
        </p:spPr>
      </p:pic>
      <p:sp>
        <p:nvSpPr>
          <p:cNvPr id="4" name="Slide Number Placeholder 3"/>
          <p:cNvSpPr>
            <a:spLocks noGrp="1"/>
          </p:cNvSpPr>
          <p:nvPr>
            <p:ph type="sldNum" sz="quarter" idx="12"/>
          </p:nvPr>
        </p:nvSpPr>
        <p:spPr/>
        <p:txBody>
          <a:bodyPr/>
          <a:lstStyle/>
          <a:p>
            <a:fld id="{D104D3F7-B83F-4105-B753-146AD0E5364B}" type="slidenum">
              <a:rPr lang="en-US" smtClean="0"/>
              <a:t>32</a:t>
            </a:fld>
            <a:endParaRPr lang="en-US"/>
          </a:p>
        </p:txBody>
      </p:sp>
      <p:sp>
        <p:nvSpPr>
          <p:cNvPr id="6" name="Oval 5"/>
          <p:cNvSpPr/>
          <p:nvPr/>
        </p:nvSpPr>
        <p:spPr>
          <a:xfrm>
            <a:off x="3078480" y="2606040"/>
            <a:ext cx="3200400" cy="1295400"/>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761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417" y="1468795"/>
            <a:ext cx="6271001" cy="4708167"/>
          </a:xfrm>
          <a:prstGeom prst="rect">
            <a:avLst/>
          </a:prstGeom>
        </p:spPr>
      </p:pic>
      <p:sp>
        <p:nvSpPr>
          <p:cNvPr id="2" name="Title 1"/>
          <p:cNvSpPr>
            <a:spLocks noGrp="1"/>
          </p:cNvSpPr>
          <p:nvPr>
            <p:ph type="title"/>
          </p:nvPr>
        </p:nvSpPr>
        <p:spPr/>
        <p:txBody>
          <a:bodyPr/>
          <a:lstStyle/>
          <a:p>
            <a:r>
              <a:rPr lang="en-US" dirty="0" smtClean="0"/>
              <a:t>DES Mangle Function</a:t>
            </a:r>
            <a:endParaRPr lang="en-US" dirty="0"/>
          </a:p>
        </p:txBody>
      </p:sp>
      <p:sp>
        <p:nvSpPr>
          <p:cNvPr id="3" name="Content Placeholder 2"/>
          <p:cNvSpPr>
            <a:spLocks noGrp="1"/>
          </p:cNvSpPr>
          <p:nvPr>
            <p:ph idx="1"/>
          </p:nvPr>
        </p:nvSpPr>
        <p:spPr>
          <a:xfrm>
            <a:off x="838200" y="1825625"/>
            <a:ext cx="5486400" cy="4351338"/>
          </a:xfrm>
        </p:spPr>
        <p:txBody>
          <a:bodyPr/>
          <a:lstStyle/>
          <a:p>
            <a:r>
              <a:rPr lang="en-US" dirty="0" smtClean="0"/>
              <a:t>Expand E: 32-bit input </a:t>
            </a:r>
            <a:r>
              <a:rPr lang="en-US" dirty="0" smtClean="0">
                <a:sym typeface="Wingdings" panose="05000000000000000000" pitchFamily="2" charset="2"/>
              </a:rPr>
              <a:t> 48-bit output (duplicates 16 bits)</a:t>
            </a:r>
          </a:p>
          <a:p>
            <a:endParaRPr lang="en-US" dirty="0">
              <a:sym typeface="Wingdings" panose="05000000000000000000" pitchFamily="2" charset="2"/>
            </a:endParaRPr>
          </a:p>
          <a:p>
            <a:r>
              <a:rPr lang="en-US" dirty="0" smtClean="0">
                <a:sym typeface="Wingdings" panose="05000000000000000000" pitchFamily="2" charset="2"/>
              </a:rPr>
              <a:t>S-boxes: S</a:t>
            </a:r>
            <a:r>
              <a:rPr lang="en-US" baseline="-25000" dirty="0" smtClean="0">
                <a:sym typeface="Wingdings" panose="05000000000000000000" pitchFamily="2" charset="2"/>
              </a:rPr>
              <a:t>1</a:t>
            </a:r>
            <a:r>
              <a:rPr lang="en-US" dirty="0" smtClean="0">
                <a:sym typeface="Wingdings" panose="05000000000000000000" pitchFamily="2" charset="2"/>
              </a:rPr>
              <a:t>,…,S</a:t>
            </a:r>
            <a:r>
              <a:rPr lang="en-US" baseline="-25000" dirty="0" smtClean="0">
                <a:sym typeface="Wingdings" panose="05000000000000000000" pitchFamily="2" charset="2"/>
              </a:rPr>
              <a:t>8</a:t>
            </a:r>
          </a:p>
          <a:p>
            <a:pPr lvl="1"/>
            <a:r>
              <a:rPr lang="en-US" dirty="0" smtClean="0">
                <a:sym typeface="Wingdings" panose="05000000000000000000" pitchFamily="2" charset="2"/>
              </a:rPr>
              <a:t>Input: 6-bits</a:t>
            </a:r>
          </a:p>
          <a:p>
            <a:pPr lvl="1"/>
            <a:r>
              <a:rPr lang="en-US" dirty="0" smtClean="0">
                <a:sym typeface="Wingdings" panose="05000000000000000000" pitchFamily="2" charset="2"/>
              </a:rPr>
              <a:t>Output: 4 bits</a:t>
            </a:r>
          </a:p>
          <a:p>
            <a:pPr lvl="1"/>
            <a:r>
              <a:rPr lang="en-US" dirty="0" smtClean="0">
                <a:sym typeface="Wingdings" panose="05000000000000000000" pitchFamily="2" charset="2"/>
              </a:rPr>
              <a:t>Not a permutation!</a:t>
            </a:r>
          </a:p>
          <a:p>
            <a:r>
              <a:rPr lang="en-US" dirty="0" smtClean="0">
                <a:sym typeface="Wingdings" panose="05000000000000000000" pitchFamily="2" charset="2"/>
              </a:rPr>
              <a:t>4-to-1 function</a:t>
            </a:r>
            <a:endParaRPr lang="en-US" dirty="0">
              <a:sym typeface="Wingdings" panose="05000000000000000000" pitchFamily="2" charset="2"/>
            </a:endParaRPr>
          </a:p>
          <a:p>
            <a:pPr lvl="1"/>
            <a:r>
              <a:rPr lang="en-US" dirty="0" smtClean="0"/>
              <a:t>Exactly four inputs mapped to each possible output</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33</a:t>
            </a:fld>
            <a:endParaRPr lang="en-US"/>
          </a:p>
        </p:txBody>
      </p:sp>
    </p:spTree>
    <p:extLst>
      <p:ext uri="{BB962C8B-B14F-4D97-AF65-F5344CB8AC3E}">
        <p14:creationId xmlns:p14="http://schemas.microsoft.com/office/powerpoint/2010/main" val="387310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Mangle Function</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7424"/>
          <a:stretch/>
        </p:blipFill>
        <p:spPr>
          <a:xfrm>
            <a:off x="1107228" y="1583706"/>
            <a:ext cx="8295852" cy="5137769"/>
          </a:xfrm>
        </p:spPr>
      </p:pic>
      <p:sp>
        <p:nvSpPr>
          <p:cNvPr id="4" name="Slide Number Placeholder 3"/>
          <p:cNvSpPr>
            <a:spLocks noGrp="1"/>
          </p:cNvSpPr>
          <p:nvPr>
            <p:ph type="sldNum" sz="quarter" idx="12"/>
          </p:nvPr>
        </p:nvSpPr>
        <p:spPr/>
        <p:txBody>
          <a:bodyPr/>
          <a:lstStyle/>
          <a:p>
            <a:fld id="{D104D3F7-B83F-4105-B753-146AD0E5364B}" type="slidenum">
              <a:rPr lang="en-US" smtClean="0"/>
              <a:t>34</a:t>
            </a:fld>
            <a:endParaRPr lang="en-US"/>
          </a:p>
        </p:txBody>
      </p:sp>
      <p:sp>
        <p:nvSpPr>
          <p:cNvPr id="6" name="TextBox 5"/>
          <p:cNvSpPr txBox="1"/>
          <p:nvPr/>
        </p:nvSpPr>
        <p:spPr>
          <a:xfrm>
            <a:off x="3124200" y="1399040"/>
            <a:ext cx="1290738" cy="369332"/>
          </a:xfrm>
          <a:prstGeom prst="rect">
            <a:avLst/>
          </a:prstGeom>
          <a:noFill/>
        </p:spPr>
        <p:txBody>
          <a:bodyPr wrap="none" rtlCol="0">
            <a:spAutoFit/>
          </a:bodyPr>
          <a:lstStyle/>
          <a:p>
            <a:r>
              <a:rPr lang="en-US" b="1" dirty="0" smtClean="0"/>
              <a:t>32 bit input</a:t>
            </a:r>
            <a:endParaRPr lang="en-US" b="1" dirty="0"/>
          </a:p>
        </p:txBody>
      </p:sp>
      <p:sp>
        <p:nvSpPr>
          <p:cNvPr id="7" name="TextBox 6"/>
          <p:cNvSpPr txBox="1"/>
          <p:nvPr/>
        </p:nvSpPr>
        <p:spPr>
          <a:xfrm>
            <a:off x="6730668" y="2211824"/>
            <a:ext cx="1519583" cy="369332"/>
          </a:xfrm>
          <a:prstGeom prst="rect">
            <a:avLst/>
          </a:prstGeom>
          <a:noFill/>
        </p:spPr>
        <p:txBody>
          <a:bodyPr wrap="none" rtlCol="0">
            <a:spAutoFit/>
          </a:bodyPr>
          <a:lstStyle/>
          <a:p>
            <a:r>
              <a:rPr lang="en-US" b="1" dirty="0" smtClean="0"/>
              <a:t>48-bit sub key</a:t>
            </a:r>
            <a:endParaRPr lang="en-US" b="1" dirty="0"/>
          </a:p>
        </p:txBody>
      </p:sp>
      <p:sp>
        <p:nvSpPr>
          <p:cNvPr id="8" name="TextBox 7"/>
          <p:cNvSpPr txBox="1"/>
          <p:nvPr/>
        </p:nvSpPr>
        <p:spPr>
          <a:xfrm>
            <a:off x="2548112" y="2333334"/>
            <a:ext cx="2442913" cy="369332"/>
          </a:xfrm>
          <a:prstGeom prst="rect">
            <a:avLst/>
          </a:prstGeom>
          <a:noFill/>
        </p:spPr>
        <p:txBody>
          <a:bodyPr wrap="none" rtlCol="0">
            <a:spAutoFit/>
          </a:bodyPr>
          <a:lstStyle/>
          <a:p>
            <a:r>
              <a:rPr lang="en-US" b="1" dirty="0" smtClean="0"/>
              <a:t>48 bit output of expand</a:t>
            </a:r>
            <a:endParaRPr lang="en-US" b="1" dirty="0"/>
          </a:p>
        </p:txBody>
      </p:sp>
      <p:cxnSp>
        <p:nvCxnSpPr>
          <p:cNvPr id="11" name="Straight Arrow Connector 10"/>
          <p:cNvCxnSpPr/>
          <p:nvPr/>
        </p:nvCxnSpPr>
        <p:spPr>
          <a:xfrm flipH="1" flipV="1">
            <a:off x="5577840" y="4130040"/>
            <a:ext cx="3825240" cy="760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03080" y="4130040"/>
            <a:ext cx="1829796" cy="646331"/>
          </a:xfrm>
          <a:prstGeom prst="rect">
            <a:avLst/>
          </a:prstGeom>
          <a:noFill/>
        </p:spPr>
        <p:txBody>
          <a:bodyPr wrap="none" rtlCol="0">
            <a:spAutoFit/>
          </a:bodyPr>
          <a:lstStyle/>
          <a:p>
            <a:r>
              <a:rPr lang="en-US" b="1" dirty="0" smtClean="0"/>
              <a:t>XOR block before</a:t>
            </a:r>
          </a:p>
          <a:p>
            <a:r>
              <a:rPr lang="en-US" b="1" dirty="0" smtClean="0"/>
              <a:t>Applying S-Boxes</a:t>
            </a:r>
          </a:p>
        </p:txBody>
      </p:sp>
      <p:cxnSp>
        <p:nvCxnSpPr>
          <p:cNvPr id="15" name="Straight Arrow Connector 14"/>
          <p:cNvCxnSpPr/>
          <p:nvPr/>
        </p:nvCxnSpPr>
        <p:spPr>
          <a:xfrm flipH="1">
            <a:off x="5288280" y="5370562"/>
            <a:ext cx="4190004" cy="192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478284" y="5294520"/>
            <a:ext cx="1829796" cy="646331"/>
          </a:xfrm>
          <a:prstGeom prst="rect">
            <a:avLst/>
          </a:prstGeom>
          <a:noFill/>
        </p:spPr>
        <p:txBody>
          <a:bodyPr wrap="square" rtlCol="0">
            <a:spAutoFit/>
          </a:bodyPr>
          <a:lstStyle/>
          <a:p>
            <a:r>
              <a:rPr lang="en-US" b="1" dirty="0" smtClean="0"/>
              <a:t>Each S-box outputs 4 bits</a:t>
            </a:r>
          </a:p>
        </p:txBody>
      </p:sp>
    </p:spTree>
    <p:extLst>
      <p:ext uri="{BB962C8B-B14F-4D97-AF65-F5344CB8AC3E}">
        <p14:creationId xmlns:p14="http://schemas.microsoft.com/office/powerpoint/2010/main" val="71629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S-Box Representation as Table</a:t>
            </a:r>
            <a:endParaRPr lang="en-US" dirty="0"/>
          </a:p>
        </p:txBody>
      </p:sp>
      <p:graphicFrame>
        <p:nvGraphicFramePr>
          <p:cNvPr id="5" name="Content Placeholder 4"/>
          <p:cNvGraphicFramePr>
            <a:graphicFrameLocks noGrp="1"/>
          </p:cNvGraphicFramePr>
          <p:nvPr>
            <p:ph idx="1"/>
            <p:extLst/>
          </p:nvPr>
        </p:nvGraphicFramePr>
        <p:xfrm>
          <a:off x="960119" y="1946910"/>
          <a:ext cx="10515600" cy="40233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609082896"/>
                    </a:ext>
                  </a:extLst>
                </a:gridCol>
                <a:gridCol w="2103120">
                  <a:extLst>
                    <a:ext uri="{9D8B030D-6E8A-4147-A177-3AD203B41FA5}">
                      <a16:colId xmlns:a16="http://schemas.microsoft.com/office/drawing/2014/main" val="1049959847"/>
                    </a:ext>
                  </a:extLst>
                </a:gridCol>
                <a:gridCol w="2103120">
                  <a:extLst>
                    <a:ext uri="{9D8B030D-6E8A-4147-A177-3AD203B41FA5}">
                      <a16:colId xmlns:a16="http://schemas.microsoft.com/office/drawing/2014/main" val="2448144165"/>
                    </a:ext>
                  </a:extLst>
                </a:gridCol>
                <a:gridCol w="2103120">
                  <a:extLst>
                    <a:ext uri="{9D8B030D-6E8A-4147-A177-3AD203B41FA5}">
                      <a16:colId xmlns:a16="http://schemas.microsoft.com/office/drawing/2014/main" val="29192034"/>
                    </a:ext>
                  </a:extLst>
                </a:gridCol>
                <a:gridCol w="2103120">
                  <a:extLst>
                    <a:ext uri="{9D8B030D-6E8A-4147-A177-3AD203B41FA5}">
                      <a16:colId xmlns:a16="http://schemas.microsoft.com/office/drawing/2014/main" val="2435225032"/>
                    </a:ext>
                  </a:extLst>
                </a:gridCol>
              </a:tblGrid>
              <a:tr h="370840">
                <a:tc>
                  <a:txBody>
                    <a:bodyPr/>
                    <a:lstStyle/>
                    <a:p>
                      <a:endParaRPr lang="en-US" dirty="0"/>
                    </a:p>
                  </a:txBody>
                  <a:tcPr/>
                </a:tc>
                <a:tc>
                  <a:txBody>
                    <a:bodyPr/>
                    <a:lstStyle/>
                    <a:p>
                      <a:r>
                        <a:rPr lang="en-US" sz="2400" b="1" dirty="0" smtClean="0"/>
                        <a:t>00</a:t>
                      </a:r>
                      <a:endParaRPr lang="en-US" sz="2400" b="1" dirty="0"/>
                    </a:p>
                  </a:txBody>
                  <a:tcPr/>
                </a:tc>
                <a:tc>
                  <a:txBody>
                    <a:bodyPr/>
                    <a:lstStyle/>
                    <a:p>
                      <a:r>
                        <a:rPr lang="en-US" sz="2400" b="1" dirty="0" smtClean="0"/>
                        <a:t>01</a:t>
                      </a:r>
                      <a:endParaRPr lang="en-US" sz="2400" b="1" dirty="0"/>
                    </a:p>
                  </a:txBody>
                  <a:tcPr/>
                </a:tc>
                <a:tc>
                  <a:txBody>
                    <a:bodyPr/>
                    <a:lstStyle/>
                    <a:p>
                      <a:r>
                        <a:rPr lang="en-US" sz="2400" b="1" dirty="0" smtClean="0"/>
                        <a:t>10</a:t>
                      </a:r>
                      <a:endParaRPr lang="en-US" sz="2400" b="1" dirty="0"/>
                    </a:p>
                  </a:txBody>
                  <a:tcPr/>
                </a:tc>
                <a:tc>
                  <a:txBody>
                    <a:bodyPr/>
                    <a:lstStyle/>
                    <a:p>
                      <a:r>
                        <a:rPr lang="en-US" sz="2400" b="1" dirty="0" smtClean="0"/>
                        <a:t>11</a:t>
                      </a:r>
                      <a:endParaRPr lang="en-US" sz="2400" b="1" dirty="0"/>
                    </a:p>
                  </a:txBody>
                  <a:tcPr/>
                </a:tc>
                <a:extLst>
                  <a:ext uri="{0D108BD9-81ED-4DB2-BD59-A6C34878D82A}">
                    <a16:rowId xmlns:a16="http://schemas.microsoft.com/office/drawing/2014/main" val="1779212802"/>
                  </a:ext>
                </a:extLst>
              </a:tr>
              <a:tr h="370840">
                <a:tc>
                  <a:txBody>
                    <a:bodyPr/>
                    <a:lstStyle/>
                    <a:p>
                      <a:r>
                        <a:rPr lang="en-US" sz="2000" b="1" dirty="0" smtClean="0"/>
                        <a:t>0000</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343412"/>
                  </a:ext>
                </a:extLst>
              </a:tr>
              <a:tr h="370840">
                <a:tc>
                  <a:txBody>
                    <a:bodyPr/>
                    <a:lstStyle/>
                    <a:p>
                      <a:r>
                        <a:rPr lang="en-US" sz="2000" b="1" dirty="0" smtClean="0"/>
                        <a:t>0001</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00378717"/>
                  </a:ext>
                </a:extLst>
              </a:tr>
              <a:tr h="370840">
                <a:tc>
                  <a:txBody>
                    <a:bodyPr/>
                    <a:lstStyle/>
                    <a:p>
                      <a:r>
                        <a:rPr lang="en-US" sz="2000" b="1" dirty="0" smtClean="0"/>
                        <a:t>0010</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69138304"/>
                  </a:ext>
                </a:extLst>
              </a:tr>
              <a:tr h="370840">
                <a:tc>
                  <a:txBody>
                    <a:bodyPr/>
                    <a:lstStyle/>
                    <a:p>
                      <a:r>
                        <a:rPr lang="en-US" sz="2000" b="1" dirty="0" smtClean="0"/>
                        <a:t>0011</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93936456"/>
                  </a:ext>
                </a:extLst>
              </a:tr>
              <a:tr h="370840">
                <a:tc>
                  <a:txBody>
                    <a:bodyPr/>
                    <a:lstStyle/>
                    <a:p>
                      <a:r>
                        <a:rPr lang="en-US" sz="2000" b="1" dirty="0" smtClean="0"/>
                        <a:t>0100</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1923315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0101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191558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0110</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S(x)=1101</a:t>
                      </a:r>
                      <a:endParaRPr lang="en-US" dirty="0"/>
                    </a:p>
                  </a:txBody>
                  <a:tcPr/>
                </a:tc>
                <a:extLst>
                  <a:ext uri="{0D108BD9-81ED-4DB2-BD59-A6C34878D82A}">
                    <a16:rowId xmlns:a16="http://schemas.microsoft.com/office/drawing/2014/main" val="228880025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09073574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1111</a:t>
                      </a:r>
                      <a:endParaRPr lang="en-US" sz="2000" b="1"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37471310"/>
                  </a:ext>
                </a:extLst>
              </a:tr>
            </a:tbl>
          </a:graphicData>
        </a:graphic>
      </p:graphicFrame>
      <p:sp>
        <p:nvSpPr>
          <p:cNvPr id="4" name="Slide Number Placeholder 3"/>
          <p:cNvSpPr>
            <a:spLocks noGrp="1"/>
          </p:cNvSpPr>
          <p:nvPr>
            <p:ph type="sldNum" sz="quarter" idx="12"/>
          </p:nvPr>
        </p:nvSpPr>
        <p:spPr/>
        <p:txBody>
          <a:bodyPr/>
          <a:lstStyle/>
          <a:p>
            <a:fld id="{D104D3F7-B83F-4105-B753-146AD0E5364B}" type="slidenum">
              <a:rPr lang="en-US" smtClean="0"/>
              <a:t>35</a:t>
            </a:fld>
            <a:endParaRPr lang="en-US"/>
          </a:p>
        </p:txBody>
      </p:sp>
      <p:sp>
        <p:nvSpPr>
          <p:cNvPr id="6" name="TextBox 5"/>
          <p:cNvSpPr txBox="1"/>
          <p:nvPr/>
        </p:nvSpPr>
        <p:spPr>
          <a:xfrm>
            <a:off x="2219999" y="6002888"/>
            <a:ext cx="2004075" cy="584775"/>
          </a:xfrm>
          <a:prstGeom prst="rect">
            <a:avLst/>
          </a:prstGeom>
          <a:noFill/>
        </p:spPr>
        <p:txBody>
          <a:bodyPr wrap="none" rtlCol="0">
            <a:spAutoFit/>
          </a:bodyPr>
          <a:lstStyle/>
          <a:p>
            <a:r>
              <a:rPr lang="en-US" sz="3200" dirty="0" smtClean="0"/>
              <a:t>x =</a:t>
            </a:r>
            <a:r>
              <a:rPr lang="en-US" sz="3200" dirty="0" smtClean="0">
                <a:solidFill>
                  <a:srgbClr val="FF0000"/>
                </a:solidFill>
              </a:rPr>
              <a:t>1</a:t>
            </a:r>
            <a:r>
              <a:rPr lang="en-US" sz="3200" dirty="0" smtClean="0">
                <a:solidFill>
                  <a:srgbClr val="00B050"/>
                </a:solidFill>
              </a:rPr>
              <a:t>0110</a:t>
            </a:r>
            <a:r>
              <a:rPr lang="en-US" sz="3200" dirty="0" smtClean="0">
                <a:solidFill>
                  <a:srgbClr val="FF0000"/>
                </a:solidFill>
              </a:rPr>
              <a:t>1</a:t>
            </a:r>
            <a:r>
              <a:rPr lang="en-US" sz="3200" dirty="0" smtClean="0"/>
              <a:t> </a:t>
            </a:r>
            <a:endParaRPr lang="en-US" sz="3200" dirty="0"/>
          </a:p>
        </p:txBody>
      </p:sp>
      <p:sp>
        <p:nvSpPr>
          <p:cNvPr id="7" name="TextBox 6"/>
          <p:cNvSpPr txBox="1"/>
          <p:nvPr/>
        </p:nvSpPr>
        <p:spPr>
          <a:xfrm>
            <a:off x="5354428" y="6002889"/>
            <a:ext cx="3679212" cy="584775"/>
          </a:xfrm>
          <a:prstGeom prst="rect">
            <a:avLst/>
          </a:prstGeom>
          <a:noFill/>
        </p:spPr>
        <p:txBody>
          <a:bodyPr wrap="none" rtlCol="0">
            <a:spAutoFit/>
          </a:bodyPr>
          <a:lstStyle/>
          <a:p>
            <a:r>
              <a:rPr lang="en-US" sz="3200" dirty="0" smtClean="0"/>
              <a:t>S(x) = Table[</a:t>
            </a:r>
            <a:r>
              <a:rPr lang="en-US" sz="3200" dirty="0" smtClean="0">
                <a:solidFill>
                  <a:srgbClr val="00B050"/>
                </a:solidFill>
              </a:rPr>
              <a:t>0110</a:t>
            </a:r>
            <a:r>
              <a:rPr lang="en-US" sz="3200" dirty="0" smtClean="0"/>
              <a:t>,</a:t>
            </a:r>
            <a:r>
              <a:rPr lang="en-US" sz="3200" dirty="0" smtClean="0">
                <a:solidFill>
                  <a:srgbClr val="FF0000"/>
                </a:solidFill>
              </a:rPr>
              <a:t>11</a:t>
            </a:r>
            <a:r>
              <a:rPr lang="en-US" sz="3200" dirty="0" smtClean="0"/>
              <a:t>]</a:t>
            </a:r>
            <a:endParaRPr lang="en-US" sz="3200" dirty="0"/>
          </a:p>
        </p:txBody>
      </p:sp>
      <p:sp>
        <p:nvSpPr>
          <p:cNvPr id="9" name="TextBox 8"/>
          <p:cNvSpPr txBox="1"/>
          <p:nvPr/>
        </p:nvSpPr>
        <p:spPr>
          <a:xfrm>
            <a:off x="4760552" y="1312438"/>
            <a:ext cx="3142014" cy="584775"/>
          </a:xfrm>
          <a:prstGeom prst="rect">
            <a:avLst/>
          </a:prstGeom>
          <a:noFill/>
        </p:spPr>
        <p:txBody>
          <a:bodyPr wrap="none" rtlCol="0">
            <a:spAutoFit/>
          </a:bodyPr>
          <a:lstStyle/>
          <a:p>
            <a:r>
              <a:rPr lang="en-US" sz="3200" dirty="0" smtClean="0"/>
              <a:t>4 columns (</a:t>
            </a:r>
            <a:r>
              <a:rPr lang="en-US" sz="3200" dirty="0" smtClean="0">
                <a:solidFill>
                  <a:srgbClr val="FF0000"/>
                </a:solidFill>
              </a:rPr>
              <a:t>2 bits</a:t>
            </a:r>
            <a:r>
              <a:rPr lang="en-US" sz="3200" dirty="0" smtClean="0"/>
              <a:t>)</a:t>
            </a:r>
            <a:endParaRPr lang="en-US" sz="3200" dirty="0"/>
          </a:p>
        </p:txBody>
      </p:sp>
      <p:sp>
        <p:nvSpPr>
          <p:cNvPr id="10" name="TextBox 9"/>
          <p:cNvSpPr txBox="1"/>
          <p:nvPr/>
        </p:nvSpPr>
        <p:spPr>
          <a:xfrm rot="16200000">
            <a:off x="-1015408" y="3661123"/>
            <a:ext cx="3350404" cy="584775"/>
          </a:xfrm>
          <a:prstGeom prst="rect">
            <a:avLst/>
          </a:prstGeom>
          <a:noFill/>
        </p:spPr>
        <p:txBody>
          <a:bodyPr wrap="none" rtlCol="0">
            <a:spAutoFit/>
          </a:bodyPr>
          <a:lstStyle/>
          <a:p>
            <a:r>
              <a:rPr lang="en-US" sz="3200" dirty="0" smtClean="0"/>
              <a:t>16 columns (</a:t>
            </a:r>
            <a:r>
              <a:rPr lang="en-US" sz="3200" dirty="0" smtClean="0">
                <a:solidFill>
                  <a:srgbClr val="00B050"/>
                </a:solidFill>
              </a:rPr>
              <a:t>4 bits</a:t>
            </a:r>
            <a:r>
              <a:rPr lang="en-US" sz="3200" dirty="0" smtClean="0"/>
              <a:t>)</a:t>
            </a:r>
            <a:endParaRPr lang="en-US" sz="3200" dirty="0"/>
          </a:p>
        </p:txBody>
      </p:sp>
    </p:spTree>
    <p:extLst>
      <p:ext uri="{BB962C8B-B14F-4D97-AF65-F5344CB8AC3E}">
        <p14:creationId xmlns:p14="http://schemas.microsoft.com/office/powerpoint/2010/main" val="219661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S-Box Representation</a:t>
            </a:r>
            <a:endParaRPr lang="en-US" dirty="0"/>
          </a:p>
        </p:txBody>
      </p:sp>
      <p:graphicFrame>
        <p:nvGraphicFramePr>
          <p:cNvPr id="5" name="Content Placeholder 4"/>
          <p:cNvGraphicFramePr>
            <a:graphicFrameLocks noGrp="1"/>
          </p:cNvGraphicFramePr>
          <p:nvPr>
            <p:ph idx="1"/>
          </p:nvPr>
        </p:nvGraphicFramePr>
        <p:xfrm>
          <a:off x="960119" y="1946910"/>
          <a:ext cx="10515600" cy="402336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609082896"/>
                    </a:ext>
                  </a:extLst>
                </a:gridCol>
                <a:gridCol w="2103120">
                  <a:extLst>
                    <a:ext uri="{9D8B030D-6E8A-4147-A177-3AD203B41FA5}">
                      <a16:colId xmlns:a16="http://schemas.microsoft.com/office/drawing/2014/main" val="1049959847"/>
                    </a:ext>
                  </a:extLst>
                </a:gridCol>
                <a:gridCol w="2103120">
                  <a:extLst>
                    <a:ext uri="{9D8B030D-6E8A-4147-A177-3AD203B41FA5}">
                      <a16:colId xmlns:a16="http://schemas.microsoft.com/office/drawing/2014/main" val="2448144165"/>
                    </a:ext>
                  </a:extLst>
                </a:gridCol>
                <a:gridCol w="2103120">
                  <a:extLst>
                    <a:ext uri="{9D8B030D-6E8A-4147-A177-3AD203B41FA5}">
                      <a16:colId xmlns:a16="http://schemas.microsoft.com/office/drawing/2014/main" val="29192034"/>
                    </a:ext>
                  </a:extLst>
                </a:gridCol>
                <a:gridCol w="2103120">
                  <a:extLst>
                    <a:ext uri="{9D8B030D-6E8A-4147-A177-3AD203B41FA5}">
                      <a16:colId xmlns:a16="http://schemas.microsoft.com/office/drawing/2014/main" val="2435225032"/>
                    </a:ext>
                  </a:extLst>
                </a:gridCol>
              </a:tblGrid>
              <a:tr h="370840">
                <a:tc>
                  <a:txBody>
                    <a:bodyPr/>
                    <a:lstStyle/>
                    <a:p>
                      <a:endParaRPr lang="en-US" dirty="0"/>
                    </a:p>
                  </a:txBody>
                  <a:tcPr/>
                </a:tc>
                <a:tc>
                  <a:txBody>
                    <a:bodyPr/>
                    <a:lstStyle/>
                    <a:p>
                      <a:r>
                        <a:rPr lang="en-US" sz="2400" b="1" dirty="0" smtClean="0"/>
                        <a:t>00</a:t>
                      </a:r>
                      <a:endParaRPr lang="en-US" sz="2400" b="1" dirty="0"/>
                    </a:p>
                  </a:txBody>
                  <a:tcPr/>
                </a:tc>
                <a:tc>
                  <a:txBody>
                    <a:bodyPr/>
                    <a:lstStyle/>
                    <a:p>
                      <a:r>
                        <a:rPr lang="en-US" sz="2400" b="1" dirty="0" smtClean="0"/>
                        <a:t>01</a:t>
                      </a:r>
                      <a:endParaRPr lang="en-US" sz="2400" b="1" dirty="0"/>
                    </a:p>
                  </a:txBody>
                  <a:tcPr/>
                </a:tc>
                <a:tc>
                  <a:txBody>
                    <a:bodyPr/>
                    <a:lstStyle/>
                    <a:p>
                      <a:r>
                        <a:rPr lang="en-US" sz="2400" b="1" dirty="0" smtClean="0"/>
                        <a:t>10</a:t>
                      </a:r>
                      <a:endParaRPr lang="en-US" sz="2400" b="1" dirty="0"/>
                    </a:p>
                  </a:txBody>
                  <a:tcPr/>
                </a:tc>
                <a:tc>
                  <a:txBody>
                    <a:bodyPr/>
                    <a:lstStyle/>
                    <a:p>
                      <a:r>
                        <a:rPr lang="en-US" sz="2400" b="1" dirty="0" smtClean="0"/>
                        <a:t>11</a:t>
                      </a:r>
                      <a:endParaRPr lang="en-US" sz="2400" b="1" dirty="0"/>
                    </a:p>
                  </a:txBody>
                  <a:tcPr/>
                </a:tc>
                <a:extLst>
                  <a:ext uri="{0D108BD9-81ED-4DB2-BD59-A6C34878D82A}">
                    <a16:rowId xmlns:a16="http://schemas.microsoft.com/office/drawing/2014/main" val="1779212802"/>
                  </a:ext>
                </a:extLst>
              </a:tr>
              <a:tr h="370840">
                <a:tc>
                  <a:txBody>
                    <a:bodyPr/>
                    <a:lstStyle/>
                    <a:p>
                      <a:r>
                        <a:rPr lang="en-US" sz="2000" b="1" dirty="0" smtClean="0"/>
                        <a:t>0000</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1343412"/>
                  </a:ext>
                </a:extLst>
              </a:tr>
              <a:tr h="370840">
                <a:tc>
                  <a:txBody>
                    <a:bodyPr/>
                    <a:lstStyle/>
                    <a:p>
                      <a:r>
                        <a:rPr lang="en-US" sz="2000" b="1" dirty="0" smtClean="0"/>
                        <a:t>0001</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00378717"/>
                  </a:ext>
                </a:extLst>
              </a:tr>
              <a:tr h="370840">
                <a:tc>
                  <a:txBody>
                    <a:bodyPr/>
                    <a:lstStyle/>
                    <a:p>
                      <a:r>
                        <a:rPr lang="en-US" sz="2000" b="1" dirty="0" smtClean="0"/>
                        <a:t>0010</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69138304"/>
                  </a:ext>
                </a:extLst>
              </a:tr>
              <a:tr h="370840">
                <a:tc>
                  <a:txBody>
                    <a:bodyPr/>
                    <a:lstStyle/>
                    <a:p>
                      <a:r>
                        <a:rPr lang="en-US" sz="2000" b="1" dirty="0" smtClean="0"/>
                        <a:t>0011</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93936456"/>
                  </a:ext>
                </a:extLst>
              </a:tr>
              <a:tr h="370840">
                <a:tc>
                  <a:txBody>
                    <a:bodyPr/>
                    <a:lstStyle/>
                    <a:p>
                      <a:r>
                        <a:rPr lang="en-US" sz="2000" b="1" dirty="0" smtClean="0"/>
                        <a:t>0100</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1923315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0101</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191558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0110</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r>
                        <a:rPr lang="en-US" dirty="0" smtClean="0"/>
                        <a:t>S(x)=1101</a:t>
                      </a:r>
                      <a:endParaRPr lang="en-US" dirty="0"/>
                    </a:p>
                  </a:txBody>
                  <a:tcPr/>
                </a:tc>
                <a:extLst>
                  <a:ext uri="{0D108BD9-81ED-4DB2-BD59-A6C34878D82A}">
                    <a16:rowId xmlns:a16="http://schemas.microsoft.com/office/drawing/2014/main" val="228880025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t>
                      </a:r>
                      <a:endParaRPr lang="en-US" sz="20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txBody>
                  <a:tcPr/>
                </a:tc>
                <a:extLst>
                  <a:ext uri="{0D108BD9-81ED-4DB2-BD59-A6C34878D82A}">
                    <a16:rowId xmlns:a16="http://schemas.microsoft.com/office/drawing/2014/main" val="209073574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1111</a:t>
                      </a:r>
                      <a:endParaRPr lang="en-US" sz="2000" b="1"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237471310"/>
                  </a:ext>
                </a:extLst>
              </a:tr>
            </a:tbl>
          </a:graphicData>
        </a:graphic>
      </p:graphicFrame>
      <p:sp>
        <p:nvSpPr>
          <p:cNvPr id="4" name="Slide Number Placeholder 3"/>
          <p:cNvSpPr>
            <a:spLocks noGrp="1"/>
          </p:cNvSpPr>
          <p:nvPr>
            <p:ph type="sldNum" sz="quarter" idx="12"/>
          </p:nvPr>
        </p:nvSpPr>
        <p:spPr/>
        <p:txBody>
          <a:bodyPr/>
          <a:lstStyle/>
          <a:p>
            <a:fld id="{D104D3F7-B83F-4105-B753-146AD0E5364B}" type="slidenum">
              <a:rPr lang="en-US" smtClean="0"/>
              <a:t>36</a:t>
            </a:fld>
            <a:endParaRPr lang="en-US"/>
          </a:p>
        </p:txBody>
      </p:sp>
      <p:sp>
        <p:nvSpPr>
          <p:cNvPr id="6" name="TextBox 5"/>
          <p:cNvSpPr txBox="1"/>
          <p:nvPr/>
        </p:nvSpPr>
        <p:spPr>
          <a:xfrm>
            <a:off x="2636520" y="6140223"/>
            <a:ext cx="2004075" cy="584775"/>
          </a:xfrm>
          <a:prstGeom prst="rect">
            <a:avLst/>
          </a:prstGeom>
          <a:noFill/>
        </p:spPr>
        <p:txBody>
          <a:bodyPr wrap="none" rtlCol="0">
            <a:spAutoFit/>
          </a:bodyPr>
          <a:lstStyle/>
          <a:p>
            <a:r>
              <a:rPr lang="en-US" sz="3200" dirty="0" smtClean="0"/>
              <a:t>x =</a:t>
            </a:r>
            <a:r>
              <a:rPr lang="en-US" sz="3200" dirty="0" smtClean="0">
                <a:solidFill>
                  <a:srgbClr val="FF0000"/>
                </a:solidFill>
              </a:rPr>
              <a:t>1</a:t>
            </a:r>
            <a:r>
              <a:rPr lang="en-US" sz="3200" dirty="0" smtClean="0">
                <a:solidFill>
                  <a:srgbClr val="00B050"/>
                </a:solidFill>
              </a:rPr>
              <a:t>0110</a:t>
            </a:r>
            <a:r>
              <a:rPr lang="en-US" sz="3200" dirty="0" smtClean="0">
                <a:solidFill>
                  <a:srgbClr val="FF0000"/>
                </a:solidFill>
              </a:rPr>
              <a:t>1</a:t>
            </a:r>
            <a:r>
              <a:rPr lang="en-US" sz="3200" dirty="0" smtClean="0"/>
              <a:t> </a:t>
            </a:r>
            <a:endParaRPr lang="en-US" sz="3200" dirty="0"/>
          </a:p>
        </p:txBody>
      </p:sp>
      <p:sp>
        <p:nvSpPr>
          <p:cNvPr id="7" name="TextBox 6"/>
          <p:cNvSpPr txBox="1"/>
          <p:nvPr/>
        </p:nvSpPr>
        <p:spPr>
          <a:xfrm>
            <a:off x="5354428" y="6002889"/>
            <a:ext cx="2999539" cy="584775"/>
          </a:xfrm>
          <a:prstGeom prst="rect">
            <a:avLst/>
          </a:prstGeom>
          <a:noFill/>
        </p:spPr>
        <p:txBody>
          <a:bodyPr wrap="none" rtlCol="0">
            <a:spAutoFit/>
          </a:bodyPr>
          <a:lstStyle/>
          <a:p>
            <a:r>
              <a:rPr lang="en-US" sz="3200" dirty="0" smtClean="0"/>
              <a:t>S(x) = T[</a:t>
            </a:r>
            <a:r>
              <a:rPr lang="en-US" sz="3200" dirty="0" smtClean="0">
                <a:solidFill>
                  <a:srgbClr val="00B050"/>
                </a:solidFill>
              </a:rPr>
              <a:t>0110</a:t>
            </a:r>
            <a:r>
              <a:rPr lang="en-US" sz="3200" dirty="0" smtClean="0"/>
              <a:t>,</a:t>
            </a:r>
            <a:r>
              <a:rPr lang="en-US" sz="3200" dirty="0" smtClean="0">
                <a:solidFill>
                  <a:srgbClr val="FF0000"/>
                </a:solidFill>
              </a:rPr>
              <a:t>11</a:t>
            </a:r>
            <a:r>
              <a:rPr lang="en-US" sz="3200" dirty="0" smtClean="0"/>
              <a:t>]</a:t>
            </a:r>
            <a:endParaRPr lang="en-US" sz="3200" dirty="0"/>
          </a:p>
        </p:txBody>
      </p:sp>
      <p:sp>
        <p:nvSpPr>
          <p:cNvPr id="9" name="TextBox 8"/>
          <p:cNvSpPr txBox="1"/>
          <p:nvPr/>
        </p:nvSpPr>
        <p:spPr>
          <a:xfrm>
            <a:off x="4760552" y="1312438"/>
            <a:ext cx="3142014" cy="584775"/>
          </a:xfrm>
          <a:prstGeom prst="rect">
            <a:avLst/>
          </a:prstGeom>
          <a:noFill/>
        </p:spPr>
        <p:txBody>
          <a:bodyPr wrap="none" rtlCol="0">
            <a:spAutoFit/>
          </a:bodyPr>
          <a:lstStyle/>
          <a:p>
            <a:r>
              <a:rPr lang="en-US" sz="3200" dirty="0" smtClean="0"/>
              <a:t>4 columns (</a:t>
            </a:r>
            <a:r>
              <a:rPr lang="en-US" sz="3200" dirty="0" smtClean="0">
                <a:solidFill>
                  <a:srgbClr val="FF0000"/>
                </a:solidFill>
              </a:rPr>
              <a:t>2 bits</a:t>
            </a:r>
            <a:r>
              <a:rPr lang="en-US" sz="3200" dirty="0" smtClean="0"/>
              <a:t>)</a:t>
            </a:r>
            <a:endParaRPr lang="en-US" sz="3200" dirty="0"/>
          </a:p>
        </p:txBody>
      </p:sp>
      <p:sp>
        <p:nvSpPr>
          <p:cNvPr id="10" name="TextBox 9"/>
          <p:cNvSpPr txBox="1"/>
          <p:nvPr/>
        </p:nvSpPr>
        <p:spPr>
          <a:xfrm rot="16200000">
            <a:off x="-1015408" y="3661123"/>
            <a:ext cx="3350404" cy="584775"/>
          </a:xfrm>
          <a:prstGeom prst="rect">
            <a:avLst/>
          </a:prstGeom>
          <a:noFill/>
        </p:spPr>
        <p:txBody>
          <a:bodyPr wrap="none" rtlCol="0">
            <a:spAutoFit/>
          </a:bodyPr>
          <a:lstStyle/>
          <a:p>
            <a:r>
              <a:rPr lang="en-US" sz="3200" dirty="0" smtClean="0"/>
              <a:t>16 columns (</a:t>
            </a:r>
            <a:r>
              <a:rPr lang="en-US" sz="3200" dirty="0" smtClean="0">
                <a:solidFill>
                  <a:srgbClr val="00B050"/>
                </a:solidFill>
              </a:rPr>
              <a:t>4 bits</a:t>
            </a:r>
            <a:r>
              <a:rPr lang="en-US" sz="3200" dirty="0" smtClean="0"/>
              <a:t>)</a:t>
            </a:r>
            <a:endParaRPr lang="en-US" sz="3200" dirty="0"/>
          </a:p>
        </p:txBody>
      </p:sp>
      <p:cxnSp>
        <p:nvCxnSpPr>
          <p:cNvPr id="8" name="Straight Arrow Connector 7"/>
          <p:cNvCxnSpPr/>
          <p:nvPr/>
        </p:nvCxnSpPr>
        <p:spPr>
          <a:xfrm>
            <a:off x="9311640" y="1027906"/>
            <a:ext cx="822960" cy="86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546144" y="1027906"/>
            <a:ext cx="117595" cy="82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246716" y="1027906"/>
            <a:ext cx="3903187" cy="82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26901" y="445212"/>
            <a:ext cx="4840043" cy="584775"/>
          </a:xfrm>
          <a:prstGeom prst="rect">
            <a:avLst/>
          </a:prstGeom>
          <a:noFill/>
        </p:spPr>
        <p:txBody>
          <a:bodyPr wrap="none" rtlCol="0">
            <a:spAutoFit/>
          </a:bodyPr>
          <a:lstStyle/>
          <a:p>
            <a:r>
              <a:rPr lang="en-US" sz="3200" dirty="0" smtClean="0"/>
              <a:t>Each column is permutation</a:t>
            </a:r>
            <a:endParaRPr lang="en-US" sz="3200" dirty="0"/>
          </a:p>
        </p:txBody>
      </p:sp>
    </p:spTree>
    <p:extLst>
      <p:ext uri="{BB962C8B-B14F-4D97-AF65-F5344CB8AC3E}">
        <p14:creationId xmlns:p14="http://schemas.microsoft.com/office/powerpoint/2010/main" val="4056903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Permutation Requirements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Consider a truly random permutation</a:t>
                </a:r>
                <a14:m>
                  <m:oMath xmlns:m="http://schemas.openxmlformats.org/officeDocument/2006/math">
                    <m:r>
                      <a:rPr lang="en-US" b="0" i="0" smtClean="0">
                        <a:latin typeface="Cambria Math"/>
                        <a:ea typeface="Cambria Math" panose="02040503050406030204" pitchFamily="18" charset="0"/>
                      </a:rPr>
                      <m:t> </m:t>
                    </m:r>
                    <m:r>
                      <m:rPr>
                        <m:sty m:val="p"/>
                      </m:rPr>
                      <a:rPr lang="en-US" b="0" i="0" smtClean="0">
                        <a:latin typeface="Cambria Math"/>
                        <a:ea typeface="Cambria Math" panose="02040503050406030204" pitchFamily="18" charset="0"/>
                      </a:rPr>
                      <m:t>F</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i="0" baseline="-25000" dirty="0" smtClean="0"/>
                      <m:t>128</m:t>
                    </m:r>
                  </m:oMath>
                </a14:m>
                <a:endParaRPr lang="en-US" dirty="0"/>
              </a:p>
              <a:p>
                <a:endParaRPr lang="en-US" dirty="0" smtClean="0"/>
              </a:p>
              <a:p>
                <a:r>
                  <a:rPr lang="en-US" dirty="0" smtClean="0"/>
                  <a:t>Let inputs x and x’ differ on a single bit</a:t>
                </a:r>
              </a:p>
              <a:p>
                <a:endParaRPr lang="en-US" dirty="0"/>
              </a:p>
              <a:p>
                <a:r>
                  <a:rPr lang="en-US" dirty="0" smtClean="0"/>
                  <a:t>We expect outputs F(x) and F(x’) to differ on approximately half of their bits </a:t>
                </a:r>
              </a:p>
              <a:p>
                <a:pPr lvl="1"/>
                <a:r>
                  <a:rPr lang="en-US" dirty="0" smtClean="0"/>
                  <a:t>F(x) and F(x’) should be (essentially) independent.</a:t>
                </a:r>
                <a:endParaRPr lang="en-US" dirty="0"/>
              </a:p>
              <a:p>
                <a:r>
                  <a:rPr lang="en-US" dirty="0" smtClean="0"/>
                  <a:t>A pseudorandom permutation must exhibit the same behavior!</a:t>
                </a:r>
              </a:p>
              <a:p>
                <a:r>
                  <a:rPr lang="en-US" b="1" dirty="0" smtClean="0"/>
                  <a:t>Requirement</a:t>
                </a:r>
                <a:r>
                  <a:rPr lang="en-US" dirty="0" smtClean="0"/>
                  <a:t>: DES Avalanche Effect!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b="-32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37</a:t>
            </a:fld>
            <a:endParaRPr lang="en-US"/>
          </a:p>
        </p:txBody>
      </p:sp>
    </p:spTree>
    <p:extLst>
      <p:ext uri="{BB962C8B-B14F-4D97-AF65-F5344CB8AC3E}">
        <p14:creationId xmlns:p14="http://schemas.microsoft.com/office/powerpoint/2010/main" val="274337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Avalanche Effect</a:t>
            </a:r>
            <a:endParaRPr lang="en-US" dirty="0"/>
          </a:p>
        </p:txBody>
      </p:sp>
      <p:sp>
        <p:nvSpPr>
          <p:cNvPr id="3" name="Content Placeholder 2"/>
          <p:cNvSpPr>
            <a:spLocks noGrp="1"/>
          </p:cNvSpPr>
          <p:nvPr>
            <p:ph idx="1"/>
          </p:nvPr>
        </p:nvSpPr>
        <p:spPr/>
        <p:txBody>
          <a:bodyPr>
            <a:normAutofit/>
          </a:bodyPr>
          <a:lstStyle/>
          <a:p>
            <a:r>
              <a:rPr lang="en-US" sz="3600" dirty="0" smtClean="0"/>
              <a:t>Permutation the end of the mangle function helps to mix bits</a:t>
            </a:r>
          </a:p>
          <a:p>
            <a:endParaRPr lang="en-US" sz="3600" dirty="0"/>
          </a:p>
          <a:p>
            <a:r>
              <a:rPr lang="en-US" sz="3600" dirty="0" smtClean="0"/>
              <a:t>Special S-box property #1</a:t>
            </a:r>
          </a:p>
          <a:p>
            <a:pPr marL="0" indent="0">
              <a:buNone/>
            </a:pPr>
            <a:endParaRPr lang="en-US" sz="3600" dirty="0" smtClean="0"/>
          </a:p>
          <a:p>
            <a:pPr marL="0" indent="0" algn="ctr">
              <a:buNone/>
            </a:pPr>
            <a:r>
              <a:rPr lang="en-US" sz="3600" dirty="0" smtClean="0"/>
              <a:t>Let x and x’ differ on one bit then S</a:t>
            </a:r>
            <a:r>
              <a:rPr lang="en-US" sz="3600" baseline="-25000" dirty="0" smtClean="0"/>
              <a:t>i</a:t>
            </a:r>
            <a:r>
              <a:rPr lang="en-US" sz="3600" dirty="0" smtClean="0"/>
              <a:t>(x) differs from S</a:t>
            </a:r>
            <a:r>
              <a:rPr lang="en-US" sz="3600" baseline="-25000" dirty="0" smtClean="0"/>
              <a:t>i</a:t>
            </a:r>
            <a:r>
              <a:rPr lang="en-US" sz="3600" dirty="0" smtClean="0"/>
              <a:t>(x’) on two bits.</a:t>
            </a:r>
            <a:endParaRPr lang="en-US" sz="3600" dirty="0"/>
          </a:p>
        </p:txBody>
      </p:sp>
      <p:sp>
        <p:nvSpPr>
          <p:cNvPr id="4" name="Slide Number Placeholder 3"/>
          <p:cNvSpPr>
            <a:spLocks noGrp="1"/>
          </p:cNvSpPr>
          <p:nvPr>
            <p:ph type="sldNum" sz="quarter" idx="12"/>
          </p:nvPr>
        </p:nvSpPr>
        <p:spPr/>
        <p:txBody>
          <a:bodyPr/>
          <a:lstStyle/>
          <a:p>
            <a:fld id="{D104D3F7-B83F-4105-B753-146AD0E5364B}" type="slidenum">
              <a:rPr lang="en-US" smtClean="0"/>
              <a:t>38</a:t>
            </a:fld>
            <a:endParaRPr lang="en-US"/>
          </a:p>
        </p:txBody>
      </p:sp>
    </p:spTree>
    <p:extLst>
      <p:ext uri="{BB962C8B-B14F-4D97-AF65-F5344CB8AC3E}">
        <p14:creationId xmlns:p14="http://schemas.microsoft.com/office/powerpoint/2010/main" val="76427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Avalanche Effect Example</a:t>
            </a:r>
            <a:endParaRPr lang="en-US" dirty="0"/>
          </a:p>
        </p:txBody>
      </p:sp>
      <p:sp>
        <p:nvSpPr>
          <p:cNvPr id="3" name="Content Placeholder 2"/>
          <p:cNvSpPr>
            <a:spLocks noGrp="1"/>
          </p:cNvSpPr>
          <p:nvPr>
            <p:ph idx="1"/>
          </p:nvPr>
        </p:nvSpPr>
        <p:spPr>
          <a:xfrm>
            <a:off x="601249" y="1825624"/>
            <a:ext cx="5151120" cy="4351338"/>
          </a:xfrm>
        </p:spPr>
        <p:txBody>
          <a:bodyPr>
            <a:normAutofit fontScale="92500" lnSpcReduction="20000"/>
          </a:bodyPr>
          <a:lstStyle/>
          <a:p>
            <a:r>
              <a:rPr lang="en-US" dirty="0" smtClean="0"/>
              <a:t>Consider two 64 bit inputs</a:t>
            </a:r>
          </a:p>
          <a:p>
            <a:pPr lvl="1"/>
            <a:r>
              <a:rPr lang="en-US" dirty="0" smtClean="0"/>
              <a:t>(</a:t>
            </a:r>
            <a:r>
              <a:rPr lang="en-US" dirty="0" err="1" smtClean="0"/>
              <a:t>L</a:t>
            </a:r>
            <a:r>
              <a:rPr lang="en-US" baseline="-25000" dirty="0" err="1" smtClean="0"/>
              <a:t>n</a:t>
            </a:r>
            <a:r>
              <a:rPr lang="en-US" dirty="0" err="1" smtClean="0"/>
              <a:t>,R</a:t>
            </a:r>
            <a:r>
              <a:rPr lang="en-US" baseline="-25000" dirty="0" err="1" smtClean="0"/>
              <a:t>n</a:t>
            </a:r>
            <a:r>
              <a:rPr lang="en-US" dirty="0" smtClean="0"/>
              <a:t>) and (</a:t>
            </a:r>
            <a:r>
              <a:rPr lang="en-US" dirty="0"/>
              <a:t>L</a:t>
            </a:r>
            <a:r>
              <a:rPr lang="en-US" baseline="-25000" dirty="0"/>
              <a:t>n</a:t>
            </a:r>
            <a:r>
              <a:rPr lang="en-US" dirty="0"/>
              <a:t>’</a:t>
            </a:r>
            <a:r>
              <a:rPr lang="en-US" dirty="0" smtClean="0"/>
              <a:t>,</a:t>
            </a:r>
            <a:r>
              <a:rPr lang="en-US" dirty="0" err="1" smtClean="0"/>
              <a:t>R’</a:t>
            </a:r>
            <a:r>
              <a:rPr lang="en-US" baseline="-25000" dirty="0" err="1" smtClean="0"/>
              <a:t>n</a:t>
            </a:r>
            <a:r>
              <a:rPr lang="en-US" dirty="0" smtClean="0"/>
              <a:t>=</a:t>
            </a:r>
            <a:r>
              <a:rPr lang="en-US" dirty="0"/>
              <a:t>R</a:t>
            </a:r>
            <a:r>
              <a:rPr lang="en-US" baseline="-25000" dirty="0"/>
              <a:t>n</a:t>
            </a:r>
            <a:r>
              <a:rPr lang="en-US" dirty="0" smtClean="0"/>
              <a:t>)</a:t>
            </a:r>
          </a:p>
          <a:p>
            <a:pPr lvl="1"/>
            <a:r>
              <a:rPr lang="en-US" dirty="0" smtClean="0"/>
              <a:t>L</a:t>
            </a:r>
            <a:r>
              <a:rPr lang="en-US" baseline="-25000" dirty="0" smtClean="0"/>
              <a:t>n</a:t>
            </a:r>
            <a:r>
              <a:rPr lang="en-US" dirty="0" smtClean="0"/>
              <a:t> and L</a:t>
            </a:r>
            <a:r>
              <a:rPr lang="en-US" baseline="-25000" dirty="0" smtClean="0"/>
              <a:t>n</a:t>
            </a:r>
            <a:r>
              <a:rPr lang="en-US" dirty="0" smtClean="0"/>
              <a:t>’ differ on one bit</a:t>
            </a:r>
          </a:p>
          <a:p>
            <a:r>
              <a:rPr lang="en-US" dirty="0" smtClean="0"/>
              <a:t>This is worst case example</a:t>
            </a:r>
          </a:p>
          <a:p>
            <a:pPr lvl="1"/>
            <a:r>
              <a:rPr lang="en-US" dirty="0" smtClean="0"/>
              <a:t>L</a:t>
            </a:r>
            <a:r>
              <a:rPr lang="en-US" baseline="-25000" dirty="0" smtClean="0"/>
              <a:t>n+1</a:t>
            </a:r>
            <a:r>
              <a:rPr lang="en-US" dirty="0" smtClean="0"/>
              <a:t> = L</a:t>
            </a:r>
            <a:r>
              <a:rPr lang="en-US" baseline="-25000" dirty="0" smtClean="0"/>
              <a:t>n+1</a:t>
            </a:r>
            <a:r>
              <a:rPr lang="en-US" dirty="0" smtClean="0"/>
              <a:t>’=</a:t>
            </a:r>
            <a:r>
              <a:rPr lang="en-US" dirty="0"/>
              <a:t>R</a:t>
            </a:r>
            <a:r>
              <a:rPr lang="en-US" baseline="-25000" dirty="0"/>
              <a:t>n</a:t>
            </a:r>
            <a:endParaRPr lang="en-US" dirty="0" smtClean="0"/>
          </a:p>
          <a:p>
            <a:pPr lvl="1"/>
            <a:r>
              <a:rPr lang="en-US" dirty="0" smtClean="0"/>
              <a:t>But now R’</a:t>
            </a:r>
            <a:r>
              <a:rPr lang="en-US" baseline="-25000" dirty="0" smtClean="0"/>
              <a:t>n+1 </a:t>
            </a:r>
            <a:r>
              <a:rPr lang="en-US" dirty="0" smtClean="0"/>
              <a:t>and R</a:t>
            </a:r>
            <a:r>
              <a:rPr lang="en-US" baseline="-25000" dirty="0" smtClean="0"/>
              <a:t>n+1 </a:t>
            </a:r>
            <a:r>
              <a:rPr lang="en-US" dirty="0"/>
              <a:t>differ on one bit </a:t>
            </a:r>
            <a:endParaRPr lang="en-US" dirty="0" smtClean="0"/>
          </a:p>
          <a:p>
            <a:r>
              <a:rPr lang="en-US" dirty="0" smtClean="0"/>
              <a:t>Even if we are unlucky E(</a:t>
            </a:r>
            <a:r>
              <a:rPr lang="en-US" dirty="0"/>
              <a:t>R’</a:t>
            </a:r>
            <a:r>
              <a:rPr lang="en-US" baseline="-25000" dirty="0"/>
              <a:t>n+1</a:t>
            </a:r>
            <a:r>
              <a:rPr lang="en-US" dirty="0" smtClean="0"/>
              <a:t>) and E(</a:t>
            </a:r>
            <a:r>
              <a:rPr lang="en-US" dirty="0"/>
              <a:t>R</a:t>
            </a:r>
            <a:r>
              <a:rPr lang="en-US" baseline="-25000" dirty="0"/>
              <a:t>n+1</a:t>
            </a:r>
            <a:r>
              <a:rPr lang="en-US" dirty="0" smtClean="0"/>
              <a:t>) differ on 1 bit</a:t>
            </a:r>
          </a:p>
          <a:p>
            <a:r>
              <a:rPr lang="en-US" dirty="0" smtClean="0">
                <a:sym typeface="Wingdings" panose="05000000000000000000" pitchFamily="2" charset="2"/>
              </a:rPr>
              <a:t> </a:t>
            </a:r>
            <a:r>
              <a:rPr lang="en-US" dirty="0" smtClean="0"/>
              <a:t>R</a:t>
            </a:r>
            <a:r>
              <a:rPr lang="en-US" baseline="-25000" dirty="0" smtClean="0"/>
              <a:t>n+2 </a:t>
            </a:r>
            <a:r>
              <a:rPr lang="en-US" dirty="0" smtClean="0">
                <a:sym typeface="Wingdings" panose="05000000000000000000" pitchFamily="2" charset="2"/>
              </a:rPr>
              <a:t>and </a:t>
            </a:r>
            <a:r>
              <a:rPr lang="en-US" dirty="0" smtClean="0"/>
              <a:t>R’</a:t>
            </a:r>
            <a:r>
              <a:rPr lang="en-US" baseline="-25000" dirty="0" smtClean="0"/>
              <a:t>n+2</a:t>
            </a:r>
            <a:r>
              <a:rPr lang="en-US" dirty="0" smtClean="0">
                <a:sym typeface="Wingdings" panose="05000000000000000000" pitchFamily="2" charset="2"/>
              </a:rPr>
              <a:t> </a:t>
            </a:r>
            <a:r>
              <a:rPr lang="en-US" dirty="0">
                <a:sym typeface="Wingdings" panose="05000000000000000000" pitchFamily="2" charset="2"/>
              </a:rPr>
              <a:t>differ on two bits</a:t>
            </a:r>
            <a:endParaRPr lang="en-US" dirty="0" smtClean="0"/>
          </a:p>
          <a:p>
            <a:r>
              <a:rPr lang="en-US" dirty="0" smtClean="0">
                <a:sym typeface="Wingdings" panose="05000000000000000000" pitchFamily="2" charset="2"/>
              </a:rPr>
              <a:t> </a:t>
            </a:r>
            <a:r>
              <a:rPr lang="en-US" dirty="0" smtClean="0"/>
              <a:t>L</a:t>
            </a:r>
            <a:r>
              <a:rPr lang="en-US" baseline="-25000" dirty="0" smtClean="0"/>
              <a:t>n+2</a:t>
            </a:r>
            <a:r>
              <a:rPr lang="en-US" dirty="0" smtClean="0"/>
              <a:t> =</a:t>
            </a:r>
            <a:r>
              <a:rPr lang="en-US" dirty="0"/>
              <a:t> R’</a:t>
            </a:r>
            <a:r>
              <a:rPr lang="en-US" baseline="-25000" dirty="0"/>
              <a:t>n+1 </a:t>
            </a:r>
            <a:r>
              <a:rPr lang="en-US" dirty="0" smtClean="0"/>
              <a:t>and </a:t>
            </a:r>
            <a:r>
              <a:rPr lang="en-US" dirty="0"/>
              <a:t>L</a:t>
            </a:r>
            <a:r>
              <a:rPr lang="en-US" baseline="-25000" dirty="0"/>
              <a:t>n+2</a:t>
            </a:r>
            <a:r>
              <a:rPr lang="en-US" dirty="0"/>
              <a:t>’ = R’</a:t>
            </a:r>
            <a:r>
              <a:rPr lang="en-US" baseline="-25000" dirty="0"/>
              <a:t>n+1 </a:t>
            </a:r>
            <a:r>
              <a:rPr lang="en-US" dirty="0" smtClean="0"/>
              <a:t>differ in one bit</a:t>
            </a:r>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39</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5417" y="1468795"/>
            <a:ext cx="6271001" cy="4708167"/>
          </a:xfrm>
          <a:prstGeom prst="rect">
            <a:avLst/>
          </a:prstGeom>
        </p:spPr>
      </p:pic>
    </p:spTree>
    <p:extLst>
      <p:ext uri="{BB962C8B-B14F-4D97-AF65-F5344CB8AC3E}">
        <p14:creationId xmlns:p14="http://schemas.microsoft.com/office/powerpoint/2010/main" val="188885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fontScale="92500"/>
          </a:bodyPr>
          <a:lstStyle/>
          <a:p>
            <a:r>
              <a:rPr lang="en-US" dirty="0" smtClean="0"/>
              <a:t>Random Oracle Model</a:t>
            </a:r>
          </a:p>
          <a:p>
            <a:pPr lvl="1"/>
            <a:r>
              <a:rPr lang="en-US" dirty="0" smtClean="0"/>
              <a:t>Pros (Easier Proofs/More Efficient Protocols/Solid Evidence for Security in Practice)</a:t>
            </a:r>
          </a:p>
          <a:p>
            <a:pPr lvl="1"/>
            <a:r>
              <a:rPr lang="en-US" dirty="0" smtClean="0"/>
              <a:t>Cons (Strong Assumption)</a:t>
            </a:r>
          </a:p>
          <a:p>
            <a:r>
              <a:rPr lang="en-US" dirty="0" smtClean="0"/>
              <a:t>Hashing Applications</a:t>
            </a:r>
          </a:p>
          <a:p>
            <a:endParaRPr lang="en-US" dirty="0"/>
          </a:p>
          <a:p>
            <a:r>
              <a:rPr lang="en-US" dirty="0" smtClean="0"/>
              <a:t>Building Stream Ciphers</a:t>
            </a:r>
          </a:p>
          <a:p>
            <a:pPr lvl="1"/>
            <a:r>
              <a:rPr lang="en-US" dirty="0" smtClean="0"/>
              <a:t>Linear Feedback Shift Registers (+ Attacks)</a:t>
            </a:r>
          </a:p>
          <a:p>
            <a:pPr lvl="1"/>
            <a:r>
              <a:rPr lang="en-US" dirty="0" smtClean="0"/>
              <a:t>RC4 (+ Attacks)</a:t>
            </a:r>
          </a:p>
          <a:p>
            <a:pPr lvl="1"/>
            <a:r>
              <a:rPr lang="en-US" dirty="0" err="1" smtClean="0"/>
              <a:t>Trivium</a:t>
            </a:r>
            <a:endParaRPr lang="en-US" dirty="0"/>
          </a:p>
          <a:p>
            <a:r>
              <a:rPr lang="en-US" dirty="0" smtClean="0"/>
              <a:t>Block Ciphers</a:t>
            </a:r>
            <a:endParaRPr lang="en-US" dirty="0"/>
          </a:p>
          <a:p>
            <a:endParaRPr lang="en-US" dirty="0" smtClean="0"/>
          </a:p>
        </p:txBody>
      </p:sp>
      <p:sp>
        <p:nvSpPr>
          <p:cNvPr id="4" name="Slide Number Placeholder 3"/>
          <p:cNvSpPr>
            <a:spLocks noGrp="1"/>
          </p:cNvSpPr>
          <p:nvPr>
            <p:ph type="sldNum" sz="quarter" idx="12"/>
          </p:nvPr>
        </p:nvSpPr>
        <p:spPr/>
        <p:txBody>
          <a:bodyPr/>
          <a:lstStyle/>
          <a:p>
            <a:fld id="{D104D3F7-B83F-4105-B753-146AD0E5364B}" type="slidenum">
              <a:rPr lang="en-US" smtClean="0"/>
              <a:t>4</a:t>
            </a:fld>
            <a:endParaRPr lang="en-US"/>
          </a:p>
        </p:txBody>
      </p:sp>
    </p:spTree>
    <p:extLst>
      <p:ext uri="{BB962C8B-B14F-4D97-AF65-F5344CB8AC3E}">
        <p14:creationId xmlns:p14="http://schemas.microsoft.com/office/powerpoint/2010/main" val="2118925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10957"/>
            <a:ext cx="6271001" cy="4708167"/>
          </a:xfrm>
          <a:prstGeom prst="rect">
            <a:avLst/>
          </a:prstGeom>
        </p:spPr>
      </p:pic>
      <p:sp>
        <p:nvSpPr>
          <p:cNvPr id="2" name="Title 1"/>
          <p:cNvSpPr>
            <a:spLocks noGrp="1"/>
          </p:cNvSpPr>
          <p:nvPr>
            <p:ph type="title"/>
          </p:nvPr>
        </p:nvSpPr>
        <p:spPr/>
        <p:txBody>
          <a:bodyPr/>
          <a:lstStyle/>
          <a:p>
            <a:r>
              <a:rPr lang="en-US" dirty="0" smtClean="0"/>
              <a:t>Avalanche Effect Example</a:t>
            </a:r>
            <a:endParaRPr lang="en-US" dirty="0"/>
          </a:p>
        </p:txBody>
      </p:sp>
      <p:sp>
        <p:nvSpPr>
          <p:cNvPr id="3" name="Content Placeholder 2"/>
          <p:cNvSpPr>
            <a:spLocks noGrp="1"/>
          </p:cNvSpPr>
          <p:nvPr>
            <p:ph idx="1"/>
          </p:nvPr>
        </p:nvSpPr>
        <p:spPr>
          <a:xfrm>
            <a:off x="396240" y="1310957"/>
            <a:ext cx="5875751" cy="5245736"/>
          </a:xfrm>
        </p:spPr>
        <p:txBody>
          <a:bodyPr>
            <a:normAutofit fontScale="55000" lnSpcReduction="20000"/>
          </a:bodyPr>
          <a:lstStyle/>
          <a:p>
            <a:r>
              <a:rPr lang="en-US" sz="5100" dirty="0" smtClean="0"/>
              <a:t>R</a:t>
            </a:r>
            <a:r>
              <a:rPr lang="en-US" sz="5100" baseline="-25000" dirty="0" smtClean="0"/>
              <a:t>n+2 </a:t>
            </a:r>
            <a:r>
              <a:rPr lang="en-US" sz="5100" dirty="0" smtClean="0">
                <a:sym typeface="Wingdings" panose="05000000000000000000" pitchFamily="2" charset="2"/>
              </a:rPr>
              <a:t>and </a:t>
            </a:r>
            <a:r>
              <a:rPr lang="en-US" sz="5100" dirty="0" smtClean="0"/>
              <a:t>R’</a:t>
            </a:r>
            <a:r>
              <a:rPr lang="en-US" sz="5100" baseline="-25000" dirty="0" smtClean="0"/>
              <a:t>n+2</a:t>
            </a:r>
            <a:r>
              <a:rPr lang="en-US" sz="5100" dirty="0" smtClean="0">
                <a:sym typeface="Wingdings" panose="05000000000000000000" pitchFamily="2" charset="2"/>
              </a:rPr>
              <a:t> </a:t>
            </a:r>
            <a:r>
              <a:rPr lang="en-US" sz="5100" dirty="0">
                <a:sym typeface="Wingdings" panose="05000000000000000000" pitchFamily="2" charset="2"/>
              </a:rPr>
              <a:t>differ on two bits</a:t>
            </a:r>
            <a:endParaRPr lang="en-US" sz="5100" dirty="0"/>
          </a:p>
          <a:p>
            <a:r>
              <a:rPr lang="en-US" sz="5100" dirty="0" smtClean="0"/>
              <a:t>L</a:t>
            </a:r>
            <a:r>
              <a:rPr lang="en-US" sz="5100" baseline="-25000" dirty="0" smtClean="0"/>
              <a:t>n+2</a:t>
            </a:r>
            <a:r>
              <a:rPr lang="en-US" sz="5100" dirty="0" smtClean="0"/>
              <a:t> </a:t>
            </a:r>
            <a:r>
              <a:rPr lang="en-US" sz="5100" dirty="0"/>
              <a:t>= </a:t>
            </a:r>
            <a:r>
              <a:rPr lang="en-US" sz="5100" dirty="0" smtClean="0"/>
              <a:t>R</a:t>
            </a:r>
            <a:r>
              <a:rPr lang="en-US" sz="5100" baseline="-25000" dirty="0" smtClean="0"/>
              <a:t>n+1 </a:t>
            </a:r>
            <a:r>
              <a:rPr lang="en-US" sz="5100" dirty="0"/>
              <a:t>and L</a:t>
            </a:r>
            <a:r>
              <a:rPr lang="en-US" sz="5100" baseline="-25000" dirty="0"/>
              <a:t>n+2</a:t>
            </a:r>
            <a:r>
              <a:rPr lang="en-US" sz="5100" dirty="0" smtClean="0"/>
              <a:t>’</a:t>
            </a:r>
            <a:r>
              <a:rPr lang="en-US" sz="5100" dirty="0"/>
              <a:t> = </a:t>
            </a:r>
            <a:r>
              <a:rPr lang="en-US" sz="5100" dirty="0" smtClean="0"/>
              <a:t>R’</a:t>
            </a:r>
            <a:r>
              <a:rPr lang="en-US" sz="5100" baseline="-25000" dirty="0" smtClean="0"/>
              <a:t>n+1</a:t>
            </a:r>
            <a:r>
              <a:rPr lang="en-US" sz="5100" dirty="0" smtClean="0"/>
              <a:t> </a:t>
            </a:r>
            <a:r>
              <a:rPr lang="en-US" sz="5100" dirty="0"/>
              <a:t>differ in one </a:t>
            </a:r>
            <a:r>
              <a:rPr lang="en-US" sz="5100" dirty="0" smtClean="0"/>
              <a:t>bit</a:t>
            </a:r>
          </a:p>
          <a:p>
            <a:endParaRPr lang="en-US" sz="5100" dirty="0"/>
          </a:p>
          <a:p>
            <a:pPr marL="0" indent="0">
              <a:buNone/>
            </a:pPr>
            <a:r>
              <a:rPr lang="en-US" sz="5100" dirty="0" smtClean="0">
                <a:sym typeface="Wingdings" panose="05000000000000000000" pitchFamily="2" charset="2"/>
              </a:rPr>
              <a:t></a:t>
            </a:r>
            <a:r>
              <a:rPr lang="en-US" sz="5100" dirty="0" smtClean="0"/>
              <a:t>R</a:t>
            </a:r>
            <a:r>
              <a:rPr lang="en-US" sz="5100" baseline="-25000" dirty="0" smtClean="0"/>
              <a:t>n+3 </a:t>
            </a:r>
            <a:r>
              <a:rPr lang="en-US" sz="5100" dirty="0">
                <a:sym typeface="Wingdings" panose="05000000000000000000" pitchFamily="2" charset="2"/>
              </a:rPr>
              <a:t>and </a:t>
            </a:r>
            <a:r>
              <a:rPr lang="en-US" sz="5100" dirty="0" smtClean="0"/>
              <a:t>R’</a:t>
            </a:r>
            <a:r>
              <a:rPr lang="en-US" sz="5100" baseline="-25000" dirty="0" smtClean="0"/>
              <a:t>n+3</a:t>
            </a:r>
            <a:r>
              <a:rPr lang="en-US" sz="5100" dirty="0" smtClean="0">
                <a:sym typeface="Wingdings" panose="05000000000000000000" pitchFamily="2" charset="2"/>
              </a:rPr>
              <a:t> </a:t>
            </a:r>
            <a:r>
              <a:rPr lang="en-US" sz="5100" dirty="0">
                <a:sym typeface="Wingdings" panose="05000000000000000000" pitchFamily="2" charset="2"/>
              </a:rPr>
              <a:t>differ on </a:t>
            </a:r>
            <a:r>
              <a:rPr lang="en-US" sz="5100" dirty="0" smtClean="0">
                <a:sym typeface="Wingdings" panose="05000000000000000000" pitchFamily="2" charset="2"/>
              </a:rPr>
              <a:t>four bits since we have different inputs to two of the S-boxes</a:t>
            </a:r>
          </a:p>
          <a:p>
            <a:pPr>
              <a:buFont typeface="Wingdings" panose="05000000000000000000" pitchFamily="2" charset="2"/>
              <a:buChar char="à"/>
            </a:pPr>
            <a:r>
              <a:rPr lang="en-US" sz="5100" dirty="0" smtClean="0"/>
              <a:t>L</a:t>
            </a:r>
            <a:r>
              <a:rPr lang="en-US" sz="5100" baseline="-25000" dirty="0" smtClean="0"/>
              <a:t>n+3</a:t>
            </a:r>
            <a:r>
              <a:rPr lang="en-US" sz="5100" dirty="0" smtClean="0"/>
              <a:t> </a:t>
            </a:r>
            <a:r>
              <a:rPr lang="en-US" sz="5100" dirty="0"/>
              <a:t>= </a:t>
            </a:r>
            <a:r>
              <a:rPr lang="en-US" sz="5100" dirty="0" smtClean="0"/>
              <a:t>R’</a:t>
            </a:r>
            <a:r>
              <a:rPr lang="en-US" sz="5100" baseline="-25000" dirty="0" smtClean="0"/>
              <a:t>n+2 </a:t>
            </a:r>
            <a:r>
              <a:rPr lang="en-US" sz="5100" dirty="0"/>
              <a:t>and L</a:t>
            </a:r>
            <a:r>
              <a:rPr lang="en-US" sz="5100" baseline="-25000" dirty="0"/>
              <a:t>n+2</a:t>
            </a:r>
            <a:r>
              <a:rPr lang="en-US" sz="5100" dirty="0" smtClean="0"/>
              <a:t>’</a:t>
            </a:r>
            <a:r>
              <a:rPr lang="en-US" sz="5100" dirty="0"/>
              <a:t> = R’</a:t>
            </a:r>
            <a:r>
              <a:rPr lang="en-US" sz="5100" baseline="-25000" dirty="0"/>
              <a:t>n+2</a:t>
            </a:r>
            <a:r>
              <a:rPr lang="en-US" sz="5100" dirty="0" smtClean="0"/>
              <a:t> now </a:t>
            </a:r>
            <a:r>
              <a:rPr lang="en-US" sz="5100" dirty="0" smtClean="0">
                <a:sym typeface="Wingdings" panose="05000000000000000000" pitchFamily="2" charset="2"/>
              </a:rPr>
              <a:t>differ </a:t>
            </a:r>
            <a:r>
              <a:rPr lang="en-US" sz="5100" dirty="0">
                <a:sym typeface="Wingdings" panose="05000000000000000000" pitchFamily="2" charset="2"/>
              </a:rPr>
              <a:t>on </a:t>
            </a:r>
            <a:r>
              <a:rPr lang="en-US" sz="5100" dirty="0" smtClean="0">
                <a:sym typeface="Wingdings" panose="05000000000000000000" pitchFamily="2" charset="2"/>
              </a:rPr>
              <a:t>two bits</a:t>
            </a:r>
          </a:p>
          <a:p>
            <a:r>
              <a:rPr lang="en-US" sz="5100" dirty="0" smtClean="0">
                <a:sym typeface="Wingdings" panose="05000000000000000000" pitchFamily="2" charset="2"/>
              </a:rPr>
              <a:t>Seven rounds we expect all 32 bits in right half to be “affected” by input change</a:t>
            </a:r>
            <a:endParaRPr lang="en-US" sz="5100" dirty="0">
              <a:sym typeface="Wingdings" panose="05000000000000000000" pitchFamily="2" charset="2"/>
            </a:endParaRPr>
          </a:p>
          <a:p>
            <a:pPr marL="0" indent="0">
              <a:buNone/>
            </a:pPr>
            <a:r>
              <a:rPr lang="en-US" sz="5100" dirty="0" smtClean="0">
                <a:sym typeface="Wingdings" panose="05000000000000000000" pitchFamily="2" charset="2"/>
              </a:rPr>
              <a:t>…</a:t>
            </a:r>
          </a:p>
          <a:p>
            <a:pPr marL="0" indent="0">
              <a:buNone/>
            </a:pPr>
            <a:r>
              <a:rPr lang="en-US" sz="5100" dirty="0" smtClean="0">
                <a:sym typeface="Wingdings" panose="05000000000000000000" pitchFamily="2" charset="2"/>
              </a:rPr>
              <a:t>DES has sixteen rounds</a:t>
            </a:r>
            <a:endParaRPr lang="en-US" sz="5100"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40</a:t>
            </a:fld>
            <a:endParaRPr lang="en-US"/>
          </a:p>
        </p:txBody>
      </p:sp>
    </p:spTree>
    <p:extLst>
      <p:ext uri="{BB962C8B-B14F-4D97-AF65-F5344CB8AC3E}">
        <p14:creationId xmlns:p14="http://schemas.microsoft.com/office/powerpoint/2010/main" val="33967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One-Round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Given input/output pair (</a:t>
                </a:r>
                <a:r>
                  <a:rPr lang="en-US" dirty="0" err="1" smtClean="0"/>
                  <a:t>x,y</a:t>
                </a:r>
                <a:r>
                  <a:rPr lang="en-US" dirty="0" smtClean="0"/>
                  <a:t>)</a:t>
                </a:r>
              </a:p>
              <a:p>
                <a:pPr lvl="1"/>
                <a:r>
                  <a:rPr lang="en-US" b="1" dirty="0" smtClean="0"/>
                  <a:t>Output: </a:t>
                </a:r>
                <a:r>
                  <a:rPr lang="en-US" dirty="0" smtClean="0"/>
                  <a:t>y=(L</a:t>
                </a:r>
                <a:r>
                  <a:rPr lang="en-US" baseline="-25000" dirty="0" smtClean="0"/>
                  <a:t>1</a:t>
                </a:r>
                <a:r>
                  <a:rPr lang="en-US" dirty="0" smtClean="0"/>
                  <a:t>,R</a:t>
                </a:r>
                <a:r>
                  <a:rPr lang="en-US" baseline="-25000" dirty="0" smtClean="0"/>
                  <a:t>1</a:t>
                </a:r>
                <a:r>
                  <a:rPr lang="en-US" dirty="0" smtClean="0"/>
                  <a:t>)</a:t>
                </a:r>
              </a:p>
              <a:p>
                <a:pPr lvl="1"/>
                <a:r>
                  <a:rPr lang="en-US" b="1" dirty="0" smtClean="0"/>
                  <a:t>Input: </a:t>
                </a:r>
                <a:r>
                  <a:rPr lang="en-US" dirty="0" smtClean="0"/>
                  <a:t>X=(L</a:t>
                </a:r>
                <a:r>
                  <a:rPr lang="en-US" baseline="-25000" dirty="0" smtClean="0"/>
                  <a:t>0</a:t>
                </a:r>
                <a:r>
                  <a:rPr lang="en-US" dirty="0" smtClean="0"/>
                  <a:t>,R</a:t>
                </a:r>
                <a:r>
                  <a:rPr lang="en-US" baseline="-25000" dirty="0" smtClean="0"/>
                  <a:t>0</a:t>
                </a:r>
                <a:r>
                  <a:rPr lang="en-US" dirty="0" smtClean="0"/>
                  <a:t>)</a:t>
                </a:r>
              </a:p>
              <a:p>
                <a:r>
                  <a:rPr lang="en-US" dirty="0" smtClean="0"/>
                  <a:t>Note: R</a:t>
                </a:r>
                <a:r>
                  <a:rPr lang="en-US" baseline="-25000" dirty="0" smtClean="0"/>
                  <a:t>0</a:t>
                </a:r>
                <a:r>
                  <a:rPr lang="en-US" dirty="0" smtClean="0"/>
                  <a:t>=L</a:t>
                </a:r>
                <a:r>
                  <a:rPr lang="en-US" baseline="-25000" dirty="0" smtClean="0"/>
                  <a:t>1</a:t>
                </a:r>
              </a:p>
              <a:p>
                <a:r>
                  <a:rPr lang="en-US" dirty="0"/>
                  <a:t>Note: </a:t>
                </a:r>
                <a:r>
                  <a:rPr lang="en-US" dirty="0" smtClean="0"/>
                  <a:t>R</a:t>
                </a:r>
                <a:r>
                  <a:rPr lang="en-US" baseline="-25000" dirty="0" smtClean="0"/>
                  <a:t>1</a:t>
                </a:r>
                <a:r>
                  <a:rPr lang="en-US" dirty="0" smtClean="0"/>
                  <a:t>=L</a:t>
                </a:r>
                <a:r>
                  <a:rPr lang="en-US" baseline="-25000" dirty="0" smtClean="0"/>
                  <a:t>0</a:t>
                </a:r>
                <a:r>
                  <a:rPr lang="en-US" dirty="0" smtClean="0"/>
                  <a:t> </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1</m:t>
                        </m:r>
                      </m:sub>
                    </m:sSub>
                    <m:d>
                      <m:dPr>
                        <m:ctrlPr>
                          <a:rPr lang="en-US" b="0" i="1" smtClean="0">
                            <a:latin typeface="Cambria Math" panose="02040503050406030204" pitchFamily="18" charset="0"/>
                            <a:ea typeface="Cambria Math" panose="02040503050406030204" pitchFamily="18" charset="0"/>
                          </a:rPr>
                        </m:ctrlPr>
                      </m:dPr>
                      <m:e>
                        <m:r>
                          <m:rPr>
                            <m:nor/>
                          </m:rPr>
                          <a:rPr lang="en-US" dirty="0"/>
                          <m:t>R</m:t>
                        </m:r>
                        <m:r>
                          <m:rPr>
                            <m:nor/>
                          </m:rPr>
                          <a:rPr lang="en-US" baseline="-25000" dirty="0"/>
                          <m:t>0</m:t>
                        </m:r>
                      </m:e>
                    </m:d>
                  </m:oMath>
                </a14:m>
                <a:r>
                  <a:rPr lang="en-US" dirty="0" smtClean="0"/>
                  <a:t>   where f is the Mangling Function with key k</a:t>
                </a:r>
                <a:r>
                  <a:rPr lang="en-US" baseline="-25000" dirty="0" smtClean="0"/>
                  <a:t>1</a:t>
                </a:r>
              </a:p>
              <a:p>
                <a:endParaRPr lang="en-US" baseline="-25000" dirty="0"/>
              </a:p>
              <a:p>
                <a:pPr marL="0" indent="0">
                  <a:buNone/>
                </a:pPr>
                <a:r>
                  <a:rPr lang="en-US" b="1" dirty="0" smtClean="0">
                    <a:latin typeface="Cambria Math" panose="02040503050406030204" pitchFamily="18" charset="0"/>
                    <a:ea typeface="Cambria Math" panose="02040503050406030204" pitchFamily="18" charset="0"/>
                  </a:rPr>
                  <a:t>Conclusion:</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1</m:t>
                          </m:r>
                        </m:sub>
                      </m:sSub>
                      <m:d>
                        <m:dPr>
                          <m:ctrlPr>
                            <a:rPr lang="en-US" i="1">
                              <a:latin typeface="Cambria Math" panose="02040503050406030204" pitchFamily="18" charset="0"/>
                              <a:ea typeface="Cambria Math" panose="02040503050406030204" pitchFamily="18" charset="0"/>
                            </a:rPr>
                          </m:ctrlPr>
                        </m:dPr>
                        <m:e>
                          <m:r>
                            <m:rPr>
                              <m:nor/>
                            </m:rPr>
                            <a:rPr lang="en-US" dirty="0"/>
                            <m:t>R</m:t>
                          </m:r>
                          <m:r>
                            <m:rPr>
                              <m:nor/>
                            </m:rPr>
                            <a:rPr lang="en-US" baseline="-25000" dirty="0"/>
                            <m:t>0</m:t>
                          </m:r>
                        </m:e>
                      </m:d>
                      <m:r>
                        <m:rPr>
                          <m:nor/>
                        </m:rPr>
                        <a:rPr lang="en-US" dirty="0"/>
                        <m:t>=</m:t>
                      </m:r>
                      <m:r>
                        <m:rPr>
                          <m:nor/>
                        </m:rPr>
                        <a:rPr lang="en-US" dirty="0"/>
                        <m:t>L</m:t>
                      </m:r>
                      <m:r>
                        <m:rPr>
                          <m:nor/>
                        </m:rPr>
                        <a:rPr lang="en-US" b="0" i="0" baseline="-25000" dirty="0" smtClean="0"/>
                        <m:t>0</m:t>
                      </m:r>
                      <m:r>
                        <a:rPr lang="en-US" i="1">
                          <a:latin typeface="Cambria Math" panose="02040503050406030204" pitchFamily="18" charset="0"/>
                          <a:ea typeface="Cambria Math" panose="02040503050406030204" pitchFamily="18" charset="0"/>
                        </a:rPr>
                        <m:t>⨁</m:t>
                      </m:r>
                      <m:r>
                        <m:rPr>
                          <m:nor/>
                        </m:rPr>
                        <a:rPr lang="en-US" dirty="0"/>
                        <m:t>R</m:t>
                      </m:r>
                      <m:r>
                        <m:rPr>
                          <m:nor/>
                        </m:rPr>
                        <a:rPr lang="en-US" baseline="-25000" dirty="0"/>
                        <m:t>1</m:t>
                      </m:r>
                    </m:oMath>
                  </m:oMathPara>
                </a14:m>
                <a:endParaRPr lang="en-US" baseline="-250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41</a:t>
            </a:fld>
            <a:endParaRPr lang="en-US"/>
          </a:p>
        </p:txBody>
      </p:sp>
    </p:spTree>
    <p:extLst>
      <p:ext uri="{BB962C8B-B14F-4D97-AF65-F5344CB8AC3E}">
        <p14:creationId xmlns:p14="http://schemas.microsoft.com/office/powerpoint/2010/main" val="118417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One-Round DES</a:t>
            </a:r>
            <a:endParaRPr lang="en-US" dirty="0"/>
          </a:p>
        </p:txBody>
      </p:sp>
      <p:sp>
        <p:nvSpPr>
          <p:cNvPr id="3" name="Content Placeholder 2"/>
          <p:cNvSpPr>
            <a:spLocks noGrp="1"/>
          </p:cNvSpPr>
          <p:nvPr>
            <p:ph idx="1"/>
          </p:nvPr>
        </p:nvSpPr>
        <p:spPr/>
        <p:txBody>
          <a:bodyPr/>
          <a:lstStyle/>
          <a:p>
            <a:endParaRPr lang="en-US" baseline="-25000" dirty="0"/>
          </a:p>
          <a:p>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42</a:t>
            </a:fld>
            <a:endParaRPr lang="en-US"/>
          </a:p>
        </p:txBody>
      </p:sp>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t="17424"/>
          <a:stretch/>
        </p:blipFill>
        <p:spPr>
          <a:xfrm>
            <a:off x="1051224" y="1825625"/>
            <a:ext cx="7243689" cy="448614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986936" y="1429078"/>
                <a:ext cx="5838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800" dirty="0" smtClean="0"/>
                        <m:t>R</m:t>
                      </m:r>
                      <m:r>
                        <m:rPr>
                          <m:nor/>
                        </m:rPr>
                        <a:rPr lang="en-US" sz="2800" baseline="-25000" dirty="0" smtClean="0"/>
                        <m:t>0</m:t>
                      </m:r>
                    </m:oMath>
                  </m:oMathPara>
                </a14:m>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2986936" y="1429078"/>
                <a:ext cx="583814"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635077" y="6069636"/>
                <a:ext cx="1287532" cy="5734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3200" b="1" dirty="0"/>
                        <m:t>L</m:t>
                      </m:r>
                      <m:r>
                        <m:rPr>
                          <m:nor/>
                        </m:rPr>
                        <a:rPr lang="en-US" sz="3200" b="1" i="0" baseline="-25000" dirty="0" smtClean="0"/>
                        <m:t>0</m:t>
                      </m:r>
                      <m:r>
                        <a:rPr lang="en-US" sz="3200" b="1" i="1">
                          <a:latin typeface="Cambria Math" panose="02040503050406030204" pitchFamily="18" charset="0"/>
                          <a:ea typeface="Cambria Math" panose="02040503050406030204" pitchFamily="18" charset="0"/>
                        </a:rPr>
                        <m:t>⨁</m:t>
                      </m:r>
                      <m:r>
                        <m:rPr>
                          <m:nor/>
                        </m:rPr>
                        <a:rPr lang="en-US" sz="3200" b="1" dirty="0"/>
                        <m:t>R</m:t>
                      </m:r>
                      <m:r>
                        <m:rPr>
                          <m:nor/>
                        </m:rPr>
                        <a:rPr lang="en-US" sz="3200" b="1" baseline="-25000" dirty="0"/>
                        <m:t>1</m:t>
                      </m:r>
                    </m:oMath>
                  </m:oMathPara>
                </a14:m>
                <a:endParaRPr lang="en-US" sz="3200" b="1" baseline="-25000" dirty="0"/>
              </a:p>
            </p:txBody>
          </p:sp>
        </mc:Choice>
        <mc:Fallback xmlns="">
          <p:sp>
            <p:nvSpPr>
              <p:cNvPr id="7" name="Rectangle 6"/>
              <p:cNvSpPr>
                <a:spLocks noRot="1" noChangeAspect="1" noMove="1" noResize="1" noEditPoints="1" noAdjustHandles="1" noChangeArrowheads="1" noChangeShapeType="1" noTextEdit="1"/>
              </p:cNvSpPr>
              <p:nvPr/>
            </p:nvSpPr>
            <p:spPr>
              <a:xfrm>
                <a:off x="2635077" y="6069636"/>
                <a:ext cx="1287532" cy="573427"/>
              </a:xfrm>
              <a:prstGeom prst="rect">
                <a:avLst/>
              </a:prstGeom>
              <a:blipFill>
                <a:blip r:embed="rId4"/>
                <a:stretch>
                  <a:fillRect/>
                </a:stretch>
              </a:blipFill>
            </p:spPr>
            <p:txBody>
              <a:bodyPr/>
              <a:lstStyle/>
              <a:p>
                <a:r>
                  <a:rPr lang="en-US">
                    <a:noFill/>
                  </a:rPr>
                  <a:t> </a:t>
                </a:r>
              </a:p>
            </p:txBody>
          </p:sp>
        </mc:Fallback>
      </mc:AlternateContent>
      <p:sp>
        <p:nvSpPr>
          <p:cNvPr id="8" name="Oval 7"/>
          <p:cNvSpPr/>
          <p:nvPr/>
        </p:nvSpPr>
        <p:spPr>
          <a:xfrm>
            <a:off x="1404257" y="2547257"/>
            <a:ext cx="898072" cy="669472"/>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53293" y="4965190"/>
            <a:ext cx="898072" cy="669472"/>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04257" y="3603625"/>
            <a:ext cx="898072" cy="669472"/>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10" idx="6"/>
          </p:cNvCxnSpPr>
          <p:nvPr/>
        </p:nvCxnSpPr>
        <p:spPr>
          <a:xfrm>
            <a:off x="2302329" y="3938361"/>
            <a:ext cx="6874328" cy="130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46080" y="4025791"/>
            <a:ext cx="2748894" cy="461665"/>
          </a:xfrm>
          <a:prstGeom prst="rect">
            <a:avLst/>
          </a:prstGeom>
          <a:noFill/>
        </p:spPr>
        <p:txBody>
          <a:bodyPr wrap="none" rtlCol="0">
            <a:spAutoFit/>
          </a:bodyPr>
          <a:lstStyle/>
          <a:p>
            <a:r>
              <a:rPr lang="en-US" sz="2400" b="1" dirty="0" smtClean="0"/>
              <a:t>Four possible inputs</a:t>
            </a:r>
            <a:endParaRPr lang="en-US" sz="2400" b="1" dirty="0"/>
          </a:p>
        </p:txBody>
      </p:sp>
      <p:sp>
        <p:nvSpPr>
          <p:cNvPr id="14" name="Oval 13"/>
          <p:cNvSpPr/>
          <p:nvPr/>
        </p:nvSpPr>
        <p:spPr>
          <a:xfrm>
            <a:off x="4673068" y="2543998"/>
            <a:ext cx="898072" cy="669472"/>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5433333" y="3148301"/>
            <a:ext cx="3845190" cy="852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571752" y="5418803"/>
            <a:ext cx="6874328" cy="395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163726" y="3054296"/>
            <a:ext cx="7204884" cy="2684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466184" y="5449996"/>
            <a:ext cx="2384307" cy="461665"/>
          </a:xfrm>
          <a:prstGeom prst="rect">
            <a:avLst/>
          </a:prstGeom>
          <a:noFill/>
        </p:spPr>
        <p:txBody>
          <a:bodyPr wrap="none" rtlCol="0">
            <a:spAutoFit/>
          </a:bodyPr>
          <a:lstStyle/>
          <a:p>
            <a:r>
              <a:rPr lang="en-US" sz="2400" b="1" dirty="0" smtClean="0"/>
              <a:t>Trivial to Recover</a:t>
            </a:r>
            <a:endParaRPr lang="en-US" sz="2400" b="1" dirty="0"/>
          </a:p>
        </p:txBody>
      </p:sp>
    </p:spTree>
    <p:extLst>
      <p:ext uri="{BB962C8B-B14F-4D97-AF65-F5344CB8AC3E}">
        <p14:creationId xmlns:p14="http://schemas.microsoft.com/office/powerpoint/2010/main" val="304184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animBg="1"/>
      <p:bldP spid="2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Two-Round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Output y =(L</a:t>
                </a:r>
                <a:r>
                  <a:rPr lang="en-US" baseline="-25000" dirty="0" smtClean="0"/>
                  <a:t>2</a:t>
                </a:r>
                <a:r>
                  <a:rPr lang="en-US" dirty="0" smtClean="0"/>
                  <a:t>,R</a:t>
                </a:r>
                <a:r>
                  <a:rPr lang="en-US" baseline="-25000" dirty="0" smtClean="0"/>
                  <a:t>2</a:t>
                </a:r>
                <a:r>
                  <a:rPr lang="en-US" dirty="0" smtClean="0"/>
                  <a:t>)</a:t>
                </a:r>
              </a:p>
              <a:p>
                <a:r>
                  <a:rPr lang="en-US" dirty="0" smtClean="0"/>
                  <a:t>Note</a:t>
                </a:r>
                <a:r>
                  <a:rPr lang="en-US" dirty="0"/>
                  <a:t>: </a:t>
                </a:r>
                <a14:m>
                  <m:oMath xmlns:m="http://schemas.openxmlformats.org/officeDocument/2006/math">
                    <m:r>
                      <m:rPr>
                        <m:nor/>
                      </m:rPr>
                      <a:rPr lang="en-US" dirty="0"/>
                      <m:t>R</m:t>
                    </m:r>
                    <m:r>
                      <m:rPr>
                        <m:nor/>
                      </m:rPr>
                      <a:rPr lang="en-US" baseline="-25000" dirty="0"/>
                      <m:t>1</m:t>
                    </m:r>
                    <m:r>
                      <m:rPr>
                        <m:nor/>
                      </m:rPr>
                      <a:rPr lang="en-US" dirty="0"/>
                      <m:t>=</m:t>
                    </m:r>
                    <m:r>
                      <m:rPr>
                        <m:nor/>
                      </m:rPr>
                      <a:rPr lang="en-US" dirty="0"/>
                      <m:t>L</m:t>
                    </m:r>
                    <m:r>
                      <m:rPr>
                        <m:nor/>
                      </m:rPr>
                      <a:rPr lang="en-US" baseline="-25000" dirty="0"/>
                      <m:t>0</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1</m:t>
                        </m:r>
                      </m:sub>
                    </m:sSub>
                    <m:d>
                      <m:dPr>
                        <m:ctrlPr>
                          <a:rPr lang="en-US" i="1">
                            <a:latin typeface="Cambria Math" panose="02040503050406030204" pitchFamily="18" charset="0"/>
                            <a:ea typeface="Cambria Math" panose="02040503050406030204" pitchFamily="18" charset="0"/>
                          </a:rPr>
                        </m:ctrlPr>
                      </m:dPr>
                      <m:e>
                        <m:r>
                          <m:rPr>
                            <m:nor/>
                          </m:rPr>
                          <a:rPr lang="en-US" dirty="0"/>
                          <m:t>R</m:t>
                        </m:r>
                        <m:r>
                          <m:rPr>
                            <m:nor/>
                          </m:rPr>
                          <a:rPr lang="en-US" baseline="-25000" dirty="0"/>
                          <m:t>0</m:t>
                        </m:r>
                      </m:e>
                    </m:d>
                  </m:oMath>
                </a14:m>
                <a:endParaRPr lang="en-US" dirty="0" smtClean="0"/>
              </a:p>
              <a:p>
                <a:pPr lvl="1"/>
                <a:r>
                  <a:rPr lang="en-US" dirty="0" smtClean="0"/>
                  <a:t>Also,</a:t>
                </a:r>
                <a14:m>
                  <m:oMath xmlns:m="http://schemas.openxmlformats.org/officeDocument/2006/math">
                    <m:r>
                      <m:rPr>
                        <m:nor/>
                      </m:rPr>
                      <a:rPr lang="en-US" dirty="0"/>
                      <m:t>R</m:t>
                    </m:r>
                    <m:r>
                      <m:rPr>
                        <m:nor/>
                      </m:rPr>
                      <a:rPr lang="en-US" baseline="-25000" dirty="0"/>
                      <m:t>1</m:t>
                    </m:r>
                    <m:r>
                      <m:rPr>
                        <m:nor/>
                      </m:rPr>
                      <a:rPr lang="en-US" dirty="0"/>
                      <m:t>=</m:t>
                    </m:r>
                  </m:oMath>
                </a14:m>
                <a:r>
                  <a:rPr lang="en-US" dirty="0"/>
                  <a:t> </a:t>
                </a:r>
                <a14:m>
                  <m:oMath xmlns:m="http://schemas.openxmlformats.org/officeDocument/2006/math">
                    <m:r>
                      <m:rPr>
                        <m:nor/>
                      </m:rPr>
                      <a:rPr lang="en-US" dirty="0"/>
                      <m:t>L</m:t>
                    </m:r>
                    <m:r>
                      <m:rPr>
                        <m:nor/>
                      </m:rPr>
                      <a:rPr lang="en-US" baseline="-25000" dirty="0"/>
                      <m:t>2</m:t>
                    </m:r>
                  </m:oMath>
                </a14:m>
                <a:endParaRPr lang="en-US" b="0" baseline="-25000" dirty="0" smtClean="0"/>
              </a:p>
              <a:p>
                <a:pPr lvl="1"/>
                <a:r>
                  <a:rPr lang="en-US" dirty="0" smtClean="0"/>
                  <a:t>Thus,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1</m:t>
                        </m:r>
                      </m:sub>
                    </m:sSub>
                    <m:d>
                      <m:dPr>
                        <m:ctrlPr>
                          <a:rPr lang="en-US" i="1">
                            <a:latin typeface="Cambria Math" panose="02040503050406030204" pitchFamily="18" charset="0"/>
                            <a:ea typeface="Cambria Math" panose="02040503050406030204" pitchFamily="18" charset="0"/>
                          </a:rPr>
                        </m:ctrlPr>
                      </m:dPr>
                      <m:e>
                        <m:r>
                          <m:rPr>
                            <m:nor/>
                          </m:rPr>
                          <a:rPr lang="en-US" dirty="0"/>
                          <m:t>R</m:t>
                        </m:r>
                        <m:r>
                          <m:rPr>
                            <m:nor/>
                          </m:rPr>
                          <a:rPr lang="en-US" baseline="-25000" dirty="0"/>
                          <m:t>0</m:t>
                        </m:r>
                      </m:e>
                    </m:d>
                    <m:r>
                      <m:rPr>
                        <m:nor/>
                      </m:rPr>
                      <a:rPr lang="en-US" dirty="0"/>
                      <m:t>=</m:t>
                    </m:r>
                    <m:r>
                      <m:rPr>
                        <m:nor/>
                      </m:rPr>
                      <a:rPr lang="en-US" dirty="0"/>
                      <m:t>L</m:t>
                    </m:r>
                    <m:r>
                      <m:rPr>
                        <m:nor/>
                      </m:rPr>
                      <a:rPr lang="en-US" baseline="-25000" dirty="0"/>
                      <m:t>2</m:t>
                    </m:r>
                    <m:r>
                      <a:rPr lang="en-US" i="1">
                        <a:latin typeface="Cambria Math" panose="02040503050406030204" pitchFamily="18" charset="0"/>
                        <a:ea typeface="Cambria Math" panose="02040503050406030204" pitchFamily="18" charset="0"/>
                      </a:rPr>
                      <m:t>⨁</m:t>
                    </m:r>
                    <m:r>
                      <m:rPr>
                        <m:nor/>
                      </m:rPr>
                      <a:rPr lang="en-US" dirty="0"/>
                      <m:t>L</m:t>
                    </m:r>
                    <m:r>
                      <m:rPr>
                        <m:nor/>
                      </m:rPr>
                      <a:rPr lang="en-US" baseline="-25000" dirty="0"/>
                      <m:t>0</m:t>
                    </m:r>
                  </m:oMath>
                </a14:m>
                <a:endParaRPr lang="en-US" dirty="0" smtClean="0"/>
              </a:p>
              <a:p>
                <a:pPr marL="228600" lvl="1">
                  <a:spcBef>
                    <a:spcPts val="1000"/>
                  </a:spcBef>
                </a:pPr>
                <a:r>
                  <a:rPr lang="en-US" dirty="0" smtClean="0"/>
                  <a:t>So we can still attack the first round key k1 as before as </a:t>
                </a:r>
                <a14:m>
                  <m:oMath xmlns:m="http://schemas.openxmlformats.org/officeDocument/2006/math">
                    <m:r>
                      <m:rPr>
                        <m:nor/>
                      </m:rPr>
                      <a:rPr lang="en-US" dirty="0"/>
                      <m:t>R</m:t>
                    </m:r>
                    <m:r>
                      <m:rPr>
                        <m:nor/>
                      </m:rPr>
                      <a:rPr lang="en-US" baseline="-25000" dirty="0"/>
                      <m:t>0</m:t>
                    </m:r>
                  </m:oMath>
                </a14:m>
                <a:r>
                  <a:rPr lang="en-US" dirty="0" smtClean="0"/>
                  <a:t> and </a:t>
                </a:r>
                <a14:m>
                  <m:oMath xmlns:m="http://schemas.openxmlformats.org/officeDocument/2006/math">
                    <m:r>
                      <m:rPr>
                        <m:nor/>
                      </m:rPr>
                      <a:rPr lang="en-US" dirty="0"/>
                      <m:t>L</m:t>
                    </m:r>
                    <m:r>
                      <m:rPr>
                        <m:nor/>
                      </m:rPr>
                      <a:rPr lang="en-US" baseline="-25000" dirty="0"/>
                      <m:t>2</m:t>
                    </m:r>
                    <m:r>
                      <a:rPr lang="en-US" i="1">
                        <a:latin typeface="Cambria Math" panose="02040503050406030204" pitchFamily="18" charset="0"/>
                        <a:ea typeface="Cambria Math" panose="02040503050406030204" pitchFamily="18" charset="0"/>
                      </a:rPr>
                      <m:t>⨁</m:t>
                    </m:r>
                    <m:r>
                      <m:rPr>
                        <m:nor/>
                      </m:rPr>
                      <a:rPr lang="en-US" dirty="0"/>
                      <m:t>L</m:t>
                    </m:r>
                    <m:r>
                      <m:rPr>
                        <m:nor/>
                      </m:rPr>
                      <a:rPr lang="en-US" baseline="-25000" dirty="0"/>
                      <m:t>0</m:t>
                    </m:r>
                  </m:oMath>
                </a14:m>
                <a:r>
                  <a:rPr lang="en-US" dirty="0" smtClean="0"/>
                  <a:t> are known</a:t>
                </a:r>
                <a:endParaRPr lang="en-US" dirty="0"/>
              </a:p>
              <a:p>
                <a:r>
                  <a:rPr lang="en-US" dirty="0"/>
                  <a:t>Note:</a:t>
                </a:r>
                <a14:m>
                  <m:oMath xmlns:m="http://schemas.openxmlformats.org/officeDocument/2006/math">
                    <m:r>
                      <m:rPr>
                        <m:nor/>
                      </m:rPr>
                      <a:rPr lang="en-US" dirty="0"/>
                      <m:t>R</m:t>
                    </m:r>
                    <m:r>
                      <m:rPr>
                        <m:nor/>
                      </m:rPr>
                      <a:rPr lang="en-US" baseline="-25000" dirty="0"/>
                      <m:t>2</m:t>
                    </m:r>
                    <m:r>
                      <m:rPr>
                        <m:nor/>
                      </m:rPr>
                      <a:rPr lang="en-US" dirty="0"/>
                      <m:t>=</m:t>
                    </m:r>
                    <m:r>
                      <m:rPr>
                        <m:nor/>
                      </m:rPr>
                      <a:rPr lang="en-US" dirty="0"/>
                      <m:t>L</m:t>
                    </m:r>
                    <m:r>
                      <m:rPr>
                        <m:nor/>
                      </m:rPr>
                      <a:rPr lang="en-US" baseline="-25000" dirty="0"/>
                      <m:t>1</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panose="02040503050406030204" pitchFamily="18" charset="0"/>
                          </a:rPr>
                        </m:ctrlPr>
                      </m:dPr>
                      <m:e>
                        <m:r>
                          <m:rPr>
                            <m:nor/>
                          </m:rPr>
                          <a:rPr lang="en-US" dirty="0"/>
                          <m:t>R</m:t>
                        </m:r>
                        <m:r>
                          <m:rPr>
                            <m:nor/>
                          </m:rPr>
                          <a:rPr lang="en-US" b="0" i="0" baseline="-25000" dirty="0" smtClean="0"/>
                          <m:t>1</m:t>
                        </m:r>
                      </m:e>
                    </m:d>
                  </m:oMath>
                </a14:m>
                <a:endParaRPr lang="en-US" dirty="0" smtClean="0"/>
              </a:p>
              <a:p>
                <a:pPr marL="685800" lvl="2">
                  <a:spcBef>
                    <a:spcPts val="1000"/>
                  </a:spcBef>
                </a:pPr>
                <a:r>
                  <a:rPr lang="en-US" dirty="0"/>
                  <a:t>Also,</a:t>
                </a:r>
                <a14:m>
                  <m:oMath xmlns:m="http://schemas.openxmlformats.org/officeDocument/2006/math">
                    <m:r>
                      <m:rPr>
                        <m:nor/>
                      </m:rPr>
                      <a:rPr lang="en-US" b="0" i="0" dirty="0" smtClean="0"/>
                      <m:t>L</m:t>
                    </m:r>
                    <m:r>
                      <m:rPr>
                        <m:nor/>
                      </m:rPr>
                      <a:rPr lang="en-US" baseline="-25000" dirty="0"/>
                      <m:t>1</m:t>
                    </m:r>
                    <m:r>
                      <m:rPr>
                        <m:nor/>
                      </m:rPr>
                      <a:rPr lang="en-US" dirty="0"/>
                      <m:t>=</m:t>
                    </m:r>
                    <m:r>
                      <m:rPr>
                        <m:nor/>
                      </m:rPr>
                      <a:rPr lang="en-US" b="0" i="0" dirty="0" smtClean="0"/>
                      <m:t>R</m:t>
                    </m:r>
                    <m:r>
                      <m:rPr>
                        <m:nor/>
                      </m:rPr>
                      <a:rPr lang="en-US" b="0" i="0" baseline="-25000" dirty="0" smtClean="0"/>
                      <m:t>0 </m:t>
                    </m:r>
                  </m:oMath>
                </a14:m>
                <a:r>
                  <a:rPr lang="en-US" dirty="0" smtClean="0"/>
                  <a:t>and </a:t>
                </a:r>
                <a14:m>
                  <m:oMath xmlns:m="http://schemas.openxmlformats.org/officeDocument/2006/math">
                    <m:r>
                      <m:rPr>
                        <m:nor/>
                      </m:rPr>
                      <a:rPr lang="en-US" dirty="0"/>
                      <m:t>R</m:t>
                    </m:r>
                    <m:r>
                      <m:rPr>
                        <m:nor/>
                      </m:rPr>
                      <a:rPr lang="en-US" baseline="-25000" dirty="0"/>
                      <m:t>1</m:t>
                    </m:r>
                    <m:r>
                      <m:rPr>
                        <m:nor/>
                      </m:rPr>
                      <a:rPr lang="en-US" dirty="0"/>
                      <m:t>=</m:t>
                    </m:r>
                  </m:oMath>
                </a14:m>
                <a:r>
                  <a:rPr lang="en-US" dirty="0"/>
                  <a:t> </a:t>
                </a:r>
                <a14:m>
                  <m:oMath xmlns:m="http://schemas.openxmlformats.org/officeDocument/2006/math">
                    <m:r>
                      <m:rPr>
                        <m:nor/>
                      </m:rPr>
                      <a:rPr lang="en-US" dirty="0"/>
                      <m:t>L</m:t>
                    </m:r>
                    <m:r>
                      <m:rPr>
                        <m:nor/>
                      </m:rPr>
                      <a:rPr lang="en-US" baseline="-25000" dirty="0"/>
                      <m:t>2</m:t>
                    </m:r>
                  </m:oMath>
                </a14:m>
                <a:endParaRPr lang="en-US" baseline="-25000" dirty="0"/>
              </a:p>
              <a:p>
                <a:pPr marL="685800" lvl="2">
                  <a:spcBef>
                    <a:spcPts val="1000"/>
                  </a:spcBef>
                </a:pPr>
                <a:r>
                  <a:rPr lang="en-US" dirty="0" smtClean="0"/>
                  <a:t>Thus</a:t>
                </a:r>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panose="02040503050406030204" pitchFamily="18" charset="0"/>
                          </a:rPr>
                        </m:ctrlPr>
                      </m:dPr>
                      <m:e>
                        <m:r>
                          <m:rPr>
                            <m:nor/>
                          </m:rPr>
                          <a:rPr lang="en-US" dirty="0"/>
                          <m:t>L</m:t>
                        </m:r>
                        <m:r>
                          <m:rPr>
                            <m:nor/>
                          </m:rPr>
                          <a:rPr lang="en-US" baseline="-25000" dirty="0"/>
                          <m:t>2 </m:t>
                        </m:r>
                      </m:e>
                    </m:d>
                    <m:r>
                      <m:rPr>
                        <m:nor/>
                      </m:rPr>
                      <a:rPr lang="en-US" dirty="0"/>
                      <m:t>=</m:t>
                    </m:r>
                    <m:r>
                      <m:rPr>
                        <m:nor/>
                      </m:rPr>
                      <a:rPr lang="en-US" b="0" i="0" dirty="0" smtClean="0"/>
                      <m:t>R</m:t>
                    </m:r>
                    <m:r>
                      <m:rPr>
                        <m:nor/>
                      </m:rPr>
                      <a:rPr lang="en-US" baseline="-25000" dirty="0"/>
                      <m:t>2</m:t>
                    </m:r>
                    <m:r>
                      <a:rPr lang="en-US" i="1">
                        <a:latin typeface="Cambria Math" panose="02040503050406030204" pitchFamily="18" charset="0"/>
                        <a:ea typeface="Cambria Math" panose="02040503050406030204" pitchFamily="18" charset="0"/>
                      </a:rPr>
                      <m:t>⨁</m:t>
                    </m:r>
                    <m:r>
                      <m:rPr>
                        <m:nor/>
                      </m:rPr>
                      <a:rPr lang="en-US" b="0" i="0" dirty="0" smtClean="0"/>
                      <m:t>R</m:t>
                    </m:r>
                    <m:r>
                      <m:rPr>
                        <m:nor/>
                      </m:rPr>
                      <a:rPr lang="en-US" baseline="-25000" dirty="0"/>
                      <m:t>0</m:t>
                    </m:r>
                  </m:oMath>
                </a14:m>
                <a:endParaRPr lang="en-US" dirty="0"/>
              </a:p>
              <a:p>
                <a:pPr marL="228600" lvl="1">
                  <a:spcBef>
                    <a:spcPts val="1000"/>
                  </a:spcBef>
                </a:pPr>
                <a:r>
                  <a:rPr lang="en-US" dirty="0"/>
                  <a:t>So we can </a:t>
                </a:r>
                <a:r>
                  <a:rPr lang="en-US" dirty="0" smtClean="0"/>
                  <a:t>attack </a:t>
                </a:r>
                <a:r>
                  <a:rPr lang="en-US" dirty="0"/>
                  <a:t>the </a:t>
                </a:r>
                <a:r>
                  <a:rPr lang="en-US" dirty="0" smtClean="0"/>
                  <a:t>second </a:t>
                </a:r>
                <a:r>
                  <a:rPr lang="en-US" dirty="0"/>
                  <a:t>round key </a:t>
                </a:r>
                <a:r>
                  <a:rPr lang="en-US" dirty="0" smtClean="0"/>
                  <a:t>k2 </a:t>
                </a:r>
                <a:r>
                  <a:rPr lang="en-US" dirty="0"/>
                  <a:t>as before as </a:t>
                </a:r>
                <a14:m>
                  <m:oMath xmlns:m="http://schemas.openxmlformats.org/officeDocument/2006/math">
                    <m:r>
                      <m:rPr>
                        <m:nor/>
                      </m:rPr>
                      <a:rPr lang="en-US" dirty="0"/>
                      <m:t>L</m:t>
                    </m:r>
                    <m:r>
                      <m:rPr>
                        <m:nor/>
                      </m:rPr>
                      <a:rPr lang="en-US" baseline="-25000" dirty="0"/>
                      <m:t>2</m:t>
                    </m:r>
                    <m:r>
                      <a:rPr lang="en-US" i="1" baseline="-25000" dirty="0">
                        <a:latin typeface="Cambria Math" panose="02040503050406030204" pitchFamily="18" charset="0"/>
                      </a:rPr>
                      <m:t> </m:t>
                    </m:r>
                  </m:oMath>
                </a14:m>
                <a:r>
                  <a:rPr lang="en-US" dirty="0" smtClean="0"/>
                  <a:t>and </a:t>
                </a:r>
                <a14:m>
                  <m:oMath xmlns:m="http://schemas.openxmlformats.org/officeDocument/2006/math">
                    <m:r>
                      <m:rPr>
                        <m:nor/>
                      </m:rPr>
                      <a:rPr lang="en-US" dirty="0"/>
                      <m:t>R</m:t>
                    </m:r>
                    <m:r>
                      <m:rPr>
                        <m:nor/>
                      </m:rPr>
                      <a:rPr lang="en-US" baseline="-25000" dirty="0"/>
                      <m:t>2</m:t>
                    </m:r>
                    <m:r>
                      <a:rPr lang="en-US" i="1">
                        <a:latin typeface="Cambria Math" panose="02040503050406030204" pitchFamily="18" charset="0"/>
                        <a:ea typeface="Cambria Math" panose="02040503050406030204" pitchFamily="18" charset="0"/>
                      </a:rPr>
                      <m:t>⨁</m:t>
                    </m:r>
                    <m:r>
                      <m:rPr>
                        <m:nor/>
                      </m:rPr>
                      <a:rPr lang="en-US" b="0" i="0" dirty="0" smtClean="0"/>
                      <m:t>R</m:t>
                    </m:r>
                    <m:r>
                      <m:rPr>
                        <m:nor/>
                      </m:rPr>
                      <a:rPr lang="en-US" baseline="-25000" dirty="0"/>
                      <m:t>0</m:t>
                    </m:r>
                  </m:oMath>
                </a14:m>
                <a:r>
                  <a:rPr lang="en-US" dirty="0"/>
                  <a:t> are known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43</a:t>
            </a:fld>
            <a:endParaRPr lang="en-US"/>
          </a:p>
        </p:txBody>
      </p:sp>
    </p:spTree>
    <p:extLst>
      <p:ext uri="{BB962C8B-B14F-4D97-AF65-F5344CB8AC3E}">
        <p14:creationId xmlns:p14="http://schemas.microsoft.com/office/powerpoint/2010/main" val="285952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on Three-Round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1</m:t>
                          </m:r>
                        </m:sub>
                      </m:sSub>
                      <m:d>
                        <m:dPr>
                          <m:ctrlPr>
                            <a:rPr lang="en-US" i="1">
                              <a:latin typeface="Cambria Math" panose="02040503050406030204" pitchFamily="18" charset="0"/>
                              <a:ea typeface="Cambria Math" panose="02040503050406030204" pitchFamily="18" charset="0"/>
                            </a:rPr>
                          </m:ctrlPr>
                        </m:dPr>
                        <m:e>
                          <m:r>
                            <m:rPr>
                              <m:nor/>
                            </m:rPr>
                            <a:rPr lang="en-US" b="1" dirty="0"/>
                            <m:t>R</m:t>
                          </m:r>
                          <m:r>
                            <m:rPr>
                              <m:nor/>
                            </m:rPr>
                            <a:rPr lang="en-US" b="1" i="0" baseline="-25000" dirty="0" smtClean="0"/>
                            <m:t>0</m:t>
                          </m:r>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3</m:t>
                          </m:r>
                        </m:sub>
                      </m:sSub>
                      <m:d>
                        <m:dPr>
                          <m:ctrlPr>
                            <a:rPr lang="en-US" i="1">
                              <a:latin typeface="Cambria Math" panose="02040503050406030204" pitchFamily="18" charset="0"/>
                              <a:ea typeface="Cambria Math" panose="02040503050406030204" pitchFamily="18" charset="0"/>
                            </a:rPr>
                          </m:ctrlPr>
                        </m:dPr>
                        <m:e>
                          <m:r>
                            <m:rPr>
                              <m:nor/>
                            </m:rPr>
                            <a:rPr lang="en-US" b="1" dirty="0"/>
                            <m:t>R</m:t>
                          </m:r>
                          <m:r>
                            <m:rPr>
                              <m:nor/>
                            </m:rPr>
                            <a:rPr lang="en-US" b="1" i="0" baseline="-25000" dirty="0" smtClean="0"/>
                            <m:t>2</m:t>
                          </m:r>
                        </m:e>
                      </m:d>
                      <m:r>
                        <m:rPr>
                          <m:nor/>
                        </m:rPr>
                        <a:rPr lang="en-US" dirty="0"/>
                        <m:t>=</m:t>
                      </m:r>
                      <m:d>
                        <m:dPr>
                          <m:ctrlPr>
                            <a:rPr lang="en-US" i="1" dirty="0">
                              <a:latin typeface="Cambria Math" panose="02040503050406030204" pitchFamily="18" charset="0"/>
                            </a:rPr>
                          </m:ctrlPr>
                        </m:dPr>
                        <m:e>
                          <m:r>
                            <m:rPr>
                              <m:nor/>
                            </m:rPr>
                            <a:rPr lang="en-US" dirty="0"/>
                            <m:t>L</m:t>
                          </m:r>
                          <m:r>
                            <m:rPr>
                              <m:nor/>
                            </m:rPr>
                            <a:rPr lang="en-US" b="0" i="0" baseline="-25000" dirty="0" smtClean="0"/>
                            <m:t>0</m:t>
                          </m:r>
                          <m:r>
                            <a:rPr lang="en-US" i="1">
                              <a:latin typeface="Cambria Math" panose="02040503050406030204" pitchFamily="18" charset="0"/>
                              <a:ea typeface="Cambria Math" panose="02040503050406030204" pitchFamily="18" charset="0"/>
                            </a:rPr>
                            <m:t>⨁</m:t>
                          </m:r>
                          <m:r>
                            <m:rPr>
                              <m:nor/>
                            </m:rPr>
                            <a:rPr lang="en-US" dirty="0"/>
                            <m:t>L</m:t>
                          </m:r>
                          <m:r>
                            <a:rPr lang="en-US" b="0" i="1" baseline="-25000" dirty="0" smtClean="0">
                              <a:latin typeface="Cambria Math" panose="02040503050406030204" pitchFamily="18" charset="0"/>
                            </a:rPr>
                            <m:t>2</m:t>
                          </m:r>
                        </m:e>
                      </m:d>
                      <m:r>
                        <a:rPr lang="en-US" i="1" smtClean="0">
                          <a:latin typeface="Cambria Math" panose="02040503050406030204" pitchFamily="18" charset="0"/>
                          <a:ea typeface="Cambria Math" panose="02040503050406030204" pitchFamily="18" charset="0"/>
                        </a:rPr>
                        <m:t>⨁</m:t>
                      </m:r>
                      <m:d>
                        <m:dPr>
                          <m:ctrlPr>
                            <a:rPr lang="en-US" i="1" dirty="0" smtClean="0">
                              <a:latin typeface="Cambria Math" panose="02040503050406030204" pitchFamily="18" charset="0"/>
                            </a:rPr>
                          </m:ctrlPr>
                        </m:dPr>
                        <m:e>
                          <m:r>
                            <m:rPr>
                              <m:nor/>
                            </m:rPr>
                            <a:rPr lang="en-US" dirty="0"/>
                            <m:t>L</m:t>
                          </m:r>
                          <m:r>
                            <m:rPr>
                              <m:nor/>
                            </m:rPr>
                            <a:rPr lang="en-US" b="0" i="0" baseline="-25000" dirty="0" smtClean="0"/>
                            <m:t>2</m:t>
                          </m:r>
                          <m:r>
                            <a:rPr lang="en-US" i="1">
                              <a:latin typeface="Cambria Math" panose="02040503050406030204" pitchFamily="18" charset="0"/>
                              <a:ea typeface="Cambria Math" panose="02040503050406030204" pitchFamily="18" charset="0"/>
                            </a:rPr>
                            <m:t>⨁</m:t>
                          </m:r>
                          <m:r>
                            <m:rPr>
                              <m:nor/>
                            </m:rPr>
                            <a:rPr lang="en-US" b="0" i="0" dirty="0" smtClean="0"/>
                            <m:t>R</m:t>
                          </m:r>
                          <m:r>
                            <a:rPr lang="en-US" b="0" i="1" baseline="-25000" dirty="0" smtClean="0">
                              <a:latin typeface="Cambria Math" panose="02040503050406030204" pitchFamily="18" charset="0"/>
                            </a:rPr>
                            <m:t>3</m:t>
                          </m:r>
                        </m:e>
                      </m:d>
                    </m:oMath>
                  </m:oMathPara>
                </a14:m>
                <a:endParaRPr lang="en-US" dirty="0" smtClean="0"/>
              </a:p>
              <a:p>
                <a:pPr marL="0" indent="0">
                  <a:buNone/>
                </a:pPr>
                <a:r>
                  <a:rPr lang="en-US" dirty="0" smtClean="0"/>
                  <a:t>                                                           </a:t>
                </a:r>
                <a14:m>
                  <m:oMath xmlns:m="http://schemas.openxmlformats.org/officeDocument/2006/math">
                    <m:r>
                      <m:rPr>
                        <m:nor/>
                      </m:rPr>
                      <a:rPr lang="en-US" dirty="0"/>
                      <m:t>=</m:t>
                    </m:r>
                  </m:oMath>
                </a14:m>
                <a:r>
                  <a:rPr lang="en-US" dirty="0" smtClean="0"/>
                  <a:t> </a:t>
                </a:r>
                <a14:m>
                  <m:oMath xmlns:m="http://schemas.openxmlformats.org/officeDocument/2006/math">
                    <m:r>
                      <m:rPr>
                        <m:nor/>
                      </m:rPr>
                      <a:rPr lang="en-US" dirty="0"/>
                      <m:t>L</m:t>
                    </m:r>
                    <m:r>
                      <m:rPr>
                        <m:nor/>
                      </m:rPr>
                      <a:rPr lang="en-US" baseline="-25000" dirty="0"/>
                      <m:t>0</m:t>
                    </m:r>
                    <m:r>
                      <a:rPr lang="en-US" i="1">
                        <a:latin typeface="Cambria Math" panose="02040503050406030204" pitchFamily="18" charset="0"/>
                        <a:ea typeface="Cambria Math" panose="02040503050406030204" pitchFamily="18" charset="0"/>
                      </a:rPr>
                      <m:t>⨁</m:t>
                    </m:r>
                    <m:r>
                      <m:rPr>
                        <m:nor/>
                      </m:rPr>
                      <a:rPr lang="en-US" dirty="0"/>
                      <m:t>R</m:t>
                    </m:r>
                    <m:r>
                      <a:rPr lang="en-US" i="1" baseline="-25000" dirty="0">
                        <a:latin typeface="Cambria Math" panose="02040503050406030204" pitchFamily="18" charset="0"/>
                      </a:rPr>
                      <m:t>3</m:t>
                    </m:r>
                  </m:oMath>
                </a14:m>
                <a:endParaRPr lang="en-US" baseline="-25000" dirty="0" smtClean="0"/>
              </a:p>
              <a:p>
                <a:pPr marL="0" indent="0">
                  <a:buNone/>
                </a:pPr>
                <a:r>
                  <a:rPr lang="en-US" dirty="0" smtClean="0"/>
                  <a:t>We </a:t>
                </a:r>
                <a:r>
                  <a:rPr lang="en-US" b="1" dirty="0" smtClean="0"/>
                  <a:t>know all of the values</a:t>
                </a:r>
                <a:r>
                  <a:rPr lang="en-US" dirty="0" smtClean="0"/>
                  <a:t> </a:t>
                </a:r>
                <a14:m>
                  <m:oMath xmlns:m="http://schemas.openxmlformats.org/officeDocument/2006/math">
                    <m:r>
                      <m:rPr>
                        <m:nor/>
                      </m:rPr>
                      <a:rPr lang="en-US" dirty="0"/>
                      <m:t>L</m:t>
                    </m:r>
                    <m:r>
                      <m:rPr>
                        <m:nor/>
                      </m:rPr>
                      <a:rPr lang="en-US" baseline="-25000" dirty="0"/>
                      <m:t>0</m:t>
                    </m:r>
                    <m:r>
                      <m:rPr>
                        <m:nor/>
                      </m:rPr>
                      <a:rPr lang="en-US" dirty="0"/>
                      <m:t>,</m:t>
                    </m:r>
                    <m:r>
                      <m:rPr>
                        <m:nor/>
                      </m:rPr>
                      <a:rPr lang="en-US" dirty="0"/>
                      <m:t>R</m:t>
                    </m:r>
                    <m:r>
                      <m:rPr>
                        <m:nor/>
                      </m:rPr>
                      <a:rPr lang="en-US" baseline="-25000" dirty="0"/>
                      <m:t>0</m:t>
                    </m:r>
                  </m:oMath>
                </a14:m>
                <a:r>
                  <a:rPr lang="en-US" dirty="0" smtClean="0"/>
                  <a:t>,</a:t>
                </a:r>
                <a:r>
                  <a:rPr lang="en-US" dirty="0"/>
                  <a:t> </a:t>
                </a:r>
                <a14:m>
                  <m:oMath xmlns:m="http://schemas.openxmlformats.org/officeDocument/2006/math">
                    <m:r>
                      <m:rPr>
                        <m:nor/>
                      </m:rPr>
                      <a:rPr lang="en-US" dirty="0"/>
                      <m:t>R</m:t>
                    </m:r>
                    <m:r>
                      <a:rPr lang="en-US" i="1" baseline="-25000" dirty="0">
                        <a:latin typeface="Cambria Math" panose="02040503050406030204" pitchFamily="18" charset="0"/>
                      </a:rPr>
                      <m:t>3</m:t>
                    </m:r>
                  </m:oMath>
                </a14:m>
                <a:r>
                  <a:rPr lang="en-US" dirty="0" smtClean="0"/>
                  <a:t> and </a:t>
                </a:r>
                <a14:m>
                  <m:oMath xmlns:m="http://schemas.openxmlformats.org/officeDocument/2006/math">
                    <m:r>
                      <m:rPr>
                        <m:nor/>
                      </m:rPr>
                      <a:rPr lang="en-US" b="0" i="0" dirty="0" smtClean="0"/>
                      <m:t>L</m:t>
                    </m:r>
                    <m:r>
                      <a:rPr lang="en-US" i="1" baseline="-25000" dirty="0">
                        <a:latin typeface="Cambria Math" panose="02040503050406030204" pitchFamily="18" charset="0"/>
                      </a:rPr>
                      <m:t>3</m:t>
                    </m:r>
                    <m:r>
                      <a:rPr lang="en-US" b="0" i="0" dirty="0" smtClean="0">
                        <a:latin typeface="Cambria Math" panose="02040503050406030204" pitchFamily="18" charset="0"/>
                      </a:rPr>
                      <m:t>=</m:t>
                    </m:r>
                    <m:r>
                      <m:rPr>
                        <m:nor/>
                      </m:rPr>
                      <a:rPr lang="en-US" dirty="0"/>
                      <m:t>R</m:t>
                    </m:r>
                    <m:r>
                      <m:rPr>
                        <m:nor/>
                      </m:rPr>
                      <a:rPr lang="en-US" baseline="-25000" dirty="0"/>
                      <m:t>2</m:t>
                    </m:r>
                  </m:oMath>
                </a14:m>
                <a:r>
                  <a:rPr lang="en-US" dirty="0" smtClean="0"/>
                  <a:t>.</a:t>
                </a:r>
              </a:p>
              <a:p>
                <a:pPr marL="0" indent="0">
                  <a:buNone/>
                </a:pPr>
                <a:endParaRPr lang="en-US" dirty="0"/>
              </a:p>
              <a:p>
                <a:pPr marL="0" indent="0">
                  <a:buNone/>
                </a:pPr>
                <a:r>
                  <a:rPr lang="en-US" dirty="0" smtClean="0"/>
                  <a:t>Leads to attack in time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smtClean="0"/>
                  <a:t>2</a:t>
                </a:r>
                <a:r>
                  <a:rPr lang="en-US" baseline="30000" dirty="0" smtClean="0"/>
                  <a:t>n/2</a:t>
                </a:r>
              </a:p>
              <a:p>
                <a:pPr marL="0" indent="0">
                  <a:buNone/>
                </a:pPr>
                <a:endParaRPr lang="en-US" baseline="30000" dirty="0"/>
              </a:p>
              <a:p>
                <a:pPr marL="0" indent="0">
                  <a:buNone/>
                </a:pPr>
                <a:r>
                  <a:rPr lang="en-US" baseline="30000" dirty="0" smtClean="0"/>
                  <a:t>(See details in textbook)</a:t>
                </a:r>
              </a:p>
              <a:p>
                <a:pPr marL="0" indent="0">
                  <a:buNone/>
                </a:pPr>
                <a:endParaRPr lang="en-US" baseline="30000" dirty="0"/>
              </a:p>
              <a:p>
                <a:pPr marL="0" indent="0">
                  <a:buNone/>
                </a:pPr>
                <a:r>
                  <a:rPr lang="en-US" sz="3600" baseline="30000" dirty="0" smtClean="0"/>
                  <a:t>Remember that DES is 16 rounds</a:t>
                </a:r>
                <a:endParaRPr lang="en-US" sz="3600" baseline="30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44</a:t>
            </a:fld>
            <a:endParaRPr lang="en-US"/>
          </a:p>
        </p:txBody>
      </p:sp>
    </p:spTree>
    <p:extLst>
      <p:ext uri="{BB962C8B-B14F-4D97-AF65-F5344CB8AC3E}">
        <p14:creationId xmlns:p14="http://schemas.microsoft.com/office/powerpoint/2010/main" val="309174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 Security</a:t>
            </a:r>
            <a:endParaRPr lang="en-US" dirty="0"/>
          </a:p>
        </p:txBody>
      </p:sp>
      <p:sp>
        <p:nvSpPr>
          <p:cNvPr id="3" name="Content Placeholder 2"/>
          <p:cNvSpPr>
            <a:spLocks noGrp="1"/>
          </p:cNvSpPr>
          <p:nvPr>
            <p:ph idx="1"/>
          </p:nvPr>
        </p:nvSpPr>
        <p:spPr/>
        <p:txBody>
          <a:bodyPr>
            <a:normAutofit lnSpcReduction="10000"/>
          </a:bodyPr>
          <a:lstStyle/>
          <a:p>
            <a:r>
              <a:rPr lang="en-US" dirty="0" smtClean="0"/>
              <a:t>Best Known attack is brute-force 2</a:t>
            </a:r>
            <a:r>
              <a:rPr lang="en-US" baseline="30000" dirty="0" smtClean="0"/>
              <a:t>56</a:t>
            </a:r>
          </a:p>
          <a:p>
            <a:pPr lvl="1"/>
            <a:r>
              <a:rPr lang="en-US" dirty="0" smtClean="0"/>
              <a:t>Except under unrealistic conditions (e.g., 2</a:t>
            </a:r>
            <a:r>
              <a:rPr lang="en-US" baseline="30000" dirty="0" smtClean="0"/>
              <a:t>43</a:t>
            </a:r>
            <a:r>
              <a:rPr lang="en-US" dirty="0" smtClean="0"/>
              <a:t> known plaintexts)</a:t>
            </a:r>
            <a:endParaRPr lang="en-US" baseline="30000" dirty="0" smtClean="0"/>
          </a:p>
          <a:p>
            <a:r>
              <a:rPr lang="en-US" dirty="0" smtClean="0"/>
              <a:t>Brute force is not too difficult on modern hardware</a:t>
            </a:r>
          </a:p>
          <a:p>
            <a:pPr lvl="1"/>
            <a:endParaRPr lang="en-US" baseline="30000" dirty="0"/>
          </a:p>
          <a:p>
            <a:r>
              <a:rPr lang="en-US" dirty="0" smtClean="0"/>
              <a:t>Attack can be accelerated further after precomputation</a:t>
            </a:r>
          </a:p>
          <a:p>
            <a:pPr lvl="1"/>
            <a:r>
              <a:rPr lang="en-US" dirty="0" smtClean="0"/>
              <a:t>Output is a few terabytes</a:t>
            </a:r>
          </a:p>
          <a:p>
            <a:pPr lvl="1"/>
            <a:r>
              <a:rPr lang="en-US" dirty="0" smtClean="0"/>
              <a:t>Subsequently keys are cracked in 2</a:t>
            </a:r>
            <a:r>
              <a:rPr lang="en-US" baseline="30000" dirty="0" smtClean="0"/>
              <a:t>38 </a:t>
            </a:r>
            <a:r>
              <a:rPr lang="en-US" dirty="0"/>
              <a:t>DES evaluations </a:t>
            </a:r>
            <a:r>
              <a:rPr lang="en-US" dirty="0" smtClean="0"/>
              <a:t>(minutes</a:t>
            </a:r>
            <a:r>
              <a:rPr lang="en-US" dirty="0"/>
              <a:t>) </a:t>
            </a:r>
            <a:endParaRPr lang="en-US" baseline="30000" dirty="0"/>
          </a:p>
          <a:p>
            <a:r>
              <a:rPr lang="en-US" dirty="0" smtClean="0"/>
              <a:t>Precomputation costs amortize over number of DES keys cracked</a:t>
            </a:r>
            <a:endParaRPr lang="en-US" dirty="0"/>
          </a:p>
          <a:p>
            <a:endParaRPr lang="en-US" baseline="30000" dirty="0"/>
          </a:p>
          <a:p>
            <a:endParaRPr lang="en-US" baseline="30000" dirty="0"/>
          </a:p>
          <a:p>
            <a:r>
              <a:rPr lang="en-US" dirty="0" smtClean="0"/>
              <a:t>Even in 1970 there were objections to the short key length for DES</a:t>
            </a:r>
            <a:endParaRPr lang="en-US" baseline="30000" dirty="0"/>
          </a:p>
        </p:txBody>
      </p:sp>
      <p:sp>
        <p:nvSpPr>
          <p:cNvPr id="4" name="Slide Number Placeholder 3"/>
          <p:cNvSpPr>
            <a:spLocks noGrp="1"/>
          </p:cNvSpPr>
          <p:nvPr>
            <p:ph type="sldNum" sz="quarter" idx="12"/>
          </p:nvPr>
        </p:nvSpPr>
        <p:spPr/>
        <p:txBody>
          <a:bodyPr/>
          <a:lstStyle/>
          <a:p>
            <a:fld id="{D104D3F7-B83F-4105-B753-146AD0E5364B}" type="slidenum">
              <a:rPr lang="en-US" smtClean="0"/>
              <a:t>45</a:t>
            </a:fld>
            <a:endParaRPr lang="en-US"/>
          </a:p>
        </p:txBody>
      </p:sp>
    </p:spTree>
    <p:extLst>
      <p:ext uri="{BB962C8B-B14F-4D97-AF65-F5344CB8AC3E}">
        <p14:creationId xmlns:p14="http://schemas.microsoft.com/office/powerpoint/2010/main" val="389917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DES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dirty="0" smtClean="0"/>
              </a:p>
              <a:p>
                <a:pPr marL="0" indent="0">
                  <a:buNone/>
                </a:pPr>
                <a:endParaRPr lang="en-US" dirty="0"/>
              </a:p>
              <a:p>
                <a:r>
                  <a:rPr lang="en-US" dirty="0" smtClean="0"/>
                  <a:t>Can you think of an attack better than brute-force?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46</a:t>
            </a:fld>
            <a:endParaRPr lang="en-US"/>
          </a:p>
        </p:txBody>
      </p:sp>
    </p:spTree>
    <p:extLst>
      <p:ext uri="{BB962C8B-B14F-4D97-AF65-F5344CB8AC3E}">
        <p14:creationId xmlns:p14="http://schemas.microsoft.com/office/powerpoint/2010/main" val="27797026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in the Middle Attack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5"/>
                <a:ext cx="10866120" cy="4351338"/>
              </a:xfrm>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oMath>
                  </m:oMathPara>
                </a14:m>
                <a:endParaRPr lang="en-US" dirty="0" smtClean="0"/>
              </a:p>
              <a:p>
                <a:pPr marL="0" indent="0">
                  <a:buNone/>
                </a:pPr>
                <a:endParaRPr lang="en-US" b="1" dirty="0" smtClean="0"/>
              </a:p>
              <a:p>
                <a:pPr marL="0" indent="0">
                  <a:buNone/>
                </a:pPr>
                <a:r>
                  <a:rPr lang="en-US" b="1" dirty="0" smtClean="0"/>
                  <a:t>Goal</a:t>
                </a:r>
                <a:r>
                  <a:rPr lang="en-US" dirty="0"/>
                  <a:t>: Given (x, </a:t>
                </a:r>
                <a14:m>
                  <m:oMath xmlns:m="http://schemas.openxmlformats.org/officeDocument/2006/math">
                    <m:r>
                      <m:rPr>
                        <m:sty m:val="p"/>
                      </m:rPr>
                      <a:rPr lang="en-US" b="0" i="0" smtClean="0">
                        <a:latin typeface="Cambria Math" panose="02040503050406030204" pitchFamily="18" charset="0"/>
                      </a:rPr>
                      <m:t>c</m:t>
                    </m:r>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𝑘</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try to find secret key </a:t>
                </a:r>
                <a:r>
                  <a:rPr lang="en-US" dirty="0" smtClean="0"/>
                  <a:t>k in time and space </a:t>
                </a:r>
                <a14:m>
                  <m:oMath xmlns:m="http://schemas.openxmlformats.org/officeDocument/2006/math">
                    <m:r>
                      <m:rPr>
                        <m:sty m:val="p"/>
                      </m:rPr>
                      <a:rPr lang="en-US" b="0" i="0" smtClean="0">
                        <a:latin typeface="Cambria Math" panose="02040503050406030204" pitchFamily="18" charset="0"/>
                      </a:rPr>
                      <m:t>O</m:t>
                    </m:r>
                    <m:d>
                      <m:dPr>
                        <m:ctrlPr>
                          <a:rPr lang="en-US" i="1" smtClean="0">
                            <a:latin typeface="Cambria Math" panose="02040503050406030204" pitchFamily="18" charset="0"/>
                          </a:rPr>
                        </m:ctrlPr>
                      </m:dPr>
                      <m:e>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e>
                    </m:d>
                  </m:oMath>
                </a14:m>
                <a:r>
                  <a:rPr lang="en-US" dirty="0" smtClean="0"/>
                  <a:t>.</a:t>
                </a:r>
                <a:endParaRPr lang="en-US" dirty="0"/>
              </a:p>
              <a:p>
                <a:pPr marL="0" indent="0">
                  <a:buNone/>
                </a:pPr>
                <a:endParaRPr lang="en-US" dirty="0"/>
              </a:p>
              <a:p>
                <a:r>
                  <a:rPr lang="en-US" b="1" dirty="0" smtClean="0"/>
                  <a:t>Solution? </a:t>
                </a:r>
              </a:p>
              <a:p>
                <a:pPr lvl="1"/>
                <a:r>
                  <a:rPr lang="en-US" b="1" dirty="0" smtClean="0"/>
                  <a:t>Key Observation</a:t>
                </a:r>
              </a:p>
              <a:p>
                <a:pPr marL="457200" lvl="1"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oMath>
                  </m:oMathPara>
                </a14:m>
                <a:endParaRPr lang="en-US" b="1" dirty="0" smtClean="0"/>
              </a:p>
              <a:p>
                <a:pPr lvl="1"/>
                <a:r>
                  <a:rPr lang="en-US" b="1" dirty="0" smtClean="0"/>
                  <a:t>Compute</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𝐹</m:t>
                        </m:r>
                      </m:e>
                      <m:sub>
                        <m:r>
                          <a:rPr lang="en-US" b="0" i="1" smtClean="0">
                            <a:latin typeface="Cambria Math" panose="02040503050406030204" pitchFamily="18" charset="0"/>
                          </a:rPr>
                          <m:t>𝐾</m:t>
                        </m:r>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oMath>
                </a14:m>
                <a:r>
                  <a:rPr lang="en-US" b="1" dirty="0" smtClean="0"/>
                  <a:t> and</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 </m:t>
                        </m:r>
                        <m:r>
                          <a:rPr lang="en-US" i="1">
                            <a:latin typeface="Cambria Math" panose="02040503050406030204" pitchFamily="18" charset="0"/>
                          </a:rPr>
                          <m:t>𝐹</m:t>
                        </m:r>
                      </m:e>
                      <m:sub>
                        <m:r>
                          <a:rPr lang="en-US" b="0" i="1" smtClean="0">
                            <a:latin typeface="Cambria Math" panose="02040503050406030204" pitchFamily="18" charset="0"/>
                          </a:rPr>
                          <m:t>𝐾</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b="1" dirty="0" smtClean="0"/>
                  <a:t> for each potential key K and store </a:t>
                </a:r>
                <a14:m>
                  <m:oMath xmlns:m="http://schemas.openxmlformats.org/officeDocument/2006/math">
                    <m:d>
                      <m:dPr>
                        <m:ctrlPr>
                          <a:rPr lang="en-US" b="1" i="1" smtClean="0">
                            <a:latin typeface="Cambria Math" panose="02040503050406030204" pitchFamily="18" charset="0"/>
                          </a:rPr>
                        </m:ctrlPr>
                      </m:dPr>
                      <m:e>
                        <m:r>
                          <a:rPr lang="en-US" b="1" i="1" smtClean="0">
                            <a:latin typeface="Cambria Math" panose="02040503050406030204" pitchFamily="18" charset="0"/>
                          </a:rPr>
                          <m:t>𝑲</m:t>
                        </m:r>
                        <m:r>
                          <a:rPr lang="en-US" b="1"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e>
                    </m:d>
                  </m:oMath>
                </a14:m>
                <a:r>
                  <a:rPr lang="en-US" b="1" dirty="0" smtClean="0"/>
                  <a:t> and </a:t>
                </a:r>
                <a14:m>
                  <m:oMath xmlns:m="http://schemas.openxmlformats.org/officeDocument/2006/math">
                    <m:d>
                      <m:dPr>
                        <m:ctrlPr>
                          <a:rPr lang="en-US" b="1" i="1">
                            <a:latin typeface="Cambria Math" panose="02040503050406030204" pitchFamily="18" charset="0"/>
                          </a:rPr>
                        </m:ctrlPr>
                      </m:dPr>
                      <m:e>
                        <m:r>
                          <a:rPr lang="en-US" b="1" i="1">
                            <a:latin typeface="Cambria Math" panose="02040503050406030204" pitchFamily="18" charset="0"/>
                          </a:rPr>
                          <m:t>𝑲</m:t>
                        </m:r>
                        <m:r>
                          <a:rPr lang="en-US" b="1"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sSubSup>
                        <m:d>
                          <m:dPr>
                            <m:ctrlPr>
                              <a:rPr lang="en-US" i="1">
                                <a:latin typeface="Cambria Math" panose="02040503050406030204" pitchFamily="18" charset="0"/>
                              </a:rPr>
                            </m:ctrlPr>
                          </m:dPr>
                          <m:e>
                            <m:r>
                              <m:rPr>
                                <m:sty m:val="p"/>
                              </m:rPr>
                              <a:rPr lang="en-US" b="0" i="0" smtClean="0">
                                <a:latin typeface="Cambria Math" panose="02040503050406030204" pitchFamily="18" charset="0"/>
                              </a:rPr>
                              <m:t>x</m:t>
                            </m:r>
                          </m:e>
                        </m:d>
                      </m:e>
                    </m:d>
                  </m:oMath>
                </a14:m>
                <a:endParaRPr lang="en-US" b="1" dirty="0" smtClean="0"/>
              </a:p>
              <a:p>
                <a:pPr lvl="1"/>
                <a:r>
                  <a:rPr lang="en-US" b="1" dirty="0" smtClean="0"/>
                  <a:t>Sort each list of pairs (by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r>
                          <a:rPr lang="en-US" i="1">
                            <a:latin typeface="Cambria Math" panose="02040503050406030204" pitchFamily="18" charset="0"/>
                          </a:rPr>
                          <m:t>−1</m:t>
                        </m:r>
                      </m:sup>
                    </m:sSubSup>
                    <m:d>
                      <m:dPr>
                        <m:ctrlPr>
                          <a:rPr lang="en-US" i="1">
                            <a:latin typeface="Cambria Math" panose="02040503050406030204" pitchFamily="18" charset="0"/>
                          </a:rPr>
                        </m:ctrlPr>
                      </m:dPr>
                      <m:e>
                        <m:r>
                          <m:rPr>
                            <m:sty m:val="p"/>
                          </m:rPr>
                          <a:rPr lang="en-US">
                            <a:latin typeface="Cambria Math" panose="02040503050406030204" pitchFamily="18" charset="0"/>
                          </a:rPr>
                          <m:t>c</m:t>
                        </m:r>
                      </m:e>
                    </m:d>
                  </m:oMath>
                </a14:m>
                <a:r>
                  <a:rPr lang="en-US" b="1" dirty="0" smtClean="0"/>
                  <a:t> or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 </m:t>
                        </m:r>
                        <m:r>
                          <a:rPr lang="en-US" i="1">
                            <a:latin typeface="Cambria Math" panose="02040503050406030204" pitchFamily="18" charset="0"/>
                          </a:rPr>
                          <m:t>𝐹</m:t>
                        </m:r>
                      </m:e>
                      <m:sub>
                        <m:r>
                          <a:rPr lang="en-US" i="1">
                            <a:latin typeface="Cambria Math" panose="02040503050406030204" pitchFamily="18" charset="0"/>
                          </a:rPr>
                          <m:t>𝐾</m:t>
                        </m:r>
                      </m:sub>
                      <m:sup/>
                    </m:sSubSup>
                    <m:d>
                      <m:dPr>
                        <m:ctrlPr>
                          <a:rPr lang="en-US" i="1">
                            <a:latin typeface="Cambria Math" panose="02040503050406030204" pitchFamily="18" charset="0"/>
                          </a:rPr>
                        </m:ctrlPr>
                      </m:dPr>
                      <m:e>
                        <m:r>
                          <m:rPr>
                            <m:sty m:val="p"/>
                          </m:rPr>
                          <a:rPr lang="en-US">
                            <a:latin typeface="Cambria Math" panose="02040503050406030204" pitchFamily="18" charset="0"/>
                          </a:rPr>
                          <m:t>x</m:t>
                        </m:r>
                      </m:e>
                    </m:d>
                  </m:oMath>
                </a14:m>
                <a:r>
                  <a:rPr lang="en-US" b="1" dirty="0" smtClean="0"/>
                  <a:t>) to find K</a:t>
                </a:r>
                <a:r>
                  <a:rPr lang="en-US" b="1" baseline="-25000" dirty="0" smtClean="0"/>
                  <a:t>1</a:t>
                </a:r>
                <a:r>
                  <a:rPr lang="en-US" b="1" dirty="0" smtClean="0"/>
                  <a:t> and K</a:t>
                </a:r>
                <a:r>
                  <a:rPr lang="en-US" b="1" baseline="-25000" dirty="0" smtClean="0"/>
                  <a:t>2</a:t>
                </a:r>
                <a:r>
                  <a:rPr lang="en-US" b="1" dirty="0" smtClean="0"/>
                  <a:t>.</a:t>
                </a:r>
              </a:p>
              <a:p>
                <a:pPr lvl="1"/>
                <a:endParaRPr lang="en-US" b="1" dirty="0"/>
              </a:p>
              <a:p>
                <a:pPr marL="457200" lvl="1" indent="0">
                  <a:buNone/>
                </a:pPr>
                <a:endParaRPr lang="en-US" b="1" dirty="0" smtClean="0"/>
              </a:p>
              <a:p>
                <a:pPr lvl="1"/>
                <a:endParaRPr lang="en-US" b="1" dirty="0" smtClean="0"/>
              </a:p>
              <a:p>
                <a:pPr lvl="1"/>
                <a:endParaRPr lang="en-US" b="1" dirty="0" smtClean="0"/>
              </a:p>
              <a:p>
                <a:pPr lvl="1"/>
                <a:endParaRPr lang="en-US" b="1" dirty="0" smtClean="0"/>
              </a:p>
              <a:p>
                <a:pPr lvl="1"/>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866120" cy="4351338"/>
              </a:xfrm>
              <a:blipFill>
                <a:blip r:embed="rId2"/>
                <a:stretch>
                  <a:fillRect l="-1010" b="-16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47</a:t>
            </a:fld>
            <a:endParaRPr lang="en-US"/>
          </a:p>
        </p:txBody>
      </p:sp>
    </p:spTree>
    <p:extLst>
      <p:ext uri="{BB962C8B-B14F-4D97-AF65-F5344CB8AC3E}">
        <p14:creationId xmlns:p14="http://schemas.microsoft.com/office/powerpoint/2010/main" val="19166219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𝑘</m:t>
                            </m:r>
                          </m:e>
                          <m:sub>
                            <m:r>
                              <a:rPr lang="en-US" b="0" i="1" smtClean="0">
                                <a:latin typeface="Cambria Math" panose="02040503050406030204" pitchFamily="18" charset="0"/>
                              </a:rPr>
                              <m:t>3</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48</a:t>
            </a:fld>
            <a:endParaRPr lang="en-US"/>
          </a:p>
        </p:txBody>
      </p:sp>
    </p:spTree>
    <p:extLst>
      <p:ext uri="{BB962C8B-B14F-4D97-AF65-F5344CB8AC3E}">
        <p14:creationId xmlns:p14="http://schemas.microsoft.com/office/powerpoint/2010/main" val="40756447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𝑘</m:t>
                            </m:r>
                          </m:e>
                          <m:sub>
                            <m:r>
                              <a:rPr lang="en-US" b="0" i="1" smtClean="0">
                                <a:latin typeface="Cambria Math" panose="02040503050406030204" pitchFamily="18" charset="0"/>
                              </a:rPr>
                              <m:t>3</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49</a:t>
            </a:fld>
            <a:endParaRPr lang="en-US"/>
          </a:p>
        </p:txBody>
      </p:sp>
      <p:sp>
        <p:nvSpPr>
          <p:cNvPr id="5" name="Oval 4"/>
          <p:cNvSpPr/>
          <p:nvPr/>
        </p:nvSpPr>
        <p:spPr>
          <a:xfrm>
            <a:off x="5965372" y="3575662"/>
            <a:ext cx="853440" cy="822166"/>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6547758" y="1870075"/>
            <a:ext cx="1159328" cy="1803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94814" y="949384"/>
            <a:ext cx="4098471" cy="830997"/>
          </a:xfrm>
          <a:prstGeom prst="rect">
            <a:avLst/>
          </a:prstGeom>
          <a:noFill/>
        </p:spPr>
        <p:txBody>
          <a:bodyPr wrap="square" rtlCol="0">
            <a:spAutoFit/>
          </a:bodyPr>
          <a:lstStyle/>
          <a:p>
            <a:r>
              <a:rPr lang="en-US" sz="2400" b="1" dirty="0" smtClean="0"/>
              <a:t>Allows backward compatibility with DES by setting k</a:t>
            </a:r>
            <a:r>
              <a:rPr lang="en-US" sz="2400" b="1" baseline="-25000" dirty="0" smtClean="0"/>
              <a:t>1</a:t>
            </a:r>
            <a:r>
              <a:rPr lang="en-US" sz="2400" b="1" dirty="0" smtClean="0"/>
              <a:t>=k</a:t>
            </a:r>
            <a:r>
              <a:rPr lang="en-US" sz="2400" b="1" baseline="-25000" dirty="0" smtClean="0"/>
              <a:t>2</a:t>
            </a:r>
            <a:r>
              <a:rPr lang="en-US" sz="2400" b="1" dirty="0" smtClean="0"/>
              <a:t>=k</a:t>
            </a:r>
            <a:r>
              <a:rPr lang="en-US" sz="2400" b="1" baseline="-25000" dirty="0" smtClean="0"/>
              <a:t>3</a:t>
            </a:r>
            <a:endParaRPr lang="en-US" sz="2400" b="1" baseline="-25000" dirty="0"/>
          </a:p>
        </p:txBody>
      </p:sp>
    </p:spTree>
    <p:extLst>
      <p:ext uri="{BB962C8B-B14F-4D97-AF65-F5344CB8AC3E}">
        <p14:creationId xmlns:p14="http://schemas.microsoft.com/office/powerpoint/2010/main" val="4030442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38443"/>
            <a:ext cx="9144000" cy="2387600"/>
          </a:xfrm>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a:xfrm>
            <a:off x="929640" y="3469006"/>
            <a:ext cx="10424160" cy="2754312"/>
          </a:xfrm>
        </p:spPr>
        <p:txBody>
          <a:bodyPr>
            <a:normAutofit/>
          </a:bodyPr>
          <a:lstStyle/>
          <a:p>
            <a:pPr algn="l"/>
            <a:r>
              <a:rPr lang="en-US" sz="2900" b="1" dirty="0" smtClean="0"/>
              <a:t>Week 7: </a:t>
            </a:r>
          </a:p>
          <a:p>
            <a:pPr marL="342900" indent="-342900" algn="l">
              <a:buFont typeface="Arial" panose="020B0604020202020204" pitchFamily="34" charset="0"/>
              <a:buChar char="•"/>
            </a:pPr>
            <a:r>
              <a:rPr lang="en-US" sz="2900" dirty="0" smtClean="0"/>
              <a:t>Block Ciphers</a:t>
            </a:r>
          </a:p>
          <a:p>
            <a:pPr marL="342900" indent="-342900" algn="l">
              <a:buFont typeface="Arial" panose="020B0604020202020204" pitchFamily="34" charset="0"/>
              <a:buChar char="•"/>
            </a:pPr>
            <a:r>
              <a:rPr lang="en-US" sz="2900" dirty="0" smtClean="0"/>
              <a:t>Feistel Networks</a:t>
            </a:r>
          </a:p>
          <a:p>
            <a:pPr marL="342900" indent="-342900" algn="l">
              <a:buFont typeface="Arial" panose="020B0604020202020204" pitchFamily="34" charset="0"/>
              <a:buChar char="•"/>
            </a:pPr>
            <a:r>
              <a:rPr lang="en-US" sz="2900" dirty="0" smtClean="0"/>
              <a:t>DES, 3DES, AES</a:t>
            </a:r>
          </a:p>
          <a:p>
            <a:pPr algn="l"/>
            <a:r>
              <a:rPr lang="en-US" sz="2900" b="1" dirty="0" smtClean="0"/>
              <a:t>Readings: </a:t>
            </a:r>
            <a:r>
              <a:rPr lang="en-US" sz="2900" dirty="0" smtClean="0"/>
              <a:t>Katz </a:t>
            </a:r>
            <a:r>
              <a:rPr lang="en-US" sz="2900" dirty="0"/>
              <a:t>and </a:t>
            </a:r>
            <a:r>
              <a:rPr lang="en-US" sz="2900" dirty="0" smtClean="0"/>
              <a:t>Lindell Chapter 6</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a:t>
            </a:fld>
            <a:endParaRPr lang="en-US"/>
          </a:p>
        </p:txBody>
      </p:sp>
      <p:sp>
        <p:nvSpPr>
          <p:cNvPr id="5" name="TextBox 4"/>
          <p:cNvSpPr txBox="1"/>
          <p:nvPr/>
        </p:nvSpPr>
        <p:spPr>
          <a:xfrm>
            <a:off x="5252720" y="6388655"/>
            <a:ext cx="1021626" cy="369332"/>
          </a:xfrm>
          <a:prstGeom prst="rect">
            <a:avLst/>
          </a:prstGeom>
          <a:noFill/>
        </p:spPr>
        <p:txBody>
          <a:bodyPr wrap="none" rtlCol="0">
            <a:spAutoFit/>
          </a:bodyPr>
          <a:lstStyle/>
          <a:p>
            <a:r>
              <a:rPr lang="en-US" b="1" dirty="0" smtClean="0"/>
              <a:t>Fall 2017</a:t>
            </a:r>
            <a:endParaRPr lang="en-US" b="1" dirty="0"/>
          </a:p>
        </p:txBody>
      </p:sp>
    </p:spTree>
    <p:extLst>
      <p:ext uri="{BB962C8B-B14F-4D97-AF65-F5344CB8AC3E}">
        <p14:creationId xmlns:p14="http://schemas.microsoft.com/office/powerpoint/2010/main" val="1817067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dirty="0" smtClean="0"/>
                  <a:t>Let </a:t>
                </a:r>
                <a:r>
                  <a:rPr lang="en-US" dirty="0" err="1" smtClean="0"/>
                  <a:t>F</a:t>
                </a:r>
                <a:r>
                  <a:rPr lang="en-US" baseline="-25000" dirty="0" err="1" smtClean="0"/>
                  <a:t>k</a:t>
                </a:r>
                <a:r>
                  <a:rPr lang="en-US" dirty="0" smtClean="0"/>
                  <a:t>(x) denote the DES block cipher</a:t>
                </a:r>
              </a:p>
              <a:p>
                <a:endParaRPr lang="en-US" dirty="0"/>
              </a:p>
              <a:p>
                <a:r>
                  <a:rPr lang="en-US" dirty="0" smtClean="0"/>
                  <a:t>A new block cipher F’ with a key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2</m:t>
                            </m:r>
                          </m:sub>
                        </m:sSub>
                      </m:e>
                    </m:d>
                  </m:oMath>
                </a14:m>
                <a:r>
                  <a:rPr lang="en-US" dirty="0" smtClean="0"/>
                  <a:t> of length 2n can be defined by </a:t>
                </a:r>
              </a:p>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1</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Meet-in-the-Middle Attack still requires time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b="0" i="1" smtClean="0">
                                <a:latin typeface="Cambria Math" panose="02040503050406030204" pitchFamily="18" charset="0"/>
                              </a:rPr>
                              <m:t>2</m:t>
                            </m:r>
                            <m:r>
                              <a:rPr lang="en-US" i="1">
                                <a:latin typeface="Cambria Math" panose="02040503050406030204" pitchFamily="18" charset="0"/>
                              </a:rPr>
                              <m:t>𝑛</m:t>
                            </m:r>
                          </m:sup>
                        </m:sSup>
                      </m:e>
                    </m:d>
                  </m:oMath>
                </a14:m>
                <a:r>
                  <a:rPr lang="en-US" dirty="0" smtClean="0"/>
                  <a:t> and space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m:t>
                            </m:r>
                            <m:r>
                              <a:rPr lang="en-US" i="1">
                                <a:latin typeface="Cambria Math" panose="02040503050406030204" pitchFamily="18" charset="0"/>
                              </a:rPr>
                              <m:t>𝑛</m:t>
                            </m:r>
                          </m:sup>
                        </m:sSup>
                      </m:e>
                    </m:d>
                  </m:oMath>
                </a14:m>
                <a:endParaRPr lang="en-US" dirty="0" smtClean="0"/>
              </a:p>
              <a:p>
                <a:endParaRPr lang="en-US" dirty="0"/>
              </a:p>
              <a:p>
                <a:r>
                  <a:rPr lang="en-US" dirty="0" smtClean="0"/>
                  <a:t>Key length is still just 112 bits (128 bits is recommended)</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t="-2101" b="-336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50</a:t>
            </a:fld>
            <a:endParaRPr lang="en-US"/>
          </a:p>
        </p:txBody>
      </p:sp>
      <p:sp>
        <p:nvSpPr>
          <p:cNvPr id="5" name="Oval 4"/>
          <p:cNvSpPr/>
          <p:nvPr/>
        </p:nvSpPr>
        <p:spPr>
          <a:xfrm>
            <a:off x="5900058" y="2575729"/>
            <a:ext cx="1415142" cy="822166"/>
          </a:xfrm>
          <a:prstGeom prst="ellipse">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094764" y="1749714"/>
            <a:ext cx="1216479" cy="901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11143" y="1296491"/>
            <a:ext cx="4098471" cy="461665"/>
          </a:xfrm>
          <a:prstGeom prst="rect">
            <a:avLst/>
          </a:prstGeom>
          <a:noFill/>
        </p:spPr>
        <p:txBody>
          <a:bodyPr wrap="square" rtlCol="0">
            <a:spAutoFit/>
          </a:bodyPr>
          <a:lstStyle/>
          <a:p>
            <a:r>
              <a:rPr lang="en-US" sz="2400" b="1" dirty="0" smtClean="0"/>
              <a:t>Just two keys!</a:t>
            </a:r>
            <a:endParaRPr lang="en-US" sz="2400" b="1" baseline="-25000" dirty="0"/>
          </a:p>
        </p:txBody>
      </p:sp>
    </p:spTree>
    <p:extLst>
      <p:ext uri="{BB962C8B-B14F-4D97-AF65-F5344CB8AC3E}">
        <p14:creationId xmlns:p14="http://schemas.microsoft.com/office/powerpoint/2010/main" val="27312211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DES Variant 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b="0" i="1" smtClean="0">
                                  <a:latin typeface="Cambria Math" panose="02040503050406030204" pitchFamily="18" charset="0"/>
                                </a:rPr>
                                <m:t>3</m:t>
                              </m:r>
                            </m:sub>
                          </m:sSub>
                        </m:sub>
                      </m:sSub>
                      <m:d>
                        <m:dPr>
                          <m:ctrlPr>
                            <a:rPr lang="en-US" b="0" i="1" smtClean="0">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2</m:t>
                                  </m:r>
                                </m:sub>
                              </m:sSub>
                            </m:sub>
                            <m:sup>
                              <m:r>
                                <a:rPr lang="en-US" b="0" i="1" smtClean="0">
                                  <a:latin typeface="Cambria Math" panose="02040503050406030204" pitchFamily="18" charset="0"/>
                                </a:rPr>
                                <m:t>−1</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𝐹</m:t>
                                  </m:r>
                                </m:e>
                                <m:sub>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1</m:t>
                                      </m:r>
                                    </m:sub>
                                  </m:sSub>
                                </m:sub>
                              </m:sSub>
                              <m:d>
                                <m:dPr>
                                  <m:ctrlPr>
                                    <a:rPr lang="en-US" i="1">
                                      <a:latin typeface="Cambria Math" panose="02040503050406030204" pitchFamily="18" charset="0"/>
                                    </a:rPr>
                                  </m:ctrlPr>
                                </m:dPr>
                                <m:e>
                                  <m:r>
                                    <a:rPr lang="en-US" i="1">
                                      <a:latin typeface="Cambria Math" panose="02040503050406030204" pitchFamily="18" charset="0"/>
                                    </a:rPr>
                                    <m:t>𝑥</m:t>
                                  </m:r>
                                </m:e>
                              </m:d>
                            </m:e>
                          </m:d>
                        </m:e>
                      </m:d>
                    </m:oMath>
                  </m:oMathPara>
                </a14:m>
                <a:endParaRPr lang="en-US" dirty="0" smtClean="0"/>
              </a:p>
              <a:p>
                <a:pPr marL="0" indent="0">
                  <a:buNone/>
                </a:pPr>
                <a:endParaRPr lang="en-US" dirty="0"/>
              </a:p>
              <a:p>
                <a:r>
                  <a:rPr lang="en-US" dirty="0" smtClean="0"/>
                  <a:t>Standardized in 1999</a:t>
                </a:r>
              </a:p>
              <a:p>
                <a:endParaRPr lang="en-US" dirty="0"/>
              </a:p>
              <a:p>
                <a:r>
                  <a:rPr lang="en-US" dirty="0" smtClean="0"/>
                  <a:t>Still widely used, but it is relatively slow (three block cipher operations)</a:t>
                </a:r>
              </a:p>
              <a:p>
                <a:pPr lvl="1"/>
                <a:r>
                  <a:rPr lang="en-US" dirty="0" smtClean="0"/>
                  <a:t>Now viewed as ``weak cipher” by OpenSSL</a:t>
                </a:r>
              </a:p>
              <a:p>
                <a:pPr lvl="1"/>
                <a:endParaRPr lang="en-US" dirty="0" smtClean="0"/>
              </a:p>
              <a:p>
                <a:endParaRPr lang="en-US" dirty="0"/>
              </a:p>
              <a:p>
                <a:r>
                  <a:rPr lang="en-US" dirty="0" smtClean="0"/>
                  <a:t>Current gold standard: AES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51</a:t>
            </a:fld>
            <a:endParaRPr lang="en-US"/>
          </a:p>
        </p:txBody>
      </p:sp>
    </p:spTree>
    <p:extLst>
      <p:ext uri="{BB962C8B-B14F-4D97-AF65-F5344CB8AC3E}">
        <p14:creationId xmlns:p14="http://schemas.microsoft.com/office/powerpoint/2010/main" val="13733879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 (AES)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(1997) US National Institute of Standards and Technology (NIST) announces competition for new block cipher to replace DES</a:t>
            </a:r>
          </a:p>
          <a:p>
            <a:endParaRPr lang="en-US" dirty="0"/>
          </a:p>
          <a:p>
            <a:r>
              <a:rPr lang="en-US" dirty="0" smtClean="0"/>
              <a:t>Fifteen algorithms were submitted from all over the world</a:t>
            </a:r>
          </a:p>
          <a:p>
            <a:pPr lvl="1"/>
            <a:r>
              <a:rPr lang="en-US" dirty="0" smtClean="0"/>
              <a:t>Analyzed by NIST</a:t>
            </a:r>
            <a:endParaRPr lang="en-US" dirty="0"/>
          </a:p>
          <a:p>
            <a:r>
              <a:rPr lang="en-US" dirty="0" smtClean="0"/>
              <a:t>Contestants given a chance to break competitors schemes</a:t>
            </a:r>
          </a:p>
          <a:p>
            <a:endParaRPr lang="en-US" dirty="0"/>
          </a:p>
          <a:p>
            <a:r>
              <a:rPr lang="en-US" dirty="0" smtClean="0"/>
              <a:t>October, 2000 NIST announces a winner </a:t>
            </a:r>
            <a:r>
              <a:rPr lang="en-US" dirty="0" err="1" smtClean="0"/>
              <a:t>Rijndael</a:t>
            </a:r>
            <a:endParaRPr lang="en-US" dirty="0" smtClean="0"/>
          </a:p>
          <a:p>
            <a:pPr lvl="1"/>
            <a:r>
              <a:rPr lang="en-US" dirty="0" smtClean="0"/>
              <a:t>Vincent </a:t>
            </a:r>
            <a:r>
              <a:rPr lang="en-US" dirty="0" err="1" smtClean="0"/>
              <a:t>Rijmen</a:t>
            </a:r>
            <a:r>
              <a:rPr lang="en-US" dirty="0" smtClean="0"/>
              <a:t> and Joan </a:t>
            </a:r>
            <a:r>
              <a:rPr lang="en-US" dirty="0" err="1" smtClean="0"/>
              <a:t>Daemen</a:t>
            </a:r>
            <a:endParaRPr lang="en-US" dirty="0" smtClean="0"/>
          </a:p>
          <a:p>
            <a:pPr lvl="1"/>
            <a:r>
              <a:rPr lang="en-US" dirty="0" smtClean="0"/>
              <a:t>No serious vulnerabilities found in four other finalists</a:t>
            </a:r>
          </a:p>
          <a:p>
            <a:pPr lvl="1"/>
            <a:r>
              <a:rPr lang="en-US" dirty="0" err="1" smtClean="0"/>
              <a:t>Rijndael</a:t>
            </a:r>
            <a:r>
              <a:rPr lang="en-US" dirty="0" smtClean="0"/>
              <a:t> was selected for efficiency, hardware performance, flexibility etc… </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52</a:t>
            </a:fld>
            <a:endParaRPr lang="en-US"/>
          </a:p>
        </p:txBody>
      </p:sp>
    </p:spTree>
    <p:extLst>
      <p:ext uri="{BB962C8B-B14F-4D97-AF65-F5344CB8AC3E}">
        <p14:creationId xmlns:p14="http://schemas.microsoft.com/office/powerpoint/2010/main" val="245051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a:t>
            </a:r>
            <a:endParaRPr lang="en-US" dirty="0"/>
          </a:p>
        </p:txBody>
      </p:sp>
      <p:sp>
        <p:nvSpPr>
          <p:cNvPr id="3" name="Content Placeholder 2"/>
          <p:cNvSpPr>
            <a:spLocks noGrp="1"/>
          </p:cNvSpPr>
          <p:nvPr>
            <p:ph idx="1"/>
          </p:nvPr>
        </p:nvSpPr>
        <p:spPr/>
        <p:txBody>
          <a:bodyPr>
            <a:normAutofit/>
          </a:bodyPr>
          <a:lstStyle/>
          <a:p>
            <a:r>
              <a:rPr lang="en-US" b="1" dirty="0" smtClean="0"/>
              <a:t>Block Size: </a:t>
            </a:r>
            <a:r>
              <a:rPr lang="en-US" dirty="0" smtClean="0"/>
              <a:t>128 bits (viewed as 4x4 byte array)</a:t>
            </a:r>
          </a:p>
          <a:p>
            <a:r>
              <a:rPr lang="en-US" b="1" dirty="0" smtClean="0"/>
              <a:t>Key Size: </a:t>
            </a:r>
            <a:r>
              <a:rPr lang="en-US" dirty="0" smtClean="0"/>
              <a:t>128, 192 or 256</a:t>
            </a:r>
          </a:p>
          <a:p>
            <a:endParaRPr lang="en-US" dirty="0" smtClean="0"/>
          </a:p>
          <a:p>
            <a:r>
              <a:rPr lang="en-US" dirty="0" smtClean="0"/>
              <a:t>Essentially a Substitution Permutation Network</a:t>
            </a:r>
          </a:p>
          <a:p>
            <a:pPr lvl="1"/>
            <a:r>
              <a:rPr lang="en-US" b="1" dirty="0" err="1" smtClean="0"/>
              <a:t>AddRoundKey</a:t>
            </a:r>
            <a:r>
              <a:rPr lang="en-US" b="1" dirty="0" smtClean="0"/>
              <a:t>:</a:t>
            </a:r>
            <a:r>
              <a:rPr lang="en-US" dirty="0" smtClean="0"/>
              <a:t> Generate 128-bit sub-key from master key XOR with current state</a:t>
            </a:r>
          </a:p>
          <a:p>
            <a:pPr lvl="1"/>
            <a:r>
              <a:rPr lang="en-US" b="1" dirty="0" err="1" smtClean="0"/>
              <a:t>SubBytes</a:t>
            </a:r>
            <a:r>
              <a:rPr lang="en-US" b="1" dirty="0" smtClean="0"/>
              <a:t>: </a:t>
            </a:r>
            <a:r>
              <a:rPr lang="en-US" dirty="0" smtClean="0"/>
              <a:t>Each byte of state array (16 bytes) is replaced by another byte according a </a:t>
            </a:r>
            <a:r>
              <a:rPr lang="en-US" dirty="0" err="1" smtClean="0"/>
              <a:t>a</a:t>
            </a:r>
            <a:r>
              <a:rPr lang="en-US" dirty="0" smtClean="0"/>
              <a:t> single S-box (lookup table)</a:t>
            </a:r>
          </a:p>
          <a:p>
            <a:pPr lvl="1"/>
            <a:r>
              <a:rPr lang="en-US" b="1" dirty="0" err="1" smtClean="0"/>
              <a:t>ShiftRows</a:t>
            </a:r>
            <a:r>
              <a:rPr lang="en-US" b="1" dirty="0" smtClean="0"/>
              <a:t> – </a:t>
            </a:r>
            <a:r>
              <a:rPr lang="en-US" dirty="0" smtClean="0"/>
              <a:t>shift </a:t>
            </a:r>
            <a:r>
              <a:rPr lang="en-US" dirty="0" err="1" smtClean="0"/>
              <a:t>ith</a:t>
            </a:r>
            <a:r>
              <a:rPr lang="en-US" dirty="0" smtClean="0"/>
              <a:t> row by </a:t>
            </a:r>
            <a:r>
              <a:rPr lang="en-US" dirty="0" err="1" smtClean="0"/>
              <a:t>i</a:t>
            </a:r>
            <a:r>
              <a:rPr lang="en-US" dirty="0" smtClean="0"/>
              <a:t> bytes</a:t>
            </a:r>
          </a:p>
          <a:p>
            <a:pPr lvl="1"/>
            <a:r>
              <a:rPr lang="en-US" b="1" dirty="0" err="1" smtClean="0"/>
              <a:t>MixColumns</a:t>
            </a:r>
            <a:r>
              <a:rPr lang="en-US" b="1" dirty="0" smtClean="0"/>
              <a:t> – </a:t>
            </a:r>
            <a:r>
              <a:rPr lang="en-US" dirty="0" smtClean="0"/>
              <a:t>permute the bits in each column</a:t>
            </a:r>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53</a:t>
            </a:fld>
            <a:endParaRPr lang="en-US"/>
          </a:p>
        </p:txBody>
      </p:sp>
    </p:spTree>
    <p:extLst>
      <p:ext uri="{BB962C8B-B14F-4D97-AF65-F5344CB8AC3E}">
        <p14:creationId xmlns:p14="http://schemas.microsoft.com/office/powerpoint/2010/main" val="214819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Permutation Networks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smtClean="0"/>
                  <a:t>S-box </a:t>
                </a:r>
                <a:r>
                  <a:rPr lang="en-US" dirty="0"/>
                  <a:t>a public “substitution function</a:t>
                </a:r>
                <a:r>
                  <a:rPr lang="en-US" dirty="0" smtClean="0"/>
                  <a:t>” (e.g.</a:t>
                </a:r>
                <a14:m>
                  <m:oMath xmlns:m="http://schemas.openxmlformats.org/officeDocument/2006/math">
                    <m:r>
                      <a:rPr lang="en-US" b="0" i="0" smtClean="0">
                        <a:latin typeface="Cambria Math"/>
                        <a:ea typeface="Cambria Math" panose="02040503050406030204" pitchFamily="18" charset="0"/>
                      </a:rPr>
                      <m:t> </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a:ea typeface="Cambria Math" panose="02040503050406030204" pitchFamily="18" charset="0"/>
                      </a:rPr>
                      <m:t>S</m:t>
                    </m:r>
                    <m:r>
                      <a:rPr lang="en-US" i="1">
                        <a:latin typeface="Cambria Math" panose="02040503050406030204" pitchFamily="18" charset="0"/>
                        <a:ea typeface="Cambria Math" panose="02040503050406030204" pitchFamily="18" charset="0"/>
                      </a:rPr>
                      <m:t>∈</m:t>
                    </m:r>
                    <m:r>
                      <m:rPr>
                        <m:nor/>
                      </m:rPr>
                      <a:rPr lang="en-US" b="1" dirty="0"/>
                      <m:t>Perm</m:t>
                    </m:r>
                    <m:r>
                      <m:rPr>
                        <m:nor/>
                      </m:rPr>
                      <a:rPr lang="en-US" b="1" baseline="-25000" dirty="0"/>
                      <m:t>8</m:t>
                    </m:r>
                  </m:oMath>
                </a14:m>
                <a:r>
                  <a:rPr lang="en-US" dirty="0" smtClean="0"/>
                  <a:t>).</a:t>
                </a:r>
              </a:p>
              <a:p>
                <a:endParaRPr lang="en-US" dirty="0"/>
              </a:p>
              <a:p>
                <a:r>
                  <a:rPr lang="en-US" dirty="0" smtClean="0"/>
                  <a:t>S is not part of a secret key, but can be used with one </a:t>
                </a: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rPr>
                        <m:t>f</m:t>
                      </m:r>
                      <m:r>
                        <a:rPr lang="en-US" b="0" i="0" smtClean="0">
                          <a:latin typeface="Cambria Math"/>
                        </a:rPr>
                        <m:t>(</m:t>
                      </m:r>
                      <m:r>
                        <m:rPr>
                          <m:sty m:val="p"/>
                        </m:rPr>
                        <a:rPr lang="en-US" b="0" i="0" smtClean="0">
                          <a:latin typeface="Cambria Math"/>
                        </a:rPr>
                        <m:t>x</m:t>
                      </m:r>
                      <m:r>
                        <a:rPr lang="en-US" b="0" i="0" smtClean="0">
                          <a:latin typeface="Cambria Math"/>
                        </a:rPr>
                        <m:t>)=</m:t>
                      </m:r>
                      <m:r>
                        <m:rPr>
                          <m:sty m:val="p"/>
                        </m:rPr>
                        <a:rPr lang="en-US" b="0" i="0" smtClean="0">
                          <a:latin typeface="Cambria Math"/>
                        </a:rPr>
                        <m:t>S</m:t>
                      </m:r>
                      <m:d>
                        <m:dPr>
                          <m:ctrlPr>
                            <a:rPr lang="en-US" i="1" smtClean="0">
                              <a:latin typeface="Cambria Math" panose="02040503050406030204" pitchFamily="18" charset="0"/>
                            </a:rPr>
                          </m:ctrlPr>
                        </m:dPr>
                        <m:e>
                          <m:r>
                            <m:rPr>
                              <m:nor/>
                            </m:rPr>
                            <a:rPr lang="en-US" dirty="0"/>
                            <m:t>x</m:t>
                          </m:r>
                          <m:r>
                            <a:rPr lang="en-US" i="1">
                              <a:latin typeface="Cambria Math" panose="02040503050406030204" pitchFamily="18" charset="0"/>
                              <a:ea typeface="Cambria Math" panose="02040503050406030204" pitchFamily="18" charset="0"/>
                            </a:rPr>
                            <m:t>⨁</m:t>
                          </m:r>
                          <m:r>
                            <a:rPr lang="en-US" i="1">
                              <a:latin typeface="Cambria Math"/>
                              <a:ea typeface="Cambria Math"/>
                            </a:rPr>
                            <m:t>𝑘</m:t>
                          </m:r>
                        </m:e>
                      </m:d>
                    </m:oMath>
                  </m:oMathPara>
                </a14:m>
                <a:endParaRPr lang="en-US" dirty="0" smtClean="0"/>
              </a:p>
              <a:p>
                <a:endParaRPr lang="en-US" dirty="0"/>
              </a:p>
              <a:p>
                <a:pPr marL="0" indent="0">
                  <a:buNone/>
                </a:pPr>
                <a:r>
                  <a:rPr lang="en-US" b="1" dirty="0" smtClean="0"/>
                  <a:t>Input to round: </a:t>
                </a:r>
                <a:r>
                  <a:rPr lang="en-US" dirty="0" smtClean="0"/>
                  <a:t>x, k </a:t>
                </a:r>
                <a:r>
                  <a:rPr lang="en-US" dirty="0"/>
                  <a:t>(k  is </a:t>
                </a:r>
                <a:r>
                  <a:rPr lang="en-US" dirty="0" err="1"/>
                  <a:t>subkey</a:t>
                </a:r>
                <a:r>
                  <a:rPr lang="en-US" dirty="0"/>
                  <a:t> for current round)</a:t>
                </a:r>
              </a:p>
              <a:p>
                <a:pPr marL="514350" indent="-514350">
                  <a:buFont typeface="+mj-lt"/>
                  <a:buAutoNum type="arabicPeriod"/>
                </a:pPr>
                <a:r>
                  <a:rPr lang="en-US" b="1" dirty="0" smtClean="0"/>
                  <a:t>Key Mixing</a:t>
                </a:r>
                <a:r>
                  <a:rPr lang="en-US" dirty="0" smtClean="0"/>
                  <a:t>: Set </a:t>
                </a:r>
                <a14:m>
                  <m:oMath xmlns:m="http://schemas.openxmlformats.org/officeDocument/2006/math">
                    <m:r>
                      <m:rPr>
                        <m:sty m:val="p"/>
                      </m:rPr>
                      <a:rPr lang="en-US" b="0" i="0" smtClean="0">
                        <a:latin typeface="Cambria Math"/>
                        <a:ea typeface="Cambria Math"/>
                      </a:rPr>
                      <m:t>x</m:t>
                    </m:r>
                    <m:r>
                      <a:rPr lang="en-US" b="0" i="0" smtClean="0">
                        <a:latin typeface="Cambria Math"/>
                        <a:ea typeface="Cambria Math"/>
                      </a:rPr>
                      <m:t>≔</m:t>
                    </m:r>
                    <m:r>
                      <m:rPr>
                        <m:sty m:val="p"/>
                      </m:rPr>
                      <a:rPr lang="en-US" b="0" i="0" smtClean="0">
                        <a:latin typeface="Cambria Math"/>
                        <a:ea typeface="Cambria Math"/>
                      </a:rPr>
                      <m:t>x</m:t>
                    </m:r>
                    <m:r>
                      <a:rPr lang="en-US" b="0" i="1" smtClean="0">
                        <a:latin typeface="Cambria Math" panose="02040503050406030204" pitchFamily="18" charset="0"/>
                        <a:ea typeface="Cambria Math" panose="02040503050406030204" pitchFamily="18" charset="0"/>
                      </a:rPr>
                      <m:t>⨁</m:t>
                    </m:r>
                    <m:r>
                      <a:rPr lang="en-US" b="0" i="1" smtClean="0">
                        <a:latin typeface="Cambria Math"/>
                        <a:ea typeface="Cambria Math"/>
                      </a:rPr>
                      <m:t>𝑘</m:t>
                    </m:r>
                  </m:oMath>
                </a14:m>
                <a:r>
                  <a:rPr lang="en-US" dirty="0" smtClean="0"/>
                  <a:t>       </a:t>
                </a:r>
              </a:p>
              <a:p>
                <a:pPr marL="514350" indent="-514350">
                  <a:buFont typeface="+mj-lt"/>
                  <a:buAutoNum type="arabicPeriod"/>
                </a:pPr>
                <a:r>
                  <a:rPr lang="en-US" b="1" dirty="0" smtClean="0"/>
                  <a:t>Substitution</a:t>
                </a:r>
                <a:r>
                  <a:rPr lang="en-US" dirty="0" smtClean="0"/>
                  <a:t>:</a:t>
                </a:r>
                <a14:m>
                  <m:oMath xmlns:m="http://schemas.openxmlformats.org/officeDocument/2006/math">
                    <m:r>
                      <a:rPr lang="en-US" b="0" i="0" smtClean="0">
                        <a:latin typeface="Cambria Math"/>
                        <a:ea typeface="Cambria Math"/>
                      </a:rPr>
                      <m:t> </m:t>
                    </m:r>
                    <m:r>
                      <m:rPr>
                        <m:sty m:val="p"/>
                      </m:rPr>
                      <a:rPr lang="en-US">
                        <a:latin typeface="Cambria Math"/>
                        <a:ea typeface="Cambria Math"/>
                      </a:rPr>
                      <m:t>x</m:t>
                    </m:r>
                    <m:r>
                      <a:rPr lang="en-US">
                        <a:latin typeface="Cambria Math"/>
                        <a:ea typeface="Cambria Math"/>
                      </a:rPr>
                      <m:t>≔</m:t>
                    </m:r>
                  </m:oMath>
                </a14:m>
                <a:r>
                  <a:rPr lang="en-US" dirty="0"/>
                  <a:t> </a:t>
                </a:r>
                <a14:m>
                  <m:oMath xmlns:m="http://schemas.openxmlformats.org/officeDocument/2006/math">
                    <m:r>
                      <m:rPr>
                        <m:nor/>
                      </m:rPr>
                      <a:rPr lang="en-US" b="0" i="0" dirty="0" smtClean="0"/>
                      <m:t>S</m:t>
                    </m:r>
                    <m:r>
                      <m:rPr>
                        <m:nor/>
                      </m:rPr>
                      <a:rPr lang="en-US" baseline="-25000" dirty="0"/>
                      <m:t>1</m:t>
                    </m:r>
                    <m:d>
                      <m:dPr>
                        <m:ctrlPr>
                          <a:rPr lang="en-US" i="1">
                            <a:latin typeface="Cambria Math" panose="02040503050406030204" pitchFamily="18" charset="0"/>
                            <a:ea typeface="Cambria Math"/>
                          </a:rPr>
                        </m:ctrlPr>
                      </m:dPr>
                      <m:e>
                        <m:r>
                          <m:rPr>
                            <m:nor/>
                          </m:rPr>
                          <a:rPr lang="en-US" dirty="0"/>
                          <m:t>x</m:t>
                        </m:r>
                        <m:r>
                          <m:rPr>
                            <m:nor/>
                          </m:rPr>
                          <a:rPr lang="en-US" baseline="-25000" dirty="0"/>
                          <m:t>1</m:t>
                        </m:r>
                      </m:e>
                    </m:d>
                    <m:r>
                      <a:rPr lang="en-US" i="1">
                        <a:latin typeface="Cambria Math"/>
                        <a:ea typeface="Cambria Math"/>
                      </a:rPr>
                      <m:t>∥</m:t>
                    </m:r>
                    <m:r>
                      <m:rPr>
                        <m:nor/>
                      </m:rPr>
                      <a:rPr lang="en-US" b="0" i="0" dirty="0" smtClean="0"/>
                      <m:t>S</m:t>
                    </m:r>
                    <m:r>
                      <m:rPr>
                        <m:nor/>
                      </m:rPr>
                      <a:rPr lang="en-US" baseline="-25000" dirty="0"/>
                      <m:t>2</m:t>
                    </m:r>
                    <m:d>
                      <m:dPr>
                        <m:ctrlPr>
                          <a:rPr lang="en-US" i="1">
                            <a:latin typeface="Cambria Math" panose="02040503050406030204" pitchFamily="18" charset="0"/>
                            <a:ea typeface="Cambria Math"/>
                          </a:rPr>
                        </m:ctrlPr>
                      </m:dPr>
                      <m:e>
                        <m:r>
                          <m:rPr>
                            <m:nor/>
                          </m:rPr>
                          <a:rPr lang="en-US" dirty="0"/>
                          <m:t>x</m:t>
                        </m:r>
                        <m:r>
                          <m:rPr>
                            <m:nor/>
                          </m:rPr>
                          <a:rPr lang="en-US" baseline="-25000" dirty="0"/>
                          <m:t>2</m:t>
                        </m:r>
                      </m:e>
                    </m:d>
                    <m:r>
                      <a:rPr lang="en-US" i="1">
                        <a:latin typeface="Cambria Math"/>
                        <a:ea typeface="Cambria Math"/>
                      </a:rPr>
                      <m:t>∥…∥</m:t>
                    </m:r>
                    <m:r>
                      <m:rPr>
                        <m:nor/>
                      </m:rPr>
                      <a:rPr lang="en-US" b="0" i="0" dirty="0" smtClean="0"/>
                      <m:t>S</m:t>
                    </m:r>
                    <m:r>
                      <m:rPr>
                        <m:nor/>
                      </m:rPr>
                      <a:rPr lang="en-US" baseline="-25000" dirty="0"/>
                      <m:t>8</m:t>
                    </m:r>
                    <m:d>
                      <m:dPr>
                        <m:ctrlPr>
                          <a:rPr lang="en-US" i="1">
                            <a:latin typeface="Cambria Math" panose="02040503050406030204" pitchFamily="18" charset="0"/>
                            <a:ea typeface="Cambria Math"/>
                          </a:rPr>
                        </m:ctrlPr>
                      </m:dPr>
                      <m:e>
                        <m:r>
                          <m:rPr>
                            <m:nor/>
                          </m:rPr>
                          <a:rPr lang="en-US" dirty="0"/>
                          <m:t>x</m:t>
                        </m:r>
                        <m:r>
                          <m:rPr>
                            <m:nor/>
                          </m:rPr>
                          <a:rPr lang="en-US" baseline="-25000" dirty="0"/>
                          <m:t>8</m:t>
                        </m:r>
                      </m:e>
                    </m:d>
                  </m:oMath>
                </a14:m>
                <a:endParaRPr lang="en-US" baseline="-25000" dirty="0" smtClean="0"/>
              </a:p>
              <a:p>
                <a:pPr marL="514350" indent="-514350">
                  <a:buFont typeface="+mj-lt"/>
                  <a:buAutoNum type="arabicPeriod"/>
                </a:pPr>
                <a:r>
                  <a:rPr lang="en-US" b="1" dirty="0" smtClean="0"/>
                  <a:t>Bit Mixing Permutation</a:t>
                </a:r>
                <a:r>
                  <a:rPr lang="en-US" dirty="0" smtClean="0"/>
                  <a:t>: permute the bits of x to obtain the round output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01" t="-2801" b="-14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54</a:t>
            </a:fld>
            <a:endParaRPr lang="en-US"/>
          </a:p>
        </p:txBody>
      </p:sp>
      <p:sp>
        <p:nvSpPr>
          <p:cNvPr id="5" name="Rectangular Callout 4"/>
          <p:cNvSpPr/>
          <p:nvPr/>
        </p:nvSpPr>
        <p:spPr>
          <a:xfrm>
            <a:off x="8775865" y="2339438"/>
            <a:ext cx="3170712" cy="2755075"/>
          </a:xfrm>
          <a:prstGeom prst="wedgeRectCallout">
            <a:avLst>
              <a:gd name="adj1" fmla="val -102874"/>
              <a:gd name="adj2" fmla="val 71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Note: there are only n! possible bit mixing </a:t>
            </a:r>
            <a:r>
              <a:rPr lang="en-US" sz="2400" b="1" dirty="0" smtClean="0"/>
              <a:t>permutations of [n] </a:t>
            </a:r>
            <a:r>
              <a:rPr lang="en-US" sz="2400" b="1" dirty="0"/>
              <a:t>as opposed to 2</a:t>
            </a:r>
            <a:r>
              <a:rPr lang="en-US" sz="2400" b="1" baseline="30000" dirty="0"/>
              <a:t>n</a:t>
            </a:r>
            <a:r>
              <a:rPr lang="en-US" sz="2400" b="1" dirty="0" smtClean="0"/>
              <a:t>! Permutations of {0,1}</a:t>
            </a:r>
            <a:r>
              <a:rPr lang="en-US" sz="2400" b="1" baseline="30000" dirty="0" smtClean="0"/>
              <a:t>n</a:t>
            </a:r>
            <a:endParaRPr lang="en-US" sz="2400" b="1" baseline="30000" dirty="0"/>
          </a:p>
        </p:txBody>
      </p:sp>
    </p:spTree>
    <p:extLst>
      <p:ext uri="{BB962C8B-B14F-4D97-AF65-F5344CB8AC3E}">
        <p14:creationId xmlns:p14="http://schemas.microsoft.com/office/powerpoint/2010/main" val="346758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Substitution Permutation Networks</a:t>
            </a:r>
            <a:endParaRPr lang="en-US" dirty="0"/>
          </a:p>
        </p:txBody>
      </p:sp>
      <p:sp>
        <p:nvSpPr>
          <p:cNvPr id="3" name="Content Placeholder 2"/>
          <p:cNvSpPr>
            <a:spLocks noGrp="1"/>
          </p:cNvSpPr>
          <p:nvPr>
            <p:ph idx="1"/>
          </p:nvPr>
        </p:nvSpPr>
        <p:spPr>
          <a:xfrm>
            <a:off x="5438900" y="1825625"/>
            <a:ext cx="5914900" cy="4351338"/>
          </a:xfrm>
        </p:spPr>
        <p:txBody>
          <a:bodyPr/>
          <a:lstStyle/>
          <a:p>
            <a:r>
              <a:rPr lang="en-US" b="1" dirty="0" smtClean="0"/>
              <a:t>Proposition 6.3: </a:t>
            </a:r>
            <a:r>
              <a:rPr lang="en-US" dirty="0" smtClean="0"/>
              <a:t>Let F be a keyed function defined by a Substitution Permutation Network. Then for any keys/number of rounds </a:t>
            </a:r>
            <a:r>
              <a:rPr lang="en-US" dirty="0" err="1" smtClean="0"/>
              <a:t>F</a:t>
            </a:r>
            <a:r>
              <a:rPr lang="en-US" baseline="-25000" dirty="0" err="1" smtClean="0"/>
              <a:t>k</a:t>
            </a:r>
            <a:r>
              <a:rPr lang="en-US" dirty="0" smtClean="0"/>
              <a:t> is a permutation.</a:t>
            </a:r>
          </a:p>
          <a:p>
            <a:endParaRPr lang="en-US" dirty="0"/>
          </a:p>
          <a:p>
            <a:r>
              <a:rPr lang="en-US" dirty="0" smtClean="0"/>
              <a:t>Why? Composing permutations </a:t>
            </a:r>
            <a:r>
              <a:rPr lang="en-US" dirty="0" err="1" smtClean="0"/>
              <a:t>f,g</a:t>
            </a:r>
            <a:r>
              <a:rPr lang="en-US" dirty="0" smtClean="0"/>
              <a:t> results in another permutation h(x)=g(f(x)).</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55</a:t>
            </a:fld>
            <a:endParaRPr lang="en-US"/>
          </a:p>
        </p:txBody>
      </p:sp>
      <p:pic>
        <p:nvPicPr>
          <p:cNvPr id="1026" name="Picture 2" descr="Image result for substitution permutation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14" y="1586861"/>
            <a:ext cx="3893911" cy="481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Encryption Standard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Block Size: 128 bits</a:t>
            </a:r>
          </a:p>
          <a:p>
            <a:r>
              <a:rPr lang="en-US" dirty="0" smtClean="0"/>
              <a:t>Key Size: 128, 192 or 256</a:t>
            </a:r>
          </a:p>
          <a:p>
            <a:endParaRPr lang="en-US" dirty="0" smtClean="0"/>
          </a:p>
          <a:p>
            <a:r>
              <a:rPr lang="en-US" dirty="0" smtClean="0"/>
              <a:t>Essentially a Substitution Permutation Network</a:t>
            </a:r>
          </a:p>
          <a:p>
            <a:pPr lvl="1"/>
            <a:r>
              <a:rPr lang="en-US" sz="3000" b="1" dirty="0" err="1" smtClean="0"/>
              <a:t>AddRoundKey</a:t>
            </a:r>
            <a:r>
              <a:rPr lang="en-US" sz="3000" b="1" dirty="0" smtClean="0"/>
              <a:t>:</a:t>
            </a:r>
            <a:r>
              <a:rPr lang="en-US" sz="3000" dirty="0" smtClean="0"/>
              <a:t> Generate 128-bit sub-key from master key, XOR with current state array</a:t>
            </a:r>
          </a:p>
          <a:p>
            <a:pPr lvl="1"/>
            <a:r>
              <a:rPr lang="en-US" sz="3000" b="1" dirty="0" err="1" smtClean="0"/>
              <a:t>SubBytes</a:t>
            </a:r>
            <a:r>
              <a:rPr lang="en-US" sz="3000" b="1" dirty="0" smtClean="0"/>
              <a:t>: </a:t>
            </a:r>
            <a:r>
              <a:rPr lang="en-US" sz="3000" dirty="0" smtClean="0"/>
              <a:t>Each byte of state array (16 bytes) is replaced by another byte according a single S-box (lookup table)</a:t>
            </a:r>
          </a:p>
          <a:p>
            <a:pPr lvl="1"/>
            <a:r>
              <a:rPr lang="en-US" sz="3000" b="1" dirty="0" err="1" smtClean="0"/>
              <a:t>ShiftRows</a:t>
            </a:r>
            <a:endParaRPr lang="en-US" sz="3000" b="1" dirty="0" smtClean="0"/>
          </a:p>
          <a:p>
            <a:pPr lvl="1"/>
            <a:r>
              <a:rPr lang="en-US" sz="3000" b="1" dirty="0" err="1" smtClean="0"/>
              <a:t>MixColumns</a:t>
            </a:r>
            <a:endParaRPr lang="en-US" sz="3000" b="1" dirty="0"/>
          </a:p>
          <a:p>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56</a:t>
            </a:fld>
            <a:endParaRPr lang="en-US"/>
          </a:p>
        </p:txBody>
      </p:sp>
      <p:sp>
        <p:nvSpPr>
          <p:cNvPr id="5" name="Right Brace 4"/>
          <p:cNvSpPr/>
          <p:nvPr/>
        </p:nvSpPr>
        <p:spPr>
          <a:xfrm>
            <a:off x="3508133" y="5009357"/>
            <a:ext cx="1021080" cy="838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753058" y="5275717"/>
            <a:ext cx="1789657" cy="461665"/>
          </a:xfrm>
          <a:prstGeom prst="rect">
            <a:avLst/>
          </a:prstGeom>
          <a:noFill/>
        </p:spPr>
        <p:txBody>
          <a:bodyPr wrap="none" rtlCol="0">
            <a:spAutoFit/>
          </a:bodyPr>
          <a:lstStyle/>
          <a:p>
            <a:r>
              <a:rPr lang="en-US" sz="2400" b="1" dirty="0" smtClean="0"/>
              <a:t>Permutation</a:t>
            </a:r>
            <a:endParaRPr lang="en-US" sz="2400" b="1" dirty="0"/>
          </a:p>
        </p:txBody>
      </p:sp>
      <p:cxnSp>
        <p:nvCxnSpPr>
          <p:cNvPr id="9" name="Straight Arrow Connector 8"/>
          <p:cNvCxnSpPr/>
          <p:nvPr/>
        </p:nvCxnSpPr>
        <p:spPr>
          <a:xfrm flipV="1">
            <a:off x="3508133" y="2164080"/>
            <a:ext cx="4523347" cy="1386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57160" y="1782594"/>
            <a:ext cx="1586845" cy="461665"/>
          </a:xfrm>
          <a:prstGeom prst="rect">
            <a:avLst/>
          </a:prstGeom>
          <a:noFill/>
        </p:spPr>
        <p:txBody>
          <a:bodyPr wrap="none" rtlCol="0">
            <a:spAutoFit/>
          </a:bodyPr>
          <a:lstStyle/>
          <a:p>
            <a:r>
              <a:rPr lang="en-US" sz="2400" b="1" dirty="0" smtClean="0"/>
              <a:t>Key Mixing</a:t>
            </a:r>
            <a:endParaRPr lang="en-US" sz="2400" b="1" dirty="0"/>
          </a:p>
        </p:txBody>
      </p:sp>
      <p:cxnSp>
        <p:nvCxnSpPr>
          <p:cNvPr id="11" name="Straight Arrow Connector 10"/>
          <p:cNvCxnSpPr/>
          <p:nvPr/>
        </p:nvCxnSpPr>
        <p:spPr>
          <a:xfrm>
            <a:off x="3108960" y="4541520"/>
            <a:ext cx="6583680" cy="977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433939" y="5514619"/>
            <a:ext cx="1747466" cy="461665"/>
          </a:xfrm>
          <a:prstGeom prst="rect">
            <a:avLst/>
          </a:prstGeom>
          <a:noFill/>
        </p:spPr>
        <p:txBody>
          <a:bodyPr wrap="none" rtlCol="0">
            <a:spAutoFit/>
          </a:bodyPr>
          <a:lstStyle/>
          <a:p>
            <a:r>
              <a:rPr lang="en-US" sz="2400" b="1" dirty="0" smtClean="0"/>
              <a:t>Substitution</a:t>
            </a:r>
            <a:endParaRPr lang="en-US" sz="2400" b="1" dirty="0"/>
          </a:p>
        </p:txBody>
      </p:sp>
    </p:spTree>
    <p:extLst>
      <p:ext uri="{BB962C8B-B14F-4D97-AF65-F5344CB8AC3E}">
        <p14:creationId xmlns:p14="http://schemas.microsoft.com/office/powerpoint/2010/main" val="377478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0"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nvPr>
        </p:nvGraphicFramePr>
        <p:xfrm>
          <a:off x="685800" y="2907665"/>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11110000</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01100010</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00110000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11111111</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sp>
        <p:nvSpPr>
          <p:cNvPr id="4" name="Slide Number Placeholder 3"/>
          <p:cNvSpPr>
            <a:spLocks noGrp="1"/>
          </p:cNvSpPr>
          <p:nvPr>
            <p:ph type="sldNum" sz="quarter" idx="12"/>
          </p:nvPr>
        </p:nvSpPr>
        <p:spPr/>
        <p:txBody>
          <a:bodyPr/>
          <a:lstStyle/>
          <a:p>
            <a:fld id="{D104D3F7-B83F-4105-B753-146AD0E5364B}" type="slidenum">
              <a:rPr lang="en-US" smtClean="0"/>
              <a:t>57</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7"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r>
                        <a:rPr lang="en-US" b="1" dirty="0" smtClean="0"/>
                        <a:t>00001111</a:t>
                      </a:r>
                      <a:endParaRPr lang="en-US" b="1"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10100011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11001100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01111111</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sp>
        <p:nvSpPr>
          <p:cNvPr id="8" name="TextBox 7"/>
          <p:cNvSpPr txBox="1"/>
          <p:nvPr/>
        </p:nvSpPr>
        <p:spPr>
          <a:xfrm>
            <a:off x="7683121" y="658574"/>
            <a:ext cx="2207849" cy="369332"/>
          </a:xfrm>
          <a:prstGeom prst="rect">
            <a:avLst/>
          </a:prstGeom>
          <a:noFill/>
        </p:spPr>
        <p:txBody>
          <a:bodyPr wrap="none" rtlCol="0">
            <a:spAutoFit/>
          </a:bodyPr>
          <a:lstStyle/>
          <a:p>
            <a:r>
              <a:rPr lang="en-US" b="1" dirty="0" smtClean="0"/>
              <a:t>Round Key (16 Bytes)</a:t>
            </a:r>
            <a:endParaRPr lang="en-US" b="1" dirty="0"/>
          </a:p>
        </p:txBody>
      </p:sp>
      <p:cxnSp>
        <p:nvCxnSpPr>
          <p:cNvPr id="10" name="Straight Arrow Connector 9"/>
          <p:cNvCxnSpPr/>
          <p:nvPr/>
        </p:nvCxnSpPr>
        <p:spPr>
          <a:xfrm flipH="1" flipV="1">
            <a:off x="2423160" y="658574"/>
            <a:ext cx="4709160"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6867" y="216416"/>
            <a:ext cx="1652312" cy="369332"/>
          </a:xfrm>
          <a:prstGeom prst="rect">
            <a:avLst/>
          </a:prstGeom>
        </p:spPr>
        <p:txBody>
          <a:bodyPr wrap="none">
            <a:spAutoFit/>
          </a:bodyPr>
          <a:lstStyle/>
          <a:p>
            <a:r>
              <a:rPr lang="en-US" b="1" dirty="0" err="1"/>
              <a:t>AddRoundKey</a:t>
            </a:r>
            <a:r>
              <a:rPr lang="en-US" b="1" dirty="0"/>
              <a:t>:</a:t>
            </a:r>
            <a:r>
              <a:rPr lang="en-US" dirty="0"/>
              <a:t> </a:t>
            </a:r>
          </a:p>
        </p:txBody>
      </p:sp>
      <mc:AlternateContent xmlns:mc="http://schemas.openxmlformats.org/markup-compatibility/2006" xmlns:a14="http://schemas.microsoft.com/office/drawing/2010/main">
        <mc:Choice Requires="a14">
          <p:sp>
            <p:nvSpPr>
              <p:cNvPr id="12" name="Rectangle 11"/>
              <p:cNvSpPr/>
              <p:nvPr/>
            </p:nvSpPr>
            <p:spPr>
              <a:xfrm>
                <a:off x="4305495" y="1931015"/>
                <a:ext cx="944489"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1">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12" name="Rectangle 11"/>
              <p:cNvSpPr>
                <a:spLocks noRot="1" noChangeAspect="1" noMove="1" noResize="1" noEditPoints="1" noAdjustHandles="1" noChangeArrowheads="1" noChangeShapeType="1" noTextEdit="1"/>
              </p:cNvSpPr>
              <p:nvPr/>
            </p:nvSpPr>
            <p:spPr>
              <a:xfrm>
                <a:off x="4305495" y="1931015"/>
                <a:ext cx="944489" cy="923330"/>
              </a:xfrm>
              <a:prstGeom prst="rect">
                <a:avLst/>
              </a:prstGeom>
              <a:blipFill>
                <a:blip r:embed="rId2"/>
                <a:stretch>
                  <a:fillRect/>
                </a:stretch>
              </a:blipFill>
            </p:spPr>
            <p:txBody>
              <a:bodyPr/>
              <a:lstStyle/>
              <a:p>
                <a:r>
                  <a:rPr lang="en-US">
                    <a:noFill/>
                  </a:rPr>
                  <a:t> </a:t>
                </a:r>
              </a:p>
            </p:txBody>
          </p:sp>
        </mc:Fallback>
      </mc:AlternateContent>
      <p:graphicFrame>
        <p:nvGraphicFramePr>
          <p:cNvPr id="13" name="Content Placeholder 4"/>
          <p:cNvGraphicFramePr>
            <a:graphicFrameLocks/>
          </p:cNvGraphicFramePr>
          <p:nvPr>
            <p:extLst/>
          </p:nvPr>
        </p:nvGraphicFramePr>
        <p:xfrm>
          <a:off x="3967859" y="5077777"/>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11111111</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11000001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11111100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10000000</a:t>
                      </a:r>
                      <a:endParaRPr lang="en-US" dirty="0"/>
                    </a:p>
                  </a:txBody>
                  <a:tcPr/>
                </a:tc>
                <a:tc>
                  <a:txBody>
                    <a:bodyPr/>
                    <a:lstStyle/>
                    <a:p>
                      <a:endParaRPr lang="en-US"/>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mc:AlternateContent xmlns:mc="http://schemas.openxmlformats.org/markup-compatibility/2006" xmlns:a14="http://schemas.microsoft.com/office/drawing/2010/main">
        <mc:Choice Requires="a14">
          <p:sp>
            <p:nvSpPr>
              <p:cNvPr id="14" name="Rectangle 13"/>
              <p:cNvSpPr/>
              <p:nvPr/>
            </p:nvSpPr>
            <p:spPr>
              <a:xfrm>
                <a:off x="5364480" y="4259004"/>
                <a:ext cx="859531"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b="0" i="1" smtClean="0">
                          <a:latin typeface="Cambria Math" panose="02040503050406030204" pitchFamily="18" charset="0"/>
                          <a:ea typeface="Cambria Math" panose="02040503050406030204" pitchFamily="18" charset="0"/>
                        </a:rPr>
                        <m:t>=</m:t>
                      </m:r>
                    </m:oMath>
                  </m:oMathPara>
                </a14:m>
                <a:endParaRPr lang="en-US" sz="5400" dirty="0"/>
              </a:p>
            </p:txBody>
          </p:sp>
        </mc:Choice>
        <mc:Fallback xmlns="">
          <p:sp>
            <p:nvSpPr>
              <p:cNvPr id="14" name="Rectangle 13"/>
              <p:cNvSpPr>
                <a:spLocks noRot="1" noChangeAspect="1" noMove="1" noResize="1" noEditPoints="1" noAdjustHandles="1" noChangeArrowheads="1" noChangeShapeType="1" noTextEdit="1"/>
              </p:cNvSpPr>
              <p:nvPr/>
            </p:nvSpPr>
            <p:spPr>
              <a:xfrm>
                <a:off x="5364480" y="4259004"/>
                <a:ext cx="859531" cy="92333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75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104D3F7-B83F-4105-B753-146AD0E5364B}" type="slidenum">
              <a:rPr lang="en-US" smtClean="0"/>
              <a:t>58</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7"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8" name="TextBox 7"/>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0" name="Straight Arrow Connector 9"/>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graphicFrame>
        <p:nvGraphicFramePr>
          <p:cNvPr id="13" name="Content Placeholder 4"/>
          <p:cNvGraphicFramePr>
            <a:graphicFrameLocks/>
          </p:cNvGraphicFramePr>
          <p:nvPr>
            <p:extLst/>
          </p:nvPr>
        </p:nvGraphicFramePr>
        <p:xfrm>
          <a:off x="838200" y="2829442"/>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11111111</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11000001</a:t>
                      </a:r>
                    </a:p>
                  </a:txBody>
                  <a:tcPr/>
                </a:tc>
                <a:tc>
                  <a:txBody>
                    <a:bodyPr/>
                    <a:lstStyle/>
                    <a:p>
                      <a:r>
                        <a:rPr lang="en-US" dirty="0" smtClean="0"/>
                        <a:t>…</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r>
                        <a:rPr lang="en-US" dirty="0" smtClean="0"/>
                        <a:t>11111100</a:t>
                      </a:r>
                      <a:endParaRPr lang="en-US" dirty="0"/>
                    </a:p>
                  </a:txBody>
                  <a:tcPr/>
                </a:tc>
                <a:tc>
                  <a:txBody>
                    <a:bodyPr/>
                    <a:lstStyle/>
                    <a:p>
                      <a:endParaRPr lang="en-US"/>
                    </a:p>
                  </a:txBody>
                  <a:tcPr/>
                </a:tc>
                <a:tc>
                  <a:txBody>
                    <a:bodyPr/>
                    <a:lstStyle/>
                    <a:p>
                      <a:r>
                        <a:rPr lang="en-US" dirty="0" smtClean="0"/>
                        <a:t>…</a:t>
                      </a:r>
                      <a:endParaRPr lang="en-US" dirty="0"/>
                    </a:p>
                  </a:txBody>
                  <a:tcPr/>
                </a:tc>
                <a:tc>
                  <a:txBody>
                    <a:bodyPr/>
                    <a:lstStyle/>
                    <a:p>
                      <a:endParaRPr lang="en-US"/>
                    </a:p>
                  </a:txBody>
                  <a:tcPr/>
                </a:tc>
                <a:extLst>
                  <a:ext uri="{0D108BD9-81ED-4DB2-BD59-A6C34878D82A}">
                    <a16:rowId xmlns:a16="http://schemas.microsoft.com/office/drawing/2014/main" val="3655153299"/>
                  </a:ext>
                </a:extLst>
              </a:tr>
              <a:tr h="370840">
                <a:tc>
                  <a:txBody>
                    <a:bodyPr/>
                    <a:lstStyle/>
                    <a:p>
                      <a:r>
                        <a:rPr lang="en-US" dirty="0" smtClean="0"/>
                        <a:t>10000000</a:t>
                      </a:r>
                      <a:endParaRPr lang="en-US" dirty="0"/>
                    </a:p>
                  </a:txBody>
                  <a:tcPr/>
                </a:tc>
                <a:tc>
                  <a:txBody>
                    <a:bodyPr/>
                    <a:lstStyle/>
                    <a:p>
                      <a:endParaRPr lang="en-US" dirty="0"/>
                    </a:p>
                  </a:txBody>
                  <a:tcPr/>
                </a:tc>
                <a:tc>
                  <a:txBody>
                    <a:bodyPr/>
                    <a:lstStyle/>
                    <a:p>
                      <a:endParaRPr lang="en-US"/>
                    </a:p>
                  </a:txBody>
                  <a:tcPr/>
                </a:tc>
                <a:tc>
                  <a:txBody>
                    <a:bodyPr/>
                    <a:lstStyle/>
                    <a:p>
                      <a:r>
                        <a:rPr lang="en-US" dirty="0" smtClean="0"/>
                        <a:t>…</a:t>
                      </a:r>
                      <a:endParaRPr lang="en-US" dirty="0"/>
                    </a:p>
                  </a:txBody>
                  <a:tcPr/>
                </a:tc>
                <a:extLst>
                  <a:ext uri="{0D108BD9-81ED-4DB2-BD59-A6C34878D82A}">
                    <a16:rowId xmlns:a16="http://schemas.microsoft.com/office/drawing/2014/main" val="3750944019"/>
                  </a:ext>
                </a:extLst>
              </a:tr>
            </a:tbl>
          </a:graphicData>
        </a:graphic>
      </p:graphicFrame>
      <p:graphicFrame>
        <p:nvGraphicFramePr>
          <p:cNvPr id="15" name="Content Placeholder 4"/>
          <p:cNvGraphicFramePr>
            <a:graphicFrameLocks/>
          </p:cNvGraphicFramePr>
          <p:nvPr>
            <p:extLst/>
          </p:nvPr>
        </p:nvGraphicFramePr>
        <p:xfrm>
          <a:off x="4389120" y="4878070"/>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r>
                        <a:rPr lang="en-US" dirty="0" smtClean="0"/>
                        <a:t>S(…)</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a:p>
                  </a:txBody>
                  <a:tcPr/>
                </a:tc>
                <a:tc>
                  <a:txBody>
                    <a:bodyPr/>
                    <a:lstStyle/>
                    <a:p>
                      <a:r>
                        <a:rPr lang="en-US" dirty="0" smtClean="0"/>
                        <a:t>S(…)</a:t>
                      </a:r>
                      <a:endParaRPr lang="en-US" dirty="0"/>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tc>
                  <a:txBody>
                    <a:bodyPr/>
                    <a:lstStyle/>
                    <a:p>
                      <a:endParaRPr lang="en-US" dirty="0"/>
                    </a:p>
                  </a:txBody>
                  <a:tcPr/>
                </a:tc>
                <a:tc>
                  <a:txBody>
                    <a:bodyPr/>
                    <a:lstStyle/>
                    <a:p>
                      <a:endParaRPr lang="en-US"/>
                    </a:p>
                  </a:txBody>
                  <a:tcPr/>
                </a:tc>
                <a:tc>
                  <a:txBody>
                    <a:bodyPr/>
                    <a:lstStyle/>
                    <a:p>
                      <a:r>
                        <a:rPr lang="en-US" dirty="0" smtClean="0"/>
                        <a:t>S(…)</a:t>
                      </a:r>
                      <a:endParaRPr lang="en-US" dirty="0"/>
                    </a:p>
                  </a:txBody>
                  <a:tcPr/>
                </a:tc>
                <a:extLst>
                  <a:ext uri="{0D108BD9-81ED-4DB2-BD59-A6C34878D82A}">
                    <a16:rowId xmlns:a16="http://schemas.microsoft.com/office/drawing/2014/main" val="3750944019"/>
                  </a:ext>
                </a:extLst>
              </a:tr>
            </a:tbl>
          </a:graphicData>
        </a:graphic>
      </p:graphicFrame>
      <p:sp>
        <p:nvSpPr>
          <p:cNvPr id="9" name="TextBox 8"/>
          <p:cNvSpPr txBox="1"/>
          <p:nvPr/>
        </p:nvSpPr>
        <p:spPr>
          <a:xfrm>
            <a:off x="6172200" y="4508738"/>
            <a:ext cx="2391489" cy="369332"/>
          </a:xfrm>
          <a:prstGeom prst="rect">
            <a:avLst/>
          </a:prstGeom>
          <a:noFill/>
        </p:spPr>
        <p:txBody>
          <a:bodyPr wrap="none" rtlCol="0">
            <a:spAutoFit/>
          </a:bodyPr>
          <a:lstStyle/>
          <a:p>
            <a:r>
              <a:rPr lang="en-US" b="1" dirty="0" err="1" smtClean="0"/>
              <a:t>SubBytes</a:t>
            </a:r>
            <a:r>
              <a:rPr lang="en-US" b="1" dirty="0" smtClean="0"/>
              <a:t> (Apply S-box)</a:t>
            </a:r>
            <a:endParaRPr lang="en-US" b="1" dirty="0"/>
          </a:p>
        </p:txBody>
      </p:sp>
    </p:spTree>
    <p:extLst>
      <p:ext uri="{BB962C8B-B14F-4D97-AF65-F5344CB8AC3E}">
        <p14:creationId xmlns:p14="http://schemas.microsoft.com/office/powerpoint/2010/main" val="10624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59</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graphicFrame>
        <p:nvGraphicFramePr>
          <p:cNvPr id="15" name="Content Placeholder 4"/>
          <p:cNvGraphicFramePr>
            <a:graphicFrameLocks/>
          </p:cNvGraphicFramePr>
          <p:nvPr>
            <p:extLst/>
          </p:nvPr>
        </p:nvGraphicFramePr>
        <p:xfrm>
          <a:off x="731520" y="2882265"/>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r>
                        <a:rPr lang="en-US" dirty="0" smtClean="0"/>
                        <a:t>S(…)</a:t>
                      </a:r>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a:p>
                  </a:txBody>
                  <a:tcPr/>
                </a:tc>
                <a:tc>
                  <a:txBody>
                    <a:bodyPr/>
                    <a:lstStyle/>
                    <a:p>
                      <a:r>
                        <a:rPr lang="en-US" dirty="0" smtClean="0"/>
                        <a:t>S(…)</a:t>
                      </a:r>
                      <a:endParaRPr lang="en-US" dirty="0"/>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tc>
                  <a:txBody>
                    <a:bodyPr/>
                    <a:lstStyle/>
                    <a:p>
                      <a:endParaRPr lang="en-US" dirty="0"/>
                    </a:p>
                  </a:txBody>
                  <a:tcPr/>
                </a:tc>
                <a:tc>
                  <a:txBody>
                    <a:bodyPr/>
                    <a:lstStyle/>
                    <a:p>
                      <a:endParaRPr lang="en-US"/>
                    </a:p>
                  </a:txBody>
                  <a:tcPr/>
                </a:tc>
                <a:tc>
                  <a:txBody>
                    <a:bodyPr/>
                    <a:lstStyle/>
                    <a:p>
                      <a:r>
                        <a:rPr lang="en-US" dirty="0" smtClean="0"/>
                        <a:t>S(…)</a:t>
                      </a:r>
                      <a:endParaRPr lang="en-US" dirty="0"/>
                    </a:p>
                  </a:txBody>
                  <a:tcPr/>
                </a:tc>
                <a:extLst>
                  <a:ext uri="{0D108BD9-81ED-4DB2-BD59-A6C34878D82A}">
                    <a16:rowId xmlns:a16="http://schemas.microsoft.com/office/drawing/2014/main" val="3750944019"/>
                  </a:ext>
                </a:extLst>
              </a:tr>
            </a:tbl>
          </a:graphicData>
        </a:graphic>
      </p:graphicFrame>
      <p:sp>
        <p:nvSpPr>
          <p:cNvPr id="9" name="TextBox 8"/>
          <p:cNvSpPr txBox="1"/>
          <p:nvPr/>
        </p:nvSpPr>
        <p:spPr>
          <a:xfrm>
            <a:off x="6172200" y="4508738"/>
            <a:ext cx="1190198" cy="369332"/>
          </a:xfrm>
          <a:prstGeom prst="rect">
            <a:avLst/>
          </a:prstGeom>
          <a:noFill/>
        </p:spPr>
        <p:txBody>
          <a:bodyPr wrap="none" rtlCol="0">
            <a:spAutoFit/>
          </a:bodyPr>
          <a:lstStyle/>
          <a:p>
            <a:r>
              <a:rPr lang="en-US" b="1" dirty="0" smtClean="0"/>
              <a:t>Shift Rows</a:t>
            </a:r>
            <a:endParaRPr lang="en-US" b="1" dirty="0"/>
          </a:p>
        </p:txBody>
      </p:sp>
      <p:graphicFrame>
        <p:nvGraphicFramePr>
          <p:cNvPr id="12" name="Content Placeholder 4"/>
          <p:cNvGraphicFramePr>
            <a:graphicFrameLocks/>
          </p:cNvGraphicFramePr>
          <p:nvPr>
            <p:extLst/>
          </p:nvPr>
        </p:nvGraphicFramePr>
        <p:xfrm>
          <a:off x="4688461" y="5060632"/>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extLst>
                  <a:ext uri="{0D108BD9-81ED-4DB2-BD59-A6C34878D82A}">
                    <a16:rowId xmlns:a16="http://schemas.microsoft.com/office/drawing/2014/main" val="3750944019"/>
                  </a:ext>
                </a:extLst>
              </a:tr>
            </a:tbl>
          </a:graphicData>
        </a:graphic>
      </p:graphicFrame>
      <p:graphicFrame>
        <p:nvGraphicFramePr>
          <p:cNvPr id="13"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14" name="TextBox 13"/>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6" name="Straight Arrow Connector 15"/>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spTree>
    <p:extLst>
      <p:ext uri="{BB962C8B-B14F-4D97-AF65-F5344CB8AC3E}">
        <p14:creationId xmlns:p14="http://schemas.microsoft.com/office/powerpoint/2010/main" val="373668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CS 555: Week 7: Topic 1</a:t>
            </a:r>
            <a:br>
              <a:rPr lang="en-US" dirty="0" smtClean="0"/>
            </a:br>
            <a:r>
              <a:rPr lang="en-US" dirty="0" smtClean="0"/>
              <a:t>Block Ciphers </a:t>
            </a:r>
            <a:r>
              <a:rPr lang="en-US" smtClean="0"/>
              <a:t>(Continued)</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a:t>
            </a:fld>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6060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04D3F7-B83F-4105-B753-146AD0E5364B}" type="slidenum">
              <a:rPr lang="en-US" smtClean="0"/>
              <a:t>60</a:t>
            </a:fld>
            <a:endParaRPr lang="en-US"/>
          </a:p>
        </p:txBody>
      </p:sp>
      <p:sp>
        <p:nvSpPr>
          <p:cNvPr id="6" name="TextBox 5"/>
          <p:cNvSpPr txBox="1"/>
          <p:nvPr/>
        </p:nvSpPr>
        <p:spPr>
          <a:xfrm>
            <a:off x="2423160" y="2392680"/>
            <a:ext cx="676019" cy="369332"/>
          </a:xfrm>
          <a:prstGeom prst="rect">
            <a:avLst/>
          </a:prstGeom>
          <a:noFill/>
        </p:spPr>
        <p:txBody>
          <a:bodyPr wrap="none" rtlCol="0">
            <a:spAutoFit/>
          </a:bodyPr>
          <a:lstStyle/>
          <a:p>
            <a:r>
              <a:rPr lang="en-US" b="1" dirty="0" smtClean="0"/>
              <a:t>State</a:t>
            </a:r>
            <a:endParaRPr lang="en-US" b="1" dirty="0"/>
          </a:p>
        </p:txBody>
      </p:sp>
      <p:sp>
        <p:nvSpPr>
          <p:cNvPr id="9" name="TextBox 8"/>
          <p:cNvSpPr txBox="1"/>
          <p:nvPr/>
        </p:nvSpPr>
        <p:spPr>
          <a:xfrm>
            <a:off x="406021" y="4499521"/>
            <a:ext cx="10947741" cy="1938992"/>
          </a:xfrm>
          <a:prstGeom prst="rect">
            <a:avLst/>
          </a:prstGeom>
          <a:noFill/>
        </p:spPr>
        <p:txBody>
          <a:bodyPr wrap="none" rtlCol="0">
            <a:spAutoFit/>
          </a:bodyPr>
          <a:lstStyle/>
          <a:p>
            <a:r>
              <a:rPr lang="en-US" sz="2400" b="1" dirty="0" smtClean="0"/>
              <a:t>Mix Columns</a:t>
            </a:r>
          </a:p>
          <a:p>
            <a:endParaRPr lang="en-US" sz="2400" b="1" dirty="0"/>
          </a:p>
          <a:p>
            <a:r>
              <a:rPr lang="en-US" sz="2400" b="1" dirty="0" smtClean="0"/>
              <a:t>Invertible (linear) transformation. </a:t>
            </a:r>
            <a:endParaRPr lang="en-US" sz="2400" b="1" dirty="0"/>
          </a:p>
          <a:p>
            <a:endParaRPr lang="en-US" sz="2400" b="1" dirty="0" smtClean="0"/>
          </a:p>
          <a:p>
            <a:r>
              <a:rPr lang="en-US" sz="2400" b="1" dirty="0" smtClean="0"/>
              <a:t>Key property: if inputs differ in b&gt;0 bytes then output differs in 5-b bytes (minimum)</a:t>
            </a:r>
            <a:endParaRPr lang="en-US" sz="2400" b="1" dirty="0"/>
          </a:p>
        </p:txBody>
      </p:sp>
      <p:graphicFrame>
        <p:nvGraphicFramePr>
          <p:cNvPr id="12" name="Content Placeholder 4"/>
          <p:cNvGraphicFramePr>
            <a:graphicFrameLocks/>
          </p:cNvGraphicFramePr>
          <p:nvPr>
            <p:extLst/>
          </p:nvPr>
        </p:nvGraphicFramePr>
        <p:xfrm>
          <a:off x="406021" y="2804239"/>
          <a:ext cx="5989320" cy="147828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S(11111111)</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60137310"/>
                  </a:ext>
                </a:extLst>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S(11000001)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a:p>
                  </a:txBody>
                  <a:tcPr/>
                </a:tc>
                <a:extLst>
                  <a:ext uri="{0D108BD9-81ED-4DB2-BD59-A6C34878D82A}">
                    <a16:rowId xmlns:a16="http://schemas.microsoft.com/office/drawing/2014/main" val="13099509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S(11111100)</a:t>
                      </a:r>
                    </a:p>
                  </a:txBody>
                  <a:tcPr/>
                </a:tc>
                <a:tc>
                  <a:txBody>
                    <a:bodyPr/>
                    <a:lstStyle/>
                    <a:p>
                      <a:endParaRPr lang="en-US" dirty="0"/>
                    </a:p>
                  </a:txBody>
                  <a:tcPr/>
                </a:tc>
                <a:extLst>
                  <a:ext uri="{0D108BD9-81ED-4DB2-BD59-A6C34878D82A}">
                    <a16:rowId xmlns:a16="http://schemas.microsoft.com/office/drawing/2014/main" val="365515329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S(10000000)</a:t>
                      </a:r>
                    </a:p>
                  </a:txBody>
                  <a:tcPr/>
                </a:tc>
                <a:extLst>
                  <a:ext uri="{0D108BD9-81ED-4DB2-BD59-A6C34878D82A}">
                    <a16:rowId xmlns:a16="http://schemas.microsoft.com/office/drawing/2014/main" val="3750944019"/>
                  </a:ext>
                </a:extLst>
              </a:tr>
            </a:tbl>
          </a:graphicData>
        </a:graphic>
      </p:graphicFrame>
      <p:graphicFrame>
        <p:nvGraphicFramePr>
          <p:cNvPr id="13" name="Content Placeholder 4"/>
          <p:cNvGraphicFramePr>
            <a:graphicFrameLocks/>
          </p:cNvGraphicFramePr>
          <p:nvPr>
            <p:extLst/>
          </p:nvPr>
        </p:nvGraphicFramePr>
        <p:xfrm>
          <a:off x="5364480" y="1094661"/>
          <a:ext cx="5989320" cy="1483360"/>
        </p:xfrm>
        <a:graphic>
          <a:graphicData uri="http://schemas.openxmlformats.org/drawingml/2006/table">
            <a:tbl>
              <a:tblPr firstRow="1" bandRow="1">
                <a:tableStyleId>{5C22544A-7EE6-4342-B048-85BDC9FD1C3A}</a:tableStyleId>
              </a:tblPr>
              <a:tblGrid>
                <a:gridCol w="1497330">
                  <a:extLst>
                    <a:ext uri="{9D8B030D-6E8A-4147-A177-3AD203B41FA5}">
                      <a16:colId xmlns:a16="http://schemas.microsoft.com/office/drawing/2014/main" val="2250068495"/>
                    </a:ext>
                  </a:extLst>
                </a:gridCol>
                <a:gridCol w="1497330">
                  <a:extLst>
                    <a:ext uri="{9D8B030D-6E8A-4147-A177-3AD203B41FA5}">
                      <a16:colId xmlns:a16="http://schemas.microsoft.com/office/drawing/2014/main" val="540985368"/>
                    </a:ext>
                  </a:extLst>
                </a:gridCol>
                <a:gridCol w="1497330">
                  <a:extLst>
                    <a:ext uri="{9D8B030D-6E8A-4147-A177-3AD203B41FA5}">
                      <a16:colId xmlns:a16="http://schemas.microsoft.com/office/drawing/2014/main" val="357180481"/>
                    </a:ext>
                  </a:extLst>
                </a:gridCol>
                <a:gridCol w="1497330">
                  <a:extLst>
                    <a:ext uri="{9D8B030D-6E8A-4147-A177-3AD203B41FA5}">
                      <a16:colId xmlns:a16="http://schemas.microsoft.com/office/drawing/2014/main" val="3695733295"/>
                    </a:ext>
                  </a:extLst>
                </a:gridCol>
              </a:tblGrid>
              <a:tr h="370840">
                <a:tc>
                  <a:txBody>
                    <a:bodyPr/>
                    <a:lstStyle/>
                    <a:p>
                      <a:endParaRPr lang="en-US" b="1"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2601373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alpha val="66000"/>
                            </a:schemeClr>
                          </a:solidFill>
                        </a:rPr>
                        <a:t>10100011</a:t>
                      </a: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1309950986"/>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tc>
                  <a:txBody>
                    <a:bodyPr/>
                    <a:lstStyle/>
                    <a:p>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655153299"/>
                  </a:ext>
                </a:extLst>
              </a:tr>
              <a:tr h="370840">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endParaRPr lang="en-US">
                        <a:solidFill>
                          <a:schemeClr val="bg1">
                            <a:alpha val="66000"/>
                          </a:schemeClr>
                        </a:solidFill>
                      </a:endParaRPr>
                    </a:p>
                  </a:txBody>
                  <a:tcPr>
                    <a:solidFill>
                      <a:schemeClr val="accent1">
                        <a:tint val="20000"/>
                        <a:alpha val="68000"/>
                      </a:schemeClr>
                    </a:solidFill>
                  </a:tcPr>
                </a:tc>
                <a:tc>
                  <a:txBody>
                    <a:bodyPr/>
                    <a:lstStyle/>
                    <a:p>
                      <a:r>
                        <a:rPr lang="en-US" dirty="0" smtClean="0">
                          <a:solidFill>
                            <a:schemeClr val="bg1">
                              <a:alpha val="66000"/>
                            </a:schemeClr>
                          </a:solidFill>
                        </a:rPr>
                        <a:t>…</a:t>
                      </a:r>
                      <a:endParaRPr lang="en-US" dirty="0">
                        <a:solidFill>
                          <a:schemeClr val="bg1">
                            <a:alpha val="66000"/>
                          </a:schemeClr>
                        </a:solidFill>
                      </a:endParaRPr>
                    </a:p>
                  </a:txBody>
                  <a:tcPr>
                    <a:solidFill>
                      <a:schemeClr val="accent1">
                        <a:tint val="20000"/>
                        <a:alpha val="68000"/>
                      </a:schemeClr>
                    </a:solidFill>
                  </a:tcPr>
                </a:tc>
                <a:extLst>
                  <a:ext uri="{0D108BD9-81ED-4DB2-BD59-A6C34878D82A}">
                    <a16:rowId xmlns:a16="http://schemas.microsoft.com/office/drawing/2014/main" val="3750944019"/>
                  </a:ext>
                </a:extLst>
              </a:tr>
            </a:tbl>
          </a:graphicData>
        </a:graphic>
      </p:graphicFrame>
      <p:sp>
        <p:nvSpPr>
          <p:cNvPr id="14" name="TextBox 13"/>
          <p:cNvSpPr txBox="1"/>
          <p:nvPr/>
        </p:nvSpPr>
        <p:spPr>
          <a:xfrm>
            <a:off x="7683121" y="658574"/>
            <a:ext cx="2207849" cy="369332"/>
          </a:xfrm>
          <a:prstGeom prst="rect">
            <a:avLst/>
          </a:prstGeom>
          <a:noFill/>
        </p:spPr>
        <p:txBody>
          <a:bodyPr wrap="none" rtlCol="0">
            <a:spAutoFit/>
          </a:bodyPr>
          <a:lstStyle/>
          <a:p>
            <a:r>
              <a:rPr lang="en-US" b="1" dirty="0" smtClean="0">
                <a:solidFill>
                  <a:schemeClr val="tx1">
                    <a:alpha val="28000"/>
                  </a:schemeClr>
                </a:solidFill>
              </a:rPr>
              <a:t>Round Key (16 Bytes)</a:t>
            </a:r>
            <a:endParaRPr lang="en-US" b="1" dirty="0">
              <a:solidFill>
                <a:schemeClr val="tx1">
                  <a:alpha val="28000"/>
                </a:schemeClr>
              </a:solidFill>
            </a:endParaRPr>
          </a:p>
        </p:txBody>
      </p:sp>
      <p:cxnSp>
        <p:nvCxnSpPr>
          <p:cNvPr id="15" name="Straight Arrow Connector 14"/>
          <p:cNvCxnSpPr/>
          <p:nvPr/>
        </p:nvCxnSpPr>
        <p:spPr>
          <a:xfrm flipH="1" flipV="1">
            <a:off x="2423160" y="658574"/>
            <a:ext cx="4709160" cy="184666"/>
          </a:xfrm>
          <a:prstGeom prst="straightConnector1">
            <a:avLst/>
          </a:prstGeom>
          <a:ln>
            <a:solidFill>
              <a:schemeClr val="accent1">
                <a:alpha val="29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46867" y="289242"/>
            <a:ext cx="1652312" cy="369332"/>
          </a:xfrm>
          <a:prstGeom prst="rect">
            <a:avLst/>
          </a:prstGeom>
        </p:spPr>
        <p:txBody>
          <a:bodyPr wrap="none">
            <a:spAutoFit/>
          </a:bodyPr>
          <a:lstStyle/>
          <a:p>
            <a:r>
              <a:rPr lang="en-US" b="1" dirty="0" err="1">
                <a:solidFill>
                  <a:schemeClr val="tx1">
                    <a:alpha val="28000"/>
                  </a:schemeClr>
                </a:solidFill>
              </a:rPr>
              <a:t>AddRoundKey</a:t>
            </a:r>
            <a:r>
              <a:rPr lang="en-US" b="1" dirty="0">
                <a:solidFill>
                  <a:schemeClr val="tx1">
                    <a:alpha val="28000"/>
                  </a:schemeClr>
                </a:solidFill>
              </a:rPr>
              <a:t>:</a:t>
            </a:r>
            <a:r>
              <a:rPr lang="en-US" dirty="0">
                <a:solidFill>
                  <a:schemeClr val="tx1">
                    <a:alpha val="28000"/>
                  </a:schemeClr>
                </a:solidFill>
              </a:rPr>
              <a:t> </a:t>
            </a:r>
          </a:p>
        </p:txBody>
      </p:sp>
    </p:spTree>
    <p:extLst>
      <p:ext uri="{BB962C8B-B14F-4D97-AF65-F5344CB8AC3E}">
        <p14:creationId xmlns:p14="http://schemas.microsoft.com/office/powerpoint/2010/main" val="25185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a:t>
            </a:r>
            <a:endParaRPr lang="en-US" dirty="0"/>
          </a:p>
        </p:txBody>
      </p:sp>
      <p:sp>
        <p:nvSpPr>
          <p:cNvPr id="3" name="Content Placeholder 2"/>
          <p:cNvSpPr>
            <a:spLocks noGrp="1"/>
          </p:cNvSpPr>
          <p:nvPr>
            <p:ph idx="1"/>
          </p:nvPr>
        </p:nvSpPr>
        <p:spPr/>
        <p:txBody>
          <a:bodyPr/>
          <a:lstStyle/>
          <a:p>
            <a:r>
              <a:rPr lang="en-US" dirty="0" smtClean="0"/>
              <a:t>We just described one round of the SPN</a:t>
            </a:r>
          </a:p>
          <a:p>
            <a:endParaRPr lang="en-US" dirty="0"/>
          </a:p>
          <a:p>
            <a:r>
              <a:rPr lang="en-US" dirty="0" smtClean="0"/>
              <a:t>AES uses </a:t>
            </a:r>
          </a:p>
          <a:p>
            <a:pPr lvl="1"/>
            <a:r>
              <a:rPr lang="en-US" dirty="0" smtClean="0"/>
              <a:t>10 rounds (with 128 bit key)</a:t>
            </a:r>
          </a:p>
          <a:p>
            <a:pPr lvl="1"/>
            <a:r>
              <a:rPr lang="en-US" dirty="0" smtClean="0"/>
              <a:t>12 rounds (with 192 bit key)</a:t>
            </a:r>
          </a:p>
          <a:p>
            <a:pPr lvl="1"/>
            <a:r>
              <a:rPr lang="en-US" dirty="0" smtClean="0"/>
              <a:t>14 rounds (with 256 bit key)</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61</a:t>
            </a:fld>
            <a:endParaRPr lang="en-US"/>
          </a:p>
        </p:txBody>
      </p:sp>
    </p:spTree>
    <p:extLst>
      <p:ext uri="{BB962C8B-B14F-4D97-AF65-F5344CB8AC3E}">
        <p14:creationId xmlns:p14="http://schemas.microsoft.com/office/powerpoint/2010/main" val="39323493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 Attacks?</a:t>
            </a:r>
            <a:endParaRPr lang="en-US" dirty="0"/>
          </a:p>
        </p:txBody>
      </p:sp>
      <p:sp>
        <p:nvSpPr>
          <p:cNvPr id="3" name="Content Placeholder 2"/>
          <p:cNvSpPr>
            <a:spLocks noGrp="1"/>
          </p:cNvSpPr>
          <p:nvPr>
            <p:ph idx="1"/>
          </p:nvPr>
        </p:nvSpPr>
        <p:spPr/>
        <p:txBody>
          <a:bodyPr>
            <a:normAutofit lnSpcReduction="10000"/>
          </a:bodyPr>
          <a:lstStyle/>
          <a:p>
            <a:r>
              <a:rPr lang="en-US" dirty="0" smtClean="0"/>
              <a:t>Side channel attacks affect a few specific implementations</a:t>
            </a:r>
          </a:p>
          <a:p>
            <a:pPr lvl="1"/>
            <a:r>
              <a:rPr lang="en-US" dirty="0" smtClean="0"/>
              <a:t>But, this is not a weakness of AES itself</a:t>
            </a:r>
          </a:p>
          <a:p>
            <a:pPr lvl="1"/>
            <a:r>
              <a:rPr lang="en-US" dirty="0" smtClean="0"/>
              <a:t>Timing attack on OpenSSL’s implementation AES encryption (2005, Bernstein)</a:t>
            </a:r>
          </a:p>
          <a:p>
            <a:pPr lvl="1"/>
            <a:endParaRPr lang="en-US" dirty="0"/>
          </a:p>
          <a:p>
            <a:r>
              <a:rPr lang="en-US" dirty="0" smtClean="0"/>
              <a:t>(2009) Attack on 11 round version of AES </a:t>
            </a:r>
          </a:p>
          <a:p>
            <a:pPr lvl="1"/>
            <a:r>
              <a:rPr lang="en-US" dirty="0" smtClean="0"/>
              <a:t>recovers 256-bit key in time 2</a:t>
            </a:r>
            <a:r>
              <a:rPr lang="en-US" baseline="30000" dirty="0" smtClean="0"/>
              <a:t>70</a:t>
            </a:r>
          </a:p>
          <a:p>
            <a:pPr lvl="1"/>
            <a:r>
              <a:rPr lang="en-US" dirty="0" smtClean="0"/>
              <a:t>But AES is 14 round (with 256 bit key) so the attack doesn’t apply in practice</a:t>
            </a:r>
          </a:p>
          <a:p>
            <a:r>
              <a:rPr lang="en-US" dirty="0"/>
              <a:t>(2009) Attack on </a:t>
            </a:r>
            <a:r>
              <a:rPr lang="en-US" dirty="0" smtClean="0"/>
              <a:t>192-bit and 256 bit version of AES</a:t>
            </a:r>
          </a:p>
          <a:p>
            <a:pPr lvl="1"/>
            <a:r>
              <a:rPr lang="en-US" dirty="0"/>
              <a:t>recovers 256-bit key in </a:t>
            </a:r>
            <a:r>
              <a:rPr lang="en-US" dirty="0" smtClean="0"/>
              <a:t>time 2</a:t>
            </a:r>
            <a:r>
              <a:rPr lang="en-US" baseline="30000" dirty="0" smtClean="0"/>
              <a:t>99.5</a:t>
            </a:r>
            <a:r>
              <a:rPr lang="en-US" dirty="0" smtClean="0"/>
              <a:t>.</a:t>
            </a:r>
          </a:p>
          <a:p>
            <a:pPr lvl="1"/>
            <a:endParaRPr lang="en-US" dirty="0"/>
          </a:p>
          <a:p>
            <a:r>
              <a:rPr lang="en-US" dirty="0"/>
              <a:t>First public cipher approved by NSA for Top Secret information</a:t>
            </a:r>
          </a:p>
          <a:p>
            <a:endParaRPr lang="en-US" dirty="0"/>
          </a:p>
          <a:p>
            <a:endParaRPr lang="en-US" b="1" baseline="30000" dirty="0"/>
          </a:p>
        </p:txBody>
      </p:sp>
      <p:sp>
        <p:nvSpPr>
          <p:cNvPr id="4" name="Slide Number Placeholder 3"/>
          <p:cNvSpPr>
            <a:spLocks noGrp="1"/>
          </p:cNvSpPr>
          <p:nvPr>
            <p:ph type="sldNum" sz="quarter" idx="12"/>
          </p:nvPr>
        </p:nvSpPr>
        <p:spPr/>
        <p:txBody>
          <a:bodyPr/>
          <a:lstStyle/>
          <a:p>
            <a:fld id="{D104D3F7-B83F-4105-B753-146AD0E5364B}" type="slidenum">
              <a:rPr lang="en-US" smtClean="0"/>
              <a:t>62</a:t>
            </a:fld>
            <a:endParaRPr lang="en-US"/>
          </a:p>
        </p:txBody>
      </p:sp>
    </p:spTree>
    <p:extLst>
      <p:ext uri="{BB962C8B-B14F-4D97-AF65-F5344CB8AC3E}">
        <p14:creationId xmlns:p14="http://schemas.microsoft.com/office/powerpoint/2010/main" val="420977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Pseudorandom Permutation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buNone/>
                </a:pPr>
                <a:r>
                  <a:rPr lang="en-US" sz="3600" dirty="0" smtClean="0"/>
                  <a:t>A keyed function </a:t>
                </a:r>
                <a14:m>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F</m:t>
                    </m:r>
                    <m:r>
                      <a:rPr lang="en-US" sz="3600" b="0" i="0" smtClean="0">
                        <a:latin typeface="Cambria Math" panose="02040503050406030204" pitchFamily="18" charset="0"/>
                        <a:ea typeface="Cambria Math" panose="02040503050406030204" pitchFamily="18" charset="0"/>
                      </a:rPr>
                      <m:t>:</m:t>
                    </m:r>
                    <m:sSup>
                      <m:sSupPr>
                        <m:ctrlPr>
                          <a:rPr lang="en-US" sz="3600" i="1" smtClean="0">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e>
                      <m:sup>
                        <m:r>
                          <a:rPr lang="en-US" sz="3600" i="1" smtClean="0">
                            <a:latin typeface="Cambria Math" panose="02040503050406030204" pitchFamily="18" charset="0"/>
                            <a:ea typeface="Cambria Math" panose="02040503050406030204" pitchFamily="18" charset="0"/>
                          </a:rPr>
                          <m:t>𝑛</m:t>
                        </m:r>
                      </m:sup>
                    </m:sSup>
                    <m:r>
                      <a:rPr lang="en-US" sz="3600" b="0" i="1" smtClean="0">
                        <a:latin typeface="Cambria Math" panose="02040503050406030204" pitchFamily="18" charset="0"/>
                        <a:ea typeface="Cambria Math" panose="02040503050406030204" pitchFamily="18" charset="0"/>
                      </a:rPr>
                      <m:t>×</m:t>
                    </m:r>
                    <m:sSup>
                      <m:sSupPr>
                        <m:ctrlPr>
                          <a:rPr lang="en-US" sz="3600" i="1">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e>
                      <m:sup>
                        <m:r>
                          <a:rPr lang="en-US" sz="3600" i="1" smtClean="0">
                            <a:latin typeface="Cambria Math" panose="02040503050406030204" pitchFamily="18" charset="0"/>
                            <a:ea typeface="Cambria Math" panose="02040503050406030204" pitchFamily="18" charset="0"/>
                          </a:rPr>
                          <m:t>𝑛</m:t>
                        </m:r>
                      </m:sup>
                    </m:sSup>
                    <m:r>
                      <a:rPr lang="en-US" sz="3600" b="0" i="1" smtClean="0">
                        <a:latin typeface="Cambria Math" panose="02040503050406030204" pitchFamily="18" charset="0"/>
                        <a:ea typeface="Cambria Math" panose="02040503050406030204" pitchFamily="18" charset="0"/>
                      </a:rPr>
                      <m:t>→</m:t>
                    </m:r>
                    <m:sSup>
                      <m:sSupPr>
                        <m:ctrlPr>
                          <a:rPr lang="en-US" sz="3600" i="1">
                            <a:latin typeface="Cambria Math" panose="02040503050406030204" pitchFamily="18" charset="0"/>
                            <a:ea typeface="Cambria Math" panose="02040503050406030204" pitchFamily="18" charset="0"/>
                          </a:rPr>
                        </m:ctrlPr>
                      </m:sSupPr>
                      <m:e>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e>
                      <m:sup>
                        <m:r>
                          <a:rPr lang="en-US" sz="3600" i="1" smtClean="0">
                            <a:latin typeface="Cambria Math" panose="02040503050406030204" pitchFamily="18" charset="0"/>
                            <a:ea typeface="Cambria Math" panose="02040503050406030204" pitchFamily="18" charset="0"/>
                          </a:rPr>
                          <m:t>𝑛</m:t>
                        </m:r>
                      </m:sup>
                    </m:sSup>
                  </m:oMath>
                </a14:m>
                <a:r>
                  <a:rPr lang="en-US" sz="3600" dirty="0" smtClean="0"/>
                  <a:t>, which is invertible and </a:t>
                </a:r>
                <a:r>
                  <a:rPr lang="en-US" sz="3600" dirty="0"/>
                  <a:t>“looks random” without the secret key </a:t>
                </a:r>
                <a:r>
                  <a:rPr lang="en-US" sz="3600" dirty="0" smtClean="0"/>
                  <a:t>k. </a:t>
                </a:r>
              </a:p>
              <a:p>
                <a:endParaRPr lang="en-US" dirty="0" smtClean="0"/>
              </a:p>
              <a:p>
                <a:r>
                  <a:rPr lang="en-US" dirty="0" smtClean="0"/>
                  <a:t>Similar to a PRF, but </a:t>
                </a:r>
                <a:endParaRPr lang="en-US" dirty="0"/>
              </a:p>
              <a:p>
                <a:r>
                  <a:rPr lang="en-US" dirty="0" smtClean="0"/>
                  <a:t>Computing </a:t>
                </a:r>
                <a:r>
                  <a:rPr lang="en-US" dirty="0" err="1" smtClean="0"/>
                  <a:t>F</a:t>
                </a:r>
                <a:r>
                  <a:rPr lang="en-US" baseline="-25000" dirty="0" err="1" smtClean="0"/>
                  <a:t>k</a:t>
                </a:r>
                <a:r>
                  <a:rPr lang="en-US" dirty="0" smtClean="0"/>
                  <a:t>(x) </a:t>
                </a:r>
                <a:r>
                  <a:rPr lang="en-US" i="1" dirty="0" smtClean="0"/>
                  <a:t>and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𝐹</m:t>
                        </m:r>
                      </m:e>
                      <m:sub>
                        <m:r>
                          <a:rPr lang="en-US" b="0" i="1" smtClean="0">
                            <a:latin typeface="Cambria Math" panose="02040503050406030204" pitchFamily="18" charset="0"/>
                          </a:rPr>
                          <m:t>𝑘</m:t>
                        </m:r>
                      </m:sub>
                      <m:sup>
                        <m:r>
                          <a:rPr lang="en-US" b="0" i="1" smtClean="0">
                            <a:latin typeface="Cambria Math" panose="02040503050406030204" pitchFamily="18" charset="0"/>
                          </a:rPr>
                          <m:t>−1</m:t>
                        </m:r>
                      </m:sup>
                    </m:sSubSup>
                    <m:d>
                      <m:dPr>
                        <m:ctrlPr>
                          <a:rPr lang="en-US"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smtClean="0"/>
                  <a:t> is efficient (polynomial-time)</a:t>
                </a:r>
              </a:p>
              <a:p>
                <a:endParaRPr lang="en-US" dirty="0"/>
              </a:p>
              <a:p>
                <a:pPr marL="0" indent="0">
                  <a:buNone/>
                </a:pPr>
                <a:r>
                  <a:rPr lang="en-US" b="1" dirty="0"/>
                  <a:t>Definition </a:t>
                </a:r>
                <a:r>
                  <a:rPr lang="en-US" b="1" dirty="0" smtClean="0"/>
                  <a:t>3.28</a:t>
                </a:r>
                <a:r>
                  <a:rPr lang="en-US" dirty="0" smtClean="0"/>
                  <a:t>: </a:t>
                </a:r>
                <a:r>
                  <a:rPr lang="en-US" dirty="0"/>
                  <a:t>A keyed function </a:t>
                </a:r>
                <a14:m>
                  <m:oMath xmlns:m="http://schemas.openxmlformats.org/officeDocument/2006/math">
                    <m:r>
                      <m:rPr>
                        <m:sty m:val="p"/>
                      </m:rPr>
                      <a:rPr lang="en-US">
                        <a:latin typeface="Cambria Math" panose="02040503050406030204" pitchFamily="18" charset="0"/>
                        <a:ea typeface="Cambria Math" panose="02040503050406030204" pitchFamily="18" charset="0"/>
                      </a:rPr>
                      <m:t>F</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a:t> is a </a:t>
                </a:r>
                <a:r>
                  <a:rPr lang="en-US" b="1" dirty="0" smtClean="0"/>
                  <a:t>strong pseudorandom permutation</a:t>
                </a:r>
                <a:r>
                  <a:rPr lang="en-US" dirty="0" smtClean="0"/>
                  <a:t> </a:t>
                </a:r>
                <a:r>
                  <a:rPr lang="en-US" dirty="0"/>
                  <a:t>if for all PPT distinguishers D there is a negligible function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s.t.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𝑃𝑟</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𝑘</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𝑘</m:t>
                                      </m:r>
                                    </m:sub>
                                    <m:sup>
                                      <m:r>
                                        <a:rPr lang="en-US" i="1">
                                          <a:latin typeface="Cambria Math" panose="02040503050406030204" pitchFamily="18" charset="0"/>
                                        </a:rPr>
                                        <m:t>−1</m:t>
                                      </m:r>
                                    </m:sup>
                                  </m:sSubSup>
                                  <m:d>
                                    <m:dPr>
                                      <m:ctrlPr>
                                        <a:rPr lang="en-US" i="1">
                                          <a:latin typeface="Cambria Math" panose="02040503050406030204" pitchFamily="18" charset="0"/>
                                        </a:rPr>
                                      </m:ctrlPr>
                                    </m:dPr>
                                    <m:e>
                                      <m:r>
                                        <a:rPr lang="en-US" b="0" i="1" smtClean="0">
                                          <a:latin typeface="Cambria Math" panose="02040503050406030204" pitchFamily="18" charset="0"/>
                                        </a:rPr>
                                        <m:t>.</m:t>
                                      </m:r>
                                    </m:e>
                                  </m:d>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𝑃𝑟</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−1</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65" t="-37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7</a:t>
            </a:fld>
            <a:endParaRPr lang="en-US"/>
          </a:p>
        </p:txBody>
      </p:sp>
      <p:sp>
        <p:nvSpPr>
          <p:cNvPr id="5" name="Rectangle 4"/>
          <p:cNvSpPr/>
          <p:nvPr/>
        </p:nvSpPr>
        <p:spPr>
          <a:xfrm>
            <a:off x="838200" y="4443467"/>
            <a:ext cx="10515600" cy="19128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63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Pseudorandom Permutation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b="1" dirty="0" smtClean="0"/>
                  <a:t>Definition 3.28:</a:t>
                </a:r>
                <a:r>
                  <a:rPr lang="en-US" dirty="0" smtClean="0"/>
                  <a:t> </a:t>
                </a:r>
                <a:r>
                  <a:rPr lang="en-US" dirty="0"/>
                  <a:t>A keyed function </a:t>
                </a:r>
                <a14:m>
                  <m:oMath xmlns:m="http://schemas.openxmlformats.org/officeDocument/2006/math">
                    <m:r>
                      <m:rPr>
                        <m:sty m:val="p"/>
                      </m:rPr>
                      <a:rPr lang="en-US">
                        <a:latin typeface="Cambria Math" panose="02040503050406030204" pitchFamily="18" charset="0"/>
                        <a:ea typeface="Cambria Math" panose="02040503050406030204" pitchFamily="18" charset="0"/>
                      </a:rPr>
                      <m:t>F</m:t>
                    </m:r>
                    <m:r>
                      <a:rPr lang="en-US">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a:t> is a </a:t>
                </a:r>
                <a:r>
                  <a:rPr lang="en-US" b="1" dirty="0" smtClean="0"/>
                  <a:t>strong pseudorandom permutation</a:t>
                </a:r>
                <a:r>
                  <a:rPr lang="en-US" dirty="0" smtClean="0"/>
                  <a:t> </a:t>
                </a:r>
                <a:r>
                  <a:rPr lang="en-US" dirty="0"/>
                  <a:t>if for all PPT distinguishers D there is a negligible function </a:t>
                </a:r>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a:t> s.t. </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𝑃𝑟</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𝑘</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𝑘</m:t>
                                      </m:r>
                                    </m:sub>
                                    <m:sup>
                                      <m:r>
                                        <a:rPr lang="en-US" i="1">
                                          <a:latin typeface="Cambria Math" panose="02040503050406030204" pitchFamily="18" charset="0"/>
                                        </a:rPr>
                                        <m:t>−1</m:t>
                                      </m:r>
                                    </m:sup>
                                  </m:sSubSup>
                                  <m:d>
                                    <m:dPr>
                                      <m:ctrlPr>
                                        <a:rPr lang="en-US" i="1">
                                          <a:latin typeface="Cambria Math" panose="02040503050406030204" pitchFamily="18" charset="0"/>
                                        </a:rPr>
                                      </m:ctrlPr>
                                    </m:dPr>
                                    <m:e>
                                      <m:r>
                                        <a:rPr lang="en-US" b="0" i="1" smtClean="0">
                                          <a:latin typeface="Cambria Math" panose="02040503050406030204" pitchFamily="18" charset="0"/>
                                        </a:rPr>
                                        <m:t>.</m:t>
                                      </m:r>
                                    </m:e>
                                  </m:d>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𝑃𝑟</m:t>
                          </m:r>
                          <m:d>
                            <m:dPr>
                              <m:begChr m:val="["/>
                              <m:endChr m:val="]"/>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𝐷</m:t>
                                  </m:r>
                                </m:e>
                                <m:sup>
                                  <m:r>
                                    <a:rPr lang="en-US" i="1">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𝑓</m:t>
                                      </m:r>
                                    </m:e>
                                    <m:sup>
                                      <m:r>
                                        <a:rPr lang="en-US" b="0" i="1" smtClean="0">
                                          <a:latin typeface="Cambria Math" panose="02040503050406030204" pitchFamily="18" charset="0"/>
                                          <a:ea typeface="Cambria Math" panose="02040503050406030204" pitchFamily="18" charset="0"/>
                                        </a:rPr>
                                        <m:t>−1</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e>
                                  </m:d>
                                </m:sup>
                              </m:sSup>
                              <m:d>
                                <m:dPr>
                                  <m:ctrlPr>
                                    <a:rPr lang="en-US" i="1">
                                      <a:latin typeface="Cambria Math" panose="02040503050406030204" pitchFamily="18" charset="0"/>
                                      <a:ea typeface="Cambria Math" panose="02040503050406030204" pitchFamily="18" charset="0"/>
                                    </a:rPr>
                                  </m:ctrlPr>
                                </m:dPr>
                                <m:e>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m:t>
                                      </m:r>
                                    </m:e>
                                    <m:sup>
                                      <m:r>
                                        <a:rPr lang="en-US" i="1">
                                          <a:latin typeface="Cambria Math" panose="02040503050406030204" pitchFamily="18" charset="0"/>
                                          <a:ea typeface="Cambria Math" panose="02040503050406030204" pitchFamily="18" charset="0"/>
                                        </a:rPr>
                                        <m:t>𝑛</m:t>
                                      </m:r>
                                    </m:sup>
                                  </m:sSup>
                                </m:e>
                              </m:d>
                            </m:e>
                          </m:d>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𝑛</m:t>
                          </m:r>
                        </m:e>
                      </m:d>
                    </m:oMath>
                  </m:oMathPara>
                </a14:m>
                <a:endParaRPr lang="en-US" dirty="0" smtClean="0"/>
              </a:p>
              <a:p>
                <a:pPr marL="0" indent="0">
                  <a:buNone/>
                </a:pPr>
                <a:r>
                  <a:rPr lang="en-US" dirty="0"/>
                  <a:t>Notes: </a:t>
                </a:r>
              </a:p>
              <a:p>
                <a:r>
                  <a:rPr lang="en-US" dirty="0"/>
                  <a:t>the first probability is taken over the uniform choice of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0,1</m:t>
                            </m:r>
                          </m:e>
                        </m:d>
                      </m:e>
                      <m:sup>
                        <m:r>
                          <a:rPr lang="en-US" i="1">
                            <a:latin typeface="Cambria Math" panose="02040503050406030204" pitchFamily="18" charset="0"/>
                            <a:ea typeface="Cambria Math" panose="02040503050406030204" pitchFamily="18" charset="0"/>
                          </a:rPr>
                          <m:t>𝑛</m:t>
                        </m:r>
                      </m:sup>
                    </m:sSup>
                  </m:oMath>
                </a14:m>
                <a:r>
                  <a:rPr lang="en-US" dirty="0"/>
                  <a:t> as well as the randomness of D. </a:t>
                </a:r>
              </a:p>
              <a:p>
                <a:r>
                  <a:rPr lang="en-US" dirty="0"/>
                  <a:t>the second probability is taken over uniform choice of 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smtClean="0"/>
                  <a:t>Perm</a:t>
                </a:r>
                <a:r>
                  <a:rPr lang="en-US" b="1" baseline="-25000" dirty="0" smtClean="0"/>
                  <a:t>n</a:t>
                </a:r>
                <a:r>
                  <a:rPr lang="en-US" dirty="0" smtClean="0"/>
                  <a:t>as </a:t>
                </a:r>
                <a:r>
                  <a:rPr lang="en-US" dirty="0"/>
                  <a:t>well as the randomness of D. </a:t>
                </a:r>
              </a:p>
              <a:p>
                <a:r>
                  <a:rPr lang="en-US" dirty="0"/>
                  <a:t>D is </a:t>
                </a:r>
                <a:r>
                  <a:rPr lang="en-US" i="1" dirty="0" smtClean="0"/>
                  <a:t>never</a:t>
                </a:r>
                <a:r>
                  <a:rPr lang="en-US" dirty="0" smtClean="0"/>
                  <a:t> </a:t>
                </a:r>
                <a:r>
                  <a:rPr lang="en-US" dirty="0"/>
                  <a:t>given the secret </a:t>
                </a:r>
                <a:r>
                  <a:rPr lang="en-US" dirty="0" smtClean="0"/>
                  <a:t>k</a:t>
                </a:r>
              </a:p>
              <a:p>
                <a:r>
                  <a:rPr lang="en-US" dirty="0" smtClean="0"/>
                  <a:t>However, D is given oracle access to keyed permutation and inverse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35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8</a:t>
            </a:fld>
            <a:endParaRPr lang="en-US"/>
          </a:p>
        </p:txBody>
      </p:sp>
      <p:sp>
        <p:nvSpPr>
          <p:cNvPr id="5" name="Rectangle 4"/>
          <p:cNvSpPr/>
          <p:nvPr/>
        </p:nvSpPr>
        <p:spPr>
          <a:xfrm>
            <a:off x="3331779" y="2674883"/>
            <a:ext cx="1345324" cy="472966"/>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498020" y="2674883"/>
            <a:ext cx="1345324" cy="472966"/>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06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permutations?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b="1" dirty="0" smtClean="0"/>
                  <a:t>|</a:t>
                </a:r>
                <a:r>
                  <a:rPr lang="en-US" b="1" dirty="0" err="1" smtClean="0"/>
                  <a:t>Perm</a:t>
                </a:r>
                <a:r>
                  <a:rPr lang="en-US" b="1" baseline="-25000" dirty="0" err="1" smtClean="0"/>
                  <a:t>n</a:t>
                </a:r>
                <a:r>
                  <a:rPr lang="en-US" b="1" dirty="0" smtClean="0"/>
                  <a:t>|=?</a:t>
                </a:r>
              </a:p>
              <a:p>
                <a:endParaRPr lang="en-US" b="1" dirty="0"/>
              </a:p>
              <a:p>
                <a:r>
                  <a:rPr lang="en-US" b="1" dirty="0" smtClean="0"/>
                  <a:t>Answer:</a:t>
                </a:r>
                <a:r>
                  <a:rPr lang="en-US" dirty="0" smtClean="0"/>
                  <a:t> 2</a:t>
                </a:r>
                <a:r>
                  <a:rPr lang="en-US" baseline="30000" dirty="0" smtClean="0"/>
                  <a:t>n</a:t>
                </a:r>
                <a:r>
                  <a:rPr lang="en-US" dirty="0" smtClean="0"/>
                  <a:t>!</a:t>
                </a:r>
              </a:p>
              <a:p>
                <a:endParaRPr lang="en-US" dirty="0"/>
              </a:p>
              <a:p>
                <a:r>
                  <a:rPr lang="en-US" dirty="0" smtClean="0"/>
                  <a:t>How many bits to store </a:t>
                </a:r>
                <a:r>
                  <a:rPr lang="en-US" dirty="0"/>
                  <a:t>f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b="1" dirty="0" err="1" smtClean="0"/>
                  <a:t>Perm</a:t>
                </a:r>
                <a:r>
                  <a:rPr lang="en-US" b="1" baseline="-25000" dirty="0" err="1" smtClean="0"/>
                  <a:t>n</a:t>
                </a:r>
                <a:r>
                  <a:rPr lang="en-US" dirty="0" smtClean="0"/>
                  <a:t>?</a:t>
                </a:r>
              </a:p>
              <a:p>
                <a:endParaRPr lang="en-US" dirty="0"/>
              </a:p>
              <a:p>
                <a:r>
                  <a:rPr lang="en-US" b="1" dirty="0" smtClean="0"/>
                  <a:t>Answer</a:t>
                </a:r>
                <a:r>
                  <a:rPr lang="en-US" dirty="0" smtClean="0"/>
                  <a:t>:</a:t>
                </a:r>
              </a:p>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a:rPr>
                            <m:t>log</m:t>
                          </m:r>
                        </m:fName>
                        <m:e>
                          <m:d>
                            <m:dPr>
                              <m:ctrlPr>
                                <a:rPr lang="en-US" i="1" smtClean="0">
                                  <a:latin typeface="Cambria Math" panose="02040503050406030204" pitchFamily="18" charset="0"/>
                                </a:rPr>
                              </m:ctrlPr>
                            </m:dPr>
                            <m:e>
                              <m:r>
                                <m:rPr>
                                  <m:nor/>
                                </m:rPr>
                                <a:rPr lang="en-US" dirty="0"/>
                                <m:t>2</m:t>
                              </m:r>
                              <m:r>
                                <m:rPr>
                                  <m:nor/>
                                </m:rPr>
                                <a:rPr lang="en-US" baseline="30000" dirty="0"/>
                                <m:t>n</m:t>
                              </m:r>
                              <m:r>
                                <m:rPr>
                                  <m:nor/>
                                </m:rPr>
                                <a:rPr lang="en-US" dirty="0"/>
                                <m:t>!</m:t>
                              </m:r>
                            </m:e>
                          </m:d>
                        </m:e>
                      </m:func>
                      <m:r>
                        <a:rPr lang="en-US" i="1">
                          <a:latin typeface="Cambria Math"/>
                          <a:ea typeface="Cambria Math"/>
                        </a:rPr>
                        <m:t>=</m:t>
                      </m:r>
                      <m:nary>
                        <m:naryPr>
                          <m:chr m:val="∑"/>
                          <m:ctrlPr>
                            <a:rPr lang="en-US" i="1">
                              <a:latin typeface="Cambria Math" panose="02040503050406030204" pitchFamily="18" charset="0"/>
                              <a:ea typeface="Cambria Math"/>
                            </a:rPr>
                          </m:ctrlPr>
                        </m:naryPr>
                        <m:sub>
                          <m:r>
                            <m:rPr>
                              <m:brk m:alnAt="23"/>
                            </m:rPr>
                            <a:rPr lang="en-US" i="1">
                              <a:latin typeface="Cambria Math"/>
                              <a:ea typeface="Cambria Math"/>
                            </a:rPr>
                            <m:t>𝑖</m:t>
                          </m:r>
                          <m:r>
                            <a:rPr lang="en-US" i="1">
                              <a:latin typeface="Cambria Math"/>
                              <a:ea typeface="Cambria Math"/>
                            </a:rPr>
                            <m:t>=1</m:t>
                          </m:r>
                        </m:sub>
                        <m:sup>
                          <m:r>
                            <m:rPr>
                              <m:nor/>
                            </m:rPr>
                            <a:rPr lang="en-US" dirty="0"/>
                            <m:t>2</m:t>
                          </m:r>
                          <m:r>
                            <m:rPr>
                              <m:nor/>
                            </m:rPr>
                            <a:rPr lang="en-US" baseline="30000" dirty="0"/>
                            <m:t>n</m:t>
                          </m:r>
                        </m:sup>
                        <m:e>
                          <m:func>
                            <m:funcPr>
                              <m:ctrlPr>
                                <a:rPr lang="en-US" i="1">
                                  <a:latin typeface="Cambria Math" panose="02040503050406030204" pitchFamily="18" charset="0"/>
                                </a:rPr>
                              </m:ctrlPr>
                            </m:funcPr>
                            <m:fName>
                              <m:r>
                                <m:rPr>
                                  <m:sty m:val="p"/>
                                </m:rPr>
                                <a:rPr lang="en-US">
                                  <a:latin typeface="Cambria Math"/>
                                </a:rPr>
                                <m:t>log</m:t>
                              </m:r>
                            </m:fName>
                            <m:e>
                              <m:d>
                                <m:dPr>
                                  <m:ctrlPr>
                                    <a:rPr lang="en-US" i="1">
                                      <a:latin typeface="Cambria Math" panose="02040503050406030204" pitchFamily="18" charset="0"/>
                                    </a:rPr>
                                  </m:ctrlPr>
                                </m:dPr>
                                <m:e>
                                  <m:r>
                                    <m:rPr>
                                      <m:nor/>
                                    </m:rPr>
                                    <a:rPr lang="en-US" b="0" i="0" dirty="0" smtClean="0"/>
                                    <m:t>i</m:t>
                                  </m:r>
                                </m:e>
                              </m:d>
                            </m:e>
                          </m:func>
                        </m:e>
                      </m:nary>
                    </m:oMath>
                  </m:oMathPara>
                </a14:m>
                <a:endParaRPr lang="en-US" i="1" baseline="3000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nary>
                        <m:naryPr>
                          <m:chr m:val="∑"/>
                          <m:ctrlPr>
                            <a:rPr lang="en-US" i="1">
                              <a:latin typeface="Cambria Math" panose="02040503050406030204" pitchFamily="18" charset="0"/>
                              <a:ea typeface="Cambria Math"/>
                            </a:rPr>
                          </m:ctrlPr>
                        </m:naryPr>
                        <m:sub>
                          <m:r>
                            <m:rPr>
                              <m:brk m:alnAt="23"/>
                            </m:rPr>
                            <a:rPr lang="en-US" i="1">
                              <a:latin typeface="Cambria Math"/>
                              <a:ea typeface="Cambria Math"/>
                            </a:rPr>
                            <m:t>𝑖</m:t>
                          </m:r>
                          <m:r>
                            <a:rPr lang="en-US" i="1">
                              <a:latin typeface="Cambria Math"/>
                              <a:ea typeface="Cambria Math"/>
                            </a:rPr>
                            <m:t>=</m:t>
                          </m:r>
                          <m:sSup>
                            <m:sSupPr>
                              <m:ctrlPr>
                                <a:rPr lang="en-US" i="1" smtClean="0">
                                  <a:latin typeface="Cambria Math" panose="02040503050406030204" pitchFamily="18" charset="0"/>
                                  <a:ea typeface="Cambria Math"/>
                                </a:rPr>
                              </m:ctrlPr>
                            </m:sSupPr>
                            <m:e>
                              <m:r>
                                <a:rPr lang="en-US" b="0" i="1" smtClean="0">
                                  <a:latin typeface="Cambria Math"/>
                                  <a:ea typeface="Cambria Math"/>
                                </a:rPr>
                                <m:t>2</m:t>
                              </m:r>
                            </m:e>
                            <m:sup>
                              <m:r>
                                <a:rPr lang="en-US" b="0" i="1" smtClean="0">
                                  <a:latin typeface="Cambria Math"/>
                                  <a:ea typeface="Cambria Math"/>
                                </a:rPr>
                                <m:t>𝑛</m:t>
                              </m:r>
                              <m:r>
                                <a:rPr lang="en-US" b="0" i="1" smtClean="0">
                                  <a:latin typeface="Cambria Math"/>
                                  <a:ea typeface="Cambria Math"/>
                                </a:rPr>
                                <m:t>−1</m:t>
                              </m:r>
                            </m:sup>
                          </m:sSup>
                        </m:sub>
                        <m:sup>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𝑛</m:t>
                              </m:r>
                            </m:sup>
                          </m:sSup>
                        </m:sup>
                        <m:e>
                          <m:r>
                            <a:rPr lang="en-US" b="0" i="1" smtClean="0">
                              <a:latin typeface="Cambria Math"/>
                            </a:rPr>
                            <m:t>𝑛</m:t>
                          </m:r>
                          <m:r>
                            <a:rPr lang="en-US" b="0" i="1" smtClean="0">
                              <a:latin typeface="Cambria Math"/>
                            </a:rPr>
                            <m:t>−1</m:t>
                          </m:r>
                        </m:e>
                      </m:nary>
                      <m:r>
                        <a:rPr lang="en-US" i="1">
                          <a:latin typeface="Cambria Math"/>
                          <a:ea typeface="Cambria Math"/>
                        </a:rPr>
                        <m:t>≥</m:t>
                      </m:r>
                      <m:r>
                        <a:rPr lang="en-US" b="0" i="1" smtClean="0">
                          <a:latin typeface="Cambria Math"/>
                          <a:ea typeface="Cambria Math"/>
                        </a:rPr>
                        <m:t>(</m:t>
                      </m:r>
                      <m:r>
                        <a:rPr lang="en-US" b="0" i="1" smtClean="0">
                          <a:latin typeface="Cambria Math"/>
                          <a:ea typeface="Cambria Math"/>
                        </a:rPr>
                        <m:t>𝑛</m:t>
                      </m:r>
                      <m:r>
                        <a:rPr lang="en-US" b="0" i="1" smtClean="0">
                          <a:latin typeface="Cambria Math"/>
                          <a:ea typeface="Cambria Math"/>
                        </a:rPr>
                        <m:t>−1)×</m:t>
                      </m:r>
                      <m:sSup>
                        <m:sSupPr>
                          <m:ctrlPr>
                            <a:rPr lang="en-US" i="1">
                              <a:latin typeface="Cambria Math" panose="02040503050406030204" pitchFamily="18" charset="0"/>
                              <a:ea typeface="Cambria Math"/>
                            </a:rPr>
                          </m:ctrlPr>
                        </m:sSupPr>
                        <m:e>
                          <m:r>
                            <a:rPr lang="en-US" i="1">
                              <a:latin typeface="Cambria Math"/>
                              <a:ea typeface="Cambria Math"/>
                            </a:rPr>
                            <m:t>2</m:t>
                          </m:r>
                        </m:e>
                        <m:sup>
                          <m:r>
                            <a:rPr lang="en-US" i="1">
                              <a:latin typeface="Cambria Math"/>
                              <a:ea typeface="Cambria Math"/>
                            </a:rPr>
                            <m:t>𝑛</m:t>
                          </m:r>
                          <m:r>
                            <a:rPr lang="en-US" i="1">
                              <a:latin typeface="Cambria Math"/>
                              <a:ea typeface="Cambria Math"/>
                            </a:rPr>
                            <m:t>−1</m:t>
                          </m:r>
                        </m:sup>
                      </m:sSup>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696" t="-2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104D3F7-B83F-4105-B753-146AD0E5364B}" type="slidenum">
              <a:rPr lang="en-US" smtClean="0"/>
              <a:t>9</a:t>
            </a:fld>
            <a:endParaRPr lang="en-US"/>
          </a:p>
        </p:txBody>
      </p:sp>
    </p:spTree>
    <p:extLst>
      <p:ext uri="{BB962C8B-B14F-4D97-AF65-F5344CB8AC3E}">
        <p14:creationId xmlns:p14="http://schemas.microsoft.com/office/powerpoint/2010/main" val="46393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33367</TotalTime>
  <Words>2349</Words>
  <Application>Microsoft Office PowerPoint</Application>
  <PresentationFormat>Widescreen</PresentationFormat>
  <Paragraphs>683</Paragraphs>
  <Slides>62</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Calibri</vt:lpstr>
      <vt:lpstr>Calibri Light</vt:lpstr>
      <vt:lpstr>Cambria Math</vt:lpstr>
      <vt:lpstr>inherit</vt:lpstr>
      <vt:lpstr>Wingdings</vt:lpstr>
      <vt:lpstr>Office Theme</vt:lpstr>
      <vt:lpstr>Homework 2 Statistics</vt:lpstr>
      <vt:lpstr>Midterm Exam</vt:lpstr>
      <vt:lpstr>Final Exam</vt:lpstr>
      <vt:lpstr>Recap</vt:lpstr>
      <vt:lpstr>Cryptography CS 555</vt:lpstr>
      <vt:lpstr>CS 555: Week 7: Topic 1 Block Ciphers (Continued)</vt:lpstr>
      <vt:lpstr>Review Pseudorandom Permutation</vt:lpstr>
      <vt:lpstr>Pseudorandom Permutation</vt:lpstr>
      <vt:lpstr>How many permutations? </vt:lpstr>
      <vt:lpstr>How many bits to store permutations? </vt:lpstr>
      <vt:lpstr>Attempt 1: Pseudorandom Permutation</vt:lpstr>
      <vt:lpstr>Attempt 1: Pseudorandom Permutation</vt:lpstr>
      <vt:lpstr>Pseudorandom Permutation Requirements</vt:lpstr>
      <vt:lpstr>Confusion-Diffusion Paradigm</vt:lpstr>
      <vt:lpstr>Confusion-Diffusion Paradigm</vt:lpstr>
      <vt:lpstr>Example Mixing Function</vt:lpstr>
      <vt:lpstr>Substitution Permutation Networks</vt:lpstr>
      <vt:lpstr>Substitution Permutation Networks</vt:lpstr>
      <vt:lpstr>Remarks</vt:lpstr>
      <vt:lpstr>Remarks</vt:lpstr>
      <vt:lpstr>Attacking Lower Round SPNs</vt:lpstr>
      <vt:lpstr>Attacking Lower Round SPNs</vt:lpstr>
      <vt:lpstr>Attacking Lower Round SPNs</vt:lpstr>
      <vt:lpstr>Attacking Lower Round SPNs</vt:lpstr>
      <vt:lpstr>Attacking Lower Round SPNs</vt:lpstr>
      <vt:lpstr>Feistel Networks</vt:lpstr>
      <vt:lpstr>PowerPoint Presentation</vt:lpstr>
      <vt:lpstr>CS 555: Week 7: Topic 2  DES, 3DES, AES </vt:lpstr>
      <vt:lpstr>Feistel Networks</vt:lpstr>
      <vt:lpstr>PowerPoint Presentation</vt:lpstr>
      <vt:lpstr>Data Encryption Standard</vt:lpstr>
      <vt:lpstr>DES Round</vt:lpstr>
      <vt:lpstr>DES Mangle Function</vt:lpstr>
      <vt:lpstr>Mangle Function</vt:lpstr>
      <vt:lpstr>S-Box Representation as Table</vt:lpstr>
      <vt:lpstr>S-Box Representation</vt:lpstr>
      <vt:lpstr>Pseudorandom Permutation Requirements</vt:lpstr>
      <vt:lpstr>DES Avalanche Effect</vt:lpstr>
      <vt:lpstr>Avalanche Effect Example</vt:lpstr>
      <vt:lpstr>Avalanche Effect Example</vt:lpstr>
      <vt:lpstr>Attack on One-Round DES</vt:lpstr>
      <vt:lpstr>Attack on One-Round DES</vt:lpstr>
      <vt:lpstr>Attack on Two-Round DES</vt:lpstr>
      <vt:lpstr>Attack on Three-Round DES</vt:lpstr>
      <vt:lpstr>DES Security</vt:lpstr>
      <vt:lpstr>Double DES</vt:lpstr>
      <vt:lpstr>Meet in the Middle Attack</vt:lpstr>
      <vt:lpstr>Triple DES Variant 1</vt:lpstr>
      <vt:lpstr>Triple DES Variant 1</vt:lpstr>
      <vt:lpstr>Triple DES Variant 2</vt:lpstr>
      <vt:lpstr>Triple DES Variant 1</vt:lpstr>
      <vt:lpstr>Advanced Encryption Standard (AES)</vt:lpstr>
      <vt:lpstr>Advanced Encryption Standard</vt:lpstr>
      <vt:lpstr>Substitution Permutation Networks</vt:lpstr>
      <vt:lpstr>Substitution Permutation Networks</vt:lpstr>
      <vt:lpstr>Advanced Encryption Standard</vt:lpstr>
      <vt:lpstr>PowerPoint Presentation</vt:lpstr>
      <vt:lpstr>PowerPoint Presentation</vt:lpstr>
      <vt:lpstr>PowerPoint Presentation</vt:lpstr>
      <vt:lpstr>PowerPoint Presentation</vt:lpstr>
      <vt:lpstr>AES</vt:lpstr>
      <vt:lpstr>AES Attacks?</vt:lpstr>
    </vt:vector>
  </TitlesOfParts>
  <Company>SERVERS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Cryptography CS 555</dc:title>
  <dc:creator>Blocki, Jeremiah M</dc:creator>
  <cp:lastModifiedBy>Blocki, Jeremiah M</cp:lastModifiedBy>
  <cp:revision>201</cp:revision>
  <dcterms:created xsi:type="dcterms:W3CDTF">2016-12-31T20:38:01Z</dcterms:created>
  <dcterms:modified xsi:type="dcterms:W3CDTF">2017-10-03T12:52:22Z</dcterms:modified>
</cp:coreProperties>
</file>