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591" r:id="rId2"/>
    <p:sldId id="441" r:id="rId3"/>
    <p:sldId id="439" r:id="rId4"/>
    <p:sldId id="356" r:id="rId5"/>
    <p:sldId id="518" r:id="rId6"/>
    <p:sldId id="513" r:id="rId7"/>
    <p:sldId id="514" r:id="rId8"/>
    <p:sldId id="515" r:id="rId9"/>
    <p:sldId id="516" r:id="rId10"/>
    <p:sldId id="517" r:id="rId11"/>
    <p:sldId id="256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92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556" r:id="rId51"/>
    <p:sldId id="557" r:id="rId52"/>
    <p:sldId id="559" r:id="rId53"/>
    <p:sldId id="560" r:id="rId54"/>
    <p:sldId id="561" r:id="rId55"/>
    <p:sldId id="562" r:id="rId56"/>
    <p:sldId id="563" r:id="rId57"/>
    <p:sldId id="564" r:id="rId58"/>
    <p:sldId id="565" r:id="rId59"/>
    <p:sldId id="566" r:id="rId60"/>
    <p:sldId id="567" r:id="rId61"/>
    <p:sldId id="568" r:id="rId62"/>
    <p:sldId id="569" r:id="rId63"/>
    <p:sldId id="570" r:id="rId64"/>
    <p:sldId id="571" r:id="rId65"/>
    <p:sldId id="572" r:id="rId66"/>
    <p:sldId id="573" r:id="rId67"/>
    <p:sldId id="574" r:id="rId68"/>
    <p:sldId id="575" r:id="rId69"/>
    <p:sldId id="576" r:id="rId70"/>
    <p:sldId id="577" r:id="rId71"/>
    <p:sldId id="578" r:id="rId72"/>
    <p:sldId id="579" r:id="rId73"/>
    <p:sldId id="580" r:id="rId74"/>
    <p:sldId id="581" r:id="rId75"/>
    <p:sldId id="582" r:id="rId76"/>
    <p:sldId id="583" r:id="rId77"/>
    <p:sldId id="584" r:id="rId78"/>
    <p:sldId id="585" r:id="rId79"/>
    <p:sldId id="586" r:id="rId80"/>
    <p:sldId id="589" r:id="rId81"/>
    <p:sldId id="587" r:id="rId82"/>
    <p:sldId id="58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endParaRPr lang="en-US" baseline="30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endParaRPr lang="en-US" baseline="30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include r in the hash? Brute-force attack</a:t>
            </a:r>
            <a:r>
              <a:rPr lang="en-US" baseline="0" dirty="0" smtClean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when attacker submits query H(</a:t>
            </a:r>
            <a:r>
              <a:rPr lang="en-US" dirty="0" err="1" smtClean="0"/>
              <a:t>r’|m</a:t>
            </a:r>
            <a:r>
              <a:rPr lang="en-US" dirty="0" smtClean="0"/>
              <a:t>’) we tell him that r’ is correct/incorrect. As long as r’ is incorrect the attacker learns</a:t>
            </a:r>
            <a:r>
              <a:rPr lang="en-US" baseline="0" dirty="0" smtClean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Proof:</a:t>
                </a:r>
                <a:r>
                  <a:rPr lang="en-US" baseline="0" dirty="0" smtClean="0"/>
                  <a:t> Suppose we gave attacker extra information for every query. Tell him if r matches. Now unless he sends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j denote the length of the chain before the cycle starts (3) in the example</a:t>
            </a:r>
            <a:r>
              <a:rPr lang="en-US" baseline="0" dirty="0" smtClean="0"/>
              <a:t> and let c denote the length of the cycle</a:t>
            </a:r>
            <a:endParaRPr lang="en-US" dirty="0" smtClean="0"/>
          </a:p>
          <a:p>
            <a:r>
              <a:rPr lang="en-US" dirty="0" smtClean="0"/>
              <a:t>Let c</a:t>
            </a:r>
            <a:r>
              <a:rPr lang="en-US" baseline="0" dirty="0" smtClean="0"/>
              <a:t> denote length of cycle and suppose that x_{2i} =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then we have 2i-j=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-j mod c. Implies that 2i=</a:t>
            </a:r>
            <a:r>
              <a:rPr lang="en-US" baseline="0" dirty="0" err="1" smtClean="0"/>
              <a:t>c+i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have h(x_{j-1}) = h(x_{j+c-1}), </a:t>
            </a:r>
          </a:p>
          <a:p>
            <a:r>
              <a:rPr lang="en-US" baseline="0" dirty="0" smtClean="0"/>
              <a:t>X reaches x_{j-1} in j-1 steps and x’ reaches x_{j+c-1}=x_{j+2c-1} in j-1 – steps (since we start at j)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j denote the length of the chain before the cycle starts (3) in the example</a:t>
            </a:r>
            <a:r>
              <a:rPr lang="en-US" baseline="0" dirty="0" smtClean="0"/>
              <a:t> and let c denote the length of the cycle</a:t>
            </a:r>
            <a:endParaRPr lang="en-US" dirty="0" smtClean="0"/>
          </a:p>
          <a:p>
            <a:r>
              <a:rPr lang="en-US" dirty="0" smtClean="0"/>
              <a:t>Let c</a:t>
            </a:r>
            <a:r>
              <a:rPr lang="en-US" baseline="0" dirty="0" smtClean="0"/>
              <a:t> denote length of cycle and suppose that x_{2i} = </a:t>
            </a:r>
            <a:r>
              <a:rPr lang="en-US" baseline="0" dirty="0" err="1" smtClean="0"/>
              <a:t>x_i</a:t>
            </a:r>
            <a:r>
              <a:rPr lang="en-US" baseline="0" dirty="0" smtClean="0"/>
              <a:t> then we have 2i-j=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-j mod c. Implies that 2i=</a:t>
            </a:r>
            <a:r>
              <a:rPr lang="en-US" baseline="0" dirty="0" err="1" smtClean="0"/>
              <a:t>c+i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have h(x_{j-1}) = h(x_{j+c-1}), </a:t>
            </a:r>
          </a:p>
          <a:p>
            <a:r>
              <a:rPr lang="en-US" baseline="0" dirty="0" smtClean="0"/>
              <a:t>X reaches x_{j-1} in j-1 steps and x’ reaches x_{j+c-1}=x_{j+2c-1} in j-1 – steps (since we start at j)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Expected number of j’s such that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s/2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ℓ</a:t>
                </a:r>
                <a:endParaRPr lang="en-US" baseline="30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2.png"/><Relationship Id="rId4" Type="http://schemas.openxmlformats.org/officeDocument/2006/relationships/image" Target="../media/image1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2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2.jpe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3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01/045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01/04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01/04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01/04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35105"/>
              </p:ext>
            </p:extLst>
          </p:nvPr>
        </p:nvGraphicFramePr>
        <p:xfrm>
          <a:off x="838200" y="2028190"/>
          <a:ext cx="5577840" cy="4414520"/>
        </p:xfrm>
        <a:graphic>
          <a:graphicData uri="http://schemas.openxmlformats.org/drawingml/2006/table">
            <a:tbl>
              <a:tblPr/>
              <a:tblGrid>
                <a:gridCol w="2788920">
                  <a:extLst>
                    <a:ext uri="{9D8B030D-6E8A-4147-A177-3AD203B41FA5}">
                      <a16:colId xmlns:a16="http://schemas.microsoft.com/office/drawing/2014/main" val="617265920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1401378768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>
                          <a:effectLst/>
                          <a:latin typeface="inherit"/>
                        </a:rPr>
                        <a:t>Minimum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  <a:latin typeface="inherit"/>
                        </a:rPr>
                        <a:t>30.00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2383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>
                          <a:effectLst/>
                          <a:latin typeface="inherit"/>
                        </a:rPr>
                        <a:t>Maximum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  <a:latin typeface="inherit"/>
                        </a:rPr>
                        <a:t>100.00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31458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>
                          <a:effectLst/>
                          <a:latin typeface="inherit"/>
                        </a:rPr>
                        <a:t>Range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  <a:latin typeface="inherit"/>
                        </a:rPr>
                        <a:t>70.00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88467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>
                          <a:effectLst/>
                          <a:latin typeface="inherit"/>
                        </a:rPr>
                        <a:t>Average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  <a:latin typeface="inherit"/>
                        </a:rPr>
                        <a:t>79.18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176593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>
                          <a:effectLst/>
                          <a:latin typeface="inherit"/>
                        </a:rPr>
                        <a:t>Median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  <a:latin typeface="inherit"/>
                        </a:rPr>
                        <a:t>84.50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37235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>
                          <a:effectLst/>
                          <a:latin typeface="inherit"/>
                        </a:rPr>
                        <a:t>Standard Deviation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  <a:latin typeface="inherit"/>
                        </a:rPr>
                        <a:t>21.08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3002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Security vs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Conceptual Distinction</a:t>
            </a:r>
          </a:p>
          <a:p>
            <a:pPr lvl="1"/>
            <a:r>
              <a:rPr lang="en-US" dirty="0" smtClean="0"/>
              <a:t>CCA-Security the goal is secrecy (hide message from active adversary)</a:t>
            </a:r>
          </a:p>
          <a:p>
            <a:pPr lvl="1"/>
            <a:r>
              <a:rPr lang="en-US" dirty="0" smtClean="0"/>
              <a:t>Authenticated Encryption: the goal is integrity +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5: </a:t>
            </a:r>
            <a:r>
              <a:rPr lang="en-US" dirty="0"/>
              <a:t>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/>
              <a:t>Cryptographic Hash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200501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H(x)=y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2281" y="4580057"/>
            <a:ext cx="436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Long Input: x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43420" y="3515043"/>
            <a:ext cx="1267460" cy="10380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3639" y="4553079"/>
            <a:ext cx="436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Short Output: y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76320" y="3332480"/>
            <a:ext cx="1852932" cy="1330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Image result for pigeon hole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4" y="2371115"/>
            <a:ext cx="6671945" cy="44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207"/>
            <a:ext cx="10515600" cy="805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“You cannot fit 10 pigeons into 9 pigeonholes”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65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0" y="1847850"/>
            <a:ext cx="84683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By Pigeonhole Principle there must exist x and y s.t.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6000" dirty="0" smtClean="0"/>
              <a:t>H(x) = H(y)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Hash Function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172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Hash Tables</a:t>
            </a:r>
          </a:p>
          <a:p>
            <a:pPr lvl="1"/>
            <a:r>
              <a:rPr lang="en-US" sz="3600" dirty="0" smtClean="0"/>
              <a:t>O(1) lookup*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“Good hash function” should yield “few collisions”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 Certain terms and conditions apply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Collision-Resistant 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s.t.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0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7809162" y="1696251"/>
            <a:ext cx="4369678" cy="3448497"/>
          </a:xfrm>
          <a:prstGeom prst="wedgeEllipseCallout">
            <a:avLst>
              <a:gd name="adj1" fmla="val -96225"/>
              <a:gd name="adj2" fmla="val -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is not key secret (just random)</a:t>
            </a:r>
            <a:endParaRPr lang="en-US" sz="2800" dirty="0"/>
          </a:p>
        </p:txBody>
      </p:sp>
      <p:sp>
        <p:nvSpPr>
          <p:cNvPr id="16" name="Oval Callout 15"/>
          <p:cNvSpPr/>
          <p:nvPr/>
        </p:nvSpPr>
        <p:spPr>
          <a:xfrm>
            <a:off x="564271" y="1536960"/>
            <a:ext cx="5821122" cy="2929512"/>
          </a:xfrm>
          <a:prstGeom prst="wedgeEllipseCallout">
            <a:avLst>
              <a:gd name="adj1" fmla="val -11658"/>
              <a:gd name="adj2" fmla="val 7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For simplicity we will sometimes just say that H (or H</a:t>
            </a:r>
            <a:r>
              <a:rPr lang="en-US" sz="2800" baseline="30000" dirty="0" smtClean="0">
                <a:ea typeface="Cambria Math" panose="02040503050406030204" pitchFamily="18" charset="0"/>
              </a:rPr>
              <a:t>s</a:t>
            </a:r>
            <a:r>
              <a:rPr lang="en-US" sz="2800" dirty="0" smtClean="0">
                <a:ea typeface="Cambria Math" panose="02040503050406030204" pitchFamily="18" charset="0"/>
              </a:rPr>
              <a:t>) is a collision resistant hash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9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Due: Thursday, September 28</a:t>
            </a:r>
            <a:r>
              <a:rPr lang="en-US" baseline="30000" dirty="0" smtClean="0"/>
              <a:t>th</a:t>
            </a:r>
            <a:r>
              <a:rPr lang="en-US" dirty="0" smtClean="0"/>
              <a:t> at 9 AM (beginning of class)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dirty="0" smtClean="0"/>
              <a:t>Please Typeset Your Solutions (</a:t>
            </a:r>
            <a:r>
              <a:rPr lang="en-US" dirty="0" err="1" smtClean="0"/>
              <a:t>LaTeX</a:t>
            </a:r>
            <a:r>
              <a:rPr lang="en-US" dirty="0" smtClean="0"/>
              <a:t>, Word etc…)</a:t>
            </a:r>
          </a:p>
          <a:p>
            <a:endParaRPr lang="en-US" dirty="0"/>
          </a:p>
          <a:p>
            <a:r>
              <a:rPr lang="en-US" dirty="0" smtClean="0"/>
              <a:t>You may collaborate, but must write up your own solutions in your own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cryptographic hash functions used in practice are un-keyed</a:t>
            </a:r>
          </a:p>
          <a:p>
            <a:pPr lvl="1"/>
            <a:r>
              <a:rPr lang="en-US" dirty="0" smtClean="0"/>
              <a:t>Examples: MD5, SHA1, SHA2, SHA3</a:t>
            </a:r>
          </a:p>
          <a:p>
            <a:r>
              <a:rPr lang="en-US" dirty="0" smtClean="0"/>
              <a:t>Tricky to formally define collision resistance for keyless </a:t>
            </a:r>
            <a:r>
              <a:rPr lang="en-US" smtClean="0"/>
              <a:t>hash function</a:t>
            </a:r>
            <a:endParaRPr lang="en-US" dirty="0" smtClean="0"/>
          </a:p>
          <a:p>
            <a:pPr lvl="1"/>
            <a:r>
              <a:rPr lang="en-US" dirty="0" smtClean="0"/>
              <a:t>There is a PPT algorithm to find collisions</a:t>
            </a:r>
          </a:p>
          <a:p>
            <a:pPr lvl="1"/>
            <a:r>
              <a:rPr lang="en-US" dirty="0" smtClean="0"/>
              <a:t>We just usually can’t find this algorithm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67" y="4083915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Requirements for 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Target-Collision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17947" y="2859215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s,x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4011" y="3420761"/>
            <a:ext cx="40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x’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374227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𝑇𝑔𝑡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374227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50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Requirements for 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Preimage Resistance (One-</a:t>
            </a:r>
            <a:r>
              <a:rPr lang="en-US" dirty="0" err="1" smtClean="0"/>
              <a:t>Wayness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s,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  <a:blipFill>
                <a:blip r:embed="rId5"/>
                <a:stretch>
                  <a:fillRect l="-14423" t="-10526" r="-9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𝑃𝑟𝑒𝐼𝑚𝑔𝑅𝑒𝑠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8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Most cryptographic hash functions accept fixed length inputs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if we want to hash arbitrary length strings?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 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Break x into n bit segments x</a:t>
                </a:r>
                <a:r>
                  <a:rPr lang="en-US" b="0" baseline="-25000" dirty="0" smtClean="0"/>
                  <a:t>1</a:t>
                </a:r>
                <a:r>
                  <a:rPr lang="en-US" b="0" dirty="0" smtClean="0"/>
                  <a:t>,..,x</a:t>
                </a:r>
                <a:r>
                  <a:rPr lang="en-US" b="0" baseline="-25000" dirty="0" smtClean="0"/>
                  <a:t>d</a:t>
                </a:r>
                <a:r>
                  <a:rPr lang="en-US" b="0" dirty="0" smtClean="0"/>
                  <a:t> (pad last block e.g., PKCS#5 scheme)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(initialization)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1 to d+1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Show that any collision in H</a:t>
                </a:r>
                <a:r>
                  <a:rPr lang="en-US" baseline="30000" dirty="0" smtClean="0"/>
                  <a:t>s</a:t>
                </a:r>
                <a:r>
                  <a:rPr lang="en-US" dirty="0" smtClean="0"/>
                  <a:t> yields a collision in 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s</a:t>
                </a:r>
                <a:r>
                  <a:rPr lang="en-US" dirty="0" smtClean="0"/>
                  <a:t>. Thus a PPT attacker for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can be transformed into PPT attacker for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 x and x’ may have different lengths)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S</a:t>
                </a:r>
                <a:r>
                  <a:rPr lang="en-US" dirty="0" smtClean="0"/>
                  <a:t>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1: |x|=|x’|  (proof for case two is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44861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448612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29625" y="5005627"/>
                <a:ext cx="366093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625" y="5005627"/>
                <a:ext cx="3660935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51961" y="5405736"/>
            <a:ext cx="22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 smtClean="0">
                <a:sym typeface="Wingdings" panose="05000000000000000000" pitchFamily="2" charset="2"/>
              </a:rPr>
              <a:t> Found collision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Yes?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566526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5665269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813682" y="5342927"/>
            <a:ext cx="1378078" cy="139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1: |x|=|x’|  (proof for case two is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8289" y="435929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6921" y="4359296"/>
                <a:ext cx="995555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If for some </a:t>
                </a:r>
                <a:r>
                  <a:rPr lang="en-US" sz="2800" dirty="0" err="1" smtClean="0">
                    <a:ea typeface="Cambria Math" panose="02040503050406030204" pitchFamily="18" charset="0"/>
                  </a:rPr>
                  <a:t>i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then we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will find a collision</a:t>
                </a:r>
              </a:p>
              <a:p>
                <a:endParaRPr lang="en-US" sz="2800" b="1" dirty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But x and x’ are different!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21" y="4359296"/>
                <a:ext cx="9955559" cy="1384995"/>
              </a:xfrm>
              <a:prstGeom prst="rect">
                <a:avLst/>
              </a:prstGeom>
              <a:blipFill>
                <a:blip r:embed="rId3"/>
                <a:stretch>
                  <a:fillRect l="-1286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>Week 5: </a:t>
            </a:r>
            <a:r>
              <a:rPr lang="en-US" dirty="0"/>
              <a:t>Topic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dirty="0" smtClean="0"/>
              <a:t>HMACs and Generic Attacks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Two </a:t>
                </a:r>
                <a:r>
                  <a:rPr lang="en-US" sz="3600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(Key-generation algorithm)</a:t>
                </a:r>
              </a:p>
              <a:p>
                <a:pPr lvl="2"/>
                <a:r>
                  <a:rPr lang="en-US" sz="2800" b="1" dirty="0"/>
                  <a:t>Input:</a:t>
                </a:r>
                <a:r>
                  <a:rPr lang="en-US" sz="2800" dirty="0"/>
                  <a:t> Random Bits R</a:t>
                </a:r>
              </a:p>
              <a:p>
                <a:pPr lvl="2"/>
                <a:r>
                  <a:rPr lang="en-US" sz="2800" b="1" dirty="0"/>
                  <a:t>Output:</a:t>
                </a:r>
                <a:r>
                  <a:rPr lang="en-US" sz="2800" dirty="0"/>
                  <a:t> </a:t>
                </a:r>
                <a:r>
                  <a:rPr lang="en-US" sz="2800" strike="sngStrike" dirty="0"/>
                  <a:t>Secret</a:t>
                </a:r>
                <a:r>
                  <a:rPr lang="en-US" sz="2800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(Hashing Algorithm</a:t>
                </a:r>
                <a:r>
                  <a:rPr lang="en-US" sz="3200" dirty="0"/>
                  <a:t>)</a:t>
                </a:r>
              </a:p>
              <a:p>
                <a:pPr lvl="2"/>
                <a:r>
                  <a:rPr lang="en-US" sz="2800" b="1" dirty="0"/>
                  <a:t>Input: </a:t>
                </a:r>
                <a:r>
                  <a:rPr lang="en-US" sz="2800" dirty="0" smtClean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  </a:t>
                </a:r>
                <a:endParaRPr lang="en-US" sz="2800" dirty="0" smtClean="0"/>
              </a:p>
              <a:p>
                <a:pPr lvl="2"/>
                <a:r>
                  <a:rPr lang="en-US" sz="2800" b="1" dirty="0" smtClean="0"/>
                  <a:t>Output</a:t>
                </a:r>
                <a:r>
                  <a:rPr lang="en-US" sz="2800" b="1" dirty="0"/>
                  <a:t>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5: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Loose 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Cryptographic Hash Functions</a:t>
            </a:r>
            <a:endParaRPr lang="en-US" sz="2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HMACs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Generic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Random Oracle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Hashing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5, Appendix A.4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121920" y="1027906"/>
            <a:ext cx="5821122" cy="2608202"/>
          </a:xfrm>
          <a:prstGeom prst="wedgeEllipseCallout">
            <a:avLst>
              <a:gd name="adj1" fmla="val 23424"/>
              <a:gd name="adj2" fmla="val 6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Disadvantage 1: Long output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474720" y="4113273"/>
            <a:ext cx="8290002" cy="2608202"/>
          </a:xfrm>
          <a:prstGeom prst="wedgeEllipseCallout">
            <a:avLst>
              <a:gd name="adj1" fmla="val -53643"/>
              <a:gd name="adj2" fmla="val -44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Randomized Construction (no canonical verification). Disadvantage?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699202" y="365125"/>
            <a:ext cx="6279438" cy="3931951"/>
          </a:xfrm>
          <a:prstGeom prst="cloudCallout">
            <a:avLst>
              <a:gd name="adj1" fmla="val 21091"/>
              <a:gd name="adj2" fmla="val 745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Disadvantages: Lose Strong-MAC Guarantee</a:t>
            </a:r>
          </a:p>
          <a:p>
            <a:pPr algn="ctr"/>
            <a:r>
              <a:rPr lang="en-US" sz="3200" dirty="0" smtClean="0"/>
              <a:t>(Multiple valid MACs of same message)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7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 with (</a:t>
                </a:r>
                <a:r>
                  <a:rPr lang="en-US" dirty="0" err="1" smtClean="0"/>
                  <a:t>Mac,Vrfy</a:t>
                </a:r>
                <a:r>
                  <a:rPr lang="en-US" dirty="0" smtClean="0"/>
                  <a:t>) a MAC for messages of fixed length and (</a:t>
                </a:r>
                <a:r>
                  <a:rPr lang="en-US" dirty="0" err="1" smtClean="0"/>
                  <a:t>Gen</a:t>
                </a:r>
                <a:r>
                  <a:rPr lang="en-US" baseline="-25000" dirty="0" err="1" smtClean="0"/>
                  <a:t>H</a:t>
                </a:r>
                <a:r>
                  <a:rPr lang="en-US" dirty="0" err="1" smtClean="0"/>
                  <a:t>,H</a:t>
                </a:r>
                <a:r>
                  <a:rPr lang="en-US" dirty="0" smtClean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canonical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can be canonical.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Start with (</a:t>
                </a:r>
                <a:r>
                  <a:rPr lang="en-US" dirty="0" err="1" smtClean="0"/>
                  <a:t>Mac,Vrfy</a:t>
                </a:r>
                <a:r>
                  <a:rPr lang="en-US" dirty="0" smtClean="0"/>
                  <a:t>) a MAC for messages of fixed length and (</a:t>
                </a:r>
                <a:r>
                  <a:rPr lang="en-US" dirty="0" err="1" smtClean="0"/>
                  <a:t>Gen</a:t>
                </a:r>
                <a:r>
                  <a:rPr lang="en-US" baseline="-25000" dirty="0" err="1" smtClean="0"/>
                  <a:t>H</a:t>
                </a:r>
                <a:r>
                  <a:rPr lang="en-US" dirty="0" err="1" smtClean="0"/>
                  <a:t>,H</a:t>
                </a:r>
                <a:r>
                  <a:rPr lang="en-US" dirty="0" smtClean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pPr lvl="1"/>
                <a:r>
                  <a:rPr lang="en-US" sz="2800" b="1" dirty="0" smtClean="0">
                    <a:solidFill>
                      <a:srgbClr val="FF0000"/>
                    </a:solidFill>
                  </a:rPr>
                  <a:t>Attacker can find hash collisions!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Attacker forged a valid new tag on the “new 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Violates security of the original fixed length MAC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from Collision Resistant 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Failed Attempt: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Transform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 baseline="30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 smtClean="0"/>
                  <a:t> is broken?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Image result for ipad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81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outer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Both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ipad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and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opad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are fixed constants.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Why use key twice?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	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Allows us to prove security from </a:t>
                </a:r>
                <a:r>
                  <a:rPr lang="en-US" sz="3600" i="1" dirty="0" smtClean="0">
                    <a:ea typeface="Cambria Math" panose="02040503050406030204" pitchFamily="18" charset="0"/>
                  </a:rPr>
                  <a:t>weak collision resistance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of H</a:t>
                </a:r>
                <a:r>
                  <a:rPr lang="en-US" sz="3600" baseline="30000" dirty="0" smtClean="0">
                    <a:ea typeface="Cambria Math" panose="02040503050406030204" pitchFamily="18" charset="0"/>
                  </a:rPr>
                  <a:t>s</a:t>
                </a:r>
                <a:endParaRPr lang="en-US" sz="3600" baseline="30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ipad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(Informal)</a:t>
                </a:r>
                <a:r>
                  <a:rPr lang="en-US" dirty="0" smtClean="0"/>
                  <a:t>: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is weakly collision resistant and that (certain other plausible assumptions hold) this is a secure MAC.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Weak Collision Resistance: </a:t>
                </a:r>
                <a:r>
                  <a:rPr lang="en-US" dirty="0" smtClean="0"/>
                  <a:t>Give attacker oracle access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(secret key k remains hidden).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Attacker Goal: </a:t>
                </a:r>
                <a:r>
                  <a:rPr lang="en-US" dirty="0" smtClean="0"/>
                  <a:t>Find distinct </a:t>
                </a:r>
                <a:r>
                  <a:rPr lang="en-US" dirty="0" err="1" smtClean="0"/>
                  <a:t>m,m</a:t>
                </a:r>
                <a:r>
                  <a:rPr lang="en-US" dirty="0" smtClean="0"/>
                  <a:t>’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MD5 can no longer be viewed as collision resistant</a:t>
            </a:r>
          </a:p>
          <a:p>
            <a:endParaRPr lang="en-US" dirty="0"/>
          </a:p>
          <a:p>
            <a:r>
              <a:rPr lang="en-US" dirty="0" smtClean="0"/>
              <a:t>However, HMAC-MD5 remained unbroken after MD5 was broken</a:t>
            </a:r>
          </a:p>
          <a:p>
            <a:pPr lvl="1"/>
            <a:r>
              <a:rPr lang="en-US" dirty="0" smtClean="0"/>
              <a:t>Gave developers time to replace HMAC-MD5</a:t>
            </a:r>
          </a:p>
          <a:p>
            <a:pPr lvl="1"/>
            <a:r>
              <a:rPr lang="en-US" dirty="0" smtClean="0"/>
              <a:t>Nevertheless, don’t use HMAC-MD5!</a:t>
            </a:r>
          </a:p>
          <a:p>
            <a:r>
              <a:rPr lang="en-US" dirty="0" smtClean="0"/>
              <a:t>HMAC-SHA1 still seems to be okay (temporarily), despite collision</a:t>
            </a:r>
            <a:endParaRPr lang="en-US" dirty="0"/>
          </a:p>
          <a:p>
            <a:r>
              <a:rPr lang="en-US" dirty="0" smtClean="0"/>
              <a:t>HMAC is efficient and unbroken</a:t>
            </a:r>
          </a:p>
          <a:p>
            <a:pPr lvl="1"/>
            <a:r>
              <a:rPr lang="en-US" dirty="0" smtClean="0"/>
              <a:t>CBC-MAC was not widely deployed because it as “too slow”</a:t>
            </a:r>
          </a:p>
          <a:p>
            <a:pPr lvl="1"/>
            <a:r>
              <a:rPr lang="en-US" dirty="0" smtClean="0"/>
              <a:t>Instead practitioners often used heuristic constructions (which were breakable)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Message Authentication Codes</a:t>
                </a:r>
              </a:p>
              <a:p>
                <a:pPr lvl="1"/>
                <a:r>
                  <a:rPr lang="en-US" dirty="0" smtClean="0"/>
                  <a:t>Integrity vs Confidentiality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Extension to unbounded messages and pitfalls (block re-ordering, truncation)</a:t>
                </a:r>
              </a:p>
              <a:p>
                <a:pPr lvl="1"/>
                <a:r>
                  <a:rPr lang="en-US" strike="sngStrike" dirty="0" smtClean="0"/>
                  <a:t>CBC-MAC</a:t>
                </a:r>
                <a:endParaRPr lang="en-US" strike="sngStrike" dirty="0"/>
              </a:p>
              <a:p>
                <a:r>
                  <a:rPr lang="en-US" dirty="0" smtClean="0"/>
                  <a:t>Authenticated Encryption + CCA-Security</a:t>
                </a:r>
              </a:p>
              <a:p>
                <a:pPr lvl="1"/>
                <a:r>
                  <a:rPr lang="en-US" strike="sngStrike" dirty="0" smtClean="0">
                    <a:solidFill>
                      <a:srgbClr val="FF0000"/>
                    </a:solidFill>
                  </a:rPr>
                  <a:t>Encrypt and Authenticate [SSH]</a:t>
                </a:r>
              </a:p>
              <a:p>
                <a:pPr lvl="1"/>
                <a:r>
                  <a:rPr lang="en-US" dirty="0" smtClean="0">
                    <a:solidFill>
                      <a:srgbClr val="FFC000"/>
                    </a:solidFill>
                  </a:rPr>
                  <a:t>Authenticate then Encrypt [TLS] (Caution Required)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Encrypt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then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Authenticate!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1:</a:t>
                </a:r>
                <a:r>
                  <a:rPr lang="en-US" dirty="0" smtClean="0"/>
                  <a:t> Evaluate H(.) on 2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+1 distinct inputs.</a:t>
                </a:r>
              </a:p>
              <a:p>
                <a:endParaRPr lang="en-US" dirty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2" descr="Image result for pigeon hole 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4" y="4064000"/>
            <a:ext cx="3686303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822322" y="1690688"/>
            <a:ext cx="3749918" cy="3448497"/>
          </a:xfrm>
          <a:prstGeom prst="wedgeEllipseCallout">
            <a:avLst>
              <a:gd name="adj1" fmla="val -79019"/>
              <a:gd name="adj2" fmla="val 35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we do better?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28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</p:spPr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Attack 2:</a:t>
                </a:r>
                <a:r>
                  <a:rPr lang="en-US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distinct inputs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q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i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j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120880" cy="4351338"/>
              </a:xfrm>
              <a:blipFill>
                <a:blip r:embed="rId2"/>
                <a:stretch>
                  <a:fillRect l="-90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72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5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 for Finding Collisions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/>
              <a:lstStyle/>
              <a:p>
                <a:r>
                  <a:rPr lang="en-US" dirty="0" smtClean="0"/>
                  <a:t>Ideal Hashing Algorithm</a:t>
                </a:r>
              </a:p>
              <a:p>
                <a:pPr lvl="1"/>
                <a:r>
                  <a:rPr lang="en-US" dirty="0" smtClean="0"/>
                  <a:t>Random function H from {0,1}* to {0,1}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/>
                  <a:t>Suppose attacker </a:t>
                </a:r>
                <a:r>
                  <a:rPr lang="en-US" dirty="0" smtClean="0"/>
                  <a:t>has oracle access to H(.)</a:t>
                </a:r>
              </a:p>
              <a:p>
                <a:pPr lvl="1"/>
                <a:endParaRPr lang="en-US" dirty="0"/>
              </a:p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Evaluate H(.)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 distinct inputs 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,…,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q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 smtClean="0"/>
                  <a:t>Store values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x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 smtClean="0"/>
                  <a:t> in a hash table of size q</a:t>
                </a:r>
              </a:p>
              <a:p>
                <a:pPr lvl="1"/>
                <a:r>
                  <a:rPr lang="en-US" sz="2800" dirty="0" smtClean="0"/>
                  <a:t>Requires time/space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 smtClean="0"/>
              </a:p>
              <a:p>
                <a:pPr lvl="1"/>
                <a:r>
                  <a:rPr lang="en-US" sz="2800" dirty="0" smtClean="0"/>
                  <a:t>Can we do better?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72" y="124968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 smtClean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Repeat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 smtClean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 Repeat for j=1 to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H(x) = H(x’) then  output </a:t>
                </a:r>
                <a:r>
                  <a:rPr lang="en-US" dirty="0" err="1" smtClean="0"/>
                  <a:t>x,x</a:t>
                </a:r>
                <a:r>
                  <a:rPr lang="en-US" dirty="0" smtClean="0"/>
                  <a:t>’</a:t>
                </a:r>
              </a:p>
              <a:p>
                <a:pPr lvl="2"/>
                <a:r>
                  <a:rPr lang="en-US" dirty="0" smtClean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2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Attack 2:</a:t>
                </a:r>
                <a:r>
                  <a:rPr lang="en-US" sz="3200" dirty="0" smtClean="0"/>
                  <a:t> Select random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r>
                  <a:rPr lang="en-US" sz="3200" dirty="0" smtClean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/>
                      <m:t>x</m:t>
                    </m:r>
                    <m:r>
                      <m:rPr>
                        <m:nor/>
                      </m:rPr>
                      <a:rPr lang="en-US" sz="3200" baseline="-25000" dirty="0"/>
                      <m:t>i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−1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Initialize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Repeat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=1,2,…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                </m:t>
                    </m:r>
                    <m:r>
                      <m:rPr>
                        <m:nor/>
                      </m:rPr>
                      <a:rPr lang="en-US" b="0" i="0" dirty="0" smtClean="0"/>
                      <m:t>now</m:t>
                    </m:r>
                    <m:r>
                      <m:rPr>
                        <m:nor/>
                      </m:rPr>
                      <a:rPr lang="en-US" b="0" i="0" dirty="0" smtClean="0"/>
                      <m:t> 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′:=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′))</m:t>
                    </m:r>
                  </m:oMath>
                </a14:m>
                <a:r>
                  <a:rPr lang="en-US" b="0" dirty="0" smtClean="0"/>
                  <a:t>        now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x=x’ then break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Reset</m:t>
                    </m:r>
                    <m:r>
                      <m:rPr>
                        <m:nor/>
                      </m:rPr>
                      <a:rPr lang="en-US" b="0" i="0" dirty="0" smtClean="0"/>
                      <m:t>  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dirty="0"/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 Repeat for j=1 to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H(x) = H(x’) then  output </a:t>
                </a:r>
                <a:r>
                  <a:rPr lang="en-US" dirty="0" err="1" smtClean="0"/>
                  <a:t>x,x</a:t>
                </a:r>
                <a:r>
                  <a:rPr lang="en-US" dirty="0" smtClean="0"/>
                  <a:t>’</a:t>
                </a:r>
              </a:p>
              <a:p>
                <a:pPr lvl="2"/>
                <a:r>
                  <a:rPr lang="en-US" dirty="0" smtClean="0"/>
                  <a:t>Else x:= H(x), x’ = H(x)                     Now x=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+</m:t>
                    </m:r>
                    <m:r>
                      <m:rPr>
                        <m:nor/>
                      </m:rPr>
                      <a:rPr lang="en-US" b="0" i="0" baseline="-25000" dirty="0" smtClean="0"/>
                      <m:t>j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66265"/>
                <a:ext cx="12120880" cy="4351338"/>
              </a:xfrm>
              <a:blipFill>
                <a:blip r:embed="rId3"/>
                <a:stretch>
                  <a:fillRect l="-115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 descr="Image result for birthday pa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12" y="1229360"/>
            <a:ext cx="3157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Finds collision after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steps in expectation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22" y="1638711"/>
                <a:ext cx="4435718" cy="3448497"/>
              </a:xfrm>
              <a:prstGeom prst="wedgeEllipseCallout">
                <a:avLst>
                  <a:gd name="adj1" fmla="val -129044"/>
                  <a:gd name="adj2" fmla="val 2832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Floyd’s Cycle Finding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78413"/>
            <a:ext cx="10515600" cy="1460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-25000" dirty="0"/>
          </a:p>
          <a:p>
            <a:r>
              <a:rPr lang="en-US" dirty="0"/>
              <a:t>Analogy</a:t>
            </a:r>
            <a:r>
              <a:rPr lang="en-US" dirty="0" smtClean="0"/>
              <a:t>: Cycle detection in linked list </a:t>
            </a:r>
            <a:endParaRPr lang="en-US" dirty="0"/>
          </a:p>
          <a:p>
            <a:r>
              <a:rPr lang="en-US" dirty="0"/>
              <a:t>Can traverse </a:t>
            </a:r>
            <a:r>
              <a:rPr lang="en-US" dirty="0" smtClean="0"/>
              <a:t>“linked list” </a:t>
            </a:r>
            <a:r>
              <a:rPr lang="en-US" dirty="0"/>
              <a:t>by computing H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0" y="-103724"/>
                <a:ext cx="584375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aseline="-25000" dirty="0" smtClean="0"/>
              </a:p>
              <a:p>
                <a:endParaRPr lang="en-US" baseline="-25000" dirty="0" smtClean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endParaRPr lang="en-US" baseline="-25000" dirty="0" smtClean="0"/>
              </a:p>
              <a:p>
                <a:r>
                  <a:rPr lang="en-US" dirty="0" smtClean="0"/>
                  <a:t>A cycle denotes a hash collision</a:t>
                </a:r>
              </a:p>
              <a:p>
                <a:r>
                  <a:rPr lang="en-US" dirty="0" smtClean="0"/>
                  <a:t>Occurs after </a:t>
                </a:r>
                <a:r>
                  <a:rPr lang="en-US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steps by birthday paradox</a:t>
                </a:r>
              </a:p>
              <a:p>
                <a:r>
                  <a:rPr lang="en-US" dirty="0" smtClean="0"/>
                  <a:t>First attack phase detects cycle</a:t>
                </a:r>
              </a:p>
              <a:p>
                <a:r>
                  <a:rPr lang="en-US" dirty="0" smtClean="0"/>
                  <a:t>Second phase identifies collision</a:t>
                </a:r>
              </a:p>
              <a:p>
                <a:endParaRPr lang="en-US" baseline="-25000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-103724"/>
                <a:ext cx="5843752" cy="4351338"/>
              </a:xfrm>
              <a:prstGeom prst="rect">
                <a:avLst/>
              </a:prstGeom>
              <a:blipFill>
                <a:blip r:embed="rId3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3951285"/>
            <a:ext cx="2994978" cy="26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rtoise and hare flo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310947"/>
            <a:ext cx="6065060" cy="40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Space Birthday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Can be adapted to find “meaningful collisions” if we have a large message space </a:t>
                </a:r>
                <a:r>
                  <a:rPr lang="en-US" dirty="0"/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Set of positive recommendation letters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Set of negative recommendation letters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such that H(z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 = H(z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Can adapt previous attack by assigning unique binary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of length  to 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baseline="-25000" dirty="0"/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(e.g., Password Cracking)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Attacker is given y=H(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Goal find x’ s.t. H(x’) = 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There is an attack which requires</a:t>
                </a:r>
              </a:p>
              <a:p>
                <a:pPr lvl="1"/>
                <a:r>
                  <a:rPr lang="en-US" dirty="0" smtClean="0"/>
                  <a:t>Precomputation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𝑃𝐴𝑆𝑆𝑊𝑂𝑅𝐷𝑆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𝑃𝐴𝑆𝑆𝑊𝑂𝑅𝐷𝑆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On input y finds 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 in Time: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𝑃𝐴𝑆𝑆𝑊𝑂𝑅𝐷𝑆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Cracking costs amortize over many users…</a:t>
                </a:r>
              </a:p>
              <a:p>
                <a:r>
                  <a:rPr lang="en-US" dirty="0" smtClean="0"/>
                  <a:t>Other time-memory tradeoffs are possible…</a:t>
                </a:r>
                <a:endParaRPr lang="en-US" dirty="0"/>
              </a:p>
              <a:p>
                <a:r>
                  <a:rPr lang="en-US" b="1" dirty="0" smtClean="0"/>
                  <a:t>Defense 1: </a:t>
                </a:r>
                <a:r>
                  <a:rPr lang="en-US" dirty="0" smtClean="0"/>
                  <a:t>y=H(</a:t>
                </a:r>
                <a:r>
                  <a:rPr lang="en-US" dirty="0" err="1" smtClean="0"/>
                  <a:t>pwd|salt</a:t>
                </a:r>
                <a:r>
                  <a:rPr lang="en-US" dirty="0" smtClean="0"/>
                  <a:t>)     [password salting]</a:t>
                </a:r>
              </a:p>
              <a:p>
                <a:r>
                  <a:rPr lang="en-US" b="1" dirty="0"/>
                  <a:t>Defense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Make sure that H is moderately expensive to compute (MHFs)</a:t>
                </a:r>
                <a:endParaRPr lang="en-US" dirty="0"/>
              </a:p>
              <a:p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(e.g., Password Cracking)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Attacker is given y=H(x)</a:t>
                </a:r>
              </a:p>
              <a:p>
                <a:endParaRPr lang="en-US" dirty="0"/>
              </a:p>
              <a:p>
                <a:r>
                  <a:rPr lang="en-US" dirty="0" smtClean="0"/>
                  <a:t>Goal find x’ s.t. H(x’) = y</a:t>
                </a:r>
              </a:p>
              <a:p>
                <a:endParaRPr lang="en-US" dirty="0"/>
              </a:p>
              <a:p>
                <a:r>
                  <a:rPr lang="en-US" dirty="0" smtClean="0"/>
                  <a:t>Precomputation (sketch)</a:t>
                </a:r>
              </a:p>
              <a:p>
                <a:pPr lvl="1"/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/>
                  <a:t>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E</m:t>
                        </m:r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where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EP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and 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y=y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=1,2….,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aseline="-25000" dirty="0"/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For each j s.t </a:t>
                </a:r>
                <a:r>
                  <a:rPr lang="en-US" dirty="0" err="1" smtClean="0"/>
                  <a:t>EP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Check if y is in the hash chain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dirty="0"/>
                          <m:t>EP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Yes </a:t>
                </a:r>
                <a:r>
                  <a:rPr lang="en-US" dirty="0" smtClean="0">
                    <a:sym typeface="Wingdings" panose="05000000000000000000" pitchFamily="2" charset="2"/>
                  </a:rPr>
                  <a:t> Found desired x’</a:t>
                </a:r>
              </a:p>
              <a:p>
                <a:pPr lvl="2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3708400" y="4178370"/>
            <a:ext cx="4023360" cy="111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31760" y="3938048"/>
                <a:ext cx="2366225" cy="480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Total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 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760" y="3938048"/>
                <a:ext cx="2366225" cy="480644"/>
              </a:xfrm>
              <a:prstGeom prst="rect">
                <a:avLst/>
              </a:prstGeom>
              <a:blipFill>
                <a:blip r:embed="rId4"/>
                <a:stretch>
                  <a:fillRect l="-2062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783840" y="2580161"/>
            <a:ext cx="4023360" cy="107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6080" y="2313925"/>
                <a:ext cx="337312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Space: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Precomputation Time: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0" y="2313925"/>
                <a:ext cx="3373120" cy="666977"/>
              </a:xfrm>
              <a:prstGeom prst="rect">
                <a:avLst/>
              </a:prstGeom>
              <a:blipFill>
                <a:blip r:embed="rId5"/>
                <a:stretch>
                  <a:fillRect l="-1447" t="-3670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46024" y="4647029"/>
                <a:ext cx="3343351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Runtime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24" y="4647029"/>
                <a:ext cx="3343351" cy="933654"/>
              </a:xfrm>
              <a:prstGeom prst="rect">
                <a:avLst/>
              </a:prstGeom>
              <a:blipFill>
                <a:blip r:embed="rId6"/>
                <a:stretch>
                  <a:fillRect l="-164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77480" y="5255055"/>
                <a:ext cx="1897955" cy="1038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uccess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480" y="5255055"/>
                <a:ext cx="1897955" cy="1038939"/>
              </a:xfrm>
              <a:prstGeom prst="rect">
                <a:avLst/>
              </a:prstGeom>
              <a:blipFill>
                <a:blip r:embed="rId7"/>
                <a:stretch>
                  <a:fillRect l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5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 (e.g., Password Cracking)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Attacker is given y=H(x)</a:t>
                </a:r>
              </a:p>
              <a:p>
                <a:endParaRPr lang="en-US" dirty="0"/>
              </a:p>
              <a:p>
                <a:r>
                  <a:rPr lang="en-US" dirty="0" smtClean="0"/>
                  <a:t>Goal find x’ s.t. H(x’) = y</a:t>
                </a:r>
              </a:p>
              <a:p>
                <a:endParaRPr lang="en-US" dirty="0"/>
              </a:p>
              <a:p>
                <a:r>
                  <a:rPr lang="en-US" dirty="0" smtClean="0"/>
                  <a:t>Precomputation (sketch)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Store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SP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where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FF0000"/>
                            </a:solidFill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Let y=y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=1,2….,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aseline="-25000" dirty="0"/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err="1" smtClean="0"/>
                  <a:t>Foreach</a:t>
                </a:r>
                <a:r>
                  <a:rPr lang="en-US" dirty="0" smtClean="0"/>
                  <a:t> j s.t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b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Check if y is in the hash chain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dirty="0"/>
                          <m:t>EPi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Yes </a:t>
                </a:r>
                <a:r>
                  <a:rPr lang="en-US" dirty="0" smtClean="0">
                    <a:sym typeface="Wingdings" panose="05000000000000000000" pitchFamily="2" charset="2"/>
                  </a:rPr>
                  <a:t> Found desired x’</a:t>
                </a:r>
              </a:p>
              <a:p>
                <a:pPr lvl="2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62960" y="4356745"/>
            <a:ext cx="3657600" cy="75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18792" y="4137204"/>
            <a:ext cx="206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Repeat for each </a:t>
            </a:r>
            <a:r>
              <a:rPr lang="en-US" dirty="0" smtClean="0"/>
              <a:t>j &lt; 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83840" y="2580161"/>
            <a:ext cx="4023360" cy="107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6080" y="2313925"/>
                <a:ext cx="392176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Space: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Precomputation Time: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0" y="2313925"/>
                <a:ext cx="3921760" cy="666977"/>
              </a:xfrm>
              <a:prstGeom prst="rect">
                <a:avLst/>
              </a:prstGeom>
              <a:blipFill>
                <a:blip r:embed="rId4"/>
                <a:stretch>
                  <a:fillRect l="-1244" t="-3670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46024" y="4647029"/>
                <a:ext cx="3805850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Runtime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ℓ/3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24" y="4647029"/>
                <a:ext cx="3805850" cy="933654"/>
              </a:xfrm>
              <a:prstGeom prst="rect">
                <a:avLst/>
              </a:prstGeom>
              <a:blipFill>
                <a:blip r:embed="rId5"/>
                <a:stretch>
                  <a:fillRect l="-144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77480" y="5255055"/>
                <a:ext cx="21579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uccess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480" y="5255055"/>
                <a:ext cx="2157963" cy="923330"/>
              </a:xfrm>
              <a:prstGeom prst="rect">
                <a:avLst/>
              </a:prstGeom>
              <a:blipFill>
                <a:blip r:embed="rId6"/>
                <a:stretch>
                  <a:fillRect l="-2542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8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9" y="4235866"/>
            <a:ext cx="10515600" cy="2588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Advantages over Previous Solution</a:t>
            </a:r>
          </a:p>
          <a:p>
            <a:r>
              <a:rPr lang="en-US" dirty="0"/>
              <a:t>Both MACs are </a:t>
            </a:r>
            <a:r>
              <a:rPr lang="en-US" dirty="0" smtClean="0"/>
              <a:t>secure</a:t>
            </a:r>
            <a:endParaRPr lang="en-US" dirty="0"/>
          </a:p>
          <a:p>
            <a:r>
              <a:rPr lang="en-US" dirty="0" smtClean="0"/>
              <a:t>Works for unbounded length messages</a:t>
            </a:r>
          </a:p>
          <a:p>
            <a:r>
              <a:rPr lang="en-US" dirty="0" smtClean="0"/>
              <a:t>Canonical Verification</a:t>
            </a:r>
          </a:p>
          <a:p>
            <a:r>
              <a:rPr lang="en-US" dirty="0" smtClean="0"/>
              <a:t>Short Authentication tag</a:t>
            </a:r>
          </a:p>
          <a:p>
            <a:r>
              <a:rPr lang="en-US" strike="sngStrike" dirty="0" smtClean="0"/>
              <a:t>Parallelizable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910339" y="1888589"/>
            <a:ext cx="1" cy="325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4797" y="1875197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904310" y="2602458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27109" y="2375040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4772800" y="2647980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95599" y="2412706"/>
            <a:ext cx="924391" cy="1046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6601499" y="2711691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58535" y="3519934"/>
            <a:ext cx="678025" cy="19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76802" y="1916688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sz="3200" dirty="0" smtClean="0"/>
                  <a:t>for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=1,…,d </a:t>
                </a:r>
                <a:endParaRPr lang="en-US" sz="3200" dirty="0" smtClean="0"/>
              </a:p>
              <a:p>
                <a:pPr lvl="1"/>
                <a:r>
                  <a:rPr lang="en-US" sz="3200" dirty="0"/>
                  <a:t> </a:t>
                </a:r>
                <a:r>
                  <a:rPr lang="en-US" sz="32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 lvl="2"/>
                <a:r>
                  <a:rPr lang="en-US" sz="2800" dirty="0" smtClean="0"/>
                  <a:t>(encode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as n/4 bit strings)</a:t>
                </a:r>
              </a:p>
              <a:p>
                <a:pPr lvl="1"/>
                <a:r>
                  <a:rPr lang="en-US" sz="3200" b="1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  <a:blipFill>
                <a:blip r:embed="rId13"/>
                <a:stretch>
                  <a:fillRect t="-3963" b="-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64770" y="4353557"/>
            <a:ext cx="5606439" cy="239395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/>
          <p:cNvSpPr/>
          <p:nvPr/>
        </p:nvSpPr>
        <p:spPr>
          <a:xfrm>
            <a:off x="7697547" y="213075"/>
            <a:ext cx="3567085" cy="26017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Caveat: Tricky Padding Issues arise if |m| is not a multiple of the block-length. See textbook.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will see a simpler MAC construction using hash functions soon.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aseline="-250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788825" y="2220974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79188" y="2007897"/>
            <a:ext cx="35180" cy="990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/>
      <p:bldP spid="45" grpId="0" animBg="1"/>
      <p:bldP spid="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Collisions (Other Applications)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Define H(K) =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attacker obtains a pair 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(chosen plaintext attack)</a:t>
                </a:r>
              </a:p>
              <a:p>
                <a:r>
                  <a:rPr lang="en-US" dirty="0" smtClean="0"/>
                  <a:t>There is a key recovery attack with</a:t>
                </a:r>
                <a:endParaRPr lang="en-US" dirty="0"/>
              </a:p>
              <a:p>
                <a:pPr lvl="1"/>
                <a:r>
                  <a:rPr lang="en-US" dirty="0" smtClean="0"/>
                  <a:t>Precomputation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Cracking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</a:t>
                </a:r>
                <a:r>
                  <a:rPr lang="en-US" dirty="0" smtClean="0"/>
                  <a:t>recomputation costs amortize if we are attacking multiple different keys </a:t>
                </a:r>
              </a:p>
              <a:p>
                <a:pPr lvl="1"/>
                <a:r>
                  <a:rPr lang="en-US" dirty="0" smtClean="0"/>
                  <a:t>As long as we have 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baseline="-25000" dirty="0" smtClean="0"/>
                  <a:t>’</a:t>
                </a:r>
                <a:r>
                  <a:rPr lang="en-US" dirty="0" smtClean="0"/>
                  <a:t>(</a:t>
                </a:r>
                <a:r>
                  <a:rPr lang="en-US" dirty="0"/>
                  <a:t>x</a:t>
                </a:r>
                <a:r>
                  <a:rPr lang="en-US" dirty="0" smtClean="0"/>
                  <a:t>) we don’t need to repeat precomputation phase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Week 5</a:t>
            </a:r>
            <a:r>
              <a:rPr lang="en-US" dirty="0"/>
              <a:t>: Topic 3:</a:t>
            </a:r>
            <a:br>
              <a:rPr lang="en-US" dirty="0"/>
            </a:br>
            <a:r>
              <a:rPr lang="en-US" dirty="0"/>
              <a:t>Random Oracle </a:t>
            </a:r>
            <a:r>
              <a:rPr lang="en-US" dirty="0" smtClean="0"/>
              <a:t>Model +  </a:t>
            </a:r>
            <a:r>
              <a:rPr lang="en-US" dirty="0"/>
              <a:t>Hashing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Collision-Resistant </a:t>
            </a:r>
            <a:r>
              <a:rPr lang="en-US" dirty="0" smtClean="0"/>
              <a:t>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s.t.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 of NCAA Tournament)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tournament is over)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249999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Conclusion</a:t>
                </a:r>
                <a:r>
                  <a:rPr lang="en-US" dirty="0" smtClean="0"/>
                  <a:t>: Collision resistance is not sufficient for message commitment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</a:t>
                </a:r>
                <a:r>
                  <a:rPr lang="en-US" dirty="0" smtClean="0"/>
                  <a:t>          </a:t>
                </a:r>
                <a:r>
                  <a:rPr lang="en-US" dirty="0"/>
                  <a:t>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</a:t>
                </a:r>
                <a:r>
                  <a:rPr lang="en-US" dirty="0" smtClean="0"/>
                  <a:t>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 smtClean="0"/>
              </a:p>
              <a:p>
                <a:r>
                  <a:rPr lang="en-US" dirty="0" smtClean="0"/>
                  <a:t>No attacks when instantiated with any reasonable candidate (e.g., SHA3)</a:t>
                </a:r>
                <a:endParaRPr lang="en-US" dirty="0"/>
              </a:p>
              <a:p>
                <a:r>
                  <a:rPr lang="en-US" dirty="0" smtClean="0"/>
                  <a:t>Cryptographic hash functions seem to provide “something” beyond collision resistance, but how do we model this capability?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hash function H as a truly random function</a:t>
            </a:r>
          </a:p>
          <a:p>
            <a:r>
              <a:rPr lang="en-US" dirty="0" smtClean="0"/>
              <a:t>Algorithms can only interact with H as an oracle</a:t>
            </a:r>
          </a:p>
          <a:p>
            <a:pPr lvl="1"/>
            <a:r>
              <a:rPr lang="en-US" b="1" dirty="0" smtClean="0"/>
              <a:t>Query</a:t>
            </a:r>
            <a:r>
              <a:rPr lang="en-US" dirty="0" smtClean="0"/>
              <a:t>: x</a:t>
            </a:r>
          </a:p>
          <a:p>
            <a:pPr lvl="1"/>
            <a:r>
              <a:rPr lang="en-US" b="1" dirty="0" smtClean="0"/>
              <a:t>Response</a:t>
            </a:r>
            <a:r>
              <a:rPr lang="en-US" dirty="0" smtClean="0"/>
              <a:t>: H(x)</a:t>
            </a:r>
          </a:p>
          <a:p>
            <a:r>
              <a:rPr lang="en-US" dirty="0" smtClean="0"/>
              <a:t>If we submit the same query you see the same response</a:t>
            </a:r>
          </a:p>
          <a:p>
            <a:r>
              <a:rPr lang="en-US" dirty="0" smtClean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 smtClean="0"/>
              <a:t>Real World: </a:t>
            </a:r>
            <a:r>
              <a:rPr lang="en-US" dirty="0" smtClean="0"/>
              <a:t>H instantiated as cryptographic hash function (e.g., SHA3) of fixed length (no </a:t>
            </a:r>
            <a:r>
              <a:rPr lang="en-US" dirty="0" err="1" smtClean="0"/>
              <a:t>Merkle-Damgård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Message Commitment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winners of NCAA Final Four)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Final Four is decided)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 smtClean="0"/>
                  <a:t>Random Oracle Model</a:t>
                </a:r>
                <a:r>
                  <a:rPr lang="en-US" sz="3600" dirty="0" smtClean="0"/>
                  <a:t>: Above message commitment scheme is secure (Alice cannot change m + Bob learns nothing about m)</a:t>
                </a:r>
              </a:p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 smtClean="0"/>
                  <a:t>against any attacker with q queries to H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 rotWithShape="1">
                <a:blip r:embed="rId3"/>
                <a:stretch>
                  <a:fillRect l="-1156" t="-280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Suppose we are simulating attacker A in a reduction</a:t>
            </a:r>
          </a:p>
          <a:p>
            <a:pPr lvl="1"/>
            <a:r>
              <a:rPr lang="en-US" b="1" dirty="0" smtClean="0"/>
              <a:t>Extractability</a:t>
            </a:r>
            <a:r>
              <a:rPr lang="en-US" dirty="0" smtClean="0"/>
              <a:t>: When A queries H at x we </a:t>
            </a:r>
            <a:r>
              <a:rPr lang="en-US" b="1" dirty="0" smtClean="0"/>
              <a:t>see this query </a:t>
            </a:r>
            <a:r>
              <a:rPr lang="en-US" dirty="0" smtClean="0"/>
              <a:t>and learn x (and can easily find H(x))</a:t>
            </a:r>
          </a:p>
          <a:p>
            <a:pPr lvl="1"/>
            <a:r>
              <a:rPr lang="en-US" b="1" dirty="0" smtClean="0"/>
              <a:t>Programmability</a:t>
            </a:r>
            <a:r>
              <a:rPr lang="en-US" dirty="0" smtClean="0"/>
              <a:t>: We can set the value of H(x) to a value of our choice</a:t>
            </a:r>
          </a:p>
          <a:p>
            <a:pPr lvl="2"/>
            <a:r>
              <a:rPr lang="en-US" dirty="0" smtClean="0"/>
              <a:t>As long as the value is correctly distribute i.e., close to uniform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Extractability</a:t>
            </a:r>
            <a:r>
              <a:rPr lang="en-US" dirty="0" smtClean="0"/>
              <a:t> and </a:t>
            </a:r>
            <a:r>
              <a:rPr lang="en-US" b="1" dirty="0" smtClean="0"/>
              <a:t>Programmability</a:t>
            </a:r>
            <a:r>
              <a:rPr lang="en-US" dirty="0" smtClean="0"/>
              <a:t> are useful tools for a security reduction!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queries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Provably secure </a:t>
            </a:r>
            <a:r>
              <a:rPr lang="en-US" dirty="0"/>
              <a:t>c</a:t>
            </a:r>
            <a:r>
              <a:rPr lang="en-US" dirty="0" smtClean="0"/>
              <a:t>onstructions in random oracle model are often much more efficient (compared to provably secure construction is “standard model”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we </a:t>
            </a:r>
            <a:r>
              <a:rPr lang="en-US" dirty="0" smtClean="0"/>
              <a:t>only know </a:t>
            </a:r>
            <a:r>
              <a:rPr lang="en-US" dirty="0"/>
              <a:t>how to design </a:t>
            </a:r>
            <a:r>
              <a:rPr lang="en-US" dirty="0" smtClean="0"/>
              <a:t>provably secure protocol in random oracle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formal justification</a:t>
            </a:r>
          </a:p>
          <a:p>
            <a:r>
              <a:rPr lang="en-US" dirty="0" smtClean="0"/>
              <a:t>Why should security guarantees translate when we instantiate random oracle with a real cryptographic hash function?</a:t>
            </a:r>
          </a:p>
          <a:p>
            <a:endParaRPr lang="en-US" dirty="0" smtClean="0"/>
          </a:p>
          <a:p>
            <a:r>
              <a:rPr lang="en-US" dirty="0" smtClean="0"/>
              <a:t>We can construct (contrived) examples of protocols which are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ecure in random oracle model…</a:t>
            </a:r>
          </a:p>
          <a:p>
            <a:pPr lvl="1"/>
            <a:r>
              <a:rPr lang="en-US" dirty="0" smtClean="0"/>
              <a:t>But broken in the real world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Evidence of sound design </a:t>
            </a:r>
            <a:r>
              <a:rPr lang="en-US" dirty="0" smtClean="0"/>
              <a:t>(any weakness involves the hash function used to instantiate the random oracle)</a:t>
            </a:r>
          </a:p>
          <a:p>
            <a:r>
              <a:rPr lang="en-US" b="1" dirty="0" smtClean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 smtClean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 smtClean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Application: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hash h(x) of a file x is a unique identifier for the file</a:t>
            </a:r>
          </a:p>
          <a:p>
            <a:pPr lvl="1"/>
            <a:r>
              <a:rPr lang="en-US" dirty="0" smtClean="0"/>
              <a:t>Collision Resistance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 need to worry about another file y with H(y)=H(y)</a:t>
            </a:r>
          </a:p>
          <a:p>
            <a:endParaRPr lang="en-US" dirty="0" smtClean="0"/>
          </a:p>
          <a:p>
            <a:r>
              <a:rPr lang="en-US" dirty="0" smtClean="0"/>
              <a:t>Application 1: Virus Fingerprinting</a:t>
            </a:r>
          </a:p>
          <a:p>
            <a:endParaRPr lang="en-US" dirty="0"/>
          </a:p>
          <a:p>
            <a:r>
              <a:rPr lang="en-US" dirty="0" smtClean="0"/>
              <a:t>Application 2: P2P File Sharing</a:t>
            </a:r>
          </a:p>
          <a:p>
            <a:endParaRPr lang="en-US" dirty="0"/>
          </a:p>
          <a:p>
            <a:r>
              <a:rPr lang="en-US" dirty="0" smtClean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7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Too many hashes to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Need all files to compute hash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9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only one hash value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6" y="5640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690688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5807"/>
            <a:ext cx="1086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: Let (Gen,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s</a:t>
            </a:r>
            <a:r>
              <a:rPr lang="en-US" sz="2800" dirty="0" smtClean="0"/>
              <a:t>) be a collision resistant hash function and let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(m)</a:t>
            </a:r>
          </a:p>
          <a:p>
            <a:r>
              <a:rPr lang="en-US" sz="2800" dirty="0" smtClean="0"/>
              <a:t>return the root hash in a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Tree. Then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 is collision resistant.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’,h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,h</a:t>
            </a:r>
            <a:r>
              <a:rPr lang="en-US" sz="2400" baseline="-25000" dirty="0" smtClean="0"/>
              <a:t>3-4</a:t>
            </a:r>
            <a:r>
              <a:rPr lang="en-US" sz="2400" dirty="0" smtClean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Root: H</a:t>
            </a:r>
            <a:r>
              <a:rPr lang="en-US" sz="2400" baseline="-25000" dirty="0" smtClean="0"/>
              <a:t>1-4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2378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b="1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b="1" dirty="0" err="1" smtClean="0"/>
                  <a:t>ValidDecQuery</a:t>
                </a:r>
                <a:r>
                  <a:rPr lang="en-US" dirty="0" smtClean="0"/>
                  <a:t>] =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b="1" dirty="0" smtClean="0"/>
                  <a:t>Hint: </a:t>
                </a:r>
                <a:r>
                  <a:rPr lang="en-US" dirty="0"/>
                  <a:t>Follows from strong security of MAC since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also implies unforgeability.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dirty="0" smtClean="0"/>
                  <a:t>Hint: otherwise we can use A to break CPA-security</a:t>
                </a:r>
              </a:p>
              <a:p>
                <a:pPr lvl="1"/>
                <a:r>
                  <a:rPr lang="en-US" dirty="0" smtClean="0"/>
                  <a:t>Hint 2: simulate decryption oracle by always returning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when given new ciphertext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wants to commit a message m to Bob</a:t>
            </a:r>
          </a:p>
          <a:p>
            <a:pPr lvl="1"/>
            <a:r>
              <a:rPr lang="en-US" dirty="0" smtClean="0"/>
              <a:t>And possibly reveal it later at a time of her choosing</a:t>
            </a:r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Hiding: commitment reveals nothing about m to Bob</a:t>
            </a:r>
          </a:p>
          <a:p>
            <a:pPr lvl="1"/>
            <a:r>
              <a:rPr lang="en-US" dirty="0" smtClean="0"/>
              <a:t>Binding: it is infeasible for Alice to alter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commit(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,r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Commitment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A secure commitment scheme is </a:t>
            </a:r>
            <a:r>
              <a:rPr lang="en-US" b="1" dirty="0" smtClean="0"/>
              <a:t>hiding</a:t>
            </a:r>
            <a:r>
              <a:rPr lang="en-US" dirty="0" smtClean="0"/>
              <a:t> and </a:t>
            </a:r>
            <a:r>
              <a:rPr lang="en-US" b="1" dirty="0" smtClean="0"/>
              <a:t>binding</a:t>
            </a:r>
          </a:p>
          <a:p>
            <a:r>
              <a:rPr lang="en-US" b="1" dirty="0" smtClean="0"/>
              <a:t>Hiding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Binding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 in 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Commit</a:t>
            </a:r>
            <a:r>
              <a:rPr lang="en-US" dirty="0" smtClean="0"/>
              <a:t>(</a:t>
            </a:r>
            <a:r>
              <a:rPr lang="en-US" dirty="0" err="1" smtClean="0"/>
              <a:t>r,m</a:t>
            </a:r>
            <a:r>
              <a:rPr lang="en-US" dirty="0" smtClean="0"/>
              <a:t>):=H(</a:t>
            </a:r>
            <a:r>
              <a:rPr lang="en-US" dirty="0" err="1" smtClean="0"/>
              <a:t>m|r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Reveal</a:t>
            </a:r>
            <a:r>
              <a:rPr lang="en-US" dirty="0" smtClean="0"/>
              <a:t>(c):= (</a:t>
            </a:r>
            <a:r>
              <a:rPr lang="en-US" dirty="0" err="1" smtClean="0"/>
              <a:t>m,r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In the random oracle model this is a secure  commitment scheme.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699" y="1783968"/>
            <a:ext cx="109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</a:p>
          <a:p>
            <a:endParaRPr lang="en-US" dirty="0"/>
          </a:p>
          <a:p>
            <a:r>
              <a:rPr lang="en-US" dirty="0" smtClean="0"/>
              <a:t>Key Derivation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</a:p>
          <a:p>
            <a:r>
              <a:rPr lang="en-US" dirty="0" smtClean="0"/>
              <a:t>Block Ciphers</a:t>
            </a:r>
          </a:p>
          <a:p>
            <a:r>
              <a:rPr lang="en-US" dirty="0" smtClean="0"/>
              <a:t>Feistel Networks</a:t>
            </a:r>
          </a:p>
          <a:p>
            <a:r>
              <a:rPr lang="en-US" dirty="0" smtClean="0"/>
              <a:t>DES, 3DES</a:t>
            </a:r>
            <a:endParaRPr lang="en-US" dirty="0"/>
          </a:p>
          <a:p>
            <a:r>
              <a:rPr lang="en-US" dirty="0"/>
              <a:t>Read Katz and Lindell 6.1-6.2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Revisit: Building </a:t>
            </a:r>
            <a:r>
              <a:rPr lang="en-US" dirty="0"/>
              <a:t>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Doesn’t </a:t>
                </a:r>
                <a:r>
                  <a:rPr lang="en-US" b="1" dirty="0" smtClean="0"/>
                  <a:t>necessarily</a:t>
                </a:r>
                <a:r>
                  <a:rPr lang="en-US" dirty="0" smtClean="0"/>
                  <a:t> work</a:t>
                </a:r>
              </a:p>
              <a:p>
                <a:r>
                  <a:rPr lang="en-US" dirty="0" smtClean="0"/>
                  <a:t>Approach is still used in TLS</a:t>
                </a:r>
              </a:p>
              <a:p>
                <a:r>
                  <a:rPr lang="en-US" dirty="0" smtClean="0"/>
                  <a:t>Some practitioners still advocate for this methodology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 Bad Example: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ECC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codeword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error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correction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Decode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`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mostly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same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633" y="6033184"/>
            <a:ext cx="970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The Order of Encryption and Authentication for protecting communication by Hugo </a:t>
            </a:r>
            <a:r>
              <a:rPr lang="en-US" dirty="0" err="1" smtClean="0"/>
              <a:t>Krawczyk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eprint.iacr.org/2001/045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Solution? Alice transmits c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to Bob, who decrypts and sends Alice c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etc…</a:t>
            </a:r>
            <a:endParaRPr lang="en-US" dirty="0"/>
          </a:p>
          <a:p>
            <a:r>
              <a:rPr lang="en-US" dirty="0"/>
              <a:t>Authenticated Encryption scheme is 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For fixed length-messages</a:t>
            </a:r>
          </a:p>
          <a:p>
            <a:r>
              <a:rPr lang="en-US" dirty="0" smtClean="0"/>
              <a:t>We still need to worry about </a:t>
            </a:r>
          </a:p>
          <a:p>
            <a:pPr lvl="1"/>
            <a:r>
              <a:rPr lang="en-US" dirty="0" smtClean="0"/>
              <a:t>Re-ordering attacks </a:t>
            </a:r>
          </a:p>
          <a:p>
            <a:pPr lvl="2"/>
            <a:r>
              <a:rPr lang="en-US" dirty="0" smtClean="0"/>
              <a:t>Alice sends 2n-bit message to Bob as 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Replay Attacks</a:t>
            </a:r>
          </a:p>
          <a:p>
            <a:pPr lvl="2"/>
            <a:r>
              <a:rPr lang="en-US" dirty="0" smtClean="0"/>
              <a:t>Attacker who intercepts message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 can replay this message later in the conversation</a:t>
            </a:r>
          </a:p>
          <a:p>
            <a:pPr lvl="1"/>
            <a:r>
              <a:rPr lang="en-US" dirty="0" smtClean="0"/>
              <a:t>Reflection Attack</a:t>
            </a:r>
          </a:p>
          <a:p>
            <a:pPr lvl="2"/>
            <a:r>
              <a:rPr lang="en-US" dirty="0" smtClean="0"/>
              <a:t>Attacker intercepts message 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sent from Alice to Bob and replays to c</a:t>
            </a:r>
            <a:r>
              <a:rPr lang="en-US" baseline="-25000" dirty="0" smtClean="0"/>
              <a:t>1 </a:t>
            </a:r>
            <a:r>
              <a:rPr lang="en-US" dirty="0" smtClean="0"/>
              <a:t>Alice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252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ECC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𝐷𝑒𝑐𝑜𝑑𝑒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Mac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252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633" y="6176963"/>
            <a:ext cx="970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The Order of Encryption and Authentication for protecting communication by Hugo </a:t>
            </a:r>
            <a:r>
              <a:rPr lang="en-US" dirty="0" err="1" smtClean="0"/>
              <a:t>Krawczyk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eprint.iacr.org/2001/045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252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ECC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𝐷𝑒𝑐𝑜𝑑𝑒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Mac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252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633" y="6176963"/>
            <a:ext cx="970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The Order of Encryption and Authentication for protecting communication by Hugo </a:t>
            </a:r>
            <a:r>
              <a:rPr lang="en-US" dirty="0" err="1" smtClean="0"/>
              <a:t>Krawczyk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eprint.iacr.org/2001/045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5151120" y="3201035"/>
                <a:ext cx="6682740" cy="352044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Key Point: </a:t>
                </a:r>
                <a:r>
                  <a:rPr lang="en-US" sz="3200" dirty="0" smtClean="0"/>
                  <a:t>Error Correcting Code allows attacker to flip a few bits of s  without altering message m.</a:t>
                </a:r>
              </a:p>
              <a:p>
                <a:pPr algn="ctr"/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0" y="3201035"/>
                <a:ext cx="6682740" cy="3520440"/>
              </a:xfrm>
              <a:prstGeom prst="flowChart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4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252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ECC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𝐷𝑒𝑐𝑜𝑑𝑒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Mac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252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633" y="6176963"/>
            <a:ext cx="970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The Order of Encryption and Authentication for protecting communication by Hugo </a:t>
            </a:r>
            <a:r>
              <a:rPr lang="en-US" dirty="0" err="1" smtClean="0"/>
              <a:t>Krawczyk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eprint.iacr.org/2001/045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Process 5"/>
              <p:cNvSpPr/>
              <p:nvPr/>
            </p:nvSpPr>
            <p:spPr>
              <a:xfrm>
                <a:off x="5151120" y="3201035"/>
                <a:ext cx="6682740" cy="352044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Key Point: </a:t>
                </a:r>
                <a:r>
                  <a:rPr lang="en-US" sz="3200" dirty="0" smtClean="0"/>
                  <a:t>Error Correcting Code allows attacker to flip a few bits of s  without altering message m.</a:t>
                </a:r>
              </a:p>
              <a:p>
                <a:pPr algn="ctr"/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0" y="3201035"/>
                <a:ext cx="6682740" cy="3520440"/>
              </a:xfrm>
              <a:prstGeom prst="flowChart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rocess 6"/>
          <p:cNvSpPr/>
          <p:nvPr/>
        </p:nvSpPr>
        <p:spPr>
          <a:xfrm>
            <a:off x="33636" y="3415130"/>
            <a:ext cx="5097780" cy="26946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Worst Case: </a:t>
            </a:r>
            <a:r>
              <a:rPr lang="en-US" sz="3200" dirty="0" smtClean="0"/>
              <a:t>Chosen ciphertext attack allows attacker to completely recover plaintext.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88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18164</TotalTime>
  <Words>3101</Words>
  <Application>Microsoft Office PowerPoint</Application>
  <PresentationFormat>Widescreen</PresentationFormat>
  <Paragraphs>867</Paragraphs>
  <Slides>82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inherit</vt:lpstr>
      <vt:lpstr>Wingdings</vt:lpstr>
      <vt:lpstr>Office Theme</vt:lpstr>
      <vt:lpstr>Homework 1 Statistics</vt:lpstr>
      <vt:lpstr>Homework 2 Released</vt:lpstr>
      <vt:lpstr>Cryptography CS 555</vt:lpstr>
      <vt:lpstr>Recap</vt:lpstr>
      <vt:lpstr>CBC-MAC</vt:lpstr>
      <vt:lpstr>Building Authenticated Encryption</vt:lpstr>
      <vt:lpstr>Proof Sketch</vt:lpstr>
      <vt:lpstr>Secure Communication Session</vt:lpstr>
      <vt:lpstr>Secure Communication Session</vt:lpstr>
      <vt:lpstr>Authenticated Security vs CCA-Security</vt:lpstr>
      <vt:lpstr>Week 5: Topic 1:  Cryptographic Hash Functions  </vt:lpstr>
      <vt:lpstr>Hash Functions</vt:lpstr>
      <vt:lpstr>Pigeonhole Principle</vt:lpstr>
      <vt:lpstr>Hash Collisions</vt:lpstr>
      <vt:lpstr>Classical Hash Function Applications</vt:lpstr>
      <vt:lpstr>Collision-Resistant Hash Function</vt:lpstr>
      <vt:lpstr>Keyed Hash Function Syntax</vt:lpstr>
      <vt:lpstr>Collision Experiment (〖HashColl〗_(A,Π) (n)) </vt:lpstr>
      <vt:lpstr>Collision Experiment (〖HashColl〗_(A,Π) (n)) </vt:lpstr>
      <vt:lpstr>Theory vs Practice</vt:lpstr>
      <vt:lpstr>Weaker Requirements for Cryptographic Hash</vt:lpstr>
      <vt:lpstr>Weaker Requirements for Cryptographic Hash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Week 5: Topic 2:  HMACs and Generic Attacks </vt:lpstr>
      <vt:lpstr>Keyed Hash Function Syntax</vt:lpstr>
      <vt:lpstr>MACs for Arbitrary Length Messages</vt:lpstr>
      <vt:lpstr>MACs for Arbitrary Length Messages</vt:lpstr>
      <vt:lpstr>Hash and MAC Construction</vt:lpstr>
      <vt:lpstr>Hash and MAC Construction</vt:lpstr>
      <vt:lpstr>Hash and MAC Construction</vt:lpstr>
      <vt:lpstr>MAC from Collision Resistant Hash</vt:lpstr>
      <vt:lpstr>HMAC</vt:lpstr>
      <vt:lpstr>HMAC</vt:lpstr>
      <vt:lpstr>HMAC Security</vt:lpstr>
      <vt:lpstr>HMAC in Practice</vt:lpstr>
      <vt:lpstr>Finding Collisions</vt:lpstr>
      <vt:lpstr>Birthday Attack for Finding Collisions</vt:lpstr>
      <vt:lpstr>Birthday Attack for Finding Collisions</vt:lpstr>
      <vt:lpstr>Small Space Birthday Attack</vt:lpstr>
      <vt:lpstr>Small Space Birthday Attack</vt:lpstr>
      <vt:lpstr>Floyd’s Cycle Finding Algorithm</vt:lpstr>
      <vt:lpstr>Small Space Birthday Attack</vt:lpstr>
      <vt:lpstr>Targeted Collision (e.g., Password Cracking)</vt:lpstr>
      <vt:lpstr>Targeted Collision (e.g., Password Cracking)</vt:lpstr>
      <vt:lpstr>Targeted Collision (e.g., Password Cracking)</vt:lpstr>
      <vt:lpstr>Targeted Collisions (Other Applications)</vt:lpstr>
      <vt:lpstr> Week 5: Topic 3: Random Oracle Model +  Hashing Applications </vt:lpstr>
      <vt:lpstr>(Recap) Collision-Resistant Hash Function</vt:lpstr>
      <vt:lpstr>(Recap) Keyed Hash Function Syntax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  <vt:lpstr>Other Applications</vt:lpstr>
      <vt:lpstr>Next Week</vt:lpstr>
      <vt:lpstr>Revisit: 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180</cp:revision>
  <dcterms:created xsi:type="dcterms:W3CDTF">2016-12-31T20:38:01Z</dcterms:created>
  <dcterms:modified xsi:type="dcterms:W3CDTF">2017-09-21T14:37:08Z</dcterms:modified>
</cp:coreProperties>
</file>