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441" r:id="rId2"/>
    <p:sldId id="448" r:id="rId3"/>
    <p:sldId id="439" r:id="rId4"/>
    <p:sldId id="356" r:id="rId5"/>
    <p:sldId id="450" r:id="rId6"/>
    <p:sldId id="390" r:id="rId7"/>
    <p:sldId id="256" r:id="rId8"/>
    <p:sldId id="407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91" r:id="rId49"/>
    <p:sldId id="492" r:id="rId50"/>
    <p:sldId id="493" r:id="rId51"/>
    <p:sldId id="494" r:id="rId52"/>
    <p:sldId id="495" r:id="rId53"/>
    <p:sldId id="496" r:id="rId54"/>
    <p:sldId id="497" r:id="rId55"/>
    <p:sldId id="498" r:id="rId56"/>
    <p:sldId id="499" r:id="rId57"/>
    <p:sldId id="500" r:id="rId58"/>
    <p:sldId id="501" r:id="rId59"/>
    <p:sldId id="502" r:id="rId60"/>
    <p:sldId id="503" r:id="rId61"/>
    <p:sldId id="504" r:id="rId62"/>
    <p:sldId id="514" r:id="rId63"/>
    <p:sldId id="513" r:id="rId64"/>
    <p:sldId id="505" r:id="rId65"/>
    <p:sldId id="506" r:id="rId66"/>
    <p:sldId id="507" r:id="rId67"/>
    <p:sldId id="508" r:id="rId68"/>
    <p:sldId id="509" r:id="rId69"/>
    <p:sldId id="510" r:id="rId70"/>
    <p:sldId id="511" r:id="rId71"/>
    <p:sldId id="512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or Late Work: Homework is due at the beginning of class on the given due date. If you have a planned absence for a class on a date when homework is due, then you should email your completed assignment to the TA before the deadline. The following penalties apply for late </a:t>
            </a:r>
            <a:r>
              <a:rPr lang="en-US" dirty="0" err="1" smtClean="0"/>
              <a:t>homeworks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 Late reports turned in within 24 hours of the deadline will receive a 10% penalty. </a:t>
            </a:r>
          </a:p>
          <a:p>
            <a:r>
              <a:rPr lang="en-US" dirty="0" smtClean="0"/>
              <a:t> Reports turned in 24 hours late, but within 48 hours of the deadline will receive a 25% penalty. </a:t>
            </a:r>
          </a:p>
          <a:p>
            <a:r>
              <a:rPr lang="en-US" dirty="0" smtClean="0"/>
              <a:t> Reports turned in more than two days after the deadline will be counted as a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debook" TargetMode="External"/><Relationship Id="rId2" Type="http://schemas.openxmlformats.org/officeDocument/2006/relationships/hyperlink" Target="https://en.wikipedia.org/wiki/Alice_and_Bo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1.jpe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7.png"/><Relationship Id="rId10" Type="http://schemas.openxmlformats.org/officeDocument/2006/relationships/image" Target="../media/image160.png"/><Relationship Id="rId4" Type="http://schemas.openxmlformats.org/officeDocument/2006/relationships/image" Target="../media/image27.png"/><Relationship Id="rId9" Type="http://schemas.openxmlformats.org/officeDocument/2006/relationships/image" Target="../media/image2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01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Due: Thursday at 9 AM (beginning of class)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dirty="0" smtClean="0"/>
              <a:t>Please Typeset Your Solutions (</a:t>
            </a:r>
            <a:r>
              <a:rPr lang="en-US" dirty="0" err="1" smtClean="0"/>
              <a:t>LaTeX</a:t>
            </a:r>
            <a:r>
              <a:rPr lang="en-US" dirty="0" smtClean="0"/>
              <a:t>, Word etc…)</a:t>
            </a:r>
          </a:p>
          <a:p>
            <a:endParaRPr lang="en-US" dirty="0"/>
          </a:p>
          <a:p>
            <a:r>
              <a:rPr lang="en-US" dirty="0" smtClean="0"/>
              <a:t>You may collaborate, but must write up your own solutions in your own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Integrity and Secrecy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arbitrary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7415"/>
          </a:xfrm>
        </p:spPr>
        <p:txBody>
          <a:bodyPr/>
          <a:lstStyle/>
          <a:p>
            <a:r>
              <a:rPr lang="en-US" dirty="0"/>
              <a:t>The use of the names “Alice and Bob” in crypto originates from the seminal 1978 RSA paper of Ron Rivest, </a:t>
            </a:r>
            <a:r>
              <a:rPr lang="en-US" dirty="0" err="1"/>
              <a:t>Adi</a:t>
            </a:r>
            <a:r>
              <a:rPr lang="en-US" dirty="0"/>
              <a:t> Shamir and Leonard </a:t>
            </a:r>
            <a:r>
              <a:rPr lang="en-US" dirty="0" err="1" smtClean="0"/>
              <a:t>Adleman</a:t>
            </a:r>
            <a:r>
              <a:rPr lang="en-US" dirty="0" smtClean="0"/>
              <a:t> (see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en.wikipedia.org/wiki/Alice_and_Bob</a:t>
            </a:r>
            <a:r>
              <a:rPr lang="en-US" u="sng" dirty="0" smtClean="0"/>
              <a:t>)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Electronic Code Book Mode (ECB):</a:t>
            </a:r>
            <a:r>
              <a:rPr lang="en-US" dirty="0"/>
              <a:t> named after convention physical codebooks, which usually consists of a lookup table for </a:t>
            </a:r>
            <a:r>
              <a:rPr lang="en-US" dirty="0" smtClean="0"/>
              <a:t>encryption/decryption (see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en.wikipedia.org/wiki/Codebook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0" y="3084252"/>
            <a:ext cx="886351" cy="1599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04" y="3084252"/>
            <a:ext cx="1786896" cy="1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49063 -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0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900" b="1" dirty="0" smtClean="0"/>
              <a:t>Week 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Message Authentication Codes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CBC-MAC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Authenticated Encryption</a:t>
            </a:r>
            <a:r>
              <a:rPr lang="en-US" sz="2900" dirty="0"/>
              <a:t> </a:t>
            </a:r>
            <a:r>
              <a:rPr lang="en-US" sz="2900" dirty="0" smtClean="0"/>
              <a:t>+ CCA Security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4.1-4.4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Side-Channel Attacks</a:t>
            </a:r>
          </a:p>
          <a:p>
            <a:r>
              <a:rPr lang="en-US" strike="sngStrike" dirty="0"/>
              <a:t>Build Secure MACs</a:t>
            </a:r>
          </a:p>
          <a:p>
            <a:r>
              <a:rPr lang="en-US" strike="sngStrike" dirty="0"/>
              <a:t>Construct CCA-Secure Encryption Scheme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Current Goal:</a:t>
            </a:r>
          </a:p>
          <a:p>
            <a:r>
              <a:rPr lang="en-US" dirty="0" smtClean="0"/>
              <a:t>Build a Secure MAC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(Key-generation algorithm)</a:t>
                </a:r>
              </a:p>
              <a:p>
                <a:pPr lvl="2"/>
                <a:r>
                  <a:rPr lang="en-US" sz="2600" dirty="0"/>
                  <a:t>Input: </a:t>
                </a:r>
                <a:r>
                  <a:rPr lang="en-US" sz="2600" dirty="0" smtClean="0"/>
                  <a:t>security parameter 1</a:t>
                </a:r>
                <a:r>
                  <a:rPr lang="en-US" sz="2600" baseline="30000" dirty="0" smtClean="0"/>
                  <a:t>n </a:t>
                </a:r>
                <a:r>
                  <a:rPr lang="en-US" sz="2600" dirty="0" smtClean="0"/>
                  <a:t>(unary) and random bits R</a:t>
                </a:r>
                <a:endParaRPr lang="en-US" sz="2600" baseline="30000" dirty="0"/>
              </a:p>
              <a:p>
                <a:pPr lvl="2"/>
                <a:r>
                  <a:rPr lang="en-US" sz="2600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(Tag Generation </a:t>
                </a:r>
                <a:r>
                  <a:rPr lang="en-US" sz="3000" dirty="0"/>
                  <a:t>algorithm)</a:t>
                </a:r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6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600" dirty="0" smtClean="0"/>
                  <a:t> and random bits R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tag t</a:t>
                </a:r>
                <a:endParaRPr lang="en-US" sz="2600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(Verification algorithm)</a:t>
                </a:r>
                <a:endParaRPr lang="en-US" sz="3000" dirty="0"/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sz="2600" dirty="0" smtClean="0"/>
                  <a:t> and a tag t 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bit b (b=1 means “valid” and b=0 means “invalid”)</a:t>
                </a:r>
                <a:endParaRPr lang="en-US" sz="2600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Simply uses a secure PRF 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Question: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How to verify the a MAC?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Canonical Verification Algorithm…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Breaking MAC Security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  <a:blipFill>
                <a:blip r:embed="rId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positive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Similar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97219" y="3910815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819084" y="536028"/>
            <a:ext cx="4994543" cy="3016469"/>
          </a:xfrm>
          <a:prstGeom prst="wedgeEllipseCallout">
            <a:avLst>
              <a:gd name="adj1" fmla="val -126402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7223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O(m)</a:t>
                </a:r>
              </a:p>
              <a:p>
                <a:r>
                  <a:rPr lang="en-US" dirty="0" smtClean="0"/>
                  <a:t>Output 1 if attacker wins </a:t>
                </a:r>
                <a:r>
                  <a:rPr lang="en-US" smtClean="0"/>
                  <a:t>(otherwise 0)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non-negligible and D runs in PPT if A does.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Chosen Plaintext Attacks/Chosen Ciphertext Attacks</a:t>
            </a:r>
          </a:p>
          <a:p>
            <a:pPr lvl="1"/>
            <a:r>
              <a:rPr lang="en-US" dirty="0" smtClean="0"/>
              <a:t>CPA vs CCA-security</a:t>
            </a:r>
          </a:p>
          <a:p>
            <a:endParaRPr lang="en-US" dirty="0"/>
          </a:p>
          <a:p>
            <a:r>
              <a:rPr lang="en-US" dirty="0" smtClean="0"/>
              <a:t>Keyed Pseudorandom Functions and Permutations</a:t>
            </a:r>
          </a:p>
          <a:p>
            <a:pPr lvl="1"/>
            <a:r>
              <a:rPr lang="en-US" dirty="0" smtClean="0"/>
              <a:t>Achieving CPA-Security</a:t>
            </a:r>
          </a:p>
          <a:p>
            <a:endParaRPr lang="en-US" dirty="0" smtClean="0"/>
          </a:p>
          <a:p>
            <a:r>
              <a:rPr lang="en-US" dirty="0" err="1" smtClean="0"/>
              <a:t>Blockciphers</a:t>
            </a:r>
            <a:r>
              <a:rPr lang="en-US" dirty="0" smtClean="0"/>
              <a:t> and Modes of Operation</a:t>
            </a:r>
          </a:p>
          <a:p>
            <a:endParaRPr lang="en-US" dirty="0"/>
          </a:p>
          <a:p>
            <a:r>
              <a:rPr lang="en-US" dirty="0" smtClean="0"/>
              <a:t>Constructions we have covered:</a:t>
            </a:r>
          </a:p>
          <a:p>
            <a:pPr lvl="1"/>
            <a:r>
              <a:rPr lang="en-US" dirty="0" smtClean="0"/>
              <a:t>PRF from PRG</a:t>
            </a:r>
          </a:p>
          <a:p>
            <a:pPr lvl="1"/>
            <a:r>
              <a:rPr lang="en-US" dirty="0" smtClean="0"/>
              <a:t>CPA-Secure Encryption from PRFs/PRPs</a:t>
            </a:r>
          </a:p>
          <a:p>
            <a:pPr lvl="1"/>
            <a:r>
              <a:rPr lang="en-US" strike="sngStrike" dirty="0" smtClean="0"/>
              <a:t>PRG</a:t>
            </a:r>
          </a:p>
          <a:p>
            <a:pPr lvl="1"/>
            <a:r>
              <a:rPr lang="en-US" strike="sngStrike" dirty="0" smtClean="0"/>
              <a:t>CCA-Secure Encryption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Limitation: </a:t>
                </a:r>
                <a:r>
                  <a:rPr lang="en-US" dirty="0" smtClean="0"/>
                  <a:t>What if we want to authenticate a longer message?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First: A few failed attempts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wrong?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Block-reordering attack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d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44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2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block-reordering attack.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Truncation attack!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28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3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truncation.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Mix and Match Attack!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dirty="0" smtClean="0"/>
                  <a:t>m’ </a:t>
                </a:r>
                <a:r>
                  <a:rPr lang="en-US" dirty="0"/>
                  <a:t>=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,…,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where each 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n bits 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∥ℓ∥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0" i="0" dirty="0" smtClean="0"/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Mix and Match Attack!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0" i="0" dirty="0" smtClean="0"/>
                        <m:t>′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b="0" i="0" dirty="0" smtClean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3</m:t>
                      </m:r>
                      <m:r>
                        <m:rPr>
                          <m:nor/>
                        </m:rPr>
                        <a:rPr lang="en-US" b="0" i="0" dirty="0" smtClean="0"/>
                        <m:t>,...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non-failed approach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r>
                  <a:rPr lang="en-US" dirty="0" smtClean="0"/>
                  <a:t>Let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where each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n/4 bits and m has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5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CBC-MAC and Authenticated Encryption</a:t>
            </a:r>
          </a:p>
          <a:p>
            <a:r>
              <a:rPr lang="en-US" dirty="0"/>
              <a:t>Read Katz and Lindell 4.4-4.5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1: Due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 descr="Image result for home alone scre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68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Topics 2&amp;3: Authenticated Encryption + CCA-Security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Notation: </a:t>
                </a:r>
                <a:r>
                  <a:rPr lang="en-US" dirty="0" smtClean="0"/>
                  <a:t>Given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let         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 denote the substring formed by concatenating bits at the positions in S.</a:t>
                </a:r>
              </a:p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x=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01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 = {1,4,5}        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=110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Select random subsets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of size |S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|=5 and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Secrecy vs Confidentiality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Authenticated Encryption</a:t>
            </a:r>
          </a:p>
          <a:p>
            <a:r>
              <a:rPr lang="en-US" dirty="0" smtClean="0"/>
              <a:t>Build Authenticated Encryption </a:t>
            </a:r>
            <a:r>
              <a:rPr lang="en-US" dirty="0"/>
              <a:t>Scheme with </a:t>
            </a:r>
            <a:r>
              <a:rPr lang="en-US" dirty="0" smtClean="0"/>
              <a:t>CCA-Security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Encryption:</a:t>
            </a:r>
            <a:r>
              <a:rPr lang="en-US" dirty="0" smtClean="0">
                <a:latin typeface="Cambria Math" panose="02040503050406030204" pitchFamily="18" charset="0"/>
              </a:rPr>
              <a:t> Hides a message from the attacker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Message Authentication Codes</a:t>
            </a:r>
            <a:r>
              <a:rPr lang="en-US" dirty="0" smtClean="0">
                <a:latin typeface="Cambria Math" panose="02040503050406030204" pitchFamily="18" charset="0"/>
              </a:rPr>
              <a:t>: Prevents attacker from tampering with message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pic>
        <p:nvPicPr>
          <p:cNvPr id="2050" name="Picture 2" descr="Image result for why not 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0" y="3790155"/>
            <a:ext cx="2784475" cy="27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8054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876297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4" grpId="0"/>
      <p:bldP spid="39" grpId="0"/>
      <p:bldP spid="41" grpId="0"/>
      <p:bldP spid="42" grpId="0"/>
      <p:bldP spid="44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7499437" y="2617023"/>
            <a:ext cx="3854363" cy="3448497"/>
          </a:xfrm>
          <a:prstGeom prst="wedgeEllipseCallout">
            <a:avLst>
              <a:gd name="adj1" fmla="val 28196"/>
              <a:gd name="adj2" fmla="val -9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Game is very similar to MAC-Forge game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an </a:t>
                </a:r>
                <a:r>
                  <a:rPr lang="en-US" sz="2800" b="1" dirty="0" smtClean="0"/>
                  <a:t>authenticated encryption scheme </a:t>
                </a:r>
                <a:r>
                  <a:rPr lang="en-US" sz="2800" dirty="0" smtClean="0"/>
                  <a:t>if it is CCA-secure and any PPT attacker wins </a:t>
                </a:r>
                <a:r>
                  <a:rPr lang="en-US" sz="2800" dirty="0" err="1" smtClean="0"/>
                  <a:t>Encforge</a:t>
                </a:r>
                <a:r>
                  <a:rPr lang="en-US" sz="2800" dirty="0" smtClean="0"/>
                  <a:t> with negligible probability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Intercept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r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19517" y="3754944"/>
            <a:ext cx="5088803" cy="2676020"/>
          </a:xfrm>
          <a:prstGeom prst="wedgeEllipseCallout">
            <a:avLst>
              <a:gd name="adj1" fmla="val 59294"/>
              <a:gd name="adj2" fmla="val -56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Attack exploited fact that same secret key used for MAC’/</a:t>
            </a:r>
            <a:r>
              <a:rPr lang="en-US" sz="2800" dirty="0" err="1" smtClean="0"/>
              <a:t>Enc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2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Independent Key Principle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“different instances of cryptographic primitives should always use independent keys”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(Encrypt-and-Authenticate)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:r>
                  <a:rPr lang="en-US" dirty="0"/>
                  <a:t>m</a:t>
                </a:r>
                <a:r>
                  <a:rPr lang="en-US" baseline="-25000" dirty="0"/>
                  <a:t>0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Gold Standard</a:t>
            </a:r>
            <a:r>
              <a:rPr lang="en-US" dirty="0" smtClean="0"/>
              <a:t>: CCA-Security is strictly stronger than CPA-Security</a:t>
            </a:r>
          </a:p>
          <a:p>
            <a:r>
              <a:rPr lang="en-US" dirty="0" smtClean="0"/>
              <a:t>If a scheme has indistinguishable encryptions under one chosen-ciphertext attack then it has indistinguishable multiple encryptions under chosen-ciphertext attacks. </a:t>
            </a:r>
          </a:p>
          <a:p>
            <a:r>
              <a:rPr lang="en-US" dirty="0" smtClean="0"/>
              <a:t>None of the encryption schemes we have considered so far are CCA-Secure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smtClean="0"/>
              <a:t>CCA-Security implies non-malleability (message integrity)</a:t>
            </a:r>
          </a:p>
          <a:p>
            <a:pPr lvl="1"/>
            <a:r>
              <a:rPr lang="en-US" dirty="0" smtClean="0"/>
              <a:t>An attacker who modifies a ciphertext c produces c’ which is either</a:t>
            </a:r>
          </a:p>
          <a:p>
            <a:pPr lvl="2"/>
            <a:r>
              <a:rPr lang="en-US" dirty="0" smtClean="0"/>
              <a:t>Invalid, or</a:t>
            </a:r>
          </a:p>
          <a:p>
            <a:pPr lvl="2"/>
            <a:r>
              <a:rPr lang="en-US" dirty="0" smtClean="0"/>
              <a:t>Decrypted message is unrelated to original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gold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288" y="1646238"/>
            <a:ext cx="1565712" cy="15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Obtain </a:t>
                </a:r>
                <a:r>
                  <a:rPr lang="en-US" dirty="0" smtClean="0"/>
                  <a:t>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036560" y="3500943"/>
            <a:ext cx="3931920" cy="2676020"/>
          </a:xfrm>
          <a:prstGeom prst="wedgeEllipseCallout">
            <a:avLst>
              <a:gd name="adj1" fmla="val -188489"/>
              <a:gd name="adj2" fmla="val -102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Encrypt and Authenticate Paradigm does not work in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Doesn’t necessarily work: See textbook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Chosen-Ciphertext Attack for </a:t>
                </a:r>
                <a:r>
                  <a:rPr lang="en-US" smtClean="0"/>
                  <a:t>some instantiations: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4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4: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pic>
        <p:nvPicPr>
          <p:cNvPr id="3074" name="Picture 2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599854"/>
            <a:ext cx="2821305" cy="2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Tasks: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CCA-Security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query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dirty="0" smtClean="0"/>
                  <a:t>Hint: </a:t>
                </a:r>
                <a:r>
                  <a:rPr lang="en-US" dirty="0"/>
                  <a:t>Follows from strong security of MAC since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also implies unforgeability.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dirty="0" smtClean="0"/>
                  <a:t>Hint: otherwise we can use A to break CPA-security</a:t>
                </a:r>
              </a:p>
              <a:p>
                <a:pPr lvl="1"/>
                <a:r>
                  <a:rPr lang="en-US" dirty="0" smtClean="0"/>
                  <a:t>Hint 2: simulate decryption oracle by always returning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when given new ciphertext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Solution? Alice transmits c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to Bob, who decrypts and sends Alice c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etc…</a:t>
            </a:r>
            <a:endParaRPr lang="en-US" dirty="0"/>
          </a:p>
          <a:p>
            <a:r>
              <a:rPr lang="en-US" dirty="0"/>
              <a:t>Authenticated Encryption scheme is 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For fixed length-messages</a:t>
            </a:r>
          </a:p>
          <a:p>
            <a:r>
              <a:rPr lang="en-US" dirty="0" smtClean="0"/>
              <a:t>We still need to worry about </a:t>
            </a:r>
          </a:p>
          <a:p>
            <a:pPr lvl="1"/>
            <a:r>
              <a:rPr lang="en-US" dirty="0" smtClean="0"/>
              <a:t>Re-ordering attacks </a:t>
            </a:r>
          </a:p>
          <a:p>
            <a:pPr lvl="2"/>
            <a:r>
              <a:rPr lang="en-US" dirty="0" smtClean="0"/>
              <a:t>Alice sends 2n-bit message to Bob as 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Replay Attacks</a:t>
            </a:r>
          </a:p>
          <a:p>
            <a:pPr lvl="2"/>
            <a:r>
              <a:rPr lang="en-US" dirty="0" smtClean="0"/>
              <a:t>Attacker who intercepts message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 can replay this message later in the conversation</a:t>
            </a:r>
          </a:p>
          <a:p>
            <a:pPr lvl="1"/>
            <a:r>
              <a:rPr lang="en-US" dirty="0" smtClean="0"/>
              <a:t>Reflection Attack</a:t>
            </a:r>
          </a:p>
          <a:p>
            <a:pPr lvl="2"/>
            <a:r>
              <a:rPr lang="en-US" dirty="0" smtClean="0"/>
              <a:t>Attacker intercepts message 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sent from Alice to Bob and replays to c</a:t>
            </a:r>
            <a:r>
              <a:rPr lang="en-US" baseline="-25000" dirty="0" smtClean="0"/>
              <a:t>1 </a:t>
            </a:r>
            <a:r>
              <a:rPr lang="en-US" dirty="0" smtClean="0"/>
              <a:t>Alice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4: </a:t>
            </a:r>
            <a:r>
              <a:rPr lang="en-US" dirty="0"/>
              <a:t>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 smtClean="0"/>
              <a:t>Message Authentication Codes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Security vs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Conceptual Distinction</a:t>
            </a:r>
          </a:p>
          <a:p>
            <a:pPr lvl="1"/>
            <a:r>
              <a:rPr lang="en-US" dirty="0" smtClean="0"/>
              <a:t>CCA-Security the goal is secrecy (hide message from active adversary)</a:t>
            </a:r>
          </a:p>
          <a:p>
            <a:pPr lvl="1"/>
            <a:r>
              <a:rPr lang="en-US" dirty="0" smtClean="0"/>
              <a:t>Authenticated Encryption: the goal is integrity +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5.1-5.6</a:t>
            </a:r>
          </a:p>
          <a:p>
            <a:r>
              <a:rPr lang="en-US" dirty="0" smtClean="0"/>
              <a:t>Cryptographic Hash Functions</a:t>
            </a:r>
          </a:p>
          <a:p>
            <a:r>
              <a:rPr lang="en-US" dirty="0" smtClean="0"/>
              <a:t>HMACs</a:t>
            </a:r>
          </a:p>
          <a:p>
            <a:r>
              <a:rPr lang="en-US" dirty="0" smtClean="0"/>
              <a:t>Generic Attacks on Hash Functions</a:t>
            </a:r>
          </a:p>
          <a:p>
            <a:r>
              <a:rPr lang="en-US" dirty="0" smtClean="0"/>
              <a:t>Random Oracle Model </a:t>
            </a:r>
          </a:p>
          <a:p>
            <a:r>
              <a:rPr lang="en-US" dirty="0" smtClean="0"/>
              <a:t>Applications of Hashing</a:t>
            </a:r>
          </a:p>
          <a:p>
            <a:r>
              <a:rPr lang="en-US" dirty="0" smtClean="0"/>
              <a:t>Homework 2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</a:t>
            </a:r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Message Authentication Codes (MACs)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Build Secure MACs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12416</TotalTime>
  <Words>2428</Words>
  <Application>Microsoft Office PowerPoint</Application>
  <PresentationFormat>Widescreen</PresentationFormat>
  <Paragraphs>720</Paragraphs>
  <Slides>71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Wingdings</vt:lpstr>
      <vt:lpstr>Office Theme</vt:lpstr>
      <vt:lpstr>Homework 1</vt:lpstr>
      <vt:lpstr>Tidbits</vt:lpstr>
      <vt:lpstr>Cryptography CS 555</vt:lpstr>
      <vt:lpstr>Recap</vt:lpstr>
      <vt:lpstr>Candidate PRG</vt:lpstr>
      <vt:lpstr>CCA-Security</vt:lpstr>
      <vt:lpstr>Week 4: Topic 1:  Message Authentication Codes  </vt:lpstr>
      <vt:lpstr>Current Goals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General vs Fixed Length MAC</vt:lpstr>
      <vt:lpstr>Deterministic MACs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Recap</vt:lpstr>
      <vt:lpstr>Message Authentication Code Syntax</vt:lpstr>
      <vt:lpstr>Strong MAC Construction (Fixed Length)</vt:lpstr>
      <vt:lpstr>Strong MAC Authentication (Macsforge_(A,Π) (n)) </vt:lpstr>
      <vt:lpstr>Strong MAC Construction (Fixed Length)</vt:lpstr>
      <vt:lpstr>Breaking MAC Security  (Macforge_(A,Π) (n)) </vt:lpstr>
      <vt:lpstr>A Similar Game  (Macforge_(A,Π ̃ ) (n)) </vt:lpstr>
      <vt:lpstr>PRF Distinguisher D</vt:lpstr>
      <vt:lpstr>PRF Distinguisher D</vt:lpstr>
      <vt:lpstr>Strong MAC Construction (Fixed Length)</vt:lpstr>
      <vt:lpstr>MACs for Arbitrary Length Messages</vt:lpstr>
      <vt:lpstr>MACs for Arbitrary Length Messages</vt:lpstr>
      <vt:lpstr>MACs for Arbitrary Length Messages</vt:lpstr>
      <vt:lpstr>MACs for Arbitrary Length Messages</vt:lpstr>
      <vt:lpstr>MACs for Arbitrary Length Messages</vt:lpstr>
      <vt:lpstr>MACs for Arbitrary Length Messages</vt:lpstr>
      <vt:lpstr>Coming Soon</vt:lpstr>
      <vt:lpstr>Homework 1: Due Now</vt:lpstr>
      <vt:lpstr>Week 3</vt:lpstr>
      <vt:lpstr>Recap</vt:lpstr>
      <vt:lpstr>Authenticated Encryption</vt:lpstr>
      <vt:lpstr>Unforgeable Encryption Experiment (Encforge_(A,Π) (n)) </vt:lpstr>
      <vt:lpstr>Unforgeable Encryption Experiment (Encforge_(A,Π) (n)) </vt:lpstr>
      <vt:lpstr>Building Authenticated Encryption</vt:lpstr>
      <vt:lpstr>Building Authenticated Encryption</vt:lpstr>
      <vt:lpstr>Building Authenticated Encryption</vt:lpstr>
      <vt:lpstr>Independent Key Principle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PowerPoint Presentation</vt:lpstr>
      <vt:lpstr>Building Authenticated Encryption</vt:lpstr>
      <vt:lpstr>Building Authenticated Encryption</vt:lpstr>
      <vt:lpstr>Building Authenticated Encryption</vt:lpstr>
      <vt:lpstr>Proof Sketch</vt:lpstr>
      <vt:lpstr>Secure Communication Session</vt:lpstr>
      <vt:lpstr>Secure Communication Session</vt:lpstr>
      <vt:lpstr>Authenticated Security vs CCA-Security</vt:lpstr>
      <vt:lpstr>Next Week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163</cp:revision>
  <dcterms:created xsi:type="dcterms:W3CDTF">2016-12-31T20:38:01Z</dcterms:created>
  <dcterms:modified xsi:type="dcterms:W3CDTF">2017-09-14T22:22:23Z</dcterms:modified>
</cp:coreProperties>
</file>