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41" r:id="rId2"/>
    <p:sldId id="439" r:id="rId3"/>
    <p:sldId id="356" r:id="rId4"/>
    <p:sldId id="357" r:id="rId5"/>
    <p:sldId id="358" r:id="rId6"/>
    <p:sldId id="359" r:id="rId7"/>
    <p:sldId id="360" r:id="rId8"/>
    <p:sldId id="256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442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444" r:id="rId28"/>
    <p:sldId id="445" r:id="rId29"/>
    <p:sldId id="446" r:id="rId30"/>
    <p:sldId id="447" r:id="rId31"/>
    <p:sldId id="38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382" r:id="rId41"/>
    <p:sldId id="443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404" r:id="rId56"/>
    <p:sldId id="405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9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8.png"/><Relationship Id="rId4" Type="http://schemas.openxmlformats.org/officeDocument/2006/relationships/image" Target="../media/image73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0.png"/><Relationship Id="rId9" Type="http://schemas.openxmlformats.org/officeDocument/2006/relationships/image" Target="../media/image15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10:30 AM-11:30 AM</a:t>
            </a:r>
          </a:p>
          <a:p>
            <a:r>
              <a:rPr lang="en-US" strike="sngStrike" dirty="0" smtClean="0"/>
              <a:t>Thursday: </a:t>
            </a:r>
            <a:r>
              <a:rPr lang="en-US" strike="sngStrike" dirty="0"/>
              <a:t>10:30 AM-11:30 AM</a:t>
            </a:r>
          </a:p>
          <a:p>
            <a:r>
              <a:rPr lang="en-US" dirty="0" smtClean="0"/>
              <a:t>Friday: </a:t>
            </a:r>
            <a:r>
              <a:rPr lang="en-US" dirty="0"/>
              <a:t>10:30 AM-11:30 </a:t>
            </a:r>
            <a:r>
              <a:rPr lang="en-US" dirty="0" smtClean="0"/>
              <a:t>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Office: Lawson 1165 </a:t>
            </a:r>
          </a:p>
          <a:p>
            <a:r>
              <a:rPr lang="en-US" dirty="0" smtClean="0"/>
              <a:t>Plain RSA Public Key: (N=1165,e=11)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Challenge: Decrypt the ciphertext c=</a:t>
            </a:r>
            <a:r>
              <a:rPr lang="en-US" dirty="0" smtClean="0"/>
              <a:t>610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vs.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Pseudorandom Generator G is not a keyed function</a:t>
            </a:r>
          </a:p>
          <a:p>
            <a:endParaRPr lang="en-US" sz="3600" dirty="0"/>
          </a:p>
          <a:p>
            <a:r>
              <a:rPr lang="en-US" sz="3600" dirty="0" smtClean="0"/>
              <a:t>PRG Security Model: Attacker sees only output G(r)</a:t>
            </a:r>
          </a:p>
          <a:p>
            <a:pPr lvl="1"/>
            <a:r>
              <a:rPr lang="en-US" sz="3200" dirty="0" smtClean="0"/>
              <a:t>Attacker who sees r can easily distinguish G(r) from random</a:t>
            </a:r>
            <a:endParaRPr lang="en-US" sz="3200" dirty="0"/>
          </a:p>
          <a:p>
            <a:r>
              <a:rPr lang="en-US" sz="3600" dirty="0" smtClean="0"/>
              <a:t>PRF Security Model: </a:t>
            </a:r>
            <a:r>
              <a:rPr lang="en-US" sz="3200" dirty="0" smtClean="0"/>
              <a:t>Attacker sees both inputs and outputs 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,F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))</a:t>
            </a:r>
          </a:p>
          <a:p>
            <a:pPr lvl="1"/>
            <a:r>
              <a:rPr lang="en-US" sz="2800" dirty="0" smtClean="0"/>
              <a:t>In fact, attacker can select inputs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Attacker Goal: distinguish F from a truly random function</a:t>
            </a:r>
            <a:endParaRPr lang="en-US" sz="2800" baseline="-25000" dirty="0" smtClean="0"/>
          </a:p>
          <a:p>
            <a:pPr marL="457200" lvl="1" indent="0">
              <a:buNone/>
            </a:pPr>
            <a:endParaRPr lang="en-US" sz="2800" i="1" baseline="-25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big is the set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Consider the lookup table.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entries in lookup table</a:t>
                </a:r>
              </a:p>
              <a:p>
                <a:pPr lvl="1"/>
                <a:r>
                  <a:rPr lang="en-US" dirty="0" smtClean="0"/>
                  <a:t>n bits per entry</a:t>
                </a:r>
              </a:p>
              <a:p>
                <a:pPr lvl="1"/>
                <a:r>
                  <a:rPr lang="en-US" dirty="0" smtClean="0"/>
                  <a:t>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bits to encode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endParaRPr lang="en-US" b="1" baseline="-25000" dirty="0" smtClean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/>
                          <m:t>Func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(by comparison only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n-bit keys)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view entries in lookup table as populated in advance (uniformly)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bits to encode 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endParaRPr lang="en-US" dirty="0" smtClean="0"/>
              </a:p>
              <a:p>
                <a:r>
                  <a:rPr lang="en-US" dirty="0" smtClean="0"/>
                  <a:t>Alternatively, can view entries as populated uniformly “on-the-fly”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2n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q(n) bits after q(n) queries</a:t>
                </a:r>
              </a:p>
              <a:p>
                <a:pPr lvl="2"/>
                <a:r>
                  <a:rPr lang="en-US" dirty="0" smtClean="0"/>
                  <a:t>To store past responses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825625"/>
            <a:ext cx="11176000" cy="4351338"/>
          </a:xfrm>
        </p:spPr>
        <p:txBody>
          <a:bodyPr/>
          <a:lstStyle/>
          <a:p>
            <a:r>
              <a:rPr lang="en-US" sz="3600" dirty="0" smtClean="0"/>
              <a:t>We use </a:t>
            </a:r>
            <a:r>
              <a:rPr lang="en-US" sz="3600" dirty="0" err="1" smtClean="0"/>
              <a:t>A</a:t>
            </a:r>
            <a:r>
              <a:rPr lang="en-US" sz="3600" baseline="30000" dirty="0" err="1" smtClean="0"/>
              <a:t>f</a:t>
            </a:r>
            <a:r>
              <a:rPr lang="en-US" sz="3600" baseline="30000" dirty="0" smtClean="0"/>
              <a:t>(.)</a:t>
            </a:r>
            <a:r>
              <a:rPr lang="en-US" sz="3600" dirty="0"/>
              <a:t> </a:t>
            </a:r>
            <a:r>
              <a:rPr lang="en-US" sz="3600" dirty="0" smtClean="0"/>
              <a:t>to denote an algorithm A with oracle access to a function f. </a:t>
            </a:r>
          </a:p>
          <a:p>
            <a:r>
              <a:rPr lang="en-US" sz="3600" dirty="0" smtClean="0"/>
              <a:t>A may adaptively query f(.) on multiple different inputs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,… and A receives the answers f(x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),f(x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),…</a:t>
            </a:r>
          </a:p>
          <a:p>
            <a:r>
              <a:rPr lang="en-US" sz="3600" dirty="0" smtClean="0"/>
              <a:t>However, A can only use f(.) as a </a:t>
            </a:r>
            <a:r>
              <a:rPr lang="en-US" sz="3600" dirty="0" err="1" smtClean="0"/>
              <a:t>blackbox</a:t>
            </a:r>
            <a:r>
              <a:rPr lang="en-US" sz="3600" dirty="0" smtClean="0"/>
              <a:t> (no peaking at the source code in the box)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pseudorandom function </a:t>
                </a:r>
                <a:r>
                  <a:rPr lang="en-US" dirty="0" smtClean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Notes: </a:t>
                </a:r>
              </a:p>
              <a:p>
                <a:r>
                  <a:rPr lang="en-US" dirty="0" smtClean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well as the randomness of D. </a:t>
                </a:r>
              </a:p>
              <a:p>
                <a:r>
                  <a:rPr lang="en-US" dirty="0" smtClean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r>
                  <a:rPr lang="en-US" dirty="0"/>
                  <a:t>as well as the randomness of D. </a:t>
                </a:r>
              </a:p>
              <a:p>
                <a:r>
                  <a:rPr lang="en-US" dirty="0" smtClean="0"/>
                  <a:t>D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given the secret k in the first probability (otherwise easy to distinguish…how?)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PRF-Security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  <a:p>
                <a:r>
                  <a:rPr lang="en-US" sz="2800" b="1" dirty="0" smtClean="0"/>
                  <a:t>Truly random </a:t>
                </a:r>
                <a:r>
                  <a:rPr lang="en-US" sz="2800" b="1" dirty="0" err="1" smtClean="0"/>
                  <a:t>func</a:t>
                </a:r>
                <a:r>
                  <a:rPr lang="en-US" sz="2800" b="1" dirty="0" smtClean="0"/>
                  <a:t> R</a:t>
                </a:r>
              </a:p>
              <a:p>
                <a:r>
                  <a:rPr lang="en-US" sz="2800" b="1" dirty="0" err="1" smtClean="0"/>
                  <a:t>r</a:t>
                </a:r>
                <a:r>
                  <a:rPr lang="en-US" sz="2800" b="1" baseline="-25000" dirty="0" err="1" smtClean="0"/>
                  <a:t>i</a:t>
                </a:r>
                <a:r>
                  <a:rPr lang="en-US" sz="2800" b="1" dirty="0" smtClean="0"/>
                  <a:t> = F</a:t>
                </a:r>
                <a:r>
                  <a:rPr lang="en-US" sz="2800" b="1" baseline="-25000" dirty="0" smtClean="0"/>
                  <a:t>K</a:t>
                </a:r>
                <a:r>
                  <a:rPr lang="en-US" sz="2800" b="1" dirty="0" smtClean="0"/>
                  <a:t>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if b=1</a:t>
                </a:r>
              </a:p>
              <a:p>
                <a:r>
                  <a:rPr lang="en-US" sz="2800" b="1" dirty="0" smtClean="0"/>
                  <a:t>       R(m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</a:t>
                </a:r>
                <a:r>
                  <a:rPr lang="en-US" sz="2800" b="1" dirty="0" err="1" smtClean="0"/>
                  <a:t>o.w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blipFill>
                <a:blip r:embed="rId5"/>
                <a:stretch>
                  <a:fillRect l="-3678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512" y="931990"/>
            <a:ext cx="1228181" cy="1261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9392" y="188628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7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blipFill>
                <a:blip r:embed="rId6"/>
                <a:stretch>
                  <a:fillRect l="-514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1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Gen: on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pick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Enc</a:t>
                </a:r>
                <a:r>
                  <a:rPr lang="en-US" dirty="0" smtClean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         for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Dec</a:t>
                </a:r>
                <a:r>
                  <a:rPr lang="en-US" dirty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F is a pseudorandom function, then (</a:t>
                </a:r>
                <a:r>
                  <a:rPr lang="en-US" dirty="0" err="1" smtClean="0"/>
                  <a:t>Gen,Enc,Dec</a:t>
                </a:r>
                <a:r>
                  <a:rPr lang="en-US" dirty="0" smtClean="0"/>
                  <a:t>) is a CPA-secure encryption scheme for messages of length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560" y="3307080"/>
            <a:ext cx="379476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begin proof?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2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blipFill>
                <a:blip r:embed="rId5"/>
                <a:stretch>
                  <a:fillRect l="-529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76992" y="2602563"/>
                <a:ext cx="21945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92" y="2602563"/>
                <a:ext cx="219451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92572" y="3154352"/>
                <a:ext cx="2127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72" y="3154352"/>
                <a:ext cx="212718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b="0" dirty="0" smtClean="0">
                    <a:ea typeface="Cambria Math" panose="02040503050406030204" pitchFamily="18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b="0" dirty="0" smtClean="0">
                    <a:ea typeface="Cambria Math" panose="02040503050406030204" pitchFamily="18" charset="0"/>
                  </a:rPr>
                  <a:t>PPT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negligible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  <a:blipFill>
                <a:blip r:embed="rId9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f then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that O = f </a:t>
                </a:r>
                <a:r>
                  <a:rPr lang="en-US" dirty="0" smtClean="0"/>
                  <a:t>then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denotes the encryption scheme in which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is replaced by truly random f.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blipFill>
                <a:blip r:embed="rId3"/>
                <a:stretch>
                  <a:fillRect l="-109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Building CPA-Secure Encryption Schemes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Pseudorandom Functions/Permutations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 + Modes of Operation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CCA-Security (definition)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Message Authentication Codes [</a:t>
            </a:r>
            <a:r>
              <a:rPr lang="en-US" sz="2900" smtClean="0"/>
              <a:t>time permitting]</a:t>
            </a:r>
            <a:endParaRPr lang="en-US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3.5-3.7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then  by PRF security, for some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Implies: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blipFill>
                <a:blip r:embed="rId4"/>
                <a:stretch>
                  <a:fillRect l="-957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1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 smtClean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Conclusion</a:t>
                </a:r>
                <a:r>
                  <a:rPr lang="en-US" dirty="0" smtClean="0"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ea typeface="Cambria Math" panose="02040503050406030204" pitchFamily="18" charset="0"/>
                  </a:rPr>
                  <a:t>For any attacker A making at most q(n) queries we </a:t>
                </a:r>
                <a:r>
                  <a:rPr lang="en-US" dirty="0" smtClean="0">
                    <a:ea typeface="Cambria Math" panose="02040503050406030204" pitchFamily="18" charset="0"/>
                  </a:rPr>
                  <a:t>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negligible.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denote the challenge messages and let r* denote the random string used to produce the challenge ciphertext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denote the random strings used to produce the other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then then c leaks no information about b (information theoretically).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then then c leaks no information about b (information theoretically).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A making at most q(n)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6400" y="4582160"/>
            <a:ext cx="1168400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86345" y="2911366"/>
            <a:ext cx="599089" cy="1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6345" y="254203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PRFs or PRGs more Powerful?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Easy to construct a secure PRG from a PRF</a:t>
                </a:r>
              </a:p>
              <a:p>
                <a:pPr marL="0" indent="0" algn="ctr">
                  <a:buNone/>
                </a:pPr>
                <a:r>
                  <a:rPr lang="en-US" sz="4000" dirty="0" smtClean="0"/>
                  <a:t>G(s) = 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(1)|…|F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 smtClean="0"/>
                  <a:t>)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Construct a PRF from a PRG?</a:t>
                </a:r>
              </a:p>
              <a:p>
                <a:pPr lvl="1"/>
                <a:r>
                  <a:rPr lang="en-US" sz="3600" dirty="0" smtClean="0"/>
                  <a:t>Tricky, but possible… (Katz and Lindell Section 7.5)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PRF from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Define: G(s)=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(s)|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/>
                  <a:t>PRF: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Recursive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where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1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0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(H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</a:t>
                </a:r>
                <a:r>
                  <a:rPr lang="en-US" dirty="0"/>
                  <a:t>H</a:t>
                </a:r>
                <a:r>
                  <a:rPr lang="en-US" baseline="-25000" dirty="0"/>
                  <a:t>k</a:t>
                </a:r>
                <a:r>
                  <a:rPr lang="en-US" dirty="0"/>
                  <a:t>(x)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07118" y="488731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07117" y="480733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Notation: </a:t>
                </a:r>
                <a:r>
                  <a:rPr lang="en-US" dirty="0" smtClean="0"/>
                  <a:t>Given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let 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 denote the substring formed by concatenating bits at the positions in S.</a:t>
                </a:r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x=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01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{1,4,5}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=110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Select random subsets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of size |S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|=5 and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 vs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PRG pseudorandom bits output all at once</a:t>
                </a:r>
              </a:p>
              <a:p>
                <a:endParaRPr lang="en-US" dirty="0"/>
              </a:p>
              <a:p>
                <a:r>
                  <a:rPr lang="en-US" dirty="0" smtClean="0"/>
                  <a:t>Stream Cipher</a:t>
                </a:r>
              </a:p>
              <a:p>
                <a:pPr lvl="1"/>
                <a:r>
                  <a:rPr lang="en-US" dirty="0" smtClean="0"/>
                  <a:t>Pseudorandom bits can be output as a stream</a:t>
                </a:r>
              </a:p>
              <a:p>
                <a:pPr lvl="1"/>
                <a:r>
                  <a:rPr lang="en-US" dirty="0" smtClean="0"/>
                  <a:t>RC4, RC5 (Ron’s Code)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st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:=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:  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            (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err="1" smtClean="0"/>
                  <a:t>,st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):=</a:t>
                </a:r>
                <a:r>
                  <a:rPr lang="en-US" sz="2800" dirty="0" err="1" smtClean="0"/>
                  <a:t>GetBits</a:t>
                </a:r>
                <a:r>
                  <a:rPr lang="en-US" sz="2800" dirty="0" smtClean="0"/>
                  <a:t>(st</a:t>
                </a:r>
                <a:r>
                  <a:rPr lang="en-US" sz="2800" baseline="-25000" dirty="0" smtClean="0"/>
                  <a:t>i-1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Output</a:t>
                </a:r>
                <a:r>
                  <a:rPr lang="en-US" dirty="0" smtClean="0"/>
                  <a:t>: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,…,y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2012/Topic 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16F488-4742-4B3F-8465-C16BAF701369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RC4 Stream Cipher</a:t>
            </a:r>
            <a:endParaRPr lang="en-AU" alt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3914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400" dirty="0"/>
              <a:t>A proprietary cipher owned by RSA, designed by Ron Rivest in 1987. </a:t>
            </a:r>
          </a:p>
          <a:p>
            <a:pPr eaLnBrk="1" hangingPunct="1"/>
            <a:r>
              <a:rPr lang="en-AU" altLang="en-US" sz="2400" dirty="0"/>
              <a:t>Became public in 1994.</a:t>
            </a:r>
          </a:p>
          <a:p>
            <a:pPr eaLnBrk="1" hangingPunct="1"/>
            <a:r>
              <a:rPr lang="en-AU" altLang="en-US" sz="2400" dirty="0"/>
              <a:t>Simple and effective design. </a:t>
            </a:r>
          </a:p>
          <a:p>
            <a:pPr eaLnBrk="1" hangingPunct="1"/>
            <a:r>
              <a:rPr lang="en-AU" altLang="en-US" sz="2400" dirty="0"/>
              <a:t>Variable key size (typical 40 to 256 bits), </a:t>
            </a:r>
          </a:p>
          <a:p>
            <a:pPr eaLnBrk="1" hangingPunct="1"/>
            <a:r>
              <a:rPr lang="en-AU" altLang="en-US" sz="2400" dirty="0"/>
              <a:t>Output unbounded number of bytes. </a:t>
            </a:r>
          </a:p>
          <a:p>
            <a:pPr eaLnBrk="1" hangingPunct="1"/>
            <a:r>
              <a:rPr lang="en-AU" altLang="en-US" sz="2400" dirty="0"/>
              <a:t>Widely used (web SSL/TLS, wireless WEP). </a:t>
            </a:r>
          </a:p>
          <a:p>
            <a:pPr eaLnBrk="1" hangingPunct="1"/>
            <a:r>
              <a:rPr lang="en-AU" altLang="en-US" sz="2400" dirty="0"/>
              <a:t>Extensively studied, not a completely secure PRNG, when used correctly, </a:t>
            </a:r>
            <a:r>
              <a:rPr lang="en-AU" altLang="en-US" sz="2400" strike="sngStrike" dirty="0"/>
              <a:t>no known attacks </a:t>
            </a:r>
            <a:r>
              <a:rPr lang="en-AU" altLang="en-US" sz="2400" strike="sngStrike" dirty="0" smtClean="0"/>
              <a:t>exist</a:t>
            </a:r>
          </a:p>
          <a:p>
            <a:pPr eaLnBrk="1" hangingPunct="1"/>
            <a:r>
              <a:rPr lang="en-AU" altLang="en-US" sz="2400" b="1" dirty="0" smtClean="0"/>
              <a:t>Newer Versions</a:t>
            </a:r>
            <a:r>
              <a:rPr lang="en-AU" altLang="en-US" sz="2400" dirty="0" smtClean="0"/>
              <a:t>: RC5 and RC6</a:t>
            </a:r>
          </a:p>
          <a:p>
            <a:pPr eaLnBrk="1" hangingPunct="1"/>
            <a:r>
              <a:rPr lang="en-AU" altLang="en-US" sz="2400" b="1" dirty="0" err="1" smtClean="0"/>
              <a:t>Rijndael</a:t>
            </a:r>
            <a:r>
              <a:rPr lang="en-AU" altLang="en-US" sz="2400" dirty="0" smtClean="0"/>
              <a:t> selected by NIST as AES in 2000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10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Defend against attacker’s ability to influence messages that honest party encrypts</a:t>
            </a:r>
          </a:p>
          <a:p>
            <a:endParaRPr lang="en-US" dirty="0" smtClean="0"/>
          </a:p>
          <a:p>
            <a:r>
              <a:rPr lang="en-US" dirty="0" smtClean="0"/>
              <a:t>Practical Importance: Battle of Midway</a:t>
            </a:r>
          </a:p>
          <a:p>
            <a:endParaRPr lang="en-US" dirty="0"/>
          </a:p>
          <a:p>
            <a:r>
              <a:rPr lang="en-US" dirty="0" smtClean="0"/>
              <a:t>CPA-Security Equivalence</a:t>
            </a:r>
          </a:p>
          <a:p>
            <a:pPr lvl="1"/>
            <a:r>
              <a:rPr lang="en-US" dirty="0" smtClean="0"/>
              <a:t>Multiple vs Single Encryption Game</a:t>
            </a:r>
          </a:p>
          <a:p>
            <a:pPr lvl="1"/>
            <a:endParaRPr lang="en-US" dirty="0"/>
          </a:p>
          <a:p>
            <a:r>
              <a:rPr lang="en-US" dirty="0" smtClean="0"/>
              <a:t>Limitations </a:t>
            </a:r>
          </a:p>
          <a:p>
            <a:pPr lvl="1"/>
            <a:r>
              <a:rPr lang="en-US" dirty="0" smtClean="0"/>
              <a:t>Passive vs Active Attacker</a:t>
            </a:r>
          </a:p>
          <a:p>
            <a:pPr lvl="1"/>
            <a:r>
              <a:rPr lang="en-US" dirty="0" smtClean="0"/>
              <a:t>What if attacker can get honest party to (partially) decrypt some messages?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RC4 Cipher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cipher internal state consists of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 256-byte array S, which contains a permutation of 0 to 255</a:t>
            </a:r>
          </a:p>
          <a:p>
            <a:pPr lvl="2">
              <a:lnSpc>
                <a:spcPct val="90000"/>
              </a:lnSpc>
            </a:pPr>
            <a:r>
              <a:rPr lang="en-AU" altLang="en-US" dirty="0" smtClean="0"/>
              <a:t>total number of possible states is 256! </a:t>
            </a:r>
            <a:r>
              <a:rPr lang="en-AU" altLang="en-US" dirty="0" smtClean="0">
                <a:sym typeface="Symbol" panose="05050102010706020507" pitchFamily="18" charset="2"/>
              </a:rPr>
              <a:t></a:t>
            </a:r>
            <a:r>
              <a:rPr lang="en-AU" altLang="en-US" dirty="0" smtClean="0"/>
              <a:t> 2</a:t>
            </a:r>
            <a:r>
              <a:rPr lang="en-AU" altLang="en-US" baseline="30000" dirty="0" smtClean="0"/>
              <a:t>1700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two indexes: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j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 err="1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 = j = 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Loop</a:t>
            </a:r>
            <a:endParaRPr lang="en-AU" altLang="en-US" sz="2200" b="1" baseline="-25000" dirty="0">
              <a:solidFill>
                <a:srgbClr val="CC0099"/>
              </a:solidFill>
              <a:latin typeface="Courier" pitchFamily="49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= (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+ 1)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j = (j + 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swap(S[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], S[j])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output S[S[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 + S[j]] (mod 256)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End Loop</a:t>
            </a: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4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3: Topic </a:t>
            </a:r>
            <a:r>
              <a:rPr lang="en-US" dirty="0" smtClean="0"/>
              <a:t>2: </a:t>
            </a:r>
            <a:r>
              <a:rPr lang="en-US" dirty="0"/>
              <a:t>Modes of Encryption, The Penguin and CCA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8" y="3006226"/>
            <a:ext cx="7918472" cy="33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</a:t>
                </a:r>
                <a:r>
                  <a:rPr lang="en-US" sz="3600" b="1" i="1" dirty="0" smtClean="0"/>
                  <a:t>is invertible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</a:t>
                </a:r>
                <a:r>
                  <a:rPr lang="en-US" dirty="0" smtClean="0"/>
                  <a:t>(keyed) </a:t>
                </a:r>
                <a:r>
                  <a:rPr lang="en-US" dirty="0" smtClean="0"/>
                  <a:t>permutation and inverse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strong PRP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endParaRPr lang="en-US" baseline="-25000" dirty="0" smtClean="0"/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decrypt?</a:t>
                </a:r>
              </a:p>
              <a:p>
                <a:r>
                  <a:rPr lang="en-US" dirty="0" smtClean="0"/>
                  <a:t>Is this secure?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Encryption is deterministic.</a:t>
                </a:r>
              </a:p>
              <a:p>
                <a:pPr lvl="1"/>
                <a:r>
                  <a:rPr lang="en-US" b="1" dirty="0" smtClean="0"/>
                  <a:t>Implication</a:t>
                </a:r>
                <a:r>
                  <a:rPr lang="en-US" dirty="0" smtClean="0"/>
                  <a:t>: Not CPA-Secure</a:t>
                </a:r>
              </a:p>
              <a:p>
                <a:pPr lvl="1"/>
                <a:r>
                  <a:rPr lang="en-US" dirty="0" smtClean="0"/>
                  <a:t>But, it gets even worse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 descr="Image result for pengu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857" y="4020195"/>
            <a:ext cx="1832743" cy="21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Mode (A Failed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" y="1825625"/>
            <a:ext cx="10244347" cy="43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Penguin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can still see the penguin after “encrypting” the image something is very </a:t>
            </a:r>
            <a:r>
              <a:rPr lang="en-US" sz="4800" dirty="0" err="1" smtClean="0"/>
              <a:t>very</a:t>
            </a:r>
            <a:r>
              <a:rPr lang="en-US" sz="4800" dirty="0" smtClean="0"/>
              <a:t> wrong with the encryption scheme.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848" y="3773639"/>
            <a:ext cx="2346434" cy="2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CBC-Mode (below) is CPA-secure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a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 descr="Image result for cipher block chaining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056"/>
            <a:ext cx="6464950" cy="39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7310" y="4855780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076" y="551637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4717" y="245260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40403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025110" y="3773367"/>
            <a:ext cx="15414" cy="18496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614" y="562303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538" y="2967869"/>
            <a:ext cx="402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Reduces bandwidth!</a:t>
            </a:r>
          </a:p>
          <a:p>
            <a:endParaRPr lang="en-US" sz="3600" dirty="0" smtClean="0"/>
          </a:p>
          <a:p>
            <a:r>
              <a:rPr lang="en-US" sz="3600" dirty="0" smtClean="0"/>
              <a:t>Message:   3n bits</a:t>
            </a:r>
            <a:endParaRPr lang="en-US" sz="3600" dirty="0"/>
          </a:p>
          <a:p>
            <a:r>
              <a:rPr lang="en-US" sz="3600" dirty="0" smtClean="0"/>
              <a:t>Ciphertext: 4n bits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First glance: seems similar to CBC-Mode and reduces bandwidth</a:t>
                </a:r>
              </a:p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  <a:p>
                <a:r>
                  <a:rPr lang="en-US" b="1" dirty="0" smtClean="0"/>
                  <a:t>Moral</a:t>
                </a:r>
                <a:r>
                  <a:rPr lang="en-US" dirty="0" smtClean="0"/>
                  <a:t>: Be careful when tweaking encryption scheme!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89462"/>
            <a:ext cx="10515600" cy="15875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Input: 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Output: c = (</a:t>
            </a:r>
            <a:r>
              <a:rPr lang="en-US" dirty="0" err="1" smtClean="0"/>
              <a:t>ctr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) where </a:t>
            </a:r>
            <a:r>
              <a:rPr lang="en-US" dirty="0" err="1" smtClean="0"/>
              <a:t>ctr</a:t>
            </a:r>
            <a:r>
              <a:rPr lang="en-US" dirty="0" smtClean="0"/>
              <a:t> is chosen uniformly at random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PRF then counter mode is CPA-Secure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 Parallelizable encryption/decryption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7172" name="Picture 4" descr="Image result for counter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6" y="1206881"/>
            <a:ext cx="610335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CPA-Security (Multiple Messages)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blipFill>
                <a:blip r:embed="rId6"/>
                <a:stretch>
                  <a:fillRect l="-514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sz="4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4000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1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</a:p>
          <a:p>
            <a:r>
              <a:rPr lang="en-US" dirty="0" smtClean="0"/>
              <a:t>CPA-Security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Evaluate several modes of operation for stream-ciphers + block-ciphers </a:t>
            </a:r>
          </a:p>
          <a:p>
            <a:r>
              <a:rPr lang="en-US" dirty="0" smtClean="0"/>
              <a:t>Introduce</a:t>
            </a:r>
            <a:r>
              <a:rPr lang="en-US" b="1" dirty="0" smtClean="0"/>
              <a:t> </a:t>
            </a:r>
            <a:r>
              <a:rPr lang="en-US" dirty="0" smtClean="0"/>
              <a:t>Chosen </a:t>
            </a:r>
            <a:r>
              <a:rPr lang="en-US" dirty="0"/>
              <a:t>Ciphertext </a:t>
            </a:r>
            <a:r>
              <a:rPr lang="en-US" dirty="0" smtClean="0"/>
              <a:t>Attacks/CCA-Security</a:t>
            </a:r>
          </a:p>
          <a:p>
            <a:r>
              <a:rPr lang="en-US" strike="sngStrike" dirty="0" smtClean="0"/>
              <a:t>Construct encryption scheme with CCA-Security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3: </a:t>
            </a:r>
            <a:br>
              <a:rPr lang="en-US" dirty="0" smtClean="0"/>
            </a:br>
            <a:r>
              <a:rPr lang="en-US" dirty="0" smtClean="0"/>
              <a:t>CCA-Security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an attacker has ability to obtain (partial) decryptions of </a:t>
            </a:r>
            <a:r>
              <a:rPr lang="en-US" dirty="0" err="1" smtClean="0"/>
              <a:t>ciphertexts</a:t>
            </a:r>
            <a:r>
              <a:rPr lang="en-US" dirty="0" smtClean="0"/>
              <a:t> of its choice.</a:t>
            </a:r>
          </a:p>
          <a:p>
            <a:r>
              <a:rPr lang="en-US" dirty="0" smtClean="0"/>
              <a:t>CPA-Security does not model this ability.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en-US" dirty="0" smtClean="0"/>
              <a:t>An attacker may learn that a ciphertext corresponds to an ill-formed plaintext based on the reaction (e.g., server replies with “invalid message”).</a:t>
            </a:r>
          </a:p>
          <a:p>
            <a:r>
              <a:rPr lang="en-US" dirty="0" smtClean="0"/>
              <a:t>Monitor enemy behavior after receiving and encrypted message.</a:t>
            </a:r>
          </a:p>
          <a:p>
            <a:r>
              <a:rPr lang="en-US" b="1" dirty="0" smtClean="0"/>
              <a:t>Authentication Protocol: </a:t>
            </a:r>
            <a:r>
              <a:rPr lang="en-US" dirty="0" smtClean="0"/>
              <a:t>Send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(r) to recipient who authenticates by responding with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 (Ind-CCA2)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4969597" y="365125"/>
            <a:ext cx="4762982" cy="927647"/>
          </a:xfrm>
          <a:prstGeom prst="wedgeEllipseCallout">
            <a:avLst>
              <a:gd name="adj1" fmla="val -96963"/>
              <a:gd name="adj2" fmla="val 284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72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3.33: </a:t>
                </a:r>
                <a:r>
                  <a:rPr lang="en-US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CCA-secure if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doesn’t imply 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Attacker: Selects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Receives: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where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</a:t>
                </a:r>
                <a:r>
                  <a:rPr lang="en-US" dirty="0" smtClean="0"/>
                  <a:t>Queries: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(c’) for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Receives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(if b=0)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(if </a:t>
                </a:r>
                <a:r>
                  <a:rPr lang="en-US" dirty="0" smtClean="0"/>
                  <a:t>b=1)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Example Shows: </a:t>
                </a:r>
                <a:r>
                  <a:rPr lang="en-US" dirty="0" smtClean="0"/>
                  <a:t>CPA-Security doesn’t imply </a:t>
                </a:r>
                <a:r>
                  <a:rPr lang="en-US" b="1" dirty="0" smtClean="0"/>
                  <a:t>CCA</a:t>
                </a:r>
                <a:r>
                  <a:rPr lang="en-US" dirty="0" smtClean="0"/>
                  <a:t> Security (Why?)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Padding Oracle Attack</a:t>
            </a:r>
          </a:p>
          <a:p>
            <a:r>
              <a:rPr lang="en-US" dirty="0" smtClean="0"/>
              <a:t>Length of plaintext message must be multiple of block length</a:t>
            </a:r>
          </a:p>
          <a:p>
            <a:r>
              <a:rPr lang="en-US" dirty="0" smtClean="0"/>
              <a:t>Popular fix PKCS #5 padding </a:t>
            </a:r>
          </a:p>
          <a:p>
            <a:pPr lvl="1"/>
            <a:r>
              <a:rPr lang="en-US" dirty="0" smtClean="0"/>
              <a:t>4 bytes of padding (0x04040404)</a:t>
            </a:r>
          </a:p>
          <a:p>
            <a:pPr lvl="1"/>
            <a:r>
              <a:rPr lang="en-US" dirty="0" smtClean="0"/>
              <a:t>3 bytes of padding (0x030303)</a:t>
            </a:r>
          </a:p>
          <a:p>
            <a:r>
              <a:rPr lang="en-US" dirty="0" smtClean="0"/>
              <a:t>“Bad Padding Error”</a:t>
            </a:r>
          </a:p>
          <a:p>
            <a:pPr lvl="1"/>
            <a:r>
              <a:rPr lang="en-US" dirty="0" smtClean="0"/>
              <a:t>Adversary submits ciphertext(s) and waits to if this error is produced</a:t>
            </a:r>
          </a:p>
          <a:p>
            <a:pPr lvl="1"/>
            <a:r>
              <a:rPr lang="en-US" dirty="0" smtClean="0"/>
              <a:t>Attacker can repeatedly modify ciphertext to reveal original plaintext piece by piece!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0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0000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m:rPr>
                            <m:nor/>
                          </m:rPr>
                          <a:rPr lang="en-US" dirty="0"/>
                          <m:t>30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Ask to decrypt C’</a:t>
                </a:r>
              </a:p>
              <a:p>
                <a:r>
                  <a:rPr lang="en-US" dirty="0" smtClean="0"/>
                  <a:t>If we added &lt; 3 bits of padding C’ can be decrypted.</a:t>
                </a:r>
              </a:p>
              <a:p>
                <a:r>
                  <a:rPr lang="en-US" dirty="0" smtClean="0"/>
                  <a:t>Otherwise, we will get a decryption error.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0000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….</m:t>
                          </m:r>
                          <m:r>
                            <m:rPr>
                              <m:nor/>
                            </m:rPr>
                            <a:rPr lang="en-US" dirty="0"/>
                            <m:t>30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3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4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last byte “t” from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Gold Standard</a:t>
            </a:r>
            <a:r>
              <a:rPr lang="en-US" dirty="0" smtClean="0"/>
              <a:t>: CCA-Security is strictly stronger than CPA-Security</a:t>
            </a:r>
          </a:p>
          <a:p>
            <a:r>
              <a:rPr lang="en-US" dirty="0" smtClean="0"/>
              <a:t>If a scheme has indistinguishable encryptions under one chosen-ciphertext attack then it has indistinguishable multiple encryptions under chosen-ciphertext attacks. </a:t>
            </a:r>
          </a:p>
          <a:p>
            <a:r>
              <a:rPr lang="en-US" dirty="0" smtClean="0"/>
              <a:t>None of the encryption schemes we have considered so far are CCA-Secure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smtClean="0"/>
              <a:t>CCA-Security implies non-malleability (message integrity)</a:t>
            </a:r>
          </a:p>
          <a:p>
            <a:pPr lvl="1"/>
            <a:r>
              <a:rPr lang="en-US" dirty="0" smtClean="0"/>
              <a:t>An attacker who modifies a ciphertext c produces c’ which is either</a:t>
            </a:r>
          </a:p>
          <a:p>
            <a:pPr lvl="2"/>
            <a:r>
              <a:rPr lang="en-US" dirty="0" smtClean="0"/>
              <a:t>Invalid, or</a:t>
            </a:r>
          </a:p>
          <a:p>
            <a:pPr lvl="2"/>
            <a:r>
              <a:rPr lang="en-US" dirty="0" smtClean="0"/>
              <a:t>Decrypted message is unrelated to original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Image result for gold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88" y="1646238"/>
            <a:ext cx="1565712" cy="1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and Message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" y="1825625"/>
                <a:ext cx="11277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Observation</a:t>
                </a:r>
                <a:r>
                  <a:rPr lang="en-US" dirty="0" smtClean="0"/>
                  <a:t>: Given a CPA-secure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 that supports messages of a single bit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)  it is easy to build a CPA-secure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that supports messages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of length n.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Exercise</a:t>
                </a:r>
                <a:r>
                  <a:rPr lang="en-US" dirty="0" smtClean="0"/>
                  <a:t>: How would you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CPA-secure?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" y="1825625"/>
                <a:ext cx="11277600" cy="4351338"/>
              </a:xfrm>
              <a:blipFill>
                <a:blip r:embed="rId2"/>
                <a:stretch>
                  <a:fillRect l="-108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build a CCA-Secure Encryption scheme later in the course</a:t>
            </a:r>
          </a:p>
          <a:p>
            <a:endParaRPr lang="en-US" dirty="0"/>
          </a:p>
          <a:p>
            <a:pPr lvl="1"/>
            <a:r>
              <a:rPr lang="en-US" dirty="0" smtClean="0"/>
              <a:t>We will need to introduce additional tools (Message Authentication Codes)</a:t>
            </a:r>
          </a:p>
          <a:p>
            <a:endParaRPr lang="en-US" dirty="0"/>
          </a:p>
          <a:p>
            <a:r>
              <a:rPr lang="en-US" dirty="0" smtClean="0"/>
              <a:t>Remaining Lecture: Modes of Operation for Stream-Ciphers and Block-Ciphers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Drawbacks:</a:t>
                </a:r>
              </a:p>
              <a:p>
                <a:r>
                  <a:rPr lang="en-US" dirty="0" smtClean="0"/>
                  <a:t>Encryption is for fixed length messages only</a:t>
                </a:r>
              </a:p>
              <a:p>
                <a:r>
                  <a:rPr lang="en-US" dirty="0" smtClean="0"/>
                  <a:t>Length of ciphertext is twice as long as message</a:t>
                </a:r>
              </a:p>
              <a:p>
                <a:r>
                  <a:rPr lang="en-US" dirty="0" smtClean="0"/>
                  <a:t>Attacker can still tamper with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to flip bits of plaintext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8112672" y="3962402"/>
            <a:ext cx="995855" cy="1303282"/>
          </a:xfrm>
          <a:prstGeom prst="leftBrace">
            <a:avLst>
              <a:gd name="adj1" fmla="val 8333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68961" y="4349814"/>
            <a:ext cx="301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Stream Ciphers/Block Ciphers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5400000" flipH="1">
            <a:off x="5318181" y="1637149"/>
            <a:ext cx="630730" cy="8807672"/>
          </a:xfrm>
          <a:prstGeom prst="leftBrace">
            <a:avLst>
              <a:gd name="adj1" fmla="val 0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6920" y="632871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CCA 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25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if we don’t know the length of the message to be encrypted a priori?</a:t>
                </a:r>
              </a:p>
              <a:p>
                <a:pPr lvl="1"/>
                <a:r>
                  <a:rPr lang="en-US" dirty="0" smtClean="0"/>
                  <a:t>Stream Cipher: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outputs n pseudorandom bits as follows</a:t>
                </a:r>
              </a:p>
              <a:p>
                <a:pPr lvl="1"/>
                <a:r>
                  <a:rPr lang="en-US" b="1" dirty="0" smtClean="0"/>
                  <a:t>Initial State</a:t>
                </a:r>
                <a:r>
                  <a:rPr lang="en-US" dirty="0" smtClean="0"/>
                  <a:t>: st</a:t>
                </a:r>
                <a:r>
                  <a:rPr lang="en-US" i="1" baseline="-25000" dirty="0" smtClean="0"/>
                  <a:t>0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Initialize</a:t>
                </a:r>
                <a:r>
                  <a:rPr lang="en-US" dirty="0" smtClean="0"/>
                  <a:t>(s)                      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Repeat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,st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GetBits</a:t>
                </a:r>
                <a:r>
                  <a:rPr lang="en-US" dirty="0" smtClean="0"/>
                  <a:t>(st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Output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  <a:p>
                <a:r>
                  <a:rPr lang="en-US" b="1" dirty="0" smtClean="0"/>
                  <a:t>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          </a:t>
                </a:r>
                <a:r>
                  <a:rPr lang="en-US" dirty="0" smtClean="0"/>
                  <a:t>(</a:t>
                </a:r>
                <a:r>
                  <a:rPr lang="en-US" dirty="0"/>
                  <a:t>same </a:t>
                </a:r>
                <a:r>
                  <a:rPr lang="en-US" dirty="0" smtClean="0"/>
                  <a:t>length as ciphertext!)</a:t>
                </a:r>
              </a:p>
              <a:p>
                <a:pPr lvl="1"/>
                <a:r>
                  <a:rPr lang="en-US" dirty="0" smtClean="0"/>
                  <a:t>“CPA-like” security </a:t>
                </a:r>
                <a:r>
                  <a:rPr lang="en-US" dirty="0"/>
                  <a:t>follows from cipher security (must stop after n-bits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Deterministic encryption, what gives???</a:t>
                </a:r>
                <a:endParaRPr lang="en-US" dirty="0"/>
              </a:p>
              <a:p>
                <a:pPr lvl="1"/>
                <a:r>
                  <a:rPr lang="en-US" dirty="0" smtClean="0"/>
                  <a:t>Requires both parties to maintain state (not good for sporadic communication)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if we don’t want to keep state?</a:t>
                </a:r>
              </a:p>
              <a:p>
                <a:r>
                  <a:rPr lang="en-US" b="1" dirty="0" smtClean="0"/>
                  <a:t>Unsynchronized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IV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lvl="1"/>
                <a:r>
                  <a:rPr lang="en-US" dirty="0" smtClean="0"/>
                  <a:t>CPA-Secure if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(IV)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(weak) PRF.</a:t>
                </a:r>
              </a:p>
              <a:p>
                <a:pPr lvl="1"/>
                <a:r>
                  <a:rPr lang="en-US" dirty="0" smtClean="0"/>
                  <a:t>No shared state, but longer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Encryption: Drawbacks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Ciphertext is twice as long as the message |c|=2|m|</a:t>
                </a:r>
              </a:p>
              <a:p>
                <a:endParaRPr lang="en-US" dirty="0"/>
              </a:p>
              <a:p>
                <a:r>
                  <a:rPr lang="en-US" dirty="0" smtClean="0"/>
                  <a:t>Is this always necessary?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know we are going to transmit several messages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4.1-4.2</a:t>
            </a:r>
          </a:p>
          <a:p>
            <a:r>
              <a:rPr lang="en-US" dirty="0" smtClean="0"/>
              <a:t>Message Authentication Codes (MACs)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3: Topic 4: 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br>
              <a:rPr lang="en-US" dirty="0" smtClean="0"/>
            </a:br>
            <a:r>
              <a:rPr lang="en-US" dirty="0" smtClean="0"/>
              <a:t>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CPA-Security vs. CCA-Security</a:t>
            </a:r>
          </a:p>
          <a:p>
            <a:r>
              <a:rPr lang="en-US" dirty="0" smtClean="0"/>
              <a:t>PRFs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</a:t>
            </a:r>
            <a:r>
              <a:rPr lang="en-US" dirty="0" smtClean="0"/>
              <a:t>Assume for contraction that we have a PPT attacker A that breaks CPA-Security.</a:t>
            </a:r>
          </a:p>
          <a:p>
            <a:r>
              <a:rPr lang="en-US" b="1" dirty="0" smtClean="0"/>
              <a:t>Step 2:</a:t>
            </a:r>
            <a:r>
              <a:rPr lang="en-US" dirty="0" smtClean="0"/>
              <a:t> </a:t>
            </a:r>
            <a:r>
              <a:rPr lang="en-US" smtClean="0"/>
              <a:t>Construct a PPT </a:t>
            </a:r>
            <a:r>
              <a:rPr lang="en-US" dirty="0" smtClean="0"/>
              <a:t>distinguisher D which breaks </a:t>
            </a:r>
            <a:r>
              <a:rPr lang="en-US" smtClean="0"/>
              <a:t>PRF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Image result for d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7" y="1930606"/>
            <a:ext cx="2411278" cy="25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335" y="2480875"/>
            <a:ext cx="1403222" cy="91662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08647" y="2740738"/>
            <a:ext cx="2412187" cy="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13815" y="2211604"/>
            <a:ext cx="166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8164" y="4390310"/>
                <a:ext cx="2465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 Encryption Attacker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64" y="4390310"/>
                <a:ext cx="2465098" cy="400110"/>
              </a:xfrm>
              <a:prstGeom prst="rect">
                <a:avLst/>
              </a:prstGeom>
              <a:blipFill>
                <a:blip r:embed="rId4"/>
                <a:stretch>
                  <a:fillRect t="-7576" r="-17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819190" y="2883955"/>
                <a:ext cx="2989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’ Encryption Attacker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9190" y="2883955"/>
                <a:ext cx="2989793" cy="461665"/>
              </a:xfrm>
              <a:prstGeom prst="rect">
                <a:avLst/>
              </a:prstGeom>
              <a:blipFill>
                <a:blip r:embed="rId5"/>
                <a:stretch>
                  <a:fillRect l="-10526" t="-2245" r="-28947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35" y="2063792"/>
            <a:ext cx="1455120" cy="97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22453" y="834821"/>
                <a:ext cx="232441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/>
                        <m:t>K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800" b="1" dirty="0"/>
                        <m:t>Gen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53" y="834821"/>
                <a:ext cx="2324419" cy="1815882"/>
              </a:xfrm>
              <a:prstGeom prst="rect">
                <a:avLst/>
              </a:prstGeom>
              <a:blipFill>
                <a:blip r:embed="rId7"/>
                <a:stretch>
                  <a:fillRect l="-5236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2123696" y="3203225"/>
            <a:ext cx="2732784" cy="1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05127" y="2740738"/>
                <a:ext cx="3154903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27" y="2740738"/>
                <a:ext cx="3154903" cy="513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587202" y="4148697"/>
            <a:ext cx="3269278" cy="2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28257" y="368703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39602" y="3269256"/>
            <a:ext cx="2198652" cy="85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269593">
            <a:off x="7013132" y="347067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g=b’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71506" y="2447808"/>
            <a:ext cx="1509871" cy="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43200" y="1965964"/>
            <a:ext cx="18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[0], m</a:t>
            </a:r>
            <a:r>
              <a:rPr lang="en-US" sz="2400" baseline="-25000" dirty="0" smtClean="0"/>
              <a:t>1</a:t>
            </a:r>
            <a:r>
              <a:rPr lang="en-US" sz="2400" dirty="0"/>
              <a:t>[0]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368254" y="2869869"/>
            <a:ext cx="1944281" cy="11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62834" y="2454220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Enc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[0</a:t>
            </a:r>
            <a:r>
              <a:rPr lang="en-US" sz="2400" dirty="0"/>
              <a:t>]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2932405" y="327680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5593382">
            <a:off x="6839670" y="295773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15516" y="5375589"/>
                <a:ext cx="7754623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16" y="5375589"/>
                <a:ext cx="7754623" cy="757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 rot="5400000">
            <a:off x="7128688" y="409312"/>
            <a:ext cx="395729" cy="2568096"/>
          </a:xfrm>
          <a:prstGeom prst="leftBrace">
            <a:avLst>
              <a:gd name="adj1" fmla="val 8333"/>
              <a:gd name="adj2" fmla="val 5071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30713" y="1073936"/>
            <a:ext cx="289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Message CPA-Game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1" grpId="0"/>
      <p:bldP spid="35" grpId="0"/>
      <p:bldP spid="39" grpId="0"/>
      <p:bldP spid="26" grpId="0"/>
      <p:bldP spid="28" grpId="0"/>
      <p:bldP spid="12" grpId="0"/>
      <p:bldP spid="3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0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/>
              <a:t>Pseudorandom Functions and CPA-Security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</a:t>
            </a:r>
            <a:r>
              <a:rPr lang="en-US" smtClean="0"/>
              <a:t>Lindell 4.3</a:t>
            </a:r>
            <a:endParaRPr lang="en-US" dirty="0" smtClean="0"/>
          </a:p>
          <a:p>
            <a:r>
              <a:rPr lang="en-US" dirty="0" smtClean="0"/>
              <a:t>Message Authentication Codes (MACs) Part 2</a:t>
            </a:r>
          </a:p>
          <a:p>
            <a:pPr lvl="1"/>
            <a:r>
              <a:rPr lang="en-US" dirty="0" smtClean="0"/>
              <a:t>Constructing Secure MACs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 (PRF)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, which “looks random” without the secret key k.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secret key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 (unless otherwise specified)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(x) is efficient (polynomial-time)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12293</TotalTime>
  <Words>2782</Words>
  <Application>Microsoft Office PowerPoint</Application>
  <PresentationFormat>Widescreen</PresentationFormat>
  <Paragraphs>832</Paragraphs>
  <Slides>80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Courier</vt:lpstr>
      <vt:lpstr>Symbol</vt:lpstr>
      <vt:lpstr>Wingdings</vt:lpstr>
      <vt:lpstr>Office Theme</vt:lpstr>
      <vt:lpstr>Updated Office Hours</vt:lpstr>
      <vt:lpstr>Cryptography CS 555</vt:lpstr>
      <vt:lpstr>Recap CPA-Security</vt:lpstr>
      <vt:lpstr>CPA-Security (Multiple Messages)</vt:lpstr>
      <vt:lpstr>CPA-Security and Message Length</vt:lpstr>
      <vt:lpstr>Security Reduction</vt:lpstr>
      <vt:lpstr>The Reduction</vt:lpstr>
      <vt:lpstr>Week 3: Topic 1:  Pseudorandom Functions and CPA-Security  </vt:lpstr>
      <vt:lpstr>Pseudorandom Function (PRF)</vt:lpstr>
      <vt:lpstr>PRF vs. PRG</vt:lpstr>
      <vt:lpstr>Truly Random Function</vt:lpstr>
      <vt:lpstr>Truly Random Function</vt:lpstr>
      <vt:lpstr>Oracle Notation</vt:lpstr>
      <vt:lpstr>PRF Security</vt:lpstr>
      <vt:lpstr>PRF-Security as a Game</vt:lpstr>
      <vt:lpstr>Reminder: CPA-Security (Single Message)</vt:lpstr>
      <vt:lpstr>CPA-Secure Encryption</vt:lpstr>
      <vt:lpstr>Breaking CPA-Security (Single Message)</vt:lpstr>
      <vt:lpstr>Security Reduction</vt:lpstr>
      <vt:lpstr>Security Reduction</vt:lpstr>
      <vt:lpstr>Security Reduction</vt:lpstr>
      <vt:lpstr>Finishing Up</vt:lpstr>
      <vt:lpstr>Finishing Up</vt:lpstr>
      <vt:lpstr>Conclusion</vt:lpstr>
      <vt:lpstr>Are PRFs or PRGs more Powerful?</vt:lpstr>
      <vt:lpstr>Construct PRF from PRG</vt:lpstr>
      <vt:lpstr>Candidate PRG</vt:lpstr>
      <vt:lpstr>Stream Cipher vs PRG</vt:lpstr>
      <vt:lpstr>The RC4 Stream Cipher</vt:lpstr>
      <vt:lpstr>The RC4 Cipher</vt:lpstr>
      <vt:lpstr>Week 3: Topic 2: Modes of Encryption, The Penguin and CCA security </vt:lpstr>
      <vt:lpstr>Pseudorandom Permutation</vt:lpstr>
      <vt:lpstr>Pseudorandom Permutation</vt:lpstr>
      <vt:lpstr>Electronic Code Book (ECB) Mode</vt:lpstr>
      <vt:lpstr>ECB Mode (A Failed Approach)</vt:lpstr>
      <vt:lpstr>The Penguin Principle</vt:lpstr>
      <vt:lpstr>Cipher Block Chaining</vt:lpstr>
      <vt:lpstr>Chained CBC-Mode</vt:lpstr>
      <vt:lpstr>Counter Mode</vt:lpstr>
      <vt:lpstr>Recap</vt:lpstr>
      <vt:lpstr>Week 3: Topic 3:  CCA-Security </vt:lpstr>
      <vt:lpstr>Chosen Ciphertext Attacks</vt:lpstr>
      <vt:lpstr>CCA-Security (Ind-CCA2) </vt:lpstr>
      <vt:lpstr>CCA-Security (〖PrivK〗_(A,Π)^cca (n))</vt:lpstr>
      <vt:lpstr>CCA-Security</vt:lpstr>
      <vt:lpstr>CPA-Security doesn’t imply CCA-Security</vt:lpstr>
      <vt:lpstr>Attacks in the Wild</vt:lpstr>
      <vt:lpstr>Example</vt:lpstr>
      <vt:lpstr>CCA-Security</vt:lpstr>
      <vt:lpstr>Back to CPA-Security</vt:lpstr>
      <vt:lpstr>CPA-Secure Encryption</vt:lpstr>
      <vt:lpstr>Stream Ciphers Modes</vt:lpstr>
      <vt:lpstr>Stream Ciphers Modes</vt:lpstr>
      <vt:lpstr>CPA-Secure Encryption: Drawbacks</vt:lpstr>
      <vt:lpstr>Next Class</vt:lpstr>
      <vt:lpstr>Week 3: Topic 4:  Message Authentication Codes (Part 1)</vt:lpstr>
      <vt:lpstr>Recap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General vs Fixed Length MAC</vt:lpstr>
      <vt:lpstr>Deterministic MACs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154</cp:revision>
  <dcterms:created xsi:type="dcterms:W3CDTF">2016-12-31T20:38:01Z</dcterms:created>
  <dcterms:modified xsi:type="dcterms:W3CDTF">2017-09-07T16:11:20Z</dcterms:modified>
</cp:coreProperties>
</file>