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55" r:id="rId2"/>
    <p:sldId id="398" r:id="rId3"/>
    <p:sldId id="399" r:id="rId4"/>
    <p:sldId id="400" r:id="rId5"/>
    <p:sldId id="401" r:id="rId6"/>
    <p:sldId id="256" r:id="rId7"/>
    <p:sldId id="306" r:id="rId8"/>
    <p:sldId id="352" r:id="rId9"/>
    <p:sldId id="330" r:id="rId10"/>
    <p:sldId id="331" r:id="rId11"/>
    <p:sldId id="310" r:id="rId12"/>
    <p:sldId id="335" r:id="rId13"/>
    <p:sldId id="333" r:id="rId14"/>
    <p:sldId id="334" r:id="rId15"/>
    <p:sldId id="353" r:id="rId16"/>
    <p:sldId id="338" r:id="rId17"/>
    <p:sldId id="339" r:id="rId18"/>
    <p:sldId id="336" r:id="rId19"/>
    <p:sldId id="346" r:id="rId20"/>
    <p:sldId id="341" r:id="rId21"/>
    <p:sldId id="312" r:id="rId22"/>
    <p:sldId id="343" r:id="rId23"/>
    <p:sldId id="354" r:id="rId24"/>
    <p:sldId id="348" r:id="rId25"/>
    <p:sldId id="345" r:id="rId26"/>
    <p:sldId id="347" r:id="rId27"/>
    <p:sldId id="351" r:id="rId28"/>
    <p:sldId id="357" r:id="rId29"/>
    <p:sldId id="356" r:id="rId30"/>
    <p:sldId id="358" r:id="rId31"/>
    <p:sldId id="404" r:id="rId32"/>
    <p:sldId id="405" r:id="rId33"/>
    <p:sldId id="403"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406" r:id="rId50"/>
    <p:sldId id="407" r:id="rId51"/>
    <p:sldId id="408" r:id="rId52"/>
    <p:sldId id="409" r:id="rId53"/>
    <p:sldId id="410" r:id="rId54"/>
    <p:sldId id="411" r:id="rId55"/>
    <p:sldId id="412" r:id="rId56"/>
    <p:sldId id="375" r:id="rId57"/>
    <p:sldId id="376" r:id="rId58"/>
    <p:sldId id="377" r:id="rId59"/>
    <p:sldId id="385" r:id="rId60"/>
    <p:sldId id="386" r:id="rId61"/>
    <p:sldId id="387" r:id="rId62"/>
    <p:sldId id="388" r:id="rId63"/>
    <p:sldId id="389" r:id="rId64"/>
    <p:sldId id="390" r:id="rId65"/>
    <p:sldId id="391" r:id="rId66"/>
    <p:sldId id="392" r:id="rId67"/>
    <p:sldId id="393" r:id="rId68"/>
    <p:sldId id="394" r:id="rId69"/>
    <p:sldId id="395" r:id="rId70"/>
    <p:sldId id="396" r:id="rId71"/>
    <p:sldId id="397"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4" autoAdjust="0"/>
    <p:restoredTop sz="81323" autoAdjust="0"/>
  </p:normalViewPr>
  <p:slideViewPr>
    <p:cSldViewPr snapToGrid="0">
      <p:cViewPr varScale="1">
        <p:scale>
          <a:sx n="63" d="100"/>
          <a:sy n="63" d="100"/>
        </p:scale>
        <p:origin x="2274" y="6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8/31/2017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a:t>
            </a:r>
            <a:r>
              <a:rPr lang="en-US" baseline="0" dirty="0" smtClean="0"/>
              <a:t> doesn’t respond to Bob since they are out of one-time-pads so they stop talking. Can we save their relationship?</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8</a:t>
            </a:fld>
            <a:endParaRPr lang="en-US"/>
          </a:p>
        </p:txBody>
      </p:sp>
    </p:spTree>
    <p:extLst>
      <p:ext uri="{BB962C8B-B14F-4D97-AF65-F5344CB8AC3E}">
        <p14:creationId xmlns:p14="http://schemas.microsoft.com/office/powerpoint/2010/main" val="412451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49</a:t>
            </a:fld>
            <a:endParaRPr lang="en-US"/>
          </a:p>
        </p:txBody>
      </p:sp>
    </p:spTree>
    <p:extLst>
      <p:ext uri="{BB962C8B-B14F-4D97-AF65-F5344CB8AC3E}">
        <p14:creationId xmlns:p14="http://schemas.microsoft.com/office/powerpoint/2010/main" val="352608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50</a:t>
            </a:fld>
            <a:endParaRPr lang="en-US"/>
          </a:p>
        </p:txBody>
      </p:sp>
    </p:spTree>
    <p:extLst>
      <p:ext uri="{BB962C8B-B14F-4D97-AF65-F5344CB8AC3E}">
        <p14:creationId xmlns:p14="http://schemas.microsoft.com/office/powerpoint/2010/main" val="220613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53</a:t>
            </a:fld>
            <a:endParaRPr lang="en-US"/>
          </a:p>
        </p:txBody>
      </p:sp>
    </p:spTree>
    <p:extLst>
      <p:ext uri="{BB962C8B-B14F-4D97-AF65-F5344CB8AC3E}">
        <p14:creationId xmlns:p14="http://schemas.microsoft.com/office/powerpoint/2010/main" val="384670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59</a:t>
            </a:fld>
            <a:endParaRPr lang="en-US"/>
          </a:p>
        </p:txBody>
      </p:sp>
    </p:spTree>
    <p:extLst>
      <p:ext uri="{BB962C8B-B14F-4D97-AF65-F5344CB8AC3E}">
        <p14:creationId xmlns:p14="http://schemas.microsoft.com/office/powerpoint/2010/main" val="164145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60</a:t>
            </a:fld>
            <a:endParaRPr lang="en-US"/>
          </a:p>
        </p:txBody>
      </p:sp>
    </p:spTree>
    <p:extLst>
      <p:ext uri="{BB962C8B-B14F-4D97-AF65-F5344CB8AC3E}">
        <p14:creationId xmlns:p14="http://schemas.microsoft.com/office/powerpoint/2010/main" val="98368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61</a:t>
            </a:fld>
            <a:endParaRPr lang="en-US"/>
          </a:p>
        </p:txBody>
      </p:sp>
    </p:spTree>
    <p:extLst>
      <p:ext uri="{BB962C8B-B14F-4D97-AF65-F5344CB8AC3E}">
        <p14:creationId xmlns:p14="http://schemas.microsoft.com/office/powerpoint/2010/main" val="1754817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CE35DAA-499F-4673-978B-A6190921FD97}" type="slidenum">
              <a:rPr lang="en-US" smtClean="0"/>
              <a:t>62</a:t>
            </a:fld>
            <a:endParaRPr lang="en-US"/>
          </a:p>
        </p:txBody>
      </p:sp>
    </p:spTree>
    <p:extLst>
      <p:ext uri="{BB962C8B-B14F-4D97-AF65-F5344CB8AC3E}">
        <p14:creationId xmlns:p14="http://schemas.microsoft.com/office/powerpoint/2010/main" val="2450263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64</a:t>
            </a:fld>
            <a:endParaRPr lang="en-US"/>
          </a:p>
        </p:txBody>
      </p:sp>
    </p:spTree>
    <p:extLst>
      <p:ext uri="{BB962C8B-B14F-4D97-AF65-F5344CB8AC3E}">
        <p14:creationId xmlns:p14="http://schemas.microsoft.com/office/powerpoint/2010/main" val="2685079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65</a:t>
            </a:fld>
            <a:endParaRPr lang="en-US"/>
          </a:p>
        </p:txBody>
      </p:sp>
    </p:spTree>
    <p:extLst>
      <p:ext uri="{BB962C8B-B14F-4D97-AF65-F5344CB8AC3E}">
        <p14:creationId xmlns:p14="http://schemas.microsoft.com/office/powerpoint/2010/main" val="2613398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66</a:t>
            </a:fld>
            <a:endParaRPr lang="en-US"/>
          </a:p>
        </p:txBody>
      </p:sp>
    </p:spTree>
    <p:extLst>
      <p:ext uri="{BB962C8B-B14F-4D97-AF65-F5344CB8AC3E}">
        <p14:creationId xmlns:p14="http://schemas.microsoft.com/office/powerpoint/2010/main" val="249173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a:t>
            </a:r>
            <a:r>
              <a:rPr lang="en-US" baseline="0" dirty="0" smtClean="0"/>
              <a:t> doesn’t respond to Bob since they are out of one-time-pads so they stop talking. Can we save their relationship?</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9</a:t>
            </a:fld>
            <a:endParaRPr lang="en-US"/>
          </a:p>
        </p:txBody>
      </p:sp>
    </p:spTree>
    <p:extLst>
      <p:ext uri="{BB962C8B-B14F-4D97-AF65-F5344CB8AC3E}">
        <p14:creationId xmlns:p14="http://schemas.microsoft.com/office/powerpoint/2010/main" val="282977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67</a:t>
            </a:fld>
            <a:endParaRPr lang="en-US"/>
          </a:p>
        </p:txBody>
      </p:sp>
    </p:spTree>
    <p:extLst>
      <p:ext uri="{BB962C8B-B14F-4D97-AF65-F5344CB8AC3E}">
        <p14:creationId xmlns:p14="http://schemas.microsoft.com/office/powerpoint/2010/main" val="164452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a:t>
            </a:r>
            <a:r>
              <a:rPr lang="en-US" baseline="0" dirty="0" smtClean="0"/>
              <a:t> doesn’t respond to Bob since they are out of one-time-pads so they stop talking. Can we save their relationship?</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10</a:t>
            </a:fld>
            <a:endParaRPr lang="en-US"/>
          </a:p>
        </p:txBody>
      </p:sp>
    </p:spTree>
    <p:extLst>
      <p:ext uri="{BB962C8B-B14F-4D97-AF65-F5344CB8AC3E}">
        <p14:creationId xmlns:p14="http://schemas.microsoft.com/office/powerpoint/2010/main" val="94905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22</a:t>
            </a:fld>
            <a:endParaRPr lang="en-US"/>
          </a:p>
        </p:txBody>
      </p:sp>
    </p:spTree>
    <p:extLst>
      <p:ext uri="{BB962C8B-B14F-4D97-AF65-F5344CB8AC3E}">
        <p14:creationId xmlns:p14="http://schemas.microsoft.com/office/powerpoint/2010/main" val="309198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23</a:t>
            </a:fld>
            <a:endParaRPr lang="en-US"/>
          </a:p>
        </p:txBody>
      </p:sp>
    </p:spTree>
    <p:extLst>
      <p:ext uri="{BB962C8B-B14F-4D97-AF65-F5344CB8AC3E}">
        <p14:creationId xmlns:p14="http://schemas.microsoft.com/office/powerpoint/2010/main" val="242613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24</a:t>
            </a:fld>
            <a:endParaRPr lang="en-US"/>
          </a:p>
        </p:txBody>
      </p:sp>
    </p:spTree>
    <p:extLst>
      <p:ext uri="{BB962C8B-B14F-4D97-AF65-F5344CB8AC3E}">
        <p14:creationId xmlns:p14="http://schemas.microsoft.com/office/powerpoint/2010/main" val="340451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31</a:t>
            </a:fld>
            <a:endParaRPr lang="en-US"/>
          </a:p>
        </p:txBody>
      </p:sp>
    </p:spTree>
    <p:extLst>
      <p:ext uri="{BB962C8B-B14F-4D97-AF65-F5344CB8AC3E}">
        <p14:creationId xmlns:p14="http://schemas.microsoft.com/office/powerpoint/2010/main" val="187689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37</a:t>
            </a:fld>
            <a:endParaRPr lang="en-US"/>
          </a:p>
        </p:txBody>
      </p:sp>
    </p:spTree>
    <p:extLst>
      <p:ext uri="{BB962C8B-B14F-4D97-AF65-F5344CB8AC3E}">
        <p14:creationId xmlns:p14="http://schemas.microsoft.com/office/powerpoint/2010/main" val="337449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41</a:t>
            </a:fld>
            <a:endParaRPr lang="en-US"/>
          </a:p>
        </p:txBody>
      </p:sp>
    </p:spTree>
    <p:extLst>
      <p:ext uri="{BB962C8B-B14F-4D97-AF65-F5344CB8AC3E}">
        <p14:creationId xmlns:p14="http://schemas.microsoft.com/office/powerpoint/2010/main" val="31205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8/31/2017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jp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Oq-7XvaTRAhXMzIMKHWPfDm0QjRwIBw&amp;url=http://www.statisticsblog.com/tag/fair-coin/&amp;psig=AFQjCNEni7u9gIzIKZTyGipSXKuF0mqyvw&amp;ust=1483481561966586" TargetMode="External"/><Relationship Id="rId2" Type="http://schemas.openxmlformats.org/officeDocument/2006/relationships/hyperlink" Target="https://www.google.com/url?sa=i&amp;rct=j&amp;q=&amp;esrc=s&amp;source=images&amp;cd=&amp;cad=rja&amp;uact=8&amp;ved=0ahUKEwiOq-7XvaTRAhXMzIMKHWPfDm0QjRwIBw&amp;url=http://www.statisticsblog.com/tag/fair-coin/&amp;psig=AFQjCNEni7u9gIzIKZTyGipSXKuF0mqyvw&amp;ust=1483481561966586"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fall-2017-cs-55500-le1@lists.purdue.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30.png"/><Relationship Id="rId5" Type="http://schemas.openxmlformats.org/officeDocument/2006/relationships/image" Target="../media/image18.png"/><Relationship Id="rId10" Type="http://schemas.openxmlformats.org/officeDocument/2006/relationships/image" Target="../media/image220.png"/><Relationship Id="rId4" Type="http://schemas.openxmlformats.org/officeDocument/2006/relationships/image" Target="../media/image170.png"/><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0.png"/><Relationship Id="rId7" Type="http://schemas.openxmlformats.org/officeDocument/2006/relationships/image" Target="../media/image1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160.png"/><Relationship Id="rId4" Type="http://schemas.openxmlformats.org/officeDocument/2006/relationships/image" Target="../media/image18.png"/><Relationship Id="rId9" Type="http://schemas.openxmlformats.org/officeDocument/2006/relationships/image" Target="../media/image151.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4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30.jpe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1.png"/><Relationship Id="rId10" Type="http://schemas.openxmlformats.org/officeDocument/2006/relationships/image" Target="../media/image231.png"/><Relationship Id="rId4" Type="http://schemas.openxmlformats.org/officeDocument/2006/relationships/image" Target="../media/image16.png"/><Relationship Id="rId9" Type="http://schemas.openxmlformats.org/officeDocument/2006/relationships/image" Target="../media/image22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0ahUKEwiOq-7XvaTRAhXMzIMKHWPfDm0QjRwIBw&amp;url=http://www.statisticsblog.com/tag/fair-coin/&amp;psig=AFQjCNEni7u9gIzIKZTyGipSXKuF0mqyvw&amp;ust=1483481561966586"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62.png"/><Relationship Id="rId5" Type="http://schemas.openxmlformats.org/officeDocument/2006/relationships/image" Target="../media/image18.png"/><Relationship Id="rId10" Type="http://schemas.openxmlformats.org/officeDocument/2006/relationships/image" Target="../media/image231.png"/><Relationship Id="rId4" Type="http://schemas.openxmlformats.org/officeDocument/2006/relationships/image" Target="../media/image171.png"/><Relationship Id="rId9" Type="http://schemas.openxmlformats.org/officeDocument/2006/relationships/image" Target="../media/image221.png"/></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33.png"/></Relationships>
</file>

<file path=ppt/slides/_rels/slide5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mailto:spring-2017-cs-55500-wng@lists.purdue.edu"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9.jpeg"/><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9.jpeg"/><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19.jpeg"/><Relationship Id="rId4" Type="http://schemas.openxmlformats.org/officeDocument/2006/relationships/image" Target="../media/image18.png"/></Relationships>
</file>

<file path=ppt/slides/_rels/slide6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jp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469006"/>
            <a:ext cx="10424160" cy="2754312"/>
          </a:xfrm>
        </p:spPr>
        <p:txBody>
          <a:bodyPr>
            <a:normAutofit fontScale="92500" lnSpcReduction="10000"/>
          </a:bodyPr>
          <a:lstStyle/>
          <a:p>
            <a:pPr algn="l"/>
            <a:r>
              <a:rPr lang="en-US" sz="2900" b="1" dirty="0" smtClean="0"/>
              <a:t>Week 2: </a:t>
            </a:r>
          </a:p>
          <a:p>
            <a:pPr marL="342900" indent="-342900" algn="l">
              <a:buFont typeface="Arial" panose="020B0604020202020204" pitchFamily="34" charset="0"/>
              <a:buChar char="•"/>
            </a:pPr>
            <a:r>
              <a:rPr lang="en-US" sz="3200" dirty="0"/>
              <a:t>Computational Security </a:t>
            </a:r>
            <a:r>
              <a:rPr lang="en-US" sz="3200" dirty="0" smtClean="0"/>
              <a:t>against Eavesdropper</a:t>
            </a:r>
          </a:p>
          <a:p>
            <a:pPr marL="342900" indent="-342900" algn="l">
              <a:buFont typeface="Arial" panose="020B0604020202020204" pitchFamily="34" charset="0"/>
              <a:buChar char="•"/>
            </a:pPr>
            <a:r>
              <a:rPr lang="en-US" sz="3200" dirty="0"/>
              <a:t>Constructing Secure Encryption </a:t>
            </a:r>
            <a:r>
              <a:rPr lang="en-US" sz="3200" dirty="0" smtClean="0"/>
              <a:t>Schemes against Eavesdropper</a:t>
            </a:r>
            <a:endParaRPr lang="en-US" sz="2900" dirty="0" smtClean="0"/>
          </a:p>
          <a:p>
            <a:pPr marL="342900" indent="-342900" algn="l">
              <a:buFont typeface="Arial" panose="020B0604020202020204" pitchFamily="34" charset="0"/>
              <a:buChar char="•"/>
            </a:pPr>
            <a:r>
              <a:rPr lang="en-US" sz="2900" dirty="0" smtClean="0"/>
              <a:t>Chosen Plaintext Attacks and </a:t>
            </a:r>
            <a:r>
              <a:rPr lang="en-US" sz="3200" dirty="0"/>
              <a:t>CPA-Security</a:t>
            </a:r>
          </a:p>
          <a:p>
            <a:pPr marL="800100" lvl="1" indent="-342900" algn="l">
              <a:buFont typeface="Arial" panose="020B0604020202020204" pitchFamily="34" charset="0"/>
              <a:buChar char="•"/>
            </a:pPr>
            <a:endParaRPr lang="en-US" sz="2500" dirty="0" smtClean="0"/>
          </a:p>
          <a:p>
            <a:pPr algn="l"/>
            <a:r>
              <a:rPr lang="en-US" sz="2900" b="1" dirty="0" smtClean="0"/>
              <a:t>Readings: </a:t>
            </a:r>
            <a:r>
              <a:rPr lang="en-US" sz="2900" dirty="0" smtClean="0"/>
              <a:t>Katz </a:t>
            </a:r>
            <a:r>
              <a:rPr lang="en-US" sz="2900" dirty="0"/>
              <a:t>and </a:t>
            </a:r>
            <a:r>
              <a:rPr lang="en-US" sz="2900" dirty="0" smtClean="0"/>
              <a:t>Lindell Chapter 3.1-3.4</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
        <p:nvSpPr>
          <p:cNvPr id="5" name="TextBox 4"/>
          <p:cNvSpPr txBox="1"/>
          <p:nvPr/>
        </p:nvSpPr>
        <p:spPr>
          <a:xfrm>
            <a:off x="5252720" y="6388655"/>
            <a:ext cx="1021626" cy="369332"/>
          </a:xfrm>
          <a:prstGeom prst="rect">
            <a:avLst/>
          </a:prstGeom>
          <a:noFill/>
        </p:spPr>
        <p:txBody>
          <a:bodyPr wrap="none" rtlCol="0">
            <a:spAutoFit/>
          </a:bodyPr>
          <a:lstStyle/>
          <a:p>
            <a:r>
              <a:rPr lang="en-US" b="1" dirty="0" smtClean="0"/>
              <a:t>Fall 2017</a:t>
            </a:r>
            <a:endParaRPr lang="en-US" b="1" dirty="0"/>
          </a:p>
        </p:txBody>
      </p:sp>
    </p:spTree>
    <p:extLst>
      <p:ext uri="{BB962C8B-B14F-4D97-AF65-F5344CB8AC3E}">
        <p14:creationId xmlns:p14="http://schemas.microsoft.com/office/powerpoint/2010/main" val="2374603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save their relationship?</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50159" y="2434012"/>
            <a:ext cx="2041601" cy="3684270"/>
          </a:xfrm>
        </p:spPr>
      </p:pic>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9" y="3180205"/>
            <a:ext cx="2781300" cy="24193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23690"/>
            <a:ext cx="1175126" cy="10374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42751"/>
            <a:ext cx="1175126" cy="1037454"/>
          </a:xfrm>
          <a:prstGeom prst="rect">
            <a:avLst/>
          </a:prstGeom>
        </p:spPr>
      </p:pic>
      <p:cxnSp>
        <p:nvCxnSpPr>
          <p:cNvPr id="10" name="Straight Arrow Connector 9"/>
          <p:cNvCxnSpPr/>
          <p:nvPr/>
        </p:nvCxnSpPr>
        <p:spPr>
          <a:xfrm>
            <a:off x="2727960" y="3594146"/>
            <a:ext cx="647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045298" y="3175250"/>
                <a:ext cx="29183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E</m:t>
                              </m:r>
                              <m:r>
                                <m:rPr>
                                  <m:sty m:val="p"/>
                                </m:rPr>
                                <a:rPr lang="en-US" b="0" i="0" smtClean="0">
                                  <a:latin typeface="Cambria Math" panose="02040503050406030204" pitchFamily="18" charset="0"/>
                                </a:rPr>
                                <m:t>nc</m:t>
                              </m:r>
                            </m:e>
                            <m:sub>
                              <m:r>
                                <a:rPr lang="en-US" b="0" i="1" smtClean="0">
                                  <a:latin typeface="Cambria Math" panose="02040503050406030204" pitchFamily="18" charset="0"/>
                                </a:rPr>
                                <m:t>𝑘</m:t>
                              </m:r>
                              <m:r>
                                <a:rPr lang="en-US" b="0" i="1" smtClean="0">
                                  <a:latin typeface="Cambria Math" panose="02040503050406030204" pitchFamily="18" charset="0"/>
                                </a:rPr>
                                <m:t>1</m:t>
                              </m:r>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𝑊h𝑎𝑡𝑠</m:t>
                              </m:r>
                              <m:r>
                                <a:rPr lang="en-US" b="0" i="1" smtClean="0">
                                  <a:latin typeface="Cambria Math" panose="02040503050406030204" pitchFamily="18" charset="0"/>
                                </a:rPr>
                                <m:t> </m:t>
                              </m:r>
                              <m:r>
                                <a:rPr lang="en-US" b="0" i="1" smtClean="0">
                                  <a:latin typeface="Cambria Math" panose="02040503050406030204" pitchFamily="18" charset="0"/>
                                </a:rPr>
                                <m:t>𝑢𝑝</m:t>
                              </m:r>
                              <m:r>
                                <a:rPr lang="en-US" b="0" i="1" smtClean="0">
                                  <a:latin typeface="Cambria Math" panose="02040503050406030204" pitchFamily="18" charset="0"/>
                                </a:rPr>
                                <m:t>, </m:t>
                              </m:r>
                              <m:r>
                                <a:rPr lang="en-US" b="0" i="1" smtClean="0">
                                  <a:latin typeface="Cambria Math" panose="02040503050406030204" pitchFamily="18" charset="0"/>
                                </a:rPr>
                                <m:t>𝐴𝑙𝑖𝑐𝑒</m:t>
                              </m:r>
                              <m:r>
                                <a:rPr lang="en-US" b="0" i="1" smtClean="0">
                                  <a:latin typeface="Cambria Math" panose="02040503050406030204" pitchFamily="18" charset="0"/>
                                </a:rPr>
                                <m:t>?"</m:t>
                              </m:r>
                            </m:e>
                          </m:d>
                        </m:e>
                      </m:func>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045298" y="3175250"/>
                <a:ext cx="2918363" cy="369332"/>
              </a:xfrm>
              <a:prstGeom prst="rect">
                <a:avLst/>
              </a:prstGeom>
              <a:blipFill>
                <a:blip r:embed="rId6"/>
                <a:stretch>
                  <a:fillRect b="-6667"/>
                </a:stretch>
              </a:blipFill>
            </p:spPr>
            <p:txBody>
              <a:bodyPr/>
              <a:lstStyle/>
              <a:p>
                <a:r>
                  <a:rPr lang="en-US">
                    <a:noFill/>
                  </a:rPr>
                  <a:t> </a:t>
                </a:r>
              </a:p>
            </p:txBody>
          </p:sp>
        </mc:Fallback>
      </mc:AlternateContent>
      <p:sp>
        <p:nvSpPr>
          <p:cNvPr id="12" name="TextBox 11"/>
          <p:cNvSpPr txBox="1"/>
          <p:nvPr/>
        </p:nvSpPr>
        <p:spPr>
          <a:xfrm>
            <a:off x="2042160" y="1690688"/>
            <a:ext cx="1011815" cy="369332"/>
          </a:xfrm>
          <a:prstGeom prst="rect">
            <a:avLst/>
          </a:prstGeom>
          <a:noFill/>
        </p:spPr>
        <p:txBody>
          <a:bodyPr wrap="none" rtlCol="0">
            <a:spAutoFit/>
          </a:bodyPr>
          <a:lstStyle/>
          <a:p>
            <a:r>
              <a:rPr lang="en-US" dirty="0" smtClean="0"/>
              <a:t>K1,K2,K3</a:t>
            </a:r>
            <a:endParaRPr lang="en-US" dirty="0"/>
          </a:p>
        </p:txBody>
      </p:sp>
      <p:sp>
        <p:nvSpPr>
          <p:cNvPr id="13" name="TextBox 12"/>
          <p:cNvSpPr txBox="1"/>
          <p:nvPr/>
        </p:nvSpPr>
        <p:spPr>
          <a:xfrm>
            <a:off x="9965051" y="1730779"/>
            <a:ext cx="1011815" cy="369332"/>
          </a:xfrm>
          <a:prstGeom prst="rect">
            <a:avLst/>
          </a:prstGeom>
          <a:noFill/>
        </p:spPr>
        <p:txBody>
          <a:bodyPr wrap="none" rtlCol="0">
            <a:spAutoFit/>
          </a:bodyPr>
          <a:lstStyle/>
          <a:p>
            <a:r>
              <a:rPr lang="en-US" dirty="0" smtClean="0"/>
              <a:t>K1,K2,K3</a:t>
            </a:r>
            <a:endParaRPr lang="en-US" dirty="0"/>
          </a:p>
        </p:txBody>
      </p:sp>
      <p:cxnSp>
        <p:nvCxnSpPr>
          <p:cNvPr id="14" name="Straight Arrow Connector 13"/>
          <p:cNvCxnSpPr>
            <a:endCxn id="7" idx="3"/>
          </p:cNvCxnSpPr>
          <p:nvPr/>
        </p:nvCxnSpPr>
        <p:spPr>
          <a:xfrm flipH="1">
            <a:off x="2968289" y="4276147"/>
            <a:ext cx="6236671" cy="11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188498" y="3916488"/>
                <a:ext cx="31987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E</m:t>
                              </m:r>
                              <m:r>
                                <m:rPr>
                                  <m:sty m:val="p"/>
                                </m:rPr>
                                <a:rPr lang="en-US" b="0" i="0" smtClean="0">
                                  <a:latin typeface="Cambria Math" panose="02040503050406030204" pitchFamily="18" charset="0"/>
                                </a:rPr>
                                <m:t>nc</m:t>
                              </m:r>
                            </m:e>
                            <m:sub>
                              <m:r>
                                <a:rPr lang="en-US" b="0" i="1" smtClean="0">
                                  <a:latin typeface="Cambria Math" panose="02040503050406030204" pitchFamily="18" charset="0"/>
                                </a:rPr>
                                <m:t>𝑘</m:t>
                              </m:r>
                              <m:r>
                                <a:rPr lang="en-US" b="0" i="1" smtClean="0">
                                  <a:latin typeface="Cambria Math" panose="02040503050406030204" pitchFamily="18" charset="0"/>
                                </a:rPr>
                                <m:t>2</m:t>
                              </m:r>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𝑁𝑜𝑡</m:t>
                              </m:r>
                              <m:r>
                                <a:rPr lang="en-US" b="0" i="1" smtClean="0">
                                  <a:latin typeface="Cambria Math" panose="02040503050406030204" pitchFamily="18" charset="0"/>
                                </a:rPr>
                                <m:t> </m:t>
                              </m:r>
                              <m:r>
                                <a:rPr lang="en-US" b="0" i="1" smtClean="0">
                                  <a:latin typeface="Cambria Math" panose="02040503050406030204" pitchFamily="18" charset="0"/>
                                </a:rPr>
                                <m:t>𝑡𝑜𝑜</m:t>
                              </m:r>
                              <m:r>
                                <a:rPr lang="en-US" b="0" i="1" smtClean="0">
                                  <a:latin typeface="Cambria Math" panose="02040503050406030204" pitchFamily="18" charset="0"/>
                                </a:rPr>
                                <m:t> </m:t>
                              </m:r>
                              <m:r>
                                <a:rPr lang="en-US" b="0" i="1" smtClean="0">
                                  <a:latin typeface="Cambria Math" panose="02040503050406030204" pitchFamily="18" charset="0"/>
                                </a:rPr>
                                <m:t>𝑚𝑢𝑐h</m:t>
                              </m:r>
                              <m:r>
                                <a:rPr lang="en-US" b="0" i="1" smtClean="0">
                                  <a:latin typeface="Cambria Math" panose="02040503050406030204" pitchFamily="18" charset="0"/>
                                </a:rPr>
                                <m:t>, </m:t>
                              </m:r>
                              <m:r>
                                <a:rPr lang="en-US" b="0" i="1" smtClean="0">
                                  <a:latin typeface="Cambria Math" panose="02040503050406030204" pitchFamily="18" charset="0"/>
                                </a:rPr>
                                <m:t>𝑦𝑜𝑢</m:t>
                              </m:r>
                              <m:r>
                                <a:rPr lang="en-US" b="0" i="1" smtClean="0">
                                  <a:latin typeface="Cambria Math" panose="02040503050406030204" pitchFamily="18" charset="0"/>
                                </a:rPr>
                                <m:t>?"</m:t>
                              </m:r>
                            </m:e>
                          </m:d>
                        </m:e>
                      </m:fun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188498" y="3916488"/>
                <a:ext cx="3198761" cy="369332"/>
              </a:xfrm>
              <a:prstGeom prst="rect">
                <a:avLst/>
              </a:prstGeom>
              <a:blipFill>
                <a:blip r:embed="rId7"/>
                <a:stretch>
                  <a:fillRect b="-6557"/>
                </a:stretch>
              </a:blipFill>
            </p:spPr>
            <p:txBody>
              <a:bodyPr/>
              <a:lstStyle/>
              <a:p>
                <a:r>
                  <a:rPr lang="en-US">
                    <a:noFill/>
                  </a:rPr>
                  <a:t> </a:t>
                </a:r>
              </a:p>
            </p:txBody>
          </p:sp>
        </mc:Fallback>
      </mc:AlternateContent>
      <p:cxnSp>
        <p:nvCxnSpPr>
          <p:cNvPr id="19" name="Straight Arrow Connector 18"/>
          <p:cNvCxnSpPr/>
          <p:nvPr/>
        </p:nvCxnSpPr>
        <p:spPr>
          <a:xfrm flipV="1">
            <a:off x="2279238" y="5064602"/>
            <a:ext cx="6992313" cy="115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719180" y="4724775"/>
                <a:ext cx="3198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E</m:t>
                              </m:r>
                              <m:r>
                                <m:rPr>
                                  <m:sty m:val="p"/>
                                </m:rPr>
                                <a:rPr lang="en-US" b="0" i="0" smtClean="0">
                                  <a:latin typeface="Cambria Math" panose="02040503050406030204" pitchFamily="18" charset="0"/>
                                </a:rPr>
                                <m:t>nc</m:t>
                              </m:r>
                            </m:e>
                            <m:sub>
                              <m:r>
                                <a:rPr lang="en-US" b="0" i="1" smtClean="0">
                                  <a:latin typeface="Cambria Math" panose="02040503050406030204" pitchFamily="18" charset="0"/>
                                </a:rPr>
                                <m:t>𝑘</m:t>
                              </m:r>
                              <m:r>
                                <a:rPr lang="en-US" b="0" i="1" smtClean="0">
                                  <a:latin typeface="Cambria Math" panose="02040503050406030204" pitchFamily="18" charset="0"/>
                                </a:rPr>
                                <m:t>3</m:t>
                              </m:r>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𝐽𝑢𝑠𝑡</m:t>
                              </m:r>
                              <m:r>
                                <a:rPr lang="en-US" b="0" i="1" smtClean="0">
                                  <a:latin typeface="Cambria Math" panose="02040503050406030204" pitchFamily="18" charset="0"/>
                                </a:rPr>
                                <m:t> </m:t>
                              </m:r>
                              <m:r>
                                <a:rPr lang="en-US" b="0" i="1" smtClean="0">
                                  <a:latin typeface="Cambria Math" panose="02040503050406030204" pitchFamily="18" charset="0"/>
                                </a:rPr>
                                <m:t>𝑐h𝑖𝑙𝑙𝑖𝑛𝑔</m:t>
                              </m:r>
                              <m:r>
                                <a:rPr lang="en-US" b="0" i="1" smtClean="0">
                                  <a:latin typeface="Cambria Math" panose="02040503050406030204" pitchFamily="18" charset="0"/>
                                </a:rPr>
                                <m:t> </m:t>
                              </m:r>
                              <m:r>
                                <a:rPr lang="en-US" b="0" i="1" smtClean="0">
                                  <a:latin typeface="Cambria Math" panose="02040503050406030204" pitchFamily="18" charset="0"/>
                                </a:rPr>
                                <m:t>𝑜𝑢𝑡</m:t>
                              </m:r>
                              <m:r>
                                <a:rPr lang="en-US" b="0" i="1" smtClean="0">
                                  <a:latin typeface="Cambria Math" panose="02040503050406030204" pitchFamily="18" charset="0"/>
                                </a:rPr>
                                <m:t>"</m:t>
                              </m:r>
                            </m:e>
                          </m:d>
                        </m:e>
                      </m:fun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719180" y="4724775"/>
                <a:ext cx="3198761" cy="369332"/>
              </a:xfrm>
              <a:prstGeom prst="rect">
                <a:avLst/>
              </a:prstGeom>
              <a:blipFill>
                <a:blip r:embed="rId8"/>
                <a:stretch>
                  <a:fillRect b="-13115"/>
                </a:stretch>
              </a:blipFill>
            </p:spPr>
            <p:txBody>
              <a:bodyPr/>
              <a:lstStyle/>
              <a:p>
                <a:r>
                  <a:rPr lang="en-US">
                    <a:noFill/>
                  </a:rPr>
                  <a:t> </a:t>
                </a:r>
              </a:p>
            </p:txBody>
          </p:sp>
        </mc:Fallback>
      </mc:AlternateContent>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447" y="1796251"/>
            <a:ext cx="1175126" cy="1037454"/>
          </a:xfrm>
          <a:prstGeom prst="rect">
            <a:avLst/>
          </a:prstGeom>
        </p:spPr>
      </p:pic>
    </p:spTree>
    <p:extLst>
      <p:ext uri="{BB962C8B-B14F-4D97-AF65-F5344CB8AC3E}">
        <p14:creationId xmlns:p14="http://schemas.microsoft.com/office/powerpoint/2010/main" val="2002506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Secrecy vs Computational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228600" lvl="1">
                  <a:spcBef>
                    <a:spcPts val="1000"/>
                  </a:spcBef>
                </a:pPr>
                <a:r>
                  <a:rPr lang="en-US" sz="3600" dirty="0" smtClean="0"/>
                  <a:t>Perfect Secrecy is Information Theoretic</a:t>
                </a:r>
              </a:p>
              <a:p>
                <a:pPr marL="685800" lvl="2">
                  <a:spcBef>
                    <a:spcPts val="1000"/>
                  </a:spcBef>
                </a:pPr>
                <a:r>
                  <a:rPr lang="en-US" sz="3200" dirty="0" smtClean="0"/>
                  <a:t>Guarantee is independent of attacker resources</a:t>
                </a:r>
              </a:p>
              <a:p>
                <a:pPr marL="457200" lvl="2" indent="0">
                  <a:spcBef>
                    <a:spcPts val="1000"/>
                  </a:spcBef>
                  <a:buNone/>
                </a:pPr>
                <a:endParaRPr lang="en-US" sz="3200" dirty="0" smtClean="0"/>
              </a:p>
              <a:p>
                <a:pPr marL="228600" lvl="1">
                  <a:spcBef>
                    <a:spcPts val="1000"/>
                  </a:spcBef>
                </a:pPr>
                <a:r>
                  <a:rPr lang="en-US" sz="3600" dirty="0" smtClean="0"/>
                  <a:t>Computational Security </a:t>
                </a:r>
              </a:p>
              <a:p>
                <a:pPr marL="685800" lvl="2">
                  <a:spcBef>
                    <a:spcPts val="1000"/>
                  </a:spcBef>
                </a:pPr>
                <a:r>
                  <a:rPr lang="en-US" sz="3200" dirty="0" smtClean="0"/>
                  <a:t>Security against computationally bounded attacker</a:t>
                </a:r>
              </a:p>
              <a:p>
                <a:pPr marL="1143000" lvl="3">
                  <a:spcBef>
                    <a:spcPts val="1000"/>
                  </a:spcBef>
                </a:pPr>
                <a:r>
                  <a:rPr lang="en-US" sz="3000" dirty="0" smtClean="0"/>
                  <a:t>An attacker with infinite resources might break security</a:t>
                </a:r>
              </a:p>
              <a:p>
                <a:pPr marL="685800" lvl="2">
                  <a:spcBef>
                    <a:spcPts val="1000"/>
                  </a:spcBef>
                </a:pPr>
                <a:r>
                  <a:rPr lang="en-US" sz="3200" dirty="0" smtClean="0"/>
                  <a:t>Attacker might succeed with very small probability</a:t>
                </a:r>
              </a:p>
              <a:p>
                <a:pPr marL="1143000" lvl="3">
                  <a:spcBef>
                    <a:spcPts val="1000"/>
                  </a:spcBef>
                </a:pPr>
                <a:r>
                  <a:rPr lang="en-US" sz="3000" dirty="0" smtClean="0"/>
                  <a:t>Example: Lucky guess  reveals secret key</a:t>
                </a:r>
              </a:p>
              <a:p>
                <a:pPr marL="1143000" lvl="3">
                  <a:spcBef>
                    <a:spcPts val="1000"/>
                  </a:spcBef>
                </a:pPr>
                <a:r>
                  <a:rPr lang="en-US" sz="3000" dirty="0" smtClean="0"/>
                  <a:t>Very Small Probability: </a:t>
                </a:r>
                <a14:m>
                  <m:oMath xmlns:m="http://schemas.openxmlformats.org/officeDocument/2006/math">
                    <m:sSup>
                      <m:sSupPr>
                        <m:ctrlPr>
                          <a:rPr lang="en-US" sz="3000" i="1" smtClean="0">
                            <a:latin typeface="Cambria Math" panose="02040503050406030204" pitchFamily="18" charset="0"/>
                          </a:rPr>
                        </m:ctrlPr>
                      </m:sSupPr>
                      <m:e>
                        <m:r>
                          <a:rPr lang="en-US" sz="3000" b="0" i="1" smtClean="0">
                            <a:latin typeface="Cambria Math" panose="02040503050406030204" pitchFamily="18" charset="0"/>
                          </a:rPr>
                          <m:t>2</m:t>
                        </m:r>
                      </m:e>
                      <m:sup>
                        <m:r>
                          <a:rPr lang="en-US" sz="3000" b="0" i="1" smtClean="0">
                            <a:latin typeface="Cambria Math" panose="02040503050406030204" pitchFamily="18" charset="0"/>
                          </a:rPr>
                          <m:t>−100</m:t>
                        </m:r>
                      </m:sup>
                    </m:sSup>
                    <m:r>
                      <a:rPr lang="en-US" sz="3000" b="0" i="1" smtClean="0">
                        <a:latin typeface="Cambria Math" panose="02040503050406030204" pitchFamily="18" charset="0"/>
                      </a:rPr>
                      <m:t>,</m:t>
                    </m:r>
                  </m:oMath>
                </a14:m>
                <a:r>
                  <a:rPr lang="en-US" sz="3000" dirty="0"/>
                  <a:t> </a:t>
                </a:r>
                <a14:m>
                  <m:oMath xmlns:m="http://schemas.openxmlformats.org/officeDocument/2006/math">
                    <m:sSup>
                      <m:sSupPr>
                        <m:ctrlPr>
                          <a:rPr lang="en-US" sz="3000" i="1">
                            <a:latin typeface="Cambria Math" panose="02040503050406030204" pitchFamily="18" charset="0"/>
                          </a:rPr>
                        </m:ctrlPr>
                      </m:sSupPr>
                      <m:e>
                        <m:r>
                          <a:rPr lang="en-US" sz="3000" b="0" i="1" smtClean="0">
                            <a:latin typeface="Cambria Math" panose="02040503050406030204" pitchFamily="18" charset="0"/>
                          </a:rPr>
                          <m:t>2</m:t>
                        </m:r>
                      </m:e>
                      <m:sup>
                        <m:r>
                          <a:rPr lang="en-US" sz="3000" b="0" i="1" smtClean="0">
                            <a:latin typeface="Cambria Math" panose="02040503050406030204" pitchFamily="18" charset="0"/>
                          </a:rPr>
                          <m:t>−1000</m:t>
                        </m:r>
                      </m:sup>
                    </m:sSup>
                  </m:oMath>
                </a14:m>
                <a:r>
                  <a:rPr lang="en-US" sz="3000" dirty="0" smtClean="0"/>
                  <a:t>, …</a:t>
                </a:r>
                <a:endParaRPr lang="en-US" sz="3000" dirty="0"/>
              </a:p>
              <a:p>
                <a:pPr marL="0" lvl="1" indent="0">
                  <a:spcBef>
                    <a:spcPts val="100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47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3647362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Goal</a:t>
            </a:r>
            <a:endParaRPr lang="en-US" dirty="0"/>
          </a:p>
        </p:txBody>
      </p:sp>
      <p:sp>
        <p:nvSpPr>
          <p:cNvPr id="3" name="Content Placeholder 2"/>
          <p:cNvSpPr>
            <a:spLocks noGrp="1"/>
          </p:cNvSpPr>
          <p:nvPr>
            <p:ph idx="1"/>
          </p:nvPr>
        </p:nvSpPr>
        <p:spPr/>
        <p:txBody>
          <a:bodyPr>
            <a:normAutofit/>
          </a:bodyPr>
          <a:lstStyle/>
          <a:p>
            <a:r>
              <a:rPr lang="en-US" dirty="0" smtClean="0"/>
              <a:t>Define computational security in presence of eavesdropper who intercepts a single (long) message</a:t>
            </a:r>
          </a:p>
          <a:p>
            <a:pPr marL="0" lvl="1" indent="0" algn="ctr">
              <a:spcBef>
                <a:spcPts val="1000"/>
              </a:spcBef>
              <a:buNone/>
            </a:pPr>
            <a:r>
              <a:rPr lang="en-US" i="1" dirty="0"/>
              <a:t>If you don’t understand what you want to achieve, how can you possibly know when (or if) you have achieved it?</a:t>
            </a:r>
          </a:p>
          <a:p>
            <a:r>
              <a:rPr lang="en-US" strike="sngStrike" dirty="0"/>
              <a:t>Show how to build a symmetric encryption scheme with computational security in the presence of an eavesdropper.</a:t>
            </a:r>
          </a:p>
          <a:p>
            <a:r>
              <a:rPr lang="en-US" strike="sngStrike" dirty="0" smtClean="0"/>
              <a:t>Define computational security against an active attacker who might modify the message</a:t>
            </a:r>
            <a:endParaRPr lang="en-US" strike="sngStrike" dirty="0"/>
          </a:p>
          <a:p>
            <a:r>
              <a:rPr lang="en-US" strike="sngStrike" dirty="0" smtClean="0"/>
              <a:t>Define computational security for multiple messages in presence of an eavesdropper</a:t>
            </a:r>
          </a:p>
        </p:txBody>
      </p:sp>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60962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Security</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altLang="en-US" sz="3200" dirty="0">
                <a:solidFill>
                  <a:srgbClr val="009900"/>
                </a:solidFill>
              </a:rPr>
              <a:t>“A scheme is (t,</a:t>
            </a:r>
            <a:r>
              <a:rPr lang="en-US" altLang="en-US" sz="3200" dirty="0">
                <a:solidFill>
                  <a:srgbClr val="009900"/>
                </a:solidFill>
                <a:sym typeface="Symbol" panose="05050102010706020507" pitchFamily="18" charset="2"/>
              </a:rPr>
              <a:t>)-secure if </a:t>
            </a:r>
            <a:r>
              <a:rPr lang="en-US" altLang="en-US" sz="3200" b="1" dirty="0">
                <a:solidFill>
                  <a:srgbClr val="009900"/>
                </a:solidFill>
                <a:sym typeface="Symbol" panose="05050102010706020507" pitchFamily="18" charset="2"/>
              </a:rPr>
              <a:t>every</a:t>
            </a:r>
            <a:r>
              <a:rPr lang="en-US" altLang="en-US" sz="3200" dirty="0">
                <a:solidFill>
                  <a:srgbClr val="009900"/>
                </a:solidFill>
                <a:sym typeface="Symbol" panose="05050102010706020507" pitchFamily="18" charset="2"/>
              </a:rPr>
              <a:t> adversary running for time at most t succeeds in breaking the scheme with probability at most ”</a:t>
            </a:r>
          </a:p>
          <a:p>
            <a:r>
              <a:rPr lang="en-US" dirty="0" smtClean="0"/>
              <a:t>Example: t = 2</a:t>
            </a:r>
            <a:r>
              <a:rPr lang="en-US" baseline="30000" dirty="0" smtClean="0"/>
              <a:t>60</a:t>
            </a:r>
            <a:r>
              <a:rPr lang="en-US" dirty="0" smtClean="0"/>
              <a:t> CPU cycles</a:t>
            </a:r>
          </a:p>
          <a:p>
            <a:pPr lvl="1"/>
            <a:r>
              <a:rPr lang="en-US" dirty="0" smtClean="0"/>
              <a:t>9 years on a 4GHz processor</a:t>
            </a:r>
          </a:p>
          <a:p>
            <a:pPr lvl="1"/>
            <a:r>
              <a:rPr lang="en-US" dirty="0" smtClean="0"/>
              <a:t>&lt; 1 minute on fastest supercomputer (in parallel)</a:t>
            </a:r>
          </a:p>
          <a:p>
            <a:r>
              <a:rPr lang="en-US" dirty="0" smtClean="0"/>
              <a:t>Full formal definition needs to specify “break”</a:t>
            </a:r>
          </a:p>
          <a:p>
            <a:r>
              <a:rPr lang="en-US" dirty="0"/>
              <a:t>Important Metric in Practice</a:t>
            </a:r>
          </a:p>
          <a:p>
            <a:pPr lvl="1"/>
            <a:r>
              <a:rPr lang="en-US" b="1" dirty="0" smtClean="0"/>
              <a:t>Caveat 1</a:t>
            </a:r>
            <a:r>
              <a:rPr lang="en-US" dirty="0" smtClean="0"/>
              <a:t>: difficult to provide/prove such precise statements</a:t>
            </a:r>
          </a:p>
          <a:p>
            <a:pPr lvl="1"/>
            <a:r>
              <a:rPr lang="en-US" b="1" dirty="0" smtClean="0"/>
              <a:t>Caveat 2</a:t>
            </a:r>
            <a:r>
              <a:rPr lang="en-US" dirty="0" smtClean="0"/>
              <a:t>: hardware improves over time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Tree>
    <p:extLst>
      <p:ext uri="{BB962C8B-B14F-4D97-AF65-F5344CB8AC3E}">
        <p14:creationId xmlns:p14="http://schemas.microsoft.com/office/powerpoint/2010/main" val="376505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1375"/>
              </a:xfrm>
            </p:spPr>
            <p:txBody>
              <a:bodyPr>
                <a:normAutofit fontScale="92500" lnSpcReduction="20000"/>
              </a:bodyPr>
              <a:lstStyle/>
              <a:p>
                <a:pPr marL="0" indent="0" algn="ctr">
                  <a:buNone/>
                </a:pPr>
                <a:r>
                  <a:rPr lang="en-US" sz="3900" dirty="0" smtClean="0">
                    <a:solidFill>
                      <a:srgbClr val="00B0F0"/>
                    </a:solidFill>
                  </a:rPr>
                  <a:t>A scheme is secure if every </a:t>
                </a:r>
                <a:r>
                  <a:rPr lang="en-US" sz="3900" i="1" dirty="0" smtClean="0">
                    <a:solidFill>
                      <a:srgbClr val="00B0F0"/>
                    </a:solidFill>
                  </a:rPr>
                  <a:t>probabilistic polynomial time </a:t>
                </a:r>
                <a:r>
                  <a:rPr lang="en-US" sz="3900" dirty="0" smtClean="0">
                    <a:solidFill>
                      <a:srgbClr val="00B0F0"/>
                    </a:solidFill>
                  </a:rPr>
                  <a:t>(</a:t>
                </a:r>
                <a:r>
                  <a:rPr lang="en-US" sz="3900" dirty="0" err="1" smtClean="0">
                    <a:solidFill>
                      <a:srgbClr val="00B0F0"/>
                    </a:solidFill>
                  </a:rPr>
                  <a:t>ppt</a:t>
                </a:r>
                <a:r>
                  <a:rPr lang="en-US" sz="3900" dirty="0" smtClean="0">
                    <a:solidFill>
                      <a:srgbClr val="00B0F0"/>
                    </a:solidFill>
                  </a:rPr>
                  <a:t>) adversary “succeeds” with </a:t>
                </a:r>
                <a:r>
                  <a:rPr lang="en-US" sz="3900" i="1" dirty="0" smtClean="0">
                    <a:solidFill>
                      <a:srgbClr val="00B0F0"/>
                    </a:solidFill>
                  </a:rPr>
                  <a:t>negligible</a:t>
                </a:r>
                <a:r>
                  <a:rPr lang="en-US" sz="3900" dirty="0" smtClean="0">
                    <a:solidFill>
                      <a:srgbClr val="00B0F0"/>
                    </a:solidFill>
                  </a:rPr>
                  <a:t> probability. </a:t>
                </a:r>
              </a:p>
              <a:p>
                <a:pPr marL="0" indent="0">
                  <a:buNone/>
                </a:pPr>
                <a:endParaRPr lang="en-US" dirty="0" smtClean="0"/>
              </a:p>
              <a:p>
                <a:r>
                  <a:rPr lang="en-US" sz="3300" dirty="0" smtClean="0"/>
                  <a:t>Two Key Concepts</a:t>
                </a:r>
              </a:p>
              <a:p>
                <a:pPr lvl="1"/>
                <a:r>
                  <a:rPr lang="en-US" sz="2800" dirty="0" smtClean="0"/>
                  <a:t>Polynomial time algorithm</a:t>
                </a:r>
              </a:p>
              <a:p>
                <a:pPr lvl="1"/>
                <a:r>
                  <a:rPr lang="en-US" sz="2800" dirty="0" smtClean="0"/>
                  <a:t>Negligible Function </a:t>
                </a:r>
              </a:p>
              <a:p>
                <a:pPr marL="457200" lvl="1" indent="0">
                  <a:buNone/>
                </a:pPr>
                <a:endParaRPr lang="en-US" dirty="0" smtClean="0"/>
              </a:p>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p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1375"/>
              </a:xfrm>
              <a:blipFill>
                <a:blip r:embed="rId2"/>
                <a:stretch>
                  <a:fillRect l="-1275" t="-4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spTree>
    <p:extLst>
      <p:ext uri="{BB962C8B-B14F-4D97-AF65-F5344CB8AC3E}">
        <p14:creationId xmlns:p14="http://schemas.microsoft.com/office/powerpoint/2010/main" val="369443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p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smtClean="0"/>
              </a:p>
              <a:p>
                <a:pPr marL="0" indent="0">
                  <a:buNone/>
                </a:pPr>
                <a:endParaRPr lang="en-US" dirty="0"/>
              </a:p>
              <a:p>
                <a:pPr marL="0" indent="0">
                  <a:buNone/>
                </a:pPr>
                <a:r>
                  <a:rPr lang="en-US" b="1" dirty="0" smtClean="0"/>
                  <a:t>Intuition</a:t>
                </a:r>
                <a:r>
                  <a:rPr lang="en-US" dirty="0" smtClean="0"/>
                  <a:t>: If we choose the security parameter n to be sufficiently large then we can make the adversaries success probability very small (negligibly small).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5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223438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p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smtClean="0"/>
              </a:p>
              <a:p>
                <a:pPr marL="0" indent="0">
                  <a:buNone/>
                </a:pPr>
                <a:endParaRPr lang="en-US" dirty="0"/>
              </a:p>
              <a:p>
                <a:pPr marL="0" indent="0">
                  <a:buNone/>
                </a:pPr>
                <a:r>
                  <a:rPr lang="en-US" dirty="0" smtClean="0"/>
                  <a:t>Which functions below are negligible?</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r>
                          <a:rPr lang="en-US" b="0" i="1" smtClean="0">
                            <a:latin typeface="Cambria Math" panose="02040503050406030204" pitchFamily="18" charset="0"/>
                          </a:rPr>
                          <m:t>𝑛</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−1000</m:t>
                            </m:r>
                          </m:sup>
                        </m:sSup>
                        <m:r>
                          <a:rPr lang="en-US" i="1">
                            <a:latin typeface="Cambria Math" panose="02040503050406030204" pitchFamily="18" charset="0"/>
                            <a:ea typeface="Cambria Math" panose="02040503050406030204" pitchFamily="18" charset="0"/>
                          </a:rPr>
                          <m:t>1000</m:t>
                        </m:r>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1000</m:t>
                        </m:r>
                      </m:sup>
                    </m:sSup>
                  </m:oMath>
                </a14:m>
                <a:endParaRPr lang="en-US" i="1" dirty="0" smtClean="0">
                  <a:latin typeface="Cambria Math" panose="02040503050406030204" pitchFamily="18" charset="0"/>
                </a:endParaRPr>
              </a:p>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100</m:t>
                            </m:r>
                          </m:sup>
                        </m:sSup>
                        <m:r>
                          <a:rPr lang="en-US" b="0" i="1" smtClean="0">
                            <a:latin typeface="Cambria Math" panose="02040503050406030204" pitchFamily="18" charset="0"/>
                          </a:rPr>
                          <m:t>2</m:t>
                        </m:r>
                      </m:e>
                      <m:sup>
                        <m:r>
                          <a:rPr lang="en-US" b="0" i="1" smtClean="0">
                            <a:latin typeface="Cambria Math" panose="02040503050406030204" pitchFamily="18" charset="0"/>
                          </a:rPr>
                          <m:t>−</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sup>
                    </m:sSup>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𝑛</m:t>
                            </m:r>
                          </m:e>
                        </m:func>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54"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12828" y="3063766"/>
            <a:ext cx="5675586" cy="3794234"/>
          </a:xfrm>
          <a:prstGeom prst="rect">
            <a:avLst/>
          </a:prstGeom>
        </p:spPr>
      </p:pic>
    </p:spTree>
    <p:extLst>
      <p:ext uri="{BB962C8B-B14F-4D97-AF65-F5344CB8AC3E}">
        <p14:creationId xmlns:p14="http://schemas.microsoft.com/office/powerpoint/2010/main" val="1103752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p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smtClean="0"/>
              </a:p>
              <a:p>
                <a:pPr marL="0" indent="0">
                  <a:buNone/>
                </a:pPr>
                <a:endParaRPr lang="en-US" dirty="0"/>
              </a:p>
              <a:p>
                <a:pPr marL="0" indent="0">
                  <a:buNone/>
                </a:pPr>
                <a:r>
                  <a:rPr lang="en-US" dirty="0" smtClean="0"/>
                  <a:t>Which functions below are negligible?</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r>
                          <a:rPr lang="en-US" b="0" i="1" smtClean="0">
                            <a:latin typeface="Cambria Math" panose="02040503050406030204" pitchFamily="18" charset="0"/>
                          </a:rPr>
                          <m:t>𝑛</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−1000</m:t>
                            </m:r>
                          </m:sup>
                        </m:sSup>
                        <m:r>
                          <a:rPr lang="en-US" i="1">
                            <a:latin typeface="Cambria Math" panose="02040503050406030204" pitchFamily="18" charset="0"/>
                            <a:ea typeface="Cambria Math" panose="02040503050406030204" pitchFamily="18" charset="0"/>
                          </a:rPr>
                          <m:t>1000</m:t>
                        </m:r>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1000</m:t>
                        </m:r>
                      </m:sup>
                    </m:sSup>
                  </m:oMath>
                </a14:m>
                <a:endParaRPr lang="en-US" i="1" dirty="0" smtClean="0">
                  <a:latin typeface="Cambria Math" panose="02040503050406030204" pitchFamily="18" charset="0"/>
                </a:endParaRPr>
              </a:p>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100</m:t>
                            </m:r>
                          </m:sup>
                        </m:sSup>
                        <m:r>
                          <a:rPr lang="en-US" b="0" i="1" smtClean="0">
                            <a:latin typeface="Cambria Math" panose="02040503050406030204" pitchFamily="18" charset="0"/>
                          </a:rPr>
                          <m:t>2</m:t>
                        </m:r>
                      </m:e>
                      <m:sup>
                        <m:r>
                          <a:rPr lang="en-US" b="0" i="1" smtClean="0">
                            <a:latin typeface="Cambria Math" panose="02040503050406030204" pitchFamily="18" charset="0"/>
                          </a:rPr>
                          <m:t>−</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sup>
                    </m:sSup>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𝑛</m:t>
                            </m:r>
                          </m:e>
                        </m:func>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54"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pic>
        <p:nvPicPr>
          <p:cNvPr id="6" name="Picture 5"/>
          <p:cNvPicPr>
            <a:picLocks noChangeAspect="1"/>
          </p:cNvPicPr>
          <p:nvPr/>
        </p:nvPicPr>
        <p:blipFill rotWithShape="1">
          <a:blip r:embed="rId3"/>
          <a:srcRect l="60833" t="42568" r="21452" b="26015"/>
          <a:stretch/>
        </p:blipFill>
        <p:spPr>
          <a:xfrm>
            <a:off x="5370785" y="3124419"/>
            <a:ext cx="6479629" cy="3231931"/>
          </a:xfrm>
          <a:prstGeom prst="rect">
            <a:avLst/>
          </a:prstGeom>
        </p:spPr>
      </p:pic>
    </p:spTree>
    <p:extLst>
      <p:ext uri="{BB962C8B-B14F-4D97-AF65-F5344CB8AC3E}">
        <p14:creationId xmlns:p14="http://schemas.microsoft.com/office/powerpoint/2010/main" val="2199596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p:sp>
        <p:nvSpPr>
          <p:cNvPr id="3" name="Content Placeholder 2"/>
          <p:cNvSpPr>
            <a:spLocks noGrp="1"/>
          </p:cNvSpPr>
          <p:nvPr>
            <p:ph idx="1"/>
          </p:nvPr>
        </p:nvSpPr>
        <p:spPr/>
        <p:txBody>
          <a:bodyPr/>
          <a:lstStyle/>
          <a:p>
            <a:pPr marL="0" indent="0">
              <a:buNone/>
            </a:pPr>
            <a:r>
              <a:rPr lang="en-US" b="1" dirty="0" smtClean="0"/>
              <a:t>Definition</a:t>
            </a:r>
            <a:r>
              <a:rPr lang="en-US" dirty="0" smtClean="0"/>
              <a:t>: An (randomized) algorithm A runs in polynomial time if there exists a polynomial p such that for every n-bit input x, A(x) terminates in at most p(n) steps in expectation.</a:t>
            </a:r>
          </a:p>
          <a:p>
            <a:pPr marL="0" indent="0">
              <a:buNone/>
            </a:pPr>
            <a:endParaRPr lang="en-US" dirty="0"/>
          </a:p>
          <a:p>
            <a:pPr marL="0" indent="0">
              <a:buNone/>
            </a:pPr>
            <a:r>
              <a:rPr lang="en-US" b="1" dirty="0" smtClean="0"/>
              <a:t>Intuition: </a:t>
            </a:r>
            <a:r>
              <a:rPr lang="en-US" dirty="0" smtClean="0"/>
              <a:t>If an algorithm A does not run in polynomial time then, for sufficiently large n, it will quickly become impractical for any attacker to run the algorithm A. </a:t>
            </a:r>
          </a:p>
          <a:p>
            <a:endParaRPr lang="en-US" dirty="0" smtClean="0"/>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spTree>
    <p:extLst>
      <p:ext uri="{BB962C8B-B14F-4D97-AF65-F5344CB8AC3E}">
        <p14:creationId xmlns:p14="http://schemas.microsoft.com/office/powerpoint/2010/main" val="26238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1375"/>
              </a:xfrm>
            </p:spPr>
            <p:txBody>
              <a:bodyPr>
                <a:normAutofit lnSpcReduction="10000"/>
              </a:bodyPr>
              <a:lstStyle/>
              <a:p>
                <a:pPr marL="0" indent="0" algn="ctr">
                  <a:buNone/>
                </a:pPr>
                <a:r>
                  <a:rPr lang="en-US" sz="3900" dirty="0" smtClean="0">
                    <a:solidFill>
                      <a:srgbClr val="00B0F0"/>
                    </a:solidFill>
                  </a:rPr>
                  <a:t>A scheme is secure if every </a:t>
                </a:r>
                <a:r>
                  <a:rPr lang="en-US" sz="3900" i="1" dirty="0" smtClean="0">
                    <a:solidFill>
                      <a:srgbClr val="00B0F0"/>
                    </a:solidFill>
                  </a:rPr>
                  <a:t>probabilistic polynomial time </a:t>
                </a:r>
                <a:r>
                  <a:rPr lang="en-US" sz="3900" dirty="0" smtClean="0">
                    <a:solidFill>
                      <a:srgbClr val="00B0F0"/>
                    </a:solidFill>
                  </a:rPr>
                  <a:t>(</a:t>
                </a:r>
                <a:r>
                  <a:rPr lang="en-US" sz="3900" dirty="0" err="1" smtClean="0">
                    <a:solidFill>
                      <a:srgbClr val="00B0F0"/>
                    </a:solidFill>
                  </a:rPr>
                  <a:t>ppt</a:t>
                </a:r>
                <a:r>
                  <a:rPr lang="en-US" sz="3900" dirty="0" smtClean="0">
                    <a:solidFill>
                      <a:srgbClr val="00B0F0"/>
                    </a:solidFill>
                  </a:rPr>
                  <a:t>) adversary “succeeds” with </a:t>
                </a:r>
                <a:r>
                  <a:rPr lang="en-US" sz="3900" i="1" dirty="0" smtClean="0">
                    <a:solidFill>
                      <a:srgbClr val="00B0F0"/>
                    </a:solidFill>
                  </a:rPr>
                  <a:t>negligible</a:t>
                </a:r>
                <a:r>
                  <a:rPr lang="en-US" sz="3900" dirty="0" smtClean="0">
                    <a:solidFill>
                      <a:srgbClr val="00B0F0"/>
                    </a:solidFill>
                  </a:rPr>
                  <a:t> probability. </a:t>
                </a:r>
              </a:p>
              <a:p>
                <a:pPr marL="0" indent="0">
                  <a:buNone/>
                </a:pPr>
                <a:endParaRPr lang="en-US" dirty="0" smtClean="0"/>
              </a:p>
              <a:p>
                <a:r>
                  <a:rPr lang="en-US" sz="3300" b="1" dirty="0" smtClean="0"/>
                  <a:t>General Attack 1: </a:t>
                </a:r>
                <a:r>
                  <a:rPr lang="en-US" sz="3300" dirty="0" smtClean="0"/>
                  <a:t>Test all possible secret keys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k</m:t>
                    </m:r>
                    <m:r>
                      <a:rPr lang="en-US" sz="3600" b="0" i="0" smtClean="0">
                        <a:latin typeface="Cambria Math" panose="02040503050406030204" pitchFamily="18" charset="0"/>
                        <a:ea typeface="Cambria Math" panose="02040503050406030204" pitchFamily="18" charset="0"/>
                      </a:rPr>
                      <m:t>′</m:t>
                    </m:r>
                    <m:r>
                      <a:rPr lang="el-GR" sz="3600" i="1">
                        <a:latin typeface="Cambria Math" panose="02040503050406030204" pitchFamily="18" charset="0"/>
                        <a:ea typeface="Cambria Math" panose="02040503050406030204" pitchFamily="18" charset="0"/>
                      </a:rPr>
                      <m:t>∈</m:t>
                    </m:r>
                    <m:r>
                      <a:rPr lang="el-GR" sz="3600" i="1">
                        <a:latin typeface="Cambria Math" panose="02040503050406030204" pitchFamily="18" charset="0"/>
                        <a:ea typeface="Cambria Math" panose="02040503050406030204" pitchFamily="18" charset="0"/>
                      </a:rPr>
                      <m:t>𝒦</m:t>
                    </m:r>
                  </m:oMath>
                </a14:m>
                <a:r>
                  <a:rPr lang="en-US" sz="3600" dirty="0"/>
                  <a:t> </a:t>
                </a:r>
                <a:endParaRPr lang="en-US" sz="3600" dirty="0" smtClean="0"/>
              </a:p>
              <a:p>
                <a:pPr lvl="1"/>
                <a:r>
                  <a:rPr lang="en-US" sz="2900" dirty="0" smtClean="0"/>
                  <a:t>Doesn’t run in polynomial time, since </a:t>
                </a:r>
                <a14:m>
                  <m:oMath xmlns:m="http://schemas.openxmlformats.org/officeDocument/2006/math">
                    <m:d>
                      <m:dPr>
                        <m:begChr m:val="|"/>
                        <m:endChr m:val="|"/>
                        <m:ctrlPr>
                          <a:rPr lang="el-GR" sz="3200" i="1" smtClean="0">
                            <a:latin typeface="Cambria Math" panose="02040503050406030204" pitchFamily="18" charset="0"/>
                            <a:ea typeface="Cambria Math" panose="02040503050406030204" pitchFamily="18" charset="0"/>
                          </a:rPr>
                        </m:ctrlPr>
                      </m:dPr>
                      <m:e>
                        <m:r>
                          <a:rPr lang="el-GR" sz="3200" i="1">
                            <a:latin typeface="Cambria Math" panose="02040503050406030204" pitchFamily="18" charset="0"/>
                            <a:ea typeface="Cambria Math" panose="02040503050406030204" pitchFamily="18" charset="0"/>
                          </a:rPr>
                          <m:t>𝒦</m:t>
                        </m:r>
                      </m:e>
                    </m:d>
                    <m:r>
                      <a:rPr lang="en-US" sz="3200" b="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2</m:t>
                        </m:r>
                      </m:e>
                      <m:sup>
                        <m:r>
                          <a:rPr lang="en-US" sz="3200" b="0" i="1" smtClean="0">
                            <a:latin typeface="Cambria Math" panose="02040503050406030204" pitchFamily="18" charset="0"/>
                            <a:ea typeface="Cambria Math" panose="02040503050406030204" pitchFamily="18" charset="0"/>
                          </a:rPr>
                          <m:t>𝑛</m:t>
                        </m:r>
                      </m:sup>
                    </m:sSup>
                  </m:oMath>
                </a14:m>
                <a:endParaRPr lang="en-US" sz="2900" dirty="0" smtClean="0"/>
              </a:p>
              <a:p>
                <a:r>
                  <a:rPr lang="en-US" sz="3300" b="1" dirty="0"/>
                  <a:t>General Attack </a:t>
                </a:r>
                <a:r>
                  <a:rPr lang="en-US" sz="3300" b="1" dirty="0" smtClean="0"/>
                  <a:t>2: </a:t>
                </a:r>
                <a:r>
                  <a:rPr lang="en-US" sz="3300" dirty="0" smtClean="0"/>
                  <a:t>Select random </a:t>
                </a:r>
                <a:r>
                  <a:rPr lang="en-US" sz="3200" dirty="0" smtClean="0"/>
                  <a:t>key </a:t>
                </a:r>
                <a14:m>
                  <m:oMath xmlns:m="http://schemas.openxmlformats.org/officeDocument/2006/math">
                    <m:sSup>
                      <m:sSupPr>
                        <m:ctrlPr>
                          <a:rPr lang="en-US" sz="3200" b="0" i="1" smtClean="0">
                            <a:latin typeface="Cambria Math" panose="02040503050406030204" pitchFamily="18" charset="0"/>
                            <a:ea typeface="Cambria Math" panose="02040503050406030204" pitchFamily="18" charset="0"/>
                          </a:rPr>
                        </m:ctrlPr>
                      </m:sSupPr>
                      <m:e>
                        <m:r>
                          <m:rPr>
                            <m:sty m:val="p"/>
                          </m:rPr>
                          <a:rPr lang="en-US" sz="3200">
                            <a:latin typeface="Cambria Math" panose="02040503050406030204" pitchFamily="18" charset="0"/>
                            <a:ea typeface="Cambria Math" panose="02040503050406030204" pitchFamily="18" charset="0"/>
                          </a:rPr>
                          <m:t>k</m:t>
                        </m:r>
                      </m:e>
                      <m:sup>
                        <m:r>
                          <a:rPr lang="en-US" sz="3200" b="0" i="0" smtClean="0">
                            <a:latin typeface="Cambria Math" panose="02040503050406030204" pitchFamily="18" charset="0"/>
                            <a:ea typeface="Cambria Math" panose="02040503050406030204" pitchFamily="18" charset="0"/>
                          </a:rPr>
                          <m:t>′</m:t>
                        </m:r>
                      </m:sup>
                    </m:sSup>
                    <m:r>
                      <a:rPr lang="el-GR" sz="3200" i="1">
                        <a:latin typeface="Cambria Math" panose="02040503050406030204" pitchFamily="18" charset="0"/>
                        <a:ea typeface="Cambria Math" panose="02040503050406030204" pitchFamily="18" charset="0"/>
                      </a:rPr>
                      <m:t>∈</m:t>
                    </m:r>
                    <m:r>
                      <a:rPr lang="el-GR" sz="3200" i="1">
                        <a:latin typeface="Cambria Math" panose="02040503050406030204" pitchFamily="18" charset="0"/>
                        <a:ea typeface="Cambria Math" panose="02040503050406030204" pitchFamily="18" charset="0"/>
                      </a:rPr>
                      <m:t>𝒦</m:t>
                    </m:r>
                    <m:r>
                      <a:rPr lang="en-US" sz="3200" b="0" i="0" smtClean="0">
                        <a:latin typeface="Cambria Math" panose="02040503050406030204" pitchFamily="18" charset="0"/>
                        <a:ea typeface="Cambria Math" panose="02040503050406030204" pitchFamily="18" charset="0"/>
                      </a:rPr>
                      <m:t>, </m:t>
                    </m:r>
                  </m:oMath>
                </a14:m>
                <a:r>
                  <a:rPr lang="en-US" sz="3200" dirty="0" smtClean="0"/>
                  <a:t>check if it is correct (otherwise output </a:t>
                </a:r>
                <a14:m>
                  <m:oMath xmlns:m="http://schemas.openxmlformats.org/officeDocument/2006/math">
                    <m:r>
                      <a:rPr lang="en-US" sz="3200" b="1" i="1" smtClean="0">
                        <a:solidFill>
                          <a:schemeClr val="tx1"/>
                        </a:solidFill>
                        <a:latin typeface="Cambria Math" panose="02040503050406030204" pitchFamily="18" charset="0"/>
                        <a:ea typeface="Cambria Math" panose="02040503050406030204" pitchFamily="18" charset="0"/>
                      </a:rPr>
                      <m:t>⊥</m:t>
                    </m:r>
                    <m:r>
                      <a:rPr lang="en-US" sz="3200" b="1" i="1">
                        <a:solidFill>
                          <a:srgbClr val="FF0000"/>
                        </a:solidFill>
                        <a:latin typeface="Cambria Math" panose="02040503050406030204" pitchFamily="18" charset="0"/>
                        <a:ea typeface="Cambria Math" panose="02040503050406030204" pitchFamily="18" charset="0"/>
                      </a:rPr>
                      <m:t> </m:t>
                    </m:r>
                  </m:oMath>
                </a14:m>
                <a:r>
                  <a:rPr lang="en-US" sz="3200" dirty="0" smtClean="0"/>
                  <a:t>for “fail”). </a:t>
                </a:r>
                <a:endParaRPr lang="en-US" sz="3200" dirty="0"/>
              </a:p>
              <a:p>
                <a:pPr lvl="1"/>
                <a:r>
                  <a:rPr lang="en-US" sz="2900" dirty="0" smtClean="0"/>
                  <a:t>Only successful with negligible probability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1375"/>
              </a:xfrm>
              <a:blipFill>
                <a:blip r:embed="rId2"/>
                <a:stretch>
                  <a:fillRect l="-1971" t="-4325" r="-28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Tree>
    <p:extLst>
      <p:ext uri="{BB962C8B-B14F-4D97-AF65-F5344CB8AC3E}">
        <p14:creationId xmlns:p14="http://schemas.microsoft.com/office/powerpoint/2010/main" val="263739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 Important Remark on Randomness</a:t>
            </a:r>
            <a:endParaRPr lang="en-US" dirty="0"/>
          </a:p>
        </p:txBody>
      </p:sp>
      <p:sp>
        <p:nvSpPr>
          <p:cNvPr id="3" name="Content Placeholder 2"/>
          <p:cNvSpPr>
            <a:spLocks noGrp="1"/>
          </p:cNvSpPr>
          <p:nvPr>
            <p:ph idx="1"/>
          </p:nvPr>
        </p:nvSpPr>
        <p:spPr>
          <a:xfrm>
            <a:off x="838200" y="1825625"/>
            <a:ext cx="6446520" cy="4351338"/>
          </a:xfrm>
        </p:spPr>
        <p:txBody>
          <a:bodyPr>
            <a:normAutofit/>
          </a:bodyPr>
          <a:lstStyle/>
          <a:p>
            <a:r>
              <a:rPr lang="en-US" dirty="0" smtClean="0"/>
              <a:t>In our analysis we have made (and will</a:t>
            </a:r>
          </a:p>
          <a:p>
            <a:pPr marL="0" indent="0">
              <a:buNone/>
            </a:pPr>
            <a:r>
              <a:rPr lang="en-US" dirty="0" smtClean="0"/>
              <a:t>continue to make) a key assumption:</a:t>
            </a:r>
          </a:p>
          <a:p>
            <a:pPr marL="0" indent="0" algn="ctr">
              <a:buNone/>
            </a:pPr>
            <a:r>
              <a:rPr lang="en-US" dirty="0" smtClean="0"/>
              <a:t>We have access to  true “randomness” </a:t>
            </a:r>
          </a:p>
          <a:p>
            <a:pPr marL="0" indent="0" algn="ctr">
              <a:buNone/>
            </a:pPr>
            <a:r>
              <a:rPr lang="en-US" dirty="0" smtClean="0"/>
              <a:t>to generate a secret key K  (e.g. OTP)</a:t>
            </a:r>
          </a:p>
          <a:p>
            <a:endParaRPr lang="en-US" dirty="0" smtClean="0"/>
          </a:p>
          <a:p>
            <a:r>
              <a:rPr lang="en-US" dirty="0" smtClean="0"/>
              <a:t>Independent Random Bits </a:t>
            </a:r>
          </a:p>
          <a:p>
            <a:pPr lvl="1"/>
            <a:r>
              <a:rPr lang="en-US" dirty="0" smtClean="0"/>
              <a:t>Unbiased Coin flips</a:t>
            </a:r>
          </a:p>
          <a:p>
            <a:pPr lvl="1"/>
            <a:r>
              <a:rPr lang="en-US" dirty="0" smtClean="0"/>
              <a:t>Radioactive decay?</a:t>
            </a:r>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
        <p:nvSpPr>
          <p:cNvPr id="5" name="AutoShape 2" descr="Image result for fair coin">
            <a:hlinkClick r:id="rId2"/>
          </p:cNvPr>
          <p:cNvSpPr>
            <a:spLocks noChangeAspect="1" noChangeArrowheads="1"/>
          </p:cNvSpPr>
          <p:nvPr/>
        </p:nvSpPr>
        <p:spPr bwMode="auto">
          <a:xfrm>
            <a:off x="3149600" y="-1477963"/>
            <a:ext cx="52387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fair co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0" y="1690688"/>
            <a:ext cx="52387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Asymptotic Approach</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Closure</a:t>
            </a:r>
          </a:p>
          <a:p>
            <a:pPr lvl="1"/>
            <a:r>
              <a:rPr lang="en-US" dirty="0"/>
              <a:t>If subroutine B runs in polynomial time and algorithm A makes p(n) queries to B then A also runs in polynomial time.</a:t>
            </a:r>
          </a:p>
          <a:p>
            <a:pPr lvl="1"/>
            <a:r>
              <a:rPr lang="en-US" dirty="0" smtClean="0"/>
              <a:t>If </a:t>
            </a:r>
            <a:r>
              <a:rPr lang="en-US" dirty="0"/>
              <a:t>f and g are negligible functions then h(n) = f(n)+g(n) is a negligible function</a:t>
            </a:r>
          </a:p>
          <a:p>
            <a:pPr lvl="1"/>
            <a:r>
              <a:rPr lang="en-US" dirty="0"/>
              <a:t>If p is a positive polynomial, and f is a negligible function then the function g(n)=f(n)p(n) is also negligible</a:t>
            </a:r>
            <a:r>
              <a:rPr lang="en-US" dirty="0" smtClean="0"/>
              <a:t>.</a:t>
            </a:r>
          </a:p>
          <a:p>
            <a:r>
              <a:rPr lang="en-US" b="1" dirty="0"/>
              <a:t>Church-Turing Thesis</a:t>
            </a:r>
            <a:r>
              <a:rPr lang="en-US" dirty="0"/>
              <a:t>: </a:t>
            </a:r>
            <a:r>
              <a:rPr lang="en-US" dirty="0" smtClean="0"/>
              <a:t>“reasonable</a:t>
            </a:r>
            <a:r>
              <a:rPr lang="en-US" dirty="0"/>
              <a:t>” model of computations </a:t>
            </a:r>
            <a:r>
              <a:rPr lang="en-US" dirty="0" smtClean="0"/>
              <a:t>are all </a:t>
            </a:r>
            <a:r>
              <a:rPr lang="en-US" dirty="0" err="1"/>
              <a:t>polynomially</a:t>
            </a:r>
            <a:r>
              <a:rPr lang="en-US" dirty="0"/>
              <a:t> equivalent. </a:t>
            </a:r>
          </a:p>
          <a:p>
            <a:r>
              <a:rPr lang="en-US" b="1" dirty="0" smtClean="0"/>
              <a:t>Implication</a:t>
            </a:r>
            <a:r>
              <a:rPr lang="en-US" dirty="0" smtClean="0"/>
              <a:t>: No need to worry about different models of computation (circuits, random access machines, etc…)</a:t>
            </a:r>
          </a:p>
          <a:p>
            <a:r>
              <a:rPr lang="en-US" b="1" dirty="0" smtClean="0"/>
              <a:t>Disadvantage: </a:t>
            </a:r>
            <a:r>
              <a:rPr lang="en-US" dirty="0" smtClean="0"/>
              <a:t>Limited guidance on how big to make security parameter n in practice.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250698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 Syntax (Revisited)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𝟏</m:t>
                            </m:r>
                          </m:e>
                          <m:sup>
                            <m:r>
                              <a:rPr lang="en-US" b="1" i="1" smtClean="0">
                                <a:solidFill>
                                  <a:srgbClr val="FF0000"/>
                                </a:solidFill>
                                <a:latin typeface="Cambria Math" panose="02040503050406030204" pitchFamily="18" charset="0"/>
                              </a:rPr>
                              <m:t>𝒏</m:t>
                            </m:r>
                          </m:sup>
                        </m:sSup>
                        <m:r>
                          <a:rPr lang="en-US" b="1" i="1" smtClean="0">
                            <a:solidFill>
                              <a:srgbClr val="FF0000"/>
                            </a:solidFill>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dirty="0" smtClean="0"/>
                  <a:t>Input: </a:t>
                </a:r>
                <a:r>
                  <a:rPr lang="en-US" b="1" dirty="0">
                    <a:solidFill>
                      <a:srgbClr val="FF0000"/>
                    </a:solidFill>
                  </a:rPr>
                  <a:t>1</a:t>
                </a:r>
                <a:r>
                  <a:rPr lang="en-US" b="1" baseline="30000" dirty="0">
                    <a:solidFill>
                      <a:srgbClr val="FF0000"/>
                    </a:solidFill>
                  </a:rPr>
                  <a:t>n </a:t>
                </a:r>
                <a:r>
                  <a:rPr lang="en-US" b="1" dirty="0" smtClean="0">
                    <a:solidFill>
                      <a:srgbClr val="FF0000"/>
                    </a:solidFill>
                  </a:rPr>
                  <a:t>(security parameter in unary)</a:t>
                </a:r>
                <a:r>
                  <a:rPr lang="en-US" dirty="0" smtClean="0"/>
                  <a:t> + Random Bits R, </a:t>
                </a:r>
                <a:endParaRPr lang="en-US" baseline="30000" dirty="0" smtClean="0"/>
              </a:p>
              <a:p>
                <a:pPr lvl="2"/>
                <a:r>
                  <a:rPr lang="en-US" dirty="0" smtClean="0"/>
                  <a:t>Output: 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r>
                          <a:rPr lang="en-US" b="1" i="1" smtClean="0">
                            <a:solidFill>
                              <a:srgbClr val="FF0000"/>
                            </a:solidFill>
                            <a:latin typeface="Cambria Math" panose="02040503050406030204" pitchFamily="18" charset="0"/>
                          </a:rPr>
                          <m:t>𝑹</m:t>
                        </m:r>
                        <m:r>
                          <a:rPr lang="en-US" b="0" i="1" smtClean="0">
                            <a:latin typeface="Cambria Math" panose="02040503050406030204" pitchFamily="18" charset="0"/>
                          </a:rPr>
                          <m:t>)</m:t>
                        </m:r>
                      </m:e>
                    </m:func>
                  </m:oMath>
                </a14:m>
                <a:r>
                  <a:rPr lang="en-US" dirty="0" smtClean="0"/>
                  <a:t> (Encryption 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dirty="0" smtClean="0"/>
                  <a:t>  +   Random </a:t>
                </a:r>
                <a:r>
                  <a:rPr lang="en-US" dirty="0"/>
                  <a:t>Bits R, </a:t>
                </a:r>
                <a:endParaRPr lang="en-US" baseline="30000" dirty="0"/>
              </a:p>
              <a:p>
                <a:pPr lvl="2"/>
                <a:r>
                  <a:rPr lang="en-US" dirty="0" smtClean="0"/>
                  <a:t>Output: ciphertext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(Decryption 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dirty="0" smtClean="0"/>
                  <a:t>Output: 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i="1" dirty="0" smtClean="0"/>
                  <a:t> or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𝒊</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𝒆</m:t>
                    </m:r>
                  </m:oMath>
                </a14:m>
                <a:r>
                  <a:rPr lang="en-US" b="1" i="1" dirty="0" smtClean="0">
                    <a:solidFill>
                      <a:srgbClr val="FF0000"/>
                    </a:solidFill>
                  </a:rPr>
                  <a:t>“Fail”)</a:t>
                </a:r>
                <a:endParaRPr lang="en-US" b="1" i="1" dirty="0" smtClean="0"/>
              </a:p>
              <a:p>
                <a:endParaRPr lang="en-US" dirty="0" smtClean="0"/>
              </a:p>
              <a:p>
                <a:r>
                  <a:rPr lang="en-US" dirty="0" smtClean="0"/>
                  <a:t>Invariant: 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7093956" y="3016251"/>
                <a:ext cx="3836276" cy="1241698"/>
              </a:xfrm>
              <a:prstGeom prst="wedgeRoundRectCallout">
                <a:avLst>
                  <a:gd name="adj1" fmla="val -85518"/>
                  <a:gd name="adj2" fmla="val 1093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7093956" y="3016251"/>
                <a:ext cx="3836276" cy="1241698"/>
              </a:xfrm>
              <a:prstGeom prst="wedgeRoundRectCallout">
                <a:avLst>
                  <a:gd name="adj1" fmla="val -85518"/>
                  <a:gd name="adj2" fmla="val 109351"/>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73984"/>
              <a:gd name="adj2" fmla="val 24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7078716" y="3009901"/>
            <a:ext cx="3836276" cy="1241698"/>
          </a:xfrm>
          <a:prstGeom prst="wedgeRoundRectCallout">
            <a:avLst>
              <a:gd name="adj1" fmla="val -82395"/>
              <a:gd name="adj2" fmla="val -717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Requirement: all three algorithms run in probabilistic polynomial time</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24812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Adversarial Indistinguishability Experiment</a:t>
            </a:r>
          </a:p>
        </p:txBody>
      </p:sp>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779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4.58333E-6 3.33333E-6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Adversarial Indistinguishability Experiment</a:t>
            </a:r>
          </a:p>
        </p:txBody>
      </p:sp>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ular Callout 18"/>
              <p:cNvSpPr/>
              <p:nvPr/>
            </p:nvSpPr>
            <p:spPr>
              <a:xfrm>
                <a:off x="325121" y="1660338"/>
                <a:ext cx="10668142" cy="4090222"/>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𝐹𝑜𝑟𝑚𝑎𝑙𝑙𝑦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𝑙𝑒𝑡</m:t>
                      </m:r>
                      <m:r>
                        <a:rPr lang="en-US" sz="2400" b="0" i="1" smtClean="0">
                          <a:solidFill>
                            <a:schemeClr val="tx1"/>
                          </a:solidFill>
                          <a:latin typeface="Cambria Math" panose="02040503050406030204" pitchFamily="18" charset="0"/>
                        </a:rPr>
                        <m:t> </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𝐺𝑒𝑛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𝐸𝑛𝑐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𝐷𝑒𝑐</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𝑑𝑒𝑛𝑜𝑡𝑒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𝑒𝑛𝑐𝑟𝑦𝑝𝑡𝑖𝑜𝑛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𝑠𝑐h𝑒𝑚𝑒</m:t>
                      </m:r>
                      <m:r>
                        <a:rPr lang="en-US" sz="2400" b="0" i="1" smtClean="0">
                          <a:solidFill>
                            <a:schemeClr val="tx1"/>
                          </a:solidFill>
                          <a:latin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𝑐</m:t>
                      </m:r>
                      <m:r>
                        <a:rPr lang="en-US" sz="2400" i="1" smtClean="0">
                          <a:solidFill>
                            <a:schemeClr val="tx1"/>
                          </a:solidFill>
                          <a:latin typeface="Cambria Math" panose="02040503050406030204" pitchFamily="18" charset="0"/>
                        </a:rPr>
                        <m:t>𝑎𝑙𝑙</m:t>
                      </m:r>
                      <m:r>
                        <a:rPr lang="en-US" sz="2400" b="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𝑡h𝑒</m:t>
                      </m:r>
                      <m:r>
                        <a:rPr lang="en-US" sz="240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𝑒𝑥𝑝𝑒𝑟𝑖𝑚𝑒𝑛𝑡</m:t>
                      </m:r>
                      <m:sSubSup>
                        <m:sSubSupPr>
                          <m:ctrlPr>
                            <a:rPr lang="en-US" sz="2400" i="1">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𝑎𝑛𝑑</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𝑑𝑒𝑓𝑖𝑛𝑒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𝑟𝑎𝑛𝑑𝑜𝑚</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𝑣𝑎𝑟𝑖𝑎𝑏𝑙𝑒</m:t>
                      </m:r>
                    </m:oMath>
                  </m:oMathPara>
                </a14:m>
                <a:endParaRPr lang="en-US" sz="2400" baseline="30000" dirty="0">
                  <a:solidFill>
                    <a:schemeClr val="tx1"/>
                  </a:solidFill>
                </a:endParaRPr>
              </a:p>
              <a:p>
                <a:pPr algn="ctr"/>
                <a:endParaRPr lang="en-US" altLang="en-US" dirty="0" smtClean="0">
                  <a:solidFill>
                    <a:schemeClr val="tx1"/>
                  </a:solidFill>
                  <a:sym typeface="Symbol" panose="05050102010706020507" pitchFamily="18" charset="2"/>
                </a:endParaRPr>
              </a:p>
              <a:p>
                <a:pPr algn="ct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smtClean="0">
                            <a:solidFill>
                              <a:schemeClr val="tx1"/>
                            </a:solidFill>
                            <a:latin typeface="Cambria Math" panose="02040503050406030204" pitchFamily="18" charset="0"/>
                            <a:ea typeface="Cambria Math" panose="02040503050406030204" pitchFamily="18" charset="0"/>
                          </a:rPr>
                          <m:t>Π</m:t>
                        </m:r>
                        <m:r>
                          <a:rPr lang="en-US" altLang="en-US" sz="2400" i="1" dirty="0" smtClean="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r>
                      <a:rPr lang="en-US" sz="2400" i="1">
                        <a:solidFill>
                          <a:schemeClr val="tx1"/>
                        </a:solidFill>
                        <a:latin typeface="Cambria Math" panose="02040503050406030204" pitchFamily="18" charset="0"/>
                      </a:rPr>
                      <m:t>=1</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𝑖𝑓</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𝑏</m:t>
                        </m:r>
                      </m:e>
                      <m:sup>
                        <m:r>
                          <a:rPr lang="en-US" sz="2400" b="0" i="1" smtClean="0">
                            <a:solidFill>
                              <a:schemeClr val="tx1"/>
                            </a:solidFill>
                            <a:latin typeface="Cambria Math" panose="02040503050406030204" pitchFamily="18" charset="0"/>
                          </a:rPr>
                          <m:t>′</m:t>
                        </m:r>
                      </m:sup>
                    </m:sSup>
                    <m:r>
                      <a:rPr lang="en-US" sz="2400" b="0" i="1" smtClean="0">
                        <a:solidFill>
                          <a:schemeClr val="tx1"/>
                        </a:solidFill>
                        <a:latin typeface="Cambria Math" panose="02040503050406030204" pitchFamily="18" charset="0"/>
                      </a:rPr>
                      <m:t>   </m:t>
                    </m:r>
                  </m:oMath>
                </a14:m>
                <a:r>
                  <a:rPr lang="en-US" sz="2400" baseline="30000" dirty="0" smtClean="0">
                    <a:solidFill>
                      <a:schemeClr val="tx1"/>
                    </a:solidFill>
                  </a:rPr>
                  <a:t>         </a:t>
                </a: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𝑜𝑡h𝑒𝑟𝑤𝑖𝑠𝑒</m:t>
                      </m:r>
                    </m:oMath>
                  </m:oMathPara>
                </a14:m>
                <a:endParaRPr lang="en-US" sz="2400" baseline="30000" dirty="0" smtClean="0">
                  <a:solidFill>
                    <a:schemeClr val="tx1"/>
                  </a:solidFill>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h𝑎𝑠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𝑖𝑛𝑑𝑖𝑠𝑡𝑖𝑛𝑔𝑢𝑖𝑠h𝑎𝑏𝑙𝑒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𝑒𝑛𝑐𝑟𝑦𝑝𝑡𝑖𝑜𝑛𝑠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𝑝𝑟𝑒𝑠𝑒𝑛𝑐𝑒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𝑜𝑓</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𝑎𝑛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𝑒𝑎𝑣𝑒𝑠𝑑𝑟𝑜𝑝𝑝𝑒𝑟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𝑖𝑓</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𝑓𝑜𝑟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𝑎𝑙𝑙</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𝑃𝑃𝑇</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𝑎𝑑𝑣𝑒𝑟𝑠𝑎𝑟𝑦</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𝑡h𝑒𝑟𝑒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r>
                  <a:rPr lang="en-US" sz="2400" b="0" dirty="0" smtClean="0">
                    <a:solidFill>
                      <a:schemeClr val="tx1"/>
                    </a:solidFill>
                    <a:ea typeface="Cambria Math" panose="02040503050406030204" pitchFamily="18" charset="0"/>
                  </a:rPr>
                  <a:t>Negligible function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𝜇</m:t>
                    </m:r>
                  </m:oMath>
                </a14:m>
                <a:r>
                  <a:rPr lang="en-US" sz="2400" b="0" dirty="0" smtClean="0">
                    <a:solidFill>
                      <a:schemeClr val="tx1"/>
                    </a:solidFill>
                    <a:ea typeface="Cambria Math" panose="02040503050406030204" pitchFamily="18" charset="0"/>
                  </a:rPr>
                  <a:t> such that </a:t>
                </a:r>
                <a:r>
                  <a:rPr lang="en-US" sz="2400" b="0" dirty="0" err="1" smtClean="0">
                    <a:solidFill>
                      <a:schemeClr val="tx1"/>
                    </a:solidFill>
                    <a:ea typeface="Cambria Math" panose="02040503050406030204" pitchFamily="18" charset="0"/>
                  </a:rPr>
                  <a:t>Pr</a:t>
                </a:r>
                <a:r>
                  <a:rPr lang="en-US" sz="2400" b="0" dirty="0" smtClean="0">
                    <a:solidFill>
                      <a:schemeClr val="tx1"/>
                    </a:solidFill>
                    <a:ea typeface="Cambria Math" panose="02040503050406030204" pitchFamily="18" charset="0"/>
                  </a:rPr>
                  <a:t>[</a:t>
                </a: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r>
                      <a:rPr lang="en-US" sz="2400" i="1">
                        <a:solidFill>
                          <a:schemeClr val="tx1"/>
                        </a:solidFill>
                        <a:latin typeface="Cambria Math" panose="02040503050406030204" pitchFamily="18" charset="0"/>
                      </a:rPr>
                      <m:t>=1</m:t>
                    </m:r>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19" name="Rectangular Callout 18"/>
              <p:cNvSpPr>
                <a:spLocks noRot="1" noChangeAspect="1" noMove="1" noResize="1" noEditPoints="1" noAdjustHandles="1" noChangeArrowheads="1" noChangeShapeType="1" noTextEdit="1"/>
              </p:cNvSpPr>
              <p:nvPr/>
            </p:nvSpPr>
            <p:spPr>
              <a:xfrm>
                <a:off x="325121" y="1660338"/>
                <a:ext cx="10668142" cy="4090222"/>
              </a:xfrm>
              <a:prstGeom prst="wedgeRectCallout">
                <a:avLst>
                  <a:gd name="adj1" fmla="val 29996"/>
                  <a:gd name="adj2" fmla="val -62916"/>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717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Semantic 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4809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Message and Ciphertext Length</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previous game we typically require that |m</a:t>
            </a:r>
            <a:r>
              <a:rPr lang="en-US" baseline="-25000" dirty="0" smtClean="0"/>
              <a:t>0</a:t>
            </a:r>
            <a:r>
              <a:rPr lang="en-US" dirty="0" smtClean="0"/>
              <a:t>|=|m</a:t>
            </a:r>
            <a:r>
              <a:rPr lang="en-US" baseline="-25000" dirty="0" smtClean="0"/>
              <a:t>1</a:t>
            </a:r>
            <a:r>
              <a:rPr lang="en-US" dirty="0" smtClean="0"/>
              <a:t>|. Why?</a:t>
            </a:r>
            <a:endParaRPr lang="en-US" baseline="-25000" dirty="0"/>
          </a:p>
          <a:p>
            <a:endParaRPr lang="en-US" dirty="0" smtClean="0"/>
          </a:p>
          <a:p>
            <a:r>
              <a:rPr lang="en-US" dirty="0" smtClean="0"/>
              <a:t>It is </a:t>
            </a:r>
            <a:r>
              <a:rPr lang="en-US" u="sng" dirty="0" smtClean="0"/>
              <a:t>impossible</a:t>
            </a:r>
            <a:r>
              <a:rPr lang="en-US" dirty="0" smtClean="0"/>
              <a:t> to support arbitrary length messages while hiding all information about plaintext length</a:t>
            </a:r>
          </a:p>
          <a:p>
            <a:endParaRPr lang="en-US" dirty="0"/>
          </a:p>
          <a:p>
            <a:r>
              <a:rPr lang="en-US" dirty="0" smtClean="0"/>
              <a:t>Limitation: When could message length be sensitive?</a:t>
            </a:r>
          </a:p>
          <a:p>
            <a:pPr lvl="1"/>
            <a:r>
              <a:rPr lang="en-US" dirty="0" smtClean="0"/>
              <a:t>Numeric data (5 figure vs 6 figure salary)</a:t>
            </a:r>
          </a:p>
          <a:p>
            <a:pPr lvl="1"/>
            <a:r>
              <a:rPr lang="en-US" dirty="0" smtClean="0"/>
              <a:t>Database Searches: number of records returned can reveal information about the query</a:t>
            </a:r>
          </a:p>
          <a:p>
            <a:pPr lvl="1"/>
            <a:r>
              <a:rPr lang="en-US" dirty="0" smtClean="0"/>
              <a:t>Compressed Data: Short compressed string indicates that original plaintext has a lot of redundancy. (CRIME attack on session cookies in HTTPS)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spTree>
    <p:extLst>
      <p:ext uri="{BB962C8B-B14F-4D97-AF65-F5344CB8AC3E}">
        <p14:creationId xmlns:p14="http://schemas.microsoft.com/office/powerpoint/2010/main" val="292159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3.10: </a:t>
                </a:r>
                <a:r>
                  <a:rPr lang="en-US" dirty="0" smtClean="0"/>
                  <a:t>Let (Gen, </a:t>
                </a:r>
                <a:r>
                  <a:rPr lang="en-US" dirty="0" err="1" smtClean="0"/>
                  <a:t>Enc</a:t>
                </a:r>
                <a:r>
                  <a:rPr lang="en-US" dirty="0" smtClean="0"/>
                  <a:t>, Dec) 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that satisfies indistinguishability (prior definition) then for all PPT attackers A and any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i</m:t>
                    </m:r>
                    <m:r>
                      <a:rPr lang="en-US" i="1" smtClean="0">
                        <a:latin typeface="Cambria Math" panose="02040503050406030204" pitchFamily="18" charset="0"/>
                        <a:ea typeface="Cambria Math" panose="02040503050406030204" pitchFamily="18" charset="0"/>
                      </a:rPr>
                      <m:t>≤ℓ</m:t>
                    </m:r>
                  </m:oMath>
                </a14:m>
                <a:r>
                  <a:rPr lang="en-US" dirty="0" smtClean="0"/>
                  <a:t> we have</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Enc</m:t>
                                  </m:r>
                                </m:e>
                                <m:sub>
                                  <m:r>
                                    <a:rPr lang="en-US" b="0" i="1" smtClean="0">
                                      <a:latin typeface="Cambria Math" panose="02040503050406030204" pitchFamily="18" charset="0"/>
                                    </a:rPr>
                                    <m:t>𝐾</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𝑖</m:t>
                              </m:r>
                            </m:sup>
                          </m:sSup>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negl</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r>
                  <a:rPr lang="en-US" u="sng" dirty="0"/>
                  <a:t>uniform</a:t>
                </a:r>
                <a:r>
                  <a:rPr lang="en-US" dirty="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ℓ</m:t>
                        </m:r>
                      </m:sup>
                    </m:sSup>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and A.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spTree>
    <p:extLst>
      <p:ext uri="{BB962C8B-B14F-4D97-AF65-F5344CB8AC3E}">
        <p14:creationId xmlns:p14="http://schemas.microsoft.com/office/powerpoint/2010/main" val="399786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a:bodyPr>
              <a:lstStyle/>
              <a:p>
                <a:pPr marL="0" indent="0">
                  <a:buNone/>
                </a:pPr>
                <a:r>
                  <a:rPr lang="en-US" b="1" dirty="0" smtClean="0"/>
                  <a:t>Definition 3.12: </a:t>
                </a:r>
                <a:r>
                  <a:rPr lang="en-US" dirty="0" smtClean="0"/>
                  <a:t>Let (Gen, </a:t>
                </a:r>
                <a:r>
                  <a:rPr lang="en-US" dirty="0" err="1" smtClean="0"/>
                  <a:t>Enc</a:t>
                </a:r>
                <a:r>
                  <a:rPr lang="en-US" dirty="0" smtClean="0"/>
                  <a:t>, Dec) 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b="0" i="1" smtClean="0">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b="0" i="1" smtClean="0">
                                      <a:latin typeface="Cambria Math" panose="02040503050406030204" pitchFamily="18" charset="0"/>
                                    </a:rPr>
                                    <m:t>,</m:t>
                                  </m:r>
                                  <m:r>
                                    <a:rPr lang="en-US" sz="4400" b="0" i="1" smtClean="0">
                                      <a:latin typeface="Cambria Math" panose="02040503050406030204" pitchFamily="18" charset="0"/>
                                    </a:rPr>
                                    <m:t>h</m:t>
                                  </m:r>
                                  <m:r>
                                    <a:rPr lang="en-US" sz="4400" b="0" i="1" smtClean="0">
                                      <a:latin typeface="Cambria Math" panose="02040503050406030204" pitchFamily="18" charset="0"/>
                                    </a:rPr>
                                    <m:t>(</m:t>
                                  </m:r>
                                  <m:r>
                                    <a:rPr lang="en-US" sz="4400" b="0" i="1" smtClean="0">
                                      <a:latin typeface="Cambria Math" panose="02040503050406030204" pitchFamily="18" charset="0"/>
                                    </a:rPr>
                                    <m:t>𝑚</m:t>
                                  </m:r>
                                  <m:r>
                                    <a:rPr lang="en-US" sz="4400" b="0" i="1" smtClean="0">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b="0" i="1" smtClean="0">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b="0" i="1" smtClean="0">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b="0" i="1" smtClean="0">
                                      <a:latin typeface="Cambria Math" panose="02040503050406030204" pitchFamily="18" charset="0"/>
                                    </a:rPr>
                                    <m:t>,</m:t>
                                  </m:r>
                                  <m:d>
                                    <m:dPr>
                                      <m:begChr m:val="|"/>
                                      <m:endChr m:val="|"/>
                                      <m:ctrlPr>
                                        <a:rPr lang="en-US" sz="4400" b="0" i="1" smtClean="0">
                                          <a:latin typeface="Cambria Math" panose="02040503050406030204" pitchFamily="18" charset="0"/>
                                        </a:rPr>
                                      </m:ctrlPr>
                                    </m:dPr>
                                    <m:e>
                                      <m:r>
                                        <a:rPr lang="en-US" sz="4400" b="0" i="1" smtClean="0">
                                          <a:latin typeface="Cambria Math" panose="02040503050406030204" pitchFamily="18" charset="0"/>
                                        </a:rPr>
                                        <m:t>𝑚</m:t>
                                      </m:r>
                                    </m:e>
                                  </m:d>
                                  <m:r>
                                    <a:rPr lang="en-US" sz="4400" b="0" i="1" smtClean="0">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negl</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b="0" i="1" smtClean="0">
                          <a:latin typeface="Cambria Math" panose="02040503050406030204" pitchFamily="18" charset="0"/>
                          <a:ea typeface="Cambria Math" panose="02040503050406030204" pitchFamily="18" charset="0"/>
                        </a:rPr>
                        <m:t>)</m:t>
                      </m:r>
                    </m:oMath>
                  </m:oMathPara>
                </a14:m>
                <a:endParaRPr lang="en-US" sz="4400"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 and </a:t>
                </a:r>
                <a:r>
                  <a:rPr lang="en-US" dirty="0"/>
                  <a:t>A</a:t>
                </a:r>
                <a:r>
                  <a:rPr lang="en-US" dirty="0" smtClean="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1082" t="-2241" r="-2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sp>
        <p:nvSpPr>
          <p:cNvPr id="5" name="Oval 4"/>
          <p:cNvSpPr/>
          <p:nvPr/>
        </p:nvSpPr>
        <p:spPr>
          <a:xfrm>
            <a:off x="3773213" y="3815255"/>
            <a:ext cx="1282263" cy="107205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4004441" y="2238703"/>
            <a:ext cx="5612525" cy="1418897"/>
          </a:xfrm>
          <a:prstGeom prst="wedgeRectCallout">
            <a:avLst>
              <a:gd name="adj1" fmla="val -35800"/>
              <a:gd name="adj2" fmla="val 67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 doesn’t even get to see an encryption of m! Just the length of m!</a:t>
            </a:r>
            <a:endParaRPr lang="en-US" sz="3200" dirty="0"/>
          </a:p>
        </p:txBody>
      </p:sp>
      <p:sp>
        <p:nvSpPr>
          <p:cNvPr id="7" name="Oval 6"/>
          <p:cNvSpPr/>
          <p:nvPr/>
        </p:nvSpPr>
        <p:spPr>
          <a:xfrm>
            <a:off x="7104993" y="3226676"/>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608081" y="613267"/>
            <a:ext cx="5612525" cy="1418897"/>
          </a:xfrm>
          <a:prstGeom prst="wedgeRectCallout">
            <a:avLst>
              <a:gd name="adj1" fmla="val 52777"/>
              <a:gd name="adj2" fmla="val 189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Example: </a:t>
            </a:r>
          </a:p>
          <a:p>
            <a:pPr algn="ctr"/>
            <a:r>
              <a:rPr lang="en-US" sz="3200" dirty="0" smtClean="0"/>
              <a:t>f(m) = 1   if m &gt; 100,000;</a:t>
            </a:r>
          </a:p>
          <a:p>
            <a:pPr algn="ctr"/>
            <a:r>
              <a:rPr lang="en-US" sz="3200" dirty="0" smtClean="0"/>
              <a:t>f(m) = 0   otherwise       .</a:t>
            </a:r>
            <a:endParaRPr lang="en-US" sz="3200" dirty="0"/>
          </a:p>
        </p:txBody>
      </p:sp>
      <p:sp>
        <p:nvSpPr>
          <p:cNvPr id="9" name="Oval 8"/>
          <p:cNvSpPr/>
          <p:nvPr/>
        </p:nvSpPr>
        <p:spPr>
          <a:xfrm>
            <a:off x="4824248" y="3361613"/>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1198178" y="496804"/>
            <a:ext cx="5612525" cy="1418897"/>
          </a:xfrm>
          <a:prstGeom prst="wedgeRectCallout">
            <a:avLst>
              <a:gd name="adj1" fmla="val 23938"/>
              <a:gd name="adj2" fmla="val 188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h(m) background knowledge the attacker might have about m.</a:t>
            </a:r>
            <a:endParaRPr lang="en-US" sz="3200" dirty="0"/>
          </a:p>
        </p:txBody>
      </p:sp>
    </p:spTree>
    <p:extLst>
      <p:ext uri="{BB962C8B-B14F-4D97-AF65-F5344CB8AC3E}">
        <p14:creationId xmlns:p14="http://schemas.microsoft.com/office/powerpoint/2010/main" val="26611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 Released Thursday</a:t>
            </a:r>
            <a:endParaRPr lang="en-US" dirty="0"/>
          </a:p>
        </p:txBody>
      </p:sp>
      <p:sp>
        <p:nvSpPr>
          <p:cNvPr id="3" name="Content Placeholder 2"/>
          <p:cNvSpPr>
            <a:spLocks noGrp="1"/>
          </p:cNvSpPr>
          <p:nvPr>
            <p:ph idx="1"/>
          </p:nvPr>
        </p:nvSpPr>
        <p:spPr/>
        <p:txBody>
          <a:bodyPr>
            <a:normAutofit/>
          </a:bodyPr>
          <a:lstStyle/>
          <a:p>
            <a:r>
              <a:rPr lang="en-US" dirty="0" smtClean="0"/>
              <a:t>Due in class on Thursday, September 14</a:t>
            </a:r>
            <a:r>
              <a:rPr lang="en-US" baseline="30000" dirty="0" smtClean="0"/>
              <a:t>th</a:t>
            </a:r>
            <a:r>
              <a:rPr lang="en-US" dirty="0" smtClean="0"/>
              <a:t> (2 weeks)</a:t>
            </a:r>
          </a:p>
          <a:p>
            <a:endParaRPr lang="en-US" dirty="0"/>
          </a:p>
          <a:p>
            <a:r>
              <a:rPr lang="en-US" dirty="0" smtClean="0"/>
              <a:t>Solutions should be typeset (preferably in Latex)</a:t>
            </a:r>
          </a:p>
          <a:p>
            <a:endParaRPr lang="en-US" dirty="0"/>
          </a:p>
          <a:p>
            <a:r>
              <a:rPr lang="en-US" dirty="0" smtClean="0"/>
              <a:t>You may collaborate with classmates, but you must write up your own solution and you </a:t>
            </a:r>
            <a:r>
              <a:rPr lang="en-US" i="1" dirty="0" smtClean="0"/>
              <a:t>must understand</a:t>
            </a:r>
            <a:r>
              <a:rPr lang="en-US" b="1" dirty="0" smtClean="0"/>
              <a:t> </a:t>
            </a:r>
            <a:r>
              <a:rPr lang="en-US" dirty="0" smtClean="0"/>
              <a:t>this solution</a:t>
            </a:r>
          </a:p>
          <a:p>
            <a:endParaRPr lang="en-US" dirty="0"/>
          </a:p>
          <a:p>
            <a:r>
              <a:rPr lang="en-US" dirty="0" smtClean="0"/>
              <a:t>Clarification questions: </a:t>
            </a:r>
            <a:r>
              <a:rPr lang="en-US" dirty="0" smtClean="0">
                <a:hlinkClick r:id="rId2"/>
              </a:rPr>
              <a:t>fall-2017-cs-55500-le1@lists.purdue.edu</a:t>
            </a: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spTree>
    <p:extLst>
      <p:ext uri="{BB962C8B-B14F-4D97-AF65-F5344CB8AC3E}">
        <p14:creationId xmlns:p14="http://schemas.microsoft.com/office/powerpoint/2010/main" val="176277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Week 2: Topic </a:t>
            </a:r>
            <a:r>
              <a:rPr lang="en-US" dirty="0" smtClean="0"/>
              <a:t>2: Constructing </a:t>
            </a:r>
            <a:r>
              <a:rPr lang="en-US" dirty="0"/>
              <a:t>Secure Encryption Schemes</a:t>
            </a:r>
          </a:p>
        </p:txBody>
      </p:sp>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p:spTree>
    <p:extLst>
      <p:ext uri="{BB962C8B-B14F-4D97-AF65-F5344CB8AC3E}">
        <p14:creationId xmlns:p14="http://schemas.microsoft.com/office/powerpoint/2010/main" val="2358316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0958" y="1648732"/>
            <a:ext cx="5341042" cy="3195088"/>
          </a:xfrm>
        </p:spPr>
      </p:pic>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
        <p:nvSpPr>
          <p:cNvPr id="6" name="Content Placeholder 2"/>
          <p:cNvSpPr txBox="1">
            <a:spLocks/>
          </p:cNvSpPr>
          <p:nvPr/>
        </p:nvSpPr>
        <p:spPr>
          <a:xfrm>
            <a:off x="511629" y="182687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Hard to flip thousands/millions of coins</a:t>
            </a:r>
          </a:p>
          <a:p>
            <a:endParaRPr lang="en-US" dirty="0"/>
          </a:p>
          <a:p>
            <a:r>
              <a:rPr lang="en-US" dirty="0" smtClean="0"/>
              <a:t>Mouse-movements/keys</a:t>
            </a:r>
          </a:p>
          <a:p>
            <a:pPr lvl="1"/>
            <a:r>
              <a:rPr lang="en-US" dirty="0" smtClean="0"/>
              <a:t>Uniform bits?</a:t>
            </a:r>
          </a:p>
          <a:p>
            <a:pPr lvl="1"/>
            <a:r>
              <a:rPr lang="en-US" dirty="0" smtClean="0"/>
              <a:t>Independent bits?</a:t>
            </a:r>
          </a:p>
          <a:p>
            <a:pPr lvl="1"/>
            <a:endParaRPr lang="en-US" dirty="0" smtClean="0"/>
          </a:p>
          <a:p>
            <a:r>
              <a:rPr lang="en-US" dirty="0" smtClean="0"/>
              <a:t>Use Randomness Extractors </a:t>
            </a:r>
          </a:p>
          <a:p>
            <a:pPr lvl="1"/>
            <a:r>
              <a:rPr lang="en-US" dirty="0" smtClean="0"/>
              <a:t>As long as input has high entropy, we can extract (almost) uniform/independent bits</a:t>
            </a:r>
            <a:endParaRPr lang="en-US" dirty="0"/>
          </a:p>
          <a:p>
            <a:pPr lvl="1"/>
            <a:r>
              <a:rPr lang="en-US" dirty="0" smtClean="0"/>
              <a:t>Hot research topic in theory</a:t>
            </a:r>
          </a:p>
        </p:txBody>
      </p:sp>
    </p:spTree>
    <p:extLst>
      <p:ext uri="{BB962C8B-B14F-4D97-AF65-F5344CB8AC3E}">
        <p14:creationId xmlns:p14="http://schemas.microsoft.com/office/powerpoint/2010/main" val="390224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a:bodyPr>
          <a:lstStyle/>
          <a:p>
            <a:r>
              <a:rPr lang="en-US" sz="4000" dirty="0" smtClean="0"/>
              <a:t>Sematic Security/Indistinguishable Encryptions</a:t>
            </a:r>
          </a:p>
          <a:p>
            <a:r>
              <a:rPr lang="en-US" sz="4000" dirty="0" smtClean="0"/>
              <a:t>Concrete vs Asymptotic Security</a:t>
            </a:r>
          </a:p>
          <a:p>
            <a:pPr lvl="1"/>
            <a:r>
              <a:rPr lang="en-US" sz="3600" dirty="0" smtClean="0"/>
              <a:t>Negligible Functions</a:t>
            </a:r>
          </a:p>
          <a:p>
            <a:pPr lvl="1"/>
            <a:r>
              <a:rPr lang="en-US" sz="3600" dirty="0" smtClean="0"/>
              <a:t>Probabilistic Polynomial Time Algorithm</a:t>
            </a:r>
          </a:p>
          <a:p>
            <a:endParaRPr lang="en-US" dirty="0"/>
          </a:p>
          <a:p>
            <a:pPr marL="0" lvl="2" indent="0">
              <a:spcBef>
                <a:spcPts val="1000"/>
              </a:spcBef>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210823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Recap: Semantic 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42723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a:bodyPr>
              <a:lstStyle/>
              <a:p>
                <a:pPr marL="0" indent="0">
                  <a:buNone/>
                </a:pPr>
                <a:r>
                  <a:rPr lang="en-US" b="1" dirty="0" smtClean="0"/>
                  <a:t>Definition 3.12: </a:t>
                </a:r>
                <a:r>
                  <a:rPr lang="en-US" dirty="0" smtClean="0"/>
                  <a:t>Let (Gen, </a:t>
                </a:r>
                <a:r>
                  <a:rPr lang="en-US" dirty="0" err="1" smtClean="0"/>
                  <a:t>Enc</a:t>
                </a:r>
                <a:r>
                  <a:rPr lang="en-US" dirty="0" smtClean="0"/>
                  <a:t>, Dec) 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b="0" i="1" smtClean="0">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b="0" i="1" smtClean="0">
                                      <a:latin typeface="Cambria Math" panose="02040503050406030204" pitchFamily="18" charset="0"/>
                                    </a:rPr>
                                    <m:t>,</m:t>
                                  </m:r>
                                  <m:r>
                                    <a:rPr lang="en-US" sz="4400" b="0" i="1" smtClean="0">
                                      <a:latin typeface="Cambria Math" panose="02040503050406030204" pitchFamily="18" charset="0"/>
                                    </a:rPr>
                                    <m:t>h</m:t>
                                  </m:r>
                                  <m:r>
                                    <a:rPr lang="en-US" sz="4400" b="0" i="1" smtClean="0">
                                      <a:latin typeface="Cambria Math" panose="02040503050406030204" pitchFamily="18" charset="0"/>
                                    </a:rPr>
                                    <m:t>(</m:t>
                                  </m:r>
                                  <m:r>
                                    <a:rPr lang="en-US" sz="4400" b="0" i="1" smtClean="0">
                                      <a:latin typeface="Cambria Math" panose="02040503050406030204" pitchFamily="18" charset="0"/>
                                    </a:rPr>
                                    <m:t>𝑚</m:t>
                                  </m:r>
                                  <m:r>
                                    <a:rPr lang="en-US" sz="4400" b="0" i="1" smtClean="0">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b="0" i="1" smtClean="0">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b="0" i="1" smtClean="0">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b="0" i="1" smtClean="0">
                                      <a:latin typeface="Cambria Math" panose="02040503050406030204" pitchFamily="18" charset="0"/>
                                    </a:rPr>
                                    <m:t>,</m:t>
                                  </m:r>
                                  <m:d>
                                    <m:dPr>
                                      <m:begChr m:val="|"/>
                                      <m:endChr m:val="|"/>
                                      <m:ctrlPr>
                                        <a:rPr lang="en-US" sz="4400" b="0" i="1" smtClean="0">
                                          <a:latin typeface="Cambria Math" panose="02040503050406030204" pitchFamily="18" charset="0"/>
                                        </a:rPr>
                                      </m:ctrlPr>
                                    </m:dPr>
                                    <m:e>
                                      <m:r>
                                        <a:rPr lang="en-US" sz="4400" b="0" i="1" smtClean="0">
                                          <a:latin typeface="Cambria Math" panose="02040503050406030204" pitchFamily="18" charset="0"/>
                                        </a:rPr>
                                        <m:t>𝑚</m:t>
                                      </m:r>
                                    </m:e>
                                  </m:d>
                                  <m:r>
                                    <a:rPr lang="en-US" sz="4400" b="0" i="1" smtClean="0">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negl</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b="0" i="1" smtClean="0">
                          <a:latin typeface="Cambria Math" panose="02040503050406030204" pitchFamily="18" charset="0"/>
                          <a:ea typeface="Cambria Math" panose="02040503050406030204" pitchFamily="18" charset="0"/>
                        </a:rPr>
                        <m:t>)</m:t>
                      </m:r>
                    </m:oMath>
                  </m:oMathPara>
                </a14:m>
                <a:endParaRPr lang="en-US" sz="4400"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 and </a:t>
                </a:r>
                <a:r>
                  <a:rPr lang="en-US" dirty="0"/>
                  <a:t>A</a:t>
                </a:r>
                <a:r>
                  <a:rPr lang="en-US" dirty="0" smtClean="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1082" t="-2241" r="-2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sp>
        <p:nvSpPr>
          <p:cNvPr id="5" name="Oval 4"/>
          <p:cNvSpPr/>
          <p:nvPr/>
        </p:nvSpPr>
        <p:spPr>
          <a:xfrm>
            <a:off x="3773213" y="3815255"/>
            <a:ext cx="1282263" cy="107205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4004441" y="2238703"/>
            <a:ext cx="5612525" cy="1418897"/>
          </a:xfrm>
          <a:prstGeom prst="wedgeRectCallout">
            <a:avLst>
              <a:gd name="adj1" fmla="val -35800"/>
              <a:gd name="adj2" fmla="val 67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 doesn’t even get to see an encryption of m! Just the length of m!</a:t>
            </a:r>
            <a:endParaRPr lang="en-US" sz="3200" dirty="0"/>
          </a:p>
        </p:txBody>
      </p:sp>
      <p:sp>
        <p:nvSpPr>
          <p:cNvPr id="7" name="Oval 6"/>
          <p:cNvSpPr/>
          <p:nvPr/>
        </p:nvSpPr>
        <p:spPr>
          <a:xfrm>
            <a:off x="7104993" y="3226676"/>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608081" y="613267"/>
            <a:ext cx="5612525" cy="1418897"/>
          </a:xfrm>
          <a:prstGeom prst="wedgeRectCallout">
            <a:avLst>
              <a:gd name="adj1" fmla="val 52777"/>
              <a:gd name="adj2" fmla="val 189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Example: </a:t>
            </a:r>
          </a:p>
          <a:p>
            <a:pPr algn="ctr"/>
            <a:r>
              <a:rPr lang="en-US" sz="3200" dirty="0" smtClean="0"/>
              <a:t>f(m) = 1   if m &gt; 100,000;</a:t>
            </a:r>
          </a:p>
          <a:p>
            <a:pPr algn="ctr"/>
            <a:r>
              <a:rPr lang="en-US" sz="3200" dirty="0" smtClean="0"/>
              <a:t>f(m) = 0   otherwise       .</a:t>
            </a:r>
            <a:endParaRPr lang="en-US" sz="3200" dirty="0"/>
          </a:p>
        </p:txBody>
      </p:sp>
      <p:sp>
        <p:nvSpPr>
          <p:cNvPr id="9" name="Oval 8"/>
          <p:cNvSpPr/>
          <p:nvPr/>
        </p:nvSpPr>
        <p:spPr>
          <a:xfrm>
            <a:off x="4824248" y="3361613"/>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1198178" y="496804"/>
            <a:ext cx="5612525" cy="1418897"/>
          </a:xfrm>
          <a:prstGeom prst="wedgeRectCallout">
            <a:avLst>
              <a:gd name="adj1" fmla="val 23938"/>
              <a:gd name="adj2" fmla="val 188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h(m) background knowledge the attacker might have about m.</a:t>
            </a:r>
            <a:endParaRPr lang="en-US" sz="3200" dirty="0"/>
          </a:p>
        </p:txBody>
      </p:sp>
    </p:spTree>
    <p:extLst>
      <p:ext uri="{BB962C8B-B14F-4D97-AF65-F5344CB8AC3E}">
        <p14:creationId xmlns:p14="http://schemas.microsoft.com/office/powerpoint/2010/main" val="20338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Interpretation of 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5120" y="1825625"/>
                <a:ext cx="11460480" cy="4351338"/>
              </a:xfrm>
            </p:spPr>
            <p:txBody>
              <a:bodyPr>
                <a:normAutofit fontScale="92500" lnSpcReduction="10000"/>
              </a:bodyPr>
              <a:lstStyle/>
              <a:p>
                <a:r>
                  <a:rPr lang="en-US" dirty="0" smtClean="0"/>
                  <a:t>World 2: Perfect Secrecy (Attacker doesn’t even see ciphertext).</a:t>
                </a:r>
              </a:p>
              <a:p>
                <a:r>
                  <a:rPr lang="en-US" dirty="0" smtClean="0"/>
                  <a:t> For all attackers A’ (even unbounded) with background knowledge h(m) we have</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b="0" i="1" smtClean="0">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   </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𝑚</m:t>
                                  </m:r>
                                </m:e>
                              </m:d>
                              <m:r>
                                <a:rPr lang="en-US" b="0" i="1" smtClean="0">
                                  <a:latin typeface="Cambria Math" panose="02040503050406030204" pitchFamily="18" charset="0"/>
                                </a:rPr>
                                <m:t>,</m:t>
                              </m:r>
                            </m:e>
                          </m:d>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e>
                      </m:d>
                    </m:oMath>
                  </m:oMathPara>
                </a14:m>
                <a:endParaRPr lang="en-US" dirty="0" smtClean="0"/>
              </a:p>
              <a:p>
                <a:endParaRPr lang="en-US" i="1" dirty="0" smtClean="0">
                  <a:latin typeface="Cambria Math" panose="02040503050406030204" pitchFamily="18" charset="0"/>
                </a:endParaRPr>
              </a:p>
              <a:p>
                <a:r>
                  <a:rPr lang="en-US" dirty="0" smtClean="0">
                    <a:latin typeface="Cambria Math" panose="02040503050406030204" pitchFamily="18" charset="0"/>
                  </a:rPr>
                  <a:t>World 1: Attacker is PPT and sees ciphertext</a:t>
                </a:r>
              </a:p>
              <a:p>
                <a:pPr lvl="1"/>
                <a:r>
                  <a:rPr lang="en-US" dirty="0" smtClean="0">
                    <a:latin typeface="Cambria Math" panose="02040503050406030204" pitchFamily="18" charset="0"/>
                  </a:rPr>
                  <a:t>Best World 1 attacker does no better than World 2 attacker</a:t>
                </a:r>
              </a:p>
              <a:p>
                <a14:m>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r>
                                      <a:rPr lang="en-US" i="1">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negl</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endParaRPr lang="en-US" dirty="0" smtClean="0"/>
              </a:p>
              <a:p>
                <a:r>
                  <a:rPr lang="en-US" dirty="0" smtClean="0"/>
                  <a:t>What is probability over?</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5120" y="1825625"/>
                <a:ext cx="11460480" cy="4351338"/>
              </a:xfrm>
              <a:blipFill>
                <a:blip r:embed="rId2"/>
                <a:stretch>
                  <a:fillRect l="-798"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Tree>
    <p:extLst>
      <p:ext uri="{BB962C8B-B14F-4D97-AF65-F5344CB8AC3E}">
        <p14:creationId xmlns:p14="http://schemas.microsoft.com/office/powerpoint/2010/main" val="179631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Goal</a:t>
            </a:r>
            <a:endParaRPr lang="en-US" dirty="0"/>
          </a:p>
        </p:txBody>
      </p:sp>
      <p:sp>
        <p:nvSpPr>
          <p:cNvPr id="3" name="Content Placeholder 2"/>
          <p:cNvSpPr>
            <a:spLocks noGrp="1"/>
          </p:cNvSpPr>
          <p:nvPr>
            <p:ph idx="1"/>
          </p:nvPr>
        </p:nvSpPr>
        <p:spPr/>
        <p:txBody>
          <a:bodyPr/>
          <a:lstStyle/>
          <a:p>
            <a:r>
              <a:rPr lang="en-US" strike="sngStrike" dirty="0" smtClean="0"/>
              <a:t>Define computational security</a:t>
            </a:r>
          </a:p>
          <a:p>
            <a:pPr marL="0" lvl="1" indent="0" algn="ctr">
              <a:spcBef>
                <a:spcPts val="1000"/>
              </a:spcBef>
              <a:buNone/>
            </a:pPr>
            <a:r>
              <a:rPr lang="en-US" i="1" strike="sngStrike" dirty="0"/>
              <a:t>If you don’t understand what you want to achieve, how can you possibly know when (or if) you have achieved it?</a:t>
            </a:r>
          </a:p>
          <a:p>
            <a:pPr marL="0" indent="0">
              <a:buNone/>
            </a:pPr>
            <a:endParaRPr lang="en-US" dirty="0"/>
          </a:p>
          <a:p>
            <a:r>
              <a:rPr lang="en-US" dirty="0" smtClean="0"/>
              <a:t>Show how to build a symmetric encryption scheme with semantic security.</a:t>
            </a:r>
          </a:p>
          <a:p>
            <a:endParaRPr lang="en-US" dirty="0"/>
          </a:p>
          <a:p>
            <a:r>
              <a:rPr lang="en-US" strike="sngStrike" dirty="0" smtClean="0"/>
              <a:t>Define computational security against an attacker who sees multiple </a:t>
            </a:r>
            <a:r>
              <a:rPr lang="en-US" strike="sngStrike" dirty="0" err="1" smtClean="0"/>
              <a:t>ciphertexts</a:t>
            </a:r>
            <a:r>
              <a:rPr lang="en-US" strike="sngStrike" dirty="0" smtClean="0"/>
              <a:t> or attempts to modify the </a:t>
            </a:r>
            <a:r>
              <a:rPr lang="en-US" strike="sngStrike" dirty="0" err="1" smtClean="0"/>
              <a:t>ciphertexts</a:t>
            </a:r>
            <a:endParaRPr lang="en-US" strike="sngStrike" dirty="0"/>
          </a:p>
        </p:txBody>
      </p:sp>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Tree>
    <p:extLst>
      <p:ext uri="{BB962C8B-B14F-4D97-AF65-F5344CB8AC3E}">
        <p14:creationId xmlns:p14="http://schemas.microsoft.com/office/powerpoint/2010/main" val="101459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a:t>
            </a:r>
            <a:endParaRPr lang="en-US" dirty="0"/>
          </a:p>
        </p:txBody>
      </p:sp>
      <p:sp>
        <p:nvSpPr>
          <p:cNvPr id="3" name="Content Placeholder 2"/>
          <p:cNvSpPr>
            <a:spLocks noGrp="1"/>
          </p:cNvSpPr>
          <p:nvPr>
            <p:ph idx="1"/>
          </p:nvPr>
        </p:nvSpPr>
        <p:spPr/>
        <p:txBody>
          <a:bodyPr>
            <a:normAutofit/>
          </a:bodyPr>
          <a:lstStyle/>
          <a:p>
            <a:pPr marL="571500" lvl="1" indent="-571500">
              <a:spcBef>
                <a:spcPts val="1000"/>
              </a:spcBef>
            </a:pPr>
            <a:r>
              <a:rPr lang="en-US" sz="4000" dirty="0" smtClean="0"/>
              <a:t>Pseudorandom Generators</a:t>
            </a:r>
          </a:p>
          <a:p>
            <a:pPr marL="571500" lvl="1" indent="-571500">
              <a:spcBef>
                <a:spcPts val="1000"/>
              </a:spcBef>
            </a:pPr>
            <a:r>
              <a:rPr lang="en-US" sz="4000" dirty="0" smtClean="0"/>
              <a:t>Stream Ciphers</a:t>
            </a:r>
            <a:endParaRPr lang="en-US" sz="4000" dirty="0"/>
          </a:p>
        </p:txBody>
      </p:sp>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pic>
        <p:nvPicPr>
          <p:cNvPr id="1026" name="Picture 2" descr="Image result for building 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33332"/>
            <a:ext cx="4402442" cy="377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510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Generator 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 y="1690688"/>
                <a:ext cx="12009120" cy="5030787"/>
              </a:xfrm>
            </p:spPr>
            <p:txBody>
              <a:bodyPr>
                <a:normAutofit/>
              </a:bodyPr>
              <a:lstStyle/>
              <a:p>
                <a:r>
                  <a:rPr lang="en-US" sz="3100" b="1" dirty="0" smtClean="0"/>
                  <a:t>Input:</a:t>
                </a:r>
                <a:r>
                  <a:rPr lang="en-US" sz="3100" dirty="0" smtClean="0"/>
                  <a:t> </a:t>
                </a:r>
                <a:r>
                  <a:rPr lang="en-US" sz="3100" i="1" dirty="0" smtClean="0"/>
                  <a:t>Short</a:t>
                </a:r>
                <a:r>
                  <a:rPr lang="en-US" sz="3100" dirty="0" smtClean="0"/>
                  <a:t> random seed </a:t>
                </a:r>
                <a14:m>
                  <m:oMath xmlns:m="http://schemas.openxmlformats.org/officeDocument/2006/math">
                    <m:r>
                      <m:rPr>
                        <m:sty m:val="p"/>
                      </m:rPr>
                      <a:rPr lang="en-US" sz="3100" b="0" i="0" smtClean="0">
                        <a:latin typeface="Cambria Math" panose="02040503050406030204" pitchFamily="18" charset="0"/>
                        <a:ea typeface="Cambria Math" panose="02040503050406030204" pitchFamily="18" charset="0"/>
                      </a:rPr>
                      <m:t>s</m:t>
                    </m:r>
                    <m:r>
                      <a:rPr lang="en-US" sz="3100" i="1">
                        <a:latin typeface="Cambria Math" panose="02040503050406030204" pitchFamily="18" charset="0"/>
                        <a:ea typeface="Cambria Math" panose="02040503050406030204" pitchFamily="18" charset="0"/>
                      </a:rPr>
                      <m:t>∈</m:t>
                    </m:r>
                    <m:sSup>
                      <m:sSupPr>
                        <m:ctrlPr>
                          <a:rPr lang="en-US" sz="3100" i="1">
                            <a:latin typeface="Cambria Math" panose="02040503050406030204" pitchFamily="18" charset="0"/>
                            <a:ea typeface="Cambria Math" panose="02040503050406030204" pitchFamily="18" charset="0"/>
                          </a:rPr>
                        </m:ctrlPr>
                      </m:sSupPr>
                      <m:e>
                        <m:d>
                          <m:dPr>
                            <m:begChr m:val="{"/>
                            <m:endChr m:val="}"/>
                            <m:ctrlPr>
                              <a:rPr lang="en-US" sz="3100" i="1">
                                <a:latin typeface="Cambria Math" panose="02040503050406030204" pitchFamily="18" charset="0"/>
                                <a:ea typeface="Cambria Math" panose="02040503050406030204" pitchFamily="18" charset="0"/>
                              </a:rPr>
                            </m:ctrlPr>
                          </m:dPr>
                          <m:e>
                            <m:r>
                              <a:rPr lang="en-US" sz="3100" i="1">
                                <a:latin typeface="Cambria Math" panose="02040503050406030204" pitchFamily="18" charset="0"/>
                                <a:ea typeface="Cambria Math" panose="02040503050406030204" pitchFamily="18" charset="0"/>
                              </a:rPr>
                              <m:t>0,1</m:t>
                            </m:r>
                          </m:e>
                        </m:d>
                      </m:e>
                      <m:sup>
                        <m:r>
                          <a:rPr lang="en-US" sz="3100" b="0" i="1" smtClean="0">
                            <a:latin typeface="Cambria Math" panose="02040503050406030204" pitchFamily="18" charset="0"/>
                            <a:ea typeface="Cambria Math" panose="02040503050406030204" pitchFamily="18" charset="0"/>
                          </a:rPr>
                          <m:t>𝑛</m:t>
                        </m:r>
                      </m:sup>
                    </m:sSup>
                  </m:oMath>
                </a14:m>
                <a:endParaRPr lang="en-US" sz="3100" dirty="0" smtClean="0"/>
              </a:p>
              <a:p>
                <a:r>
                  <a:rPr lang="en-US" sz="3100" b="1" dirty="0" smtClean="0"/>
                  <a:t>Output:</a:t>
                </a:r>
                <a:r>
                  <a:rPr lang="en-US" sz="3100" dirty="0" smtClean="0"/>
                  <a:t> Longer “pseudorandom” string </a:t>
                </a:r>
                <a14:m>
                  <m:oMath xmlns:m="http://schemas.openxmlformats.org/officeDocument/2006/math">
                    <m:r>
                      <a:rPr lang="en-US" sz="3100" b="0" i="1" smtClean="0">
                        <a:latin typeface="Cambria Math" panose="02040503050406030204" pitchFamily="18" charset="0"/>
                      </a:rPr>
                      <m:t>𝐺</m:t>
                    </m:r>
                    <m:d>
                      <m:dPr>
                        <m:ctrlPr>
                          <a:rPr lang="en-US" sz="3100" b="0" i="1" smtClean="0">
                            <a:latin typeface="Cambria Math" panose="02040503050406030204" pitchFamily="18" charset="0"/>
                          </a:rPr>
                        </m:ctrlPr>
                      </m:dPr>
                      <m:e>
                        <m:r>
                          <a:rPr lang="en-US" sz="3100" b="0" i="1" smtClean="0">
                            <a:latin typeface="Cambria Math" panose="02040503050406030204" pitchFamily="18" charset="0"/>
                          </a:rPr>
                          <m:t>𝑠</m:t>
                        </m:r>
                      </m:e>
                    </m:d>
                    <m:r>
                      <a:rPr lang="en-US" sz="3100" b="0" i="1" smtClean="0">
                        <a:latin typeface="Cambria Math" panose="02040503050406030204" pitchFamily="18" charset="0"/>
                        <a:ea typeface="Cambria Math" panose="02040503050406030204" pitchFamily="18" charset="0"/>
                      </a:rPr>
                      <m:t>∈</m:t>
                    </m:r>
                    <m:sSup>
                      <m:sSupPr>
                        <m:ctrlPr>
                          <a:rPr lang="en-US" sz="3100" b="0" i="1" smtClean="0">
                            <a:latin typeface="Cambria Math" panose="02040503050406030204" pitchFamily="18" charset="0"/>
                            <a:ea typeface="Cambria Math" panose="02040503050406030204" pitchFamily="18" charset="0"/>
                          </a:rPr>
                        </m:ctrlPr>
                      </m:sSupPr>
                      <m:e>
                        <m:d>
                          <m:dPr>
                            <m:begChr m:val="{"/>
                            <m:endChr m:val="}"/>
                            <m:ctrlPr>
                              <a:rPr lang="en-US" sz="3100" b="0" i="1" smtClean="0">
                                <a:latin typeface="Cambria Math" panose="02040503050406030204" pitchFamily="18" charset="0"/>
                                <a:ea typeface="Cambria Math" panose="02040503050406030204" pitchFamily="18" charset="0"/>
                              </a:rPr>
                            </m:ctrlPr>
                          </m:dPr>
                          <m:e>
                            <m:r>
                              <a:rPr lang="en-US" sz="3100" b="0" i="1" smtClean="0">
                                <a:latin typeface="Cambria Math" panose="02040503050406030204" pitchFamily="18" charset="0"/>
                                <a:ea typeface="Cambria Math" panose="02040503050406030204" pitchFamily="18" charset="0"/>
                              </a:rPr>
                              <m:t>0,1</m:t>
                            </m:r>
                          </m:e>
                        </m:d>
                      </m:e>
                      <m:sup>
                        <m:r>
                          <a:rPr lang="en-US" sz="3100" b="0" i="1" smtClean="0">
                            <a:latin typeface="Cambria Math" panose="02040503050406030204" pitchFamily="18" charset="0"/>
                            <a:ea typeface="Cambria Math" panose="02040503050406030204" pitchFamily="18" charset="0"/>
                          </a:rPr>
                          <m:t>ℓ(</m:t>
                        </m:r>
                        <m:r>
                          <a:rPr lang="en-US" sz="3100" b="0" i="1" smtClean="0">
                            <a:latin typeface="Cambria Math" panose="02040503050406030204" pitchFamily="18" charset="0"/>
                            <a:ea typeface="Cambria Math" panose="02040503050406030204" pitchFamily="18" charset="0"/>
                          </a:rPr>
                          <m:t>𝑛</m:t>
                        </m:r>
                        <m:r>
                          <a:rPr lang="en-US" sz="3100" b="0" i="1" smtClean="0">
                            <a:latin typeface="Cambria Math" panose="02040503050406030204" pitchFamily="18" charset="0"/>
                            <a:ea typeface="Cambria Math" panose="02040503050406030204" pitchFamily="18" charset="0"/>
                          </a:rPr>
                          <m:t>)</m:t>
                        </m:r>
                      </m:sup>
                    </m:sSup>
                  </m:oMath>
                </a14:m>
                <a:r>
                  <a:rPr lang="en-US" sz="3100" dirty="0" smtClean="0"/>
                  <a:t> with </a:t>
                </a:r>
                <a14:m>
                  <m:oMath xmlns:m="http://schemas.openxmlformats.org/officeDocument/2006/math">
                    <m:r>
                      <a:rPr lang="en-US" sz="3100" i="1">
                        <a:latin typeface="Cambria Math" panose="02040503050406030204" pitchFamily="18" charset="0"/>
                        <a:ea typeface="Cambria Math" panose="02040503050406030204" pitchFamily="18" charset="0"/>
                      </a:rPr>
                      <m:t>ℓ</m:t>
                    </m:r>
                    <m:d>
                      <m:dPr>
                        <m:ctrlPr>
                          <a:rPr lang="en-US" sz="3100" i="1">
                            <a:latin typeface="Cambria Math" panose="02040503050406030204" pitchFamily="18" charset="0"/>
                            <a:ea typeface="Cambria Math" panose="02040503050406030204" pitchFamily="18" charset="0"/>
                          </a:rPr>
                        </m:ctrlPr>
                      </m:dPr>
                      <m:e>
                        <m:r>
                          <a:rPr lang="en-US" sz="3100" i="1">
                            <a:latin typeface="Cambria Math" panose="02040503050406030204" pitchFamily="18" charset="0"/>
                            <a:ea typeface="Cambria Math" panose="02040503050406030204" pitchFamily="18" charset="0"/>
                          </a:rPr>
                          <m:t>𝑛</m:t>
                        </m:r>
                      </m:e>
                    </m:d>
                    <m:r>
                      <a:rPr lang="en-US" sz="3100" b="0" i="1" smtClean="0">
                        <a:latin typeface="Cambria Math" panose="02040503050406030204" pitchFamily="18" charset="0"/>
                        <a:ea typeface="Cambria Math" panose="02040503050406030204" pitchFamily="18" charset="0"/>
                      </a:rPr>
                      <m:t>&gt;</m:t>
                    </m:r>
                    <m:r>
                      <a:rPr lang="en-US" sz="3100" b="0" i="1" smtClean="0">
                        <a:latin typeface="Cambria Math" panose="02040503050406030204" pitchFamily="18" charset="0"/>
                        <a:ea typeface="Cambria Math" panose="02040503050406030204" pitchFamily="18" charset="0"/>
                      </a:rPr>
                      <m:t>𝑛</m:t>
                    </m:r>
                  </m:oMath>
                </a14:m>
                <a:endParaRPr lang="en-US" sz="3100" dirty="0" smtClean="0"/>
              </a:p>
              <a:p>
                <a:pPr lvl="1"/>
                <a14:m>
                  <m:oMath xmlns:m="http://schemas.openxmlformats.org/officeDocument/2006/math">
                    <m:r>
                      <a:rPr lang="en-US" sz="3200" i="1">
                        <a:latin typeface="Cambria Math" panose="02040503050406030204" pitchFamily="18" charset="0"/>
                        <a:ea typeface="Cambria Math" panose="02040503050406030204" pitchFamily="18" charset="0"/>
                      </a:rPr>
                      <m:t>ℓ</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𝑛</m:t>
                        </m:r>
                      </m:e>
                    </m:d>
                  </m:oMath>
                </a14:m>
                <a:r>
                  <a:rPr lang="en-US" sz="3200" dirty="0" smtClean="0"/>
                  <a:t> is called expansion factor</a:t>
                </a:r>
              </a:p>
              <a:p>
                <a:endParaRPr lang="en-US" sz="3200" b="1" dirty="0" smtClean="0"/>
              </a:p>
              <a:p>
                <a:endParaRPr lang="en-US" sz="3200" b="1" dirty="0"/>
              </a:p>
              <a:p>
                <a:r>
                  <a:rPr lang="en-US" sz="3100" b="1" dirty="0" smtClean="0"/>
                  <a:t>PRG Security</a:t>
                </a:r>
                <a:r>
                  <a:rPr lang="en-US" sz="3100" dirty="0" smtClean="0"/>
                  <a:t>: For all PPT attacker </a:t>
                </a:r>
                <a:r>
                  <a:rPr lang="en-US" sz="3100" dirty="0"/>
                  <a:t>A there is a negligible function </a:t>
                </a:r>
                <a:r>
                  <a:rPr lang="en-US" sz="3100" dirty="0" err="1"/>
                  <a:t>negl</a:t>
                </a:r>
                <a:r>
                  <a:rPr lang="en-US" sz="3100" dirty="0"/>
                  <a:t> s.t</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panose="02040503050406030204" pitchFamily="18" charset="0"/>
                            </a:rPr>
                          </m:ctrlPr>
                        </m:dPr>
                        <m:e>
                          <m:sSub>
                            <m:sSubPr>
                              <m:ctrlPr>
                                <a:rPr lang="en-US" sz="3200" i="1">
                                  <a:latin typeface="Cambria Math" panose="02040503050406030204" pitchFamily="18" charset="0"/>
                                </a:rPr>
                              </m:ctrlPr>
                            </m:sSubPr>
                            <m:e>
                              <m:r>
                                <m:rPr>
                                  <m:sty m:val="p"/>
                                </m:rPr>
                                <a:rPr lang="en-US" sz="3200">
                                  <a:latin typeface="Cambria Math" panose="02040503050406030204" pitchFamily="18" charset="0"/>
                                </a:rPr>
                                <m:t>Pr</m:t>
                              </m:r>
                            </m:e>
                            <m:sub>
                              <m:r>
                                <m:rPr>
                                  <m:sty m:val="p"/>
                                </m:rPr>
                                <a:rPr lang="en-US" sz="3200" b="0" i="0" smtClean="0">
                                  <a:latin typeface="Cambria Math" panose="02040503050406030204" pitchFamily="18" charset="0"/>
                                  <a:ea typeface="Cambria Math" panose="02040503050406030204" pitchFamily="18" charset="0"/>
                                </a:rPr>
                                <m:t>s</m:t>
                              </m:r>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0,1</m:t>
                                      </m:r>
                                    </m:e>
                                  </m:d>
                                </m:e>
                                <m:sup>
                                  <m:r>
                                    <a:rPr lang="en-US" sz="3200" b="0" i="1" smtClean="0">
                                      <a:latin typeface="Cambria Math" panose="02040503050406030204" pitchFamily="18" charset="0"/>
                                      <a:ea typeface="Cambria Math" panose="02040503050406030204" pitchFamily="18" charset="0"/>
                                    </a:rPr>
                                    <m:t>𝑛</m:t>
                                  </m:r>
                                </m:sup>
                              </m:sSup>
                            </m:sub>
                          </m:sSub>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𝐴</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𝐺</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𝑠</m:t>
                                      </m:r>
                                    </m:e>
                                  </m:d>
                                </m:e>
                              </m:d>
                              <m:r>
                                <a:rPr lang="en-US" sz="3200" b="0" i="1" smtClean="0">
                                  <a:latin typeface="Cambria Math" panose="02040503050406030204" pitchFamily="18" charset="0"/>
                                </a:rPr>
                                <m:t>=1</m:t>
                              </m:r>
                            </m:e>
                          </m:d>
                          <m:r>
                            <a:rPr lang="en-US" sz="3200" b="0" i="1" smtClean="0">
                              <a:latin typeface="Cambria Math" panose="02040503050406030204" pitchFamily="18" charset="0"/>
                            </a:rPr>
                            <m:t>−</m:t>
                          </m:r>
                          <m:sSub>
                            <m:sSubPr>
                              <m:ctrlPr>
                                <a:rPr lang="en-US" sz="3200" i="1">
                                  <a:latin typeface="Cambria Math" panose="02040503050406030204" pitchFamily="18" charset="0"/>
                                </a:rPr>
                              </m:ctrlPr>
                            </m:sSubPr>
                            <m:e>
                              <m:r>
                                <m:rPr>
                                  <m:sty m:val="p"/>
                                </m:rPr>
                                <a:rPr lang="en-US" sz="3200">
                                  <a:latin typeface="Cambria Math" panose="02040503050406030204" pitchFamily="18" charset="0"/>
                                </a:rPr>
                                <m:t>Pr</m:t>
                              </m:r>
                            </m:e>
                            <m:sub>
                              <m:r>
                                <a:rPr lang="en-US" sz="3200" i="1">
                                  <a:latin typeface="Cambria Math" panose="02040503050406030204" pitchFamily="18" charset="0"/>
                                </a:rPr>
                                <m:t>𝑅</m:t>
                              </m:r>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0,1</m:t>
                                      </m:r>
                                    </m:e>
                                  </m:d>
                                </m:e>
                                <m:sup>
                                  <m:r>
                                    <a:rPr lang="en-US" sz="3200" i="1">
                                      <a:latin typeface="Cambria Math" panose="02040503050406030204" pitchFamily="18" charset="0"/>
                                      <a:ea typeface="Cambria Math" panose="02040503050406030204" pitchFamily="18" charset="0"/>
                                    </a:rPr>
                                    <m:t>ℓ(</m:t>
                                  </m:r>
                                  <m:r>
                                    <a:rPr lang="en-US" sz="3200" i="1">
                                      <a:latin typeface="Cambria Math" panose="02040503050406030204" pitchFamily="18" charset="0"/>
                                      <a:ea typeface="Cambria Math" panose="02040503050406030204" pitchFamily="18" charset="0"/>
                                    </a:rPr>
                                    <m:t>𝑛</m:t>
                                  </m:r>
                                  <m:r>
                                    <a:rPr lang="en-US" sz="3200" i="1">
                                      <a:latin typeface="Cambria Math" panose="02040503050406030204" pitchFamily="18" charset="0"/>
                                      <a:ea typeface="Cambria Math" panose="02040503050406030204" pitchFamily="18" charset="0"/>
                                    </a:rPr>
                                    <m:t>)</m:t>
                                  </m:r>
                                </m:sup>
                              </m:sSup>
                            </m:sub>
                          </m:sSub>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r>
                                <a:rPr lang="en-US" sz="3200" i="1">
                                  <a:latin typeface="Cambria Math" panose="02040503050406030204" pitchFamily="18" charset="0"/>
                                </a:rPr>
                                <m:t>𝐴</m:t>
                              </m:r>
                              <m:d>
                                <m:dPr>
                                  <m:ctrlPr>
                                    <a:rPr lang="en-US" sz="3200" i="1">
                                      <a:latin typeface="Cambria Math" panose="02040503050406030204" pitchFamily="18" charset="0"/>
                                    </a:rPr>
                                  </m:ctrlPr>
                                </m:dPr>
                                <m:e>
                                  <m:r>
                                    <a:rPr lang="en-US" sz="3200" b="0" i="1" smtClean="0">
                                      <a:latin typeface="Cambria Math" panose="02040503050406030204" pitchFamily="18" charset="0"/>
                                    </a:rPr>
                                    <m:t>𝑅</m:t>
                                  </m:r>
                                </m:e>
                              </m:d>
                              <m:r>
                                <a:rPr lang="en-US" sz="3200" b="0" i="1" smtClean="0">
                                  <a:latin typeface="Cambria Math" panose="02040503050406030204" pitchFamily="18" charset="0"/>
                                </a:rPr>
                                <m:t>=1</m:t>
                              </m:r>
                            </m:e>
                          </m:d>
                        </m:e>
                      </m:d>
                      <m:r>
                        <a:rPr lang="en-US" sz="3200" i="1" smtClean="0">
                          <a:latin typeface="Cambria Math" panose="02040503050406030204" pitchFamily="18" charset="0"/>
                          <a:ea typeface="Cambria Math" panose="02040503050406030204" pitchFamily="18" charset="0"/>
                        </a:rPr>
                        <m:t>≤</m:t>
                      </m:r>
                      <m:r>
                        <m:rPr>
                          <m:sty m:val="p"/>
                        </m:rPr>
                        <a:rPr lang="en-US" sz="3200" b="0" i="0" smtClean="0">
                          <a:latin typeface="Cambria Math" panose="02040503050406030204" pitchFamily="18" charset="0"/>
                          <a:ea typeface="Cambria Math" panose="02040503050406030204" pitchFamily="18" charset="0"/>
                        </a:rPr>
                        <m:t>negl</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𝑛</m:t>
                          </m:r>
                        </m:e>
                      </m:d>
                    </m:oMath>
                  </m:oMathPara>
                </a14:m>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2880" y="1690688"/>
                <a:ext cx="12009120" cy="5030787"/>
              </a:xfrm>
              <a:blipFill>
                <a:blip r:embed="rId2"/>
                <a:stretch>
                  <a:fillRect l="-1117" t="-2421" r="-3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spTree>
    <p:extLst>
      <p:ext uri="{BB962C8B-B14F-4D97-AF65-F5344CB8AC3E}">
        <p14:creationId xmlns:p14="http://schemas.microsoft.com/office/powerpoint/2010/main" val="135633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PRG Security as a Game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844008" y="436285"/>
            <a:ext cx="1228181" cy="126194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9918756" y="1626567"/>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918756" y="1626567"/>
                <a:ext cx="2299540" cy="3137590"/>
              </a:xfrm>
              <a:prstGeom prst="rect">
                <a:avLst/>
              </a:prstGeom>
              <a:blipFill>
                <a:blip r:embed="rId8"/>
                <a:stretch>
                  <a:fillRect l="-5305" t="-1942"/>
                </a:stretch>
              </a:blipFill>
            </p:spPr>
            <p:txBody>
              <a:bodyPr/>
              <a:lstStyle/>
              <a:p>
                <a:r>
                  <a:rPr lang="en-US">
                    <a:noFill/>
                  </a:rPr>
                  <a:t> </a:t>
                </a:r>
              </a:p>
            </p:txBody>
          </p:sp>
        </mc:Fallback>
      </mc:AlternateContent>
      <p:cxnSp>
        <p:nvCxnSpPr>
          <p:cNvPr id="12" name="Straight Arrow Connector 11"/>
          <p:cNvCxnSpPr/>
          <p:nvPr/>
        </p:nvCxnSpPr>
        <p:spPr>
          <a:xfrm flipH="1" flipV="1">
            <a:off x="2142818" y="1934746"/>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22" y="2827728"/>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sp>
        <p:nvSpPr>
          <p:cNvPr id="19" name="TextBox 18"/>
          <p:cNvSpPr txBox="1"/>
          <p:nvPr/>
        </p:nvSpPr>
        <p:spPr>
          <a:xfrm>
            <a:off x="6758355" y="1485046"/>
            <a:ext cx="351378" cy="461665"/>
          </a:xfrm>
          <a:prstGeom prst="rect">
            <a:avLst/>
          </a:prstGeom>
          <a:noFill/>
        </p:spPr>
        <p:txBody>
          <a:bodyPr wrap="none" rtlCol="0">
            <a:spAutoFit/>
          </a:bodyPr>
          <a:lstStyle/>
          <a:p>
            <a:r>
              <a:rPr lang="en-US" sz="2400" dirty="0" smtClean="0"/>
              <a:t>R</a:t>
            </a:r>
            <a:endParaRPr lang="en-US" sz="2400" dirty="0"/>
          </a:p>
        </p:txBody>
      </p:sp>
    </p:spTree>
    <p:extLst>
      <p:ext uri="{BB962C8B-B14F-4D97-AF65-F5344CB8AC3E}">
        <p14:creationId xmlns:p14="http://schemas.microsoft.com/office/powerpoint/2010/main" val="317279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11022E-16 0 L -0.35182 -0.00347 " pathEditMode="relative" rAng="0" ptsTypes="AA">
                                      <p:cBhvr>
                                        <p:cTn id="10" dur="2000" fill="hold"/>
                                        <p:tgtEl>
                                          <p:spTgt spid="19"/>
                                        </p:tgtEl>
                                        <p:attrNameLst>
                                          <p:attrName>ppt_x</p:attrName>
                                          <p:attrName>ppt_y</p:attrName>
                                        </p:attrNameLst>
                                      </p:cBhvr>
                                      <p:rCtr x="-17591" y="-185"/>
                                    </p:animMotion>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00976 -3.33333E-6 L 0.32539 0.00162 " pathEditMode="relative" rAng="0" ptsTypes="AA">
                                      <p:cBhvr>
                                        <p:cTn id="22" dur="2000" fill="hold"/>
                                        <p:tgtEl>
                                          <p:spTgt spid="20"/>
                                        </p:tgtEl>
                                        <p:attrNameLst>
                                          <p:attrName>ppt_x</p:attrName>
                                          <p:attrName>ppt_y</p:attrName>
                                        </p:attrNameLst>
                                      </p:cBhvr>
                                      <p:rCtr x="15781" y="69"/>
                                    </p:animMotion>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7" grpId="0" animBg="1"/>
      <p:bldP spid="18" grpId="0" animBg="1"/>
      <p:bldP spid="19" grpId="0"/>
      <p:bldP spid="19"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Bad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lgn="ctr">
                  <a:buNone/>
                </a:pPr>
                <a:r>
                  <a:rPr lang="en-US" sz="4400" dirty="0" smtClean="0"/>
                  <a:t>G(s) = s|1.</a:t>
                </a:r>
              </a:p>
              <a:p>
                <a:r>
                  <a:rPr lang="en-US" dirty="0" smtClean="0"/>
                  <a:t>What is the expansion factor?</a:t>
                </a:r>
              </a:p>
              <a:p>
                <a:pPr lvl="1"/>
                <a:r>
                  <a:rPr lang="en-US" dirty="0" smtClean="0"/>
                  <a:t>Answer: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=n+1</a:t>
                </a:r>
                <a:endParaRPr lang="en-US" dirty="0"/>
              </a:p>
              <a:p>
                <a:endParaRPr lang="en-US" dirty="0" smtClean="0"/>
              </a:p>
              <a:p>
                <a:r>
                  <a:rPr lang="en-US" dirty="0" smtClean="0"/>
                  <a:t>Task: Construct a distinguisher D which breaks PRG security for G</a:t>
                </a:r>
              </a:p>
              <a:p>
                <a:endParaRPr lang="en-US" dirty="0"/>
              </a:p>
              <a:p>
                <a:pPr lvl="1"/>
                <a:r>
                  <a:rPr lang="en-US" dirty="0" smtClean="0"/>
                  <a:t>One Answer:  D(x|1)=1 and D(x|0)=0 for all x.</a:t>
                </a:r>
              </a:p>
              <a:p>
                <a:pPr lvl="1"/>
                <a:r>
                  <a:rPr lang="en-US" dirty="0" smtClean="0"/>
                  <a:t>Analysis: </a:t>
                </a:r>
                <a:r>
                  <a:rPr lang="en-US" dirty="0" err="1" smtClean="0"/>
                  <a:t>Pr</a:t>
                </a:r>
                <a:r>
                  <a:rPr lang="en-US" dirty="0" smtClean="0"/>
                  <a:t>[D(G(s)) = 1] = ?</a:t>
                </a:r>
              </a:p>
              <a:p>
                <a:pPr lvl="1"/>
                <a:r>
                  <a:rPr lang="en-US" dirty="0"/>
                  <a:t>Analysis: </a:t>
                </a:r>
                <a:r>
                  <a:rPr lang="en-US" dirty="0" err="1" smtClean="0"/>
                  <a:t>Pr</a:t>
                </a:r>
                <a:r>
                  <a:rPr lang="en-US" dirty="0" smtClean="0"/>
                  <a:t>[D(R) </a:t>
                </a:r>
                <a:r>
                  <a:rPr lang="en-US" dirty="0"/>
                  <a:t>= 1] = </a:t>
                </a:r>
                <a:r>
                  <a:rPr lang="en-US" dirty="0" smtClean="0"/>
                  <a:t>?</a:t>
                </a:r>
              </a:p>
              <a:p>
                <a:pPr lvl="1"/>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m:rPr>
                                <m:sty m:val="p"/>
                              </m:rPr>
                              <a:rPr lang="en-US">
                                <a:latin typeface="Cambria Math" panose="02040503050406030204" pitchFamily="18" charset="0"/>
                                <a:ea typeface="Cambria Math" panose="02040503050406030204" pitchFamily="18" charset="0"/>
                              </a:rPr>
                              <m:t>s</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sub>
                        </m:sSub>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𝑠</m:t>
                                    </m:r>
                                  </m:e>
                                </m:d>
                              </m:e>
                            </m:d>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ℓ(</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sup>
                            </m:sSup>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rPr>
                              <m:t>=1</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49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spTree>
    <p:extLst>
      <p:ext uri="{BB962C8B-B14F-4D97-AF65-F5344CB8AC3E}">
        <p14:creationId xmlns:p14="http://schemas.microsoft.com/office/powerpoint/2010/main" val="233507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One-Time-Pads +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Encryption</a:t>
                </a:r>
                <a:r>
                  <a:rPr lang="en-US" dirty="0"/>
                  <a:t>:</a:t>
                </a:r>
              </a:p>
              <a:p>
                <a:pPr lvl="1"/>
                <a:r>
                  <a:rPr lang="en-US" dirty="0"/>
                  <a:t>Secret key is the seed (K=s)</a:t>
                </a:r>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lvl="1"/>
                <a:r>
                  <a:rPr lang="en-US" b="1" dirty="0" smtClean="0"/>
                  <a:t>Advantage</a:t>
                </a:r>
                <a:r>
                  <a:rPr lang="en-US" dirty="0" smtClean="0"/>
                  <a:t>: </a:t>
                </a:r>
                <a14:m>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m</m:t>
                        </m:r>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endParaRPr lang="en-US" dirty="0" smtClean="0"/>
              </a:p>
              <a:p>
                <a:pPr lvl="1"/>
                <a:r>
                  <a:rPr lang="en-US" dirty="0"/>
                  <a:t>Computational Security vs Information Theoretic (Perfect) Security</a:t>
                </a:r>
              </a:p>
              <a:p>
                <a:pPr lvl="1"/>
                <a:r>
                  <a:rPr lang="en-US" b="1" dirty="0" smtClean="0"/>
                  <a:t>Disadvantage</a:t>
                </a:r>
                <a:r>
                  <a:rPr lang="en-US" dirty="0" smtClean="0"/>
                  <a:t>: Still can </a:t>
                </a:r>
                <a:r>
                  <a:rPr lang="en-US" dirty="0"/>
                  <a:t>only send one </a:t>
                </a:r>
                <a:r>
                  <a:rPr lang="en-US" dirty="0" smtClean="0"/>
                  <a:t>message</a:t>
                </a:r>
              </a:p>
              <a:p>
                <a:pPr marL="0" indent="0">
                  <a:buNone/>
                </a:pPr>
                <a:endParaRPr lang="en-US" b="1" dirty="0" smtClean="0"/>
              </a:p>
              <a:p>
                <a:pPr marL="0" indent="0">
                  <a:buNone/>
                </a:pPr>
                <a:r>
                  <a:rPr lang="en-US" b="1" dirty="0" smtClean="0"/>
                  <a:t>Theorem 3.18: </a:t>
                </a:r>
                <a:r>
                  <a:rPr lang="en-US" dirty="0" smtClean="0"/>
                  <a:t>If G is a pseudorandom generator then the above encryption scheme has indistinguishable encryptions in the presence of an eavesdropper.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r="-173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spTree>
    <p:extLst>
      <p:ext uri="{BB962C8B-B14F-4D97-AF65-F5344CB8AC3E}">
        <p14:creationId xmlns:p14="http://schemas.microsoft.com/office/powerpoint/2010/main" val="351311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0844" y="2423641"/>
            <a:ext cx="5341042" cy="3195088"/>
          </a:xfrm>
        </p:spPr>
      </p:pic>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
        <p:nvSpPr>
          <p:cNvPr id="6" name="Content Placeholder 2"/>
          <p:cNvSpPr txBox="1">
            <a:spLocks/>
          </p:cNvSpPr>
          <p:nvPr/>
        </p:nvSpPr>
        <p:spPr>
          <a:xfrm>
            <a:off x="511629" y="182687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Hard to flip thousands/millions of coins</a:t>
            </a:r>
          </a:p>
          <a:p>
            <a:endParaRPr lang="en-US" dirty="0"/>
          </a:p>
          <a:p>
            <a:r>
              <a:rPr lang="en-US" dirty="0" smtClean="0"/>
              <a:t>Mouse-movements/keys</a:t>
            </a:r>
          </a:p>
          <a:p>
            <a:endParaRPr lang="en-US" dirty="0"/>
          </a:p>
          <a:p>
            <a:r>
              <a:rPr lang="en-US" dirty="0" smtClean="0"/>
              <a:t>Customized Randomness Chip?</a:t>
            </a:r>
          </a:p>
          <a:p>
            <a:endParaRPr lang="en-US" dirty="0"/>
          </a:p>
          <a:p>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78" y="3838622"/>
            <a:ext cx="4074122" cy="2700290"/>
          </a:xfrm>
          <a:prstGeom prst="rect">
            <a:avLst/>
          </a:prstGeom>
        </p:spPr>
      </p:pic>
    </p:spTree>
    <p:extLst>
      <p:ext uri="{BB962C8B-B14F-4D97-AF65-F5344CB8AC3E}">
        <p14:creationId xmlns:p14="http://schemas.microsoft.com/office/powerpoint/2010/main" val="1229648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One-Time-Pads +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marL="0" indent="0">
                  <a:buNone/>
                </a:pPr>
                <a:r>
                  <a:rPr lang="en-US" b="1" dirty="0" smtClean="0"/>
                  <a:t>Theorem 3.18: </a:t>
                </a:r>
                <a:r>
                  <a:rPr lang="en-US" dirty="0" smtClean="0"/>
                  <a:t>If G is a pseudorandom generator then the above encryption scheme has indistinguishable encryptions in the presence of an eavesdropper.</a:t>
                </a:r>
              </a:p>
              <a:p>
                <a:pPr marL="0" indent="0">
                  <a:buNone/>
                </a:pPr>
                <a:endParaRPr lang="en-US" dirty="0"/>
              </a:p>
              <a:p>
                <a:pPr marL="0" indent="0">
                  <a:buNone/>
                </a:pPr>
                <a:r>
                  <a:rPr lang="en-US" b="1" dirty="0" smtClean="0"/>
                  <a:t>Proof by Reduction: </a:t>
                </a:r>
                <a:r>
                  <a:rPr lang="en-US" dirty="0" smtClean="0"/>
                  <a:t>Start with and attacker A that breaks security of encryption scheme and transform A into distinguisher D that breaks PRG security of G. </a:t>
                </a:r>
              </a:p>
              <a:p>
                <a:pPr marL="0" indent="0">
                  <a:buNone/>
                </a:pPr>
                <a:endParaRPr lang="en-US" dirty="0"/>
              </a:p>
              <a:p>
                <a:pPr marL="0" indent="0" algn="ctr">
                  <a:buNone/>
                </a:pPr>
                <a:r>
                  <a:rPr lang="en-US" sz="3900" dirty="0" smtClean="0"/>
                  <a:t>Why is this sufficient? </a:t>
                </a:r>
                <a:endParaRPr lang="en-US" sz="3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r="-174" b="-44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spTree>
    <p:extLst>
      <p:ext uri="{BB962C8B-B14F-4D97-AF65-F5344CB8AC3E}">
        <p14:creationId xmlns:p14="http://schemas.microsoft.com/office/powerpoint/2010/main" val="287149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𝑓</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Breaking Semantic 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9818092" y="2035610"/>
            <a:ext cx="2436886" cy="954107"/>
          </a:xfrm>
          <a:prstGeom prst="rect">
            <a:avLst/>
          </a:prstGeom>
          <a:noFill/>
        </p:spPr>
        <p:txBody>
          <a:bodyPr wrap="none" rtlCol="0">
            <a:spAutoFit/>
          </a:bodyPr>
          <a:lstStyle/>
          <a:p>
            <a:r>
              <a:rPr lang="en-US" sz="2800" b="1" dirty="0" smtClean="0"/>
              <a:t>Random bit b</a:t>
            </a:r>
          </a:p>
          <a:p>
            <a:r>
              <a:rPr lang="en-US" sz="2800" b="1" dirty="0" smtClean="0"/>
              <a:t>Random seed s</a:t>
            </a:r>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4446394" y="2168740"/>
                <a:ext cx="2846292"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m:t>
                      </m:r>
                      <m:r>
                        <a:rPr lang="en-US" sz="2800" b="0" i="0" smtClean="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G</m:t>
                      </m:r>
                      <m:r>
                        <a:rPr lang="en-US" sz="280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s</m:t>
                      </m:r>
                      <m:r>
                        <a:rPr lang="en-US" sz="280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a:ea typeface="Cambria Math" panose="02040503050406030204" pitchFamily="18" charset="0"/>
                            </a:rPr>
                            <m:t>𝑚</m:t>
                          </m:r>
                        </m:e>
                        <m:sub>
                          <m:r>
                            <a:rPr lang="en-US" sz="2800" i="1">
                              <a:latin typeface="Cambria Math"/>
                              <a:ea typeface="Cambria Math" panose="02040503050406030204" pitchFamily="18" charset="0"/>
                            </a:rPr>
                            <m:t>𝑏</m:t>
                          </m:r>
                        </m:sub>
                      </m:sSub>
                    </m:oMath>
                  </m:oMathPara>
                </a14:m>
                <a:endParaRPr lang="en-US" sz="2800" baseline="-25000" dirty="0"/>
              </a:p>
            </p:txBody>
          </p:sp>
        </mc:Choice>
        <mc:Fallback xmlns="">
          <p:sp>
            <p:nvSpPr>
              <p:cNvPr id="15" name="Rectangle 14"/>
              <p:cNvSpPr>
                <a:spLocks noRot="1" noChangeAspect="1" noMove="1" noResize="1" noEditPoints="1" noAdjustHandles="1" noChangeArrowheads="1" noChangeShapeType="1" noTextEdit="1"/>
              </p:cNvSpPr>
              <p:nvPr/>
            </p:nvSpPr>
            <p:spPr>
              <a:xfrm>
                <a:off x="4446394" y="2168740"/>
                <a:ext cx="2846292" cy="523220"/>
              </a:xfrm>
              <a:prstGeom prst="rect">
                <a:avLst/>
              </a:prstGeom>
              <a:blipFill>
                <a:blip r:embed="rId7"/>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300209" y="5086826"/>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5939"/>
                  <a:gd name="adj2" fmla="val 116579"/>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5939"/>
                  <a:gd name="adj2" fmla="val 116579"/>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658218"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𝑛𝑜𝑛</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smtClean="0">
                  <a:solidFill>
                    <a:srgbClr val="FF0000"/>
                  </a:solidFill>
                </a:endParaRPr>
              </a:p>
              <a:p>
                <a:pPr algn="ctr"/>
                <a:r>
                  <a:rPr lang="en-US" sz="2800" dirty="0" smtClean="0">
                    <a:solidFill>
                      <a:srgbClr val="FF0000"/>
                    </a:solidFill>
                  </a:rPr>
                  <a:t>(possibly still small)</a:t>
                </a:r>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658218"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43260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What is </a:t>
                </a:r>
                <a14:m>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m:rPr>
                            <m:nor/>
                          </m:rPr>
                          <a:rPr lang="en-US" dirty="0"/>
                          <m:t>b</m:t>
                        </m:r>
                        <m:r>
                          <m:rPr>
                            <m:nor/>
                          </m:rPr>
                          <a:rPr lang="en-US" dirty="0"/>
                          <m:t>’’</m:t>
                        </m:r>
                        <m:r>
                          <a:rPr lang="en-US" i="1" dirty="0" smtClean="0">
                            <a:latin typeface="Cambria Math" panose="02040503050406030204" pitchFamily="18" charset="0"/>
                            <a:ea typeface="Cambria Math" panose="02040503050406030204" pitchFamily="18" charset="0"/>
                          </a:rPr>
                          <m:t>≠</m:t>
                        </m:r>
                        <m:r>
                          <m:rPr>
                            <m:nor/>
                          </m:rPr>
                          <a:rPr lang="en-US" dirty="0"/>
                          <m:t>b</m:t>
                        </m:r>
                        <m:r>
                          <m:rPr>
                            <m:nor/>
                          </m:rPr>
                          <a:rPr lang="en-US" dirty="0"/>
                          <m:t>’</m:t>
                        </m:r>
                        <m:d>
                          <m:dPr>
                            <m:begChr m:val="|"/>
                            <m:endChr m:val=""/>
                            <m:ctrlPr>
                              <a:rPr lang="en-US" i="1" dirty="0" smtClean="0">
                                <a:latin typeface="Cambria Math" panose="02040503050406030204" pitchFamily="18" charset="0"/>
                              </a:rPr>
                            </m:ctrlPr>
                          </m:dPr>
                          <m:e>
                            <m:r>
                              <m:rPr>
                                <m:nor/>
                              </m:rPr>
                              <a:rPr lang="en-US" dirty="0"/>
                              <m:t>b</m:t>
                            </m:r>
                            <m:r>
                              <m:rPr>
                                <m:nor/>
                              </m:rPr>
                              <a:rPr lang="en-US" dirty="0"/>
                              <m:t>=0</m:t>
                            </m:r>
                          </m:e>
                        </m:d>
                      </m:e>
                    </m:d>
                  </m:oMath>
                </a14:m>
                <a:r>
                  <a:rPr lang="en-US" dirty="0" smtClean="0"/>
                  <a:t>?</a:t>
                </a:r>
              </a:p>
              <a:p>
                <a:pPr lvl="1"/>
                <a:r>
                  <a:rPr lang="en-US" dirty="0" smtClean="0"/>
                  <a:t>Hint: What encryption scheme is used?</a:t>
                </a:r>
              </a:p>
              <a:p>
                <a:r>
                  <a:rPr lang="en-US" dirty="0" smtClean="0"/>
                  <a:t>What is </a:t>
                </a:r>
                <a14:m>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nor/>
                          </m:rPr>
                          <a:rPr lang="en-US" dirty="0"/>
                          <m:t>b</m:t>
                        </m:r>
                        <m:r>
                          <m:rPr>
                            <m:nor/>
                          </m:rPr>
                          <a:rPr lang="en-US" dirty="0"/>
                          <m:t>’’</m:t>
                        </m:r>
                        <m:r>
                          <a:rPr lang="en-US" b="0" i="1" dirty="0" smtClean="0">
                            <a:latin typeface="Cambria Math" panose="02040503050406030204" pitchFamily="18" charset="0"/>
                            <a:ea typeface="Cambria Math" panose="02040503050406030204" pitchFamily="18" charset="0"/>
                          </a:rPr>
                          <m:t>=</m:t>
                        </m:r>
                        <m:r>
                          <m:rPr>
                            <m:nor/>
                          </m:rPr>
                          <a:rPr lang="en-US" dirty="0"/>
                          <m:t>b</m:t>
                        </m:r>
                        <m:r>
                          <m:rPr>
                            <m:nor/>
                          </m:rPr>
                          <a:rPr lang="en-US" dirty="0"/>
                          <m:t>’</m:t>
                        </m:r>
                        <m:d>
                          <m:dPr>
                            <m:begChr m:val="|"/>
                            <m:endChr m:val=""/>
                            <m:ctrlPr>
                              <a:rPr lang="en-US" i="1" dirty="0">
                                <a:latin typeface="Cambria Math" panose="02040503050406030204" pitchFamily="18" charset="0"/>
                              </a:rPr>
                            </m:ctrlPr>
                          </m:dPr>
                          <m:e>
                            <m:r>
                              <m:rPr>
                                <m:nor/>
                              </m:rPr>
                              <a:rPr lang="en-US" dirty="0"/>
                              <m:t>b</m:t>
                            </m:r>
                            <m:r>
                              <m:rPr>
                                <m:nor/>
                              </m:rPr>
                              <a:rPr lang="en-US" dirty="0"/>
                              <m:t>=1</m:t>
                            </m:r>
                          </m:e>
                        </m:d>
                      </m:e>
                    </m:d>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pic>
        <p:nvPicPr>
          <p:cNvPr id="2050" name="Picture 2" descr="Image result for de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928" y="1816654"/>
            <a:ext cx="2411278" cy="2545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7335" y="2480875"/>
            <a:ext cx="1403222" cy="916621"/>
          </a:xfrm>
          <a:prstGeom prst="rect">
            <a:avLst/>
          </a:prstGeom>
        </p:spPr>
      </p:pic>
      <p:cxnSp>
        <p:nvCxnSpPr>
          <p:cNvPr id="7" name="Straight Arrow Connector 6"/>
          <p:cNvCxnSpPr/>
          <p:nvPr/>
        </p:nvCxnSpPr>
        <p:spPr>
          <a:xfrm>
            <a:off x="2208647" y="2740738"/>
            <a:ext cx="2412187" cy="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13815" y="2211604"/>
            <a:ext cx="1664145" cy="461665"/>
          </a:xfrm>
          <a:prstGeom prst="rect">
            <a:avLst/>
          </a:prstGeom>
        </p:spPr>
        <p:txBody>
          <a:bodyPr wrap="squar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sp>
        <p:nvSpPr>
          <p:cNvPr id="9" name="TextBox 8"/>
          <p:cNvSpPr txBox="1"/>
          <p:nvPr/>
        </p:nvSpPr>
        <p:spPr>
          <a:xfrm>
            <a:off x="5638800" y="1646238"/>
            <a:ext cx="1400704" cy="369332"/>
          </a:xfrm>
          <a:prstGeom prst="rect">
            <a:avLst/>
          </a:prstGeom>
          <a:noFill/>
        </p:spPr>
        <p:txBody>
          <a:bodyPr wrap="none" rtlCol="0">
            <a:spAutoFit/>
          </a:bodyPr>
          <a:lstStyle/>
          <a:p>
            <a:r>
              <a:rPr lang="en-US" dirty="0" smtClean="0"/>
              <a:t>PRG Attacker</a:t>
            </a:r>
            <a:endParaRPr lang="en-US" dirty="0"/>
          </a:p>
        </p:txBody>
      </p:sp>
      <p:sp>
        <p:nvSpPr>
          <p:cNvPr id="11" name="TextBox 10"/>
          <p:cNvSpPr txBox="1"/>
          <p:nvPr/>
        </p:nvSpPr>
        <p:spPr>
          <a:xfrm>
            <a:off x="512920" y="2117207"/>
            <a:ext cx="2024913" cy="369332"/>
          </a:xfrm>
          <a:prstGeom prst="rect">
            <a:avLst/>
          </a:prstGeom>
          <a:noFill/>
        </p:spPr>
        <p:txBody>
          <a:bodyPr wrap="none" rtlCol="0">
            <a:spAutoFit/>
          </a:bodyPr>
          <a:lstStyle/>
          <a:p>
            <a:r>
              <a:rPr lang="en-US" dirty="0" smtClean="0"/>
              <a:t>Encryption Attacker</a:t>
            </a:r>
            <a:endParaRPr lang="en-US"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0536" y="2102593"/>
            <a:ext cx="1455120" cy="971232"/>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9981871" y="1936405"/>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9981871" y="1936405"/>
                <a:ext cx="2299540" cy="3137590"/>
              </a:xfrm>
              <a:prstGeom prst="rect">
                <a:avLst/>
              </a:prstGeom>
              <a:blipFill>
                <a:blip r:embed="rId6"/>
                <a:stretch>
                  <a:fillRect l="-5291" t="-1946"/>
                </a:stretch>
              </a:blipFill>
            </p:spPr>
            <p:txBody>
              <a:bodyPr/>
              <a:lstStyle/>
              <a:p>
                <a:r>
                  <a:rPr lang="en-US">
                    <a:noFill/>
                  </a:rPr>
                  <a:t> </a:t>
                </a:r>
              </a:p>
            </p:txBody>
          </p:sp>
        </mc:Fallback>
      </mc:AlternateContent>
      <p:cxnSp>
        <p:nvCxnSpPr>
          <p:cNvPr id="20" name="Straight Arrow Connector 19"/>
          <p:cNvCxnSpPr/>
          <p:nvPr/>
        </p:nvCxnSpPr>
        <p:spPr>
          <a:xfrm flipH="1" flipV="1">
            <a:off x="6824452" y="2457810"/>
            <a:ext cx="1197938" cy="14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67206" y="2003493"/>
            <a:ext cx="351378" cy="461665"/>
          </a:xfrm>
          <a:prstGeom prst="rect">
            <a:avLst/>
          </a:prstGeom>
          <a:noFill/>
        </p:spPr>
        <p:txBody>
          <a:bodyPr wrap="none" rtlCol="0">
            <a:spAutoFit/>
          </a:bodyPr>
          <a:lstStyle/>
          <a:p>
            <a:r>
              <a:rPr lang="en-US" sz="2400" dirty="0" smtClean="0"/>
              <a:t>R</a:t>
            </a:r>
            <a:endParaRPr lang="en-US" sz="2400" dirty="0"/>
          </a:p>
        </p:txBody>
      </p:sp>
      <p:cxnSp>
        <p:nvCxnSpPr>
          <p:cNvPr id="30" name="Straight Arrow Connector 29"/>
          <p:cNvCxnSpPr/>
          <p:nvPr/>
        </p:nvCxnSpPr>
        <p:spPr>
          <a:xfrm flipH="1" flipV="1">
            <a:off x="2123696" y="3203225"/>
            <a:ext cx="2732784" cy="10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p:cNvSpPr/>
              <p:nvPr/>
            </p:nvSpPr>
            <p:spPr>
              <a:xfrm>
                <a:off x="2050251" y="2711212"/>
                <a:ext cx="2428485" cy="51328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m:t>
                      </m:r>
                      <m:r>
                        <a:rPr lang="en-US" sz="2800" b="0" i="0"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a:ea typeface="Cambria Math" panose="02040503050406030204" pitchFamily="18" charset="0"/>
                            </a:rPr>
                            <m:t>𝑚</m:t>
                          </m:r>
                        </m:e>
                        <m:sub>
                          <m:r>
                            <a:rPr lang="en-US" sz="2800" i="1">
                              <a:latin typeface="Cambria Math"/>
                              <a:ea typeface="Cambria Math" panose="02040503050406030204" pitchFamily="18" charset="0"/>
                            </a:rPr>
                            <m:t>𝑏</m:t>
                          </m:r>
                          <m:r>
                            <a:rPr lang="en-US" sz="2800" i="1">
                              <a:latin typeface="Cambria Math"/>
                              <a:ea typeface="Cambria Math" panose="02040503050406030204" pitchFamily="18" charset="0"/>
                            </a:rPr>
                            <m:t>′</m:t>
                          </m:r>
                        </m:sub>
                      </m:sSub>
                    </m:oMath>
                  </m:oMathPara>
                </a14:m>
                <a:endParaRPr lang="en-US" sz="2800" baseline="-25000" dirty="0"/>
              </a:p>
            </p:txBody>
          </p:sp>
        </mc:Choice>
        <mc:Fallback xmlns="">
          <p:sp>
            <p:nvSpPr>
              <p:cNvPr id="31" name="Rectangle 30"/>
              <p:cNvSpPr>
                <a:spLocks noRot="1" noChangeAspect="1" noMove="1" noResize="1" noEditPoints="1" noAdjustHandles="1" noChangeArrowheads="1" noChangeShapeType="1" noTextEdit="1"/>
              </p:cNvSpPr>
              <p:nvPr/>
            </p:nvSpPr>
            <p:spPr>
              <a:xfrm>
                <a:off x="2050251" y="2711212"/>
                <a:ext cx="2428485" cy="513282"/>
              </a:xfrm>
              <a:prstGeom prst="rect">
                <a:avLst/>
              </a:prstGeom>
              <a:blipFill>
                <a:blip r:embed="rId7"/>
                <a:stretch>
                  <a:fillRect/>
                </a:stretch>
              </a:blipFill>
            </p:spPr>
            <p:txBody>
              <a:bodyPr/>
              <a:lstStyle/>
              <a:p>
                <a:r>
                  <a:rPr lang="en-US">
                    <a:noFill/>
                  </a:rPr>
                  <a:t> </a:t>
                </a:r>
              </a:p>
            </p:txBody>
          </p:sp>
        </mc:Fallback>
      </mc:AlternateContent>
      <p:sp>
        <p:nvSpPr>
          <p:cNvPr id="32" name="TextBox 31"/>
          <p:cNvSpPr txBox="1"/>
          <p:nvPr/>
        </p:nvSpPr>
        <p:spPr>
          <a:xfrm>
            <a:off x="6213174" y="2774531"/>
            <a:ext cx="1221809" cy="369332"/>
          </a:xfrm>
          <a:prstGeom prst="rect">
            <a:avLst/>
          </a:prstGeom>
          <a:noFill/>
        </p:spPr>
        <p:txBody>
          <a:bodyPr wrap="none" rtlCol="0">
            <a:spAutoFit/>
          </a:bodyPr>
          <a:lstStyle/>
          <a:p>
            <a:r>
              <a:rPr lang="en-US" b="1" dirty="0" smtClean="0"/>
              <a:t>Random b’</a:t>
            </a:r>
            <a:endParaRPr lang="en-US" b="1" dirty="0"/>
          </a:p>
        </p:txBody>
      </p:sp>
      <p:cxnSp>
        <p:nvCxnSpPr>
          <p:cNvPr id="34" name="Straight Arrow Connector 33"/>
          <p:cNvCxnSpPr/>
          <p:nvPr/>
        </p:nvCxnSpPr>
        <p:spPr>
          <a:xfrm>
            <a:off x="1762094" y="3628329"/>
            <a:ext cx="3480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49518" y="3166664"/>
            <a:ext cx="500458" cy="461665"/>
          </a:xfrm>
          <a:prstGeom prst="rect">
            <a:avLst/>
          </a:prstGeom>
          <a:noFill/>
        </p:spPr>
        <p:txBody>
          <a:bodyPr wrap="none" rtlCol="0">
            <a:spAutoFit/>
          </a:bodyPr>
          <a:lstStyle/>
          <a:p>
            <a:r>
              <a:rPr lang="en-US" sz="2400" dirty="0" smtClean="0"/>
              <a:t>b’’</a:t>
            </a:r>
            <a:endParaRPr lang="en-US" sz="2400" dirty="0"/>
          </a:p>
        </p:txBody>
      </p:sp>
      <p:cxnSp>
        <p:nvCxnSpPr>
          <p:cNvPr id="37" name="Straight Arrow Connector 36"/>
          <p:cNvCxnSpPr/>
          <p:nvPr/>
        </p:nvCxnSpPr>
        <p:spPr>
          <a:xfrm flipV="1">
            <a:off x="6583680" y="3099413"/>
            <a:ext cx="2103120" cy="528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20579" y="3133038"/>
            <a:ext cx="328936" cy="461665"/>
          </a:xfrm>
          <a:prstGeom prst="rect">
            <a:avLst/>
          </a:prstGeom>
          <a:noFill/>
        </p:spPr>
        <p:txBody>
          <a:bodyPr wrap="none" rtlCol="0">
            <a:spAutoFit/>
          </a:bodyPr>
          <a:lstStyle/>
          <a:p>
            <a:r>
              <a:rPr lang="en-US" sz="2400" dirty="0" smtClean="0"/>
              <a:t>g</a:t>
            </a:r>
            <a:endParaRPr lang="en-US" sz="2400" dirty="0"/>
          </a:p>
        </p:txBody>
      </p:sp>
      <p:sp>
        <p:nvSpPr>
          <p:cNvPr id="40" name="TextBox 39"/>
          <p:cNvSpPr txBox="1"/>
          <p:nvPr/>
        </p:nvSpPr>
        <p:spPr>
          <a:xfrm>
            <a:off x="6643200" y="4804132"/>
            <a:ext cx="3338671" cy="1200329"/>
          </a:xfrm>
          <a:prstGeom prst="rect">
            <a:avLst/>
          </a:prstGeom>
          <a:noFill/>
        </p:spPr>
        <p:txBody>
          <a:bodyPr wrap="none" rtlCol="0">
            <a:spAutoFit/>
          </a:bodyPr>
          <a:lstStyle/>
          <a:p>
            <a:r>
              <a:rPr lang="en-US" sz="3600" dirty="0" smtClean="0"/>
              <a:t>g = 1     if b”=b’</a:t>
            </a:r>
          </a:p>
          <a:p>
            <a:r>
              <a:rPr lang="en-US" sz="3600" dirty="0"/>
              <a:t> </a:t>
            </a:r>
            <a:r>
              <a:rPr lang="en-US" sz="3600" dirty="0" smtClean="0"/>
              <a:t>     0    otherwise</a:t>
            </a:r>
            <a:endParaRPr lang="en-US" sz="3600" dirty="0"/>
          </a:p>
        </p:txBody>
      </p:sp>
    </p:spTree>
    <p:extLst>
      <p:ext uri="{BB962C8B-B14F-4D97-AF65-F5344CB8AC3E}">
        <p14:creationId xmlns:p14="http://schemas.microsoft.com/office/powerpoint/2010/main" val="30654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3" grpId="0"/>
      <p:bldP spid="31" grpId="0"/>
      <p:bldP spid="32" grpId="0"/>
      <p:bldP spid="35" grpId="0"/>
      <p:bldP spid="39" grpId="0"/>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4100" i="1" smtClean="0">
                              <a:latin typeface="Cambria Math" panose="02040503050406030204" pitchFamily="18" charset="0"/>
                            </a:rPr>
                          </m:ctrlPr>
                        </m:dPr>
                        <m:e>
                          <m:sSub>
                            <m:sSubPr>
                              <m:ctrlPr>
                                <a:rPr lang="en-US" sz="4100" i="1">
                                  <a:latin typeface="Cambria Math" panose="02040503050406030204" pitchFamily="18" charset="0"/>
                                </a:rPr>
                              </m:ctrlPr>
                            </m:sSubPr>
                            <m:e>
                              <m:r>
                                <m:rPr>
                                  <m:sty m:val="p"/>
                                </m:rPr>
                                <a:rPr lang="en-US" sz="4100">
                                  <a:latin typeface="Cambria Math" panose="02040503050406030204" pitchFamily="18" charset="0"/>
                                </a:rPr>
                                <m:t>Pr</m:t>
                              </m:r>
                            </m:e>
                            <m:sub>
                              <m:r>
                                <m:rPr>
                                  <m:sty m:val="p"/>
                                </m:rPr>
                                <a:rPr lang="en-US" sz="4100">
                                  <a:latin typeface="Cambria Math" panose="02040503050406030204" pitchFamily="18" charset="0"/>
                                  <a:ea typeface="Cambria Math" panose="02040503050406030204" pitchFamily="18" charset="0"/>
                                </a:rPr>
                                <m:t>s</m:t>
                              </m:r>
                              <m:r>
                                <a:rPr lang="en-US" sz="4100" i="1">
                                  <a:latin typeface="Cambria Math" panose="02040503050406030204" pitchFamily="18" charset="0"/>
                                  <a:ea typeface="Cambria Math" panose="02040503050406030204" pitchFamily="18" charset="0"/>
                                </a:rPr>
                                <m:t>∈</m:t>
                              </m:r>
                              <m:sSup>
                                <m:sSupPr>
                                  <m:ctrlPr>
                                    <a:rPr lang="en-US" sz="4100" i="1">
                                      <a:latin typeface="Cambria Math" panose="02040503050406030204" pitchFamily="18" charset="0"/>
                                      <a:ea typeface="Cambria Math" panose="02040503050406030204" pitchFamily="18" charset="0"/>
                                    </a:rPr>
                                  </m:ctrlPr>
                                </m:sSupPr>
                                <m:e>
                                  <m:d>
                                    <m:dPr>
                                      <m:begChr m:val="{"/>
                                      <m:endChr m:val="}"/>
                                      <m:ctrlPr>
                                        <a:rPr lang="en-US" sz="4100" i="1">
                                          <a:latin typeface="Cambria Math" panose="02040503050406030204" pitchFamily="18" charset="0"/>
                                          <a:ea typeface="Cambria Math" panose="02040503050406030204" pitchFamily="18" charset="0"/>
                                        </a:rPr>
                                      </m:ctrlPr>
                                    </m:dPr>
                                    <m:e>
                                      <m:r>
                                        <a:rPr lang="en-US" sz="4100" i="1">
                                          <a:latin typeface="Cambria Math" panose="02040503050406030204" pitchFamily="18" charset="0"/>
                                          <a:ea typeface="Cambria Math" panose="02040503050406030204" pitchFamily="18" charset="0"/>
                                        </a:rPr>
                                        <m:t>0,1</m:t>
                                      </m:r>
                                    </m:e>
                                  </m:d>
                                </m:e>
                                <m:sup>
                                  <m:r>
                                    <a:rPr lang="en-US" sz="4100" i="1">
                                      <a:latin typeface="Cambria Math" panose="02040503050406030204" pitchFamily="18" charset="0"/>
                                      <a:ea typeface="Cambria Math" panose="02040503050406030204" pitchFamily="18" charset="0"/>
                                    </a:rPr>
                                    <m:t>𝑛</m:t>
                                  </m:r>
                                </m:sup>
                              </m:sSup>
                            </m:sub>
                          </m:sSub>
                          <m:d>
                            <m:dPr>
                              <m:begChr m:val="["/>
                              <m:endChr m:val="]"/>
                              <m:ctrlPr>
                                <a:rPr lang="en-US" sz="4100" i="1">
                                  <a:latin typeface="Cambria Math" panose="02040503050406030204" pitchFamily="18" charset="0"/>
                                </a:rPr>
                              </m:ctrlPr>
                            </m:dPr>
                            <m:e>
                              <m:r>
                                <a:rPr lang="en-US" sz="4100" i="1">
                                  <a:latin typeface="Cambria Math" panose="02040503050406030204" pitchFamily="18" charset="0"/>
                                </a:rPr>
                                <m:t>𝐷</m:t>
                              </m:r>
                              <m:d>
                                <m:dPr>
                                  <m:ctrlPr>
                                    <a:rPr lang="en-US" sz="4100" i="1">
                                      <a:latin typeface="Cambria Math" panose="02040503050406030204" pitchFamily="18" charset="0"/>
                                    </a:rPr>
                                  </m:ctrlPr>
                                </m:dPr>
                                <m:e>
                                  <m:r>
                                    <a:rPr lang="en-US" sz="4100" i="1">
                                      <a:latin typeface="Cambria Math" panose="02040503050406030204" pitchFamily="18" charset="0"/>
                                    </a:rPr>
                                    <m:t>𝐺</m:t>
                                  </m:r>
                                  <m:d>
                                    <m:dPr>
                                      <m:ctrlPr>
                                        <a:rPr lang="en-US" sz="4100" i="1">
                                          <a:latin typeface="Cambria Math" panose="02040503050406030204" pitchFamily="18" charset="0"/>
                                        </a:rPr>
                                      </m:ctrlPr>
                                    </m:dPr>
                                    <m:e>
                                      <m:r>
                                        <a:rPr lang="en-US" sz="4100" i="1">
                                          <a:latin typeface="Cambria Math" panose="02040503050406030204" pitchFamily="18" charset="0"/>
                                        </a:rPr>
                                        <m:t>𝑠</m:t>
                                      </m:r>
                                    </m:e>
                                  </m:d>
                                </m:e>
                              </m:d>
                              <m:r>
                                <a:rPr lang="en-US" sz="4100" i="1">
                                  <a:latin typeface="Cambria Math" panose="02040503050406030204" pitchFamily="18" charset="0"/>
                                </a:rPr>
                                <m:t>=1</m:t>
                              </m:r>
                            </m:e>
                          </m:d>
                          <m:r>
                            <a:rPr lang="en-US" sz="4100" i="1">
                              <a:latin typeface="Cambria Math" panose="02040503050406030204" pitchFamily="18" charset="0"/>
                            </a:rPr>
                            <m:t>−</m:t>
                          </m:r>
                          <m:sSub>
                            <m:sSubPr>
                              <m:ctrlPr>
                                <a:rPr lang="en-US" sz="4100" i="1">
                                  <a:latin typeface="Cambria Math" panose="02040503050406030204" pitchFamily="18" charset="0"/>
                                </a:rPr>
                              </m:ctrlPr>
                            </m:sSubPr>
                            <m:e>
                              <m:r>
                                <m:rPr>
                                  <m:sty m:val="p"/>
                                </m:rPr>
                                <a:rPr lang="en-US" sz="4100">
                                  <a:latin typeface="Cambria Math" panose="02040503050406030204" pitchFamily="18" charset="0"/>
                                </a:rPr>
                                <m:t>Pr</m:t>
                              </m:r>
                            </m:e>
                            <m:sub>
                              <m:r>
                                <a:rPr lang="en-US" sz="4100" i="1">
                                  <a:latin typeface="Cambria Math" panose="02040503050406030204" pitchFamily="18" charset="0"/>
                                </a:rPr>
                                <m:t>𝑅</m:t>
                              </m:r>
                              <m:r>
                                <a:rPr lang="en-US" sz="4100" i="1">
                                  <a:latin typeface="Cambria Math" panose="02040503050406030204" pitchFamily="18" charset="0"/>
                                  <a:ea typeface="Cambria Math" panose="02040503050406030204" pitchFamily="18" charset="0"/>
                                </a:rPr>
                                <m:t>∈</m:t>
                              </m:r>
                              <m:sSup>
                                <m:sSupPr>
                                  <m:ctrlPr>
                                    <a:rPr lang="en-US" sz="4100" i="1">
                                      <a:latin typeface="Cambria Math" panose="02040503050406030204" pitchFamily="18" charset="0"/>
                                      <a:ea typeface="Cambria Math" panose="02040503050406030204" pitchFamily="18" charset="0"/>
                                    </a:rPr>
                                  </m:ctrlPr>
                                </m:sSupPr>
                                <m:e>
                                  <m:d>
                                    <m:dPr>
                                      <m:begChr m:val="{"/>
                                      <m:endChr m:val="}"/>
                                      <m:ctrlPr>
                                        <a:rPr lang="en-US" sz="4100" i="1">
                                          <a:latin typeface="Cambria Math" panose="02040503050406030204" pitchFamily="18" charset="0"/>
                                          <a:ea typeface="Cambria Math" panose="02040503050406030204" pitchFamily="18" charset="0"/>
                                        </a:rPr>
                                      </m:ctrlPr>
                                    </m:dPr>
                                    <m:e>
                                      <m:r>
                                        <a:rPr lang="en-US" sz="4100" i="1">
                                          <a:latin typeface="Cambria Math" panose="02040503050406030204" pitchFamily="18" charset="0"/>
                                          <a:ea typeface="Cambria Math" panose="02040503050406030204" pitchFamily="18" charset="0"/>
                                        </a:rPr>
                                        <m:t>0,1</m:t>
                                      </m:r>
                                    </m:e>
                                  </m:d>
                                </m:e>
                                <m:sup>
                                  <m:r>
                                    <a:rPr lang="en-US" sz="4100" i="1">
                                      <a:latin typeface="Cambria Math" panose="02040503050406030204" pitchFamily="18" charset="0"/>
                                      <a:ea typeface="Cambria Math" panose="02040503050406030204" pitchFamily="18" charset="0"/>
                                    </a:rPr>
                                    <m:t>ℓ(</m:t>
                                  </m:r>
                                  <m:r>
                                    <a:rPr lang="en-US" sz="4100" i="1">
                                      <a:latin typeface="Cambria Math" panose="02040503050406030204" pitchFamily="18" charset="0"/>
                                      <a:ea typeface="Cambria Math" panose="02040503050406030204" pitchFamily="18" charset="0"/>
                                    </a:rPr>
                                    <m:t>𝑛</m:t>
                                  </m:r>
                                  <m:r>
                                    <a:rPr lang="en-US" sz="4100" i="1">
                                      <a:latin typeface="Cambria Math" panose="02040503050406030204" pitchFamily="18" charset="0"/>
                                      <a:ea typeface="Cambria Math" panose="02040503050406030204" pitchFamily="18" charset="0"/>
                                    </a:rPr>
                                    <m:t>)</m:t>
                                  </m:r>
                                </m:sup>
                              </m:sSup>
                            </m:sub>
                          </m:sSub>
                          <m:r>
                            <a:rPr lang="en-US" sz="4100" i="1">
                              <a:latin typeface="Cambria Math" panose="02040503050406030204" pitchFamily="18" charset="0"/>
                            </a:rPr>
                            <m:t>⁡</m:t>
                          </m:r>
                          <m:d>
                            <m:dPr>
                              <m:begChr m:val="["/>
                              <m:endChr m:val="]"/>
                              <m:ctrlPr>
                                <a:rPr lang="en-US" sz="4100" i="1">
                                  <a:latin typeface="Cambria Math" panose="02040503050406030204" pitchFamily="18" charset="0"/>
                                </a:rPr>
                              </m:ctrlPr>
                            </m:dPr>
                            <m:e>
                              <m:r>
                                <a:rPr lang="en-US" sz="4100" i="1">
                                  <a:latin typeface="Cambria Math" panose="02040503050406030204" pitchFamily="18" charset="0"/>
                                </a:rPr>
                                <m:t>𝐷</m:t>
                              </m:r>
                              <m:d>
                                <m:dPr>
                                  <m:ctrlPr>
                                    <a:rPr lang="en-US" sz="4100" i="1">
                                      <a:latin typeface="Cambria Math" panose="02040503050406030204" pitchFamily="18" charset="0"/>
                                    </a:rPr>
                                  </m:ctrlPr>
                                </m:dPr>
                                <m:e>
                                  <m:r>
                                    <a:rPr lang="en-US" sz="4100" i="1">
                                      <a:latin typeface="Cambria Math" panose="02040503050406030204" pitchFamily="18" charset="0"/>
                                    </a:rPr>
                                    <m:t>𝑅</m:t>
                                  </m:r>
                                </m:e>
                              </m:d>
                              <m:r>
                                <a:rPr lang="en-US" sz="4100" i="1">
                                  <a:latin typeface="Cambria Math" panose="02040503050406030204" pitchFamily="18" charset="0"/>
                                </a:rPr>
                                <m:t>=1</m:t>
                              </m:r>
                            </m:e>
                          </m:d>
                        </m:e>
                      </m:d>
                    </m:oMath>
                  </m:oMathPara>
                </a14:m>
                <a:endParaRPr lang="en-US" sz="41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4100" b="0" i="1" smtClean="0">
                          <a:latin typeface="Cambria Math" panose="02040503050406030204" pitchFamily="18" charset="0"/>
                        </a:rPr>
                        <m:t>=</m:t>
                      </m:r>
                      <m:d>
                        <m:dPr>
                          <m:begChr m:val="|"/>
                          <m:endChr m:val="|"/>
                          <m:ctrlPr>
                            <a:rPr lang="en-US" sz="4100" b="0" i="1" smtClean="0">
                              <a:latin typeface="Cambria Math" panose="02040503050406030204" pitchFamily="18" charset="0"/>
                            </a:rPr>
                          </m:ctrlPr>
                        </m:dPr>
                        <m:e>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=1</m:t>
                                  </m:r>
                                </m:e>
                              </m:d>
                            </m:e>
                          </m:d>
                          <m:r>
                            <a:rPr lang="en-US" sz="4100" b="0" i="1" smtClean="0">
                              <a:latin typeface="Cambria Math" panose="02040503050406030204" pitchFamily="18" charset="0"/>
                            </a:rPr>
                            <m:t>−</m:t>
                          </m:r>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=0</m:t>
                                  </m:r>
                                </m:e>
                              </m:d>
                            </m:e>
                          </m:d>
                        </m:e>
                      </m:d>
                      <m:r>
                        <a:rPr lang="en-US" sz="4100" i="1">
                          <a:latin typeface="Cambria Math" panose="02040503050406030204" pitchFamily="18" charset="0"/>
                        </a:rPr>
                        <m:t>=</m:t>
                      </m:r>
                      <m:d>
                        <m:dPr>
                          <m:begChr m:val="|"/>
                          <m:endChr m:val="|"/>
                          <m:ctrlPr>
                            <a:rPr lang="en-US" sz="4100" i="1">
                              <a:latin typeface="Cambria Math" panose="02040503050406030204" pitchFamily="18" charset="0"/>
                            </a:rPr>
                          </m:ctrlPr>
                        </m:dPr>
                        <m:e>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=1</m:t>
                                  </m:r>
                                </m:e>
                              </m:d>
                            </m:e>
                          </m:d>
                          <m:r>
                            <a:rPr lang="en-US" sz="4100" i="1">
                              <a:latin typeface="Cambria Math" panose="02040503050406030204" pitchFamily="18" charset="0"/>
                            </a:rPr>
                            <m:t>−</m:t>
                          </m:r>
                          <m:r>
                            <m:rPr>
                              <m:nor/>
                            </m:rPr>
                            <a:rPr lang="en-US" sz="4100" dirty="0"/>
                            <m:t>½</m:t>
                          </m:r>
                        </m:e>
                      </m:d>
                    </m:oMath>
                  </m:oMathPara>
                </a14:m>
                <a:endParaRPr lang="en-US" sz="4100" dirty="0" smtClean="0"/>
              </a:p>
              <a:p>
                <a:pPr marL="0" indent="0">
                  <a:buNone/>
                </a:pPr>
                <a14:m>
                  <m:oMathPara xmlns:m="http://schemas.openxmlformats.org/officeDocument/2006/math">
                    <m:oMathParaPr>
                      <m:jc m:val="centerGroup"/>
                    </m:oMathParaPr>
                    <m:oMath xmlns:m="http://schemas.openxmlformats.org/officeDocument/2006/math">
                      <m:r>
                        <a:rPr lang="en-US" sz="4100" i="1">
                          <a:latin typeface="Cambria Math" panose="02040503050406030204" pitchFamily="18" charset="0"/>
                          <a:ea typeface="Cambria Math" panose="02040503050406030204" pitchFamily="18" charset="0"/>
                        </a:rPr>
                        <m:t>≥</m:t>
                      </m:r>
                      <m:r>
                        <m:rPr>
                          <m:nor/>
                        </m:rPr>
                        <a:rPr lang="en-US" sz="4100" dirty="0"/>
                        <m:t>½  </m:t>
                      </m:r>
                      <m:r>
                        <m:rPr>
                          <m:nor/>
                        </m:rPr>
                        <a:rPr lang="en-US" sz="4100" b="0" i="0" dirty="0" smtClean="0"/>
                        <m:t>+</m:t>
                      </m:r>
                      <m:r>
                        <m:rPr>
                          <m:nor/>
                        </m:rPr>
                        <a:rPr lang="en-US" sz="4100" dirty="0"/>
                        <m:t> </m:t>
                      </m:r>
                      <m:r>
                        <m:rPr>
                          <m:nor/>
                        </m:rPr>
                        <a:rPr lang="en-US" sz="4100" dirty="0"/>
                        <m:t>f</m:t>
                      </m:r>
                      <m:r>
                        <m:rPr>
                          <m:nor/>
                        </m:rPr>
                        <a:rPr lang="en-US" sz="4100" dirty="0"/>
                        <m:t>(</m:t>
                      </m:r>
                      <m:r>
                        <m:rPr>
                          <m:nor/>
                        </m:rPr>
                        <a:rPr lang="en-US" sz="4100" dirty="0"/>
                        <m:t>n</m:t>
                      </m:r>
                      <m:r>
                        <m:rPr>
                          <m:nor/>
                        </m:rPr>
                        <a:rPr lang="en-US" sz="4100" dirty="0"/>
                        <m:t>) </m:t>
                      </m:r>
                      <m:r>
                        <a:rPr lang="en-US" sz="4100" i="1">
                          <a:latin typeface="Cambria Math" panose="02040503050406030204" pitchFamily="18" charset="0"/>
                        </a:rPr>
                        <m:t>−</m:t>
                      </m:r>
                      <m:r>
                        <m:rPr>
                          <m:nor/>
                        </m:rPr>
                        <a:rPr lang="en-US" sz="4100" dirty="0"/>
                        <m:t>½</m:t>
                      </m:r>
                      <m:r>
                        <a:rPr lang="en-US" sz="4100" i="1">
                          <a:latin typeface="Cambria Math" panose="02040503050406030204" pitchFamily="18" charset="0"/>
                          <a:ea typeface="Cambria Math" panose="02040503050406030204" pitchFamily="18" charset="0"/>
                        </a:rPr>
                        <m:t>≥</m:t>
                      </m:r>
                      <m:r>
                        <m:rPr>
                          <m:nor/>
                        </m:rPr>
                        <a:rPr lang="en-US" sz="4100" dirty="0"/>
                        <m:t>f</m:t>
                      </m:r>
                      <m:r>
                        <m:rPr>
                          <m:nor/>
                        </m:rPr>
                        <a:rPr lang="en-US" sz="4100" dirty="0"/>
                        <m:t>(</m:t>
                      </m:r>
                      <m:r>
                        <m:rPr>
                          <m:nor/>
                        </m:rPr>
                        <a:rPr lang="en-US" sz="4100" dirty="0"/>
                        <m:t>n</m:t>
                      </m:r>
                      <m:r>
                        <m:rPr>
                          <m:nor/>
                        </m:rPr>
                        <a:rPr lang="en-US" sz="4100" dirty="0"/>
                        <m:t>)                              </m:t>
                      </m:r>
                      <m:r>
                        <m:rPr>
                          <m:nor/>
                        </m:rPr>
                        <a:rPr lang="en-US" sz="4100" b="0" i="0" dirty="0" smtClean="0"/>
                        <m:t> </m:t>
                      </m:r>
                    </m:oMath>
                  </m:oMathPara>
                </a14:m>
                <a:endParaRPr lang="en-US" sz="4100" dirty="0"/>
              </a:p>
              <a:p>
                <a:pPr marL="0" indent="0">
                  <a:buNone/>
                </a:pPr>
                <a:endParaRPr lang="en-US" dirty="0" smtClean="0"/>
              </a:p>
              <a:p>
                <a:pPr marL="0" indent="0">
                  <a:buNone/>
                </a:pPr>
                <a:r>
                  <a:rPr lang="en-US" sz="3400" b="1" dirty="0" smtClean="0"/>
                  <a:t>Recall:</a:t>
                </a:r>
                <a:r>
                  <a:rPr lang="en-US" sz="3400" dirty="0" smtClean="0"/>
                  <a:t> f(n) was (non-negligible) advantage of encryption attacker.</a:t>
                </a:r>
                <a:endParaRPr lang="en-US" sz="3400" dirty="0"/>
              </a:p>
              <a:p>
                <a:pPr marL="0" indent="0">
                  <a:buNone/>
                </a:pPr>
                <a:endParaRPr lang="en-US" sz="3400" dirty="0" smtClean="0"/>
              </a:p>
              <a:p>
                <a:pPr marL="0" indent="0">
                  <a:buNone/>
                </a:pPr>
                <a:r>
                  <a:rPr lang="en-US" sz="3400" b="1" dirty="0" smtClean="0"/>
                  <a:t>Implication</a:t>
                </a:r>
                <a:r>
                  <a:rPr lang="en-US" sz="3400" dirty="0" smtClean="0"/>
                  <a:t>: PRG G is also insecure (contrary to assumption). </a:t>
                </a:r>
              </a:p>
              <a:p>
                <a:pPr marL="0" indent="0">
                  <a:buNone/>
                </a:pPr>
                <a:endParaRPr lang="en-US" sz="3400" dirty="0"/>
              </a:p>
              <a:p>
                <a:pPr marL="0" indent="0">
                  <a:buNone/>
                </a:pPr>
                <a:r>
                  <a:rPr lang="en-US" sz="3400" b="1" dirty="0" smtClean="0"/>
                  <a:t>QED</a:t>
                </a:r>
                <a:endParaRPr lang="en-US" sz="3400" b="1"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43</a:t>
            </a:fld>
            <a:endParaRPr lang="en-US"/>
          </a:p>
        </p:txBody>
      </p:sp>
    </p:spTree>
    <p:extLst>
      <p:ext uri="{BB962C8B-B14F-4D97-AF65-F5344CB8AC3E}">
        <p14:creationId xmlns:p14="http://schemas.microsoft.com/office/powerpoint/2010/main" val="8777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smtClean="0"/>
                  <a:t>Notation: </a:t>
                </a:r>
                <a:r>
                  <a:rPr lang="en-US" dirty="0" smtClean="0"/>
                  <a:t>Given string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x</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smtClean="0"/>
                  <a:t> and a subset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m:t>
                    </m:r>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𝑛</m:t>
                        </m:r>
                      </m:e>
                    </m:d>
                  </m:oMath>
                </a14:m>
                <a:r>
                  <a:rPr lang="en-US" dirty="0" smtClean="0"/>
                  <a:t> let          </a:t>
                </a:r>
                <a:r>
                  <a:rPr lang="en-US" dirty="0" err="1" smtClean="0"/>
                  <a:t>x</a:t>
                </a:r>
                <a:r>
                  <a:rPr lang="en-US" baseline="-25000" dirty="0" err="1" smtClean="0"/>
                  <a:t>S</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sup>
                    </m:sSup>
                  </m:oMath>
                </a14:m>
                <a:r>
                  <a:rPr lang="en-US" dirty="0" smtClean="0"/>
                  <a:t> denote the substring formed by concatenating bits at the positions in S.</a:t>
                </a:r>
              </a:p>
              <a:p>
                <a:r>
                  <a:rPr lang="en-US" b="1" dirty="0" smtClean="0"/>
                  <a:t>Example</a:t>
                </a:r>
                <a:r>
                  <a:rPr lang="en-US" dirty="0" smtClean="0"/>
                  <a:t>: x=</a:t>
                </a:r>
                <a:r>
                  <a:rPr lang="en-US" dirty="0" smtClean="0">
                    <a:solidFill>
                      <a:srgbClr val="FF0000"/>
                    </a:solidFill>
                  </a:rPr>
                  <a:t>1</a:t>
                </a:r>
                <a:r>
                  <a:rPr lang="en-US" dirty="0" smtClean="0"/>
                  <a:t>01</a:t>
                </a:r>
                <a:r>
                  <a:rPr lang="en-US" dirty="0" smtClean="0">
                    <a:solidFill>
                      <a:srgbClr val="FF0000"/>
                    </a:solidFill>
                  </a:rPr>
                  <a:t>10</a:t>
                </a:r>
                <a:r>
                  <a:rPr lang="en-US" dirty="0" smtClean="0"/>
                  <a:t> and </a:t>
                </a:r>
                <a:r>
                  <a:rPr lang="en-US" dirty="0" smtClean="0">
                    <a:solidFill>
                      <a:srgbClr val="FF0000"/>
                    </a:solidFill>
                  </a:rPr>
                  <a:t>S = {1,4,5}         </a:t>
                </a:r>
                <a:r>
                  <a:rPr lang="en-US" dirty="0" err="1" smtClean="0"/>
                  <a:t>x</a:t>
                </a:r>
                <a:r>
                  <a:rPr lang="en-US" baseline="-25000" dirty="0" err="1" smtClean="0"/>
                  <a:t>S</a:t>
                </a:r>
                <a:r>
                  <a:rPr lang="en-US" dirty="0" smtClean="0"/>
                  <a:t>=110</a:t>
                </a:r>
                <a:endParaRPr lang="en-US" dirty="0" smtClean="0">
                  <a:solidFill>
                    <a:srgbClr val="FF0000"/>
                  </a:solidFill>
                </a:endParaRP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5</m:t>
                          </m:r>
                        </m:e>
                      </m:d>
                      <m:r>
                        <a:rPr lang="en-US" b="0" i="1" smtClean="0">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1</m:t>
                      </m:r>
                      <m:func>
                        <m:funcPr>
                          <m:ctrlPr>
                            <a:rPr lang="en-US" b="0" i="1" smtClean="0">
                              <a:latin typeface="Cambria Math" panose="02040503050406030204" pitchFamily="18" charset="0"/>
                            </a:rPr>
                          </m:ctrlPr>
                        </m:funcPr>
                        <m:fName>
                          <m:r>
                            <a:rPr lang="en-US" b="0" i="1" smtClean="0">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4</m:t>
                          </m:r>
                          <m:r>
                            <a:rPr lang="en-US" i="1">
                              <a:latin typeface="Cambria Math" panose="02040503050406030204" pitchFamily="18" charset="0"/>
                            </a:rPr>
                            <m:t>𝑥</m:t>
                          </m:r>
                          <m:r>
                            <a:rPr lang="en-US" i="1" baseline="-25000">
                              <a:latin typeface="Cambria Math" panose="02040503050406030204" pitchFamily="18" charset="0"/>
                            </a:rPr>
                            <m:t>5</m:t>
                          </m:r>
                          <m:r>
                            <a:rPr lang="en-US" b="0" i="0" baseline="-25000" smtClean="0">
                              <a:latin typeface="Cambria Math" panose="02040503050406030204" pitchFamily="18" charset="0"/>
                            </a:rPr>
                            <m:t> </m:t>
                          </m:r>
                          <m:r>
                            <m:rPr>
                              <m:sty m:val="p"/>
                            </m:rPr>
                            <a:rPr lang="en-US" b="0" i="0" smtClean="0">
                              <a:latin typeface="Cambria Math" panose="02040503050406030204" pitchFamily="18" charset="0"/>
                            </a:rPr>
                            <m:t>mod</m:t>
                          </m:r>
                        </m:fName>
                        <m:e>
                          <m:r>
                            <a:rPr lang="en-US" b="0" i="1" smtClean="0">
                              <a:latin typeface="Cambria Math" panose="02040503050406030204" pitchFamily="18" charset="0"/>
                            </a:rPr>
                            <m:t>2</m:t>
                          </m:r>
                        </m:e>
                      </m:func>
                    </m:oMath>
                  </m:oMathPara>
                </a14:m>
                <a:endParaRPr lang="en-US" dirty="0" smtClean="0"/>
              </a:p>
              <a:p>
                <a:endParaRPr lang="en-US" dirty="0"/>
              </a:p>
              <a:p>
                <a:r>
                  <a:rPr lang="en-US" dirty="0" smtClean="0"/>
                  <a:t>Select random subsets </a:t>
                </a:r>
                <a14:m>
                  <m:oMath xmlns:m="http://schemas.openxmlformats.org/officeDocument/2006/math">
                    <m:r>
                      <a:rPr lang="en-US" i="1" smtClean="0">
                        <a:latin typeface="Cambria Math" panose="02040503050406030204" pitchFamily="18" charset="0"/>
                        <a:ea typeface="Cambria Math" panose="02040503050406030204" pitchFamily="18" charset="0"/>
                      </a:rPr>
                      <m:t>𝕊</m:t>
                    </m:r>
                    <m:r>
                      <a:rPr lang="en-US" i="1" smtClean="0">
                        <a:latin typeface="Cambria Math" panose="02040503050406030204" pitchFamily="18" charset="0"/>
                        <a:ea typeface="Cambria Math" panose="02040503050406030204" pitchFamily="18" charset="0"/>
                      </a:rPr>
                      <m:t>=</m:t>
                    </m:r>
                  </m:oMath>
                </a14:m>
                <a:r>
                  <a:rPr lang="en-US" dirty="0" smtClean="0"/>
                  <a:t>S</a:t>
                </a:r>
                <a:r>
                  <a:rPr lang="en-US" baseline="-25000" dirty="0" smtClean="0"/>
                  <a:t>1</a:t>
                </a:r>
                <a:r>
                  <a:rPr lang="en-US" dirty="0" smtClean="0"/>
                  <a:t>,…,</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𝑛</m:t>
                        </m:r>
                      </m:e>
                    </m:d>
                  </m:oMath>
                </a14:m>
                <a:r>
                  <a:rPr lang="en-US" dirty="0" smtClean="0"/>
                  <a:t> of size |S</a:t>
                </a:r>
                <a:r>
                  <a:rPr lang="en-US" baseline="-25000" dirty="0" smtClean="0"/>
                  <a:t>i</a:t>
                </a:r>
                <a:r>
                  <a:rPr lang="en-US" dirty="0" smtClean="0"/>
                  <a:t>|=5 and with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1.4</m:t>
                        </m:r>
                      </m:sup>
                    </m:sSup>
                  </m:oMath>
                </a14:m>
                <a:endParaRPr lang="en-US" baseline="300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r>
                        <a:rPr lang="en-US" i="1" baseline="-25000">
                          <a:latin typeface="Cambria Math" panose="02040503050406030204" pitchFamily="18" charset="0"/>
                          <a:ea typeface="Cambria Math" panose="02040503050406030204" pitchFamily="18" charset="0"/>
                        </a:rPr>
                        <m:t>𝕊</m:t>
                      </m:r>
                      <m:d>
                        <m:dPr>
                          <m:ctrlPr>
                            <a:rPr lang="en-US" i="1">
                              <a:latin typeface="Cambria Math" panose="02040503050406030204" pitchFamily="18" charset="0"/>
                            </a:rPr>
                          </m:ctrlPr>
                        </m:dPr>
                        <m:e>
                          <m:r>
                            <a:rPr lang="en-US" b="0" i="1" smtClean="0">
                              <a:latin typeface="Cambria Math" panose="02040503050406030204" pitchFamily="18" charset="0"/>
                            </a:rPr>
                            <m:t>𝑥</m:t>
                          </m:r>
                        </m:e>
                      </m:d>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sub>
                              </m:sSub>
                            </m:e>
                          </m:d>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sub>
                                  </m:sSub>
                                </m:sub>
                              </m:sSub>
                            </m:e>
                          </m:d>
                        </m:e>
                      </m:d>
                    </m:oMath>
                  </m:oMathPara>
                </a14:m>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p:spTree>
    <p:extLst>
      <p:ext uri="{BB962C8B-B14F-4D97-AF65-F5344CB8AC3E}">
        <p14:creationId xmlns:p14="http://schemas.microsoft.com/office/powerpoint/2010/main" val="349725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Cipher vs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PRG pseudorandom bits output all at once</a:t>
                </a:r>
              </a:p>
              <a:p>
                <a:endParaRPr lang="en-US" dirty="0"/>
              </a:p>
              <a:p>
                <a:r>
                  <a:rPr lang="en-US" dirty="0" smtClean="0"/>
                  <a:t>Stream Cipher</a:t>
                </a:r>
              </a:p>
              <a:p>
                <a:pPr lvl="1"/>
                <a:r>
                  <a:rPr lang="en-US" dirty="0" smtClean="0"/>
                  <a:t>Pseudorandom bits can be output as a stream</a:t>
                </a:r>
              </a:p>
              <a:p>
                <a:pPr lvl="1"/>
                <a:r>
                  <a:rPr lang="en-US" dirty="0" smtClean="0"/>
                  <a:t>RC4, RC5 (Ron’s Code)</a:t>
                </a:r>
              </a:p>
              <a:p>
                <a:pPr lvl="1"/>
                <a:endParaRPr lang="en-US" dirty="0"/>
              </a:p>
              <a:p>
                <a:pPr marL="0" indent="0">
                  <a:buNone/>
                </a:pPr>
                <a:r>
                  <a:rPr lang="en-US" dirty="0" smtClean="0"/>
                  <a:t>           st</a:t>
                </a:r>
                <a:r>
                  <a:rPr lang="en-US" baseline="-25000" dirty="0" smtClean="0"/>
                  <a:t>0</a:t>
                </a:r>
                <a:r>
                  <a:rPr lang="en-US" dirty="0" smtClean="0"/>
                  <a:t> </a:t>
                </a:r>
                <a:r>
                  <a:rPr lang="en-US" dirty="0"/>
                  <a:t>:=</a:t>
                </a:r>
                <a:r>
                  <a:rPr lang="en-US" dirty="0" smtClean="0"/>
                  <a:t> </a:t>
                </a:r>
                <a:r>
                  <a:rPr lang="en-US" dirty="0" err="1" smtClean="0"/>
                  <a:t>Init</a:t>
                </a:r>
                <a:r>
                  <a:rPr lang="en-US" dirty="0" smtClean="0"/>
                  <a:t>(s)</a:t>
                </a:r>
              </a:p>
              <a:p>
                <a:pPr marL="0" indent="0">
                  <a:buNone/>
                </a:pPr>
                <a:r>
                  <a:rPr lang="en-US" b="1" dirty="0" smtClean="0"/>
                  <a:t>           For</a:t>
                </a:r>
                <a:r>
                  <a:rPr lang="en-US" dirty="0" smtClean="0"/>
                  <a:t> </a:t>
                </a:r>
                <a:r>
                  <a:rPr lang="en-US" dirty="0" err="1" smtClean="0"/>
                  <a:t>i</a:t>
                </a:r>
                <a:r>
                  <a:rPr lang="en-US" dirty="0" smtClean="0"/>
                  <a:t>=1 to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a:t>
                </a:r>
              </a:p>
              <a:p>
                <a:pPr marL="457200" lvl="1" indent="0">
                  <a:buNone/>
                </a:pPr>
                <a:r>
                  <a:rPr lang="en-US" sz="2800" dirty="0" smtClean="0"/>
                  <a:t>            (</a:t>
                </a:r>
                <a:r>
                  <a:rPr lang="en-US" sz="2800" dirty="0" err="1" smtClean="0"/>
                  <a:t>y</a:t>
                </a:r>
                <a:r>
                  <a:rPr lang="en-US" sz="2800" baseline="-25000" dirty="0" err="1" smtClean="0"/>
                  <a:t>i</a:t>
                </a:r>
                <a:r>
                  <a:rPr lang="en-US" sz="2800" dirty="0" err="1" smtClean="0"/>
                  <a:t>,st</a:t>
                </a:r>
                <a:r>
                  <a:rPr lang="en-US" sz="2800" baseline="-25000" dirty="0" err="1" smtClean="0"/>
                  <a:t>i</a:t>
                </a:r>
                <a:r>
                  <a:rPr lang="en-US" sz="2800" dirty="0" smtClean="0"/>
                  <a:t>):=</a:t>
                </a:r>
                <a:r>
                  <a:rPr lang="en-US" sz="2800" dirty="0" err="1" smtClean="0"/>
                  <a:t>GetBits</a:t>
                </a:r>
                <a:r>
                  <a:rPr lang="en-US" sz="2800" dirty="0" smtClean="0"/>
                  <a:t>(st</a:t>
                </a:r>
                <a:r>
                  <a:rPr lang="en-US" sz="2800" baseline="-25000" dirty="0" smtClean="0"/>
                  <a:t>i-1</a:t>
                </a:r>
                <a:r>
                  <a:rPr lang="en-US" sz="2800" dirty="0" smtClean="0"/>
                  <a:t>)</a:t>
                </a:r>
              </a:p>
              <a:p>
                <a:pPr marL="0" indent="0">
                  <a:buNone/>
                </a:pPr>
                <a:r>
                  <a:rPr lang="en-US" b="1" dirty="0" smtClean="0"/>
                  <a:t>          Output</a:t>
                </a:r>
                <a:r>
                  <a:rPr lang="en-US" dirty="0" smtClean="0"/>
                  <a:t>: y</a:t>
                </a:r>
                <a:r>
                  <a:rPr lang="en-US" baseline="-25000" dirty="0" smtClean="0"/>
                  <a:t>1</a:t>
                </a:r>
                <a:r>
                  <a:rPr lang="en-US" dirty="0" smtClean="0"/>
                  <a:t>,…,y</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p:spTree>
    <p:extLst>
      <p:ext uri="{BB962C8B-B14F-4D97-AF65-F5344CB8AC3E}">
        <p14:creationId xmlns:p14="http://schemas.microsoft.com/office/powerpoint/2010/main" val="20145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CS555</a:t>
            </a:r>
            <a:endParaRPr lang="en-US">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Spring 2012/Topic 5</a:t>
            </a:r>
            <a:endParaRPr lang="en-US">
              <a:solidFill>
                <a:schemeClr val="tx1"/>
              </a:solidFill>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16F488-4742-4B3F-8465-C16BAF701369}" type="slidenum">
              <a:rPr lang="en-US" altLang="en-US" sz="1400">
                <a:solidFill>
                  <a:srgbClr val="254C9C"/>
                </a:solidFill>
                <a:latin typeface="Arial" panose="020B0604020202020204" pitchFamily="34" charset="0"/>
              </a:rPr>
              <a:pPr eaLnBrk="1" hangingPunct="1"/>
              <a:t>46</a:t>
            </a:fld>
            <a:endParaRPr lang="en-US" altLang="en-US" sz="1400">
              <a:latin typeface="Arial" panose="020B0604020202020204" pitchFamily="34" charset="0"/>
            </a:endParaRPr>
          </a:p>
        </p:txBody>
      </p:sp>
      <p:sp>
        <p:nvSpPr>
          <p:cNvPr id="23557" name="Rectangle 2"/>
          <p:cNvSpPr>
            <a:spLocks noGrp="1" noChangeArrowheads="1"/>
          </p:cNvSpPr>
          <p:nvPr>
            <p:ph type="title"/>
          </p:nvPr>
        </p:nvSpPr>
        <p:spPr/>
        <p:txBody>
          <a:bodyPr/>
          <a:lstStyle/>
          <a:p>
            <a:pPr eaLnBrk="1" hangingPunct="1"/>
            <a:r>
              <a:rPr lang="en-US" altLang="en-US" smtClean="0"/>
              <a:t>The RC4 Stream Cipher</a:t>
            </a:r>
            <a:endParaRPr lang="en-AU" altLang="en-US" smtClean="0"/>
          </a:p>
        </p:txBody>
      </p:sp>
      <p:sp>
        <p:nvSpPr>
          <p:cNvPr id="23558" name="Rectangle 3"/>
          <p:cNvSpPr>
            <a:spLocks noGrp="1" noChangeArrowheads="1"/>
          </p:cNvSpPr>
          <p:nvPr>
            <p:ph type="body" idx="1"/>
          </p:nvPr>
        </p:nvSpPr>
        <p:spPr>
          <a:xfrm>
            <a:off x="2438400" y="1524000"/>
            <a:ext cx="7391400" cy="3962400"/>
          </a:xfrm>
        </p:spPr>
        <p:txBody>
          <a:bodyPr>
            <a:normAutofit fontScale="92500" lnSpcReduction="20000"/>
          </a:bodyPr>
          <a:lstStyle/>
          <a:p>
            <a:pPr eaLnBrk="1" hangingPunct="1"/>
            <a:r>
              <a:rPr lang="en-AU" altLang="en-US" sz="2400" dirty="0"/>
              <a:t>A proprietary cipher owned by RSA, designed by Ron Rivest in 1987. </a:t>
            </a:r>
          </a:p>
          <a:p>
            <a:pPr eaLnBrk="1" hangingPunct="1"/>
            <a:r>
              <a:rPr lang="en-AU" altLang="en-US" sz="2400" dirty="0"/>
              <a:t>Became public in 1994.</a:t>
            </a:r>
          </a:p>
          <a:p>
            <a:pPr eaLnBrk="1" hangingPunct="1"/>
            <a:r>
              <a:rPr lang="en-AU" altLang="en-US" sz="2400" dirty="0"/>
              <a:t>Simple and effective design. </a:t>
            </a:r>
          </a:p>
          <a:p>
            <a:pPr eaLnBrk="1" hangingPunct="1"/>
            <a:r>
              <a:rPr lang="en-AU" altLang="en-US" sz="2400" dirty="0"/>
              <a:t>Variable key size (typical 40 to 256 bits), </a:t>
            </a:r>
          </a:p>
          <a:p>
            <a:pPr eaLnBrk="1" hangingPunct="1"/>
            <a:r>
              <a:rPr lang="en-AU" altLang="en-US" sz="2400" dirty="0"/>
              <a:t>Output unbounded number of bytes. </a:t>
            </a:r>
          </a:p>
          <a:p>
            <a:pPr eaLnBrk="1" hangingPunct="1"/>
            <a:r>
              <a:rPr lang="en-AU" altLang="en-US" sz="2400" dirty="0"/>
              <a:t>Widely used (web SSL/TLS, wireless WEP). </a:t>
            </a:r>
          </a:p>
          <a:p>
            <a:pPr eaLnBrk="1" hangingPunct="1"/>
            <a:r>
              <a:rPr lang="en-AU" altLang="en-US" sz="2400" dirty="0"/>
              <a:t>Extensively studied, not a completely secure PRNG, when used correctly, </a:t>
            </a:r>
            <a:r>
              <a:rPr lang="en-AU" altLang="en-US" sz="2400" strike="sngStrike" dirty="0"/>
              <a:t>no known attacks </a:t>
            </a:r>
            <a:r>
              <a:rPr lang="en-AU" altLang="en-US" sz="2400" strike="sngStrike" dirty="0" smtClean="0"/>
              <a:t>exist</a:t>
            </a:r>
          </a:p>
          <a:p>
            <a:pPr eaLnBrk="1" hangingPunct="1"/>
            <a:r>
              <a:rPr lang="en-AU" altLang="en-US" sz="2400" b="1" dirty="0" smtClean="0"/>
              <a:t>Newer Versions</a:t>
            </a:r>
            <a:r>
              <a:rPr lang="en-AU" altLang="en-US" sz="2400" dirty="0" smtClean="0"/>
              <a:t>: RC5 and RC6</a:t>
            </a:r>
          </a:p>
          <a:p>
            <a:pPr eaLnBrk="1" hangingPunct="1"/>
            <a:r>
              <a:rPr lang="en-AU" altLang="en-US" sz="2400" b="1" dirty="0" err="1" smtClean="0"/>
              <a:t>Rijndael</a:t>
            </a:r>
            <a:r>
              <a:rPr lang="en-AU" altLang="en-US" sz="2400" dirty="0" smtClean="0"/>
              <a:t> selected by NIST as AES in 2000</a:t>
            </a:r>
            <a:endParaRPr lang="en-AU" altLang="en-US" sz="2400" dirty="0"/>
          </a:p>
        </p:txBody>
      </p:sp>
    </p:spTree>
    <p:extLst>
      <p:ext uri="{BB962C8B-B14F-4D97-AF65-F5344CB8AC3E}">
        <p14:creationId xmlns:p14="http://schemas.microsoft.com/office/powerpoint/2010/main" val="30007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Spring 2012/Topic 5</a:t>
            </a:r>
            <a:endParaRPr lang="en-US" smtClean="0">
              <a:solidFill>
                <a:schemeClr val="tx1"/>
              </a:solidFill>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FE69E0-A9F0-47C5-A44D-B4FF0C9E0147}" type="slidenum">
              <a:rPr lang="en-US" altLang="en-US" sz="1400">
                <a:solidFill>
                  <a:srgbClr val="254C9C"/>
                </a:solidFill>
                <a:latin typeface="Arial" panose="020B0604020202020204" pitchFamily="34" charset="0"/>
              </a:rPr>
              <a:pPr eaLnBrk="1" hangingPunct="1"/>
              <a:t>47</a:t>
            </a:fld>
            <a:endParaRPr lang="en-US" altLang="en-US" sz="1400">
              <a:latin typeface="Arial" panose="020B0604020202020204" pitchFamily="34" charset="0"/>
            </a:endParaRPr>
          </a:p>
        </p:txBody>
      </p:sp>
      <p:sp>
        <p:nvSpPr>
          <p:cNvPr id="24580" name="Rectangle 2"/>
          <p:cNvSpPr>
            <a:spLocks noGrp="1" noChangeArrowheads="1"/>
          </p:cNvSpPr>
          <p:nvPr>
            <p:ph type="title"/>
          </p:nvPr>
        </p:nvSpPr>
        <p:spPr/>
        <p:txBody>
          <a:bodyPr/>
          <a:lstStyle/>
          <a:p>
            <a:r>
              <a:rPr lang="en-US" altLang="en-US" dirty="0" smtClean="0"/>
              <a:t>The RC4 Cipher</a:t>
            </a:r>
          </a:p>
        </p:txBody>
      </p:sp>
      <p:sp>
        <p:nvSpPr>
          <p:cNvPr id="24581" name="Rectangle 3"/>
          <p:cNvSpPr>
            <a:spLocks noGrp="1" noChangeArrowheads="1"/>
          </p:cNvSpPr>
          <p:nvPr>
            <p:ph type="body" idx="1"/>
          </p:nvPr>
        </p:nvSpPr>
        <p:spPr>
          <a:xfrm>
            <a:off x="1981200" y="1524000"/>
            <a:ext cx="8305800" cy="4724400"/>
          </a:xfrm>
        </p:spPr>
        <p:txBody>
          <a:bodyPr/>
          <a:lstStyle/>
          <a:p>
            <a:pPr>
              <a:lnSpc>
                <a:spcPct val="90000"/>
              </a:lnSpc>
            </a:pPr>
            <a:r>
              <a:rPr lang="en-US" altLang="en-US" dirty="0" smtClean="0"/>
              <a:t>The cipher internal state consists of </a:t>
            </a:r>
          </a:p>
          <a:p>
            <a:pPr lvl="1">
              <a:lnSpc>
                <a:spcPct val="90000"/>
              </a:lnSpc>
            </a:pPr>
            <a:r>
              <a:rPr lang="en-US" altLang="en-US" dirty="0" smtClean="0"/>
              <a:t>a 256-byte array S, which contains a permutation of 0 to 255</a:t>
            </a:r>
          </a:p>
          <a:p>
            <a:pPr lvl="2">
              <a:lnSpc>
                <a:spcPct val="90000"/>
              </a:lnSpc>
            </a:pPr>
            <a:r>
              <a:rPr lang="en-AU" altLang="en-US" dirty="0" smtClean="0"/>
              <a:t>total number of possible states is 256! </a:t>
            </a:r>
            <a:r>
              <a:rPr lang="en-AU" altLang="en-US" dirty="0" smtClean="0">
                <a:sym typeface="Symbol" panose="05050102010706020507" pitchFamily="18" charset="2"/>
              </a:rPr>
              <a:t></a:t>
            </a:r>
            <a:r>
              <a:rPr lang="en-AU" altLang="en-US" dirty="0" smtClean="0"/>
              <a:t> 2</a:t>
            </a:r>
            <a:r>
              <a:rPr lang="en-AU" altLang="en-US" baseline="30000" dirty="0" smtClean="0"/>
              <a:t>1700</a:t>
            </a:r>
          </a:p>
          <a:p>
            <a:pPr lvl="1">
              <a:lnSpc>
                <a:spcPct val="90000"/>
              </a:lnSpc>
            </a:pPr>
            <a:r>
              <a:rPr lang="en-US" altLang="en-US" dirty="0" smtClean="0"/>
              <a:t>two indexes: </a:t>
            </a:r>
            <a:r>
              <a:rPr lang="en-US" altLang="en-US" dirty="0" err="1" smtClean="0"/>
              <a:t>i</a:t>
            </a:r>
            <a:r>
              <a:rPr lang="en-US" altLang="en-US" dirty="0" smtClean="0"/>
              <a:t>, j</a:t>
            </a:r>
          </a:p>
          <a:p>
            <a:pPr lvl="1">
              <a:lnSpc>
                <a:spcPct val="90000"/>
              </a:lnSpc>
              <a:buFontTx/>
              <a:buNone/>
            </a:pPr>
            <a:r>
              <a:rPr lang="en-AU" altLang="en-US" sz="2200" b="1" dirty="0" err="1">
                <a:solidFill>
                  <a:srgbClr val="CC0099"/>
                </a:solidFill>
                <a:latin typeface="Courier" pitchFamily="49" charset="0"/>
              </a:rPr>
              <a:t>i</a:t>
            </a:r>
            <a:r>
              <a:rPr lang="en-AU" altLang="en-US" sz="2200" b="1" dirty="0">
                <a:solidFill>
                  <a:srgbClr val="CC0099"/>
                </a:solidFill>
                <a:latin typeface="Courier" pitchFamily="49" charset="0"/>
              </a:rPr>
              <a:t> = j = 0 </a:t>
            </a:r>
          </a:p>
          <a:p>
            <a:pPr lvl="1">
              <a:lnSpc>
                <a:spcPct val="90000"/>
              </a:lnSpc>
              <a:buFontTx/>
              <a:buNone/>
            </a:pPr>
            <a:r>
              <a:rPr lang="en-AU" altLang="en-US" sz="2200" b="1" dirty="0">
                <a:solidFill>
                  <a:srgbClr val="CC0099"/>
                </a:solidFill>
                <a:latin typeface="Courier" pitchFamily="49" charset="0"/>
              </a:rPr>
              <a:t>Loop</a:t>
            </a:r>
            <a:endParaRPr lang="en-AU" altLang="en-US" sz="2200" b="1" baseline="-25000" dirty="0">
              <a:solidFill>
                <a:srgbClr val="CC0099"/>
              </a:solidFill>
              <a:latin typeface="Courier" pitchFamily="49" charset="0"/>
            </a:endParaRPr>
          </a:p>
          <a:p>
            <a:pPr lvl="2">
              <a:lnSpc>
                <a:spcPct val="90000"/>
              </a:lnSpc>
              <a:buFontTx/>
              <a:buNone/>
            </a:pP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+ 1) (mod 256)</a:t>
            </a:r>
          </a:p>
          <a:p>
            <a:pPr lvl="2">
              <a:lnSpc>
                <a:spcPct val="90000"/>
              </a:lnSpc>
              <a:buFontTx/>
              <a:buNone/>
            </a:pPr>
            <a:r>
              <a:rPr lang="en-AU" altLang="en-US" b="1" dirty="0" smtClean="0">
                <a:solidFill>
                  <a:srgbClr val="CC0099"/>
                </a:solidFill>
                <a:latin typeface="Courier" pitchFamily="49" charset="0"/>
              </a:rPr>
              <a:t>j = (j + 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(mod 256)</a:t>
            </a:r>
          </a:p>
          <a:p>
            <a:pPr lvl="2">
              <a:lnSpc>
                <a:spcPct val="90000"/>
              </a:lnSpc>
              <a:buFontTx/>
              <a:buNone/>
            </a:pPr>
            <a:r>
              <a:rPr lang="en-AU" altLang="en-US" b="1" dirty="0" smtClean="0">
                <a:solidFill>
                  <a:srgbClr val="CC0099"/>
                </a:solidFill>
                <a:latin typeface="Courier" pitchFamily="49" charset="0"/>
              </a:rPr>
              <a:t>swap(S[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S[j])</a:t>
            </a:r>
          </a:p>
          <a:p>
            <a:pPr lvl="2">
              <a:lnSpc>
                <a:spcPct val="90000"/>
              </a:lnSpc>
              <a:buFontTx/>
              <a:buNone/>
            </a:pPr>
            <a:r>
              <a:rPr lang="en-AU" altLang="en-US" b="1" dirty="0" smtClean="0">
                <a:solidFill>
                  <a:srgbClr val="CC0099"/>
                </a:solidFill>
                <a:latin typeface="Courier" pitchFamily="49" charset="0"/>
              </a:rPr>
              <a:t>output S[S[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S[j]] (mod 256) </a:t>
            </a:r>
          </a:p>
          <a:p>
            <a:pPr lvl="1">
              <a:lnSpc>
                <a:spcPct val="90000"/>
              </a:lnSpc>
              <a:buFontTx/>
              <a:buNone/>
            </a:pPr>
            <a:r>
              <a:rPr lang="en-AU" altLang="en-US" sz="2200" b="1" dirty="0">
                <a:solidFill>
                  <a:srgbClr val="CC0099"/>
                </a:solidFill>
                <a:latin typeface="Courier" pitchFamily="49" charset="0"/>
              </a:rPr>
              <a:t>End Loop</a:t>
            </a:r>
            <a:endParaRPr lang="en-US" altLang="en-US" sz="2200" b="1" dirty="0">
              <a:solidFill>
                <a:srgbClr val="CC0099"/>
              </a:solidFill>
              <a:latin typeface="Courier" pitchFamily="49" charset="0"/>
            </a:endParaRPr>
          </a:p>
        </p:txBody>
      </p:sp>
      <p:sp>
        <p:nvSpPr>
          <p:cNvPr id="2" name="Date Placeholder 1"/>
          <p:cNvSpPr>
            <a:spLocks noGrp="1"/>
          </p:cNvSpPr>
          <p:nvPr>
            <p:ph type="dt" sz="quarter" idx="10"/>
          </p:nvPr>
        </p:nvSpPr>
        <p:spPr/>
        <p:txBody>
          <a:bodyPr/>
          <a:lstStyle/>
          <a:p>
            <a:pPr>
              <a:defRPr/>
            </a:pPr>
            <a:r>
              <a:rPr lang="en-US"/>
              <a:t>CS555</a:t>
            </a:r>
            <a:endParaRPr lang="en-US">
              <a:solidFill>
                <a:schemeClr val="tx1"/>
              </a:solidFill>
            </a:endParaRPr>
          </a:p>
        </p:txBody>
      </p:sp>
    </p:spTree>
    <p:extLst>
      <p:ext uri="{BB962C8B-B14F-4D97-AF65-F5344CB8AC3E}">
        <p14:creationId xmlns:p14="http://schemas.microsoft.com/office/powerpoint/2010/main" val="3009401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Current Security Definition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Assumes adversary observes just one </a:t>
                </a:r>
                <a:r>
                  <a:rPr lang="en-US" dirty="0" err="1" smtClean="0"/>
                  <a:t>ciphertext</a:t>
                </a:r>
                <a:endParaRPr lang="en-US" dirty="0" smtClean="0"/>
              </a:p>
              <a:p>
                <a:endParaRPr lang="en-US" dirty="0"/>
              </a:p>
              <a:p>
                <a:r>
                  <a:rPr lang="en-US" dirty="0" smtClean="0"/>
                  <a:t>What if adversary observes two </a:t>
                </a:r>
                <a:r>
                  <a:rPr lang="en-US" dirty="0" err="1" smtClean="0"/>
                  <a:t>ciphertexts</a:t>
                </a:r>
                <a:r>
                  <a:rPr lang="en-US" dirty="0" smtClean="0"/>
                  <a:t>?</a:t>
                </a:r>
              </a:p>
              <a:p>
                <a:endParaRPr lang="en-US" dirty="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𝑐</m:t>
                          </m:r>
                        </m:e>
                        <m:sub>
                          <m:r>
                            <a:rPr lang="en-US" i="1">
                              <a:latin typeface="Cambria Math"/>
                              <a:ea typeface="Cambria Math" panose="02040503050406030204" pitchFamily="18" charset="0"/>
                            </a:rPr>
                            <m:t>1</m:t>
                          </m:r>
                        </m:sub>
                      </m:sSub>
                      <m:r>
                        <a:rPr lang="en-US" b="0" i="0" smtClean="0">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𝑚</m:t>
                          </m:r>
                        </m:e>
                        <m:sub>
                          <m:r>
                            <a:rPr lang="en-US" b="0" i="1" smtClean="0">
                              <a:latin typeface="Cambria Math"/>
                              <a:ea typeface="Cambria Math" panose="02040503050406030204" pitchFamily="18" charset="0"/>
                            </a:rPr>
                            <m:t>1</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i="1">
                              <a:latin typeface="Cambria Math"/>
                              <a:ea typeface="Cambria Math" panose="02040503050406030204" pitchFamily="18" charset="0"/>
                            </a:rPr>
                            <m:t>1</m:t>
                          </m:r>
                        </m:sub>
                      </m:sSub>
                    </m:oMath>
                  </m:oMathPara>
                </a14:m>
                <a:endParaRPr lang="en-US" dirty="0" smtClean="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𝑐</m:t>
                          </m:r>
                        </m:e>
                        <m:sub>
                          <m:r>
                            <a:rPr lang="en-US" b="0" i="1" smtClean="0">
                              <a:latin typeface="Cambria Math"/>
                              <a:ea typeface="Cambria Math" panose="02040503050406030204" pitchFamily="18" charset="0"/>
                            </a:rPr>
                            <m:t>2</m:t>
                          </m:r>
                        </m:sub>
                      </m:sSub>
                      <m:r>
                        <a:rPr lang="en-US">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oMath>
                  </m:oMathPara>
                </a14:m>
                <a:endParaRPr lang="en-US" dirty="0" smtClean="0"/>
              </a:p>
              <a:p>
                <a:pPr marL="0" lvl="1" indent="0">
                  <a:spcBef>
                    <a:spcPts val="1000"/>
                  </a:spcBef>
                  <a:buNone/>
                </a:pPr>
                <a:endParaRPr lang="en-US" dirty="0"/>
              </a:p>
              <a:p>
                <a:pPr marL="342900" lvl="1" indent="-342900">
                  <a:spcBef>
                    <a:spcPts val="1000"/>
                  </a:spcBef>
                </a:pPr>
                <a:r>
                  <a:rPr lang="en-US" dirty="0" smtClean="0"/>
                  <a:t>How could the adversary (Joe) attempt to modify c=</a:t>
                </a:r>
                <a:r>
                  <a:rPr lang="en-US" dirty="0" err="1" smtClean="0"/>
                  <a:t>Enc</a:t>
                </a:r>
                <a:r>
                  <a:rPr lang="en-US" baseline="-25000" dirty="0" err="1" smtClean="0"/>
                  <a:t>k</a:t>
                </a:r>
                <a:r>
                  <a:rPr lang="en-US" dirty="0" smtClean="0"/>
                  <a:t>(m) below?</a:t>
                </a:r>
              </a:p>
              <a:p>
                <a:pPr marL="0" lvl="1" indent="0" algn="ctr">
                  <a:spcBef>
                    <a:spcPts val="1000"/>
                  </a:spcBef>
                  <a:buNone/>
                </a:pPr>
                <a:r>
                  <a:rPr lang="en-US" dirty="0"/>
                  <a:t> </a:t>
                </a:r>
                <a:r>
                  <a:rPr lang="en-US" dirty="0" smtClean="0"/>
                  <a:t>  m = “Pay Joe the following amount (USD): 000000101”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48</a:t>
            </a:fld>
            <a:endParaRPr lang="en-US"/>
          </a:p>
        </p:txBody>
      </p:sp>
    </p:spTree>
    <p:extLst>
      <p:ext uri="{BB962C8B-B14F-4D97-AF65-F5344CB8AC3E}">
        <p14:creationId xmlns:p14="http://schemas.microsoft.com/office/powerpoint/2010/main" val="2572623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Multiple Message Eavesdropping Experiment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49</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0301" y="185653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3481466" cy="461665"/>
          </a:xfrm>
          <a:prstGeom prst="rect">
            <a:avLst/>
          </a:prstGeom>
        </p:spPr>
        <p:txBody>
          <a:bodyPr wrap="none">
            <a:spAutoFit/>
          </a:bodyPr>
          <a:lstStyle/>
          <a:p>
            <a:r>
              <a:rPr lang="en-US" sz="2400" dirty="0"/>
              <a:t>(</a:t>
            </a:r>
            <a:r>
              <a:rPr lang="en-US" sz="2400" dirty="0" smtClean="0"/>
              <a:t>m</a:t>
            </a:r>
            <a:r>
              <a:rPr lang="en-US" sz="2400" baseline="-25000" dirty="0" smtClean="0"/>
              <a:t>0,1</a:t>
            </a:r>
            <a:r>
              <a:rPr lang="en-US" sz="2400" dirty="0"/>
              <a:t>,…,</a:t>
            </a:r>
            <a:r>
              <a:rPr lang="en-US" sz="2400" dirty="0" smtClean="0"/>
              <a:t>m</a:t>
            </a:r>
            <a:r>
              <a:rPr lang="en-US" sz="2400" baseline="-25000" dirty="0" smtClean="0"/>
              <a:t>0,t</a:t>
            </a:r>
            <a:r>
              <a:rPr lang="en-US" sz="2400" dirty="0"/>
              <a:t>)</a:t>
            </a:r>
            <a:r>
              <a:rPr lang="en-US" sz="2400" dirty="0" smtClean="0"/>
              <a:t>, (</a:t>
            </a:r>
            <a:r>
              <a:rPr lang="en-US" sz="2400" dirty="0"/>
              <a:t>m</a:t>
            </a:r>
            <a:r>
              <a:rPr lang="en-US" sz="2400" baseline="-25000" dirty="0"/>
              <a:t>1,1</a:t>
            </a:r>
            <a:r>
              <a:rPr lang="en-US" sz="2400" dirty="0" smtClean="0"/>
              <a:t>,…,m</a:t>
            </a:r>
            <a:r>
              <a:rPr lang="en-US" sz="2400" baseline="-25000" dirty="0" smtClean="0"/>
              <a:t>1,t</a:t>
            </a:r>
            <a:r>
              <a:rPr lang="en-US" sz="2400" dirty="0" smtClean="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85375" y="2238693"/>
            <a:ext cx="1188146"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a:t>
            </a:r>
            <a:r>
              <a:rPr lang="en-US" sz="2400" b="1" dirty="0" err="1" smtClean="0"/>
              <a:t>c</a:t>
            </a:r>
            <a:r>
              <a:rPr lang="en-US" sz="2400" b="1" baseline="-25000" dirty="0" err="1" smtClean="0"/>
              <a:t>t</a:t>
            </a:r>
            <a:r>
              <a:rPr lang="en-US" sz="2400" b="1" dirty="0" smtClean="0"/>
              <a:t>)</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4497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75E-6 3.33333E-6 L 0.1358 -0.00047 " pathEditMode="relative" rAng="0" ptsTypes="AA">
                                      <p:cBhvr>
                                        <p:cTn id="10" dur="2000" fill="hold"/>
                                        <p:tgtEl>
                                          <p:spTgt spid="9"/>
                                        </p:tgtEl>
                                        <p:attrNameLst>
                                          <p:attrName>ppt_x</p:attrName>
                                          <p:attrName>ppt_y</p:attrName>
                                        </p:attrNameLst>
                                      </p:cBhvr>
                                      <p:rCtr x="6784"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Don’t do this!</a:t>
            </a:r>
            <a:endParaRPr lang="en-US" dirty="0"/>
          </a:p>
        </p:txBody>
      </p:sp>
      <p:sp>
        <p:nvSpPr>
          <p:cNvPr id="3" name="Content Placeholder 2"/>
          <p:cNvSpPr>
            <a:spLocks noGrp="1"/>
          </p:cNvSpPr>
          <p:nvPr>
            <p:ph idx="1"/>
          </p:nvPr>
        </p:nvSpPr>
        <p:spPr/>
        <p:txBody>
          <a:bodyPr>
            <a:normAutofit/>
          </a:bodyPr>
          <a:lstStyle/>
          <a:p>
            <a:r>
              <a:rPr lang="en-US" sz="3600" dirty="0" smtClean="0"/>
              <a:t>Rand() in C </a:t>
            </a:r>
            <a:r>
              <a:rPr lang="en-US" sz="3600" dirty="0" err="1" smtClean="0"/>
              <a:t>stdlib.h</a:t>
            </a:r>
            <a:r>
              <a:rPr lang="en-US" sz="3600" dirty="0" smtClean="0"/>
              <a:t> is no good for cryptographic applications</a:t>
            </a:r>
          </a:p>
          <a:p>
            <a:endParaRPr lang="en-US" sz="3600" dirty="0"/>
          </a:p>
          <a:p>
            <a:r>
              <a:rPr lang="en-US" sz="3600" dirty="0" smtClean="0"/>
              <a:t>Source</a:t>
            </a:r>
            <a:r>
              <a:rPr lang="en-US" sz="3600" dirty="0"/>
              <a:t> </a:t>
            </a:r>
            <a:r>
              <a:rPr lang="en-US" sz="3600" dirty="0" smtClean="0"/>
              <a:t>of many real </a:t>
            </a:r>
          </a:p>
          <a:p>
            <a:pPr marL="0" indent="0">
              <a:buNone/>
            </a:pPr>
            <a:r>
              <a:rPr lang="en-US" sz="3600" dirty="0" smtClean="0"/>
              <a:t>world flaws</a:t>
            </a:r>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sp>
        <p:nvSpPr>
          <p:cNvPr id="5" name="AutoShape 2" descr="Image result for fair coin">
            <a:hlinkClick r:id="rId2"/>
          </p:cNvPr>
          <p:cNvSpPr>
            <a:spLocks noChangeAspect="1" noChangeArrowheads="1"/>
          </p:cNvSpPr>
          <p:nvPr/>
        </p:nvSpPr>
        <p:spPr bwMode="auto">
          <a:xfrm>
            <a:off x="3149600" y="-1477963"/>
            <a:ext cx="52387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418044"/>
            <a:ext cx="5714129" cy="3522954"/>
          </a:xfrm>
          <a:prstGeom prst="rect">
            <a:avLst/>
          </a:prstGeom>
        </p:spPr>
      </p:pic>
    </p:spTree>
    <p:extLst>
      <p:ext uri="{BB962C8B-B14F-4D97-AF65-F5344CB8AC3E}">
        <p14:creationId xmlns:p14="http://schemas.microsoft.com/office/powerpoint/2010/main" val="15930952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Multiple Message Eavesdropping Experiment</a:t>
            </a:r>
          </a:p>
        </p:txBody>
      </p:sp>
      <p:sp>
        <p:nvSpPr>
          <p:cNvPr id="4" name="Slide Number Placeholder 3"/>
          <p:cNvSpPr>
            <a:spLocks noGrp="1"/>
          </p:cNvSpPr>
          <p:nvPr>
            <p:ph type="sldNum" sz="quarter" idx="12"/>
          </p:nvPr>
        </p:nvSpPr>
        <p:spPr/>
        <p:txBody>
          <a:bodyPr/>
          <a:lstStyle/>
          <a:p>
            <a:fld id="{D104D3F7-B83F-4105-B753-146AD0E5364B}" type="slidenum">
              <a:rPr lang="en-US" smtClean="0"/>
              <a:t>50</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ular Callout 18"/>
              <p:cNvSpPr/>
              <p:nvPr/>
            </p:nvSpPr>
            <p:spPr>
              <a:xfrm>
                <a:off x="325121" y="1660338"/>
                <a:ext cx="10668142" cy="4090222"/>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𝐹𝑜𝑟𝑚𝑎𝑙𝑙𝑦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𝑙𝑒𝑡</m:t>
                      </m:r>
                      <m:r>
                        <a:rPr lang="en-US" sz="2400" b="0" i="1" smtClean="0">
                          <a:solidFill>
                            <a:schemeClr val="tx1"/>
                          </a:solidFill>
                          <a:latin typeface="Cambria Math" panose="02040503050406030204" pitchFamily="18" charset="0"/>
                        </a:rPr>
                        <m:t> </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𝐺𝑒𝑛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𝐸𝑛𝑐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𝐷𝑒𝑐</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𝑑𝑒𝑛𝑜𝑡𝑒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𝑒𝑛𝑐𝑟𝑦𝑝𝑡𝑖𝑜𝑛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𝑠𝑐h𝑒𝑚𝑒</m:t>
                      </m:r>
                      <m:r>
                        <a:rPr lang="en-US" sz="2400" b="0" i="1" smtClean="0">
                          <a:solidFill>
                            <a:schemeClr val="tx1"/>
                          </a:solidFill>
                          <a:latin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ndParaRPr>
              </a:p>
              <a:p>
                <a:pPr algn="ctr"/>
                <a14:m>
                  <m:oMath xmlns:m="http://schemas.openxmlformats.org/officeDocument/2006/math">
                    <m:r>
                      <a:rPr lang="en-US" sz="2400" b="0" i="1" smtClean="0">
                        <a:solidFill>
                          <a:schemeClr val="tx1"/>
                        </a:solidFill>
                        <a:latin typeface="Cambria Math" panose="02040503050406030204" pitchFamily="18" charset="0"/>
                      </a:rPr>
                      <m:t>𝑐</m:t>
                    </m:r>
                    <m:r>
                      <a:rPr lang="en-US" sz="2400" i="1" smtClean="0">
                        <a:solidFill>
                          <a:schemeClr val="tx1"/>
                        </a:solidFill>
                        <a:latin typeface="Cambria Math" panose="02040503050406030204" pitchFamily="18" charset="0"/>
                      </a:rPr>
                      <m:t>𝑎𝑙𝑙</m:t>
                    </m:r>
                    <m:r>
                      <a:rPr lang="en-US" sz="2400" b="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𝑡h𝑒</m:t>
                    </m:r>
                    <m:r>
                      <a:rPr lang="en-US" sz="240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𝑒𝑥𝑝𝑒𝑟𝑖𝑚𝑒𝑛𝑡</m:t>
                    </m:r>
                    <m:r>
                      <a:rPr lang="en-US" sz="240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𝑃𝑟𝑖𝑣𝐾𝑚𝑢𝑙𝑡</m:t>
                    </m:r>
                  </m:oMath>
                </a14:m>
                <a:r>
                  <a:rPr lang="en-US" sz="2400" baseline="30000" dirty="0" smtClean="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𝑎𝑛𝑑</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𝑑𝑒𝑓𝑖𝑛𝑒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𝑟𝑎𝑛𝑑𝑜𝑚</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𝑣𝑎𝑟𝑖𝑎𝑏𝑙𝑒</m:t>
                    </m:r>
                  </m:oMath>
                </a14:m>
                <a:endParaRPr lang="en-US" sz="2400" baseline="30000" dirty="0">
                  <a:solidFill>
                    <a:schemeClr val="tx1"/>
                  </a:solidFill>
                </a:endParaRPr>
              </a:p>
              <a:p>
                <a:pPr algn="ctr"/>
                <a:endParaRPr lang="en-US" altLang="en-US" dirty="0" smtClean="0">
                  <a:solidFill>
                    <a:schemeClr val="tx1"/>
                  </a:solidFill>
                  <a:sym typeface="Symbol" panose="05050102010706020507" pitchFamily="18" charset="2"/>
                </a:endParaRPr>
              </a:p>
              <a:p>
                <a:pPr algn="ct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smtClean="0">
                            <a:solidFill>
                              <a:schemeClr val="tx1"/>
                            </a:solidFill>
                            <a:latin typeface="Cambria Math" panose="02040503050406030204" pitchFamily="18" charset="0"/>
                            <a:ea typeface="Cambria Math" panose="02040503050406030204" pitchFamily="18" charset="0"/>
                          </a:rPr>
                          <m:t>Π</m:t>
                        </m:r>
                        <m:r>
                          <a:rPr lang="en-US" altLang="en-US" sz="2400" i="1" dirty="0" smtClean="0">
                            <a:solidFill>
                              <a:schemeClr val="tx1"/>
                            </a:solidFill>
                            <a:latin typeface="Cambria Math" panose="02040503050406030204" pitchFamily="18" charset="0"/>
                            <a:sym typeface="Symbol" panose="05050102010706020507" pitchFamily="18" charset="2"/>
                          </a:rPr>
                          <m:t> </m:t>
                        </m:r>
                      </m:sub>
                      <m:sup>
                        <m:r>
                          <a:rPr lang="en-US" sz="2400" b="0" i="1" smtClean="0">
                            <a:solidFill>
                              <a:schemeClr val="tx1"/>
                            </a:solidFill>
                            <a:latin typeface="Cambria Math" panose="02040503050406030204" pitchFamily="18" charset="0"/>
                          </a:rPr>
                          <m:t>𝑚𝑢𝑙𝑡</m:t>
                        </m:r>
                      </m:sup>
                    </m:sSubSup>
                    <m:r>
                      <a:rPr lang="en-US" sz="2400" i="1">
                        <a:solidFill>
                          <a:schemeClr val="tx1"/>
                        </a:solidFill>
                        <a:latin typeface="Cambria Math" panose="02040503050406030204" pitchFamily="18" charset="0"/>
                      </a:rPr>
                      <m:t>=1</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𝑖𝑓</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𝑏</m:t>
                        </m:r>
                      </m:e>
                      <m:sup>
                        <m:r>
                          <a:rPr lang="en-US" sz="2400" b="0" i="1" smtClean="0">
                            <a:solidFill>
                              <a:schemeClr val="tx1"/>
                            </a:solidFill>
                            <a:latin typeface="Cambria Math" panose="02040503050406030204" pitchFamily="18" charset="0"/>
                          </a:rPr>
                          <m:t>′</m:t>
                        </m:r>
                      </m:sup>
                    </m:sSup>
                    <m:r>
                      <a:rPr lang="en-US" sz="2400" b="0" i="1" smtClean="0">
                        <a:solidFill>
                          <a:schemeClr val="tx1"/>
                        </a:solidFill>
                        <a:latin typeface="Cambria Math" panose="02040503050406030204" pitchFamily="18" charset="0"/>
                      </a:rPr>
                      <m:t>   </m:t>
                    </m:r>
                  </m:oMath>
                </a14:m>
                <a:r>
                  <a:rPr lang="en-US" sz="2400" baseline="30000" dirty="0" smtClean="0">
                    <a:solidFill>
                      <a:schemeClr val="tx1"/>
                    </a:solidFill>
                  </a:rPr>
                  <a:t>         </a:t>
                </a: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b="0" i="1" smtClean="0">
                              <a:solidFill>
                                <a:schemeClr val="tx1"/>
                              </a:solidFill>
                              <a:latin typeface="Cambria Math" panose="02040503050406030204" pitchFamily="18" charset="0"/>
                            </a:rPr>
                            <m:t>𝑚𝑢𝑙𝑡</m:t>
                          </m:r>
                        </m:sup>
                      </m:sSubSup>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𝑜𝑡h𝑒𝑟𝑤𝑖𝑠𝑒</m:t>
                      </m:r>
                    </m:oMath>
                  </m:oMathPara>
                </a14:m>
                <a:endParaRPr lang="en-US" sz="2400" baseline="30000" dirty="0" smtClean="0">
                  <a:solidFill>
                    <a:schemeClr val="tx1"/>
                  </a:solidFill>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h𝑎𝑠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𝑖𝑛𝑑𝑖𝑠𝑡𝑖𝑛𝑔𝑢𝑖𝑠h𝑎𝑏𝑙𝑒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𝑚𝑢𝑙𝑡𝑖𝑝𝑙𝑒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𝑒𝑛𝑐𝑟𝑦𝑝𝑡𝑖𝑜𝑛𝑠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𝑝𝑟𝑒𝑠𝑒𝑛𝑐𝑒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𝑜𝑓</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𝑎𝑛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𝑒𝑎𝑣𝑒𝑠𝑑𝑟𝑜𝑝𝑝𝑒𝑟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𝑖𝑓</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𝑓𝑜𝑟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𝑎𝑙𝑙</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𝑃𝑃𝑇</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𝑎𝑑𝑣𝑒𝑟𝑠𝑎𝑟𝑦</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𝑡h𝑒𝑟𝑒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r>
                  <a:rPr lang="en-US" sz="2400" b="0" dirty="0" smtClean="0">
                    <a:solidFill>
                      <a:schemeClr val="tx1"/>
                    </a:solidFill>
                    <a:ea typeface="Cambria Math" panose="02040503050406030204" pitchFamily="18" charset="0"/>
                  </a:rPr>
                  <a:t>Negligible function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𝜇</m:t>
                    </m:r>
                  </m:oMath>
                </a14:m>
                <a:r>
                  <a:rPr lang="en-US" sz="2400" b="0" dirty="0" smtClean="0">
                    <a:solidFill>
                      <a:schemeClr val="tx1"/>
                    </a:solidFill>
                    <a:ea typeface="Cambria Math" panose="02040503050406030204" pitchFamily="18" charset="0"/>
                  </a:rPr>
                  <a:t> such that </a:t>
                </a:r>
                <a:r>
                  <a:rPr lang="en-US" sz="2400" b="0" dirty="0" err="1" smtClean="0">
                    <a:solidFill>
                      <a:schemeClr val="tx1"/>
                    </a:solidFill>
                    <a:ea typeface="Cambria Math" panose="02040503050406030204" pitchFamily="18" charset="0"/>
                  </a:rPr>
                  <a:t>Pr</a:t>
                </a:r>
                <a:r>
                  <a:rPr lang="en-US" sz="2400" b="0" dirty="0" smtClean="0">
                    <a:solidFill>
                      <a:schemeClr val="tx1"/>
                    </a:solidFill>
                    <a:ea typeface="Cambria Math" panose="02040503050406030204" pitchFamily="18" charset="0"/>
                  </a:rPr>
                  <a:t>[</a:t>
                </a: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b="0" i="1" smtClean="0">
                            <a:solidFill>
                              <a:schemeClr val="tx1"/>
                            </a:solidFill>
                            <a:latin typeface="Cambria Math" panose="02040503050406030204" pitchFamily="18" charset="0"/>
                          </a:rPr>
                          <m:t>𝑚𝑢𝑙𝑡</m:t>
                        </m:r>
                      </m:sup>
                    </m:sSubSup>
                    <m:r>
                      <a:rPr lang="en-US" sz="2400" i="1">
                        <a:solidFill>
                          <a:schemeClr val="tx1"/>
                        </a:solidFill>
                        <a:latin typeface="Cambria Math" panose="02040503050406030204" pitchFamily="18" charset="0"/>
                      </a:rPr>
                      <m:t>=1</m:t>
                    </m:r>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19" name="Rectangular Callout 18"/>
              <p:cNvSpPr>
                <a:spLocks noRot="1" noChangeAspect="1" noMove="1" noResize="1" noEditPoints="1" noAdjustHandles="1" noChangeArrowheads="1" noChangeShapeType="1" noTextEdit="1"/>
              </p:cNvSpPr>
              <p:nvPr/>
            </p:nvSpPr>
            <p:spPr>
              <a:xfrm>
                <a:off x="325121" y="1660338"/>
                <a:ext cx="10668142" cy="4090222"/>
              </a:xfrm>
              <a:prstGeom prst="wedgeRectCallout">
                <a:avLst>
                  <a:gd name="adj1" fmla="val 29996"/>
                  <a:gd name="adj2" fmla="val -62916"/>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21546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Observation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If</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l-GR" i="1" smtClean="0">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 </m:t>
                    </m:r>
                  </m:oMath>
                </a14:m>
                <a:r>
                  <a:rPr lang="en-US" dirty="0" smtClean="0"/>
                  <a:t>has </a:t>
                </a:r>
                <a:r>
                  <a:rPr lang="en-US" b="1" i="1" dirty="0" smtClean="0"/>
                  <a:t>indistinguishable multiple encryptions </a:t>
                </a:r>
                <a:r>
                  <a:rPr lang="en-US" dirty="0" smtClean="0"/>
                  <a:t>in the presence of an eavesdropper </a:t>
                </a:r>
              </a:p>
              <a:p>
                <a:pPr marL="0" indent="0">
                  <a:buNone/>
                </a:pPr>
                <a:r>
                  <a:rPr lang="en-US" b="1" dirty="0" smtClean="0"/>
                  <a:t>then </a:t>
                </a:r>
              </a:p>
              <a:p>
                <a:pPr marL="0" indent="0">
                  <a:buNone/>
                </a:pP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also has </a:t>
                </a:r>
                <a:r>
                  <a:rPr lang="en-US" b="1" dirty="0" smtClean="0"/>
                  <a:t>indistinguishable encryptions</a:t>
                </a:r>
                <a:r>
                  <a:rPr lang="en-US" dirty="0" smtClean="0"/>
                  <a:t> in the presence of an eavesdropper. </a:t>
                </a:r>
              </a:p>
              <a:p>
                <a:pPr marL="0" indent="0">
                  <a:buNone/>
                </a:pPr>
                <a:endParaRPr lang="en-US" dirty="0"/>
              </a:p>
              <a:p>
                <a:r>
                  <a:rPr lang="en-US" dirty="0" smtClean="0"/>
                  <a:t>In fact </a:t>
                </a:r>
                <a:r>
                  <a:rPr lang="en-US" b="1" i="1" dirty="0"/>
                  <a:t>indistinguishable multiple encryptions </a:t>
                </a:r>
                <a:r>
                  <a:rPr lang="en-US" i="1" dirty="0" smtClean="0"/>
                  <a:t>is a strictly stronger security notion.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51</a:t>
            </a:fld>
            <a:endParaRPr lang="en-US"/>
          </a:p>
        </p:txBody>
      </p:sp>
    </p:spTree>
    <p:extLst>
      <p:ext uri="{BB962C8B-B14F-4D97-AF65-F5344CB8AC3E}">
        <p14:creationId xmlns:p14="http://schemas.microsoft.com/office/powerpoint/2010/main" val="145380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marL="0" indent="0">
                  <a:buNone/>
                </a:pPr>
                <a:r>
                  <a:rPr lang="en-US" b="1" dirty="0" smtClean="0"/>
                  <a:t>Recall</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r>
                      <a:rPr lang="en-US" i="1">
                        <a:latin typeface="Cambria Math" panose="02040503050406030204" pitchFamily="18" charset="0"/>
                      </a:rPr>
                      <m:t> </m:t>
                    </m:r>
                  </m:oMath>
                </a14:m>
                <a:r>
                  <a:rPr lang="en-US" dirty="0"/>
                  <a:t>has </a:t>
                </a:r>
                <a:r>
                  <a:rPr lang="en-US" b="1" dirty="0"/>
                  <a:t>indistinguishable encryptions</a:t>
                </a:r>
                <a:r>
                  <a:rPr lang="en-US" dirty="0"/>
                  <a:t> in the presence of an eavesdropper.</a:t>
                </a:r>
                <a:r>
                  <a:rPr lang="en-US" dirty="0" smtClean="0"/>
                  <a:t> </a:t>
                </a:r>
              </a:p>
              <a:p>
                <a:pPr marL="0" indent="0">
                  <a:buNone/>
                </a:pPr>
                <a:endParaRPr lang="en-US" dirty="0"/>
              </a:p>
              <a:p>
                <a:pPr marL="0" indent="0">
                  <a:buNone/>
                </a:pPr>
                <a:r>
                  <a:rPr lang="en-US" b="1" dirty="0" smtClean="0"/>
                  <a:t>Claim</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r>
                      <a:rPr lang="en-US" i="1">
                        <a:latin typeface="Cambria Math" panose="02040503050406030204" pitchFamily="18" charset="0"/>
                      </a:rPr>
                      <m:t> </m:t>
                    </m:r>
                  </m:oMath>
                </a14:m>
                <a:r>
                  <a:rPr lang="en-US" dirty="0" smtClean="0"/>
                  <a:t>does </a:t>
                </a:r>
                <a:r>
                  <a:rPr lang="en-US" b="1" dirty="0" smtClean="0"/>
                  <a:t>not</a:t>
                </a:r>
                <a:r>
                  <a:rPr lang="en-US" dirty="0" smtClean="0"/>
                  <a:t> have </a:t>
                </a:r>
                <a:r>
                  <a:rPr lang="en-US" b="1" dirty="0" smtClean="0"/>
                  <a:t>indistinguishable multiple </a:t>
                </a:r>
                <a:r>
                  <a:rPr lang="en-US" b="1" dirty="0"/>
                  <a:t>encryptions</a:t>
                </a:r>
                <a:r>
                  <a:rPr lang="en-US" dirty="0"/>
                  <a:t> in the presence of an eavesdropper.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r="-4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52</a:t>
            </a:fld>
            <a:endParaRPr lang="en-US"/>
          </a:p>
        </p:txBody>
      </p:sp>
    </p:spTree>
    <p:extLst>
      <p:ext uri="{BB962C8B-B14F-4D97-AF65-F5344CB8AC3E}">
        <p14:creationId xmlns:p14="http://schemas.microsoft.com/office/powerpoint/2010/main" val="216520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sp>
        <p:nvSpPr>
          <p:cNvPr id="2" name="Title 1"/>
          <p:cNvSpPr>
            <a:spLocks noGrp="1"/>
          </p:cNvSpPr>
          <p:nvPr>
            <p:ph type="title"/>
          </p:nvPr>
        </p:nvSpPr>
        <p:spPr/>
        <p:txBody>
          <a:bodyPr/>
          <a:lstStyle/>
          <a:p>
            <a:r>
              <a:rPr lang="en-US" dirty="0" smtClean="0"/>
              <a:t>Multiple Message Eavesdropping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53</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3187091" cy="461665"/>
          </a:xfrm>
          <a:prstGeom prst="rect">
            <a:avLst/>
          </a:prstGeom>
        </p:spPr>
        <p:txBody>
          <a:bodyPr wrap="none">
            <a:spAutoFit/>
          </a:bodyPr>
          <a:lstStyle/>
          <a:p>
            <a:r>
              <a:rPr lang="en-US" sz="2400" dirty="0" smtClean="0"/>
              <a:t>(0</a:t>
            </a:r>
            <a:r>
              <a:rPr lang="en-US" sz="2400" baseline="30000" dirty="0">
                <a:latin typeface="Cambria Math" panose="02040503050406030204" pitchFamily="18" charset="0"/>
                <a:ea typeface="Cambria Math" panose="02040503050406030204" pitchFamily="18" charset="0"/>
              </a:rPr>
              <a:t>ℓ(𝑛</a:t>
            </a:r>
            <a:r>
              <a:rPr lang="en-US" sz="2400" baseline="30000" dirty="0" smtClean="0">
                <a:latin typeface="Cambria Math" panose="02040503050406030204" pitchFamily="18" charset="0"/>
                <a:ea typeface="Cambria Math" panose="02040503050406030204" pitchFamily="18" charset="0"/>
              </a:rPr>
              <a:t>)</a:t>
            </a:r>
            <a:r>
              <a:rPr lang="en-US" sz="2400" dirty="0" smtClean="0"/>
              <a:t>,</a:t>
            </a:r>
            <a:r>
              <a:rPr lang="en-US" sz="2400" dirty="0"/>
              <a:t> 0</a:t>
            </a:r>
            <a:r>
              <a:rPr lang="en-US" sz="2400" baseline="30000" dirty="0">
                <a:latin typeface="Cambria Math" panose="02040503050406030204" pitchFamily="18" charset="0"/>
                <a:ea typeface="Cambria Math" panose="02040503050406030204" pitchFamily="18" charset="0"/>
              </a:rPr>
              <a:t>ℓ(𝑛)</a:t>
            </a:r>
            <a:r>
              <a:rPr lang="en-US" sz="2400" dirty="0" smtClean="0"/>
              <a:t>), (</a:t>
            </a:r>
            <a:r>
              <a:rPr lang="en-US" sz="2400" dirty="0"/>
              <a:t>0</a:t>
            </a:r>
            <a:r>
              <a:rPr lang="en-US" sz="2400" baseline="30000" dirty="0">
                <a:latin typeface="Cambria Math" panose="02040503050406030204" pitchFamily="18" charset="0"/>
                <a:ea typeface="Cambria Math" panose="02040503050406030204" pitchFamily="18" charset="0"/>
              </a:rPr>
              <a:t>ℓ(𝑛</a:t>
            </a:r>
            <a:r>
              <a:rPr lang="en-US" sz="2400" baseline="30000" dirty="0" smtClean="0">
                <a:latin typeface="Cambria Math" panose="02040503050406030204" pitchFamily="18" charset="0"/>
                <a:ea typeface="Cambria Math" panose="02040503050406030204" pitchFamily="18" charset="0"/>
              </a:rPr>
              <a:t>)</a:t>
            </a:r>
            <a:r>
              <a:rPr lang="en-US" sz="2400" dirty="0" smtClean="0"/>
              <a:t>,</a:t>
            </a:r>
            <a:r>
              <a:rPr lang="en-US" sz="2400" dirty="0"/>
              <a:t> </a:t>
            </a:r>
            <a:r>
              <a:rPr lang="en-US" sz="2400" dirty="0" smtClean="0"/>
              <a:t>1</a:t>
            </a:r>
            <a:r>
              <a:rPr lang="en-US" sz="2400" baseline="30000" dirty="0" smtClean="0">
                <a:latin typeface="Cambria Math" panose="02040503050406030204" pitchFamily="18" charset="0"/>
                <a:ea typeface="Cambria Math" panose="02040503050406030204" pitchFamily="18" charset="0"/>
              </a:rPr>
              <a:t>ℓ</a:t>
            </a:r>
            <a:r>
              <a:rPr lang="en-US" sz="2400" baseline="30000" dirty="0">
                <a:latin typeface="Cambria Math" panose="02040503050406030204" pitchFamily="18" charset="0"/>
                <a:ea typeface="Cambria Math" panose="02040503050406030204" pitchFamily="18" charset="0"/>
              </a:rPr>
              <a:t>(𝑛)</a:t>
            </a:r>
            <a:r>
              <a:rPr lang="en-US" sz="2400" dirty="0" smtClean="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s = Gen(.)</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3829011" y="2215140"/>
                <a:ext cx="349082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G</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s</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m:t>
                      </m:r>
                      <m:r>
                        <m:rPr>
                          <m:nor/>
                        </m:rPr>
                        <a:rPr lang="en-US" sz="2400" b="0" i="0" baseline="-25000" dirty="0" smtClean="0"/>
                        <m:t>1</m:t>
                      </m:r>
                      <m:r>
                        <m:rPr>
                          <m:nor/>
                        </m:rPr>
                        <a:rPr lang="en-US" sz="2400" dirty="0"/>
                        <m:t>,</m:t>
                      </m:r>
                      <m:r>
                        <m:rPr>
                          <m:nor/>
                        </m:rPr>
                        <a:rPr lang="en-US" sz="2400" dirty="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G</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s</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,2</m:t>
                      </m:r>
                      <m:r>
                        <a:rPr lang="en-US" sz="2400" b="0" i="0" smtClean="0">
                          <a:latin typeface="Cambria Math" panose="02040503050406030204" pitchFamily="18" charset="0"/>
                          <a:ea typeface="Cambria Math" panose="02040503050406030204" pitchFamily="18" charset="0"/>
                        </a:rPr>
                        <m:t>)</m:t>
                      </m:r>
                    </m:oMath>
                  </m:oMathPara>
                </a14:m>
                <a:endParaRPr lang="en-US" sz="2400" dirty="0"/>
              </a:p>
              <a:p>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3829011" y="2215140"/>
                <a:ext cx="3490827" cy="830997"/>
              </a:xfrm>
              <a:prstGeom prst="rect">
                <a:avLst/>
              </a:prstGeom>
              <a:blipFill>
                <a:blip r:embed="rId6"/>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sp>
        <p:nvSpPr>
          <p:cNvPr id="13" name="Content Placeholder 12"/>
          <p:cNvSpPr>
            <a:spLocks noGrp="1"/>
          </p:cNvSpPr>
          <p:nvPr>
            <p:ph idx="1"/>
          </p:nvPr>
        </p:nvSpPr>
        <p:spPr>
          <a:xfrm>
            <a:off x="838200" y="3948315"/>
            <a:ext cx="10515600" cy="2228648"/>
          </a:xfrm>
        </p:spPr>
        <p:txBody>
          <a:bodyPr/>
          <a:lstStyle/>
          <a:p>
            <a:endParaRPr lang="en-US" dirty="0" smtClean="0"/>
          </a:p>
          <a:p>
            <a:endParaRPr lang="en-US" dirty="0"/>
          </a:p>
        </p:txBody>
      </p:sp>
      <mc:AlternateContent xmlns:mc="http://schemas.openxmlformats.org/markup-compatibility/2006" xmlns:a14="http://schemas.microsoft.com/office/drawing/2010/main">
        <mc:Choice Requires="a14">
          <p:sp>
            <p:nvSpPr>
              <p:cNvPr id="23" name="TextBox 22"/>
              <p:cNvSpPr txBox="1"/>
              <p:nvPr/>
            </p:nvSpPr>
            <p:spPr>
              <a:xfrm>
                <a:off x="2417541" y="3532887"/>
                <a:ext cx="3547061" cy="1200329"/>
              </a:xfrm>
              <a:prstGeom prst="rect">
                <a:avLst/>
              </a:prstGeom>
              <a:noFill/>
            </p:spPr>
            <p:txBody>
              <a:bodyPr wrap="none" rtlCol="0">
                <a:spAutoFit/>
              </a:bodyPr>
              <a:lstStyle/>
              <a:p>
                <a:r>
                  <a:rPr lang="en-US" sz="3600" dirty="0" smtClean="0"/>
                  <a:t>b’ = 0     if </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𝑐</m:t>
                        </m:r>
                      </m:e>
                      <m:sub>
                        <m:r>
                          <a:rPr lang="en-US" sz="3600" b="0" i="1" smtClean="0">
                            <a:latin typeface="Cambria Math" panose="02040503050406030204" pitchFamily="18" charset="0"/>
                          </a:rPr>
                          <m:t>1</m:t>
                        </m:r>
                      </m:sub>
                    </m:sSub>
                    <m:r>
                      <a:rPr lang="en-US" sz="3600" i="1" smtClean="0">
                        <a:latin typeface="Cambria Math" panose="02040503050406030204" pitchFamily="18" charset="0"/>
                        <a:ea typeface="Cambria Math" panose="02040503050406030204" pitchFamily="18" charset="0"/>
                      </a:rPr>
                      <m:t>≠</m:t>
                    </m:r>
                    <m:sSub>
                      <m:sSubPr>
                        <m:ctrlPr>
                          <a:rPr lang="en-US" sz="360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𝑐</m:t>
                        </m:r>
                      </m:e>
                      <m:sub>
                        <m:r>
                          <a:rPr lang="en-US" sz="3600" b="0" i="1" smtClean="0">
                            <a:latin typeface="Cambria Math" panose="02040503050406030204" pitchFamily="18" charset="0"/>
                            <a:ea typeface="Cambria Math" panose="02040503050406030204" pitchFamily="18" charset="0"/>
                          </a:rPr>
                          <m:t>2</m:t>
                        </m:r>
                      </m:sub>
                    </m:sSub>
                  </m:oMath>
                </a14:m>
                <a:endParaRPr lang="en-US" sz="3600" dirty="0" smtClean="0"/>
              </a:p>
              <a:p>
                <a:r>
                  <a:rPr lang="en-US" sz="3600" dirty="0" smtClean="0"/>
                  <a:t>      1      otherwise</a:t>
                </a:r>
                <a:endParaRPr lang="en-US" sz="3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417541" y="3532887"/>
                <a:ext cx="3547061" cy="1200329"/>
              </a:xfrm>
              <a:prstGeom prst="rect">
                <a:avLst/>
              </a:prstGeom>
              <a:blipFill>
                <a:blip r:embed="rId7"/>
                <a:stretch>
                  <a:fillRect l="-5336" t="-8163" r="-4131" b="-18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07576" y="5217591"/>
                <a:ext cx="7746544" cy="1200329"/>
              </a:xfrm>
              <a:prstGeom prst="rect">
                <a:avLst/>
              </a:prstGeom>
              <a:noFill/>
            </p:spPr>
            <p:txBody>
              <a:bodyPr wrap="none" rtlCol="0">
                <a:spAutoFit/>
              </a:bodyPr>
              <a:lstStyle/>
              <a:p>
                <a:r>
                  <a:rPr lang="en-US" sz="3600" dirty="0" smtClean="0"/>
                  <a:t>Analysis: If b=1 then </a:t>
                </a:r>
                <a:r>
                  <a:rPr lang="en-US" sz="3600" dirty="0"/>
                  <a:t>c</a:t>
                </a:r>
                <a:r>
                  <a:rPr lang="en-US" sz="3600" baseline="-25000" dirty="0"/>
                  <a:t>1</a:t>
                </a:r>
                <a:r>
                  <a:rPr lang="en-US" sz="3600" dirty="0" smtClean="0"/>
                  <a:t>=</a:t>
                </a:r>
                <a:r>
                  <a:rPr lang="en-US" sz="3600" dirty="0">
                    <a:ea typeface="Cambria Math" panose="02040503050406030204" pitchFamily="18" charset="0"/>
                  </a:rPr>
                  <a:t>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oMath>
                </a14:m>
                <a:r>
                  <a:rPr lang="en-US" sz="3600" dirty="0"/>
                  <a:t> 0</a:t>
                </a:r>
                <a:r>
                  <a:rPr lang="en-US" sz="3600" baseline="30000" dirty="0">
                    <a:latin typeface="Cambria Math" panose="02040503050406030204" pitchFamily="18" charset="0"/>
                    <a:ea typeface="Cambria Math" panose="02040503050406030204" pitchFamily="18" charset="0"/>
                  </a:rPr>
                  <a:t>ℓ(𝑛</a:t>
                </a:r>
                <a:r>
                  <a:rPr lang="en-US" sz="3600" baseline="30000" dirty="0" smtClean="0">
                    <a:latin typeface="Cambria Math" panose="02040503050406030204" pitchFamily="18" charset="0"/>
                    <a:ea typeface="Cambria Math" panose="02040503050406030204" pitchFamily="18" charset="0"/>
                  </a:rPr>
                  <a:t>)</a:t>
                </a:r>
                <a:r>
                  <a:rPr lang="en-US" sz="3600" dirty="0" smtClean="0"/>
                  <a:t> =c</a:t>
                </a:r>
                <a:r>
                  <a:rPr lang="en-US" sz="3600" baseline="-25000" dirty="0" smtClean="0"/>
                  <a:t>2</a:t>
                </a:r>
                <a:endParaRPr lang="en-US" sz="3600" baseline="-25000" dirty="0"/>
              </a:p>
              <a:p>
                <a:r>
                  <a:rPr lang="en-US" sz="3600" dirty="0" smtClean="0"/>
                  <a:t> </a:t>
                </a:r>
                <a:endParaRPr lang="en-US" sz="3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07576" y="5217591"/>
                <a:ext cx="7746544" cy="1200329"/>
              </a:xfrm>
              <a:prstGeom prst="rect">
                <a:avLst/>
              </a:prstGeom>
              <a:blipFill>
                <a:blip r:embed="rId8"/>
                <a:stretch>
                  <a:fillRect l="-2439" t="-8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07576" y="5878812"/>
                <a:ext cx="10325775" cy="1200329"/>
              </a:xfrm>
              <a:prstGeom prst="rect">
                <a:avLst/>
              </a:prstGeom>
              <a:noFill/>
            </p:spPr>
            <p:txBody>
              <a:bodyPr wrap="none" rtlCol="0">
                <a:spAutoFit/>
              </a:bodyPr>
              <a:lstStyle/>
              <a:p>
                <a:r>
                  <a:rPr lang="en-US" sz="3600" dirty="0" smtClean="0"/>
                  <a:t>Analysis: </a:t>
                </a:r>
                <a:r>
                  <a:rPr lang="en-US" sz="3600" smtClean="0"/>
                  <a:t>If b=0 </a:t>
                </a:r>
                <a:r>
                  <a:rPr lang="en-US" sz="3600" dirty="0" smtClean="0"/>
                  <a:t>then </a:t>
                </a:r>
                <a:r>
                  <a:rPr lang="en-US" sz="3600" dirty="0"/>
                  <a:t>c</a:t>
                </a:r>
                <a:r>
                  <a:rPr lang="en-US" sz="3600" baseline="-25000" dirty="0"/>
                  <a:t>1</a:t>
                </a:r>
                <a:r>
                  <a:rPr lang="en-US" sz="3600" dirty="0" smtClean="0"/>
                  <a:t>=</a:t>
                </a:r>
                <a:r>
                  <a:rPr lang="en-US" sz="3600" dirty="0">
                    <a:ea typeface="Cambria Math" panose="02040503050406030204" pitchFamily="18" charset="0"/>
                  </a:rPr>
                  <a:t>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m:rPr>
                        <m:nor/>
                      </m:rPr>
                      <a:rPr lang="en-US" sz="3600" dirty="0"/>
                      <m:t>0</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i="1" smtClean="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oMath>
                </a14:m>
                <a:r>
                  <a:rPr lang="en-US" sz="3600" dirty="0"/>
                  <a:t> </a:t>
                </a:r>
                <a:r>
                  <a:rPr lang="en-US" sz="3600" dirty="0" smtClean="0"/>
                  <a:t>1</a:t>
                </a:r>
                <a:r>
                  <a:rPr lang="en-US" sz="3600" baseline="30000" dirty="0" smtClean="0">
                    <a:latin typeface="Cambria Math" panose="02040503050406030204" pitchFamily="18" charset="0"/>
                    <a:ea typeface="Cambria Math" panose="02040503050406030204" pitchFamily="18" charset="0"/>
                  </a:rPr>
                  <a:t>ℓ</a:t>
                </a:r>
                <a:r>
                  <a:rPr lang="en-US" sz="3600" baseline="30000" dirty="0">
                    <a:latin typeface="Cambria Math" panose="02040503050406030204" pitchFamily="18" charset="0"/>
                    <a:ea typeface="Cambria Math" panose="02040503050406030204" pitchFamily="18" charset="0"/>
                  </a:rPr>
                  <a:t>(𝑛)</a:t>
                </a:r>
                <a:r>
                  <a:rPr lang="en-US" sz="3600" dirty="0"/>
                  <a:t> </a:t>
                </a:r>
                <a:r>
                  <a:rPr lang="en-US" sz="3600" dirty="0" smtClean="0"/>
                  <a:t>=c</a:t>
                </a:r>
                <a:r>
                  <a:rPr lang="en-US" sz="3600" baseline="-25000" dirty="0" smtClean="0"/>
                  <a:t>2</a:t>
                </a:r>
                <a:endParaRPr lang="en-US" sz="3600" baseline="-25000" dirty="0"/>
              </a:p>
              <a:p>
                <a:r>
                  <a:rPr lang="en-US" sz="3600" dirty="0" smtClean="0"/>
                  <a:t> </a:t>
                </a:r>
                <a:endParaRPr lang="en-US" sz="3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07576" y="5878812"/>
                <a:ext cx="10325775" cy="1200329"/>
              </a:xfrm>
              <a:prstGeom prst="rect">
                <a:avLst/>
              </a:prstGeom>
              <a:blipFill>
                <a:blip r:embed="rId9"/>
                <a:stretch>
                  <a:fillRect l="-1830" t="-7614"/>
                </a:stretch>
              </a:blipFill>
            </p:spPr>
            <p:txBody>
              <a:bodyPr/>
              <a:lstStyle/>
              <a:p>
                <a:r>
                  <a:rPr lang="en-US">
                    <a:noFill/>
                  </a:rPr>
                  <a:t> </a:t>
                </a:r>
              </a:p>
            </p:txBody>
          </p:sp>
        </mc:Fallback>
      </mc:AlternateContent>
    </p:spTree>
    <p:extLst>
      <p:ext uri="{BB962C8B-B14F-4D97-AF65-F5344CB8AC3E}">
        <p14:creationId xmlns:p14="http://schemas.microsoft.com/office/powerpoint/2010/main" val="15915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91667E-6 3.33333E-6 L 0.15547 -0.00023 " pathEditMode="relative" rAng="0" ptsTypes="AA">
                                      <p:cBhvr>
                                        <p:cTn id="10" dur="2000" fill="hold"/>
                                        <p:tgtEl>
                                          <p:spTgt spid="9"/>
                                        </p:tgtEl>
                                        <p:attrNameLst>
                                          <p:attrName>ppt_x</p:attrName>
                                          <p:attrName>ppt_y</p:attrName>
                                        </p:attrNameLst>
                                      </p:cBhvr>
                                      <p:rCtr x="7773"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3" grpId="0"/>
      <p:bldP spid="24" grpId="0"/>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We Cheat?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0520" y="1825625"/>
                <a:ext cx="11536680" cy="4351338"/>
              </a:xfrm>
            </p:spPr>
            <p:txBody>
              <a:bodyPr>
                <a:noAutofit/>
              </a:bodyPr>
              <a:lstStyle/>
              <a:p>
                <a:r>
                  <a:rPr lang="en-US" sz="3400" dirty="0"/>
                  <a:t>Attack </a:t>
                </a:r>
                <a:r>
                  <a:rPr lang="en-US" sz="3400" dirty="0" smtClean="0"/>
                  <a:t>specifically exploited </a:t>
                </a:r>
                <a:r>
                  <a:rPr lang="en-US" sz="3400" dirty="0"/>
                  <a:t>the fact that we can ask to see multiple encryptions of the same message…</a:t>
                </a:r>
              </a:p>
              <a:p>
                <a:r>
                  <a:rPr lang="en-US" sz="3400" dirty="0" smtClean="0"/>
                  <a:t>The above argument might appear to show that no encryption scheme provides secure </a:t>
                </a:r>
                <a:r>
                  <a:rPr lang="en-US" sz="3400" b="1" dirty="0" smtClean="0"/>
                  <a:t>indistinguishable </a:t>
                </a:r>
                <a:r>
                  <a:rPr lang="en-US" sz="3400" b="1" dirty="0"/>
                  <a:t>multiple encryptions</a:t>
                </a:r>
                <a:r>
                  <a:rPr lang="en-US" sz="3400" dirty="0"/>
                  <a:t> in the presence of an eavesdropper. </a:t>
                </a:r>
                <a:endParaRPr lang="en-US" sz="3400" dirty="0" smtClean="0"/>
              </a:p>
              <a:p>
                <a:pPr marL="0" indent="0">
                  <a:buNone/>
                </a:pPr>
                <a:endParaRPr lang="en-US" sz="3400" b="1" dirty="0" smtClean="0"/>
              </a:p>
              <a:p>
                <a:pPr marL="0" indent="0">
                  <a:buNone/>
                </a:pPr>
                <a:r>
                  <a:rPr lang="en-US" sz="3400" b="1" dirty="0" smtClean="0"/>
                  <a:t>Theorem</a:t>
                </a:r>
                <a:r>
                  <a:rPr lang="en-US" sz="3400" dirty="0" smtClean="0"/>
                  <a:t>: If </a:t>
                </a:r>
                <a14:m>
                  <m:oMath xmlns:m="http://schemas.openxmlformats.org/officeDocument/2006/math">
                    <m:r>
                      <m:rPr>
                        <m:sty m:val="p"/>
                      </m:rPr>
                      <a:rPr lang="el-GR" sz="3400" i="1">
                        <a:latin typeface="Cambria Math" panose="02040503050406030204" pitchFamily="18" charset="0"/>
                        <a:ea typeface="Cambria Math" panose="02040503050406030204" pitchFamily="18" charset="0"/>
                      </a:rPr>
                      <m:t>Π</m:t>
                    </m:r>
                  </m:oMath>
                </a14:m>
                <a:r>
                  <a:rPr lang="en-US" sz="3400" dirty="0" smtClean="0"/>
                  <a:t> is (stateless) encryption scheme and </a:t>
                </a:r>
                <a:r>
                  <a:rPr lang="en-US" sz="3400" dirty="0" err="1" smtClean="0"/>
                  <a:t>Enc</a:t>
                </a:r>
                <a:r>
                  <a:rPr lang="en-US" sz="3400" dirty="0" smtClean="0"/>
                  <a:t> is deterministic then </a:t>
                </a:r>
                <a14:m>
                  <m:oMath xmlns:m="http://schemas.openxmlformats.org/officeDocument/2006/math">
                    <m:r>
                      <m:rPr>
                        <m:sty m:val="p"/>
                      </m:rPr>
                      <a:rPr lang="el-GR" sz="3400" i="1">
                        <a:latin typeface="Cambria Math" panose="02040503050406030204" pitchFamily="18" charset="0"/>
                        <a:ea typeface="Cambria Math" panose="02040503050406030204" pitchFamily="18" charset="0"/>
                      </a:rPr>
                      <m:t>Π</m:t>
                    </m:r>
                  </m:oMath>
                </a14:m>
                <a:r>
                  <a:rPr lang="en-US" sz="3400" dirty="0" smtClean="0"/>
                  <a:t> does </a:t>
                </a:r>
                <a:r>
                  <a:rPr lang="en-US" sz="3400" b="1" dirty="0" smtClean="0"/>
                  <a:t>not provide</a:t>
                </a:r>
                <a:r>
                  <a:rPr lang="en-US" sz="3400" dirty="0" smtClean="0"/>
                  <a:t> secure </a:t>
                </a:r>
                <a:r>
                  <a:rPr lang="en-US" sz="3400" b="1" dirty="0"/>
                  <a:t>indistinguishable multiple encryptions</a:t>
                </a:r>
                <a:r>
                  <a:rPr lang="en-US" sz="3400" dirty="0"/>
                  <a:t> </a:t>
                </a:r>
                <a:endParaRPr lang="en-US" sz="3400" dirty="0" smtClean="0"/>
              </a:p>
              <a:p>
                <a:pPr marL="0" indent="0">
                  <a:buNone/>
                </a:pPr>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0520" y="1825625"/>
                <a:ext cx="11536680" cy="4351338"/>
              </a:xfrm>
              <a:blipFill>
                <a:blip r:embed="rId2"/>
                <a:stretch>
                  <a:fillRect l="-1480" t="-3081" r="-423" b="-123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54</a:t>
            </a:fld>
            <a:endParaRPr lang="en-US"/>
          </a:p>
        </p:txBody>
      </p:sp>
    </p:spTree>
    <p:extLst>
      <p:ext uri="{BB962C8B-B14F-4D97-AF65-F5344CB8AC3E}">
        <p14:creationId xmlns:p14="http://schemas.microsoft.com/office/powerpoint/2010/main" val="134151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We Cheat?</a:t>
            </a:r>
          </a:p>
        </p:txBody>
      </p:sp>
      <p:sp>
        <p:nvSpPr>
          <p:cNvPr id="3" name="Content Placeholder 2"/>
          <p:cNvSpPr>
            <a:spLocks noGrp="1"/>
          </p:cNvSpPr>
          <p:nvPr>
            <p:ph idx="1"/>
          </p:nvPr>
        </p:nvSpPr>
        <p:spPr/>
        <p:txBody>
          <a:bodyPr/>
          <a:lstStyle/>
          <a:p>
            <a:pPr marL="0" indent="0">
              <a:buNone/>
            </a:pPr>
            <a:r>
              <a:rPr lang="en-US" b="1" dirty="0" smtClean="0"/>
              <a:t>Option 1: </a:t>
            </a:r>
            <a:r>
              <a:rPr lang="en-US" dirty="0" smtClean="0"/>
              <a:t>Weaken the security definition so that attacker cannot request two encryptions of the same message.</a:t>
            </a:r>
          </a:p>
          <a:p>
            <a:r>
              <a:rPr lang="en-US" dirty="0" smtClean="0"/>
              <a:t>Undesirable! </a:t>
            </a:r>
          </a:p>
          <a:p>
            <a:r>
              <a:rPr lang="en-US" b="1" dirty="0" smtClean="0"/>
              <a:t>Example: </a:t>
            </a:r>
            <a:r>
              <a:rPr lang="en-US" dirty="0" smtClean="0"/>
              <a:t>Dataset in which many people have the last name “Smith”</a:t>
            </a:r>
            <a:endParaRPr lang="en-US" dirty="0"/>
          </a:p>
          <a:p>
            <a:r>
              <a:rPr lang="en-US" dirty="0"/>
              <a:t>We will actually want to strengthen the definition later…</a:t>
            </a:r>
          </a:p>
          <a:p>
            <a:pPr marL="0" indent="0">
              <a:buNone/>
            </a:pPr>
            <a:endParaRPr lang="en-US" b="1" dirty="0" smtClean="0"/>
          </a:p>
          <a:p>
            <a:pPr marL="0" indent="0">
              <a:buNone/>
            </a:pPr>
            <a:r>
              <a:rPr lang="en-US" b="1" dirty="0" smtClean="0"/>
              <a:t>Option 2: </a:t>
            </a:r>
            <a:r>
              <a:rPr lang="en-US" dirty="0" smtClean="0"/>
              <a:t>Consider randomized </a:t>
            </a:r>
            <a:r>
              <a:rPr lang="en-US" dirty="0"/>
              <a:t>e</a:t>
            </a:r>
            <a:r>
              <a:rPr lang="en-US" dirty="0" smtClean="0"/>
              <a:t>ncryption algorithms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55</a:t>
            </a:fld>
            <a:endParaRPr lang="en-US"/>
          </a:p>
        </p:txBody>
      </p:sp>
      <p:pic>
        <p:nvPicPr>
          <p:cNvPr id="1026" name="Picture 2" descr="Image result for impos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707" y="5342037"/>
            <a:ext cx="3693334" cy="137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Week 2: Topic </a:t>
            </a:r>
            <a:r>
              <a:rPr lang="en-US" dirty="0" smtClean="0"/>
              <a:t>3: </a:t>
            </a:r>
            <a:r>
              <a:rPr lang="en-US" dirty="0"/>
              <a:t>CPA-Security</a:t>
            </a:r>
            <a:br>
              <a:rPr lang="en-US" dirty="0"/>
            </a:b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56</a:t>
            </a:fld>
            <a:endParaRPr lang="en-US"/>
          </a:p>
        </p:txBody>
      </p:sp>
    </p:spTree>
    <p:extLst>
      <p:ext uri="{BB962C8B-B14F-4D97-AF65-F5344CB8AC3E}">
        <p14:creationId xmlns:p14="http://schemas.microsoft.com/office/powerpoint/2010/main" val="456389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 Released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Due in class on Friday, February 3</a:t>
            </a:r>
            <a:r>
              <a:rPr lang="en-US" baseline="30000" dirty="0" smtClean="0"/>
              <a:t>rd</a:t>
            </a:r>
            <a:r>
              <a:rPr lang="en-US" dirty="0" smtClean="0"/>
              <a:t> (2 weeks)</a:t>
            </a:r>
          </a:p>
          <a:p>
            <a:endParaRPr lang="en-US" dirty="0"/>
          </a:p>
          <a:p>
            <a:r>
              <a:rPr lang="en-US" dirty="0" smtClean="0"/>
              <a:t>Solutions should be typeset (preferably in Latex)</a:t>
            </a:r>
          </a:p>
          <a:p>
            <a:endParaRPr lang="en-US" dirty="0"/>
          </a:p>
          <a:p>
            <a:r>
              <a:rPr lang="en-US" dirty="0" smtClean="0"/>
              <a:t>You may collaborate with classmates, but you must write up your own solution and you </a:t>
            </a:r>
            <a:r>
              <a:rPr lang="en-US" i="1" dirty="0" smtClean="0"/>
              <a:t>must understand</a:t>
            </a:r>
            <a:r>
              <a:rPr lang="en-US" b="1" dirty="0" smtClean="0"/>
              <a:t> </a:t>
            </a:r>
            <a:r>
              <a:rPr lang="en-US" dirty="0" smtClean="0"/>
              <a:t>this solution</a:t>
            </a:r>
          </a:p>
          <a:p>
            <a:endParaRPr lang="en-US" dirty="0"/>
          </a:p>
          <a:p>
            <a:r>
              <a:rPr lang="en-US" dirty="0" smtClean="0"/>
              <a:t>One question covers PRFs which we will cover early next week.</a:t>
            </a:r>
          </a:p>
          <a:p>
            <a:endParaRPr lang="en-US" dirty="0"/>
          </a:p>
          <a:p>
            <a:r>
              <a:rPr lang="en-US" dirty="0" smtClean="0"/>
              <a:t>Clarification questions: </a:t>
            </a:r>
            <a:r>
              <a:rPr lang="en-US" dirty="0" smtClean="0">
                <a:hlinkClick r:id="rId2"/>
              </a:rPr>
              <a:t>spring-2017-cs-55500-wng@lists.purdue.edu </a:t>
            </a: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57</a:t>
            </a:fld>
            <a:endParaRPr lang="en-US"/>
          </a:p>
        </p:txBody>
      </p:sp>
    </p:spTree>
    <p:extLst>
      <p:ext uri="{BB962C8B-B14F-4D97-AF65-F5344CB8AC3E}">
        <p14:creationId xmlns:p14="http://schemas.microsoft.com/office/powerpoint/2010/main" val="29489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fontScale="92500"/>
          </a:bodyPr>
          <a:lstStyle/>
          <a:p>
            <a:r>
              <a:rPr lang="en-US" sz="4000" dirty="0" smtClean="0"/>
              <a:t>Sematic Security/Indistinguishable Encryptions against eavesdropping attacker with one ciphertext</a:t>
            </a:r>
          </a:p>
          <a:p>
            <a:r>
              <a:rPr lang="en-US" sz="4000" dirty="0" smtClean="0"/>
              <a:t>Pseudorandom Number Generators</a:t>
            </a:r>
          </a:p>
          <a:p>
            <a:endParaRPr lang="en-US" sz="4000" dirty="0"/>
          </a:p>
          <a:p>
            <a:r>
              <a:rPr lang="en-US" sz="4000" b="1" dirty="0" smtClean="0"/>
              <a:t>Today’s Goal</a:t>
            </a:r>
            <a:r>
              <a:rPr lang="en-US" sz="4000" dirty="0" smtClean="0"/>
              <a:t>: Multiple Message Security and CPA-Security.</a:t>
            </a:r>
          </a:p>
          <a:p>
            <a:r>
              <a:rPr lang="en-US" sz="4000" strike="sngStrike" dirty="0" smtClean="0"/>
              <a:t>Build CPA-secure encryption scheme</a:t>
            </a:r>
          </a:p>
          <a:p>
            <a:endParaRPr lang="en-US" dirty="0"/>
          </a:p>
          <a:p>
            <a:pPr marL="0" lvl="2" indent="0">
              <a:spcBef>
                <a:spcPts val="1000"/>
              </a:spcBef>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142520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Chosen-Plaintext Attacks</a:t>
            </a:r>
            <a:endParaRPr lang="en-US" dirty="0"/>
          </a:p>
        </p:txBody>
      </p:sp>
      <p:sp>
        <p:nvSpPr>
          <p:cNvPr id="3" name="Content Placeholder 2"/>
          <p:cNvSpPr>
            <a:spLocks noGrp="1"/>
          </p:cNvSpPr>
          <p:nvPr>
            <p:ph idx="1"/>
          </p:nvPr>
        </p:nvSpPr>
        <p:spPr/>
        <p:txBody>
          <a:bodyPr>
            <a:normAutofit/>
          </a:bodyPr>
          <a:lstStyle/>
          <a:p>
            <a:r>
              <a:rPr lang="en-US" dirty="0" smtClean="0"/>
              <a:t>Model ability of adversary to control or influence what the honest parties encrypt.</a:t>
            </a:r>
          </a:p>
          <a:p>
            <a:endParaRPr lang="en-US" dirty="0"/>
          </a:p>
          <a:p>
            <a:r>
              <a:rPr lang="en-US" dirty="0" smtClean="0"/>
              <a:t>During World War 2 the British </a:t>
            </a:r>
            <a:r>
              <a:rPr lang="en-US" dirty="0"/>
              <a:t>placed mines at specific locations, knowing that the Germans, upon finding the mines, would encrypt the location and send them back to headquarters. The encrypted messages helped cryptanalysts at Bletchley Park to break the German encryption scheme.</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59</a:t>
            </a:fld>
            <a:endParaRPr lang="en-US"/>
          </a:p>
        </p:txBody>
      </p:sp>
    </p:spTree>
    <p:extLst>
      <p:ext uri="{BB962C8B-B14F-4D97-AF65-F5344CB8AC3E}">
        <p14:creationId xmlns:p14="http://schemas.microsoft.com/office/powerpoint/2010/main" val="2120285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2: Topic </a:t>
            </a:r>
            <a:r>
              <a:rPr lang="en-US" dirty="0" smtClean="0"/>
              <a:t>1: Computational </a:t>
            </a:r>
            <a:r>
              <a:rPr lang="en-US" dirty="0"/>
              <a:t>Security</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spTree>
    <p:extLst>
      <p:ext uri="{BB962C8B-B14F-4D97-AF65-F5344CB8AC3E}">
        <p14:creationId xmlns:p14="http://schemas.microsoft.com/office/powerpoint/2010/main" val="13367788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Chosen-Plaintext Attacks</a:t>
            </a:r>
            <a:endParaRPr lang="en-US" dirty="0"/>
          </a:p>
        </p:txBody>
      </p:sp>
      <p:sp>
        <p:nvSpPr>
          <p:cNvPr id="3" name="Content Placeholder 2"/>
          <p:cNvSpPr>
            <a:spLocks noGrp="1"/>
          </p:cNvSpPr>
          <p:nvPr>
            <p:ph idx="1"/>
          </p:nvPr>
        </p:nvSpPr>
        <p:spPr/>
        <p:txBody>
          <a:bodyPr>
            <a:normAutofit lnSpcReduction="10000"/>
          </a:bodyPr>
          <a:lstStyle/>
          <a:p>
            <a:r>
              <a:rPr lang="en-US" dirty="0" smtClean="0"/>
              <a:t>Model ability of adversary to control or influence what the honest parties encrypt.</a:t>
            </a:r>
          </a:p>
          <a:p>
            <a:endParaRPr lang="en-US" dirty="0"/>
          </a:p>
          <a:p>
            <a:r>
              <a:rPr lang="en-US" dirty="0" smtClean="0"/>
              <a:t>Battle of Midway (WWII). US Navy cryptanalysts intercept and encrypted message which they are able to partially decode (May 1942).</a:t>
            </a:r>
          </a:p>
          <a:p>
            <a:pPr lvl="1"/>
            <a:r>
              <a:rPr lang="en-US" sz="2800" dirty="0" smtClean="0"/>
              <a:t>The message stated that the Japanese were planning an attack on AF?</a:t>
            </a:r>
          </a:p>
          <a:p>
            <a:pPr lvl="1"/>
            <a:r>
              <a:rPr lang="en-US" sz="2800" dirty="0" smtClean="0"/>
              <a:t>Cryptanalysts could not decode ciphertext fragment AF.</a:t>
            </a:r>
          </a:p>
          <a:p>
            <a:pPr lvl="1"/>
            <a:r>
              <a:rPr lang="en-US" sz="2800" dirty="0" smtClean="0"/>
              <a:t>Best Guess: AF = “Midway Island.”</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60</a:t>
            </a:fld>
            <a:endParaRPr lang="en-US"/>
          </a:p>
        </p:txBody>
      </p:sp>
    </p:spTree>
    <p:extLst>
      <p:ext uri="{BB962C8B-B14F-4D97-AF65-F5344CB8AC3E}">
        <p14:creationId xmlns:p14="http://schemas.microsoft.com/office/powerpoint/2010/main" val="62479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Midway (WWII).</a:t>
            </a:r>
          </a:p>
        </p:txBody>
      </p:sp>
      <p:sp>
        <p:nvSpPr>
          <p:cNvPr id="3" name="Content Placeholder 2"/>
          <p:cNvSpPr>
            <a:spLocks noGrp="1"/>
          </p:cNvSpPr>
          <p:nvPr>
            <p:ph idx="1"/>
          </p:nvPr>
        </p:nvSpPr>
        <p:spPr/>
        <p:txBody>
          <a:bodyPr>
            <a:normAutofit lnSpcReduction="10000"/>
          </a:bodyPr>
          <a:lstStyle/>
          <a:p>
            <a:r>
              <a:rPr lang="en-US" dirty="0" smtClean="0"/>
              <a:t>US Navy cryptanalysts intercept and encrypted message which they are able to partially decode (May 1942).</a:t>
            </a:r>
          </a:p>
          <a:p>
            <a:pPr lvl="1"/>
            <a:r>
              <a:rPr lang="en-US" sz="2800" dirty="0" smtClean="0"/>
              <a:t>Message stated that the Japanese were planning a </a:t>
            </a:r>
            <a:r>
              <a:rPr lang="en-US" sz="2800" dirty="0" err="1" smtClean="0"/>
              <a:t>surpise</a:t>
            </a:r>
            <a:r>
              <a:rPr lang="en-US" sz="2800" dirty="0" smtClean="0"/>
              <a:t> attack on “AF”</a:t>
            </a:r>
          </a:p>
          <a:p>
            <a:pPr lvl="1"/>
            <a:r>
              <a:rPr lang="en-US" sz="2800" dirty="0" smtClean="0"/>
              <a:t>Cryptanalysts could not decode ciphertext fragment AF.</a:t>
            </a:r>
          </a:p>
          <a:p>
            <a:pPr lvl="1"/>
            <a:r>
              <a:rPr lang="en-US" sz="2800" dirty="0" smtClean="0"/>
              <a:t>Best Guess: AF = “Midway Island.”</a:t>
            </a:r>
          </a:p>
          <a:p>
            <a:pPr lvl="1"/>
            <a:r>
              <a:rPr lang="en-US" sz="2800" dirty="0" smtClean="0"/>
              <a:t>Washington believed Midway couldn’t possibly be the target.</a:t>
            </a:r>
          </a:p>
          <a:p>
            <a:pPr lvl="1"/>
            <a:r>
              <a:rPr lang="en-US" sz="2800" dirty="0" smtClean="0"/>
              <a:t>Cryptanalysts then told forces at Midway to send a fake message “freshwater supplies low”</a:t>
            </a:r>
          </a:p>
          <a:p>
            <a:pPr lvl="1"/>
            <a:r>
              <a:rPr lang="en-US" sz="2800" dirty="0" smtClean="0"/>
              <a:t>The Japanese intercepted and transmitted an encrypted message stating that “AF is low on water.”</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61</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930" y="548640"/>
            <a:ext cx="11847726" cy="5807710"/>
          </a:xfrm>
          <a:prstGeom prst="rect">
            <a:avLst/>
          </a:prstGeom>
        </p:spPr>
      </p:pic>
    </p:spTree>
    <p:extLst>
      <p:ext uri="{BB962C8B-B14F-4D97-AF65-F5344CB8AC3E}">
        <p14:creationId xmlns:p14="http://schemas.microsoft.com/office/powerpoint/2010/main" val="388011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Midway (WWII).</a:t>
            </a:r>
          </a:p>
        </p:txBody>
      </p:sp>
      <p:sp>
        <p:nvSpPr>
          <p:cNvPr id="3" name="Content Placeholder 2"/>
          <p:cNvSpPr>
            <a:spLocks noGrp="1"/>
          </p:cNvSpPr>
          <p:nvPr>
            <p:ph idx="1"/>
          </p:nvPr>
        </p:nvSpPr>
        <p:spPr/>
        <p:txBody>
          <a:bodyPr>
            <a:normAutofit lnSpcReduction="10000"/>
          </a:bodyPr>
          <a:lstStyle/>
          <a:p>
            <a:r>
              <a:rPr lang="en-US" dirty="0" smtClean="0"/>
              <a:t>US Navy cryptanalysts intercept and encrypted message which they are able to partially decode (May 1942).</a:t>
            </a:r>
          </a:p>
          <a:p>
            <a:pPr lvl="1"/>
            <a:r>
              <a:rPr lang="en-US" sz="2800" dirty="0" smtClean="0"/>
              <a:t>Message stated that the Japanese were planning a </a:t>
            </a:r>
            <a:r>
              <a:rPr lang="en-US" sz="2800" dirty="0" err="1" smtClean="0"/>
              <a:t>surpise</a:t>
            </a:r>
            <a:r>
              <a:rPr lang="en-US" sz="2800" dirty="0" smtClean="0"/>
              <a:t> attack on “AF”</a:t>
            </a:r>
          </a:p>
          <a:p>
            <a:pPr lvl="1"/>
            <a:r>
              <a:rPr lang="en-US" sz="2800" dirty="0" smtClean="0"/>
              <a:t>Cryptanalysts could not decode ciphertext fragment AF.</a:t>
            </a:r>
          </a:p>
          <a:p>
            <a:pPr lvl="1"/>
            <a:r>
              <a:rPr lang="en-US" sz="2800" dirty="0" smtClean="0"/>
              <a:t>Best Guess: AF = “Midway Island.”</a:t>
            </a:r>
          </a:p>
          <a:p>
            <a:pPr lvl="1"/>
            <a:r>
              <a:rPr lang="en-US" sz="2800" dirty="0" smtClean="0"/>
              <a:t>Washington believed Midway couldn’t possibly be the target.</a:t>
            </a:r>
          </a:p>
          <a:p>
            <a:pPr lvl="1"/>
            <a:r>
              <a:rPr lang="en-US" sz="2800" dirty="0" smtClean="0"/>
              <a:t>Cryptanalysts then told forces at Midway to send a fake message “freshwater supplies low”</a:t>
            </a:r>
          </a:p>
          <a:p>
            <a:pPr lvl="1"/>
            <a:r>
              <a:rPr lang="en-US" sz="2800" dirty="0" smtClean="0"/>
              <a:t>The Japanese intercepted and transmitted an encrypted message stating that “AF is low on water.”</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62</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930" y="548640"/>
            <a:ext cx="11847726" cy="5807710"/>
          </a:xfrm>
          <a:prstGeom prst="rect">
            <a:avLst/>
          </a:prstGeom>
        </p:spPr>
      </p:pic>
      <p:sp>
        <p:nvSpPr>
          <p:cNvPr id="5" name="Rectangle 4"/>
          <p:cNvSpPr/>
          <p:nvPr/>
        </p:nvSpPr>
        <p:spPr>
          <a:xfrm>
            <a:off x="2468880" y="5679440"/>
            <a:ext cx="5110480" cy="676910"/>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6589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Message Security and CPA-Attacks</a:t>
            </a:r>
            <a:endParaRPr lang="en-US" dirty="0"/>
          </a:p>
        </p:txBody>
      </p:sp>
      <p:sp>
        <p:nvSpPr>
          <p:cNvPr id="3" name="Content Placeholder 2"/>
          <p:cNvSpPr>
            <a:spLocks noGrp="1"/>
          </p:cNvSpPr>
          <p:nvPr>
            <p:ph idx="1"/>
          </p:nvPr>
        </p:nvSpPr>
        <p:spPr/>
        <p:txBody>
          <a:bodyPr/>
          <a:lstStyle/>
          <a:p>
            <a:r>
              <a:rPr lang="en-US" dirty="0"/>
              <a:t>Multiple Message Security </a:t>
            </a:r>
            <a:r>
              <a:rPr lang="en-US" dirty="0" smtClean="0"/>
              <a:t> </a:t>
            </a:r>
          </a:p>
          <a:p>
            <a:pPr lvl="1"/>
            <a:r>
              <a:rPr lang="en-US" dirty="0" smtClean="0"/>
              <a:t>Attacker must select all messages at the same time.</a:t>
            </a:r>
          </a:p>
          <a:p>
            <a:pPr lvl="1"/>
            <a:r>
              <a:rPr lang="en-US" dirty="0" smtClean="0"/>
              <a:t>Significant Limitation!</a:t>
            </a:r>
            <a:endParaRPr lang="en-US" dirty="0"/>
          </a:p>
          <a:p>
            <a:r>
              <a:rPr lang="en-US" dirty="0" smtClean="0"/>
              <a:t>In the WWII attacks cryptanalysts selected the message adaptively </a:t>
            </a:r>
          </a:p>
          <a:p>
            <a:pPr lvl="1"/>
            <a:r>
              <a:rPr lang="en-US" dirty="0" smtClean="0"/>
              <a:t>Selected message(s) to encrypt </a:t>
            </a:r>
            <a:r>
              <a:rPr lang="en-US" i="1" dirty="0" smtClean="0"/>
              <a:t>after </a:t>
            </a:r>
            <a:r>
              <a:rPr lang="en-US" dirty="0" smtClean="0"/>
              <a:t>observing target ciphertext</a:t>
            </a:r>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63</a:t>
            </a:fld>
            <a:endParaRPr lang="en-US"/>
          </a:p>
        </p:txBody>
      </p:sp>
    </p:spTree>
    <p:extLst>
      <p:ext uri="{BB962C8B-B14F-4D97-AF65-F5344CB8AC3E}">
        <p14:creationId xmlns:p14="http://schemas.microsoft.com/office/powerpoint/2010/main" val="1230739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CPA-Security (Single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64</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 Gen(.)</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92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3.7037E-7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54167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8.33333E-7 1.85185E-6 L 0.33893 0.00532 " pathEditMode="relative" rAng="0" ptsTypes="AA">
                                      <p:cBhvr>
                                        <p:cTn id="34" dur="2000" fill="hold"/>
                                        <p:tgtEl>
                                          <p:spTgt spid="32"/>
                                        </p:tgtEl>
                                        <p:attrNameLst>
                                          <p:attrName>ppt_x</p:attrName>
                                          <p:attrName>ppt_y</p:attrName>
                                        </p:attrNameLst>
                                      </p:cBhvr>
                                      <p:rCtr x="16940" y="25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CPA-Security (Single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65</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 Gen(.)</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ular Callout 37"/>
              <p:cNvSpPr/>
              <p:nvPr/>
            </p:nvSpPr>
            <p:spPr>
              <a:xfrm>
                <a:off x="325121" y="1660338"/>
                <a:ext cx="11456976" cy="4856076"/>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panose="02040503050406030204" pitchFamily="18" charset="0"/>
                        </a:rPr>
                        <m:t>Formally</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let</m:t>
                      </m:r>
                      <m:r>
                        <a:rPr lang="en-US" sz="2400" b="0" i="0" smtClean="0">
                          <a:solidFill>
                            <a:schemeClr val="tx1"/>
                          </a:solidFill>
                          <a:latin typeface="Cambria Math" panose="02040503050406030204" pitchFamily="18" charset="0"/>
                        </a:rPr>
                        <m:t> </m:t>
                      </m:r>
                      <m:r>
                        <m:rPr>
                          <m:sty m:val="p"/>
                        </m:rPr>
                        <a:rPr lang="el-GR" sz="2400" b="0" i="0" smtClean="0">
                          <a:solidFill>
                            <a:schemeClr val="tx1"/>
                          </a:solidFill>
                          <a:latin typeface="Cambria Math" panose="02040503050406030204" pitchFamily="18" charset="0"/>
                          <a:ea typeface="Cambria Math" panose="02040503050406030204" pitchFamily="18" charset="0"/>
                        </a:rPr>
                        <m:t>Π</m:t>
                      </m:r>
                      <m:r>
                        <a:rPr lang="en-US" sz="2400" b="0" i="0"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m:rPr>
                              <m:sty m:val="p"/>
                            </m:rPr>
                            <a:rPr lang="en-US" sz="2400" b="0" i="0" smtClean="0">
                              <a:solidFill>
                                <a:schemeClr val="tx1"/>
                              </a:solidFill>
                              <a:latin typeface="Cambria Math" panose="02040503050406030204" pitchFamily="18" charset="0"/>
                            </a:rPr>
                            <m:t>Gen</m:t>
                          </m:r>
                          <m:r>
                            <a:rPr lang="en-US" sz="2400" b="0" i="0"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Enc</m:t>
                          </m:r>
                          <m:r>
                            <a:rPr lang="en-US" sz="2400" b="0" i="0"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Dec</m:t>
                          </m:r>
                        </m:e>
                      </m:d>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denote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the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encryption</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scheme</m:t>
                      </m:r>
                      <m:r>
                        <a:rPr lang="en-US" sz="2400" b="0" i="0" smtClean="0">
                          <a:solidFill>
                            <a:schemeClr val="tx1"/>
                          </a:solidFill>
                          <a:latin typeface="Cambria Math" panose="02040503050406030204" pitchFamily="18" charset="0"/>
                        </a:rPr>
                        <m:t>, </m:t>
                      </m:r>
                    </m:oMath>
                  </m:oMathPara>
                </a14:m>
                <a:endParaRPr lang="en-US" sz="2400" b="0"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panose="02040503050406030204" pitchFamily="18" charset="0"/>
                        </a:rPr>
                        <m:t>c</m:t>
                      </m:r>
                      <m:r>
                        <m:rPr>
                          <m:sty m:val="p"/>
                        </m:rPr>
                        <a:rPr lang="en-US" sz="2400" i="0" smtClean="0">
                          <a:solidFill>
                            <a:schemeClr val="tx1"/>
                          </a:solidFill>
                          <a:latin typeface="Cambria Math" panose="02040503050406030204" pitchFamily="18" charset="0"/>
                        </a:rPr>
                        <m:t>all</m:t>
                      </m:r>
                      <m:r>
                        <a:rPr lang="en-US" sz="2400" b="0" i="0" smtClean="0">
                          <a:solidFill>
                            <a:schemeClr val="tx1"/>
                          </a:solidFill>
                          <a:latin typeface="Cambria Math" panose="02040503050406030204" pitchFamily="18" charset="0"/>
                        </a:rPr>
                        <m:t> </m:t>
                      </m:r>
                      <m:r>
                        <m:rPr>
                          <m:sty m:val="p"/>
                        </m:rPr>
                        <a:rPr lang="en-US" sz="2400" i="0" smtClean="0">
                          <a:solidFill>
                            <a:schemeClr val="tx1"/>
                          </a:solidFill>
                          <a:latin typeface="Cambria Math" panose="02040503050406030204" pitchFamily="18" charset="0"/>
                        </a:rPr>
                        <m:t>the</m:t>
                      </m:r>
                      <m:r>
                        <a:rPr lang="en-US" sz="2400" i="0" smtClean="0">
                          <a:solidFill>
                            <a:schemeClr val="tx1"/>
                          </a:solidFill>
                          <a:latin typeface="Cambria Math" panose="02040503050406030204" pitchFamily="18" charset="0"/>
                        </a:rPr>
                        <m:t> </m:t>
                      </m:r>
                      <m:r>
                        <m:rPr>
                          <m:sty m:val="p"/>
                        </m:rPr>
                        <a:rPr lang="en-US" sz="2400" i="0" smtClean="0">
                          <a:solidFill>
                            <a:schemeClr val="tx1"/>
                          </a:solidFill>
                          <a:latin typeface="Cambria Math" panose="02040503050406030204" pitchFamily="18" charset="0"/>
                        </a:rPr>
                        <m:t>experiment</m:t>
                      </m:r>
                      <m:r>
                        <a:rPr lang="en-US" sz="2400" b="0" i="0" smtClean="0">
                          <a:solidFill>
                            <a:schemeClr val="tx1"/>
                          </a:solidFill>
                          <a:latin typeface="Cambria Math" panose="02040503050406030204" pitchFamily="18" charset="0"/>
                        </a:rPr>
                        <m:t> </m:t>
                      </m:r>
                      <m:sSubSup>
                        <m:sSubSupPr>
                          <m:ctrlPr>
                            <a:rPr lang="en-US" sz="2400" i="1">
                              <a:solidFill>
                                <a:schemeClr val="tx1"/>
                              </a:solidFill>
                              <a:latin typeface="Cambria Math" panose="02040503050406030204" pitchFamily="18" charset="0"/>
                            </a:rPr>
                          </m:ctrlPr>
                        </m:sSubSupPr>
                        <m:e>
                          <m:r>
                            <m:rPr>
                              <m:sty m:val="p"/>
                            </m:rPr>
                            <a:rPr lang="en-US" sz="2400" i="0">
                              <a:solidFill>
                                <a:schemeClr val="tx1"/>
                              </a:solidFill>
                              <a:latin typeface="Cambria Math" panose="02040503050406030204" pitchFamily="18" charset="0"/>
                            </a:rPr>
                            <m:t>PrivK</m:t>
                          </m:r>
                        </m:e>
                        <m:sub>
                          <m:r>
                            <m:rPr>
                              <m:sty m:val="p"/>
                            </m:rPr>
                            <a:rPr lang="en-US" sz="2400" i="0">
                              <a:solidFill>
                                <a:schemeClr val="tx1"/>
                              </a:solidFill>
                              <a:latin typeface="Cambria Math" panose="02040503050406030204" pitchFamily="18" charset="0"/>
                            </a:rPr>
                            <m:t>A</m:t>
                          </m:r>
                          <m:r>
                            <a:rPr lang="en-US" sz="2400" i="0">
                              <a:solidFill>
                                <a:schemeClr val="tx1"/>
                              </a:solidFill>
                              <a:latin typeface="Cambria Math" panose="02040503050406030204" pitchFamily="18" charset="0"/>
                            </a:rPr>
                            <m:t>,</m:t>
                          </m:r>
                          <m:r>
                            <m:rPr>
                              <m:sty m:val="p"/>
                            </m:rPr>
                            <a:rPr lang="el-GR" sz="2400" i="0">
                              <a:solidFill>
                                <a:schemeClr val="tx1"/>
                              </a:solidFill>
                              <a:latin typeface="Cambria Math" panose="02040503050406030204" pitchFamily="18" charset="0"/>
                              <a:ea typeface="Cambria Math" panose="02040503050406030204" pitchFamily="18" charset="0"/>
                            </a:rPr>
                            <m:t>Π</m:t>
                          </m:r>
                          <m:r>
                            <a:rPr lang="en-US" altLang="en-US" sz="2400" i="0" dirty="0">
                              <a:solidFill>
                                <a:schemeClr val="tx1"/>
                              </a:solidFill>
                              <a:latin typeface="Cambria Math" panose="02040503050406030204" pitchFamily="18" charset="0"/>
                              <a:sym typeface="Symbol" panose="05050102010706020507" pitchFamily="18" charset="2"/>
                            </a:rPr>
                            <m:t> </m:t>
                          </m:r>
                        </m:sub>
                        <m:sup>
                          <m:r>
                            <m:rPr>
                              <m:sty m:val="p"/>
                            </m:rPr>
                            <a:rPr lang="en-US" sz="2400" i="0" baseline="30000">
                              <a:solidFill>
                                <a:schemeClr val="tx1"/>
                              </a:solidFill>
                              <a:latin typeface="Cambria Math" panose="02040503050406030204" pitchFamily="18" charset="0"/>
                            </a:rPr>
                            <m:t>cpa</m:t>
                          </m:r>
                        </m:sup>
                      </m:sSubSup>
                      <m:r>
                        <m:rPr>
                          <m:sty m:val="p"/>
                        </m:rPr>
                        <a:rPr lang="en-US" sz="2400" b="0" i="0" smtClean="0">
                          <a:solidFill>
                            <a:schemeClr val="tx1"/>
                          </a:solidFill>
                          <a:latin typeface="Cambria Math" panose="02040503050406030204" pitchFamily="18" charset="0"/>
                        </a:rPr>
                        <m:t>and</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define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a</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random</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variable</m:t>
                      </m:r>
                    </m:oMath>
                  </m:oMathPara>
                </a14:m>
                <a:endParaRPr lang="en-US" sz="2400" baseline="30000" dirty="0">
                  <a:solidFill>
                    <a:schemeClr val="tx1"/>
                  </a:solidFill>
                </a:endParaRPr>
              </a:p>
              <a:p>
                <a:pPr algn="ctr"/>
                <a:endParaRPr lang="en-US" altLang="en-US" dirty="0" smtClean="0">
                  <a:solidFill>
                    <a:schemeClr val="tx1"/>
                  </a:solidFill>
                  <a:sym typeface="Symbol" panose="05050102010706020507" pitchFamily="18" charset="2"/>
                </a:endParaRPr>
              </a:p>
              <a:p>
                <a:pPr algn="ctr"/>
                <a14:m>
                  <m:oMath xmlns:m="http://schemas.openxmlformats.org/officeDocument/2006/math">
                    <m:sSubSup>
                      <m:sSubSupPr>
                        <m:ctrlPr>
                          <a:rPr lang="en-US" sz="2400" i="1">
                            <a:solidFill>
                              <a:schemeClr val="tx1"/>
                            </a:solidFill>
                            <a:latin typeface="Cambria Math" panose="02040503050406030204" pitchFamily="18" charset="0"/>
                          </a:rPr>
                        </m:ctrlPr>
                      </m:sSubSupPr>
                      <m:e>
                        <m:r>
                          <m:rPr>
                            <m:sty m:val="p"/>
                          </m:rPr>
                          <a:rPr lang="en-US" sz="2400" i="0">
                            <a:solidFill>
                              <a:schemeClr val="tx1"/>
                            </a:solidFill>
                            <a:latin typeface="Cambria Math" panose="02040503050406030204" pitchFamily="18" charset="0"/>
                          </a:rPr>
                          <m:t>PrivK</m:t>
                        </m:r>
                      </m:e>
                      <m:sub>
                        <m:r>
                          <m:rPr>
                            <m:sty m:val="p"/>
                          </m:rPr>
                          <a:rPr lang="en-US" sz="2400" i="0">
                            <a:solidFill>
                              <a:schemeClr val="tx1"/>
                            </a:solidFill>
                            <a:latin typeface="Cambria Math" panose="02040503050406030204" pitchFamily="18" charset="0"/>
                          </a:rPr>
                          <m:t>A</m:t>
                        </m:r>
                        <m:r>
                          <a:rPr lang="en-US" sz="2400" i="0">
                            <a:solidFill>
                              <a:schemeClr val="tx1"/>
                            </a:solidFill>
                            <a:latin typeface="Cambria Math" panose="02040503050406030204" pitchFamily="18" charset="0"/>
                          </a:rPr>
                          <m:t>,</m:t>
                        </m:r>
                        <m:r>
                          <m:rPr>
                            <m:sty m:val="p"/>
                          </m:rPr>
                          <a:rPr lang="el-GR" sz="2400" i="0" smtClean="0">
                            <a:solidFill>
                              <a:schemeClr val="tx1"/>
                            </a:solidFill>
                            <a:latin typeface="Cambria Math" panose="02040503050406030204" pitchFamily="18" charset="0"/>
                            <a:ea typeface="Cambria Math" panose="02040503050406030204" pitchFamily="18" charset="0"/>
                          </a:rPr>
                          <m:t>Π</m:t>
                        </m:r>
                        <m:r>
                          <a:rPr lang="en-US" altLang="en-US" sz="2400" i="0" dirty="0" smtClean="0">
                            <a:solidFill>
                              <a:schemeClr val="tx1"/>
                            </a:solidFill>
                            <a:latin typeface="Cambria Math" panose="02040503050406030204" pitchFamily="18" charset="0"/>
                            <a:sym typeface="Symbol" panose="05050102010706020507" pitchFamily="18" charset="2"/>
                          </a:rPr>
                          <m:t> </m:t>
                        </m:r>
                      </m:sub>
                      <m:sup>
                        <m:r>
                          <m:rPr>
                            <m:sty m:val="p"/>
                          </m:rPr>
                          <a:rPr lang="en-US" sz="2400" i="0" baseline="30000">
                            <a:solidFill>
                              <a:schemeClr val="tx1"/>
                            </a:solidFill>
                            <a:latin typeface="Cambria Math" panose="02040503050406030204" pitchFamily="18" charset="0"/>
                          </a:rPr>
                          <m:t>cpa</m:t>
                        </m:r>
                      </m:sup>
                    </m:sSubSup>
                    <m:r>
                      <a:rPr lang="en-US" sz="2400" i="1">
                        <a:solidFill>
                          <a:schemeClr val="tx1"/>
                        </a:solidFill>
                        <a:latin typeface="Cambria Math" panose="02040503050406030204" pitchFamily="18" charset="0"/>
                      </a:rPr>
                      <m:t>=1</m:t>
                    </m:r>
                    <m:r>
                      <a:rPr lang="en-US" sz="2400" b="0" i="1"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if</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𝑏</m:t>
                        </m:r>
                      </m:e>
                      <m:sup>
                        <m:r>
                          <a:rPr lang="en-US" sz="2400" b="0" i="1" smtClean="0">
                            <a:solidFill>
                              <a:schemeClr val="tx1"/>
                            </a:solidFill>
                            <a:latin typeface="Cambria Math" panose="02040503050406030204" pitchFamily="18" charset="0"/>
                          </a:rPr>
                          <m:t>′</m:t>
                        </m:r>
                      </m:sup>
                    </m:sSup>
                    <m:r>
                      <a:rPr lang="en-US" sz="2400" b="0" i="1" smtClean="0">
                        <a:solidFill>
                          <a:schemeClr val="tx1"/>
                        </a:solidFill>
                        <a:latin typeface="Cambria Math" panose="02040503050406030204" pitchFamily="18" charset="0"/>
                      </a:rPr>
                      <m:t>   </m:t>
                    </m:r>
                  </m:oMath>
                </a14:m>
                <a:r>
                  <a:rPr lang="en-US" sz="2400" baseline="30000" dirty="0" smtClean="0">
                    <a:solidFill>
                      <a:schemeClr val="tx1"/>
                    </a:solidFill>
                  </a:rPr>
                  <a:t>         </a:t>
                </a: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m:rPr>
                              <m:sty m:val="p"/>
                            </m:rPr>
                            <a:rPr lang="en-US" sz="2400" i="0">
                              <a:solidFill>
                                <a:schemeClr val="tx1"/>
                              </a:solidFill>
                              <a:latin typeface="Cambria Math" panose="02040503050406030204" pitchFamily="18" charset="0"/>
                            </a:rPr>
                            <m:t>PrivK</m:t>
                          </m:r>
                        </m:e>
                        <m:sub>
                          <m:r>
                            <m:rPr>
                              <m:sty m:val="p"/>
                            </m:rPr>
                            <a:rPr lang="en-US" sz="2400" i="0">
                              <a:solidFill>
                                <a:schemeClr val="tx1"/>
                              </a:solidFill>
                              <a:latin typeface="Cambria Math" panose="02040503050406030204" pitchFamily="18" charset="0"/>
                            </a:rPr>
                            <m:t>A</m:t>
                          </m:r>
                          <m:r>
                            <a:rPr lang="en-US" sz="2400" i="0">
                              <a:solidFill>
                                <a:schemeClr val="tx1"/>
                              </a:solidFill>
                              <a:latin typeface="Cambria Math" panose="02040503050406030204" pitchFamily="18" charset="0"/>
                            </a:rPr>
                            <m:t>,</m:t>
                          </m:r>
                          <m:r>
                            <m:rPr>
                              <m:sty m:val="p"/>
                            </m:rPr>
                            <a:rPr lang="el-GR" sz="2400" i="0">
                              <a:solidFill>
                                <a:schemeClr val="tx1"/>
                              </a:solidFill>
                              <a:latin typeface="Cambria Math" panose="02040503050406030204" pitchFamily="18" charset="0"/>
                              <a:ea typeface="Cambria Math" panose="02040503050406030204" pitchFamily="18" charset="0"/>
                            </a:rPr>
                            <m:t>Π</m:t>
                          </m:r>
                          <m:r>
                            <a:rPr lang="en-US" altLang="en-US" sz="2400" i="0" dirty="0">
                              <a:solidFill>
                                <a:schemeClr val="tx1"/>
                              </a:solidFill>
                              <a:latin typeface="Cambria Math" panose="02040503050406030204" pitchFamily="18" charset="0"/>
                              <a:sym typeface="Symbol" panose="05050102010706020507" pitchFamily="18" charset="2"/>
                            </a:rPr>
                            <m:t> </m:t>
                          </m:r>
                        </m:sub>
                        <m:sup>
                          <m:r>
                            <m:rPr>
                              <m:sty m:val="p"/>
                            </m:rPr>
                            <a:rPr lang="en-US" sz="2400" i="0" baseline="30000">
                              <a:solidFill>
                                <a:schemeClr val="tx1"/>
                              </a:solidFill>
                              <a:latin typeface="Cambria Math" panose="02040503050406030204" pitchFamily="18" charset="0"/>
                            </a:rPr>
                            <m:t>cpa</m:t>
                          </m:r>
                        </m:sup>
                      </m:sSubSup>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otherwise</m:t>
                      </m:r>
                    </m:oMath>
                  </m:oMathPara>
                </a14:m>
                <a:endParaRPr lang="en-US" sz="2400" baseline="30000" dirty="0" smtClean="0">
                  <a:solidFill>
                    <a:schemeClr val="tx1"/>
                  </a:solidFill>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m:t>
                      </m:r>
                      <m:r>
                        <m:rPr>
                          <m:sty m:val="p"/>
                        </m:rPr>
                        <a:rPr lang="en-US" sz="2400" b="0" i="0" smtClean="0">
                          <a:solidFill>
                            <a:schemeClr val="tx1"/>
                          </a:solidFill>
                          <a:latin typeface="Cambria Math" panose="02040503050406030204" pitchFamily="18" charset="0"/>
                          <a:ea typeface="Cambria Math" panose="02040503050406030204" pitchFamily="18" charset="0"/>
                        </a:rPr>
                        <m:t>as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indistinguishable</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encryptions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under</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chosen</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plaintext</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attack</m:t>
                      </m:r>
                    </m:oMath>
                  </m:oMathPara>
                </a14:m>
                <a:endParaRPr lang="en-US" sz="2400" b="0" dirty="0" smtClean="0">
                  <a:solidFill>
                    <a:schemeClr val="tx1"/>
                  </a:solidFill>
                  <a:latin typeface="Cambria Math" panose="02040503050406030204" pitchFamily="18" charset="0"/>
                  <a:ea typeface="Cambria Math" panose="02040503050406030204" pitchFamily="18" charset="0"/>
                </a:endParaRPr>
              </a:p>
              <a:p>
                <a:pPr algn="ctr"/>
                <a14:m>
                  <m:oMath xmlns:m="http://schemas.openxmlformats.org/officeDocument/2006/math">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if</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for</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all</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PPT</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adversaries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there</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oMath>
                </a14:m>
                <a:r>
                  <a:rPr lang="en-US" sz="2400" dirty="0" smtClean="0">
                    <a:solidFill>
                      <a:schemeClr val="tx1"/>
                    </a:solidFill>
                    <a:ea typeface="Cambria Math" panose="02040503050406030204" pitchFamily="18" charset="0"/>
                  </a:rPr>
                  <a:t>n</a:t>
                </a:r>
                <a:r>
                  <a:rPr lang="en-US" sz="2400" b="0" dirty="0" smtClean="0">
                    <a:solidFill>
                      <a:schemeClr val="tx1"/>
                    </a:solidFill>
                    <a:ea typeface="Cambria Math" panose="02040503050406030204" pitchFamily="18" charset="0"/>
                  </a:rPr>
                  <a:t>egligible function </a:t>
                </a:r>
                <a14:m>
                  <m:oMath xmlns:m="http://schemas.openxmlformats.org/officeDocument/2006/math">
                    <m:r>
                      <m:rPr>
                        <m:sty m:val="p"/>
                      </m:rPr>
                      <a:rPr lang="en-US" sz="2400" i="0">
                        <a:solidFill>
                          <a:schemeClr val="tx1"/>
                        </a:solidFill>
                        <a:latin typeface="Cambria Math" panose="02040503050406030204" pitchFamily="18" charset="0"/>
                        <a:ea typeface="Cambria Math" panose="02040503050406030204" pitchFamily="18" charset="0"/>
                      </a:rPr>
                      <m:t>μ</m:t>
                    </m:r>
                  </m:oMath>
                </a14:m>
                <a:r>
                  <a:rPr lang="en-US" sz="2400" b="0" dirty="0" smtClean="0">
                    <a:solidFill>
                      <a:schemeClr val="tx1"/>
                    </a:solidFill>
                    <a:ea typeface="Cambria Math" panose="02040503050406030204" pitchFamily="18" charset="0"/>
                  </a:rPr>
                  <a:t> such that </a:t>
                </a:r>
              </a:p>
              <a:p>
                <a:pPr algn="ctr"/>
                <a14:m>
                  <m:oMath xmlns:m="http://schemas.openxmlformats.org/officeDocument/2006/math">
                    <m:r>
                      <m:rPr>
                        <m:sty m:val="p"/>
                      </m:rPr>
                      <a:rPr lang="en-US" sz="2400" b="0" i="0" smtClean="0">
                        <a:solidFill>
                          <a:schemeClr val="tx1"/>
                        </a:solidFill>
                        <a:latin typeface="Cambria Math" panose="02040503050406030204" pitchFamily="18" charset="0"/>
                      </a:rPr>
                      <m:t>Pr</m:t>
                    </m:r>
                    <m:d>
                      <m:dPr>
                        <m:begChr m:val="["/>
                        <m:endChr m:val="]"/>
                        <m:ctrlPr>
                          <a:rPr lang="en-US" sz="2400" i="1" smtClean="0">
                            <a:solidFill>
                              <a:schemeClr val="tx1"/>
                            </a:solidFill>
                            <a:latin typeface="Cambria Math" panose="02040503050406030204" pitchFamily="18" charset="0"/>
                          </a:rPr>
                        </m:ctrlPr>
                      </m:dPr>
                      <m:e>
                        <m:sSubSup>
                          <m:sSubSupPr>
                            <m:ctrlPr>
                              <a:rPr lang="en-US" sz="2400" i="1">
                                <a:solidFill>
                                  <a:schemeClr val="tx1"/>
                                </a:solidFill>
                                <a:latin typeface="Cambria Math" panose="02040503050406030204" pitchFamily="18" charset="0"/>
                              </a:rPr>
                            </m:ctrlPr>
                          </m:sSubSupPr>
                          <m:e>
                            <m:r>
                              <m:rPr>
                                <m:sty m:val="p"/>
                              </m:rPr>
                              <a:rPr lang="en-US" sz="2400">
                                <a:solidFill>
                                  <a:schemeClr val="tx1"/>
                                </a:solidFill>
                                <a:latin typeface="Cambria Math" panose="02040503050406030204" pitchFamily="18" charset="0"/>
                              </a:rPr>
                              <m:t>PrivK</m:t>
                            </m:r>
                          </m:e>
                          <m:sub>
                            <m:r>
                              <m:rPr>
                                <m:sty m:val="p"/>
                              </m:rPr>
                              <a:rPr lang="en-US" sz="2400">
                                <a:solidFill>
                                  <a:schemeClr val="tx1"/>
                                </a:solidFill>
                                <a:latin typeface="Cambria Math" panose="02040503050406030204" pitchFamily="18" charset="0"/>
                              </a:rPr>
                              <m:t>A</m:t>
                            </m:r>
                            <m:r>
                              <a:rPr lang="en-US" sz="2400">
                                <a:solidFill>
                                  <a:schemeClr val="tx1"/>
                                </a:solidFill>
                                <a:latin typeface="Cambria Math" panose="02040503050406030204" pitchFamily="18" charset="0"/>
                              </a:rPr>
                              <m:t>,</m:t>
                            </m:r>
                            <m:r>
                              <m:rPr>
                                <m:sty m:val="p"/>
                              </m:rPr>
                              <a:rPr lang="el-GR" sz="2400">
                                <a:solidFill>
                                  <a:schemeClr val="tx1"/>
                                </a:solidFill>
                                <a:latin typeface="Cambria Math" panose="02040503050406030204" pitchFamily="18" charset="0"/>
                                <a:ea typeface="Cambria Math" panose="02040503050406030204" pitchFamily="18" charset="0"/>
                              </a:rPr>
                              <m:t>Π</m:t>
                            </m:r>
                            <m:r>
                              <a:rPr lang="en-US" altLang="en-US" sz="2400" dirty="0">
                                <a:solidFill>
                                  <a:schemeClr val="tx1"/>
                                </a:solidFill>
                                <a:latin typeface="Cambria Math" panose="02040503050406030204" pitchFamily="18" charset="0"/>
                                <a:sym typeface="Symbol" panose="05050102010706020507" pitchFamily="18" charset="2"/>
                              </a:rPr>
                              <m:t> </m:t>
                            </m:r>
                          </m:sub>
                          <m:sup>
                            <m:r>
                              <m:rPr>
                                <m:sty m:val="p"/>
                              </m:rPr>
                              <a:rPr lang="en-US" sz="2400" baseline="30000">
                                <a:solidFill>
                                  <a:schemeClr val="tx1"/>
                                </a:solidFill>
                                <a:latin typeface="Cambria Math" panose="02040503050406030204" pitchFamily="18" charset="0"/>
                              </a:rPr>
                              <m:t>cpa</m:t>
                            </m:r>
                          </m:sup>
                        </m:sSubSup>
                        <m:r>
                          <a:rPr lang="en-US" sz="2400" i="1">
                            <a:solidFill>
                              <a:schemeClr val="tx1"/>
                            </a:solidFill>
                            <a:latin typeface="Cambria Math" panose="02040503050406030204" pitchFamily="18" charset="0"/>
                          </a:rPr>
                          <m:t>=1</m:t>
                        </m:r>
                      </m:e>
                    </m:d>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38" name="Rectangular Callout 37"/>
              <p:cNvSpPr>
                <a:spLocks noRot="1" noChangeAspect="1" noMove="1" noResize="1" noEditPoints="1" noAdjustHandles="1" noChangeArrowheads="1" noChangeShapeType="1" noTextEdit="1"/>
              </p:cNvSpPr>
              <p:nvPr/>
            </p:nvSpPr>
            <p:spPr>
              <a:xfrm>
                <a:off x="325121" y="1660338"/>
                <a:ext cx="11456976" cy="4856076"/>
              </a:xfrm>
              <a:prstGeom prst="wedgeRectCallout">
                <a:avLst>
                  <a:gd name="adj1" fmla="val 29996"/>
                  <a:gd name="adj2" fmla="val -62916"/>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62973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a:t>CPA-Security (Multiple Messages)</a:t>
            </a:r>
          </a:p>
        </p:txBody>
      </p:sp>
      <p:sp>
        <p:nvSpPr>
          <p:cNvPr id="4" name="Slide Number Placeholder 3"/>
          <p:cNvSpPr>
            <a:spLocks noGrp="1"/>
          </p:cNvSpPr>
          <p:nvPr>
            <p:ph type="sldNum" sz="quarter" idx="12"/>
          </p:nvPr>
        </p:nvSpPr>
        <p:spPr/>
        <p:txBody>
          <a:bodyPr/>
          <a:lstStyle/>
          <a:p>
            <a:fld id="{D104D3F7-B83F-4105-B753-146AD0E5364B}" type="slidenum">
              <a:rPr lang="en-US" smtClean="0"/>
              <a:t>66</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1289135" cy="461665"/>
          </a:xfrm>
          <a:prstGeom prst="rect">
            <a:avLst/>
          </a:prstGeom>
        </p:spPr>
        <p:txBody>
          <a:bodyPr wrap="none">
            <a:spAutoFit/>
          </a:bodyPr>
          <a:lstStyle/>
          <a:p>
            <a:r>
              <a:rPr lang="en-US" sz="2400" dirty="0" smtClean="0"/>
              <a:t>m</a:t>
            </a:r>
            <a:r>
              <a:rPr lang="en-US" sz="2400" baseline="-25000" dirty="0" smtClean="0"/>
              <a:t>0,1</a:t>
            </a:r>
            <a:r>
              <a:rPr lang="en-US" sz="2400" dirty="0" smtClean="0"/>
              <a:t>,m</a:t>
            </a:r>
            <a:r>
              <a:rPr lang="en-US" sz="2400" baseline="-25000" dirty="0" smtClean="0"/>
              <a:t>1,1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 Gen(.)</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975221"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b,1</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1311717" cy="461665"/>
          </a:xfrm>
          <a:prstGeom prst="rect">
            <a:avLst/>
          </a:prstGeom>
        </p:spPr>
        <p:txBody>
          <a:bodyPr wrap="square">
            <a:spAutoFit/>
          </a:bodyPr>
          <a:lstStyle/>
          <a:p>
            <a:r>
              <a:rPr lang="en-US" sz="2400" dirty="0" smtClean="0"/>
              <a:t>m</a:t>
            </a:r>
            <a:r>
              <a:rPr lang="en-US" sz="2400" baseline="-25000" dirty="0" smtClean="0"/>
              <a:t>0,2</a:t>
            </a:r>
            <a:r>
              <a:rPr lang="en-US" sz="2400" dirty="0" smtClean="0"/>
              <a:t>,m</a:t>
            </a:r>
            <a:r>
              <a:rPr lang="en-US" sz="2400" baseline="-25000" dirty="0" smtClean="0"/>
              <a:t>1,2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97522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97522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b,3</a:t>
            </a:r>
            <a:r>
              <a:rPr lang="en-US" sz="2400" b="1" dirty="0" smtClean="0"/>
              <a:t>)</a:t>
            </a:r>
            <a:endParaRPr lang="en-US" sz="2400" b="1" dirty="0"/>
          </a:p>
        </p:txBody>
      </p:sp>
      <p:sp>
        <p:nvSpPr>
          <p:cNvPr id="32" name="Rectangle 31"/>
          <p:cNvSpPr/>
          <p:nvPr/>
        </p:nvSpPr>
        <p:spPr>
          <a:xfrm>
            <a:off x="2482067" y="2800402"/>
            <a:ext cx="1375230" cy="461665"/>
          </a:xfrm>
          <a:prstGeom prst="rect">
            <a:avLst/>
          </a:prstGeom>
        </p:spPr>
        <p:txBody>
          <a:bodyPr wrap="square">
            <a:spAutoFit/>
          </a:bodyPr>
          <a:lstStyle/>
          <a:p>
            <a:r>
              <a:rPr lang="en-US" sz="2400" dirty="0" smtClean="0"/>
              <a:t>m</a:t>
            </a:r>
            <a:r>
              <a:rPr lang="en-US" sz="2400" baseline="-25000" dirty="0" smtClean="0"/>
              <a:t>0,3</a:t>
            </a:r>
            <a:r>
              <a:rPr lang="en-US" sz="2400" dirty="0" smtClean="0"/>
              <a:t>,m</a:t>
            </a:r>
            <a:r>
              <a:rPr lang="en-US" sz="2400" baseline="-25000" dirty="0" smtClean="0"/>
              <a:t>1,3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sSubSup>
                            <m:sSubSupPr>
                              <m:ctrlPr>
                                <a:rPr lang="en-US" sz="4000" i="1">
                                  <a:latin typeface="Cambria Math" panose="02040503050406030204" pitchFamily="18" charset="0"/>
                                </a:rPr>
                              </m:ctrlPr>
                            </m:sSubSupPr>
                            <m:e>
                              <m:r>
                                <a:rPr lang="en-US" sz="4000" i="1">
                                  <a:latin typeface="Cambria Math" panose="02040503050406030204" pitchFamily="18" charset="0"/>
                                </a:rPr>
                                <m:t>𝑃𝑟𝑖𝑣𝐾</m:t>
                              </m:r>
                            </m:e>
                            <m:sub>
                              <m:r>
                                <a:rPr lang="en-US" sz="4000" i="1">
                                  <a:latin typeface="Cambria Math" panose="02040503050406030204" pitchFamily="18" charset="0"/>
                                </a:rPr>
                                <m:t>𝐴</m:t>
                              </m:r>
                              <m:r>
                                <a:rPr lang="en-US" sz="4000" i="1">
                                  <a:latin typeface="Cambria Math" panose="02040503050406030204" pitchFamily="18" charset="0"/>
                                </a:rPr>
                                <m:t>,</m:t>
                              </m:r>
                              <m:r>
                                <m:rPr>
                                  <m:sty m:val="p"/>
                                </m:rPr>
                                <a:rPr lang="el-GR" sz="4000" i="1">
                                  <a:latin typeface="Cambria Math" panose="02040503050406030204" pitchFamily="18" charset="0"/>
                                  <a:ea typeface="Cambria Math" panose="02040503050406030204" pitchFamily="18" charset="0"/>
                                </a:rPr>
                                <m:t>Π</m:t>
                              </m:r>
                              <m:r>
                                <a:rPr lang="en-US" altLang="en-US" sz="4000" i="1" dirty="0">
                                  <a:latin typeface="Cambria Math" panose="02040503050406030204" pitchFamily="18" charset="0"/>
                                  <a:sym typeface="Symbol" panose="05050102010706020507" pitchFamily="18" charset="2"/>
                                </a:rPr>
                                <m:t> </m:t>
                              </m:r>
                            </m:sub>
                            <m:sup>
                              <m:r>
                                <a:rPr lang="en-US" sz="4000" i="1" baseline="30000">
                                  <a:latin typeface="Cambria Math" panose="02040503050406030204" pitchFamily="18" charset="0"/>
                                </a:rPr>
                                <m:t>𝑐𝑝𝑎</m:t>
                              </m:r>
                            </m:sup>
                          </m:sSubSup>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00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5E-6 3.7037E-7 L 0.32657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2.5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95833E-6 1.85185E-6 L 0.27955 0.00023 " pathEditMode="relative" rAng="0" ptsTypes="AA">
                                      <p:cBhvr>
                                        <p:cTn id="34" dur="2000" fill="hold"/>
                                        <p:tgtEl>
                                          <p:spTgt spid="32"/>
                                        </p:tgtEl>
                                        <p:attrNameLst>
                                          <p:attrName>ppt_x</p:attrName>
                                          <p:attrName>ppt_y</p:attrName>
                                        </p:attrNameLst>
                                      </p:cBhvr>
                                      <p:rCtr x="13971"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67</a:t>
            </a:fld>
            <a:endParaRPr lang="en-US"/>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normAutofit fontScale="92500" lnSpcReduction="10000"/>
              </a:bodyPr>
              <a:lstStyle/>
              <a:p>
                <a:pPr marL="0" indent="0">
                  <a:buNone/>
                </a:pPr>
                <a:r>
                  <a:rPr lang="en-US" b="1" dirty="0" smtClean="0"/>
                  <a:t>Theorem</a:t>
                </a:r>
                <a:r>
                  <a:rPr lang="en-US" dirty="0" smtClean="0"/>
                  <a:t>: An encryption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oMath>
                </a14:m>
                <a:r>
                  <a:rPr lang="en-US" dirty="0" smtClean="0"/>
                  <a:t> that is CPA-Secure for single encryptions is also CPA-secure for multiple encryptions.</a:t>
                </a:r>
              </a:p>
              <a:p>
                <a:pPr marL="0" indent="0">
                  <a:buNone/>
                </a:pPr>
                <a:endParaRPr lang="en-US" dirty="0"/>
              </a:p>
              <a:p>
                <a:r>
                  <a:rPr lang="en-US" dirty="0" smtClean="0"/>
                  <a:t>We will simply say CPA-security for simplicity</a:t>
                </a:r>
              </a:p>
              <a:p>
                <a:endParaRPr lang="en-US" dirty="0"/>
              </a:p>
              <a:p>
                <a:r>
                  <a:rPr lang="en-US" dirty="0" smtClean="0"/>
                  <a:t>To show CPA-Security it suffices to show CPA-security for single encryptions.</a:t>
                </a:r>
              </a:p>
              <a:p>
                <a:endParaRPr lang="en-US" dirty="0"/>
              </a:p>
              <a:p>
                <a:r>
                  <a:rPr lang="en-US" dirty="0" smtClean="0"/>
                  <a:t>To reason about security of a protocol using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we can use game with multiple encryptions.</a:t>
                </a:r>
                <a:endParaRPr lang="en-US" dirty="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a:blip r:embed="rId3"/>
                <a:stretch>
                  <a:fillRect l="-1043" t="-2801"/>
                </a:stretch>
              </a:blipFill>
            </p:spPr>
            <p:txBody>
              <a:bodyPr/>
              <a:lstStyle/>
              <a:p>
                <a:r>
                  <a:rPr lang="en-US">
                    <a:noFill/>
                  </a:rPr>
                  <a:t> </a:t>
                </a:r>
              </a:p>
            </p:txBody>
          </p:sp>
        </mc:Fallback>
      </mc:AlternateContent>
    </p:spTree>
    <p:extLst>
      <p:ext uri="{BB962C8B-B14F-4D97-AF65-F5344CB8AC3E}">
        <p14:creationId xmlns:p14="http://schemas.microsoft.com/office/powerpoint/2010/main" val="30680599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a:t>
            </a:r>
            <a:endParaRPr lang="en-US" dirty="0"/>
          </a:p>
        </p:txBody>
      </p:sp>
      <p:sp>
        <p:nvSpPr>
          <p:cNvPr id="3" name="Content Placeholder 2"/>
          <p:cNvSpPr>
            <a:spLocks noGrp="1"/>
          </p:cNvSpPr>
          <p:nvPr>
            <p:ph idx="1"/>
          </p:nvPr>
        </p:nvSpPr>
        <p:spPr/>
        <p:txBody>
          <a:bodyPr/>
          <a:lstStyle/>
          <a:p>
            <a:r>
              <a:rPr lang="en-US" dirty="0" smtClean="0"/>
              <a:t>CPA-security vs Multiple Message Encryption</a:t>
            </a:r>
          </a:p>
          <a:p>
            <a:pPr lvl="1"/>
            <a:r>
              <a:rPr lang="en-US" dirty="0" smtClean="0"/>
              <a:t>CPA-security is stronger guarantee</a:t>
            </a:r>
          </a:p>
          <a:p>
            <a:pPr lvl="1"/>
            <a:r>
              <a:rPr lang="en-US" dirty="0" smtClean="0"/>
              <a:t>Attacker can select messages adaptively</a:t>
            </a:r>
            <a:endParaRPr lang="en-US" dirty="0"/>
          </a:p>
          <a:p>
            <a:r>
              <a:rPr lang="en-US" dirty="0" smtClean="0"/>
              <a:t>CPA-security minimal security notion for a modern cryptosystem</a:t>
            </a:r>
          </a:p>
          <a:p>
            <a:endParaRPr lang="en-US" dirty="0" smtClean="0"/>
          </a:p>
          <a:p>
            <a:r>
              <a:rPr lang="en-US" dirty="0" smtClean="0"/>
              <a:t>Limitations of CPA-Security: Does not model and adversary who</a:t>
            </a:r>
          </a:p>
          <a:p>
            <a:pPr lvl="1"/>
            <a:r>
              <a:rPr lang="en-US" dirty="0" smtClean="0"/>
              <a:t>Attempts to modify messages</a:t>
            </a:r>
          </a:p>
          <a:p>
            <a:pPr lvl="1"/>
            <a:r>
              <a:rPr lang="en-US" dirty="0" smtClean="0"/>
              <a:t>Can get honest party to (partially) decrypt some messages</a:t>
            </a:r>
          </a:p>
        </p:txBody>
      </p:sp>
      <p:sp>
        <p:nvSpPr>
          <p:cNvPr id="4" name="Slide Number Placeholder 3"/>
          <p:cNvSpPr>
            <a:spLocks noGrp="1"/>
          </p:cNvSpPr>
          <p:nvPr>
            <p:ph type="sldNum" sz="quarter" idx="12"/>
          </p:nvPr>
        </p:nvSpPr>
        <p:spPr/>
        <p:txBody>
          <a:bodyPr/>
          <a:lstStyle/>
          <a:p>
            <a:fld id="{D104D3F7-B83F-4105-B753-146AD0E5364B}" type="slidenum">
              <a:rPr lang="en-US" smtClean="0"/>
              <a:t>68</a:t>
            </a:fld>
            <a:endParaRPr lang="en-US"/>
          </a:p>
        </p:txBody>
      </p:sp>
    </p:spTree>
    <p:extLst>
      <p:ext uri="{BB962C8B-B14F-4D97-AF65-F5344CB8AC3E}">
        <p14:creationId xmlns:p14="http://schemas.microsoft.com/office/powerpoint/2010/main" val="31110381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 and Message Length</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b="1" dirty="0" smtClean="0"/>
                  <a:t>Observation</a:t>
                </a:r>
                <a:r>
                  <a:rPr lang="en-US" dirty="0" smtClean="0"/>
                  <a:t>: Given a CPA-secure encryption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oMath>
                </a14:m>
                <a:r>
                  <a:rPr lang="en-US" dirty="0" smtClean="0"/>
                  <a:t> that supports messages of a single bit (</a:t>
                </a:r>
                <a14:m>
                  <m:oMath xmlns:m="http://schemas.openxmlformats.org/officeDocument/2006/math">
                    <m:r>
                      <a:rPr lang="en-US" i="1">
                        <a:latin typeface="Cambria Math" panose="02040503050406030204" pitchFamily="18" charset="0"/>
                        <a:ea typeface="Cambria Math" panose="02040503050406030204" pitchFamily="18" charset="0"/>
                      </a:rPr>
                      <m:t>ℳ</m:t>
                    </m:r>
                    <m:r>
                      <a:rPr lang="en-US">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oMath>
                </a14:m>
                <a:r>
                  <a:rPr lang="en-US" dirty="0" smtClean="0"/>
                  <a:t>)  it is easy to build a CPA-secure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𝐸𝑛𝑐</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𝐷𝑒𝑐</m:t>
                        </m:r>
                        <m:r>
                          <a:rPr lang="en-US" b="0" i="1" smtClean="0">
                            <a:latin typeface="Cambria Math" panose="02040503050406030204" pitchFamily="18" charset="0"/>
                          </a:rPr>
                          <m:t>′</m:t>
                        </m:r>
                      </m:e>
                    </m:d>
                  </m:oMath>
                </a14:m>
                <a:r>
                  <a:rPr lang="en-US" dirty="0" smtClean="0"/>
                  <a:t> that supports messages m = m</a:t>
                </a:r>
                <a:r>
                  <a:rPr lang="en-US" baseline="-25000" dirty="0" smtClean="0"/>
                  <a:t>1</a:t>
                </a:r>
                <a:r>
                  <a:rPr lang="en-US" dirty="0" smtClean="0"/>
                  <a:t>,…,</a:t>
                </a:r>
                <a:r>
                  <a:rPr lang="en-US" dirty="0" err="1" smtClean="0"/>
                  <a:t>m</a:t>
                </a:r>
                <a:r>
                  <a:rPr lang="en-US" baseline="-25000" dirty="0" err="1" smtClean="0"/>
                  <a:t>n</a:t>
                </a:r>
                <a14:m>
                  <m:oMath xmlns:m="http://schemas.openxmlformats.org/officeDocument/2006/math">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r>
                      <a:rPr lang="en-US" i="1" baseline="30000">
                        <a:latin typeface="Cambria Math" panose="02040503050406030204" pitchFamily="18" charset="0"/>
                        <a:ea typeface="Cambria Math" panose="02040503050406030204" pitchFamily="18" charset="0"/>
                      </a:rPr>
                      <m:t>𝑛</m:t>
                    </m:r>
                  </m:oMath>
                </a14:m>
                <a:r>
                  <a:rPr lang="en-US" dirty="0">
                    <a:ea typeface="Cambria Math" panose="02040503050406030204" pitchFamily="18" charset="0"/>
                  </a:rPr>
                  <a:t> </a:t>
                </a:r>
                <a:r>
                  <a:rPr lang="en-US" dirty="0" smtClean="0"/>
                  <a:t>of length n.</a:t>
                </a:r>
              </a:p>
              <a:p>
                <a:pPr marL="0" indent="0">
                  <a:buNone/>
                </a:pP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m:rPr>
                              <m:sty m:val="p"/>
                            </m:rPr>
                            <a:rPr lang="en-US" b="0" i="0" smtClean="0">
                              <a:latin typeface="Cambria Math" panose="02040503050406030204" pitchFamily="18" charset="0"/>
                            </a:rPr>
                            <m:t>Enc</m:t>
                          </m:r>
                        </m:e>
                        <m:sub>
                          <m:r>
                            <m:rPr>
                              <m:sty m:val="p"/>
                            </m:rPr>
                            <a:rPr lang="en-US" b="0" i="0" smtClean="0">
                              <a:latin typeface="Cambria Math" panose="02040503050406030204" pitchFamily="18" charset="0"/>
                            </a:rPr>
                            <m:t>k</m:t>
                          </m:r>
                        </m:sub>
                        <m:sup>
                          <m:r>
                            <a:rPr lang="en-US" b="0" i="0"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Enc</m:t>
                              </m:r>
                            </m:e>
                            <m:sub>
                              <m:r>
                                <m:rPr>
                                  <m:sty m:val="p"/>
                                </m:rPr>
                                <a:rPr lang="en-US">
                                  <a:latin typeface="Cambria Math" panose="02040503050406030204" pitchFamily="18" charset="0"/>
                                </a:rPr>
                                <m:t>k</m:t>
                              </m:r>
                            </m:sub>
                            <m:sup/>
                          </m:sSubSup>
                          <m:d>
                            <m:dPr>
                              <m:ctrlPr>
                                <a:rPr lang="en-US" i="1">
                                  <a:latin typeface="Cambria Math" panose="02040503050406030204" pitchFamily="18" charset="0"/>
                                </a:rPr>
                              </m:ctrlPr>
                            </m:dPr>
                            <m:e>
                              <m:r>
                                <a:rPr lang="en-US" i="1">
                                  <a:latin typeface="Cambria Math" panose="02040503050406030204" pitchFamily="18" charset="0"/>
                                </a:rPr>
                                <m:t>𝑚</m:t>
                              </m:r>
                              <m:r>
                                <a:rPr lang="en-US" i="1" baseline="-25000">
                                  <a:latin typeface="Cambria Math" panose="02040503050406030204" pitchFamily="18" charset="0"/>
                                </a:rPr>
                                <m:t>1</m:t>
                              </m:r>
                            </m:e>
                          </m:d>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Enc</m:t>
                              </m:r>
                            </m:e>
                            <m:sub>
                              <m:r>
                                <m:rPr>
                                  <m:sty m:val="p"/>
                                </m:rPr>
                                <a:rPr lang="en-US">
                                  <a:latin typeface="Cambria Math" panose="02040503050406030204" pitchFamily="18" charset="0"/>
                                </a:rPr>
                                <m:t>k</m:t>
                              </m:r>
                            </m:sub>
                            <m:sup/>
                          </m:sSubSup>
                          <m:d>
                            <m:dPr>
                              <m:ctrlPr>
                                <a:rPr lang="en-US" i="1">
                                  <a:latin typeface="Cambria Math" panose="02040503050406030204" pitchFamily="18" charset="0"/>
                                </a:rPr>
                              </m:ctrlPr>
                            </m:dPr>
                            <m:e>
                              <m:r>
                                <a:rPr lang="en-US" i="1">
                                  <a:latin typeface="Cambria Math" panose="02040503050406030204" pitchFamily="18" charset="0"/>
                                </a:rPr>
                                <m:t>𝑚</m:t>
                              </m:r>
                              <m:r>
                                <a:rPr lang="en-US" i="1" baseline="-25000">
                                  <a:latin typeface="Cambria Math" panose="02040503050406030204" pitchFamily="18" charset="0"/>
                                </a:rPr>
                                <m:t>𝑛</m:t>
                              </m:r>
                            </m:e>
                          </m:d>
                        </m:e>
                      </m:d>
                    </m:oMath>
                  </m:oMathPara>
                </a14:m>
                <a:endParaRPr lang="en-US" dirty="0" smtClean="0"/>
              </a:p>
              <a:p>
                <a:pPr marL="0" indent="0">
                  <a:buNone/>
                </a:pPr>
                <a:endParaRPr lang="en-US" dirty="0"/>
              </a:p>
              <a:p>
                <a:pPr marL="0" indent="0">
                  <a:buNone/>
                </a:pPr>
                <a:r>
                  <a:rPr lang="en-US" b="1" dirty="0" smtClean="0"/>
                  <a:t>Exercise</a:t>
                </a:r>
                <a:r>
                  <a:rPr lang="en-US" dirty="0" smtClean="0"/>
                  <a:t>: How would you prove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is CPA-secure?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8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69</a:t>
            </a:fld>
            <a:endParaRPr lang="en-US"/>
          </a:p>
        </p:txBody>
      </p:sp>
    </p:spTree>
    <p:extLst>
      <p:ext uri="{BB962C8B-B14F-4D97-AF65-F5344CB8AC3E}">
        <p14:creationId xmlns:p14="http://schemas.microsoft.com/office/powerpoint/2010/main" val="2356585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4000" dirty="0" smtClean="0"/>
                  <a:t>Perfect Secrecy, One-time-Pads</a:t>
                </a:r>
              </a:p>
              <a:p>
                <a:endParaRPr lang="en-US" dirty="0"/>
              </a:p>
              <a:p>
                <a:pPr marL="0" lvl="2" indent="0">
                  <a:spcBef>
                    <a:spcPts val="1000"/>
                  </a:spcBef>
                  <a:buNone/>
                </a:pPr>
                <a:r>
                  <a:rPr lang="en-US" sz="3200" b="1" dirty="0"/>
                  <a:t>Theorem</a:t>
                </a:r>
                <a:r>
                  <a:rPr lang="en-US" sz="3200" dirty="0"/>
                  <a:t>: If (</a:t>
                </a:r>
                <a:r>
                  <a:rPr lang="en-US" sz="3200" dirty="0" err="1"/>
                  <a:t>Gen,Enc,Dec</a:t>
                </a:r>
                <a:r>
                  <a:rPr lang="en-US" sz="3200" dirty="0"/>
                  <a:t>) is a perfectly secret encryption scheme then</a:t>
                </a:r>
              </a:p>
              <a:p>
                <a:pPr marL="0" lvl="2" indent="0">
                  <a:spcBef>
                    <a:spcPts val="1000"/>
                  </a:spcBef>
                  <a:buNone/>
                </a:pPr>
                <a14:m>
                  <m:oMathPara xmlns:m="http://schemas.openxmlformats.org/officeDocument/2006/math">
                    <m:oMathParaPr>
                      <m:jc m:val="centerGroup"/>
                    </m:oMathParaPr>
                    <m:oMath xmlns:m="http://schemas.openxmlformats.org/officeDocument/2006/math">
                      <m:d>
                        <m:dPr>
                          <m:begChr m:val="|"/>
                          <m:endChr m:val="|"/>
                          <m:ctrlPr>
                            <a:rPr lang="en-US" sz="3200" i="1">
                              <a:latin typeface="Cambria Math" panose="02040503050406030204" pitchFamily="18" charset="0"/>
                            </a:rPr>
                          </m:ctrlPr>
                        </m:dPr>
                        <m:e>
                          <m:r>
                            <a:rPr lang="el-GR" sz="3200" i="1">
                              <a:latin typeface="Cambria Math" panose="02040503050406030204" pitchFamily="18" charset="0"/>
                            </a:rPr>
                            <m:t>𝒦</m:t>
                          </m:r>
                        </m:e>
                      </m:d>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ℳ</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5" t="-39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779" y="3885066"/>
            <a:ext cx="2414421" cy="2131560"/>
          </a:xfrm>
          <a:prstGeom prst="rect">
            <a:avLst/>
          </a:prstGeom>
        </p:spPr>
      </p:pic>
    </p:spTree>
    <p:extLst>
      <p:ext uri="{BB962C8B-B14F-4D97-AF65-F5344CB8AC3E}">
        <p14:creationId xmlns:p14="http://schemas.microsoft.com/office/powerpoint/2010/main" val="27326261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a:t>
            </a:r>
            <a:endParaRPr lang="en-US" dirty="0"/>
          </a:p>
        </p:txBody>
      </p:sp>
      <p:sp>
        <p:nvSpPr>
          <p:cNvPr id="3" name="Content Placeholder 2"/>
          <p:cNvSpPr>
            <a:spLocks noGrp="1"/>
          </p:cNvSpPr>
          <p:nvPr>
            <p:ph idx="1"/>
          </p:nvPr>
        </p:nvSpPr>
        <p:spPr/>
        <p:txBody>
          <a:bodyPr/>
          <a:lstStyle/>
          <a:p>
            <a:r>
              <a:rPr lang="en-US" b="1" dirty="0" smtClean="0"/>
              <a:t>Step 1: </a:t>
            </a:r>
            <a:r>
              <a:rPr lang="en-US" dirty="0" smtClean="0"/>
              <a:t>Assume for contraction that we have a PPT attacker A that breaks CPA-Security.</a:t>
            </a:r>
          </a:p>
          <a:p>
            <a:r>
              <a:rPr lang="en-US" b="1" dirty="0" smtClean="0"/>
              <a:t>Step 2:</a:t>
            </a:r>
            <a:r>
              <a:rPr lang="en-US" dirty="0" smtClean="0"/>
              <a:t> </a:t>
            </a:r>
            <a:r>
              <a:rPr lang="en-US" smtClean="0"/>
              <a:t>Construct a PPT </a:t>
            </a:r>
            <a:r>
              <a:rPr lang="en-US" dirty="0" smtClean="0"/>
              <a:t>distinguisher D which breaks </a:t>
            </a:r>
            <a:r>
              <a:rPr lang="en-US" smtClean="0"/>
              <a:t>PRF 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70</a:t>
            </a:fld>
            <a:endParaRPr lang="en-US"/>
          </a:p>
        </p:txBody>
      </p:sp>
    </p:spTree>
    <p:extLst>
      <p:ext uri="{BB962C8B-B14F-4D97-AF65-F5344CB8AC3E}">
        <p14:creationId xmlns:p14="http://schemas.microsoft.com/office/powerpoint/2010/main" val="10891387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lstStyle/>
          <a:p>
            <a:r>
              <a:rPr lang="en-US" dirty="0" smtClean="0"/>
              <a:t>Read Katz and Lindell 3.5-3.7</a:t>
            </a:r>
          </a:p>
          <a:p>
            <a:r>
              <a:rPr lang="en-US" dirty="0" smtClean="0"/>
              <a:t>Constructing CPA-Security with Pseudorandom Functions</a:t>
            </a:r>
          </a:p>
          <a:p>
            <a:r>
              <a:rPr lang="en-US" dirty="0" smtClean="0"/>
              <a:t>Block Cipher Modes of Operation</a:t>
            </a:r>
          </a:p>
          <a:p>
            <a:r>
              <a:rPr lang="en-US" dirty="0" smtClean="0"/>
              <a:t>CCA-Security (</a:t>
            </a:r>
            <a:r>
              <a:rPr lang="en-US" smtClean="0"/>
              <a:t>Chosen Ciphertext Attacks)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71</a:t>
            </a:fld>
            <a:endParaRPr lang="en-US"/>
          </a:p>
        </p:txBody>
      </p:sp>
    </p:spTree>
    <p:extLst>
      <p:ext uri="{BB962C8B-B14F-4D97-AF65-F5344CB8AC3E}">
        <p14:creationId xmlns:p14="http://schemas.microsoft.com/office/powerpoint/2010/main" val="389144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want to send a longer message?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3960" y="2434012"/>
            <a:ext cx="2041601" cy="3684270"/>
          </a:xfrm>
        </p:spPr>
      </p:pic>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9" y="3180205"/>
            <a:ext cx="2781300" cy="24193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23690"/>
            <a:ext cx="1175126" cy="10374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42751"/>
            <a:ext cx="1175126" cy="1037454"/>
          </a:xfrm>
          <a:prstGeom prst="rect">
            <a:avLst/>
          </a:prstGeom>
        </p:spPr>
      </p:pic>
      <p:cxnSp>
        <p:nvCxnSpPr>
          <p:cNvPr id="10" name="Straight Arrow Connector 9"/>
          <p:cNvCxnSpPr/>
          <p:nvPr/>
        </p:nvCxnSpPr>
        <p:spPr>
          <a:xfrm>
            <a:off x="2727960" y="3594146"/>
            <a:ext cx="647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184973" y="3203893"/>
                <a:ext cx="51808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E</m:t>
                              </m:r>
                              <m:r>
                                <m:rPr>
                                  <m:sty m:val="p"/>
                                </m:rPr>
                                <a:rPr lang="en-US" b="0" i="0" smtClean="0">
                                  <a:latin typeface="Cambria Math" panose="02040503050406030204" pitchFamily="18" charset="0"/>
                                </a:rPr>
                                <m:t>nc</m:t>
                              </m:r>
                            </m:e>
                            <m:sub>
                              <m:r>
                                <a:rPr lang="en-US" b="0" i="1" smtClean="0">
                                  <a:latin typeface="Cambria Math" panose="02040503050406030204" pitchFamily="18" charset="0"/>
                                </a:rPr>
                                <m:t>𝑘</m:t>
                              </m:r>
                              <m:r>
                                <a:rPr lang="en-US" b="0" i="1" smtClean="0">
                                  <a:latin typeface="Cambria Math" panose="02040503050406030204" pitchFamily="18" charset="0"/>
                                </a:rPr>
                                <m:t>1</m:t>
                              </m:r>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𝐷𝑒𝑎𝑟</m:t>
                              </m:r>
                              <m:r>
                                <a:rPr lang="en-US" b="0" i="1" smtClean="0">
                                  <a:latin typeface="Cambria Math" panose="02040503050406030204" pitchFamily="18" charset="0"/>
                                </a:rPr>
                                <m:t> </m:t>
                              </m:r>
                              <m:r>
                                <a:rPr lang="en-US" b="0" i="1" smtClean="0">
                                  <a:latin typeface="Cambria Math" panose="02040503050406030204" pitchFamily="18" charset="0"/>
                                </a:rPr>
                                <m:t>𝐴𝑙𝑖𝑐𝑒</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𝑤𝑟𝑜𝑡𝑒</m:t>
                              </m:r>
                              <m:r>
                                <a:rPr lang="en-US" b="0" i="1" smtClean="0">
                                  <a:latin typeface="Cambria Math" panose="02040503050406030204" pitchFamily="18" charset="0"/>
                                </a:rPr>
                                <m:t> </m:t>
                              </m:r>
                              <m:r>
                                <a:rPr lang="en-US" b="0" i="1" smtClean="0">
                                  <a:latin typeface="Cambria Math" panose="02040503050406030204" pitchFamily="18" charset="0"/>
                                </a:rPr>
                                <m:t>𝑡h𝑖𝑠</m:t>
                              </m:r>
                              <m:r>
                                <a:rPr lang="en-US" b="0" i="1" smtClean="0">
                                  <a:latin typeface="Cambria Math" panose="02040503050406030204" pitchFamily="18" charset="0"/>
                                </a:rPr>
                                <m:t> </m:t>
                              </m:r>
                              <m:r>
                                <a:rPr lang="en-US" b="0" i="1" smtClean="0">
                                  <a:latin typeface="Cambria Math" panose="02040503050406030204" pitchFamily="18" charset="0"/>
                                </a:rPr>
                                <m:t>𝑝𝑜𝑒𝑚</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𝑦𝑜𝑢</m:t>
                              </m:r>
                              <m:r>
                                <a:rPr lang="en-US" b="0" i="1" smtClean="0">
                                  <a:latin typeface="Cambria Math" panose="02040503050406030204" pitchFamily="18" charset="0"/>
                                </a:rPr>
                                <m:t>"</m:t>
                              </m:r>
                            </m:e>
                          </m:d>
                        </m:e>
                      </m:func>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184973" y="3203893"/>
                <a:ext cx="5180842" cy="369332"/>
              </a:xfrm>
              <a:prstGeom prst="rect">
                <a:avLst/>
              </a:prstGeom>
              <a:blipFill>
                <a:blip r:embed="rId6"/>
                <a:stretch>
                  <a:fillRect b="-13333"/>
                </a:stretch>
              </a:blipFill>
            </p:spPr>
            <p:txBody>
              <a:bodyPr/>
              <a:lstStyle/>
              <a:p>
                <a:r>
                  <a:rPr lang="en-US">
                    <a:noFill/>
                  </a:rPr>
                  <a:t> </a:t>
                </a:r>
              </a:p>
            </p:txBody>
          </p:sp>
        </mc:Fallback>
      </mc:AlternateContent>
      <p:sp>
        <p:nvSpPr>
          <p:cNvPr id="12" name="TextBox 11"/>
          <p:cNvSpPr txBox="1"/>
          <p:nvPr/>
        </p:nvSpPr>
        <p:spPr>
          <a:xfrm>
            <a:off x="2042160" y="1690688"/>
            <a:ext cx="1011815" cy="369332"/>
          </a:xfrm>
          <a:prstGeom prst="rect">
            <a:avLst/>
          </a:prstGeom>
          <a:noFill/>
        </p:spPr>
        <p:txBody>
          <a:bodyPr wrap="none" rtlCol="0">
            <a:spAutoFit/>
          </a:bodyPr>
          <a:lstStyle/>
          <a:p>
            <a:r>
              <a:rPr lang="en-US" dirty="0" smtClean="0"/>
              <a:t>K1,K2,K3</a:t>
            </a:r>
            <a:endParaRPr lang="en-US" dirty="0"/>
          </a:p>
        </p:txBody>
      </p:sp>
      <p:sp>
        <p:nvSpPr>
          <p:cNvPr id="13" name="TextBox 12"/>
          <p:cNvSpPr txBox="1"/>
          <p:nvPr/>
        </p:nvSpPr>
        <p:spPr>
          <a:xfrm>
            <a:off x="8808720" y="1537857"/>
            <a:ext cx="1011815" cy="369332"/>
          </a:xfrm>
          <a:prstGeom prst="rect">
            <a:avLst/>
          </a:prstGeom>
          <a:noFill/>
        </p:spPr>
        <p:txBody>
          <a:bodyPr wrap="none" rtlCol="0">
            <a:spAutoFit/>
          </a:bodyPr>
          <a:lstStyle/>
          <a:p>
            <a:r>
              <a:rPr lang="en-US" dirty="0" smtClean="0"/>
              <a:t>K1,K2,K3</a:t>
            </a:r>
            <a:endParaRPr lang="en-US" dirty="0"/>
          </a:p>
        </p:txBody>
      </p:sp>
      <p:cxnSp>
        <p:nvCxnSpPr>
          <p:cNvPr id="14" name="Straight Arrow Connector 13"/>
          <p:cNvCxnSpPr/>
          <p:nvPr/>
        </p:nvCxnSpPr>
        <p:spPr>
          <a:xfrm flipV="1">
            <a:off x="2844800" y="4389120"/>
            <a:ext cx="6146800" cy="3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439124" y="3946775"/>
                <a:ext cx="29949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E</m:t>
                              </m:r>
                              <m:r>
                                <m:rPr>
                                  <m:sty m:val="p"/>
                                </m:rPr>
                                <a:rPr lang="en-US" b="0" i="0" smtClean="0">
                                  <a:latin typeface="Cambria Math" panose="02040503050406030204" pitchFamily="18" charset="0"/>
                                </a:rPr>
                                <m:t>nc</m:t>
                              </m:r>
                            </m:e>
                            <m:sub>
                              <m:r>
                                <a:rPr lang="en-US" b="0" i="1" smtClean="0">
                                  <a:latin typeface="Cambria Math" panose="02040503050406030204" pitchFamily="18" charset="0"/>
                                </a:rPr>
                                <m:t>𝑘</m:t>
                              </m:r>
                              <m:r>
                                <a:rPr lang="en-US" b="0" i="1" smtClean="0">
                                  <a:latin typeface="Cambria Math" panose="02040503050406030204" pitchFamily="18" charset="0"/>
                                </a:rPr>
                                <m:t>2</m:t>
                              </m:r>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𝑅𝑜𝑠𝑒𝑠</m:t>
                              </m:r>
                              <m:r>
                                <a:rPr lang="en-US" b="0" i="1" smtClean="0">
                                  <a:latin typeface="Cambria Math" panose="02040503050406030204" pitchFamily="18" charset="0"/>
                                </a:rPr>
                                <m:t>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𝑟𝑒𝑑</m:t>
                              </m:r>
                              <m:r>
                                <a:rPr lang="en-US" b="0" i="1" smtClean="0">
                                  <a:latin typeface="Cambria Math" panose="02040503050406030204" pitchFamily="18" charset="0"/>
                                </a:rPr>
                                <m:t>, …."</m:t>
                              </m:r>
                            </m:e>
                          </m:d>
                        </m:e>
                      </m:fun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439124" y="3946775"/>
                <a:ext cx="2994987" cy="369332"/>
              </a:xfrm>
              <a:prstGeom prst="rect">
                <a:avLst/>
              </a:prstGeom>
              <a:blipFill>
                <a:blip r:embed="rId7"/>
                <a:stretch>
                  <a:fillRect/>
                </a:stretch>
              </a:blipFill>
            </p:spPr>
            <p:txBody>
              <a:bodyPr/>
              <a:lstStyle/>
              <a:p>
                <a:r>
                  <a:rPr lang="en-US">
                    <a:noFill/>
                  </a:rPr>
                  <a:t> </a:t>
                </a:r>
              </a:p>
            </p:txBody>
          </p:sp>
        </mc:Fallback>
      </mc:AlternateContent>
      <p:cxnSp>
        <p:nvCxnSpPr>
          <p:cNvPr id="19" name="Straight Arrow Connector 18"/>
          <p:cNvCxnSpPr/>
          <p:nvPr/>
        </p:nvCxnSpPr>
        <p:spPr>
          <a:xfrm flipV="1">
            <a:off x="2279238" y="5064602"/>
            <a:ext cx="6992313" cy="115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836361" y="4724775"/>
                <a:ext cx="3198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E</m:t>
                              </m:r>
                              <m:r>
                                <m:rPr>
                                  <m:sty m:val="p"/>
                                </m:rPr>
                                <a:rPr lang="en-US" b="0" i="0" smtClean="0">
                                  <a:latin typeface="Cambria Math" panose="02040503050406030204" pitchFamily="18" charset="0"/>
                                </a:rPr>
                                <m:t>nc</m:t>
                              </m:r>
                            </m:e>
                            <m:sub>
                              <m:r>
                                <a:rPr lang="en-US" b="0" i="1" smtClean="0">
                                  <a:latin typeface="Cambria Math" panose="02040503050406030204" pitchFamily="18" charset="0"/>
                                </a:rPr>
                                <m:t>𝑘</m:t>
                              </m:r>
                              <m:r>
                                <a:rPr lang="en-US" b="0" i="1" smtClean="0">
                                  <a:latin typeface="Cambria Math" panose="02040503050406030204" pitchFamily="18" charset="0"/>
                                </a:rPr>
                                <m:t>3</m:t>
                              </m:r>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𝑎𝑚</m:t>
                              </m:r>
                              <m:r>
                                <a:rPr lang="en-US" b="0" i="1" smtClean="0">
                                  <a:latin typeface="Cambria Math" panose="02040503050406030204" pitchFamily="18" charset="0"/>
                                </a:rPr>
                                <m:t> </m:t>
                              </m:r>
                              <m:r>
                                <a:rPr lang="en-US" b="0" i="1" smtClean="0">
                                  <a:latin typeface="Cambria Math" panose="02040503050406030204" pitchFamily="18" charset="0"/>
                                </a:rPr>
                                <m:t>𝑜𝑢𝑡</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𝑠𝑝𝑎𝑐𝑒</m:t>
                              </m:r>
                              <m:r>
                                <a:rPr lang="en-US" b="0" i="1" smtClean="0">
                                  <a:latin typeface="Cambria Math" panose="02040503050406030204" pitchFamily="18" charset="0"/>
                                </a:rPr>
                                <m:t>, </m:t>
                              </m:r>
                              <m:r>
                                <a:rPr lang="en-US" b="0" i="1" smtClean="0">
                                  <a:latin typeface="Cambria Math" panose="02040503050406030204" pitchFamily="18" charset="0"/>
                                </a:rPr>
                                <m:t>𝑏𝑢𝑡</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𝑟𝑒𝑠𝑡</m:t>
                              </m:r>
                              <m:r>
                                <a:rPr lang="en-US" b="0" i="1" smtClean="0">
                                  <a:latin typeface="Cambria Math" panose="02040503050406030204" pitchFamily="18" charset="0"/>
                                </a:rPr>
                                <m:t> </m:t>
                              </m:r>
                              <m:r>
                                <a:rPr lang="en-US" b="0" i="1" smtClean="0">
                                  <a:latin typeface="Cambria Math" panose="02040503050406030204" pitchFamily="18" charset="0"/>
                                </a:rPr>
                                <m:t>𝑤𝑎𝑠</m:t>
                              </m:r>
                              <m:r>
                                <a:rPr lang="en-US" b="0" i="1" smtClean="0">
                                  <a:latin typeface="Cambria Math" panose="02040503050406030204" pitchFamily="18" charset="0"/>
                                </a:rPr>
                                <m:t> </m:t>
                              </m:r>
                              <m:r>
                                <a:rPr lang="en-US" b="0" i="1" smtClean="0">
                                  <a:latin typeface="Cambria Math" panose="02040503050406030204" pitchFamily="18" charset="0"/>
                                </a:rPr>
                                <m:t>𝑎𝑤𝑒𝑠𝑜𝑚𝑒</m:t>
                              </m:r>
                              <m:r>
                                <a:rPr lang="en-US" b="0" i="1" smtClean="0">
                                  <a:latin typeface="Cambria Math" panose="02040503050406030204" pitchFamily="18" charset="0"/>
                                </a:rPr>
                                <m:t>"</m:t>
                              </m:r>
                            </m:e>
                          </m:d>
                        </m:e>
                      </m:fun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836361" y="4724775"/>
                <a:ext cx="3198761" cy="369332"/>
              </a:xfrm>
              <a:prstGeom prst="rect">
                <a:avLst/>
              </a:prstGeom>
              <a:blipFill>
                <a:blip r:embed="rId8"/>
                <a:stretch>
                  <a:fillRect r="-74286" b="-13115"/>
                </a:stretch>
              </a:blipFill>
            </p:spPr>
            <p:txBody>
              <a:bodyPr/>
              <a:lstStyle/>
              <a:p>
                <a:r>
                  <a:rPr lang="en-US">
                    <a:noFill/>
                  </a:rPr>
                  <a:t> </a:t>
                </a:r>
              </a:p>
            </p:txBody>
          </p:sp>
        </mc:Fallback>
      </mc:AlternateContent>
    </p:spTree>
    <p:extLst>
      <p:ext uri="{BB962C8B-B14F-4D97-AF65-F5344CB8AC3E}">
        <p14:creationId xmlns:p14="http://schemas.microsoft.com/office/powerpoint/2010/main" val="203364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7037E-7 L 0.49063 -0.0412 " pathEditMode="relative" rAng="0" ptsTypes="AA">
                                      <p:cBhvr>
                                        <p:cTn id="6" dur="2000" fill="hold"/>
                                        <p:tgtEl>
                                          <p:spTgt spid="5"/>
                                        </p:tgtEl>
                                        <p:attrNameLst>
                                          <p:attrName>ppt_x</p:attrName>
                                          <p:attrName>ppt_y</p:attrName>
                                        </p:attrNameLst>
                                      </p:cBhvr>
                                      <p:rCtr x="24531" y="-2060"/>
                                    </p:animMotion>
                                  </p:childTnLst>
                                </p:cTn>
                              </p:par>
                              <p:par>
                                <p:cTn id="7" presetID="42" presetClass="path" presetSubtype="0" accel="50000" decel="50000" fill="hold" nodeType="withEffect">
                                  <p:stCondLst>
                                    <p:cond delay="0"/>
                                  </p:stCondLst>
                                  <p:childTnLst>
                                    <p:animMotion origin="layout" path="M -4.16667E-6 -2.96296E-6 L 0.5224 -0.01458 " pathEditMode="relative" rAng="0" ptsTypes="AA">
                                      <p:cBhvr>
                                        <p:cTn id="8" dur="2000" fill="hold"/>
                                        <p:tgtEl>
                                          <p:spTgt spid="6"/>
                                        </p:tgtEl>
                                        <p:attrNameLst>
                                          <p:attrName>ppt_x</p:attrName>
                                          <p:attrName>ppt_y</p:attrName>
                                        </p:attrNameLst>
                                      </p:cBhvr>
                                      <p:rCtr x="26120" y="-741"/>
                                    </p:animMotion>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want to send many messages?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3960" y="2434012"/>
            <a:ext cx="2041601" cy="3684270"/>
          </a:xfrm>
        </p:spPr>
      </p:pic>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9" y="3180205"/>
            <a:ext cx="2781300" cy="24193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23690"/>
            <a:ext cx="1175126" cy="10374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42751"/>
            <a:ext cx="1175126" cy="1037454"/>
          </a:xfrm>
          <a:prstGeom prst="rect">
            <a:avLst/>
          </a:prstGeom>
        </p:spPr>
      </p:pic>
      <p:cxnSp>
        <p:nvCxnSpPr>
          <p:cNvPr id="10" name="Straight Arrow Connector 9"/>
          <p:cNvCxnSpPr/>
          <p:nvPr/>
        </p:nvCxnSpPr>
        <p:spPr>
          <a:xfrm>
            <a:off x="2727960" y="3594146"/>
            <a:ext cx="647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045298" y="3175250"/>
                <a:ext cx="29183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E</m:t>
                              </m:r>
                              <m:r>
                                <m:rPr>
                                  <m:sty m:val="p"/>
                                </m:rPr>
                                <a:rPr lang="en-US" b="0" i="0" smtClean="0">
                                  <a:latin typeface="Cambria Math" panose="02040503050406030204" pitchFamily="18" charset="0"/>
                                </a:rPr>
                                <m:t>nc</m:t>
                              </m:r>
                            </m:e>
                            <m:sub>
                              <m:r>
                                <a:rPr lang="en-US" b="0" i="1" smtClean="0">
                                  <a:latin typeface="Cambria Math" panose="02040503050406030204" pitchFamily="18" charset="0"/>
                                </a:rPr>
                                <m:t>𝑘</m:t>
                              </m:r>
                              <m:r>
                                <a:rPr lang="en-US" b="0" i="1" smtClean="0">
                                  <a:latin typeface="Cambria Math" panose="02040503050406030204" pitchFamily="18" charset="0"/>
                                </a:rPr>
                                <m:t>1</m:t>
                              </m:r>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𝑊h𝑎𝑡𝑠</m:t>
                              </m:r>
                              <m:r>
                                <a:rPr lang="en-US" b="0" i="1" smtClean="0">
                                  <a:latin typeface="Cambria Math" panose="02040503050406030204" pitchFamily="18" charset="0"/>
                                </a:rPr>
                                <m:t> </m:t>
                              </m:r>
                              <m:r>
                                <a:rPr lang="en-US" b="0" i="1" smtClean="0">
                                  <a:latin typeface="Cambria Math" panose="02040503050406030204" pitchFamily="18" charset="0"/>
                                </a:rPr>
                                <m:t>𝑢𝑝</m:t>
                              </m:r>
                              <m:r>
                                <a:rPr lang="en-US" b="0" i="1" smtClean="0">
                                  <a:latin typeface="Cambria Math" panose="02040503050406030204" pitchFamily="18" charset="0"/>
                                </a:rPr>
                                <m:t>, </m:t>
                              </m:r>
                              <m:r>
                                <a:rPr lang="en-US" b="0" i="1" smtClean="0">
                                  <a:latin typeface="Cambria Math" panose="02040503050406030204" pitchFamily="18" charset="0"/>
                                </a:rPr>
                                <m:t>𝐴𝑙𝑖𝑐𝑒</m:t>
                              </m:r>
                              <m:r>
                                <a:rPr lang="en-US" b="0" i="1" smtClean="0">
                                  <a:latin typeface="Cambria Math" panose="02040503050406030204" pitchFamily="18" charset="0"/>
                                </a:rPr>
                                <m:t>?"</m:t>
                              </m:r>
                            </m:e>
                          </m:d>
                        </m:e>
                      </m:func>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045298" y="3175250"/>
                <a:ext cx="2918363" cy="369332"/>
              </a:xfrm>
              <a:prstGeom prst="rect">
                <a:avLst/>
              </a:prstGeom>
              <a:blipFill>
                <a:blip r:embed="rId6"/>
                <a:stretch>
                  <a:fillRect b="-6667"/>
                </a:stretch>
              </a:blipFill>
            </p:spPr>
            <p:txBody>
              <a:bodyPr/>
              <a:lstStyle/>
              <a:p>
                <a:r>
                  <a:rPr lang="en-US">
                    <a:noFill/>
                  </a:rPr>
                  <a:t> </a:t>
                </a:r>
              </a:p>
            </p:txBody>
          </p:sp>
        </mc:Fallback>
      </mc:AlternateContent>
      <p:sp>
        <p:nvSpPr>
          <p:cNvPr id="12" name="TextBox 11"/>
          <p:cNvSpPr txBox="1"/>
          <p:nvPr/>
        </p:nvSpPr>
        <p:spPr>
          <a:xfrm>
            <a:off x="2042160" y="1690688"/>
            <a:ext cx="1011815" cy="369332"/>
          </a:xfrm>
          <a:prstGeom prst="rect">
            <a:avLst/>
          </a:prstGeom>
          <a:noFill/>
        </p:spPr>
        <p:txBody>
          <a:bodyPr wrap="none" rtlCol="0">
            <a:spAutoFit/>
          </a:bodyPr>
          <a:lstStyle/>
          <a:p>
            <a:r>
              <a:rPr lang="en-US" dirty="0" smtClean="0"/>
              <a:t>K1,K2,K3</a:t>
            </a:r>
            <a:endParaRPr lang="en-US" dirty="0"/>
          </a:p>
        </p:txBody>
      </p:sp>
      <p:sp>
        <p:nvSpPr>
          <p:cNvPr id="13" name="TextBox 12"/>
          <p:cNvSpPr txBox="1"/>
          <p:nvPr/>
        </p:nvSpPr>
        <p:spPr>
          <a:xfrm>
            <a:off x="8808720" y="1537857"/>
            <a:ext cx="1011815" cy="369332"/>
          </a:xfrm>
          <a:prstGeom prst="rect">
            <a:avLst/>
          </a:prstGeom>
          <a:noFill/>
        </p:spPr>
        <p:txBody>
          <a:bodyPr wrap="none" rtlCol="0">
            <a:spAutoFit/>
          </a:bodyPr>
          <a:lstStyle/>
          <a:p>
            <a:r>
              <a:rPr lang="en-US" dirty="0" smtClean="0"/>
              <a:t>K1,K2,K3</a:t>
            </a:r>
            <a:endParaRPr lang="en-US" dirty="0"/>
          </a:p>
        </p:txBody>
      </p:sp>
      <p:cxnSp>
        <p:nvCxnSpPr>
          <p:cNvPr id="14" name="Straight Arrow Connector 13"/>
          <p:cNvCxnSpPr>
            <a:endCxn id="7" idx="3"/>
          </p:cNvCxnSpPr>
          <p:nvPr/>
        </p:nvCxnSpPr>
        <p:spPr>
          <a:xfrm flipH="1">
            <a:off x="2968289" y="4276147"/>
            <a:ext cx="6236671" cy="11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188498" y="3916488"/>
                <a:ext cx="31987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E</m:t>
                              </m:r>
                              <m:r>
                                <m:rPr>
                                  <m:sty m:val="p"/>
                                </m:rPr>
                                <a:rPr lang="en-US" b="0" i="0" smtClean="0">
                                  <a:latin typeface="Cambria Math" panose="02040503050406030204" pitchFamily="18" charset="0"/>
                                </a:rPr>
                                <m:t>nc</m:t>
                              </m:r>
                            </m:e>
                            <m:sub>
                              <m:r>
                                <a:rPr lang="en-US" b="0" i="1" smtClean="0">
                                  <a:latin typeface="Cambria Math" panose="02040503050406030204" pitchFamily="18" charset="0"/>
                                </a:rPr>
                                <m:t>𝑘</m:t>
                              </m:r>
                              <m:r>
                                <a:rPr lang="en-US" b="0" i="1" smtClean="0">
                                  <a:latin typeface="Cambria Math" panose="02040503050406030204" pitchFamily="18" charset="0"/>
                                </a:rPr>
                                <m:t>2</m:t>
                              </m:r>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𝑁𝑜𝑡</m:t>
                              </m:r>
                              <m:r>
                                <a:rPr lang="en-US" b="0" i="1" smtClean="0">
                                  <a:latin typeface="Cambria Math" panose="02040503050406030204" pitchFamily="18" charset="0"/>
                                </a:rPr>
                                <m:t> </m:t>
                              </m:r>
                              <m:r>
                                <a:rPr lang="en-US" b="0" i="1" smtClean="0">
                                  <a:latin typeface="Cambria Math" panose="02040503050406030204" pitchFamily="18" charset="0"/>
                                </a:rPr>
                                <m:t>𝑡𝑜𝑜</m:t>
                              </m:r>
                              <m:r>
                                <a:rPr lang="en-US" b="0" i="1" smtClean="0">
                                  <a:latin typeface="Cambria Math" panose="02040503050406030204" pitchFamily="18" charset="0"/>
                                </a:rPr>
                                <m:t> </m:t>
                              </m:r>
                              <m:r>
                                <a:rPr lang="en-US" b="0" i="1" smtClean="0">
                                  <a:latin typeface="Cambria Math" panose="02040503050406030204" pitchFamily="18" charset="0"/>
                                </a:rPr>
                                <m:t>𝑚𝑢𝑐h</m:t>
                              </m:r>
                              <m:r>
                                <a:rPr lang="en-US" b="0" i="1" smtClean="0">
                                  <a:latin typeface="Cambria Math" panose="02040503050406030204" pitchFamily="18" charset="0"/>
                                </a:rPr>
                                <m:t>, </m:t>
                              </m:r>
                              <m:r>
                                <a:rPr lang="en-US" b="0" i="1" smtClean="0">
                                  <a:latin typeface="Cambria Math" panose="02040503050406030204" pitchFamily="18" charset="0"/>
                                </a:rPr>
                                <m:t>𝑦𝑜𝑢</m:t>
                              </m:r>
                              <m:r>
                                <a:rPr lang="en-US" b="0" i="1" smtClean="0">
                                  <a:latin typeface="Cambria Math" panose="02040503050406030204" pitchFamily="18" charset="0"/>
                                </a:rPr>
                                <m:t>?"</m:t>
                              </m:r>
                            </m:e>
                          </m:d>
                        </m:e>
                      </m:fun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188498" y="3916488"/>
                <a:ext cx="3198761" cy="369332"/>
              </a:xfrm>
              <a:prstGeom prst="rect">
                <a:avLst/>
              </a:prstGeom>
              <a:blipFill>
                <a:blip r:embed="rId7"/>
                <a:stretch>
                  <a:fillRect b="-6557"/>
                </a:stretch>
              </a:blipFill>
            </p:spPr>
            <p:txBody>
              <a:bodyPr/>
              <a:lstStyle/>
              <a:p>
                <a:r>
                  <a:rPr lang="en-US">
                    <a:noFill/>
                  </a:rPr>
                  <a:t> </a:t>
                </a:r>
              </a:p>
            </p:txBody>
          </p:sp>
        </mc:Fallback>
      </mc:AlternateContent>
      <p:cxnSp>
        <p:nvCxnSpPr>
          <p:cNvPr id="19" name="Straight Arrow Connector 18"/>
          <p:cNvCxnSpPr/>
          <p:nvPr/>
        </p:nvCxnSpPr>
        <p:spPr>
          <a:xfrm flipV="1">
            <a:off x="2279238" y="5064602"/>
            <a:ext cx="6992313" cy="115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719180" y="4724775"/>
                <a:ext cx="3198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E</m:t>
                              </m:r>
                              <m:r>
                                <m:rPr>
                                  <m:sty m:val="p"/>
                                </m:rPr>
                                <a:rPr lang="en-US" b="0" i="0" smtClean="0">
                                  <a:latin typeface="Cambria Math" panose="02040503050406030204" pitchFamily="18" charset="0"/>
                                </a:rPr>
                                <m:t>nc</m:t>
                              </m:r>
                            </m:e>
                            <m:sub>
                              <m:r>
                                <a:rPr lang="en-US" b="0" i="1" smtClean="0">
                                  <a:latin typeface="Cambria Math" panose="02040503050406030204" pitchFamily="18" charset="0"/>
                                </a:rPr>
                                <m:t>𝑘</m:t>
                              </m:r>
                              <m:r>
                                <a:rPr lang="en-US" b="0" i="1" smtClean="0">
                                  <a:latin typeface="Cambria Math" panose="02040503050406030204" pitchFamily="18" charset="0"/>
                                </a:rPr>
                                <m:t>3</m:t>
                              </m:r>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𝐽𝑢𝑠𝑡</m:t>
                              </m:r>
                              <m:r>
                                <a:rPr lang="en-US" b="0" i="1" smtClean="0">
                                  <a:latin typeface="Cambria Math" panose="02040503050406030204" pitchFamily="18" charset="0"/>
                                </a:rPr>
                                <m:t> </m:t>
                              </m:r>
                              <m:r>
                                <a:rPr lang="en-US" b="0" i="1" smtClean="0">
                                  <a:latin typeface="Cambria Math" panose="02040503050406030204" pitchFamily="18" charset="0"/>
                                </a:rPr>
                                <m:t>𝑐h𝑖𝑙𝑙𝑖𝑛𝑔</m:t>
                              </m:r>
                              <m:r>
                                <a:rPr lang="en-US" b="0" i="1" smtClean="0">
                                  <a:latin typeface="Cambria Math" panose="02040503050406030204" pitchFamily="18" charset="0"/>
                                </a:rPr>
                                <m:t> </m:t>
                              </m:r>
                              <m:r>
                                <a:rPr lang="en-US" b="0" i="1" smtClean="0">
                                  <a:latin typeface="Cambria Math" panose="02040503050406030204" pitchFamily="18" charset="0"/>
                                </a:rPr>
                                <m:t>𝑜𝑢𝑡</m:t>
                              </m:r>
                              <m:r>
                                <a:rPr lang="en-US" b="0" i="1" smtClean="0">
                                  <a:latin typeface="Cambria Math" panose="02040503050406030204" pitchFamily="18" charset="0"/>
                                </a:rPr>
                                <m:t>?"</m:t>
                              </m:r>
                            </m:e>
                          </m:d>
                        </m:e>
                      </m:fun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719180" y="4724775"/>
                <a:ext cx="3198761" cy="369332"/>
              </a:xfrm>
              <a:prstGeom prst="rect">
                <a:avLst/>
              </a:prstGeom>
              <a:blipFill>
                <a:blip r:embed="rId8"/>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109987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7037E-7 L 0.49063 -0.0412 " pathEditMode="relative" rAng="0" ptsTypes="AA">
                                      <p:cBhvr>
                                        <p:cTn id="6" dur="2000" fill="hold"/>
                                        <p:tgtEl>
                                          <p:spTgt spid="5"/>
                                        </p:tgtEl>
                                        <p:attrNameLst>
                                          <p:attrName>ppt_x</p:attrName>
                                          <p:attrName>ppt_y</p:attrName>
                                        </p:attrNameLst>
                                      </p:cBhvr>
                                      <p:rCtr x="24531" y="-2060"/>
                                    </p:animMotion>
                                  </p:childTnLst>
                                </p:cTn>
                              </p:par>
                              <p:par>
                                <p:cTn id="7" presetID="42" presetClass="path" presetSubtype="0" accel="50000" decel="50000" fill="hold" nodeType="withEffect">
                                  <p:stCondLst>
                                    <p:cond delay="0"/>
                                  </p:stCondLst>
                                  <p:childTnLst>
                                    <p:animMotion origin="layout" path="M -0.025 0.0007 L 0.4974 -0.01389 " pathEditMode="relative" rAng="0" ptsTypes="AA">
                                      <p:cBhvr>
                                        <p:cTn id="8" dur="2000" fill="hold"/>
                                        <p:tgtEl>
                                          <p:spTgt spid="6"/>
                                        </p:tgtEl>
                                        <p:attrNameLst>
                                          <p:attrName>ppt_x</p:attrName>
                                          <p:attrName>ppt_y</p:attrName>
                                        </p:attrNameLst>
                                      </p:cBhvr>
                                      <p:rCtr x="26120" y="-741"/>
                                    </p:animMotion>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5413</TotalTime>
  <Words>3356</Words>
  <Application>Microsoft Office PowerPoint</Application>
  <PresentationFormat>Widescreen</PresentationFormat>
  <Paragraphs>758</Paragraphs>
  <Slides>71</Slides>
  <Notes>20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Calibri Light</vt:lpstr>
      <vt:lpstr>Cambria Math</vt:lpstr>
      <vt:lpstr>Courier</vt:lpstr>
      <vt:lpstr>Symbol</vt:lpstr>
      <vt:lpstr>Office Theme</vt:lpstr>
      <vt:lpstr>Cryptography CS 555</vt:lpstr>
      <vt:lpstr> An Important Remark on Randomness</vt:lpstr>
      <vt:lpstr>In Practice</vt:lpstr>
      <vt:lpstr>In Practice</vt:lpstr>
      <vt:lpstr>Caveat: Don’t do this!</vt:lpstr>
      <vt:lpstr>Week 2: Topic 1: Computational Security</vt:lpstr>
      <vt:lpstr>Recap</vt:lpstr>
      <vt:lpstr>What if we want to send a longer message?</vt:lpstr>
      <vt:lpstr>What if we want to send many messages?</vt:lpstr>
      <vt:lpstr>Can we save their relationship?</vt:lpstr>
      <vt:lpstr>Perfect Secrecy vs Computational Security</vt:lpstr>
      <vt:lpstr>Current Goal</vt:lpstr>
      <vt:lpstr>Concrete Security</vt:lpstr>
      <vt:lpstr>Asymptotic Approach to Security</vt:lpstr>
      <vt:lpstr>Asymptotic Approach to Security</vt:lpstr>
      <vt:lpstr>Asymptotic Approach to Security</vt:lpstr>
      <vt:lpstr>Asymptotic Approach to Security</vt:lpstr>
      <vt:lpstr>Asymptotic Approach to Security</vt:lpstr>
      <vt:lpstr>Asymptotic Approach to Security</vt:lpstr>
      <vt:lpstr>Advantages of Asymptotic Approach</vt:lpstr>
      <vt:lpstr>Private Key Encryption Syntax (Revisited)</vt:lpstr>
      <vt:lpstr>Adversarial Indistinguishability Experiment</vt:lpstr>
      <vt:lpstr>Adversarial Indistinguishability Experiment</vt:lpstr>
      <vt:lpstr>Semantic Security</vt:lpstr>
      <vt:lpstr>Aside: Message and Ciphertext Length</vt:lpstr>
      <vt:lpstr>Implications of Indistinguishability</vt:lpstr>
      <vt:lpstr>Semantic Security</vt:lpstr>
      <vt:lpstr>Homework 1 Released Thursday</vt:lpstr>
      <vt:lpstr>Week 2: Topic 2: Constructing Secure Encryption Schemes</vt:lpstr>
      <vt:lpstr>Recap</vt:lpstr>
      <vt:lpstr>Recap: Semantic Security</vt:lpstr>
      <vt:lpstr>Semantic Security</vt:lpstr>
      <vt:lpstr>Another Interpretation of Semantic Security</vt:lpstr>
      <vt:lpstr>New Goal</vt:lpstr>
      <vt:lpstr>Building Blocks</vt:lpstr>
      <vt:lpstr>Pseudorandom Generator G</vt:lpstr>
      <vt:lpstr>PRG Security as a Game</vt:lpstr>
      <vt:lpstr>A Bad PRG</vt:lpstr>
      <vt:lpstr>One-Time-Pads + PRGs</vt:lpstr>
      <vt:lpstr>One-Time-Pads + PRGs</vt:lpstr>
      <vt:lpstr>Breaking Semantic Security</vt:lpstr>
      <vt:lpstr>The Reduction</vt:lpstr>
      <vt:lpstr>Analysis</vt:lpstr>
      <vt:lpstr>Candidate PRG</vt:lpstr>
      <vt:lpstr>Stream Cipher vs PRG</vt:lpstr>
      <vt:lpstr>The RC4 Stream Cipher</vt:lpstr>
      <vt:lpstr>The RC4 Cipher</vt:lpstr>
      <vt:lpstr>Limitations of Current Security Definition</vt:lpstr>
      <vt:lpstr>Multiple Message Eavesdropping Experiment</vt:lpstr>
      <vt:lpstr>Multiple Message Eavesdropping Experiment</vt:lpstr>
      <vt:lpstr>A Simple Observation</vt:lpstr>
      <vt:lpstr>Example</vt:lpstr>
      <vt:lpstr>Multiple Message Eavesdropping</vt:lpstr>
      <vt:lpstr>Did We Cheat?</vt:lpstr>
      <vt:lpstr>Did We Cheat?</vt:lpstr>
      <vt:lpstr>Week 2: Topic 3: CPA-Security </vt:lpstr>
      <vt:lpstr>Homework 1 Released</vt:lpstr>
      <vt:lpstr>Recap</vt:lpstr>
      <vt:lpstr>Chosen-Plaintext Attacks</vt:lpstr>
      <vt:lpstr>Chosen-Plaintext Attacks</vt:lpstr>
      <vt:lpstr>Battle of Midway (WWII).</vt:lpstr>
      <vt:lpstr>Battle of Midway (WWII).</vt:lpstr>
      <vt:lpstr>Multiple Message Security and CPA-Attacks</vt:lpstr>
      <vt:lpstr>CPA-Security (Single Message)</vt:lpstr>
      <vt:lpstr>CPA-Security (Single Message)</vt:lpstr>
      <vt:lpstr>CPA-Security (Multiple Messages)</vt:lpstr>
      <vt:lpstr>CPA-Security</vt:lpstr>
      <vt:lpstr>CPA-Security</vt:lpstr>
      <vt:lpstr>CPA-Security and Message Length</vt:lpstr>
      <vt:lpstr>Security Reduction</vt:lpstr>
      <vt:lpstr>Next Week</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153</cp:revision>
  <dcterms:created xsi:type="dcterms:W3CDTF">2016-12-31T20:38:01Z</dcterms:created>
  <dcterms:modified xsi:type="dcterms:W3CDTF">2017-08-31T16:48:55Z</dcterms:modified>
</cp:coreProperties>
</file>