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771" r:id="rId2"/>
    <p:sldId id="1125" r:id="rId3"/>
    <p:sldId id="1126" r:id="rId4"/>
    <p:sldId id="439" r:id="rId5"/>
    <p:sldId id="1082" r:id="rId6"/>
    <p:sldId id="1104" r:id="rId7"/>
    <p:sldId id="1105" r:id="rId8"/>
    <p:sldId id="1106" r:id="rId9"/>
    <p:sldId id="1127" r:id="rId10"/>
    <p:sldId id="1128" r:id="rId11"/>
    <p:sldId id="1107" r:id="rId12"/>
    <p:sldId id="1123" r:id="rId13"/>
    <p:sldId id="1130" r:id="rId14"/>
    <p:sldId id="1131" r:id="rId15"/>
    <p:sldId id="1132" r:id="rId16"/>
    <p:sldId id="1133" r:id="rId17"/>
    <p:sldId id="1137" r:id="rId18"/>
    <p:sldId id="1134" r:id="rId19"/>
    <p:sldId id="1136" r:id="rId20"/>
    <p:sldId id="1135" r:id="rId21"/>
    <p:sldId id="1144" r:id="rId22"/>
    <p:sldId id="1138" r:id="rId23"/>
    <p:sldId id="1139" r:id="rId24"/>
    <p:sldId id="1145" r:id="rId25"/>
    <p:sldId id="1140" r:id="rId26"/>
    <p:sldId id="1141" r:id="rId27"/>
    <p:sldId id="1143" r:id="rId28"/>
    <p:sldId id="1146" r:id="rId29"/>
    <p:sldId id="1147" r:id="rId30"/>
    <p:sldId id="1148" r:id="rId31"/>
    <p:sldId id="1149" r:id="rId32"/>
    <p:sldId id="1161" r:id="rId33"/>
    <p:sldId id="1162" r:id="rId34"/>
    <p:sldId id="1163" r:id="rId35"/>
    <p:sldId id="1158" r:id="rId36"/>
    <p:sldId id="1159" r:id="rId37"/>
    <p:sldId id="1160" r:id="rId38"/>
    <p:sldId id="1165" r:id="rId39"/>
    <p:sldId id="1166" r:id="rId40"/>
    <p:sldId id="1167" r:id="rId41"/>
    <p:sldId id="1168" r:id="rId42"/>
    <p:sldId id="1164"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26" autoAdjust="0"/>
  </p:normalViewPr>
  <p:slideViewPr>
    <p:cSldViewPr snapToGrid="0">
      <p:cViewPr varScale="1">
        <p:scale>
          <a:sx n="83" d="100"/>
          <a:sy n="83" d="100"/>
        </p:scale>
        <p:origin x="996"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C85FA0-1860-435B-9626-CB21D9C53071}" type="datetimeFigureOut">
              <a:rPr lang="en-US" smtClean="0"/>
              <a:t>12/5/2017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1072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a:t>
            </a:fld>
            <a:endParaRPr lang="en-US"/>
          </a:p>
        </p:txBody>
      </p:sp>
    </p:spTree>
    <p:extLst>
      <p:ext uri="{BB962C8B-B14F-4D97-AF65-F5344CB8AC3E}">
        <p14:creationId xmlns:p14="http://schemas.microsoft.com/office/powerpoint/2010/main" val="11169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28</a:t>
            </a:fld>
            <a:endParaRPr lang="en-US"/>
          </a:p>
        </p:txBody>
      </p:sp>
    </p:spTree>
    <p:extLst>
      <p:ext uri="{BB962C8B-B14F-4D97-AF65-F5344CB8AC3E}">
        <p14:creationId xmlns:p14="http://schemas.microsoft.com/office/powerpoint/2010/main" val="132044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29</a:t>
            </a:fld>
            <a:endParaRPr lang="en-US"/>
          </a:p>
        </p:txBody>
      </p:sp>
    </p:spTree>
    <p:extLst>
      <p:ext uri="{BB962C8B-B14F-4D97-AF65-F5344CB8AC3E}">
        <p14:creationId xmlns:p14="http://schemas.microsoft.com/office/powerpoint/2010/main" val="38612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30</a:t>
            </a:fld>
            <a:endParaRPr lang="en-US"/>
          </a:p>
        </p:txBody>
      </p:sp>
    </p:spTree>
    <p:extLst>
      <p:ext uri="{BB962C8B-B14F-4D97-AF65-F5344CB8AC3E}">
        <p14:creationId xmlns:p14="http://schemas.microsoft.com/office/powerpoint/2010/main" val="56692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31</a:t>
            </a:fld>
            <a:endParaRPr lang="en-US"/>
          </a:p>
        </p:txBody>
      </p:sp>
    </p:spTree>
    <p:extLst>
      <p:ext uri="{BB962C8B-B14F-4D97-AF65-F5344CB8AC3E}">
        <p14:creationId xmlns:p14="http://schemas.microsoft.com/office/powerpoint/2010/main" val="357071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33</a:t>
            </a:fld>
            <a:endParaRPr lang="en-US"/>
          </a:p>
        </p:txBody>
      </p:sp>
    </p:spTree>
    <p:extLst>
      <p:ext uri="{BB962C8B-B14F-4D97-AF65-F5344CB8AC3E}">
        <p14:creationId xmlns:p14="http://schemas.microsoft.com/office/powerpoint/2010/main" val="215204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34</a:t>
            </a:fld>
            <a:endParaRPr lang="en-US"/>
          </a:p>
        </p:txBody>
      </p:sp>
    </p:spTree>
    <p:extLst>
      <p:ext uri="{BB962C8B-B14F-4D97-AF65-F5344CB8AC3E}">
        <p14:creationId xmlns:p14="http://schemas.microsoft.com/office/powerpoint/2010/main" val="419497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5.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hor's_algorithm" TargetMode="External"/><Relationship Id="rId2" Type="http://schemas.openxmlformats.org/officeDocument/2006/relationships/hyperlink" Target="https://arxiv.org/pdf/1111.4147.pdf"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attice-based_cryptograph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ecurity.googleblog.com/2016/07/experimenting-with-post-quantum.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aillier_cryptosyste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imons.berkeley.edu/talks/amit-sahai-2015-05-19a"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is.upenn.edu/~aaroth/Papers/privacybook.pdf" TargetMode="Externa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36.png"/><Relationship Id="rId7"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6.jpeg"/><Relationship Id="rId5" Type="http://schemas.openxmlformats.org/officeDocument/2006/relationships/image" Target="../media/image32.png"/><Relationship Id="rId10" Type="http://schemas.openxmlformats.org/officeDocument/2006/relationships/image" Target="../media/image55.jpg"/><Relationship Id="rId4" Type="http://schemas.openxmlformats.org/officeDocument/2006/relationships/image" Target="../media/image34.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hyperlink" Target="https://github.com/Practical-Graphs/Argon2-Practical-Graph" TargetMode="Externa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6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Homework 5 Statistics</a:t>
            </a:r>
          </a:p>
        </p:txBody>
      </p:sp>
      <p:sp>
        <p:nvSpPr>
          <p:cNvPr id="3" name="Content Placeholder 2"/>
          <p:cNvSpPr>
            <a:spLocks noGrp="1"/>
          </p:cNvSpPr>
          <p:nvPr>
            <p:ph idx="1"/>
          </p:nvPr>
        </p:nvSpPr>
        <p:spPr/>
        <p:txBody>
          <a:bodyPr>
            <a:normAutofit/>
          </a:bodyPr>
          <a:lstStyle/>
          <a:p>
            <a:pPr marL="0" indent="0">
              <a:buNone/>
            </a:pPr>
            <a:endParaRPr lang="en-US" b="1" dirty="0"/>
          </a:p>
          <a:p>
            <a:endParaRPr lang="en-US" b="1" dirty="0"/>
          </a:p>
          <a:p>
            <a:endParaRPr lang="en-US" b="1" dirty="0"/>
          </a:p>
          <a:p>
            <a:endParaRPr lang="en-US" b="1" dirty="0" smtClean="0"/>
          </a:p>
          <a:p>
            <a:endParaRPr lang="en-US" b="1" dirty="0"/>
          </a:p>
          <a:p>
            <a:pPr marL="0" indent="0">
              <a:buNone/>
            </a:pPr>
            <a:endParaRPr lang="en-US" b="1" dirty="0" smtClean="0"/>
          </a:p>
          <a:p>
            <a:pPr marL="0" indent="0">
              <a:buNone/>
            </a:pPr>
            <a:endParaRPr lang="en-US" dirty="0" smtClean="0"/>
          </a:p>
          <a:p>
            <a:endParaRPr lang="en-US" dirty="0"/>
          </a:p>
          <a:p>
            <a:endParaRPr lang="en-US" dirty="0" smtClean="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44263931"/>
              </p:ext>
            </p:extLst>
          </p:nvPr>
        </p:nvGraphicFramePr>
        <p:xfrm>
          <a:off x="838200" y="1690688"/>
          <a:ext cx="10515600" cy="2651760"/>
        </p:xfrm>
        <a:graphic>
          <a:graphicData uri="http://schemas.openxmlformats.org/drawingml/2006/table">
            <a:tbl>
              <a:tblPr/>
              <a:tblGrid>
                <a:gridCol w="5257800">
                  <a:extLst>
                    <a:ext uri="{9D8B030D-6E8A-4147-A177-3AD203B41FA5}">
                      <a16:colId xmlns:a16="http://schemas.microsoft.com/office/drawing/2014/main" val="28978777"/>
                    </a:ext>
                  </a:extLst>
                </a:gridCol>
                <a:gridCol w="5257800">
                  <a:extLst>
                    <a:ext uri="{9D8B030D-6E8A-4147-A177-3AD203B41FA5}">
                      <a16:colId xmlns:a16="http://schemas.microsoft.com/office/drawing/2014/main" val="3955376321"/>
                    </a:ext>
                  </a:extLst>
                </a:gridCol>
              </a:tblGrid>
              <a:tr h="0">
                <a:tc>
                  <a:txBody>
                    <a:bodyPr/>
                    <a:lstStyle/>
                    <a:p>
                      <a:pPr algn="l"/>
                      <a:r>
                        <a:rPr lang="en-US" sz="2400" b="1" dirty="0">
                          <a:effectLst/>
                          <a:latin typeface="inherit"/>
                        </a:rPr>
                        <a:t>Minimum Value</a:t>
                      </a:r>
                    </a:p>
                  </a:txBody>
                  <a:tcPr marL="114300" marR="114300" marT="38100" marB="38100" anchor="ctr">
                    <a:lnL>
                      <a:noFill/>
                    </a:lnL>
                    <a:lnR>
                      <a:noFill/>
                    </a:lnR>
                    <a:lnT>
                      <a:noFill/>
                    </a:lnT>
                    <a:lnB>
                      <a:noFill/>
                    </a:lnB>
                  </a:tcPr>
                </a:tc>
                <a:tc>
                  <a:txBody>
                    <a:bodyPr/>
                    <a:lstStyle/>
                    <a:p>
                      <a:pPr algn="l"/>
                      <a:r>
                        <a:rPr lang="en-US" sz="2400" b="1" dirty="0" smtClean="0">
                          <a:effectLst/>
                          <a:latin typeface="inherit"/>
                        </a:rPr>
                        <a:t>40</a:t>
                      </a:r>
                      <a:endParaRPr lang="en-US" sz="2400" b="1" dirty="0">
                        <a:effectLst/>
                        <a:latin typeface="inherit"/>
                      </a:endParaRPr>
                    </a:p>
                  </a:txBody>
                  <a:tcPr marL="114300" marR="114300" marT="38100" marB="38100" anchor="ctr">
                    <a:lnL>
                      <a:noFill/>
                    </a:lnL>
                    <a:lnR>
                      <a:noFill/>
                    </a:lnR>
                    <a:lnT>
                      <a:noFill/>
                    </a:lnT>
                    <a:lnB>
                      <a:noFill/>
                    </a:lnB>
                  </a:tcPr>
                </a:tc>
                <a:extLst>
                  <a:ext uri="{0D108BD9-81ED-4DB2-BD59-A6C34878D82A}">
                    <a16:rowId xmlns:a16="http://schemas.microsoft.com/office/drawing/2014/main" val="2491914105"/>
                  </a:ext>
                </a:extLst>
              </a:tr>
              <a:tr h="0">
                <a:tc>
                  <a:txBody>
                    <a:bodyPr/>
                    <a:lstStyle/>
                    <a:p>
                      <a:pPr algn="l"/>
                      <a:r>
                        <a:rPr lang="en-US" sz="2400" b="1">
                          <a:effectLst/>
                          <a:latin typeface="inherit"/>
                        </a:rPr>
                        <a:t>Maximum Value</a:t>
                      </a:r>
                    </a:p>
                  </a:txBody>
                  <a:tcPr marL="114300" marR="114300" marT="38100" marB="38100" anchor="ctr">
                    <a:lnL>
                      <a:noFill/>
                    </a:lnL>
                    <a:lnR>
                      <a:noFill/>
                    </a:lnR>
                    <a:lnT>
                      <a:noFill/>
                    </a:lnT>
                    <a:lnB>
                      <a:noFill/>
                    </a:lnB>
                  </a:tcPr>
                </a:tc>
                <a:tc>
                  <a:txBody>
                    <a:bodyPr/>
                    <a:lstStyle/>
                    <a:p>
                      <a:pPr algn="l"/>
                      <a:r>
                        <a:rPr lang="en-US" sz="2400" b="1">
                          <a:effectLst/>
                          <a:latin typeface="inherit"/>
                        </a:rPr>
                        <a:t>110.00</a:t>
                      </a:r>
                    </a:p>
                  </a:txBody>
                  <a:tcPr marL="114300" marR="114300" marT="38100" marB="38100" anchor="ctr">
                    <a:lnL>
                      <a:noFill/>
                    </a:lnL>
                    <a:lnR>
                      <a:noFill/>
                    </a:lnR>
                    <a:lnT>
                      <a:noFill/>
                    </a:lnT>
                    <a:lnB>
                      <a:noFill/>
                    </a:lnB>
                  </a:tcPr>
                </a:tc>
                <a:extLst>
                  <a:ext uri="{0D108BD9-81ED-4DB2-BD59-A6C34878D82A}">
                    <a16:rowId xmlns:a16="http://schemas.microsoft.com/office/drawing/2014/main" val="1482035695"/>
                  </a:ext>
                </a:extLst>
              </a:tr>
              <a:tr h="0">
                <a:tc>
                  <a:txBody>
                    <a:bodyPr/>
                    <a:lstStyle/>
                    <a:p>
                      <a:pPr algn="l"/>
                      <a:r>
                        <a:rPr lang="en-US" sz="2400" b="1">
                          <a:effectLst/>
                          <a:latin typeface="inherit"/>
                        </a:rPr>
                        <a:t>Range</a:t>
                      </a:r>
                    </a:p>
                  </a:txBody>
                  <a:tcPr marL="114300" marR="114300" marT="38100" marB="38100" anchor="ctr">
                    <a:lnL>
                      <a:noFill/>
                    </a:lnL>
                    <a:lnR>
                      <a:noFill/>
                    </a:lnR>
                    <a:lnT>
                      <a:noFill/>
                    </a:lnT>
                    <a:lnB>
                      <a:noFill/>
                    </a:lnB>
                  </a:tcPr>
                </a:tc>
                <a:tc>
                  <a:txBody>
                    <a:bodyPr/>
                    <a:lstStyle/>
                    <a:p>
                      <a:pPr algn="l"/>
                      <a:r>
                        <a:rPr lang="en-US" sz="2400" b="1">
                          <a:effectLst/>
                          <a:latin typeface="inherit"/>
                        </a:rPr>
                        <a:t>110.00</a:t>
                      </a:r>
                    </a:p>
                  </a:txBody>
                  <a:tcPr marL="114300" marR="114300" marT="38100" marB="38100" anchor="ctr">
                    <a:lnL>
                      <a:noFill/>
                    </a:lnL>
                    <a:lnR>
                      <a:noFill/>
                    </a:lnR>
                    <a:lnT>
                      <a:noFill/>
                    </a:lnT>
                    <a:lnB>
                      <a:noFill/>
                    </a:lnB>
                  </a:tcPr>
                </a:tc>
                <a:extLst>
                  <a:ext uri="{0D108BD9-81ED-4DB2-BD59-A6C34878D82A}">
                    <a16:rowId xmlns:a16="http://schemas.microsoft.com/office/drawing/2014/main" val="106012384"/>
                  </a:ext>
                </a:extLst>
              </a:tr>
              <a:tr h="0">
                <a:tc>
                  <a:txBody>
                    <a:bodyPr/>
                    <a:lstStyle/>
                    <a:p>
                      <a:pPr algn="l"/>
                      <a:r>
                        <a:rPr lang="en-US" sz="2400" b="1">
                          <a:effectLst/>
                          <a:latin typeface="inherit"/>
                        </a:rPr>
                        <a:t>Average</a:t>
                      </a:r>
                    </a:p>
                  </a:txBody>
                  <a:tcPr marL="114300" marR="114300" marT="38100" marB="38100" anchor="ctr">
                    <a:lnL>
                      <a:noFill/>
                    </a:lnL>
                    <a:lnR>
                      <a:noFill/>
                    </a:lnR>
                    <a:lnT>
                      <a:noFill/>
                    </a:lnT>
                    <a:lnB>
                      <a:noFill/>
                    </a:lnB>
                  </a:tcPr>
                </a:tc>
                <a:tc>
                  <a:txBody>
                    <a:bodyPr/>
                    <a:lstStyle/>
                    <a:p>
                      <a:pPr algn="l"/>
                      <a:r>
                        <a:rPr lang="en-US" sz="2400" b="1">
                          <a:effectLst/>
                          <a:latin typeface="inherit"/>
                        </a:rPr>
                        <a:t>78.95</a:t>
                      </a:r>
                    </a:p>
                  </a:txBody>
                  <a:tcPr marL="114300" marR="114300" marT="38100" marB="38100" anchor="ctr">
                    <a:lnL>
                      <a:noFill/>
                    </a:lnL>
                    <a:lnR>
                      <a:noFill/>
                    </a:lnR>
                    <a:lnT>
                      <a:noFill/>
                    </a:lnT>
                    <a:lnB>
                      <a:noFill/>
                    </a:lnB>
                  </a:tcPr>
                </a:tc>
                <a:extLst>
                  <a:ext uri="{0D108BD9-81ED-4DB2-BD59-A6C34878D82A}">
                    <a16:rowId xmlns:a16="http://schemas.microsoft.com/office/drawing/2014/main" val="2550922785"/>
                  </a:ext>
                </a:extLst>
              </a:tr>
              <a:tr h="0">
                <a:tc>
                  <a:txBody>
                    <a:bodyPr/>
                    <a:lstStyle/>
                    <a:p>
                      <a:pPr algn="l"/>
                      <a:r>
                        <a:rPr lang="en-US" sz="2400" b="1">
                          <a:effectLst/>
                          <a:latin typeface="inherit"/>
                        </a:rPr>
                        <a:t>Median</a:t>
                      </a:r>
                    </a:p>
                  </a:txBody>
                  <a:tcPr marL="114300" marR="114300" marT="38100" marB="38100" anchor="ctr">
                    <a:lnL>
                      <a:noFill/>
                    </a:lnL>
                    <a:lnR>
                      <a:noFill/>
                    </a:lnR>
                    <a:lnT>
                      <a:noFill/>
                    </a:lnT>
                    <a:lnB>
                      <a:noFill/>
                    </a:lnB>
                  </a:tcPr>
                </a:tc>
                <a:tc>
                  <a:txBody>
                    <a:bodyPr/>
                    <a:lstStyle/>
                    <a:p>
                      <a:pPr algn="l"/>
                      <a:r>
                        <a:rPr lang="en-US" sz="2400" b="1">
                          <a:effectLst/>
                          <a:latin typeface="inherit"/>
                        </a:rPr>
                        <a:t>95.00</a:t>
                      </a:r>
                    </a:p>
                  </a:txBody>
                  <a:tcPr marL="114300" marR="114300" marT="38100" marB="38100" anchor="ctr">
                    <a:lnL>
                      <a:noFill/>
                    </a:lnL>
                    <a:lnR>
                      <a:noFill/>
                    </a:lnR>
                    <a:lnT>
                      <a:noFill/>
                    </a:lnT>
                    <a:lnB>
                      <a:noFill/>
                    </a:lnB>
                  </a:tcPr>
                </a:tc>
                <a:extLst>
                  <a:ext uri="{0D108BD9-81ED-4DB2-BD59-A6C34878D82A}">
                    <a16:rowId xmlns:a16="http://schemas.microsoft.com/office/drawing/2014/main" val="355274803"/>
                  </a:ext>
                </a:extLst>
              </a:tr>
              <a:tr h="0">
                <a:tc>
                  <a:txBody>
                    <a:bodyPr/>
                    <a:lstStyle/>
                    <a:p>
                      <a:pPr algn="l"/>
                      <a:r>
                        <a:rPr lang="en-US" sz="2400" b="1">
                          <a:effectLst/>
                          <a:latin typeface="inherit"/>
                        </a:rPr>
                        <a:t>Standard Deviation</a:t>
                      </a:r>
                    </a:p>
                  </a:txBody>
                  <a:tcPr marL="114300" marR="114300" marT="38100" marB="38100" anchor="ctr">
                    <a:lnL>
                      <a:noFill/>
                    </a:lnL>
                    <a:lnR>
                      <a:noFill/>
                    </a:lnR>
                    <a:lnT>
                      <a:noFill/>
                    </a:lnT>
                    <a:lnB>
                      <a:noFill/>
                    </a:lnB>
                  </a:tcPr>
                </a:tc>
                <a:tc>
                  <a:txBody>
                    <a:bodyPr/>
                    <a:lstStyle/>
                    <a:p>
                      <a:pPr algn="l"/>
                      <a:r>
                        <a:rPr lang="en-US" sz="2400" b="1" dirty="0">
                          <a:effectLst/>
                          <a:latin typeface="inherit"/>
                        </a:rPr>
                        <a:t>31.79</a:t>
                      </a:r>
                    </a:p>
                  </a:txBody>
                  <a:tcPr marL="114300" marR="114300" marT="38100" marB="38100" anchor="ctr">
                    <a:lnL>
                      <a:noFill/>
                    </a:lnL>
                    <a:lnR>
                      <a:noFill/>
                    </a:lnR>
                    <a:lnT>
                      <a:noFill/>
                    </a:lnT>
                    <a:lnB>
                      <a:noFill/>
                    </a:lnB>
                  </a:tcPr>
                </a:tc>
                <a:extLst>
                  <a:ext uri="{0D108BD9-81ED-4DB2-BD59-A6C34878D82A}">
                    <a16:rowId xmlns:a16="http://schemas.microsoft.com/office/drawing/2014/main" val="2066984050"/>
                  </a:ext>
                </a:extLst>
              </a:tr>
            </a:tbl>
          </a:graphicData>
        </a:graphic>
      </p:graphicFrame>
    </p:spTree>
    <p:extLst>
      <p:ext uri="{BB962C8B-B14F-4D97-AF65-F5344CB8AC3E}">
        <p14:creationId xmlns:p14="http://schemas.microsoft.com/office/powerpoint/2010/main" val="653708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a:t>Zero-Knowledge Proof Simulator</a:t>
            </a:r>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r>
                      <a:rPr lang="en-US" sz="2200" i="1" dirty="0" smtClean="0">
                        <a:latin typeface="Cambria Math" panose="02040503050406030204" pitchFamily="18" charset="0"/>
                        <a:ea typeface="Cambria Math" panose="02040503050406030204" pitchFamily="18" charset="0"/>
                      </a:rPr>
                      <m:t>𝐺</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𝑉</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𝐸</m:t>
                    </m:r>
                    <m:r>
                      <a:rPr lang="en-US" sz="2200" b="0" i="1" dirty="0" smtClean="0">
                        <a:latin typeface="Cambria Math" panose="02040503050406030204" pitchFamily="18" charset="0"/>
                        <a:ea typeface="Cambria Math" panose="02040503050406030204" pitchFamily="18" charset="0"/>
                      </a:rPr>
                      <m:t>)</m:t>
                    </m:r>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3"/>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215830" y="4018418"/>
                <a:ext cx="2085351"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r>
                      <a:rPr lang="en-US" sz="2400" i="1" dirty="0">
                        <a:latin typeface="Cambria Math" panose="02040503050406030204" pitchFamily="18" charset="0"/>
                        <a:ea typeface="Cambria Math" panose="02040503050406030204" pitchFamily="18" charset="0"/>
                      </a:rPr>
                      <m:t>𝐺</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𝑉</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𝐸</m:t>
                    </m:r>
                    <m:r>
                      <a:rPr lang="en-US" sz="2400" i="1" dirty="0">
                        <a:latin typeface="Cambria Math" panose="02040503050406030204" pitchFamily="18" charset="0"/>
                        <a:ea typeface="Cambria Math" panose="02040503050406030204" pitchFamily="18" charset="0"/>
                      </a:rPr>
                      <m:t>)</m:t>
                    </m:r>
                  </m:oMath>
                </a14:m>
                <a:r>
                  <a:rPr lang="en-US" sz="2400" dirty="0"/>
                  <a:t>,</a:t>
                </a:r>
                <a:endParaRPr lang="en-US" sz="2400" dirty="0" smtClean="0"/>
              </a:p>
              <a:p>
                <a:r>
                  <a:rPr lang="en-US" sz="2400" dirty="0" smtClean="0"/>
                  <a:t>A= </a:t>
                </a:r>
                <a14:m>
                  <m:oMath xmlns:m="http://schemas.openxmlformats.org/officeDocument/2006/math">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oMath>
                </a14:m>
                <a:endParaRPr lang="en-US" sz="2400" dirty="0"/>
              </a:p>
              <a:p>
                <a:r>
                  <a:rPr lang="en-US" sz="2400" dirty="0" smtClean="0"/>
                  <a:t>(random </a:t>
                </a:r>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sz="2400" dirty="0" smtClean="0"/>
                  <a:t>)</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215830" y="4018418"/>
                <a:ext cx="2085351" cy="1860081"/>
              </a:xfrm>
              <a:prstGeom prst="rect">
                <a:avLst/>
              </a:prstGeom>
              <a:blipFill>
                <a:blip r:embed="rId4"/>
                <a:stretch>
                  <a:fillRect l="-4678"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810894" y="5196320"/>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10894" y="572467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2542" y="6082307"/>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2542" y="6082307"/>
                <a:ext cx="12121742" cy="541110"/>
              </a:xfrm>
              <a:prstGeom prst="rect">
                <a:avLst/>
              </a:prstGeom>
              <a:blipFill>
                <a:blip r:embed="rId5"/>
                <a:stretch>
                  <a:fillRect l="-1006" t="-7865" b="-31461"/>
                </a:stretch>
              </a:blipFill>
            </p:spPr>
            <p:txBody>
              <a:bodyPr/>
              <a:lstStyle/>
              <a:p>
                <a:r>
                  <a:rPr lang="en-US">
                    <a:noFill/>
                  </a:rPr>
                  <a:t> </a:t>
                </a:r>
              </a:p>
            </p:txBody>
          </p:sp>
        </mc:Fallback>
      </mc:AlternateContent>
      <p:pic>
        <p:nvPicPr>
          <p:cNvPr id="1026" name="Picture 2" descr="Image result for robot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3168495" y="3487315"/>
                <a:ext cx="5931175" cy="1771382"/>
              </a:xfrm>
              <a:prstGeom prst="rect">
                <a:avLst/>
              </a:prstGeom>
            </p:spPr>
            <p:txBody>
              <a:bodyPr wrap="none">
                <a:spAutoFit/>
              </a:bodyPr>
              <a:lstStyle/>
              <a:p>
                <a:r>
                  <a:rPr lang="en-US" b="1" dirty="0" smtClean="0">
                    <a:solidFill>
                      <a:srgbClr val="00B050"/>
                    </a:solidFill>
                  </a:rPr>
                  <a:t>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eqArr>
                              <m:eqArrPr>
                                <m:ctrlPr>
                                  <a:rPr lang="en-US" sz="2800" b="1" i="1" smtClean="0">
                                    <a:solidFill>
                                      <a:srgbClr val="00B050"/>
                                    </a:solidFill>
                                    <a:latin typeface="Cambria Math" panose="02040503050406030204" pitchFamily="18" charset="0"/>
                                  </a:rPr>
                                </m:ctrlPr>
                              </m:eqArrPr>
                              <m:e>
                                <m:d>
                                  <m:dPr>
                                    <m:ctrlPr>
                                      <a:rPr lang="en-US" sz="2800" b="1" i="1" smtClean="0">
                                        <a:solidFill>
                                          <a:srgbClr val="00B050"/>
                                        </a:solidFill>
                                        <a:latin typeface="Cambria Math" panose="02040503050406030204" pitchFamily="18" charset="0"/>
                                      </a:rPr>
                                    </m:ctrlPr>
                                  </m:dPr>
                                  <m:e>
                                    <m:m>
                                      <m:mPr>
                                        <m:mcs>
                                          <m:mc>
                                            <m:mcPr>
                                              <m:count m:val="3"/>
                                              <m:mcJc m:val="center"/>
                                            </m:mcPr>
                                          </m:mc>
                                        </m:mcs>
                                        <m:ctrlPr>
                                          <a:rPr lang="en-US" sz="2800" b="1" i="1" smtClean="0">
                                            <a:solidFill>
                                              <a:srgbClr val="00B050"/>
                                            </a:solidFill>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sub>
                                          </m:sSub>
                                        </m:e>
                                      </m:mr>
                                      <m:mr>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m:t>
                                              </m:r>
                                            </m:sub>
                                          </m:sSub>
                                        </m:e>
                                      </m:mr>
                                    </m:m>
                                  </m:e>
                                </m:d>
                                <m:r>
                                  <a:rPr lang="en-US" sz="2800" b="1" i="1">
                                    <a:solidFill>
                                      <a:srgbClr val="00B050"/>
                                    </a:solidFill>
                                    <a:latin typeface="Cambria Math" panose="02040503050406030204" pitchFamily="18" charset="0"/>
                                  </a:rPr>
                                  <m:t> </m:t>
                                </m:r>
                                <m:r>
                                  <a:rPr lang="en-US" sz="2800" b="1" i="1" smtClean="0">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smtClean="0">
                                    <a:solidFill>
                                      <a:srgbClr val="00B050"/>
                                    </a:solidFill>
                                    <a:latin typeface="Cambria Math" panose="02040503050406030204" pitchFamily="18" charset="0"/>
                                  </a:rPr>
                                  <m:t>𝒃</m:t>
                                </m:r>
                              </m:e>
                              <m:e/>
                            </m:eqArr>
                          </m:num>
                          <m:den>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168495" y="3487315"/>
                <a:ext cx="5931175" cy="177138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76560" y="2987564"/>
                <a:ext cx="4095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smtClean="0">
                          <a:latin typeface="Cambria Math" panose="02040503050406030204" pitchFamily="18" charset="0"/>
                        </a:rPr>
                        <m:t>𝑮</m:t>
                      </m:r>
                      <m:r>
                        <a:rPr lang="en-US" b="1" i="1" smtClean="0">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876560" y="2987564"/>
                <a:ext cx="4095865"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154597" y="5338966"/>
                <a:ext cx="37298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𝒓</m:t>
                      </m:r>
                      <m:r>
                        <a:rPr lang="en-US" b="1" i="1">
                          <a:latin typeface="Cambria Math" panose="02040503050406030204" pitchFamily="18" charset="0"/>
                        </a:rPr>
                        <m:t>)</m:t>
                      </m:r>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4154597" y="5338966"/>
                <a:ext cx="3729883"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52474" y="1588060"/>
                <a:ext cx="7043394" cy="1083182"/>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𝐶𝑜𝑚</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sty m:val="p"/>
                                </m:rPr>
                                <a:rPr lang="en-US" sz="2000" b="0" i="0"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𝑛</m:t>
                                      </m:r>
                                    </m:sub>
                                  </m:sSub>
                                </m:e>
                              </m:d>
                            </m:e>
                          </m:mr>
                          <m:mr>
                            <m:e>
                              <m:r>
                                <a:rPr lang="en-US" sz="2000" i="1" smtClean="0">
                                  <a:latin typeface="Cambria Math" panose="02040503050406030204" pitchFamily="18" charset="0"/>
                                </a:rPr>
                                <m:t>⋮</m:t>
                              </m:r>
                            </m:e>
                            <m:e>
                              <m:r>
                                <a:rPr lang="en-US" sz="2000" i="1" smtClean="0">
                                  <a:latin typeface="Cambria Math" panose="02040503050406030204" pitchFamily="18" charset="0"/>
                                </a:rPr>
                                <m:t>⋱</m:t>
                              </m:r>
                            </m:e>
                            <m:e>
                              <m:r>
                                <a:rPr lang="en-US" sz="2000" i="1" smtClean="0">
                                  <a:latin typeface="Cambria Math" panose="02040503050406030204" pitchFamily="18" charset="0"/>
                                </a:rPr>
                                <m:t>⋮</m:t>
                              </m:r>
                            </m:e>
                          </m:mr>
                          <m:mr>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r>
                                    <a:rPr lang="en-US" sz="2000" b="0" i="1" smtClean="0">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sub>
                                  </m:sSub>
                                </m:e>
                              </m:d>
                            </m:e>
                          </m:mr>
                        </m:m>
                      </m:e>
                    </m:d>
                  </m:oMath>
                </a14:m>
                <a:r>
                  <a:rPr lang="en-US" sz="2800" dirty="0" smtClean="0"/>
                  <a:t> </a:t>
                </a:r>
                <a:r>
                  <a:rPr lang="en-US" sz="2800" smtClean="0"/>
                  <a:t>if b=0</a:t>
                </a:r>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952474" y="1588060"/>
                <a:ext cx="7043394" cy="1083182"/>
              </a:xfrm>
              <a:prstGeom prst="rect">
                <a:avLst/>
              </a:prstGeom>
              <a:blipFill>
                <a:blip r:embed="rId11"/>
                <a:stretch>
                  <a:fillRect/>
                </a:stretch>
              </a:blipFill>
            </p:spPr>
            <p:txBody>
              <a:bodyPr/>
              <a:lstStyle/>
              <a:p>
                <a:r>
                  <a:rPr lang="en-US">
                    <a:noFill/>
                  </a:rPr>
                  <a:t> </a:t>
                </a:r>
              </a:p>
            </p:txBody>
          </p:sp>
        </mc:Fallback>
      </mc:AlternateContent>
      <p:sp>
        <p:nvSpPr>
          <p:cNvPr id="23" name="TextBox 22"/>
          <p:cNvSpPr txBox="1"/>
          <p:nvPr/>
        </p:nvSpPr>
        <p:spPr>
          <a:xfrm>
            <a:off x="3305578" y="7270710"/>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5" name="TextBox 24"/>
          <p:cNvSpPr txBox="1"/>
          <p:nvPr/>
        </p:nvSpPr>
        <p:spPr>
          <a:xfrm>
            <a:off x="6316916" y="729798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7" name="TextBox 26"/>
          <p:cNvSpPr txBox="1"/>
          <p:nvPr/>
        </p:nvSpPr>
        <p:spPr>
          <a:xfrm>
            <a:off x="1897801" y="8659939"/>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939596" y="7777181"/>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13" name="Straight Arrow Connector 12"/>
          <p:cNvCxnSpPr/>
          <p:nvPr/>
        </p:nvCxnSpPr>
        <p:spPr>
          <a:xfrm flipV="1">
            <a:off x="2906046" y="3477007"/>
            <a:ext cx="6845039" cy="10202"/>
          </a:xfrm>
          <a:prstGeom prst="straightConnector1">
            <a:avLst/>
          </a:prstGeom>
          <a:ln>
            <a:headEnd w="med"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2" grpId="0"/>
      <p:bldP spid="19" grpId="0"/>
      <p:bldP spid="23" grpId="0" animBg="1"/>
      <p:bldP spid="25"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Completeness</a:t>
                </a:r>
                <a:r>
                  <a:rPr lang="en-US" dirty="0" smtClean="0"/>
                  <a:t>: Honest prover can always make honest verifier accept</a:t>
                </a:r>
              </a:p>
              <a:p>
                <a:r>
                  <a:rPr lang="en-US" b="1" dirty="0" smtClean="0"/>
                  <a:t>Soundness</a:t>
                </a:r>
                <a:r>
                  <a:rPr lang="en-US" dirty="0" smtClean="0"/>
                  <a:t>: If prover commits to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 and can reveal a clique in submatrix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then G itself contains a k-clique. Proof invokes binding property of commitment scheme.</a:t>
                </a:r>
              </a:p>
              <a:p>
                <a:r>
                  <a:rPr lang="en-US" b="1" dirty="0" smtClean="0"/>
                  <a:t>Zero-Knowledge: </a:t>
                </a:r>
                <a:r>
                  <a:rPr lang="en-US" dirty="0" smtClean="0"/>
                  <a:t>Simulator cheats and either commits to wrong adjacency matrix or cannot reveal clique. Repeat until we produce a  successful transcript. Indistinguishability of transcripts follows from hiding property of commitment scheme.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2759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 (Adversary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Semi-Honest (“honest, but curious”)</a:t>
            </a:r>
          </a:p>
          <a:p>
            <a:pPr lvl="1"/>
            <a:r>
              <a:rPr lang="en-US" dirty="0" smtClean="0"/>
              <a:t>All parties follow protocol instructions, but…</a:t>
            </a:r>
          </a:p>
          <a:p>
            <a:pPr lvl="1"/>
            <a:r>
              <a:rPr lang="en-US" dirty="0" smtClean="0"/>
              <a:t> dishonest parties may be curious to violate privacy of others when possible</a:t>
            </a:r>
            <a:endParaRPr lang="en-US" dirty="0"/>
          </a:p>
          <a:p>
            <a:r>
              <a:rPr lang="en-US" dirty="0" smtClean="0"/>
              <a:t>Fully Malicious Model</a:t>
            </a:r>
          </a:p>
          <a:p>
            <a:pPr lvl="1"/>
            <a:r>
              <a:rPr lang="en-US" dirty="0" smtClean="0"/>
              <a:t>Adversarial Parties may deviate from the protocol arbitrarily</a:t>
            </a:r>
          </a:p>
          <a:p>
            <a:pPr lvl="2"/>
            <a:r>
              <a:rPr lang="en-US" dirty="0" smtClean="0"/>
              <a:t>Quit unexpectedly</a:t>
            </a:r>
          </a:p>
          <a:p>
            <a:pPr lvl="2"/>
            <a:r>
              <a:rPr lang="en-US" dirty="0" smtClean="0"/>
              <a:t>Send different messages</a:t>
            </a:r>
          </a:p>
          <a:p>
            <a:pPr lvl="1"/>
            <a:r>
              <a:rPr lang="en-US" dirty="0" smtClean="0"/>
              <a:t>It is much harder to achieve security in the fully malicious model</a:t>
            </a:r>
          </a:p>
          <a:p>
            <a:r>
              <a:rPr lang="en-US" dirty="0" smtClean="0"/>
              <a:t>Convert Secure Semi-Honest Protocol into Secure Protocol in Fully Malicious Mode?</a:t>
            </a:r>
          </a:p>
          <a:p>
            <a:pPr lvl="1"/>
            <a:r>
              <a:rPr lang="en-US" dirty="0" smtClean="0"/>
              <a:t>Tool: Zero-Knowledge Proofs</a:t>
            </a:r>
          </a:p>
          <a:p>
            <a:pPr lvl="1"/>
            <a:r>
              <a:rPr lang="en-US" dirty="0" smtClean="0"/>
              <a:t>Prove: My behavior in the protocol is consistent with honest party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20593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Hot Topics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1636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Quantum Algorithm to Factor Integers</a:t>
            </a:r>
          </a:p>
          <a:p>
            <a:endParaRPr lang="en-US" dirty="0"/>
          </a:p>
          <a:p>
            <a:r>
              <a:rPr lang="pt-BR" dirty="0" smtClean="0"/>
              <a:t>Running Time </a:t>
            </a:r>
          </a:p>
          <a:p>
            <a:pPr marL="0" indent="0" algn="ctr">
              <a:buNone/>
            </a:pPr>
            <a:r>
              <a:rPr lang="pt-BR" dirty="0" smtClean="0"/>
              <a:t>O((</a:t>
            </a:r>
            <a:r>
              <a:rPr lang="pt-BR" dirty="0"/>
              <a:t>log </a:t>
            </a:r>
            <a:r>
              <a:rPr lang="pt-BR" i="1" dirty="0"/>
              <a:t>N</a:t>
            </a:r>
            <a:r>
              <a:rPr lang="pt-BR" dirty="0"/>
              <a:t>)</a:t>
            </a:r>
            <a:r>
              <a:rPr lang="pt-BR" baseline="30000" dirty="0"/>
              <a:t>2</a:t>
            </a:r>
            <a:r>
              <a:rPr lang="pt-BR" dirty="0"/>
              <a:t>(log log </a:t>
            </a:r>
            <a:r>
              <a:rPr lang="pt-BR" i="1" dirty="0"/>
              <a:t>N</a:t>
            </a:r>
            <a:r>
              <a:rPr lang="pt-BR" dirty="0"/>
              <a:t>)(log log log </a:t>
            </a:r>
            <a:r>
              <a:rPr lang="pt-BR" i="1" dirty="0"/>
              <a:t>N</a:t>
            </a:r>
            <a:r>
              <a:rPr lang="pt-BR" dirty="0" smtClean="0"/>
              <a:t>))</a:t>
            </a:r>
          </a:p>
          <a:p>
            <a:r>
              <a:rPr lang="pt-BR" dirty="0" smtClean="0"/>
              <a:t>Building Quantum Circuits is challenging, but...</a:t>
            </a:r>
            <a:endParaRPr lang="en-US" dirty="0" smtClean="0"/>
          </a:p>
          <a:p>
            <a:r>
              <a:rPr lang="pt-BR" dirty="0" smtClean="0"/>
              <a:t>RSA is broken if we build a quantum computer</a:t>
            </a:r>
          </a:p>
          <a:p>
            <a:pPr lvl="1"/>
            <a:r>
              <a:rPr lang="pt-BR" dirty="0" smtClean="0"/>
              <a:t>Current record: Factor 21=3x7 with Shor’s Algorithm</a:t>
            </a:r>
          </a:p>
          <a:p>
            <a:pPr lvl="1"/>
            <a:r>
              <a:rPr lang="pt-BR" b="1" dirty="0"/>
              <a:t>Source: </a:t>
            </a:r>
            <a:r>
              <a:rPr lang="pt-BR" dirty="0"/>
              <a:t>Experimental Realisation of Shor’s Quatum Factoring Algorithm Using Quibit Recycling (</a:t>
            </a:r>
            <a:r>
              <a:rPr lang="pt-BR" dirty="0">
                <a:hlinkClick r:id="rId2"/>
              </a:rPr>
              <a:t>https://</a:t>
            </a:r>
            <a:r>
              <a:rPr lang="pt-BR" dirty="0" smtClean="0">
                <a:hlinkClick r:id="rId2"/>
              </a:rPr>
              <a:t>arxiv.org/pdf/1111.4147.pdf</a:t>
            </a:r>
            <a:r>
              <a:rPr lang="pt-BR" dirty="0" smtClean="0"/>
              <a:t>)</a:t>
            </a:r>
          </a:p>
        </p:txBody>
      </p:sp>
      <p:sp>
        <p:nvSpPr>
          <p:cNvPr id="4" name="Rectangle 3"/>
          <p:cNvSpPr/>
          <p:nvPr/>
        </p:nvSpPr>
        <p:spPr>
          <a:xfrm>
            <a:off x="1981200" y="6324600"/>
            <a:ext cx="5943600" cy="369332"/>
          </a:xfrm>
          <a:prstGeom prst="rect">
            <a:avLst/>
          </a:prstGeom>
        </p:spPr>
        <p:txBody>
          <a:bodyPr wrap="square">
            <a:spAutoFit/>
          </a:bodyPr>
          <a:lstStyle/>
          <a:p>
            <a:r>
              <a:rPr lang="en-US" dirty="0">
                <a:hlinkClick r:id="rId3"/>
              </a:rPr>
              <a:t>https://en.wikipedia.org/wiki/Shor%27s_algorithm</a:t>
            </a:r>
            <a:r>
              <a:rPr lang="en-US" dirty="0"/>
              <a:t> </a:t>
            </a:r>
          </a:p>
        </p:txBody>
      </p:sp>
      <p:pic>
        <p:nvPicPr>
          <p:cNvPr id="102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695"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091"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3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Resistant Crypto</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Symmetric key primitives are believed to be safe</a:t>
                </a:r>
              </a:p>
              <a:p>
                <a:r>
                  <a:rPr lang="en-US" dirty="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a:t>)</a:t>
                </a:r>
              </a:p>
              <a:p>
                <a:pPr lvl="1"/>
                <a:r>
                  <a:rPr lang="en-US" dirty="0"/>
                  <a:t>Solution: Double Key Lengths </a:t>
                </a:r>
              </a:p>
              <a:p>
                <a:endParaRPr lang="en-US" dirty="0"/>
              </a:p>
              <a:p>
                <a:r>
                  <a:rPr lang="en-US" dirty="0" smtClean="0"/>
                  <a:t>Integer Factoring, Discrete Log and Elliptic Curve Discrete Log are not safe</a:t>
                </a:r>
              </a:p>
              <a:p>
                <a:pPr lvl="1"/>
                <a:r>
                  <a:rPr lang="en-US" dirty="0" smtClean="0"/>
                  <a:t>All public key encryption algorithms we have covered</a:t>
                </a:r>
              </a:p>
              <a:p>
                <a:pPr lvl="1"/>
                <a:r>
                  <a:rPr lang="en-US" dirty="0" smtClean="0"/>
                  <a:t>RSA, RSA-OAEP, El-</a:t>
                </a:r>
                <a:r>
                  <a:rPr lang="en-US" dirty="0" err="1" smtClean="0"/>
                  <a:t>Gamal</a:t>
                </a:r>
                <a:r>
                  <a:rPr lang="en-US" dirty="0" smtClean="0"/>
                  <a:t>,….</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
        <p:nvSpPr>
          <p:cNvPr id="4" name="Rectangle 3"/>
          <p:cNvSpPr/>
          <p:nvPr/>
        </p:nvSpPr>
        <p:spPr>
          <a:xfrm>
            <a:off x="1752600" y="6312932"/>
            <a:ext cx="7391400" cy="369332"/>
          </a:xfrm>
          <a:prstGeom prst="rect">
            <a:avLst/>
          </a:prstGeom>
        </p:spPr>
        <p:txBody>
          <a:bodyPr wrap="square">
            <a:spAutoFit/>
          </a:bodyPr>
          <a:lstStyle/>
          <a:p>
            <a:r>
              <a:rPr lang="en-US" dirty="0">
                <a:hlinkClick r:id="rId3"/>
              </a:rPr>
              <a:t>https://en.wikipedia.org/wiki/Lattice-based_cryptography</a:t>
            </a:r>
            <a:r>
              <a:rPr lang="en-US" dirty="0"/>
              <a:t> </a:t>
            </a:r>
          </a:p>
        </p:txBody>
      </p:sp>
    </p:spTree>
    <p:extLst>
      <p:ext uri="{BB962C8B-B14F-4D97-AF65-F5344CB8AC3E}">
        <p14:creationId xmlns:p14="http://schemas.microsoft.com/office/powerpoint/2010/main" val="428413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Quantum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Symmetric key primitives are believed to be safe</a:t>
                </a:r>
              </a:p>
              <a:p>
                <a:r>
                  <a:rPr lang="en-US" dirty="0" smtClean="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smtClean="0"/>
                  <a:t>)</a:t>
                </a:r>
              </a:p>
              <a:p>
                <a:pPr lvl="1"/>
                <a:r>
                  <a:rPr lang="en-US" dirty="0" smtClean="0"/>
                  <a:t>Solution: Double Key Lengths </a:t>
                </a:r>
              </a:p>
              <a:p>
                <a:r>
                  <a:rPr lang="en-US" dirty="0" smtClean="0"/>
                  <a:t>Hashed Based Signatures</a:t>
                </a:r>
              </a:p>
              <a:p>
                <a:pPr lvl="1"/>
                <a:r>
                  <a:rPr lang="en-US" dirty="0" err="1" smtClean="0"/>
                  <a:t>Lamport</a:t>
                </a:r>
                <a:r>
                  <a:rPr lang="en-US" dirty="0" smtClean="0"/>
                  <a:t> Signatures and extensions</a:t>
                </a:r>
                <a:endParaRPr lang="en-US" dirty="0"/>
              </a:p>
              <a:p>
                <a:r>
                  <a:rPr lang="en-US" dirty="0" smtClean="0"/>
                  <a:t>Lattice Based Cryptography is a promising approach for Quantum Resistant Public Key Crypto</a:t>
                </a:r>
              </a:p>
              <a:p>
                <a:pPr lvl="1"/>
                <a:r>
                  <a:rPr lang="en-US" dirty="0" smtClean="0"/>
                  <a:t>Ring-LWE</a:t>
                </a:r>
              </a:p>
              <a:p>
                <a:pPr lvl="1"/>
                <a:r>
                  <a:rPr lang="en-US" dirty="0" smtClean="0"/>
                  <a:t>NTRU</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Rectangle 3"/>
          <p:cNvSpPr/>
          <p:nvPr/>
        </p:nvSpPr>
        <p:spPr>
          <a:xfrm>
            <a:off x="1752600" y="6312932"/>
            <a:ext cx="8915400" cy="369332"/>
          </a:xfrm>
          <a:prstGeom prst="rect">
            <a:avLst/>
          </a:prstGeom>
        </p:spPr>
        <p:txBody>
          <a:bodyPr wrap="square">
            <a:spAutoFit/>
          </a:bodyPr>
          <a:lstStyle/>
          <a:p>
            <a:r>
              <a:rPr lang="en-US" dirty="0">
                <a:hlinkClick r:id="rId3"/>
              </a:rPr>
              <a:t>https://security.googleblog.com/2016/07/experimenting-with-post-quantum.html</a:t>
            </a:r>
            <a:r>
              <a:rPr lang="en-US" dirty="0"/>
              <a:t> </a:t>
            </a:r>
          </a:p>
        </p:txBody>
      </p:sp>
      <p:sp>
        <p:nvSpPr>
          <p:cNvPr id="5" name="AutoShape 2" descr="Image result for integer lattic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teger lattic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integer lattic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integer lattice"/>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integer lattice"/>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61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oMath>
                  </m:oMathPara>
                </a14:m>
                <a:endParaRPr lang="en-US" dirty="0" smtClean="0"/>
              </a:p>
              <a:p>
                <a:pPr marL="0" indent="0">
                  <a:buNone/>
                </a:pPr>
                <a:r>
                  <a:rPr lang="en-US" dirty="0" smtClean="0"/>
                  <a:t>and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smtClean="0"/>
              </a:p>
              <a:p>
                <a:r>
                  <a:rPr lang="en-US" dirty="0"/>
                  <a:t>Proposed </a:t>
                </a:r>
                <a:r>
                  <a:rPr lang="en-US" dirty="0" smtClean="0"/>
                  <a:t>Application: Export </a:t>
                </a:r>
                <a:r>
                  <a:rPr lang="en-US" dirty="0"/>
                  <a:t>confidential computation to cloud </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139183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a:p>
              <a:p>
                <a:r>
                  <a:rPr lang="en-US" dirty="0" smtClean="0"/>
                  <a:t>We now have candidate constructions!</a:t>
                </a:r>
              </a:p>
              <a:p>
                <a:pPr lvl="1"/>
                <a:r>
                  <a:rPr lang="en-US" dirty="0" smtClean="0"/>
                  <a:t>Encryption/Decryption are polynomial time</a:t>
                </a:r>
              </a:p>
              <a:p>
                <a:pPr lvl="1"/>
                <a:r>
                  <a:rPr lang="en-US" dirty="0" smtClean="0"/>
                  <a:t>…but expensive in practice.</a:t>
                </a:r>
              </a:p>
              <a:p>
                <a:pPr lvl="1"/>
                <a:r>
                  <a:rPr lang="en-US" dirty="0" smtClean="0"/>
                  <a:t>Proved to be CPA-Secure under plausible assumptions</a:t>
                </a:r>
              </a:p>
              <a:p>
                <a:endParaRPr lang="en-US" dirty="0"/>
              </a:p>
              <a:p>
                <a:r>
                  <a:rPr lang="en-US" dirty="0" smtClean="0"/>
                  <a:t>Remark 1: Partially Homomorphic Encryption schemes cannot be CCA-Secure. 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36514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Plain RSA is multiplicatively homomorphic</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But not additively homomorphic</a:t>
                </a:r>
              </a:p>
              <a:p>
                <a:endParaRPr lang="en-US" dirty="0"/>
              </a:p>
              <a:p>
                <a:r>
                  <a:rPr lang="en-US" dirty="0" smtClean="0"/>
                  <a:t>Pallier Cryptosystem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e>
                          </m:d>
                        </m:e>
                        <m:sup>
                          <m:r>
                            <a:rPr lang="en-US" b="0" i="1" smtClean="0">
                              <a:latin typeface="Cambria Math" panose="02040503050406030204" pitchFamily="18" charset="0"/>
                              <a:ea typeface="Cambria Math" panose="02040503050406030204" pitchFamily="18" charset="0"/>
                            </a:rPr>
                            <m:t>𝑘</m:t>
                          </m:r>
                        </m:sup>
                      </m:s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a:p>
              <a:p>
                <a:r>
                  <a:rPr lang="en-US" dirty="0" smtClean="0"/>
                  <a:t>Not same as FHE, but still useful in multiparty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752601" y="6324600"/>
            <a:ext cx="5066130" cy="369332"/>
          </a:xfrm>
          <a:prstGeom prst="rect">
            <a:avLst/>
          </a:prstGeom>
        </p:spPr>
        <p:txBody>
          <a:bodyPr wrap="none">
            <a:spAutoFit/>
          </a:bodyPr>
          <a:lstStyle/>
          <a:p>
            <a:r>
              <a:rPr lang="en-US" dirty="0">
                <a:hlinkClick r:id="rId3"/>
              </a:rPr>
              <a:t>https://</a:t>
            </a:r>
            <a:r>
              <a:rPr lang="en-US" dirty="0" smtClean="0">
                <a:hlinkClick r:id="rId3"/>
              </a:rPr>
              <a:t>en.wikipedia.org/wiki/Paillier_cryptosystem</a:t>
            </a:r>
            <a:r>
              <a:rPr lang="en-US" dirty="0" smtClean="0"/>
              <a:t> </a:t>
            </a:r>
            <a:endParaRPr lang="en-US" dirty="0"/>
          </a:p>
        </p:txBody>
      </p:sp>
    </p:spTree>
    <p:extLst>
      <p:ext uri="{BB962C8B-B14F-4D97-AF65-F5344CB8AC3E}">
        <p14:creationId xmlns:p14="http://schemas.microsoft.com/office/powerpoint/2010/main" val="31335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Business</a:t>
            </a:r>
            <a:endParaRPr lang="en-US" dirty="0"/>
          </a:p>
        </p:txBody>
      </p:sp>
      <p:sp>
        <p:nvSpPr>
          <p:cNvPr id="3" name="Content Placeholder 2"/>
          <p:cNvSpPr>
            <a:spLocks noGrp="1"/>
          </p:cNvSpPr>
          <p:nvPr>
            <p:ph idx="1"/>
          </p:nvPr>
        </p:nvSpPr>
        <p:spPr/>
        <p:txBody>
          <a:bodyPr/>
          <a:lstStyle/>
          <a:p>
            <a:r>
              <a:rPr lang="en-US" dirty="0" smtClean="0"/>
              <a:t>Please Complete Your Course Evaluations</a:t>
            </a:r>
          </a:p>
          <a:p>
            <a:r>
              <a:rPr lang="en-US" dirty="0" smtClean="0"/>
              <a:t>Your feedback is valuable!</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pic>
        <p:nvPicPr>
          <p:cNvPr id="7" name="Picture 6"/>
          <p:cNvPicPr>
            <a:picLocks noChangeAspect="1"/>
          </p:cNvPicPr>
          <p:nvPr/>
        </p:nvPicPr>
        <p:blipFill rotWithShape="1">
          <a:blip r:embed="rId2"/>
          <a:srcRect l="14210" t="43219" r="59069" b="40851"/>
          <a:stretch/>
        </p:blipFill>
        <p:spPr>
          <a:xfrm>
            <a:off x="1406401" y="3181897"/>
            <a:ext cx="9773392" cy="1638793"/>
          </a:xfrm>
          <a:prstGeom prst="rect">
            <a:avLst/>
          </a:prstGeom>
        </p:spPr>
      </p:pic>
    </p:spTree>
    <p:extLst>
      <p:ext uri="{BB962C8B-B14F-4D97-AF65-F5344CB8AC3E}">
        <p14:creationId xmlns:p14="http://schemas.microsoft.com/office/powerpoint/2010/main" val="255705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84754" cy="1325563"/>
          </a:xfrm>
        </p:spPr>
        <p:txBody>
          <a:bodyPr/>
          <a:lstStyle/>
          <a:p>
            <a:r>
              <a:rPr lang="en-US" dirty="0"/>
              <a:t>Program </a:t>
            </a:r>
            <a:r>
              <a:rPr lang="en-US" dirty="0" smtClean="0"/>
              <a:t>Obfuscation (Theoretical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Program Obfuscation</a:t>
                </a:r>
              </a:p>
              <a:p>
                <a:pPr lvl="1"/>
                <a:r>
                  <a:rPr lang="en-US" dirty="0" smtClean="0"/>
                  <a:t>Idea: Alice obfuscates a circuit C and sends C to Bob</a:t>
                </a:r>
              </a:p>
              <a:p>
                <a:pPr lvl="1"/>
                <a:r>
                  <a:rPr lang="en-US" dirty="0" smtClean="0"/>
                  <a:t>Bob can run C, but cannot learn “anything else”</a:t>
                </a:r>
              </a:p>
              <a:p>
                <a:pPr lvl="1"/>
                <a:r>
                  <a:rPr lang="en-US" dirty="0" smtClean="0"/>
                  <a:t>Lots of applications…</a:t>
                </a:r>
              </a:p>
              <a:p>
                <a:r>
                  <a:rPr lang="en-US" dirty="0" err="1" smtClean="0"/>
                  <a:t>Indistinguishability</a:t>
                </a:r>
                <a:r>
                  <a:rPr lang="en-US" dirty="0" smtClean="0"/>
                  <a:t> Obfuscation</a:t>
                </a:r>
              </a:p>
              <a:p>
                <a:pPr lvl="1"/>
                <a:r>
                  <a:rPr lang="en-US" dirty="0" smtClean="0"/>
                  <a:t>Theoretically Possible</a:t>
                </a:r>
              </a:p>
              <a:p>
                <a:pPr lvl="2"/>
                <a:r>
                  <a:rPr lang="en-US" dirty="0" smtClean="0"/>
                  <a:t>In the sense that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100000000</m:t>
                        </m:r>
                      </m:sup>
                    </m:sSup>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100000</m:t>
                        </m:r>
                      </m:sup>
                    </m:sSup>
                  </m:oMath>
                </a14:m>
                <a:r>
                  <a:rPr lang="en-US" dirty="0" smtClean="0"/>
                  <a:t> is technically polynomial time</a:t>
                </a:r>
              </a:p>
              <a:p>
                <a:r>
                  <a:rPr lang="en-US" dirty="0" smtClean="0"/>
                  <a:t>Secure Hardware Module (e.g., SGX) can be viewed as a way to accomplish this in practice</a:t>
                </a:r>
              </a:p>
              <a:p>
                <a:pPr lvl="1"/>
                <a:r>
                  <a:rPr lang="en-US" dirty="0" smtClean="0"/>
                  <a:t>Must trust third party (e.g., Intel)</a:t>
                </a:r>
              </a:p>
              <a:p>
                <a:pPr marL="457200" lvl="1"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676400" y="6324600"/>
            <a:ext cx="9448800" cy="369332"/>
          </a:xfrm>
          <a:prstGeom prst="rect">
            <a:avLst/>
          </a:prstGeom>
        </p:spPr>
        <p:txBody>
          <a:bodyPr wrap="square">
            <a:spAutoFit/>
          </a:bodyPr>
          <a:lstStyle/>
          <a:p>
            <a:r>
              <a:rPr lang="en-US" dirty="0">
                <a:hlinkClick r:id="rId3"/>
              </a:rPr>
              <a:t>https://simons.berkeley.edu/talks/amit-sahai-2015-05-19a</a:t>
            </a:r>
            <a:r>
              <a:rPr lang="en-US" dirty="0"/>
              <a:t> (Lecture by </a:t>
            </a:r>
            <a:r>
              <a:rPr lang="en-US" dirty="0" err="1"/>
              <a:t>Amit</a:t>
            </a:r>
            <a:r>
              <a:rPr lang="en-US" dirty="0"/>
              <a:t> </a:t>
            </a:r>
            <a:r>
              <a:rPr lang="en-US" dirty="0" err="1"/>
              <a:t>Sahai</a:t>
            </a:r>
            <a:r>
              <a:rPr lang="en-US" dirty="0"/>
              <a:t>) </a:t>
            </a:r>
          </a:p>
        </p:txBody>
      </p:sp>
      <p:sp>
        <p:nvSpPr>
          <p:cNvPr id="6" name="AutoShape 4" descr="Image result for uni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624" y="1965647"/>
            <a:ext cx="3765330" cy="232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35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30" y="1143001"/>
            <a:ext cx="9341603" cy="52490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262" y="4984203"/>
            <a:ext cx="3323776" cy="1661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50" y="5234940"/>
            <a:ext cx="5334000" cy="1013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750" y="1417638"/>
            <a:ext cx="4114800" cy="1613916"/>
          </a:xfrm>
          <a:prstGeom prst="rect">
            <a:avLst/>
          </a:prstGeom>
        </p:spPr>
      </p:pic>
    </p:spTree>
    <p:extLst>
      <p:ext uri="{BB962C8B-B14F-4D97-AF65-F5344CB8AC3E}">
        <p14:creationId xmlns:p14="http://schemas.microsoft.com/office/powerpoint/2010/main" val="9031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Aggregate Statistics?</a:t>
            </a:r>
            <a:endParaRPr lang="en-US" dirty="0"/>
          </a:p>
        </p:txBody>
      </p:sp>
      <p:sp>
        <p:nvSpPr>
          <p:cNvPr id="3" name="Text Placeholder 2"/>
          <p:cNvSpPr>
            <a:spLocks noGrp="1"/>
          </p:cNvSpPr>
          <p:nvPr>
            <p:ph type="body" idx="1"/>
          </p:nvPr>
        </p:nvSpPr>
        <p:spPr>
          <a:xfrm>
            <a:off x="653143" y="1493520"/>
            <a:ext cx="9388111" cy="2215991"/>
          </a:xfrm>
        </p:spPr>
        <p:txBody>
          <a:bodyPr>
            <a:normAutofit fontScale="92500" lnSpcReduction="10000"/>
          </a:bodyPr>
          <a:lstStyle/>
          <a:p>
            <a:r>
              <a:rPr lang="en-US" dirty="0" smtClean="0">
                <a:solidFill>
                  <a:srgbClr val="0070C0"/>
                </a:solidFill>
              </a:rPr>
              <a:t>Question 1: How many people in this room have cancer?</a:t>
            </a:r>
          </a:p>
          <a:p>
            <a:endParaRPr lang="en-US" dirty="0"/>
          </a:p>
          <a:p>
            <a:r>
              <a:rPr lang="en-US" dirty="0" smtClean="0">
                <a:solidFill>
                  <a:srgbClr val="FF0000"/>
                </a:solidFill>
              </a:rPr>
              <a:t>Question 2: How many students in this room have cancer?</a:t>
            </a:r>
          </a:p>
          <a:p>
            <a:endParaRPr lang="en-US" dirty="0"/>
          </a:p>
          <a:p>
            <a:r>
              <a:rPr lang="en-US" dirty="0" smtClean="0"/>
              <a:t>The difference (</a:t>
            </a:r>
            <a:r>
              <a:rPr lang="en-US" dirty="0" smtClean="0">
                <a:solidFill>
                  <a:srgbClr val="0070C0"/>
                </a:solidFill>
              </a:rPr>
              <a:t>A1</a:t>
            </a:r>
            <a:r>
              <a:rPr lang="en-US" dirty="0" smtClean="0"/>
              <a:t>-</a:t>
            </a:r>
            <a:r>
              <a:rPr lang="en-US" dirty="0" smtClean="0">
                <a:solidFill>
                  <a:srgbClr val="FF0000"/>
                </a:solidFill>
              </a:rPr>
              <a:t>A2</a:t>
            </a:r>
            <a:r>
              <a:rPr lang="en-US" dirty="0" smtClean="0"/>
              <a:t>) exposes my answer!</a:t>
            </a:r>
            <a:endParaRPr lang="en-US" dirty="0"/>
          </a:p>
        </p:txBody>
      </p:sp>
      <p:sp>
        <p:nvSpPr>
          <p:cNvPr id="4" name="Rectangle 3"/>
          <p:cNvSpPr/>
          <p:nvPr/>
        </p:nvSpPr>
        <p:spPr>
          <a:xfrm>
            <a:off x="2438400" y="4114800"/>
            <a:ext cx="73152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299439"/>
            <a:ext cx="4876800" cy="21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370056"/>
            <a:ext cx="1404572" cy="1872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59260"/>
            <a:ext cx="2667000" cy="1774767"/>
          </a:xfrm>
          <a:prstGeom prst="rect">
            <a:avLst/>
          </a:prstGeom>
        </p:spPr>
      </p:pic>
    </p:spTree>
    <p:extLst>
      <p:ext uri="{BB962C8B-B14F-4D97-AF65-F5344CB8AC3E}">
        <p14:creationId xmlns:p14="http://schemas.microsoft.com/office/powerpoint/2010/main" val="26697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Definition</a:t>
            </a:r>
            <a:endParaRPr lang="en-US" dirty="0"/>
          </a:p>
        </p:txBody>
      </p:sp>
      <p:sp>
        <p:nvSpPr>
          <p:cNvPr id="6" name="Content Placeholder 5"/>
          <p:cNvSpPr>
            <a:spLocks noGrp="1"/>
          </p:cNvSpPr>
          <p:nvPr>
            <p:ph idx="1"/>
          </p:nvPr>
        </p:nvSpPr>
        <p:spPr>
          <a:xfrm>
            <a:off x="1981200" y="1600201"/>
            <a:ext cx="5105400" cy="4525963"/>
          </a:xfrm>
        </p:spPr>
        <p:txBody>
          <a:bodyPr/>
          <a:lstStyle/>
          <a:p>
            <a:r>
              <a:rPr lang="en-US" dirty="0" err="1" smtClean="0">
                <a:latin typeface="cmmi10"/>
                <a:cs typeface="cmmi10"/>
              </a:rPr>
              <a:t>n</a:t>
            </a:r>
            <a:r>
              <a:rPr lang="en-US" dirty="0" smtClean="0">
                <a:latin typeface="cmmi10"/>
                <a:cs typeface="cmmi10"/>
              </a:rPr>
              <a:t> </a:t>
            </a:r>
            <a:r>
              <a:rPr lang="en-US" dirty="0" smtClean="0"/>
              <a:t>people</a:t>
            </a:r>
          </a:p>
          <a:p>
            <a:r>
              <a:rPr lang="en-US" dirty="0" smtClean="0"/>
              <a:t>Neighboring datasets:</a:t>
            </a:r>
          </a:p>
          <a:p>
            <a:pPr lvl="1"/>
            <a:r>
              <a:rPr lang="en-US" dirty="0" smtClean="0"/>
              <a:t>Replace </a:t>
            </a:r>
            <a:r>
              <a:rPr lang="en-US" dirty="0" err="1" smtClean="0">
                <a:latin typeface="cmmi10"/>
                <a:cs typeface="cmmi10"/>
              </a:rPr>
              <a:t>x</a:t>
            </a:r>
            <a:r>
              <a:rPr lang="en-US" dirty="0" smtClean="0"/>
              <a:t> with </a:t>
            </a:r>
            <a:r>
              <a:rPr lang="en-US" dirty="0" err="1" smtClean="0">
                <a:latin typeface="cmmi10"/>
                <a:cs typeface="cmmi10"/>
              </a:rPr>
              <a:t>x</a:t>
            </a:r>
            <a:r>
              <a:rPr lang="en-US" dirty="0" smtClean="0">
                <a:latin typeface="cmmi10"/>
                <a:cs typeface="cmmi10"/>
              </a:rPr>
              <a:t>’</a:t>
            </a:r>
          </a:p>
          <a:p>
            <a:pPr>
              <a:buNone/>
            </a:pPr>
            <a:endParaRPr lang="en-US" dirty="0"/>
          </a:p>
        </p:txBody>
      </p:sp>
      <p:sp>
        <p:nvSpPr>
          <p:cNvPr id="16" name="Rectangle 15"/>
          <p:cNvSpPr/>
          <p:nvPr/>
        </p:nvSpPr>
        <p:spPr>
          <a:xfrm>
            <a:off x="6672064" y="1556793"/>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72064" y="15567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18" name="Rectangle 17"/>
          <p:cNvSpPr/>
          <p:nvPr/>
        </p:nvSpPr>
        <p:spPr>
          <a:xfrm>
            <a:off x="6672064" y="33855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J Blocki	     +1	…      -1</a:t>
            </a:r>
          </a:p>
        </p:txBody>
      </p:sp>
      <p:pic>
        <p:nvPicPr>
          <p:cNvPr id="8" name="Picture 7" descr="bj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2" y="2831160"/>
            <a:ext cx="1471736" cy="1672427"/>
          </a:xfrm>
          <a:prstGeom prst="rect">
            <a:avLst/>
          </a:prstGeom>
        </p:spPr>
      </p:pic>
      <p:sp>
        <p:nvSpPr>
          <p:cNvPr id="9" name="TextBox 8"/>
          <p:cNvSpPr txBox="1"/>
          <p:nvPr/>
        </p:nvSpPr>
        <p:spPr>
          <a:xfrm>
            <a:off x="1775520" y="4077073"/>
            <a:ext cx="4208720" cy="430887"/>
          </a:xfrm>
          <a:prstGeom prst="rect">
            <a:avLst/>
          </a:prstGeom>
          <a:noFill/>
        </p:spPr>
        <p:txBody>
          <a:bodyPr wrap="square" rtlCol="0">
            <a:spAutoFit/>
          </a:bodyPr>
          <a:lstStyle/>
          <a:p>
            <a:r>
              <a:rPr lang="en-US" sz="2200" dirty="0"/>
              <a:t>[DMNS06, DKMMN06]</a:t>
            </a:r>
          </a:p>
        </p:txBody>
      </p:sp>
      <p:sp>
        <p:nvSpPr>
          <p:cNvPr id="19" name="TextBox 18"/>
          <p:cNvSpPr txBox="1"/>
          <p:nvPr/>
        </p:nvSpPr>
        <p:spPr>
          <a:xfrm>
            <a:off x="9542224" y="5179258"/>
            <a:ext cx="446258" cy="553998"/>
          </a:xfrm>
          <a:prstGeom prst="rect">
            <a:avLst/>
          </a:prstGeom>
          <a:noFill/>
        </p:spPr>
        <p:txBody>
          <a:bodyPr wrap="square" rtlCol="0">
            <a:spAutoFit/>
          </a:bodyPr>
          <a:lstStyle/>
          <a:p>
            <a:r>
              <a:rPr lang="en-US" sz="3000" dirty="0">
                <a:latin typeface="cmmi10"/>
                <a:cs typeface="cmmi10"/>
              </a:rPr>
              <a:t>D</a:t>
            </a:r>
          </a:p>
        </p:txBody>
      </p:sp>
      <p:sp>
        <p:nvSpPr>
          <p:cNvPr id="20" name="Rectangle 19"/>
          <p:cNvSpPr/>
          <p:nvPr/>
        </p:nvSpPr>
        <p:spPr>
          <a:xfrm>
            <a:off x="7125528" y="2003222"/>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125528" y="20161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22" name="Rectangle 21"/>
          <p:cNvSpPr/>
          <p:nvPr/>
        </p:nvSpPr>
        <p:spPr>
          <a:xfrm>
            <a:off x="7125528" y="38449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Bjork	     -1	…        ???</a:t>
            </a:r>
          </a:p>
        </p:txBody>
      </p:sp>
      <p:sp>
        <p:nvSpPr>
          <p:cNvPr id="23" name="TextBox 22"/>
          <p:cNvSpPr txBox="1"/>
          <p:nvPr/>
        </p:nvSpPr>
        <p:spPr>
          <a:xfrm>
            <a:off x="8715528" y="5683314"/>
            <a:ext cx="768896" cy="553998"/>
          </a:xfrm>
          <a:prstGeom prst="rect">
            <a:avLst/>
          </a:prstGeom>
          <a:noFill/>
        </p:spPr>
        <p:txBody>
          <a:bodyPr wrap="square" rtlCol="0">
            <a:spAutoFit/>
          </a:bodyPr>
          <a:lstStyle/>
          <a:p>
            <a:r>
              <a:rPr lang="en-US" sz="3000" dirty="0">
                <a:latin typeface="cmmi10"/>
                <a:cs typeface="cmmi10"/>
              </a:rPr>
              <a:t>D’</a:t>
            </a:r>
          </a:p>
        </p:txBody>
      </p:sp>
      <p:sp>
        <p:nvSpPr>
          <p:cNvPr id="3" name="Slide Number Placeholder 2"/>
          <p:cNvSpPr>
            <a:spLocks noGrp="1"/>
          </p:cNvSpPr>
          <p:nvPr>
            <p:ph type="sldNum" sz="quarter" idx="12"/>
          </p:nvPr>
        </p:nvSpPr>
        <p:spPr>
          <a:xfrm>
            <a:off x="9679424" y="6305550"/>
            <a:ext cx="457200" cy="476250"/>
          </a:xfrm>
        </p:spPr>
        <p:txBody>
          <a:bodyPr/>
          <a:lstStyle/>
          <a:p>
            <a:fld id="{63B06DF7-B2AB-7E47-8A3C-94C15074D188}" type="slidenum">
              <a:rPr lang="en-US" smtClean="0"/>
              <a:pPr/>
              <a:t>23</a:t>
            </a:fld>
            <a:endParaRPr lang="en-US" dirty="0"/>
          </a:p>
        </p:txBody>
      </p:sp>
      <p:sp>
        <p:nvSpPr>
          <p:cNvPr id="4" name="Rectangle 3"/>
          <p:cNvSpPr/>
          <p:nvPr/>
        </p:nvSpPr>
        <p:spPr>
          <a:xfrm>
            <a:off x="1847529" y="4509120"/>
            <a:ext cx="8629775" cy="144016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684352"/>
            <a:ext cx="8363272" cy="1192921"/>
          </a:xfrm>
          <a:prstGeom prst="rect">
            <a:avLst/>
          </a:prstGeom>
        </p:spPr>
      </p:pic>
    </p:spTree>
    <p:extLst>
      <p:ext uri="{BB962C8B-B14F-4D97-AF65-F5344CB8AC3E}">
        <p14:creationId xmlns:p14="http://schemas.microsoft.com/office/powerpoint/2010/main" val="41683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vs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i="1" dirty="0" smtClean="0">
                        <a:solidFill>
                          <a:srgbClr val="FF0000"/>
                        </a:solidFill>
                        <a:latin typeface="Cambria Math"/>
                        <a:ea typeface="Cambria Math"/>
                      </a:rPr>
                      <m:t>𝜀</m:t>
                    </m:r>
                  </m:oMath>
                </a14:m>
                <a:r>
                  <a:rPr lang="en-US" dirty="0" smtClean="0"/>
                  <a:t> is not negligibly small. </a:t>
                </a:r>
                <a:endParaRPr lang="en-US" dirty="0"/>
              </a:p>
              <a:p>
                <a:r>
                  <a:rPr lang="en-US" dirty="0" smtClean="0"/>
                  <a:t>We are not claiming that, when D and D’ are neighboring datasets,</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𝑨𝒍𝒈</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a:latin typeface="Cambria Math" panose="02040503050406030204" pitchFamily="18" charset="0"/>
                        </a:rPr>
                        <m:t>𝑫</m:t>
                      </m:r>
                      <m:r>
                        <a:rPr lang="en-US" b="1" i="1" smtClean="0">
                          <a:latin typeface="Cambria Math" panose="02040503050406030204" pitchFamily="18" charset="0"/>
                        </a:rPr>
                        <m:t>′</m:t>
                      </m:r>
                      <m:r>
                        <a:rPr lang="en-US" b="1" i="1">
                          <a:latin typeface="Cambria Math" panose="02040503050406030204" pitchFamily="18" charset="0"/>
                        </a:rPr>
                        <m:t>)</m:t>
                      </m:r>
                    </m:oMath>
                  </m:oMathPara>
                </a14:m>
                <a:endParaRPr lang="en-US" dirty="0" smtClean="0"/>
              </a:p>
              <a:p>
                <a:r>
                  <a:rPr lang="en-US" dirty="0" smtClean="0"/>
                  <a:t>Otherwise, we would have </a:t>
                </a:r>
                <a14:m>
                  <m:oMath xmlns:m="http://schemas.openxmlformats.org/officeDocument/2006/math">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𝑿</m:t>
                    </m:r>
                    <m:r>
                      <a:rPr lang="en-US" b="1"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𝒀</m:t>
                    </m:r>
                    <m:r>
                      <a:rPr lang="en-US" b="1" i="1">
                        <a:latin typeface="Cambria Math" panose="02040503050406030204" pitchFamily="18" charset="0"/>
                      </a:rPr>
                      <m:t>′)</m:t>
                    </m:r>
                  </m:oMath>
                </a14:m>
                <a:r>
                  <a:rPr lang="en-US" dirty="0" smtClean="0"/>
                  <a:t> for any two data-sets X and Y.</a:t>
                </a:r>
              </a:p>
              <a:p>
                <a:r>
                  <a:rPr lang="en-US" dirty="0" smtClean="0"/>
                  <a:t>Why?</a:t>
                </a:r>
                <a:endParaRPr lang="en-US" dirty="0"/>
              </a:p>
              <a:p>
                <a:pPr marL="0" indent="0">
                  <a:buNone/>
                </a:pPr>
                <a:endParaRPr lang="en-US" dirty="0"/>
              </a:p>
              <a:p>
                <a:r>
                  <a:rPr lang="en-US" dirty="0" smtClean="0"/>
                  <a:t>Cryptography</a:t>
                </a:r>
              </a:p>
              <a:p>
                <a:pPr lvl="1"/>
                <a:r>
                  <a:rPr lang="en-US" dirty="0" smtClean="0"/>
                  <a:t>Insiders/Outsiders </a:t>
                </a:r>
              </a:p>
              <a:p>
                <a:pPr lvl="1"/>
                <a:r>
                  <a:rPr lang="en-US" dirty="0" smtClean="0"/>
                  <a:t>Only those with decryption key(s) can reveal secret</a:t>
                </a:r>
              </a:p>
              <a:p>
                <a:pPr lvl="1"/>
                <a:r>
                  <a:rPr lang="en-US" dirty="0" smtClean="0"/>
                  <a:t>Multiparty Computation: Alice and Bob learn nothing other than f(</a:t>
                </a:r>
                <a:r>
                  <a:rPr lang="en-US" dirty="0" err="1" smtClean="0"/>
                  <a:t>x,y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34233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8080248"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1"/>
                <a:ext cx="8229600" cy="2209800"/>
              </a:xfrm>
              <a:noFill/>
            </p:spPr>
            <p:txBody>
              <a:bodyPr>
                <a:normAutofit fontScale="92500"/>
              </a:bodyPr>
              <a:lstStyle/>
              <a:p>
                <a:pPr>
                  <a:buNone/>
                </a:pPr>
                <a:r>
                  <a:rPr lang="en-US" dirty="0" smtClean="0"/>
                  <a:t> </a:t>
                </a:r>
                <a:r>
                  <a:rPr lang="en-US" b="1" dirty="0" smtClean="0"/>
                  <a:t>Theorem:</a:t>
                </a:r>
                <a:r>
                  <a:rPr lang="en-US" dirty="0" smtClean="0"/>
                  <a:t> Let </a:t>
                </a:r>
                <a14:m>
                  <m:oMath xmlns:m="http://schemas.openxmlformats.org/officeDocument/2006/math">
                    <m:r>
                      <m:rPr>
                        <m:sty m:val="p"/>
                      </m:rPr>
                      <a:rPr lang="en-US" b="0" i="0" dirty="0" smtClean="0">
                        <a:latin typeface="Cambria Math"/>
                      </a:rPr>
                      <m:t>D</m:t>
                    </m:r>
                    <m:r>
                      <a:rPr lang="en-US" b="0" i="0" dirty="0" smtClean="0">
                        <a:latin typeface="Cambria Math"/>
                      </a:rPr>
                      <m:t>=</m:t>
                    </m:r>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r>
                      <a:rPr lang="en-US" i="1" dirty="0" smtClean="0">
                        <a:latin typeface="Cambria Math"/>
                        <a:ea typeface="Cambria Math"/>
                      </a:rPr>
                      <m:t>∈</m:t>
                    </m:r>
                    <m:sSup>
                      <m:sSupPr>
                        <m:ctrlPr>
                          <a:rPr lang="en-US" i="1" dirty="0" smtClean="0">
                            <a:latin typeface="Cambria Math" panose="02040503050406030204" pitchFamily="18" charset="0"/>
                            <a:ea typeface="Cambria Math"/>
                          </a:rPr>
                        </m:ctrlPr>
                      </m:sSupPr>
                      <m:e>
                        <m:d>
                          <m:dPr>
                            <m:begChr m:val="{"/>
                            <m:endChr m:val="}"/>
                            <m:ctrlPr>
                              <a:rPr lang="en-US" i="1" dirty="0" smtClean="0">
                                <a:latin typeface="Cambria Math" panose="02040503050406030204" pitchFamily="18" charset="0"/>
                                <a:ea typeface="Cambria Math"/>
                              </a:rPr>
                            </m:ctrlPr>
                          </m:dPr>
                          <m:e>
                            <m:r>
                              <a:rPr lang="en-US" b="0" i="1" dirty="0" smtClean="0">
                                <a:latin typeface="Cambria Math"/>
                                <a:ea typeface="Cambria Math"/>
                              </a:rPr>
                              <m:t>0,1</m:t>
                            </m:r>
                          </m:e>
                        </m:d>
                      </m:e>
                      <m:sup>
                        <m:r>
                          <a:rPr lang="en-US" b="0" i="1" dirty="0" smtClean="0">
                            <a:latin typeface="Cambria Math"/>
                            <a:ea typeface="Cambria Math"/>
                          </a:rPr>
                          <m:t>𝑛</m:t>
                        </m:r>
                      </m:sup>
                    </m:sSup>
                  </m:oMath>
                </a14:m>
                <a:endParaRPr lang="en-US" dirty="0" smtClean="0"/>
              </a:p>
              <a:p>
                <a:pPr>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b="0" i="0" dirty="0" smtClean="0">
                              <a:latin typeface="Cambria Math"/>
                            </a:rPr>
                            <m:t>A</m:t>
                          </m:r>
                        </m:fName>
                        <m:e>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e>
                          </m:d>
                        </m:e>
                      </m:func>
                      <m:r>
                        <a:rPr lang="en-US" i="1" dirty="0" smtClean="0">
                          <a:latin typeface="Cambria Math"/>
                        </a:rPr>
                        <m:t>=</m:t>
                      </m:r>
                      <m:nary>
                        <m:naryPr>
                          <m:chr m:val="∑"/>
                          <m:ctrlPr>
                            <a:rPr lang="en-US" i="1" dirty="0" smtClean="0">
                              <a:solidFill>
                                <a:srgbClr val="00B050"/>
                              </a:solidFill>
                              <a:latin typeface="Cambria Math" panose="02040503050406030204" pitchFamily="18" charset="0"/>
                            </a:rPr>
                          </m:ctrlPr>
                        </m:naryPr>
                        <m:sub>
                          <m:r>
                            <m:rPr>
                              <m:brk m:alnAt="23"/>
                            </m:rPr>
                            <a:rPr lang="en-US" b="0" i="1" dirty="0" smtClean="0">
                              <a:solidFill>
                                <a:srgbClr val="00B050"/>
                              </a:solidFill>
                              <a:latin typeface="Cambria Math"/>
                            </a:rPr>
                            <m:t>𝑖</m:t>
                          </m:r>
                          <m:r>
                            <a:rPr lang="en-US" b="0" i="1" dirty="0" smtClean="0">
                              <a:solidFill>
                                <a:srgbClr val="00B050"/>
                              </a:solidFill>
                              <a:latin typeface="Cambria Math"/>
                            </a:rPr>
                            <m:t>=1</m:t>
                          </m:r>
                        </m:sub>
                        <m:sup>
                          <m:r>
                            <a:rPr lang="en-US" b="0" i="1" dirty="0" smtClean="0">
                              <a:solidFill>
                                <a:srgbClr val="00B050"/>
                              </a:solidFill>
                              <a:latin typeface="Cambria Math"/>
                            </a:rPr>
                            <m:t>𝑛</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𝑥</m:t>
                              </m:r>
                            </m:e>
                            <m:sub>
                              <m:r>
                                <a:rPr lang="en-US" b="0" i="1" dirty="0" smtClean="0">
                                  <a:solidFill>
                                    <a:srgbClr val="00B050"/>
                                  </a:solidFill>
                                  <a:latin typeface="Cambria Math"/>
                                </a:rPr>
                                <m:t>𝑖</m:t>
                              </m:r>
                            </m:sub>
                          </m:sSub>
                        </m:e>
                      </m:nary>
                      <m:r>
                        <a:rPr lang="en-US" i="1" dirty="0" smtClean="0">
                          <a:latin typeface="Cambria Math"/>
                        </a:rPr>
                        <m:t>+</m:t>
                      </m:r>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Lap</m:t>
                          </m:r>
                        </m:fName>
                        <m:e>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a:ea typeface="Cambria Math"/>
                                    </a:rPr>
                                    <m:t>1</m:t>
                                  </m:r>
                                </m:num>
                                <m:den>
                                  <m:r>
                                    <a:rPr lang="en-US" i="1" dirty="0" smtClean="0">
                                      <a:solidFill>
                                        <a:srgbClr val="FF0000"/>
                                      </a:solidFill>
                                      <a:latin typeface="Cambria Math"/>
                                      <a:ea typeface="Cambria Math"/>
                                    </a:rPr>
                                    <m:t>𝜀</m:t>
                                  </m:r>
                                </m:den>
                              </m:f>
                            </m:e>
                          </m:d>
                        </m:e>
                      </m:func>
                      <m:r>
                        <a:rPr lang="en-US" b="0" i="1" dirty="0" smtClean="0">
                          <a:latin typeface="Cambria Math"/>
                        </a:rPr>
                        <m:t>,</m:t>
                      </m:r>
                    </m:oMath>
                  </m:oMathPara>
                </a14:m>
                <a:endParaRPr lang="en-US" dirty="0" smtClean="0"/>
              </a:p>
              <a:p>
                <a:pPr>
                  <a:buNone/>
                </a:pPr>
                <a:r>
                  <a:rPr lang="en-US" dirty="0" smtClean="0"/>
                  <a:t> satisfies </a:t>
                </a:r>
                <a14:m>
                  <m:oMath xmlns:m="http://schemas.openxmlformats.org/officeDocument/2006/math">
                    <m:d>
                      <m:dPr>
                        <m:ctrlPr>
                          <a:rPr lang="en-US" i="1" smtClean="0">
                            <a:latin typeface="Cambria Math" panose="02040503050406030204" pitchFamily="18" charset="0"/>
                          </a:rPr>
                        </m:ctrlPr>
                      </m:dPr>
                      <m:e>
                        <m:r>
                          <a:rPr lang="en-US" i="1" smtClean="0">
                            <a:latin typeface="Cambria Math"/>
                            <a:ea typeface="Cambria Math"/>
                          </a:rPr>
                          <m:t>𝜀</m:t>
                        </m:r>
                        <m:r>
                          <a:rPr lang="en-US" b="0" i="1" smtClean="0">
                            <a:latin typeface="Cambria Math"/>
                            <a:ea typeface="Cambria Math"/>
                          </a:rPr>
                          <m:t>,0</m:t>
                        </m:r>
                      </m:e>
                    </m:d>
                  </m:oMath>
                </a14:m>
                <a:r>
                  <a:rPr lang="en-US" dirty="0" smtClean="0">
                    <a:sym typeface="Mathematica1Mono"/>
                  </a:rPr>
                  <a:t>-differential privacy.  (</a:t>
                </a:r>
                <a:r>
                  <a:rPr lang="en-US" dirty="0" smtClean="0">
                    <a:solidFill>
                      <a:srgbClr val="00B050"/>
                    </a:solidFill>
                    <a:sym typeface="Mathematica1Mono"/>
                  </a:rPr>
                  <a:t>True Answer</a:t>
                </a:r>
                <a:r>
                  <a:rPr lang="en-US" dirty="0" smtClean="0">
                    <a:sym typeface="Mathematica1Mono"/>
                  </a:rPr>
                  <a:t>, </a:t>
                </a:r>
                <a:r>
                  <a:rPr lang="en-US" dirty="0" smtClean="0">
                    <a:solidFill>
                      <a:srgbClr val="FF0000"/>
                    </a:solidFill>
                    <a:sym typeface="Mathematica1Mono"/>
                  </a:rPr>
                  <a:t>Noise</a:t>
                </a:r>
                <a:r>
                  <a:rPr lang="en-US" dirty="0" smtClean="0">
                    <a:sym typeface="Mathematica1Mono"/>
                  </a:rPr>
                  <a:t>)</a:t>
                </a:r>
              </a:p>
              <a:p>
                <a:pPr>
                  <a:buNone/>
                </a:pPr>
                <a:endParaRPr lang="en-US" dirty="0">
                  <a:sym typeface="Mathematica1Mono"/>
                </a:endParaRPr>
              </a:p>
              <a:p>
                <a:pPr>
                  <a:buNone/>
                </a:pPr>
                <a:endParaRPr lang="en-US" dirty="0" smtClean="0">
                  <a:sym typeface="Mathematica1Mono"/>
                </a:endParaRPr>
              </a:p>
              <a:p>
                <a:pPr>
                  <a:buNone/>
                </a:pPr>
                <a:endParaRPr lang="en-US" baseline="-25000" dirty="0">
                  <a:sym typeface="Mathematica1Mono"/>
                </a:endParaRPr>
              </a:p>
              <a:p>
                <a:pPr>
                  <a:buNone/>
                </a:pPr>
                <a:endParaRPr lang="en-US" dirty="0" smtClean="0"/>
              </a:p>
              <a:p>
                <a:pPr>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1"/>
                <a:ext cx="8229600" cy="2209800"/>
              </a:xfrm>
              <a:blipFill>
                <a:blip r:embed="rId2"/>
                <a:stretch>
                  <a:fillRect l="-444" t="-4420"/>
                </a:stretch>
              </a:blipFill>
            </p:spPr>
            <p:txBody>
              <a:bodyPr/>
              <a:lstStyle/>
              <a:p>
                <a:r>
                  <a:rPr lang="en-US">
                    <a:noFill/>
                  </a:rPr>
                  <a:t> </a:t>
                </a:r>
              </a:p>
            </p:txBody>
          </p:sp>
        </mc:Fallback>
      </mc:AlternateContent>
      <p:sp>
        <p:nvSpPr>
          <p:cNvPr id="2" name="Title 1"/>
          <p:cNvSpPr>
            <a:spLocks noGrp="1"/>
          </p:cNvSpPr>
          <p:nvPr>
            <p:ph type="title"/>
          </p:nvPr>
        </p:nvSpPr>
        <p:spPr>
          <a:xfrm>
            <a:off x="1584648" y="260648"/>
            <a:ext cx="9083352" cy="1143000"/>
          </a:xfrm>
        </p:spPr>
        <p:txBody>
          <a:bodyPr>
            <a:normAutofit fontScale="90000"/>
          </a:bodyPr>
          <a:lstStyle/>
          <a:p>
            <a:r>
              <a:rPr lang="en-US" dirty="0" smtClean="0"/>
              <a:t>Traditional Differential Privacy Mechanism</a:t>
            </a:r>
            <a:endParaRPr lang="en-US" dirty="0"/>
          </a:p>
        </p:txBody>
      </p:sp>
      <p:sp>
        <p:nvSpPr>
          <p:cNvPr id="5" name="Slide Number Placeholder 4"/>
          <p:cNvSpPr>
            <a:spLocks noGrp="1"/>
          </p:cNvSpPr>
          <p:nvPr>
            <p:ph type="sldNum" sz="quarter" idx="12"/>
          </p:nvPr>
        </p:nvSpPr>
        <p:spPr/>
        <p:txBody>
          <a:bodyPr/>
          <a:lstStyle/>
          <a:p>
            <a:fld id="{91F54218-ECD5-40B3-9B38-179C82A047E5}" type="slidenum">
              <a:rPr lang="en-US" smtClean="0"/>
              <a:pPr/>
              <a:t>25</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150808" y="3929054"/>
            <a:ext cx="5893432" cy="2787976"/>
          </a:xfrm>
          <a:prstGeom prst="rect">
            <a:avLst/>
          </a:prstGeom>
          <a:noFill/>
          <a:ln w="9525">
            <a:noFill/>
            <a:miter lim="800000"/>
            <a:headEnd/>
            <a:tailEnd/>
          </a:ln>
        </p:spPr>
      </p:pic>
    </p:spTree>
    <p:extLst>
      <p:ext uri="{BB962C8B-B14F-4D97-AF65-F5344CB8AC3E}">
        <p14:creationId xmlns:p14="http://schemas.microsoft.com/office/powerpoint/2010/main" val="221834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100422"/>
            <a:ext cx="7928112" cy="37726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972" y="4159053"/>
            <a:ext cx="1295400" cy="18135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172" y="4343400"/>
            <a:ext cx="3496056" cy="975360"/>
          </a:xfrm>
          <a:prstGeom prst="rect">
            <a:avLst/>
          </a:prstGeom>
        </p:spPr>
      </p:pic>
      <p:sp>
        <p:nvSpPr>
          <p:cNvPr id="7" name="Rectangle 6"/>
          <p:cNvSpPr/>
          <p:nvPr/>
        </p:nvSpPr>
        <p:spPr>
          <a:xfrm>
            <a:off x="3581400" y="800736"/>
            <a:ext cx="2590800" cy="342265"/>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80272" y="172525"/>
            <a:ext cx="1248728" cy="103504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2"/>
          </p:nvPr>
        </p:nvSpPr>
        <p:spPr/>
        <p:txBody>
          <a:bodyPr/>
          <a:lstStyle/>
          <a:p>
            <a:endParaRPr lang="en-US" dirty="0"/>
          </a:p>
        </p:txBody>
      </p:sp>
      <p:sp>
        <p:nvSpPr>
          <p:cNvPr id="4" name="Content Placeholder 3"/>
          <p:cNvSpPr>
            <a:spLocks noGrp="1"/>
          </p:cNvSpPr>
          <p:nvPr>
            <p:ph sz="half" idx="4294967295"/>
          </p:nvPr>
        </p:nvSpPr>
        <p:spPr>
          <a:xfrm>
            <a:off x="6233160" y="2438400"/>
            <a:ext cx="3977640" cy="369332"/>
          </a:xfrm>
          <a:prstGeom prst="rect">
            <a:avLst/>
          </a:prstGeom>
        </p:spPr>
        <p:txBody>
          <a:bodyPr>
            <a:normAutofit fontScale="92500" lnSpcReduction="20000"/>
          </a:bodyPr>
          <a:lstStyle/>
          <a:p>
            <a:r>
              <a:rPr lang="en-US" dirty="0" smtClean="0"/>
              <a:t>$99</a:t>
            </a:r>
            <a:endParaRPr lang="en-US" dirty="0"/>
          </a:p>
        </p:txBody>
      </p:sp>
      <p:sp>
        <p:nvSpPr>
          <p:cNvPr id="5" name="Rectangle 4"/>
          <p:cNvSpPr/>
          <p:nvPr/>
        </p:nvSpPr>
        <p:spPr>
          <a:xfrm>
            <a:off x="1981200" y="5726909"/>
            <a:ext cx="8458200" cy="830997"/>
          </a:xfrm>
          <a:prstGeom prst="rect">
            <a:avLst/>
          </a:prstGeom>
        </p:spPr>
        <p:txBody>
          <a:bodyPr wrap="square">
            <a:spAutoFit/>
          </a:bodyPr>
          <a:lstStyle/>
          <a:p>
            <a:r>
              <a:rPr lang="en-US" sz="2400" dirty="0"/>
              <a:t>Free PDF: </a:t>
            </a:r>
            <a:r>
              <a:rPr lang="en-US" sz="2400" dirty="0">
                <a:hlinkClick r:id="rId2"/>
              </a:rPr>
              <a:t>https://www.cis.upenn.edu/~aaroth/Papers/privacybook.pdf</a:t>
            </a:r>
            <a:endParaRPr lang="en-US" sz="2400" dirty="0"/>
          </a:p>
        </p:txBody>
      </p:sp>
      <p:pic>
        <p:nvPicPr>
          <p:cNvPr id="1026" name="Picture 2" descr="The Algorithmic Foundations of Differential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233328"/>
            <a:ext cx="2997200" cy="4402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nes and no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1" y="762000"/>
            <a:ext cx="2743199"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1" y="3200400"/>
            <a:ext cx="24764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65125"/>
            <a:ext cx="11204293" cy="1325563"/>
          </a:xfrm>
        </p:spPr>
        <p:txBody>
          <a:bodyPr/>
          <a:lstStyle/>
          <a:p>
            <a:r>
              <a:rPr lang="en-US" dirty="0" smtClean="0"/>
              <a:t> Password Storage and Key Derivation Functions</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28</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2071401" cy="461665"/>
          </a:xfrm>
          <a:prstGeom prst="rect">
            <a:avLst/>
          </a:prstGeom>
          <a:noFill/>
        </p:spPr>
        <p:txBody>
          <a:bodyPr wrap="none" lIns="91440" tIns="45720" rIns="91440" bIns="45720" rtlCol="0">
            <a:spAutoFit/>
          </a:bodyPr>
          <a:lstStyle/>
          <a:p>
            <a:r>
              <a:rPr lang="en-US" sz="2400" dirty="0" err="1"/>
              <a:t>jblocki</a:t>
            </a:r>
            <a:r>
              <a:rPr lang="en-US" sz="2400"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1" y="2895600"/>
          <a:ext cx="1913468" cy="164592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0000"/>
                    </a:ext>
                  </a:extLst>
                </a:gridCol>
              </a:tblGrid>
              <a:tr h="457200">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88720">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824341" cy="1637267"/>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457200">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8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31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6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normAutofit fontScale="92500" lnSpcReduction="20000"/>
          </a:bodyPr>
          <a:lstStyle/>
          <a:p>
            <a:r>
              <a:rPr lang="en-US" dirty="0"/>
              <a:t>Time: Tuesday, December 12th at 1PM </a:t>
            </a:r>
            <a:endParaRPr lang="en-US" dirty="0" smtClean="0"/>
          </a:p>
          <a:p>
            <a:r>
              <a:rPr lang="en-US" dirty="0" smtClean="0"/>
              <a:t>Location</a:t>
            </a:r>
            <a:r>
              <a:rPr lang="en-US" dirty="0"/>
              <a:t>: LWSN </a:t>
            </a:r>
            <a:r>
              <a:rPr lang="en-US" dirty="0" smtClean="0"/>
              <a:t>1106</a:t>
            </a:r>
          </a:p>
          <a:p>
            <a:endParaRPr lang="en-US" dirty="0"/>
          </a:p>
          <a:p>
            <a:r>
              <a:rPr lang="en-US" dirty="0" smtClean="0"/>
              <a:t>Comprehensive</a:t>
            </a:r>
          </a:p>
          <a:p>
            <a:pPr lvl="1"/>
            <a:r>
              <a:rPr lang="en-US" dirty="0" smtClean="0"/>
              <a:t>…but heavier coverage of material covered in second half of semester</a:t>
            </a:r>
          </a:p>
          <a:p>
            <a:r>
              <a:rPr lang="en-US" dirty="0" smtClean="0"/>
              <a:t>Format</a:t>
            </a:r>
          </a:p>
          <a:p>
            <a:pPr lvl="1"/>
            <a:r>
              <a:rPr lang="en-US" dirty="0" smtClean="0"/>
              <a:t>Multiple choice</a:t>
            </a:r>
          </a:p>
          <a:p>
            <a:pPr lvl="1"/>
            <a:r>
              <a:rPr lang="en-US" dirty="0" smtClean="0"/>
              <a:t>Fill in the blank</a:t>
            </a:r>
          </a:p>
          <a:p>
            <a:pPr lvl="1"/>
            <a:r>
              <a:rPr lang="en-US" dirty="0" smtClean="0"/>
              <a:t>true/false/more information</a:t>
            </a:r>
          </a:p>
          <a:p>
            <a:endParaRPr lang="en-US" dirty="0" smtClean="0"/>
          </a:p>
          <a:p>
            <a:r>
              <a:rPr lang="en-US" dirty="0" smtClean="0"/>
              <a:t>Solutions to practice exam distributed on Thursday</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003647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414493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84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7" y="2424250"/>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6" y="2503030"/>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3"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4" y="4297525"/>
            <a:ext cx="3877231" cy="969308"/>
          </a:xfrm>
          <a:prstGeom prst="rect">
            <a:avLst/>
          </a:prstGeom>
        </p:spPr>
      </p:pic>
      <p:cxnSp>
        <p:nvCxnSpPr>
          <p:cNvPr id="9" name="Straight Arrow Connector 8"/>
          <p:cNvCxnSpPr>
            <a:endCxn id="10" idx="1"/>
          </p:cNvCxnSpPr>
          <p:nvPr/>
        </p:nvCxnSpPr>
        <p:spPr>
          <a:xfrm flipV="1">
            <a:off x="5958722" y="4249493"/>
            <a:ext cx="985692" cy="40319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4" y="3772440"/>
            <a:ext cx="4689682" cy="954107"/>
          </a:xfrm>
          <a:prstGeom prst="rect">
            <a:avLst/>
          </a:prstGeom>
        </p:spPr>
        <p:txBody>
          <a:bodyPr wrap="none" lIns="91440" tIns="45720" rIns="91440" bIns="45720">
            <a:spAutoFit/>
          </a:bodyPr>
          <a:lstStyle/>
          <a:p>
            <a:r>
              <a:rPr lang="en-US" sz="2800" dirty="0"/>
              <a:t>100,000 SHA256 computations</a:t>
            </a:r>
          </a:p>
          <a:p>
            <a:r>
              <a:rPr lang="en-US" sz="2800" dirty="0"/>
              <a:t>(iterative)</a:t>
            </a:r>
          </a:p>
        </p:txBody>
      </p:sp>
      <p:sp>
        <p:nvSpPr>
          <p:cNvPr id="15" name="Rectangle 14"/>
          <p:cNvSpPr/>
          <p:nvPr/>
        </p:nvSpPr>
        <p:spPr>
          <a:xfrm>
            <a:off x="214425" y="5778214"/>
            <a:ext cx="11977574" cy="646331"/>
          </a:xfrm>
          <a:prstGeom prst="rect">
            <a:avLst/>
          </a:prstGeom>
        </p:spPr>
        <p:txBody>
          <a:bodyPr wrap="none" lIns="91440" tIns="45720" rIns="91440" bIns="45720">
            <a:spAutoFit/>
          </a:bodyPr>
          <a:lstStyle/>
          <a:p>
            <a:r>
              <a:rPr lang="en-US" sz="3600" dirty="0"/>
              <a:t>Estimated Cost on ASIC: $1 per billion password guesses [BS14]</a:t>
            </a:r>
          </a:p>
        </p:txBody>
      </p:sp>
      <p:cxnSp>
        <p:nvCxnSpPr>
          <p:cNvPr id="16" name="Straight Arrow Connector 15"/>
          <p:cNvCxnSpPr/>
          <p:nvPr/>
        </p:nvCxnSpPr>
        <p:spPr>
          <a:xfrm flipH="1">
            <a:off x="6944414" y="4652689"/>
            <a:ext cx="773879"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7" y="1382469"/>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8" y="5595240"/>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5"/>
            <a:ext cx="2518062" cy="584775"/>
          </a:xfrm>
          <a:prstGeom prst="rect">
            <a:avLst/>
          </a:prstGeom>
          <a:noFill/>
        </p:spPr>
        <p:txBody>
          <a:bodyPr wrap="none" lIns="91440" tIns="45720" rIns="91440" bIns="45720" rtlCol="0">
            <a:spAutoFit/>
          </a:bodyPr>
          <a:lstStyle/>
          <a:p>
            <a:r>
              <a:rPr lang="en-US" sz="3200" b="1" dirty="0">
                <a:solidFill>
                  <a:srgbClr val="7030A0"/>
                </a:solidFill>
              </a:rPr>
              <a:t>User Patience</a:t>
            </a:r>
          </a:p>
        </p:txBody>
      </p:sp>
      <p:sp>
        <p:nvSpPr>
          <p:cNvPr id="11" name="TextBox 10"/>
          <p:cNvSpPr txBox="1"/>
          <p:nvPr/>
        </p:nvSpPr>
        <p:spPr>
          <a:xfrm>
            <a:off x="304821" y="6335487"/>
            <a:ext cx="6808595" cy="461665"/>
          </a:xfrm>
          <a:prstGeom prst="rect">
            <a:avLst/>
          </a:prstGeom>
          <a:noFill/>
        </p:spPr>
        <p:txBody>
          <a:bodyPr wrap="none" lIns="91440" tIns="45720" rIns="91440" bIns="45720" rtlCol="0">
            <a:spAutoFit/>
          </a:bodyPr>
          <a:lstStyle/>
          <a:p>
            <a:r>
              <a:rPr lang="en-US" sz="2400" b="1" dirty="0"/>
              <a:t>Disclaimer</a:t>
            </a:r>
            <a:r>
              <a:rPr lang="en-US" sz="2400" dirty="0"/>
              <a:t>: This slide is entirely for humorous effect. </a:t>
            </a:r>
          </a:p>
        </p:txBody>
      </p:sp>
      <p:sp>
        <p:nvSpPr>
          <p:cNvPr id="12" name="TextBox 11"/>
          <p:cNvSpPr txBox="1"/>
          <p:nvPr/>
        </p:nvSpPr>
        <p:spPr>
          <a:xfrm rot="2460249">
            <a:off x="3719328" y="2253765"/>
            <a:ext cx="2345707" cy="584775"/>
          </a:xfrm>
          <a:prstGeom prst="rect">
            <a:avLst/>
          </a:prstGeom>
          <a:noFill/>
        </p:spPr>
        <p:txBody>
          <a:bodyPr wrap="none" lIns="91440" tIns="45720" rIns="91440" bIns="45720" rtlCol="0">
            <a:spAutoFit/>
          </a:bodyPr>
          <a:lstStyle/>
          <a:p>
            <a:r>
              <a:rPr lang="en-US" sz="3200" b="1" dirty="0">
                <a:solidFill>
                  <a:srgbClr val="FF0000"/>
                </a:solidFill>
              </a:rPr>
              <a:t>Cost SHA256</a:t>
            </a:r>
          </a:p>
        </p:txBody>
      </p:sp>
      <p:cxnSp>
        <p:nvCxnSpPr>
          <p:cNvPr id="13" name="Straight Arrow Connector 12"/>
          <p:cNvCxnSpPr/>
          <p:nvPr/>
        </p:nvCxnSpPr>
        <p:spPr>
          <a:xfrm>
            <a:off x="2888892" y="1520011"/>
            <a:ext cx="4502509" cy="37160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1" y="5596767"/>
            <a:ext cx="1029449" cy="584775"/>
          </a:xfrm>
          <a:prstGeom prst="rect">
            <a:avLst/>
          </a:prstGeom>
          <a:noFill/>
        </p:spPr>
        <p:txBody>
          <a:bodyPr wrap="none" lIns="91440" tIns="45720" rIns="91440" bIns="45720" rtlCol="0">
            <a:spAutoFit/>
          </a:bodyPr>
          <a:lstStyle/>
          <a:p>
            <a:r>
              <a:rPr lang="en-US" sz="3200" b="1" dirty="0"/>
              <a:t>Time</a:t>
            </a:r>
          </a:p>
        </p:txBody>
      </p:sp>
      <p:sp>
        <p:nvSpPr>
          <p:cNvPr id="17" name="TextBox 16"/>
          <p:cNvSpPr txBox="1"/>
          <p:nvPr/>
        </p:nvSpPr>
        <p:spPr>
          <a:xfrm rot="16200000">
            <a:off x="6758376" y="3085634"/>
            <a:ext cx="4257897" cy="584775"/>
          </a:xfrm>
          <a:prstGeom prst="rect">
            <a:avLst/>
          </a:prstGeom>
          <a:noFill/>
        </p:spPr>
        <p:txBody>
          <a:bodyPr wrap="none" lIns="91440" tIns="45720" rIns="91440" bIns="45720" rtlCol="0">
            <a:spAutoFit/>
          </a:bodyPr>
          <a:lstStyle/>
          <a:p>
            <a:r>
              <a:rPr lang="en-US" sz="3200" b="1" dirty="0">
                <a:solidFill>
                  <a:srgbClr val="7030A0"/>
                </a:solidFill>
              </a:rPr>
              <a:t>Standard Patience Units</a:t>
            </a:r>
          </a:p>
        </p:txBody>
      </p:sp>
      <p:cxnSp>
        <p:nvCxnSpPr>
          <p:cNvPr id="18" name="Straight Arrow Connector 17"/>
          <p:cNvCxnSpPr/>
          <p:nvPr/>
        </p:nvCxnSpPr>
        <p:spPr>
          <a:xfrm flipV="1">
            <a:off x="8458240" y="1429945"/>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3" y="2822890"/>
            <a:ext cx="1205779" cy="584775"/>
          </a:xfrm>
          <a:prstGeom prst="rect">
            <a:avLst/>
          </a:prstGeom>
          <a:noFill/>
        </p:spPr>
        <p:txBody>
          <a:bodyPr wrap="none" lIns="91440" tIns="45720" rIns="91440" bIns="45720" rtlCol="0">
            <a:spAutoFit/>
          </a:bodyPr>
          <a:lstStyle/>
          <a:p>
            <a:r>
              <a:rPr lang="en-US" sz="3200" b="1" dirty="0">
                <a:solidFill>
                  <a:srgbClr val="FF0000"/>
                </a:solidFill>
              </a:rPr>
              <a:t>USD $</a:t>
            </a:r>
          </a:p>
        </p:txBody>
      </p:sp>
      <p:cxnSp>
        <p:nvCxnSpPr>
          <p:cNvPr id="21" name="Straight Arrow Connector 20"/>
          <p:cNvCxnSpPr/>
          <p:nvPr/>
        </p:nvCxnSpPr>
        <p:spPr>
          <a:xfrm>
            <a:off x="2389445"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9713" y="2249949"/>
            <a:ext cx="2590799" cy="173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501743" y="4288972"/>
            <a:ext cx="3508467"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68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2915986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774973"/>
          </a:xfrm>
          <a:prstGeom prst="rect">
            <a:avLst/>
          </a:prstGeom>
          <a:noFill/>
        </p:spPr>
        <p:txBody>
          <a:bodyPr wrap="square" rtlCol="0">
            <a:spAutoFit/>
          </a:bodyPr>
          <a:lstStyle/>
          <a:p>
            <a:r>
              <a:rPr lang="en-US" sz="4267" dirty="0"/>
              <a:t>We recommend that you use Argon2…</a:t>
            </a:r>
          </a:p>
          <a:p>
            <a:endParaRPr lang="en-US" sz="2400" dirty="0"/>
          </a:p>
        </p:txBody>
      </p:sp>
    </p:spTree>
    <p:extLst>
      <p:ext uri="{BB962C8B-B14F-4D97-AF65-F5344CB8AC3E}">
        <p14:creationId xmlns:p14="http://schemas.microsoft.com/office/powerpoint/2010/main" val="1937617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416705"/>
          </a:xfrm>
          <a:prstGeom prst="rect">
            <a:avLst/>
          </a:prstGeom>
          <a:noFill/>
        </p:spPr>
        <p:txBody>
          <a:bodyPr wrap="square" rtlCol="0">
            <a:spAutoFit/>
          </a:bodyPr>
          <a:lstStyle/>
          <a:p>
            <a:r>
              <a:rPr lang="en-US" sz="4267" dirty="0"/>
              <a:t>We recommend that you use Argon2…</a:t>
            </a:r>
          </a:p>
          <a:p>
            <a:endParaRPr lang="en-US" sz="2400"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962260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268" y="3050621"/>
            <a:ext cx="3928533" cy="2806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50" dirty="0"/>
              <a:t>Depth-Robustness: The Key Property</a:t>
            </a:r>
          </a:p>
        </p:txBody>
      </p:sp>
      <p:sp>
        <p:nvSpPr>
          <p:cNvPr id="3" name="Content Placeholder 2"/>
          <p:cNvSpPr>
            <a:spLocks noGrp="1"/>
          </p:cNvSpPr>
          <p:nvPr>
            <p:ph idx="1"/>
          </p:nvPr>
        </p:nvSpPr>
        <p:spPr>
          <a:xfrm>
            <a:off x="2531534" y="220106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[ABP16] for secure </a:t>
            </a:r>
            <a:r>
              <a:rPr lang="en-US" sz="3600" dirty="0" err="1"/>
              <a:t>iMHFs</a:t>
            </a:r>
            <a:endParaRPr lang="en-US" sz="3600" dirty="0"/>
          </a:p>
        </p:txBody>
      </p:sp>
    </p:spTree>
    <p:extLst>
      <p:ext uri="{BB962C8B-B14F-4D97-AF65-F5344CB8AC3E}">
        <p14:creationId xmlns:p14="http://schemas.microsoft.com/office/powerpoint/2010/main" val="2277120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545556" y="2125266"/>
            <a:ext cx="7886700" cy="3263504"/>
          </a:xfrm>
        </p:spPr>
        <p:txBody>
          <a:bodyPr>
            <a:normAutofit/>
          </a:bodyPr>
          <a:lstStyle/>
          <a:p>
            <a:pPr marL="0" indent="0">
              <a:buNone/>
            </a:pPr>
            <a:r>
              <a:rPr lang="en-US" sz="3000" dirty="0"/>
              <a:t>Are existing </a:t>
            </a:r>
            <a:r>
              <a:rPr lang="en-US" sz="3000" dirty="0" err="1"/>
              <a:t>iMHF</a:t>
            </a:r>
            <a:r>
              <a:rPr lang="en-US" sz="3000" dirty="0"/>
              <a:t> candidates based on depth-robust DAGs?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2" y="3127188"/>
            <a:ext cx="1799939" cy="2764613"/>
          </a:xfrm>
          <a:prstGeom prst="rect">
            <a:avLst/>
          </a:prstGeom>
        </p:spPr>
      </p:pic>
      <p:sp>
        <p:nvSpPr>
          <p:cNvPr id="5" name="Cloud Callout 4"/>
          <p:cNvSpPr/>
          <p:nvPr/>
        </p:nvSpPr>
        <p:spPr>
          <a:xfrm>
            <a:off x="1616869" y="1708548"/>
            <a:ext cx="8508206" cy="1921670"/>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27" y="3693917"/>
            <a:ext cx="1778196" cy="1778196"/>
          </a:xfrm>
          <a:prstGeom prst="rect">
            <a:avLst/>
          </a:prstGeom>
        </p:spPr>
      </p:pic>
    </p:spTree>
    <p:extLst>
      <p:ext uri="{BB962C8B-B14F-4D97-AF65-F5344CB8AC3E}">
        <p14:creationId xmlns:p14="http://schemas.microsoft.com/office/powerpoint/2010/main" val="320018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16: </a:t>
            </a:r>
          </a:p>
          <a:p>
            <a:pPr marL="342900" indent="-342900" algn="l">
              <a:buFont typeface="Arial" panose="020B0604020202020204" pitchFamily="34" charset="0"/>
              <a:buChar char="•"/>
            </a:pPr>
            <a:r>
              <a:rPr lang="en-US" sz="3200" dirty="0" smtClean="0"/>
              <a:t>Zero-Knowledge Proofs, </a:t>
            </a:r>
          </a:p>
          <a:p>
            <a:pPr marL="342900" indent="-342900" algn="l">
              <a:buFont typeface="Arial" panose="020B0604020202020204" pitchFamily="34" charset="0"/>
              <a:buChar char="•"/>
            </a:pPr>
            <a:r>
              <a:rPr lang="en-US" sz="3200" dirty="0" smtClean="0"/>
              <a:t>Hot Topics in Cryptography</a:t>
            </a:r>
          </a:p>
          <a:p>
            <a:pPr marL="342900" indent="-342900" algn="l">
              <a:buFont typeface="Arial" panose="020B0604020202020204" pitchFamily="34" charset="0"/>
              <a:buChar char="•"/>
            </a:pPr>
            <a:r>
              <a:rPr lang="en-US" sz="3200" dirty="0" smtClean="0"/>
              <a:t>Review for Final Exam</a:t>
            </a:r>
            <a:endParaRPr lang="en-US" sz="2900" dirty="0"/>
          </a:p>
          <a:p>
            <a:pPr algn="l"/>
            <a:r>
              <a:rPr lang="en-US" sz="2900" b="1" dirty="0" smtClean="0"/>
              <a:t>Readings: </a:t>
            </a:r>
            <a:r>
              <a:rPr lang="en-US" sz="2900" dirty="0" smtClean="0"/>
              <a:t>Katz </a:t>
            </a:r>
            <a:r>
              <a:rPr lang="en-US" sz="2900" dirty="0"/>
              <a:t>and </a:t>
            </a:r>
            <a:r>
              <a:rPr lang="en-US" sz="2900" dirty="0" smtClean="0"/>
              <a:t>Lindell Chapter 10 &amp; Chapter 11.1-11.2, 11.4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
        <p:nvSpPr>
          <p:cNvPr id="5" name="TextBox 4"/>
          <p:cNvSpPr txBox="1"/>
          <p:nvPr/>
        </p:nvSpPr>
        <p:spPr>
          <a:xfrm>
            <a:off x="5252720" y="6388655"/>
            <a:ext cx="1021626" cy="369332"/>
          </a:xfrm>
          <a:prstGeom prst="rect">
            <a:avLst/>
          </a:prstGeom>
          <a:noFill/>
        </p:spPr>
        <p:txBody>
          <a:bodyPr wrap="none" rtlCol="0">
            <a:spAutoFit/>
          </a:bodyPr>
          <a:lstStyle/>
          <a:p>
            <a:r>
              <a:rPr lang="en-US" b="1" dirty="0" smtClean="0"/>
              <a:t>Fall 2017</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2404" y="2059247"/>
            <a:ext cx="5190796" cy="3981934"/>
          </a:xfrm>
          <a:prstGeom prst="rect">
            <a:avLst/>
          </a:prstGeom>
        </p:spPr>
      </p:pic>
      <p:sp>
        <p:nvSpPr>
          <p:cNvPr id="2" name="Title 1"/>
          <p:cNvSpPr>
            <a:spLocks noGrp="1"/>
          </p:cNvSpPr>
          <p:nvPr>
            <p:ph type="title"/>
          </p:nvPr>
        </p:nvSpPr>
        <p:spPr/>
        <p:txBody>
          <a:bodyPr/>
          <a:lstStyle/>
          <a:p>
            <a:r>
              <a:rPr lang="en-US" dirty="0" smtClean="0"/>
              <a:t>Answer: No</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140219" y="1060307"/>
            <a:ext cx="7103239" cy="3227203"/>
          </a:xfrm>
          <a:prstGeom prst="rect">
            <a:avLst/>
          </a:prstGeom>
        </p:spPr>
      </p:pic>
      <p:pic>
        <p:nvPicPr>
          <p:cNvPr id="5" name="Picture 4"/>
          <p:cNvPicPr>
            <a:picLocks noChangeAspect="1"/>
          </p:cNvPicPr>
          <p:nvPr/>
        </p:nvPicPr>
        <p:blipFill>
          <a:blip r:embed="rId4"/>
          <a:stretch>
            <a:fillRect/>
          </a:stretch>
        </p:blipFill>
        <p:spPr>
          <a:xfrm>
            <a:off x="1828800" y="1600201"/>
            <a:ext cx="5410200" cy="4258419"/>
          </a:xfrm>
          <a:prstGeom prst="rect">
            <a:avLst/>
          </a:prstGeom>
        </p:spPr>
      </p:pic>
    </p:spTree>
    <p:extLst>
      <p:ext uri="{BB962C8B-B14F-4D97-AF65-F5344CB8AC3E}">
        <p14:creationId xmlns:p14="http://schemas.microsoft.com/office/powerpoint/2010/main" val="152021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build a secure </a:t>
            </a:r>
            <a:r>
              <a:rPr lang="en-US" dirty="0" err="1" smtClean="0"/>
              <a:t>iMHF</a:t>
            </a:r>
            <a:r>
              <a:rPr lang="en-US" dirty="0" smtClean="0"/>
              <a:t>?</a:t>
            </a:r>
            <a:endParaRPr lang="en-US" dirty="0"/>
          </a:p>
        </p:txBody>
      </p:sp>
      <p:sp>
        <p:nvSpPr>
          <p:cNvPr id="3" name="Content Placeholder 2"/>
          <p:cNvSpPr>
            <a:spLocks noGrp="1"/>
          </p:cNvSpPr>
          <p:nvPr>
            <p:ph idx="1"/>
          </p:nvPr>
        </p:nvSpPr>
        <p:spPr>
          <a:xfrm>
            <a:off x="1831525" y="5867401"/>
            <a:ext cx="8229600" cy="563563"/>
          </a:xfrm>
        </p:spPr>
        <p:txBody>
          <a:bodyPr>
            <a:normAutofit fontScale="77500" lnSpcReduction="20000"/>
          </a:bodyPr>
          <a:lstStyle/>
          <a:p>
            <a:pPr marL="0" indent="0">
              <a:buNone/>
            </a:pPr>
            <a:r>
              <a:rPr lang="en-US" dirty="0" err="1" smtClean="0"/>
              <a:t>Github</a:t>
            </a:r>
            <a:r>
              <a:rPr lang="en-US" dirty="0"/>
              <a:t>: </a:t>
            </a:r>
            <a:r>
              <a:rPr lang="en-US" dirty="0">
                <a:hlinkClick r:id="rId2"/>
              </a:rPr>
              <a:t>https://</a:t>
            </a:r>
            <a:r>
              <a:rPr lang="en-US" dirty="0" smtClean="0">
                <a:hlinkClick r:id="rId2"/>
              </a:rPr>
              <a:t>github.com/Practical-Graphs/Argon2-Practical-Graph</a:t>
            </a:r>
            <a:r>
              <a:rPr lang="en-US" dirty="0" smtClean="0"/>
              <a:t>  </a:t>
            </a:r>
            <a:endParaRPr lang="en-US" dirty="0"/>
          </a:p>
        </p:txBody>
      </p:sp>
      <p:pic>
        <p:nvPicPr>
          <p:cNvPr id="5" name="Picture 4"/>
          <p:cNvPicPr>
            <a:picLocks noChangeAspect="1"/>
          </p:cNvPicPr>
          <p:nvPr/>
        </p:nvPicPr>
        <p:blipFill>
          <a:blip r:embed="rId3"/>
          <a:stretch>
            <a:fillRect/>
          </a:stretch>
        </p:blipFill>
        <p:spPr>
          <a:xfrm>
            <a:off x="3347350" y="1600199"/>
            <a:ext cx="6863451" cy="3655105"/>
          </a:xfrm>
          <a:prstGeom prst="rect">
            <a:avLst/>
          </a:prstGeom>
        </p:spPr>
      </p:pic>
      <p:pic>
        <p:nvPicPr>
          <p:cNvPr id="4098" name="Picture 2" descr="Image result for you break it you fix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3510" y="2961691"/>
            <a:ext cx="4112305" cy="93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08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346625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Zero-Knowledge Proofs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6189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3" name="Content Placeholder 2"/>
          <p:cNvSpPr>
            <a:spLocks noGrp="1"/>
          </p:cNvSpPr>
          <p:nvPr>
            <p:ph idx="1"/>
          </p:nvPr>
        </p:nvSpPr>
        <p:spPr/>
        <p:txBody>
          <a:bodyPr>
            <a:normAutofit/>
          </a:bodyPr>
          <a:lstStyle/>
          <a:p>
            <a:r>
              <a:rPr lang="en-US" dirty="0" smtClean="0"/>
              <a:t>CLIQUE</a:t>
            </a:r>
          </a:p>
          <a:p>
            <a:pPr lvl="1"/>
            <a:r>
              <a:rPr lang="en-US" dirty="0" smtClean="0"/>
              <a:t>Input: Graph </a:t>
            </a:r>
            <a:r>
              <a:rPr lang="en-US" dirty="0"/>
              <a:t>G=(V,E)</a:t>
            </a:r>
            <a:r>
              <a:rPr lang="en-US" dirty="0" smtClean="0"/>
              <a:t> and integer k&gt;0</a:t>
            </a:r>
          </a:p>
          <a:p>
            <a:pPr lvl="1"/>
            <a:r>
              <a:rPr lang="en-US" dirty="0" smtClean="0"/>
              <a:t>Question: Does G have a clique of size k?</a:t>
            </a:r>
          </a:p>
          <a:p>
            <a:pPr lvl="1"/>
            <a:endParaRPr lang="en-US" dirty="0"/>
          </a:p>
          <a:p>
            <a:r>
              <a:rPr lang="en-US" dirty="0" smtClean="0"/>
              <a:t>CLIQUE is NP-Complete</a:t>
            </a:r>
          </a:p>
          <a:p>
            <a:pPr lvl="1"/>
            <a:r>
              <a:rPr lang="en-US" dirty="0" smtClean="0"/>
              <a:t>Any problem in NP reduces to CLIQUE</a:t>
            </a:r>
          </a:p>
          <a:p>
            <a:pPr lvl="1"/>
            <a:r>
              <a:rPr lang="en-US" dirty="0" smtClean="0"/>
              <a:t>A zero-knowledge proof for CLIQUE yields proof for all of NP via reduction</a:t>
            </a:r>
          </a:p>
          <a:p>
            <a:pPr lvl="1"/>
            <a:endParaRPr lang="en-US" dirty="0"/>
          </a:p>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a:t>
            </a:r>
            <a:r>
              <a:rPr lang="en-US" dirty="0"/>
              <a:t>=(</a:t>
            </a:r>
            <a:r>
              <a:rPr lang="en-US" dirty="0" smtClean="0"/>
              <a:t>V,E) that form a clique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32" y="1027906"/>
            <a:ext cx="3265394" cy="31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7" y="1440167"/>
            <a:ext cx="3140748" cy="3019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6" y="1542463"/>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1216" y="2828883"/>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6871889" y="2965533"/>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6360858" y="1627704"/>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7140443" y="1705634"/>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5838600" y="2276907"/>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7647865" y="2462588"/>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7288398" y="2694920"/>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8317527" y="2273859"/>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8215418" y="3327069"/>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7497125" y="3180548"/>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7497125" y="3908615"/>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6839145" y="362141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cxnSp>
        <p:nvCxnSpPr>
          <p:cNvPr id="19" name="Straight Arrow Connector 18"/>
          <p:cNvCxnSpPr/>
          <p:nvPr/>
        </p:nvCxnSpPr>
        <p:spPr>
          <a:xfrm>
            <a:off x="3573985" y="2702365"/>
            <a:ext cx="191339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962054" y="2179145"/>
                <a:ext cx="10250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𝜎</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𝐺</m:t>
                          </m:r>
                        </m:e>
                      </m:d>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62054" y="2179145"/>
                <a:ext cx="1025024" cy="523220"/>
              </a:xfrm>
              <a:prstGeom prst="rect">
                <a:avLst/>
              </a:prstGeom>
              <a:blipFill>
                <a:blip r:embed="rId3"/>
                <a:stretch>
                  <a:fillRect/>
                </a:stretch>
              </a:blipFill>
            </p:spPr>
            <p:txBody>
              <a:bodyPr/>
              <a:lstStyle/>
              <a:p>
                <a:r>
                  <a:rPr lang="en-US">
                    <a:noFill/>
                  </a:rPr>
                  <a:t> </a:t>
                </a:r>
              </a:p>
            </p:txBody>
          </p:sp>
        </mc:Fallback>
      </mc:AlternateContent>
      <p:cxnSp>
        <p:nvCxnSpPr>
          <p:cNvPr id="22" name="Straight Arrow Connector 21"/>
          <p:cNvCxnSpPr/>
          <p:nvPr/>
        </p:nvCxnSpPr>
        <p:spPr>
          <a:xfrm flipH="1">
            <a:off x="3929445" y="3692216"/>
            <a:ext cx="2581604" cy="1069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03104" y="4573826"/>
                <a:ext cx="3597908" cy="2123851"/>
              </a:xfrm>
              <a:prstGeom prst="rect">
                <a:avLst/>
              </a:prstGeom>
              <a:noFill/>
            </p:spPr>
            <p:txBody>
              <a:bodyPr wrap="none" rtlCol="0">
                <a:spAutoFit/>
              </a:bodyPr>
              <a:lstStyle/>
              <a:p>
                <a:r>
                  <a:rPr lang="en-US" sz="2800" dirty="0" smtClean="0">
                    <a:ea typeface="Cambria Math" panose="02040503050406030204" pitchFamily="18" charset="0"/>
                  </a:rPr>
                  <a:t>Adjacency matrix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i="1" smtClean="0">
                                    <a:latin typeface="Cambria Math" panose="02040503050406030204" pitchFamily="18" charset="0"/>
                                  </a:rPr>
                                  <m:t>⋯</m:t>
                                </m:r>
                              </m:e>
                              <m:e>
                                <m:r>
                                  <a:rPr lang="en-US" sz="2800" b="0" i="1" smtClean="0">
                                    <a:latin typeface="Cambria Math" panose="02040503050406030204" pitchFamily="18" charset="0"/>
                                  </a:rPr>
                                  <m:t>1</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a:rPr lang="en-US" sz="2800" b="0" i="1" smtClean="0">
                                    <a:latin typeface="Cambria Math" panose="02040503050406030204" pitchFamily="18" charset="0"/>
                                  </a:rPr>
                                  <m:t>1</m:t>
                                </m:r>
                              </m:e>
                              <m:e>
                                <m:r>
                                  <a:rPr lang="en-US" sz="2800" i="1" smtClean="0">
                                    <a:latin typeface="Cambria Math" panose="02040503050406030204" pitchFamily="18" charset="0"/>
                                  </a:rPr>
                                  <m:t>⋯</m:t>
                                </m:r>
                              </m:e>
                              <m:e>
                                <m:r>
                                  <a:rPr lang="en-US" sz="2800" b="0" i="1" smtClean="0">
                                    <a:latin typeface="Cambria Math" panose="02040503050406030204" pitchFamily="18" charset="0"/>
                                  </a:rPr>
                                  <m:t>0</m:t>
                                </m:r>
                              </m:e>
                            </m:mr>
                          </m:m>
                        </m:e>
                      </m:d>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03104" y="4573826"/>
                <a:ext cx="3597908" cy="2123851"/>
              </a:xfrm>
              <a:prstGeom prst="rect">
                <a:avLst/>
              </a:prstGeom>
              <a:blipFill>
                <a:blip r:embed="rId4"/>
                <a:stretch>
                  <a:fillRect l="-3384" t="-2579"/>
                </a:stretch>
              </a:blipFill>
            </p:spPr>
            <p:txBody>
              <a:bodyPr/>
              <a:lstStyle/>
              <a:p>
                <a:r>
                  <a:rPr lang="en-US">
                    <a:noFill/>
                  </a:rPr>
                  <a:t> </a:t>
                </a:r>
              </a:p>
            </p:txBody>
          </p:sp>
        </mc:Fallback>
      </mc:AlternateContent>
      <p:sp>
        <p:nvSpPr>
          <p:cNvPr id="26" name="TextBox 25"/>
          <p:cNvSpPr txBox="1"/>
          <p:nvPr/>
        </p:nvSpPr>
        <p:spPr>
          <a:xfrm>
            <a:off x="1788702" y="5019059"/>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7" name="TextBox 26"/>
          <p:cNvSpPr txBox="1"/>
          <p:nvPr/>
        </p:nvSpPr>
        <p:spPr>
          <a:xfrm>
            <a:off x="2931486" y="4980075"/>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176058" y="6236012"/>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9" name="TextBox 28"/>
          <p:cNvSpPr txBox="1"/>
          <p:nvPr/>
        </p:nvSpPr>
        <p:spPr>
          <a:xfrm>
            <a:off x="1125087" y="5432766"/>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30" name="Straight Arrow Connector 29"/>
          <p:cNvCxnSpPr/>
          <p:nvPr/>
        </p:nvCxnSpPr>
        <p:spPr>
          <a:xfrm>
            <a:off x="3488567" y="5863461"/>
            <a:ext cx="2698205" cy="773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446609" y="4401231"/>
                <a:ext cx="5253744" cy="2371611"/>
              </a:xfrm>
              <a:prstGeom prst="rect">
                <a:avLst/>
              </a:prstGeom>
              <a:noFill/>
            </p:spPr>
            <p:txBody>
              <a:bodyPr wrap="square" rtlCol="0">
                <a:spAutoFit/>
              </a:bodyPr>
              <a:lstStyle/>
              <a:p>
                <a:r>
                  <a:rPr lang="en-US" sz="2800" dirty="0" smtClean="0">
                    <a:ea typeface="Cambria Math" panose="02040503050406030204" pitchFamily="18" charset="0"/>
                  </a:rPr>
                  <a:t>Commitment to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m:t>
                        </m:r>
                      </m:e>
                      <m:sub>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𝐺</m:t>
                            </m:r>
                          </m:e>
                        </m:d>
                      </m:sub>
                    </m:sSub>
                  </m:oMath>
                </a14:m>
                <a:endParaRPr lang="en-US" sz="2800" dirty="0" smtClean="0"/>
              </a:p>
              <a:p>
                <a:endParaRPr lang="en-US" sz="2800" dirty="0"/>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𝐶</m:t>
                                </m:r>
                                <m:r>
                                  <a:rPr lang="en-US" sz="2800" b="0" i="1" smtClean="0">
                                    <a:latin typeface="Cambria Math" panose="02040503050406030204" pitchFamily="18" charset="0"/>
                                  </a:rPr>
                                  <m:t>𝑜𝑚</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b="0" i="1" smtClean="0">
                                        <a:latin typeface="Cambria Math" panose="02040503050406030204" pitchFamily="18" charset="0"/>
                                      </a:rPr>
                                      <m:t>1</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𝐴</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𝐴</m:t>
                                        </m:r>
                                      </m:sub>
                                    </m:sSub>
                                  </m:e>
                                </m:d>
                              </m:e>
                              <m:e>
                                <m:r>
                                  <a:rPr lang="en-US" sz="2800" i="1" smtClean="0">
                                    <a:latin typeface="Cambria Math" panose="02040503050406030204" pitchFamily="18" charset="0"/>
                                  </a:rPr>
                                  <m:t>⋯</m:t>
                                </m:r>
                              </m:e>
                              <m:e>
                                <m:r>
                                  <m:rPr>
                                    <m:brk m:alnAt="7"/>
                                  </m:rPr>
                                  <a:rPr lang="en-US" sz="2800" i="1">
                                    <a:latin typeface="Cambria Math" panose="02040503050406030204" pitchFamily="18" charset="0"/>
                                  </a:rPr>
                                  <m:t>𝐶</m:t>
                                </m:r>
                                <m:r>
                                  <a:rPr lang="en-US" sz="2800" i="1">
                                    <a:latin typeface="Cambria Math" panose="02040503050406030204" pitchFamily="18" charset="0"/>
                                  </a:rPr>
                                  <m:t>𝑜𝑚</m:t>
                                </m:r>
                                <m:d>
                                  <m:dPr>
                                    <m:ctrlPr>
                                      <a:rPr lang="en-US" sz="2800" i="1">
                                        <a:latin typeface="Cambria Math" panose="02040503050406030204" pitchFamily="18" charset="0"/>
                                      </a:rPr>
                                    </m:ctrlPr>
                                  </m:dPr>
                                  <m:e>
                                    <m:r>
                                      <a:rPr lang="en-US" sz="2800" i="1">
                                        <a:latin typeface="Cambria Math" panose="02040503050406030204" pitchFamily="18" charset="0"/>
                                      </a:rPr>
                                      <m:t>0,</m:t>
                                    </m:r>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𝐿</m:t>
                                        </m:r>
                                        <m:r>
                                          <a:rPr lang="en-US" sz="2800" i="1">
                                            <a:latin typeface="Cambria Math" panose="02040503050406030204" pitchFamily="18" charset="0"/>
                                          </a:rPr>
                                          <m:t>,</m:t>
                                        </m:r>
                                        <m:r>
                                          <a:rPr lang="en-US" sz="2800" b="0" i="1" smtClean="0">
                                            <a:latin typeface="Cambria Math" panose="02040503050406030204" pitchFamily="18" charset="0"/>
                                          </a:rPr>
                                          <m:t>𝐿</m:t>
                                        </m:r>
                                      </m:sub>
                                    </m:sSub>
                                  </m:e>
                                </m:d>
                              </m:e>
                            </m:mr>
                          </m:m>
                        </m:e>
                      </m:d>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6609" y="4401231"/>
                <a:ext cx="5253744" cy="2371611"/>
              </a:xfrm>
              <a:prstGeom prst="rect">
                <a:avLst/>
              </a:prstGeom>
              <a:blipFill>
                <a:blip r:embed="rId5"/>
                <a:stretch>
                  <a:fillRect l="-2439" t="-2571" r="-1161"/>
                </a:stretch>
              </a:blipFill>
            </p:spPr>
            <p:txBody>
              <a:bodyPr/>
              <a:lstStyle/>
              <a:p>
                <a:r>
                  <a:rPr lang="en-US">
                    <a:noFill/>
                  </a:rPr>
                  <a:t> </a:t>
                </a:r>
              </a:p>
            </p:txBody>
          </p:sp>
        </mc:Fallback>
      </mc:AlternateContent>
      <p:sp>
        <p:nvSpPr>
          <p:cNvPr id="35" name="TextBox 34"/>
          <p:cNvSpPr txBox="1"/>
          <p:nvPr/>
        </p:nvSpPr>
        <p:spPr>
          <a:xfrm>
            <a:off x="7599786" y="4893167"/>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36" name="TextBox 35"/>
          <p:cNvSpPr txBox="1"/>
          <p:nvPr/>
        </p:nvSpPr>
        <p:spPr>
          <a:xfrm>
            <a:off x="10611124" y="4920443"/>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7" name="TextBox 36"/>
          <p:cNvSpPr txBox="1"/>
          <p:nvPr/>
        </p:nvSpPr>
        <p:spPr>
          <a:xfrm>
            <a:off x="6192009" y="628239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38" name="TextBox 37"/>
          <p:cNvSpPr txBox="1"/>
          <p:nvPr/>
        </p:nvSpPr>
        <p:spPr>
          <a:xfrm>
            <a:off x="6233804" y="539963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Tree>
    <p:extLst>
      <p:ext uri="{BB962C8B-B14F-4D97-AF65-F5344CB8AC3E}">
        <p14:creationId xmlns:p14="http://schemas.microsoft.com/office/powerpoint/2010/main" val="39582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4" grpId="0"/>
      <p:bldP spid="26" grpId="0" animBg="1"/>
      <p:bldP spid="27" grpId="0" animBg="1"/>
      <p:bldP spid="28" grpId="0" animBg="1"/>
      <p:bldP spid="29" grpId="0" animBg="1"/>
      <p:bldP spid="34" grpId="0"/>
      <p:bldP spid="35"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56166"/>
            <a:ext cx="3265394" cy="3138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G=(V,E) that for a clique</a:t>
                </a:r>
              </a:p>
              <a:p>
                <a:pPr marL="514350" indent="-514350">
                  <a:buFont typeface="+mj-lt"/>
                  <a:buAutoNum type="arabicPeriod"/>
                </a:pPr>
                <a:r>
                  <a:rPr lang="en-US" dirty="0" smtClean="0"/>
                  <a:t>Prover selects a permutation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over V</a:t>
                </a:r>
              </a:p>
              <a:p>
                <a:pPr marL="514350" indent="-514350">
                  <a:buFont typeface="+mj-lt"/>
                  <a:buAutoNum type="arabicPeriod"/>
                </a:pPr>
                <a:r>
                  <a:rPr lang="en-US" dirty="0" smtClean="0"/>
                  <a:t>Prover commits to the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Verifier sends challenge c (either 1 or 0)</a:t>
                </a:r>
              </a:p>
              <a:p>
                <a:pPr marL="514350" indent="-514350">
                  <a:buFont typeface="+mj-lt"/>
                  <a:buAutoNum type="arabicPeriod"/>
                </a:pPr>
                <a:r>
                  <a:rPr lang="en-US" dirty="0" smtClean="0"/>
                  <a:t>If c=0 then prover reveals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and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endParaRPr lang="en-US" dirty="0" smtClean="0"/>
              </a:p>
              <a:p>
                <a:pPr marL="971550" lvl="1" indent="-514350">
                  <a:buFont typeface="+mj-lt"/>
                  <a:buAutoNum type="arabicPeriod"/>
                </a:pPr>
                <a:r>
                  <a:rPr lang="en-US" dirty="0" smtClean="0"/>
                  <a:t>Verifier confirms that adjacency matrix is correct for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If c=1 then prover reveals the submatrix formed by first rows/columns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corresponding to </a:t>
                </a: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𝑘</m:t>
                            </m:r>
                          </m:sub>
                        </m:sSub>
                      </m:e>
                    </m:d>
                  </m:oMath>
                </a14:m>
                <a:endParaRPr lang="en-US" dirty="0"/>
              </a:p>
              <a:p>
                <a:pPr marL="971550" lvl="1" indent="-514350">
                  <a:buFont typeface="+mj-lt"/>
                  <a:buAutoNum type="arabicPeriod"/>
                </a:pPr>
                <a:r>
                  <a:rPr lang="en-US" dirty="0" smtClean="0"/>
                  <a:t>Verifier confirms that the submatrix forms a clique.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1138"/>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95560" y="1467558"/>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8" name="TextBox 7"/>
          <p:cNvSpPr txBox="1"/>
          <p:nvPr/>
        </p:nvSpPr>
        <p:spPr>
          <a:xfrm>
            <a:off x="9786233" y="1604208"/>
            <a:ext cx="362600" cy="461665"/>
          </a:xfrm>
          <a:prstGeom prst="rect">
            <a:avLst/>
          </a:prstGeom>
          <a:solidFill>
            <a:srgbClr val="0070C0"/>
          </a:solidFill>
        </p:spPr>
        <p:txBody>
          <a:bodyPr wrap="none" rtlCol="0">
            <a:spAutoFit/>
          </a:bodyPr>
          <a:lstStyle/>
          <a:p>
            <a:r>
              <a:rPr lang="en-US" sz="2400" dirty="0" smtClean="0"/>
              <a:t>B</a:t>
            </a:r>
            <a:endParaRPr lang="en-US" sz="2400" dirty="0"/>
          </a:p>
        </p:txBody>
      </p:sp>
      <p:sp>
        <p:nvSpPr>
          <p:cNvPr id="9" name="TextBox 8"/>
          <p:cNvSpPr txBox="1"/>
          <p:nvPr/>
        </p:nvSpPr>
        <p:spPr>
          <a:xfrm>
            <a:off x="9275202" y="266379"/>
            <a:ext cx="348172" cy="461665"/>
          </a:xfrm>
          <a:prstGeom prst="rect">
            <a:avLst/>
          </a:prstGeom>
          <a:solidFill>
            <a:srgbClr val="0070C0"/>
          </a:solidFill>
        </p:spPr>
        <p:txBody>
          <a:bodyPr wrap="none" rtlCol="0">
            <a:spAutoFit/>
          </a:bodyPr>
          <a:lstStyle/>
          <a:p>
            <a:r>
              <a:rPr lang="en-US" sz="2400" dirty="0" smtClean="0"/>
              <a:t>C</a:t>
            </a:r>
            <a:endParaRPr lang="en-US" sz="2400" dirty="0"/>
          </a:p>
        </p:txBody>
      </p:sp>
      <p:sp>
        <p:nvSpPr>
          <p:cNvPr id="10" name="TextBox 9"/>
          <p:cNvSpPr txBox="1"/>
          <p:nvPr/>
        </p:nvSpPr>
        <p:spPr>
          <a:xfrm>
            <a:off x="10054787" y="344309"/>
            <a:ext cx="373820" cy="461665"/>
          </a:xfrm>
          <a:prstGeom prst="rect">
            <a:avLst/>
          </a:prstGeom>
          <a:solidFill>
            <a:srgbClr val="0070C0"/>
          </a:solidFill>
        </p:spPr>
        <p:txBody>
          <a:bodyPr wrap="none" rtlCol="0">
            <a:spAutoFit/>
          </a:bodyPr>
          <a:lstStyle/>
          <a:p>
            <a:r>
              <a:rPr lang="en-US" sz="2400" dirty="0" smtClean="0"/>
              <a:t>D</a:t>
            </a:r>
            <a:endParaRPr lang="en-US" sz="2400" dirty="0"/>
          </a:p>
        </p:txBody>
      </p:sp>
      <p:sp>
        <p:nvSpPr>
          <p:cNvPr id="11" name="TextBox 10"/>
          <p:cNvSpPr txBox="1"/>
          <p:nvPr/>
        </p:nvSpPr>
        <p:spPr>
          <a:xfrm>
            <a:off x="8752944" y="915582"/>
            <a:ext cx="348172" cy="461665"/>
          </a:xfrm>
          <a:prstGeom prst="rect">
            <a:avLst/>
          </a:prstGeom>
          <a:solidFill>
            <a:srgbClr val="0070C0"/>
          </a:solidFill>
        </p:spPr>
        <p:txBody>
          <a:bodyPr wrap="none" rtlCol="0">
            <a:spAutoFit/>
          </a:bodyPr>
          <a:lstStyle/>
          <a:p>
            <a:r>
              <a:rPr lang="en-US" sz="2400" dirty="0" smtClean="0"/>
              <a:t>E</a:t>
            </a:r>
            <a:endParaRPr lang="en-US" sz="2400" dirty="0"/>
          </a:p>
        </p:txBody>
      </p:sp>
      <p:sp>
        <p:nvSpPr>
          <p:cNvPr id="12" name="TextBox 11"/>
          <p:cNvSpPr txBox="1"/>
          <p:nvPr/>
        </p:nvSpPr>
        <p:spPr>
          <a:xfrm>
            <a:off x="10562209" y="1101263"/>
            <a:ext cx="378630" cy="461665"/>
          </a:xfrm>
          <a:prstGeom prst="rect">
            <a:avLst/>
          </a:prstGeom>
          <a:solidFill>
            <a:srgbClr val="0070C0"/>
          </a:solidFill>
        </p:spPr>
        <p:txBody>
          <a:bodyPr wrap="none" rtlCol="0">
            <a:spAutoFit/>
          </a:bodyPr>
          <a:lstStyle/>
          <a:p>
            <a:r>
              <a:rPr lang="en-US" sz="2400" dirty="0" smtClean="0"/>
              <a:t>G</a:t>
            </a:r>
            <a:endParaRPr lang="en-US" sz="2400" dirty="0"/>
          </a:p>
        </p:txBody>
      </p:sp>
      <p:sp>
        <p:nvSpPr>
          <p:cNvPr id="13" name="TextBox 12"/>
          <p:cNvSpPr txBox="1"/>
          <p:nvPr/>
        </p:nvSpPr>
        <p:spPr>
          <a:xfrm>
            <a:off x="10202742" y="1333595"/>
            <a:ext cx="325730" cy="461665"/>
          </a:xfrm>
          <a:prstGeom prst="rect">
            <a:avLst/>
          </a:prstGeom>
          <a:solidFill>
            <a:srgbClr val="0070C0"/>
          </a:solidFill>
        </p:spPr>
        <p:txBody>
          <a:bodyPr wrap="none" rtlCol="0">
            <a:spAutoFit/>
          </a:bodyPr>
          <a:lstStyle/>
          <a:p>
            <a:r>
              <a:rPr lang="en-US" sz="2400" dirty="0" smtClean="0"/>
              <a:t>F</a:t>
            </a:r>
            <a:endParaRPr lang="en-US" sz="2400" dirty="0"/>
          </a:p>
        </p:txBody>
      </p:sp>
      <p:sp>
        <p:nvSpPr>
          <p:cNvPr id="14" name="TextBox 13"/>
          <p:cNvSpPr txBox="1"/>
          <p:nvPr/>
        </p:nvSpPr>
        <p:spPr>
          <a:xfrm>
            <a:off x="11231871" y="912534"/>
            <a:ext cx="378630" cy="461665"/>
          </a:xfrm>
          <a:prstGeom prst="rect">
            <a:avLst/>
          </a:prstGeom>
          <a:solidFill>
            <a:srgbClr val="0070C0"/>
          </a:solidFill>
        </p:spPr>
        <p:txBody>
          <a:bodyPr wrap="none" rtlCol="0">
            <a:spAutoFit/>
          </a:bodyPr>
          <a:lstStyle/>
          <a:p>
            <a:r>
              <a:rPr lang="en-US" sz="2400" dirty="0" smtClean="0"/>
              <a:t>H</a:t>
            </a:r>
            <a:endParaRPr lang="en-US" sz="2400" dirty="0"/>
          </a:p>
        </p:txBody>
      </p:sp>
      <p:sp>
        <p:nvSpPr>
          <p:cNvPr id="15" name="TextBox 14"/>
          <p:cNvSpPr txBox="1"/>
          <p:nvPr/>
        </p:nvSpPr>
        <p:spPr>
          <a:xfrm>
            <a:off x="11129762" y="1965744"/>
            <a:ext cx="261610" cy="461665"/>
          </a:xfrm>
          <a:prstGeom prst="rect">
            <a:avLst/>
          </a:prstGeom>
          <a:solidFill>
            <a:srgbClr val="0070C0"/>
          </a:solidFill>
        </p:spPr>
        <p:txBody>
          <a:bodyPr wrap="none" rtlCol="0">
            <a:spAutoFit/>
          </a:bodyPr>
          <a:lstStyle/>
          <a:p>
            <a:r>
              <a:rPr lang="en-US" sz="2400" dirty="0" smtClean="0"/>
              <a:t>I</a:t>
            </a:r>
            <a:endParaRPr lang="en-US" sz="2400" dirty="0"/>
          </a:p>
        </p:txBody>
      </p:sp>
      <p:sp>
        <p:nvSpPr>
          <p:cNvPr id="16" name="TextBox 15"/>
          <p:cNvSpPr txBox="1"/>
          <p:nvPr/>
        </p:nvSpPr>
        <p:spPr>
          <a:xfrm>
            <a:off x="10411469" y="1819223"/>
            <a:ext cx="282450" cy="461665"/>
          </a:xfrm>
          <a:prstGeom prst="rect">
            <a:avLst/>
          </a:prstGeom>
          <a:solidFill>
            <a:srgbClr val="0070C0"/>
          </a:solidFill>
        </p:spPr>
        <p:txBody>
          <a:bodyPr wrap="none" rtlCol="0">
            <a:spAutoFit/>
          </a:bodyPr>
          <a:lstStyle/>
          <a:p>
            <a:r>
              <a:rPr lang="en-US" sz="2400" dirty="0" smtClean="0"/>
              <a:t>J</a:t>
            </a:r>
            <a:endParaRPr lang="en-US" sz="2400" dirty="0"/>
          </a:p>
        </p:txBody>
      </p:sp>
      <p:sp>
        <p:nvSpPr>
          <p:cNvPr id="17" name="TextBox 16"/>
          <p:cNvSpPr txBox="1"/>
          <p:nvPr/>
        </p:nvSpPr>
        <p:spPr>
          <a:xfrm>
            <a:off x="10411469" y="2547290"/>
            <a:ext cx="344966" cy="461665"/>
          </a:xfrm>
          <a:prstGeom prst="rect">
            <a:avLst/>
          </a:prstGeom>
          <a:solidFill>
            <a:srgbClr val="0070C0"/>
          </a:solidFill>
        </p:spPr>
        <p:txBody>
          <a:bodyPr wrap="none" rtlCol="0">
            <a:spAutoFit/>
          </a:bodyPr>
          <a:lstStyle/>
          <a:p>
            <a:r>
              <a:rPr lang="en-US" sz="2400" dirty="0" smtClean="0"/>
              <a:t>K</a:t>
            </a:r>
            <a:endParaRPr lang="en-US" sz="2400" dirty="0"/>
          </a:p>
        </p:txBody>
      </p:sp>
      <p:sp>
        <p:nvSpPr>
          <p:cNvPr id="18" name="TextBox 17"/>
          <p:cNvSpPr txBox="1"/>
          <p:nvPr/>
        </p:nvSpPr>
        <p:spPr>
          <a:xfrm>
            <a:off x="9753489" y="2260090"/>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5" name="Rectangle 4"/>
          <p:cNvSpPr/>
          <p:nvPr/>
        </p:nvSpPr>
        <p:spPr>
          <a:xfrm>
            <a:off x="10528472" y="490330"/>
            <a:ext cx="1347522" cy="29047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24030" y="2050055"/>
            <a:ext cx="3035448"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202742" y="1807400"/>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217726" y="1920554"/>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Simulator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Dishonest (verifier); </a:t>
                </a:r>
              </a:p>
              <a:p>
                <a14:m>
                  <m:oMath xmlns:m="http://schemas.openxmlformats.org/officeDocument/2006/math">
                    <m:r>
                      <a:rPr lang="en-US" sz="2200" i="1" dirty="0" smtClean="0">
                        <a:latin typeface="Cambria Math" panose="02040503050406030204" pitchFamily="18" charset="0"/>
                        <a:ea typeface="Cambria Math" panose="02040503050406030204" pitchFamily="18" charset="0"/>
                      </a:rPr>
                      <m:t>𝐺</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𝑉</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𝐸</m:t>
                    </m:r>
                    <m:r>
                      <a:rPr lang="en-US" sz="2200" b="0" i="1" dirty="0" smtClean="0">
                        <a:latin typeface="Cambria Math" panose="02040503050406030204" pitchFamily="18" charset="0"/>
                        <a:ea typeface="Cambria Math" panose="02040503050406030204" pitchFamily="18" charset="0"/>
                      </a:rPr>
                      <m:t>)</m:t>
                    </m:r>
                  </m:oMath>
                </a14:m>
                <a:r>
                  <a:rPr lang="en-US" sz="2200" dirty="0"/>
                  <a:t>, </a:t>
                </a:r>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3"/>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215830" y="4018418"/>
                <a:ext cx="2085351"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Simulator</a:t>
                </a:r>
              </a:p>
              <a:p>
                <a:r>
                  <a:rPr lang="en-US" sz="2400" i="1" dirty="0">
                    <a:latin typeface="Cambria Math" panose="02040503050406030204" pitchFamily="18" charset="0"/>
                    <a:ea typeface="Cambria Math" panose="02040503050406030204" pitchFamily="18" charset="0"/>
                  </a:rPr>
                  <a:t>Cheat bit b,</a:t>
                </a:r>
              </a:p>
              <a:p>
                <a14:m>
                  <m:oMath xmlns:m="http://schemas.openxmlformats.org/officeDocument/2006/math">
                    <m:r>
                      <a:rPr lang="en-US" sz="2400" i="1" dirty="0">
                        <a:latin typeface="Cambria Math" panose="02040503050406030204" pitchFamily="18" charset="0"/>
                        <a:ea typeface="Cambria Math" panose="02040503050406030204" pitchFamily="18" charset="0"/>
                      </a:rPr>
                      <m:t>𝐺</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𝑉</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𝐸</m:t>
                    </m:r>
                    <m:r>
                      <a:rPr lang="en-US" sz="2400" i="1" dirty="0">
                        <a:latin typeface="Cambria Math" panose="02040503050406030204" pitchFamily="18" charset="0"/>
                        <a:ea typeface="Cambria Math" panose="02040503050406030204" pitchFamily="18" charset="0"/>
                      </a:rPr>
                      <m:t>)</m:t>
                    </m:r>
                  </m:oMath>
                </a14:m>
                <a:r>
                  <a:rPr lang="en-US" sz="2400" dirty="0"/>
                  <a:t>,</a:t>
                </a:r>
                <a:endParaRPr lang="en-US" sz="2400" dirty="0" smtClean="0"/>
              </a:p>
              <a:p>
                <a:r>
                  <a:rPr lang="en-US" sz="2400" dirty="0" smtClean="0"/>
                  <a:t>A= </a:t>
                </a:r>
                <a14:m>
                  <m:oMath xmlns:m="http://schemas.openxmlformats.org/officeDocument/2006/math">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𝐺</m:t>
                        </m:r>
                      </m:e>
                    </m:d>
                  </m:oMath>
                </a14:m>
                <a:endParaRPr lang="en-US" sz="2400" dirty="0"/>
              </a:p>
              <a:p>
                <a:r>
                  <a:rPr lang="en-US" sz="2400" dirty="0" smtClean="0"/>
                  <a:t>(random </a:t>
                </a:r>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sz="2400" dirty="0" smtClean="0"/>
                  <a:t>)</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215830" y="4018418"/>
                <a:ext cx="2085351" cy="1860081"/>
              </a:xfrm>
              <a:prstGeom prst="rect">
                <a:avLst/>
              </a:prstGeom>
              <a:blipFill>
                <a:blip r:embed="rId4"/>
                <a:stretch>
                  <a:fillRect l="-4678"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810894" y="5196320"/>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10894" y="572467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2542" y="6082307"/>
                <a:ext cx="12121742" cy="541110"/>
              </a:xfrm>
              <a:prstGeom prst="rect">
                <a:avLst/>
              </a:prstGeom>
              <a:noFill/>
            </p:spPr>
            <p:txBody>
              <a:bodyPr wrap="square" rtlCol="0">
                <a:spAutoFit/>
              </a:bodyPr>
              <a:lstStyle/>
              <a:p>
                <a:r>
                  <a:rPr lang="en-US" sz="2800" b="1" dirty="0" smtClean="0"/>
                  <a:t>Zero-Knowledge</a:t>
                </a:r>
                <a:r>
                  <a:rPr lang="en-US" sz="2800" dirty="0" smtClean="0"/>
                  <a:t>:  For all PPT V’ exists PPT Sim s.t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𝑽𝒊𝒆𝒘</m:t>
                        </m:r>
                      </m:e>
                      <m:sub>
                        <m:r>
                          <a:rPr lang="en-US" sz="2800" b="1" i="1" smtClean="0">
                            <a:latin typeface="Cambria Math" panose="02040503050406030204" pitchFamily="18" charset="0"/>
                          </a:rPr>
                          <m:t>𝑽</m:t>
                        </m:r>
                        <m:r>
                          <a:rPr lang="en-US" sz="2800" b="1" i="1" smtClean="0">
                            <a:latin typeface="Cambria Math" panose="02040503050406030204" pitchFamily="18" charset="0"/>
                          </a:rPr>
                          <m:t>′</m:t>
                        </m:r>
                      </m:sub>
                    </m:sSub>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𝐶</m:t>
                        </m:r>
                      </m:sub>
                    </m:sSub>
                    <m:sSup>
                      <m:sSupPr>
                        <m:ctrlPr>
                          <a:rPr lang="en-US" sz="2800" i="1" smtClean="0">
                            <a:latin typeface="Cambria Math" panose="02040503050406030204" pitchFamily="18" charset="0"/>
                            <a:ea typeface="Cambria Math" panose="02040503050406030204" pitchFamily="18" charset="0"/>
                          </a:rPr>
                        </m:ctrlPr>
                      </m:sSupPr>
                      <m:e>
                        <m:r>
                          <m:rPr>
                            <m:sty m:val="p"/>
                          </m:rPr>
                          <a:rPr lang="en-US" sz="2800" i="0">
                            <a:latin typeface="Cambria Math" panose="02040503050406030204" pitchFamily="18" charset="0"/>
                            <a:ea typeface="Cambria Math" panose="02040503050406030204" pitchFamily="18" charset="0"/>
                          </a:rPr>
                          <m:t>Sim</m:t>
                        </m:r>
                      </m:e>
                      <m:sup>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sup>
                    </m:sSup>
                    <m:d>
                      <m:dPr>
                        <m:ctrlPr>
                          <a:rPr lang="en-US" sz="2800" b="0" i="1"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𝐴</m:t>
                        </m:r>
                      </m:e>
                    </m:d>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2542" y="6082307"/>
                <a:ext cx="12121742" cy="541110"/>
              </a:xfrm>
              <a:prstGeom prst="rect">
                <a:avLst/>
              </a:prstGeom>
              <a:blipFill>
                <a:blip r:embed="rId5"/>
                <a:stretch>
                  <a:fillRect l="-1006" t="-7865" b="-31461"/>
                </a:stretch>
              </a:blipFill>
            </p:spPr>
            <p:txBody>
              <a:bodyPr/>
              <a:lstStyle/>
              <a:p>
                <a:r>
                  <a:rPr lang="en-US">
                    <a:noFill/>
                  </a:rPr>
                  <a:t> </a:t>
                </a:r>
              </a:p>
            </p:txBody>
          </p:sp>
        </mc:Fallback>
      </mc:AlternateContent>
      <p:pic>
        <p:nvPicPr>
          <p:cNvPr id="1026" name="Picture 2" descr="Image result for robot dev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973" y="1570381"/>
            <a:ext cx="1517561" cy="25391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robot bo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ectangle 25"/>
              <p:cNvSpPr/>
              <p:nvPr/>
            </p:nvSpPr>
            <p:spPr>
              <a:xfrm>
                <a:off x="3168495" y="3487315"/>
                <a:ext cx="6151556" cy="1687834"/>
              </a:xfrm>
              <a:prstGeom prst="rect">
                <a:avLst/>
              </a:prstGeom>
            </p:spPr>
            <p:txBody>
              <a:bodyPr wrap="none">
                <a:spAutoFit/>
              </a:bodyPr>
              <a:lstStyle/>
              <a:p>
                <a:r>
                  <a:rPr lang="en-US" b="1" dirty="0" smtClean="0">
                    <a:solidFill>
                      <a:srgbClr val="00B050"/>
                    </a:solidFill>
                  </a:rPr>
                  <a:t>Response </a:t>
                </a:r>
                <a14:m>
                  <m:oMath xmlns:m="http://schemas.openxmlformats.org/officeDocument/2006/math">
                    <m:r>
                      <a:rPr lang="en-US" sz="2800" b="1" i="1" smtClean="0">
                        <a:solidFill>
                          <a:srgbClr val="00B050"/>
                        </a:solidFill>
                        <a:latin typeface="Cambria Math" panose="02040503050406030204" pitchFamily="18" charset="0"/>
                      </a:rPr>
                      <m:t>𝒓</m:t>
                    </m:r>
                    <m:r>
                      <a:rPr lang="en-US" sz="2800" b="1" i="1" smtClean="0">
                        <a:solidFill>
                          <a:srgbClr val="00B050"/>
                        </a:solidFill>
                        <a:latin typeface="Cambria Math" panose="02040503050406030204" pitchFamily="18" charset="0"/>
                      </a:rPr>
                      <m:t>=</m:t>
                    </m:r>
                    <m:d>
                      <m:dPr>
                        <m:begChr m:val="{"/>
                        <m:endChr m:val=""/>
                        <m:ctrlPr>
                          <a:rPr lang="en-US" sz="2800" b="1" i="1" smtClean="0">
                            <a:solidFill>
                              <a:srgbClr val="00B050"/>
                            </a:solidFill>
                            <a:latin typeface="Cambria Math" panose="02040503050406030204" pitchFamily="18" charset="0"/>
                          </a:rPr>
                        </m:ctrlPr>
                      </m:dPr>
                      <m:e>
                        <m:f>
                          <m:fPr>
                            <m:type m:val="noBar"/>
                            <m:ctrlPr>
                              <a:rPr lang="en-US" sz="2800" b="1" i="1" smtClean="0">
                                <a:solidFill>
                                  <a:srgbClr val="00B050"/>
                                </a:solidFill>
                                <a:latin typeface="Cambria Math" panose="02040503050406030204" pitchFamily="18" charset="0"/>
                              </a:rPr>
                            </m:ctrlPr>
                          </m:fPr>
                          <m:num>
                            <m:eqArr>
                              <m:eqArrPr>
                                <m:ctrlPr>
                                  <a:rPr lang="en-US" sz="2800" b="1" i="1" smtClean="0">
                                    <a:solidFill>
                                      <a:srgbClr val="00B050"/>
                                    </a:solidFill>
                                    <a:latin typeface="Cambria Math" panose="02040503050406030204" pitchFamily="18" charset="0"/>
                                  </a:rPr>
                                </m:ctrlPr>
                              </m:eqArrPr>
                              <m:e>
                                <m:d>
                                  <m:dPr>
                                    <m:ctrlPr>
                                      <a:rPr lang="en-US" sz="2800" b="1" i="1" smtClean="0">
                                        <a:solidFill>
                                          <a:srgbClr val="00B050"/>
                                        </a:solidFill>
                                        <a:latin typeface="Cambria Math" panose="02040503050406030204" pitchFamily="18" charset="0"/>
                                      </a:rPr>
                                    </m:ctrlPr>
                                  </m:dPr>
                                  <m:e>
                                    <m:m>
                                      <m:mPr>
                                        <m:mcs>
                                          <m:mc>
                                            <m:mcPr>
                                              <m:count m:val="3"/>
                                              <m:mcJc m:val="center"/>
                                            </m:mcPr>
                                          </m:mc>
                                        </m:mcs>
                                        <m:ctrlPr>
                                          <a:rPr lang="en-US" sz="2800" b="1" i="1" smtClean="0">
                                            <a:solidFill>
                                              <a:srgbClr val="00B050"/>
                                            </a:solidFill>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1</m:t>
                                              </m:r>
                                              <m:r>
                                                <a:rPr lang="en-US" sz="2800" i="1">
                                                  <a:latin typeface="Cambria Math" panose="02040503050406030204" pitchFamily="18" charset="0"/>
                                                </a:rPr>
                                                <m:t>,</m:t>
                                              </m:r>
                                              <m:r>
                                                <a:rPr lang="en-US" sz="2800" b="0" i="1" smtClean="0">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1,</m:t>
                                              </m:r>
                                              <m:r>
                                                <a:rPr lang="en-US" sz="2800" i="1">
                                                  <a:latin typeface="Cambria Math" panose="02040503050406030204" pitchFamily="18" charset="0"/>
                                                </a:rPr>
                                                <m:t>𝑛</m:t>
                                              </m:r>
                                            </m:sub>
                                          </m:sSub>
                                        </m:e>
                                      </m:mr>
                                      <m:mr>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e>
                                          <m:r>
                                            <a:rPr lang="en-US" sz="2800" b="1" i="1" smtClean="0">
                                              <a:solidFill>
                                                <a:srgbClr val="00B050"/>
                                              </a:solidFill>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𝑛</m:t>
                                              </m:r>
                                              <m:r>
                                                <a:rPr lang="en-US" sz="2800" i="1">
                                                  <a:latin typeface="Cambria Math" panose="02040503050406030204" pitchFamily="18" charset="0"/>
                                                </a:rPr>
                                                <m:t>,1</m:t>
                                              </m:r>
                                            </m:sub>
                                          </m:sSub>
                                        </m:e>
                                        <m:e>
                                          <m:r>
                                            <a:rPr lang="en-US" sz="2800" b="1" i="1" smtClean="0">
                                              <a:solidFill>
                                                <a:srgbClr val="00B050"/>
                                              </a:solidFill>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𝑛</m:t>
                                              </m:r>
                                            </m:sub>
                                          </m:sSub>
                                        </m:e>
                                      </m:mr>
                                    </m:m>
                                  </m:e>
                                </m:d>
                                <m:r>
                                  <a:rPr lang="en-US" sz="2800" b="1" i="1" smtClean="0">
                                    <a:latin typeface="Cambria Math" panose="02040503050406030204" pitchFamily="18" charset="0"/>
                                  </a:rPr>
                                  <m:t>  </m:t>
                                </m:r>
                                <m:r>
                                  <a:rPr lang="en-US" sz="2800" b="1" i="1">
                                    <a:solidFill>
                                      <a:srgbClr val="00B050"/>
                                    </a:solidFill>
                                    <a:latin typeface="Cambria Math" panose="02040503050406030204" pitchFamily="18" charset="0"/>
                                  </a:rPr>
                                  <m:t>𝒂𝒏𝒅</m:t>
                                </m:r>
                                <m:r>
                                  <a:rPr lang="en-US" sz="2800" i="1">
                                    <a:solidFill>
                                      <a:srgbClr val="00B050"/>
                                    </a:solidFill>
                                    <a:latin typeface="Cambria Math" panose="02040503050406030204" pitchFamily="18" charset="0"/>
                                  </a:rPr>
                                  <m:t> </m:t>
                                </m:r>
                                <m:r>
                                  <a:rPr lang="en-US" sz="2800" b="1">
                                    <a:solidFill>
                                      <a:srgbClr val="00B050"/>
                                    </a:solidFill>
                                    <a:latin typeface="Cambria Math" panose="02040503050406030204" pitchFamily="18" charset="0"/>
                                    <a:ea typeface="Cambria Math" panose="02040503050406030204" pitchFamily="18" charset="0"/>
                                  </a:rPr>
                                  <m:t>𝛔</m:t>
                                </m:r>
                                <m:r>
                                  <a:rPr lang="en-US" sz="2800" b="1" i="1">
                                    <a:latin typeface="Cambria Math" panose="02040503050406030204" pitchFamily="18" charset="0"/>
                                    <a:ea typeface="Cambria Math" panose="02040503050406030204" pitchFamily="18" charset="0"/>
                                  </a:rPr>
                                  <m:t>       </m:t>
                                </m:r>
                                <m:r>
                                  <a:rPr lang="en-US" sz="2800" b="1" i="1">
                                    <a:solidFill>
                                      <a:srgbClr val="00B050"/>
                                    </a:solidFill>
                                    <a:latin typeface="Cambria Math" panose="02040503050406030204" pitchFamily="18" charset="0"/>
                                  </a:rPr>
                                  <m:t>𝒊𝒇</m:t>
                                </m:r>
                                <m:r>
                                  <a:rPr lang="en-US" sz="2800" b="1" i="1">
                                    <a:solidFill>
                                      <a:srgbClr val="00B050"/>
                                    </a:solidFill>
                                    <a:latin typeface="Cambria Math" panose="02040503050406030204" pitchFamily="18" charset="0"/>
                                  </a:rPr>
                                  <m:t> </m:t>
                                </m:r>
                                <m:r>
                                  <a:rPr lang="en-US" sz="2800" b="1" i="1">
                                    <a:solidFill>
                                      <a:srgbClr val="00B050"/>
                                    </a:solidFill>
                                    <a:latin typeface="Cambria Math" panose="02040503050406030204" pitchFamily="18" charset="0"/>
                                  </a:rPr>
                                  <m:t>𝒄</m:t>
                                </m:r>
                                <m:r>
                                  <a:rPr lang="en-US" sz="2800" b="1" i="1">
                                    <a:solidFill>
                                      <a:srgbClr val="00B050"/>
                                    </a:solidFill>
                                    <a:latin typeface="Cambria Math" panose="02040503050406030204" pitchFamily="18" charset="0"/>
                                  </a:rPr>
                                  <m:t>=</m:t>
                                </m:r>
                                <m:r>
                                  <a:rPr lang="en-US" sz="2800" b="1" i="1">
                                    <a:solidFill>
                                      <a:srgbClr val="00B050"/>
                                    </a:solidFill>
                                    <a:latin typeface="Cambria Math" panose="02040503050406030204" pitchFamily="18" charset="0"/>
                                  </a:rPr>
                                  <m:t>𝒃</m:t>
                                </m:r>
                              </m:e>
                              <m:e/>
                            </m:eqArr>
                          </m:num>
                          <m:den>
                            <m:r>
                              <a:rPr lang="en-US" sz="2800" i="1" dirty="0">
                                <a:solidFill>
                                  <a:srgbClr val="00B050"/>
                                </a:solidFill>
                                <a:latin typeface="Cambria Math" panose="02040503050406030204" pitchFamily="18" charset="0"/>
                                <a:ea typeface="Cambria Math" panose="02040503050406030204" pitchFamily="18" charset="0"/>
                              </a:rPr>
                              <m:t>⊥      </m:t>
                            </m:r>
                            <m:r>
                              <a:rPr lang="en-US" sz="2800" b="0" i="1" dirty="0" smtClean="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 </m:t>
                            </m:r>
                            <m:r>
                              <a:rPr lang="en-US" sz="2800" i="1" dirty="0">
                                <a:solidFill>
                                  <a:srgbClr val="00B050"/>
                                </a:solidFill>
                                <a:latin typeface="Cambria Math" panose="02040503050406030204" pitchFamily="18" charset="0"/>
                                <a:ea typeface="Cambria Math" panose="02040503050406030204" pitchFamily="18" charset="0"/>
                              </a:rPr>
                              <m:t>𝑜𝑡h𝑒𝑟𝑤𝑖𝑠𝑒</m:t>
                            </m:r>
                            <m:r>
                              <m:rPr>
                                <m:nor/>
                              </m:rPr>
                              <a:rPr lang="en-US" sz="2800" dirty="0">
                                <a:solidFill>
                                  <a:srgbClr val="00B050"/>
                                </a:solidFill>
                              </a:rPr>
                              <m:t> </m:t>
                            </m:r>
                          </m:den>
                        </m:f>
                      </m:e>
                    </m:d>
                  </m:oMath>
                </a14:m>
                <a:endParaRPr lang="en-US" sz="2800" b="1" dirty="0">
                  <a:solidFill>
                    <a:srgbClr val="00B05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168495" y="3487315"/>
                <a:ext cx="6151556" cy="1687834"/>
              </a:xfrm>
              <a:prstGeom prst="rect">
                <a:avLst/>
              </a:prstGeom>
              <a:blipFill>
                <a:blip r:embed="rId8"/>
                <a:stretch>
                  <a:fillRect l="-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76560" y="2987564"/>
                <a:ext cx="40958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smtClean="0">
                          <a:latin typeface="Cambria Math" panose="02040503050406030204" pitchFamily="18" charset="0"/>
                        </a:rPr>
                        <m:t>𝑮</m:t>
                      </m:r>
                      <m:r>
                        <a:rPr lang="en-US" b="1" i="1" smtClean="0">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𝟎</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876560" y="2987564"/>
                <a:ext cx="4095865"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154597" y="5338966"/>
                <a:ext cx="372988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𝑽</m:t>
                      </m:r>
                      <m:r>
                        <a:rPr lang="en-US" b="1" i="1">
                          <a:latin typeface="Cambria Math" panose="02040503050406030204" pitchFamily="18" charset="0"/>
                        </a:rPr>
                        <m:t>′(</m:t>
                      </m:r>
                      <m:r>
                        <a:rPr lang="en-US" b="1" i="1">
                          <a:latin typeface="Cambria Math" panose="02040503050406030204" pitchFamily="18" charset="0"/>
                        </a:rPr>
                        <m:t>𝑮</m:t>
                      </m:r>
                      <m:r>
                        <a:rPr lang="en-US" b="1" i="1">
                          <a:latin typeface="Cambria Math" panose="02040503050406030204" pitchFamily="18" charset="0"/>
                        </a:rPr>
                        <m:t>, </m:t>
                      </m:r>
                      <m:r>
                        <a:rPr lang="en-US" i="1">
                          <a:latin typeface="Cambria Math" panose="02040503050406030204" pitchFamily="18" charset="0"/>
                        </a:rPr>
                        <m:t>𝐶𝑜𝑚</m:t>
                      </m:r>
                      <m:d>
                        <m:dPr>
                          <m:ctrlPr>
                            <a:rPr lang="en-US" i="1">
                              <a:latin typeface="Cambria Math" panose="02040503050406030204" pitchFamily="18" charset="0"/>
                            </a:rPr>
                          </m:ctrlPr>
                        </m:dPr>
                        <m:e>
                          <m:r>
                            <a:rPr lang="en-US" i="1">
                              <a:latin typeface="Cambria Math" panose="02040503050406030204" pitchFamily="18" charset="0"/>
                            </a:rPr>
                            <m:t>𝐴</m:t>
                          </m:r>
                        </m:e>
                      </m:d>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𝒓</m:t>
                      </m:r>
                      <m:r>
                        <a:rPr lang="en-US" b="1" i="1">
                          <a:latin typeface="Cambria Math" panose="02040503050406030204" pitchFamily="18" charset="0"/>
                        </a:rPr>
                        <m:t>)</m:t>
                      </m:r>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4154597" y="5338966"/>
                <a:ext cx="3729883"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02796" y="1599145"/>
                <a:ext cx="7043394" cy="1083182"/>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𝐶𝑜𝑚</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m>
                          <m:mPr>
                            <m:mcs>
                              <m:mc>
                                <m:mcPr>
                                  <m:count m:val="3"/>
                                  <m:mcJc m:val="center"/>
                                </m:mcPr>
                              </m:mc>
                            </m:mcs>
                            <m:ctrlPr>
                              <a:rPr lang="en-US" sz="2000" i="1" smtClean="0">
                                <a:latin typeface="Cambria Math" panose="02040503050406030204" pitchFamily="18" charset="0"/>
                              </a:rPr>
                            </m:ctrlPr>
                          </m:mPr>
                          <m:mr>
                            <m:e>
                              <m:r>
                                <m:rPr>
                                  <m:sty m:val="p"/>
                                </m:rPr>
                                <a:rPr lang="en-US" sz="2000" b="0" i="0"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1,</m:t>
                                      </m:r>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𝑛</m:t>
                                      </m:r>
                                    </m:sub>
                                  </m:sSub>
                                </m:e>
                              </m:d>
                            </m:e>
                          </m:mr>
                          <m:mr>
                            <m:e>
                              <m:r>
                                <a:rPr lang="en-US" sz="2000" i="1" smtClean="0">
                                  <a:latin typeface="Cambria Math" panose="02040503050406030204" pitchFamily="18" charset="0"/>
                                </a:rPr>
                                <m:t>⋮</m:t>
                              </m:r>
                            </m:e>
                            <m:e>
                              <m:r>
                                <a:rPr lang="en-US" sz="2000" i="1" smtClean="0">
                                  <a:latin typeface="Cambria Math" panose="02040503050406030204" pitchFamily="18" charset="0"/>
                                </a:rPr>
                                <m:t>⋱</m:t>
                              </m:r>
                            </m:e>
                            <m:e>
                              <m:r>
                                <a:rPr lang="en-US" sz="2000" i="1" smtClean="0">
                                  <a:latin typeface="Cambria Math" panose="02040503050406030204" pitchFamily="18" charset="0"/>
                                </a:rPr>
                                <m:t>⋮</m:t>
                              </m:r>
                            </m:e>
                          </m:mr>
                          <m:mr>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1</m:t>
                                      </m:r>
                                    </m:sub>
                                  </m:sSub>
                                </m:e>
                              </m:d>
                            </m:e>
                            <m:e>
                              <m:r>
                                <a:rPr lang="en-US" sz="2000" i="1" smtClean="0">
                                  <a:latin typeface="Cambria Math" panose="02040503050406030204" pitchFamily="18" charset="0"/>
                                </a:rPr>
                                <m:t>⋯</m:t>
                              </m:r>
                            </m:e>
                            <m:e>
                              <m:r>
                                <m:rPr>
                                  <m:sty m:val="p"/>
                                </m:rPr>
                                <a:rPr lang="en-US" sz="2000" b="0" i="0" smtClean="0">
                                  <a:latin typeface="Cambria Math" panose="02040503050406030204" pitchFamily="18" charset="0"/>
                                </a:rPr>
                                <m:t>H</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𝑛</m:t>
                                      </m:r>
                                    </m:sub>
                                  </m:sSub>
                                </m:e>
                              </m:d>
                            </m:e>
                          </m:mr>
                        </m:m>
                      </m:e>
                    </m:d>
                  </m:oMath>
                </a14:m>
                <a:r>
                  <a:rPr lang="en-US" sz="2800" dirty="0" smtClean="0"/>
                  <a:t> if b=0</a:t>
                </a:r>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02796" y="1599145"/>
                <a:ext cx="7043394" cy="1083182"/>
              </a:xfrm>
              <a:prstGeom prst="rect">
                <a:avLst/>
              </a:prstGeom>
              <a:blipFill>
                <a:blip r:embed="rId11"/>
                <a:stretch>
                  <a:fillRect/>
                </a:stretch>
              </a:blipFill>
            </p:spPr>
            <p:txBody>
              <a:bodyPr/>
              <a:lstStyle/>
              <a:p>
                <a:r>
                  <a:rPr lang="en-US">
                    <a:noFill/>
                  </a:rPr>
                  <a:t> </a:t>
                </a:r>
              </a:p>
            </p:txBody>
          </p:sp>
        </mc:Fallback>
      </mc:AlternateContent>
      <p:sp>
        <p:nvSpPr>
          <p:cNvPr id="23" name="TextBox 22"/>
          <p:cNvSpPr txBox="1"/>
          <p:nvPr/>
        </p:nvSpPr>
        <p:spPr>
          <a:xfrm>
            <a:off x="3305578" y="7270710"/>
            <a:ext cx="362600" cy="461665"/>
          </a:xfrm>
          <a:prstGeom prst="rect">
            <a:avLst/>
          </a:prstGeom>
          <a:solidFill>
            <a:srgbClr val="0070C0"/>
          </a:solidFill>
        </p:spPr>
        <p:txBody>
          <a:bodyPr wrap="none" rtlCol="0">
            <a:spAutoFit/>
          </a:bodyPr>
          <a:lstStyle/>
          <a:p>
            <a:r>
              <a:rPr lang="en-US" sz="2400" dirty="0" smtClean="0"/>
              <a:t>A</a:t>
            </a:r>
            <a:endParaRPr lang="en-US" sz="2400" dirty="0"/>
          </a:p>
        </p:txBody>
      </p:sp>
      <p:sp>
        <p:nvSpPr>
          <p:cNvPr id="25" name="TextBox 24"/>
          <p:cNvSpPr txBox="1"/>
          <p:nvPr/>
        </p:nvSpPr>
        <p:spPr>
          <a:xfrm>
            <a:off x="6316916" y="7297986"/>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7" name="TextBox 26"/>
          <p:cNvSpPr txBox="1"/>
          <p:nvPr/>
        </p:nvSpPr>
        <p:spPr>
          <a:xfrm>
            <a:off x="1897801" y="8659939"/>
            <a:ext cx="314510" cy="461665"/>
          </a:xfrm>
          <a:prstGeom prst="rect">
            <a:avLst/>
          </a:prstGeom>
          <a:solidFill>
            <a:srgbClr val="0070C0"/>
          </a:solidFill>
        </p:spPr>
        <p:txBody>
          <a:bodyPr wrap="none" rtlCol="0">
            <a:spAutoFit/>
          </a:bodyPr>
          <a:lstStyle/>
          <a:p>
            <a:r>
              <a:rPr lang="en-US" sz="2400" dirty="0" smtClean="0"/>
              <a:t>L</a:t>
            </a:r>
            <a:endParaRPr lang="en-US" sz="2400" dirty="0"/>
          </a:p>
        </p:txBody>
      </p:sp>
      <p:sp>
        <p:nvSpPr>
          <p:cNvPr id="28" name="TextBox 27"/>
          <p:cNvSpPr txBox="1"/>
          <p:nvPr/>
        </p:nvSpPr>
        <p:spPr>
          <a:xfrm>
            <a:off x="1939596" y="7777181"/>
            <a:ext cx="362600" cy="461665"/>
          </a:xfrm>
          <a:prstGeom prst="rect">
            <a:avLst/>
          </a:prstGeom>
          <a:solidFill>
            <a:srgbClr val="0070C0"/>
          </a:solidFill>
        </p:spPr>
        <p:txBody>
          <a:bodyPr wrap="none" rtlCol="0">
            <a:spAutoFit/>
          </a:bodyPr>
          <a:lstStyle/>
          <a:p>
            <a:r>
              <a:rPr lang="en-US" sz="2400" dirty="0" smtClean="0"/>
              <a:t>A</a:t>
            </a:r>
            <a:endParaRPr lang="en-US" sz="2400" dirty="0"/>
          </a:p>
        </p:txBody>
      </p:sp>
      <p:cxnSp>
        <p:nvCxnSpPr>
          <p:cNvPr id="13" name="Straight Arrow Connector 12"/>
          <p:cNvCxnSpPr/>
          <p:nvPr/>
        </p:nvCxnSpPr>
        <p:spPr>
          <a:xfrm flipV="1">
            <a:off x="2906046" y="3477007"/>
            <a:ext cx="6845039" cy="10202"/>
          </a:xfrm>
          <a:prstGeom prst="straightConnector1">
            <a:avLst/>
          </a:prstGeom>
          <a:ln>
            <a:headEnd w="med"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2" grpId="0"/>
      <p:bldP spid="19" grpId="0"/>
      <p:bldP spid="23" grpId="0" animBg="1"/>
      <p:bldP spid="25"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90552</TotalTime>
  <Words>1338</Words>
  <Application>Microsoft Office PowerPoint</Application>
  <PresentationFormat>Widescreen</PresentationFormat>
  <Paragraphs>363</Paragraphs>
  <Slides>42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Cambria Math</vt:lpstr>
      <vt:lpstr>cmmi10</vt:lpstr>
      <vt:lpstr>inherit</vt:lpstr>
      <vt:lpstr>Mathematica1Mono</vt:lpstr>
      <vt:lpstr>Office Theme</vt:lpstr>
      <vt:lpstr>Homework 5 Statistics</vt:lpstr>
      <vt:lpstr>Course Business</vt:lpstr>
      <vt:lpstr>Final Exam</vt:lpstr>
      <vt:lpstr>Cryptography CS 555</vt:lpstr>
      <vt:lpstr>CS 555:Week 15: Zero-Knowledge Proofs</vt:lpstr>
      <vt:lpstr>Zero-Knowledge Proof for all NP</vt:lpstr>
      <vt:lpstr>Zero-Knowledge Proof for all NP</vt:lpstr>
      <vt:lpstr>Zero-Knowledge Proof for all NP</vt:lpstr>
      <vt:lpstr>Zero-Knowledge Proof Simulator</vt:lpstr>
      <vt:lpstr>Zero-Knowledge Proof Simulator</vt:lpstr>
      <vt:lpstr>Zero-Knowledge Proof for all NP</vt:lpstr>
      <vt:lpstr>Secure Multiparty Computation (Adversary Models)</vt:lpstr>
      <vt:lpstr>CS 555:Week 15: Hot Topics</vt:lpstr>
      <vt:lpstr>Shor’s Algorithm</vt:lpstr>
      <vt:lpstr>Quantum Resistant Crypto</vt:lpstr>
      <vt:lpstr>Post Quantum Cryptography</vt:lpstr>
      <vt:lpstr>Fully Homomorphic Encryption (FHE)</vt:lpstr>
      <vt:lpstr>Fully Homomorphic Encryption (FHE)</vt:lpstr>
      <vt:lpstr>Partially Homomorphic Encryption</vt:lpstr>
      <vt:lpstr>Program Obfuscation (Theoretical Cryptography)</vt:lpstr>
      <vt:lpstr>Differential Privacy</vt:lpstr>
      <vt:lpstr>Release Aggregate Statistics?</vt:lpstr>
      <vt:lpstr>Differential Privacy: Definition</vt:lpstr>
      <vt:lpstr>Differential Privacy vs Cryptography</vt:lpstr>
      <vt:lpstr>Traditional Differential Privacy Mechanism</vt:lpstr>
      <vt:lpstr>PowerPoint Presentation</vt:lpstr>
      <vt:lpstr>Resources</vt:lpstr>
      <vt:lpstr> Password Storage and Key Derivation Functions</vt:lpstr>
      <vt:lpstr>Offline Attacks: A Common Problem</vt:lpstr>
      <vt:lpstr>Offline Attacks: A Common Problem</vt:lpstr>
      <vt:lpstr>Goal: Moderately Expensive Hash Function</vt:lpstr>
      <vt:lpstr>Attempt 1: Hash Iteration</vt:lpstr>
      <vt:lpstr>The Challenge</vt:lpstr>
      <vt:lpstr>Memory Hard Function (MHF)</vt:lpstr>
      <vt:lpstr>PowerPoint Presentation</vt:lpstr>
      <vt:lpstr>PowerPoint Presentation</vt:lpstr>
      <vt:lpstr>PowerPoint Presentation</vt:lpstr>
      <vt:lpstr>Depth-Robustness: The Key Property</vt:lpstr>
      <vt:lpstr>Question</vt:lpstr>
      <vt:lpstr>Answer: No</vt:lpstr>
      <vt:lpstr>Can we build a secure iMHF?</vt:lpstr>
      <vt:lpstr>PowerPoint Presentation</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375</cp:revision>
  <cp:lastPrinted>2017-10-28T19:03:12Z</cp:lastPrinted>
  <dcterms:created xsi:type="dcterms:W3CDTF">2016-12-31T20:38:01Z</dcterms:created>
  <dcterms:modified xsi:type="dcterms:W3CDTF">2017-12-05T17:41:02Z</dcterms:modified>
</cp:coreProperties>
</file>