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771" r:id="rId2"/>
    <p:sldId id="439" r:id="rId3"/>
    <p:sldId id="1051" r:id="rId4"/>
    <p:sldId id="1052" r:id="rId5"/>
    <p:sldId id="1053" r:id="rId6"/>
    <p:sldId id="1054" r:id="rId7"/>
    <p:sldId id="1055" r:id="rId8"/>
    <p:sldId id="1060" r:id="rId9"/>
    <p:sldId id="1061" r:id="rId10"/>
    <p:sldId id="1062" r:id="rId11"/>
    <p:sldId id="1063" r:id="rId12"/>
    <p:sldId id="1064" r:id="rId13"/>
    <p:sldId id="1065" r:id="rId14"/>
    <p:sldId id="1066" r:id="rId15"/>
    <p:sldId id="1067" r:id="rId16"/>
    <p:sldId id="1068" r:id="rId17"/>
    <p:sldId id="1069" r:id="rId18"/>
    <p:sldId id="1070" r:id="rId19"/>
    <p:sldId id="1071" r:id="rId20"/>
    <p:sldId id="1075" r:id="rId21"/>
    <p:sldId id="1081" r:id="rId22"/>
    <p:sldId id="1076" r:id="rId23"/>
    <p:sldId id="1077" r:id="rId24"/>
    <p:sldId id="1082" r:id="rId25"/>
    <p:sldId id="1085" r:id="rId26"/>
    <p:sldId id="1086" r:id="rId27"/>
    <p:sldId id="1087" r:id="rId28"/>
    <p:sldId id="1088" r:id="rId29"/>
    <p:sldId id="1089" r:id="rId30"/>
    <p:sldId id="1090" r:id="rId31"/>
    <p:sldId id="1091" r:id="rId32"/>
    <p:sldId id="1092" r:id="rId33"/>
    <p:sldId id="1093" r:id="rId34"/>
    <p:sldId id="1108" r:id="rId35"/>
    <p:sldId id="1109" r:id="rId36"/>
    <p:sldId id="1111" r:id="rId37"/>
    <p:sldId id="1112" r:id="rId38"/>
    <p:sldId id="1113" r:id="rId39"/>
    <p:sldId id="1114" r:id="rId40"/>
    <p:sldId id="1116" r:id="rId41"/>
    <p:sldId id="1117" r:id="rId42"/>
    <p:sldId id="1118" r:id="rId43"/>
    <p:sldId id="1119" r:id="rId44"/>
    <p:sldId id="1121" r:id="rId45"/>
    <p:sldId id="1124" r:id="rId46"/>
    <p:sldId id="1104" r:id="rId47"/>
    <p:sldId id="1105" r:id="rId48"/>
    <p:sldId id="1106" r:id="rId49"/>
    <p:sldId id="1107" r:id="rId50"/>
    <p:sldId id="1123" r:id="rId5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D765E99-C9B4-40DC-B3C2-5908F0ABF08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994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548B029-2466-4137-8D47-B7DB8998F28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611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8F14589-8B1D-4A38-B6AD-D9F2CAAE6B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6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7CE3C-6BF0-43F5-9DF7-A724286DE8B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0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018F-19B0-43F8-9DAF-04632E2E6E4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64B8-6222-4B76-9D52-BD85B055D09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5ECDB45-C91E-4A5F-8FEB-7A66A50C5B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097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F10A0E2-9167-4DC5-8395-FD246B145B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58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50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C96203A-964E-49C2-8584-003F91999C2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8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7080FE9-FC6E-4335-8CED-076CB838FFB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27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png"/><Relationship Id="rId12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png"/><Relationship Id="rId12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image" Target="../media/image33.png"/><Relationship Id="rId10" Type="http://schemas.openxmlformats.org/officeDocument/2006/relationships/image" Target="../media/image310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32.png"/><Relationship Id="rId12" Type="http://schemas.openxmlformats.org/officeDocument/2006/relationships/image" Target="../media/image3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jpeg"/><Relationship Id="rId15" Type="http://schemas.openxmlformats.org/officeDocument/2006/relationships/image" Target="../media/image36.png"/><Relationship Id="rId10" Type="http://schemas.openxmlformats.org/officeDocument/2006/relationships/image" Target="../media/image21.jpeg"/><Relationship Id="rId9" Type="http://schemas.openxmlformats.org/officeDocument/2006/relationships/image" Target="../media/image310.png"/><Relationship Id="rId1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1.png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1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1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 5 Due Thursday in Class</a:t>
            </a:r>
          </a:p>
          <a:p>
            <a:r>
              <a:rPr lang="en-US" dirty="0" smtClean="0"/>
              <a:t>Practice Final Released Next Week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Homework 4 Statistics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8771"/>
              </p:ext>
            </p:extLst>
          </p:nvPr>
        </p:nvGraphicFramePr>
        <p:xfrm>
          <a:off x="1544256" y="3815315"/>
          <a:ext cx="10515600" cy="27432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897877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55376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Minimum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26.00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Maximum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03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Range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84.00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2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86.16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22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Median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90.00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4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Standard Deviation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19.18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8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9296400" cy="281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Overview</a:t>
            </a:r>
            <a:r>
              <a:rPr lang="en-US" alt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Alice prepares “garbled” version </a:t>
            </a:r>
            <a:r>
              <a:rPr lang="en-US" altLang="en-US" sz="2400" b="1" dirty="0">
                <a:solidFill>
                  <a:srgbClr val="FF0000"/>
                </a:solidFill>
              </a:rPr>
              <a:t>C’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Sends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x’</a:t>
            </a:r>
            <a:r>
              <a:rPr lang="en-US" altLang="en-US" sz="2400" dirty="0"/>
              <a:t> of her input </a:t>
            </a:r>
            <a:r>
              <a:rPr lang="en-US" altLang="en-US" sz="2400" dirty="0">
                <a:solidFill>
                  <a:srgbClr val="0066FF"/>
                </a:solidFill>
              </a:rPr>
              <a:t>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Allows </a:t>
            </a:r>
            <a:r>
              <a:rPr lang="en-US" altLang="en-US" sz="2400" dirty="0" smtClean="0"/>
              <a:t>Bob </a:t>
            </a:r>
            <a:r>
              <a:rPr lang="en-US" altLang="en-US" sz="2400" dirty="0"/>
              <a:t>to obtain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y’</a:t>
            </a:r>
            <a:r>
              <a:rPr lang="en-US" altLang="en-US" sz="2400" dirty="0"/>
              <a:t> of his input </a:t>
            </a:r>
            <a:r>
              <a:rPr lang="en-US" altLang="en-US" sz="2400" dirty="0" smtClean="0">
                <a:solidFill>
                  <a:srgbClr val="0066FF"/>
                </a:solidFill>
              </a:rPr>
              <a:t>y </a:t>
            </a:r>
            <a:r>
              <a:rPr lang="en-US" altLang="en-US" sz="2400" dirty="0" smtClean="0"/>
              <a:t>via OT</a:t>
            </a: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can compute from </a:t>
            </a:r>
            <a:r>
              <a:rPr lang="en-US" altLang="en-US" sz="2400" b="1" dirty="0" err="1">
                <a:solidFill>
                  <a:srgbClr val="FF0000"/>
                </a:solidFill>
              </a:rPr>
              <a:t>C’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x’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y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  <a:r>
              <a:rPr lang="en-US" altLang="en-US" sz="2400" dirty="0"/>
              <a:t> the “encryption”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z=C(</a:t>
            </a:r>
            <a:r>
              <a:rPr lang="en-US" altLang="en-US" sz="2400" dirty="0" err="1">
                <a:solidFill>
                  <a:srgbClr val="0066FF"/>
                </a:solidFill>
              </a:rPr>
              <a:t>x,y</a:t>
            </a:r>
            <a:r>
              <a:rPr lang="en-US" altLang="en-US" sz="2400" dirty="0">
                <a:solidFill>
                  <a:srgbClr val="0066FF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sends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to Alice and she decrypts and reveals to him </a:t>
            </a:r>
            <a:r>
              <a:rPr lang="en-US" altLang="en-US" sz="2400" dirty="0">
                <a:solidFill>
                  <a:srgbClr val="0066FF"/>
                </a:solidFill>
              </a:rPr>
              <a:t>z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6789738" y="1219200"/>
            <a:ext cx="419100" cy="533400"/>
            <a:chOff x="1349" y="2232"/>
            <a:chExt cx="528" cy="600"/>
          </a:xfrm>
        </p:grpSpPr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3" name="Group 67"/>
          <p:cNvGrpSpPr>
            <a:grpSpLocks/>
          </p:cNvGrpSpPr>
          <p:nvPr/>
        </p:nvGrpSpPr>
        <p:grpSpPr bwMode="auto">
          <a:xfrm>
            <a:off x="7391400" y="1219200"/>
            <a:ext cx="419100" cy="533400"/>
            <a:chOff x="1349" y="2232"/>
            <a:chExt cx="528" cy="600"/>
          </a:xfrm>
        </p:grpSpPr>
        <p:sp>
          <p:nvSpPr>
            <p:cNvPr id="60484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7670800" y="152400"/>
            <a:ext cx="419100" cy="533400"/>
            <a:chOff x="1349" y="2232"/>
            <a:chExt cx="528" cy="600"/>
          </a:xfrm>
        </p:grpSpPr>
        <p:sp>
          <p:nvSpPr>
            <p:cNvPr id="60489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93" name="AutoShape 77"/>
          <p:cNvSpPr>
            <a:spLocks noChangeArrowheads="1"/>
          </p:cNvSpPr>
          <p:nvPr/>
        </p:nvSpPr>
        <p:spPr bwMode="auto">
          <a:xfrm>
            <a:off x="8115300" y="9207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700"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8324850" y="8143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8115300" y="1219200"/>
            <a:ext cx="419100" cy="533400"/>
            <a:chOff x="1349" y="2232"/>
            <a:chExt cx="528" cy="600"/>
          </a:xfrm>
        </p:grpSpPr>
        <p:sp>
          <p:nvSpPr>
            <p:cNvPr id="60496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124700" y="685800"/>
            <a:ext cx="419100" cy="533400"/>
            <a:chOff x="1349" y="2232"/>
            <a:chExt cx="528" cy="600"/>
          </a:xfrm>
        </p:grpSpPr>
        <p:sp>
          <p:nvSpPr>
            <p:cNvPr id="60501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502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05" name="Line 89"/>
          <p:cNvSpPr>
            <a:spLocks noChangeShapeType="1"/>
          </p:cNvSpPr>
          <p:nvPr/>
        </p:nvSpPr>
        <p:spPr bwMode="auto">
          <a:xfrm>
            <a:off x="8013700" y="6921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7334250" y="6921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7" name="Line 91"/>
          <p:cNvSpPr>
            <a:spLocks noChangeShapeType="1"/>
          </p:cNvSpPr>
          <p:nvPr/>
        </p:nvSpPr>
        <p:spPr bwMode="auto">
          <a:xfrm>
            <a:off x="6992938" y="12192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8" name="Line 92"/>
          <p:cNvSpPr>
            <a:spLocks noChangeShapeType="1"/>
          </p:cNvSpPr>
          <p:nvPr/>
        </p:nvSpPr>
        <p:spPr bwMode="auto">
          <a:xfrm>
            <a:off x="7467601" y="12192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075239" y="963613"/>
            <a:ext cx="154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Alice’s inputs</a:t>
            </a:r>
          </a:p>
        </p:txBody>
      </p:sp>
      <p:sp>
        <p:nvSpPr>
          <p:cNvPr id="60510" name="Line 94"/>
          <p:cNvSpPr>
            <a:spLocks noChangeShapeType="1"/>
          </p:cNvSpPr>
          <p:nvPr/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59436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2" name="Line 96"/>
          <p:cNvSpPr>
            <a:spLocks noChangeShapeType="1"/>
          </p:cNvSpPr>
          <p:nvPr/>
        </p:nvSpPr>
        <p:spPr bwMode="auto">
          <a:xfrm>
            <a:off x="58674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3" name="Line 97"/>
          <p:cNvSpPr>
            <a:spLocks noChangeShapeType="1"/>
          </p:cNvSpPr>
          <p:nvPr/>
        </p:nvSpPr>
        <p:spPr bwMode="auto">
          <a:xfrm>
            <a:off x="5867400" y="1828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4" name="Line 98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5" name="Line 99"/>
          <p:cNvSpPr>
            <a:spLocks noChangeShapeType="1"/>
          </p:cNvSpPr>
          <p:nvPr/>
        </p:nvSpPr>
        <p:spPr bwMode="auto">
          <a:xfrm>
            <a:off x="5791200" y="1371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6" name="Line 100"/>
          <p:cNvSpPr>
            <a:spLocks noChangeShapeType="1"/>
          </p:cNvSpPr>
          <p:nvPr/>
        </p:nvSpPr>
        <p:spPr bwMode="auto">
          <a:xfrm>
            <a:off x="5791200" y="1905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7" name="Line 101"/>
          <p:cNvSpPr>
            <a:spLocks noChangeShapeType="1"/>
          </p:cNvSpPr>
          <p:nvPr/>
        </p:nvSpPr>
        <p:spPr bwMode="auto">
          <a:xfrm flipH="1">
            <a:off x="8191500" y="1752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" name="Line 102"/>
          <p:cNvSpPr>
            <a:spLocks noChangeShapeType="1"/>
          </p:cNvSpPr>
          <p:nvPr/>
        </p:nvSpPr>
        <p:spPr bwMode="auto">
          <a:xfrm>
            <a:off x="9380538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" name="Line 103"/>
          <p:cNvSpPr>
            <a:spLocks noChangeShapeType="1"/>
          </p:cNvSpPr>
          <p:nvPr/>
        </p:nvSpPr>
        <p:spPr bwMode="auto">
          <a:xfrm>
            <a:off x="84582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0" name="Line 104"/>
          <p:cNvSpPr>
            <a:spLocks noChangeShapeType="1"/>
          </p:cNvSpPr>
          <p:nvPr/>
        </p:nvSpPr>
        <p:spPr bwMode="auto">
          <a:xfrm>
            <a:off x="9525000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77343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3" name="Line 107"/>
          <p:cNvSpPr>
            <a:spLocks noChangeShapeType="1"/>
          </p:cNvSpPr>
          <p:nvPr/>
        </p:nvSpPr>
        <p:spPr bwMode="auto">
          <a:xfrm>
            <a:off x="94488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" name="Line 108"/>
          <p:cNvSpPr>
            <a:spLocks noChangeShapeType="1"/>
          </p:cNvSpPr>
          <p:nvPr/>
        </p:nvSpPr>
        <p:spPr bwMode="auto">
          <a:xfrm>
            <a:off x="7734300" y="18288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7132638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8750301" y="974725"/>
            <a:ext cx="1451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Bob’s inputs</a:t>
            </a:r>
          </a:p>
        </p:txBody>
      </p: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1676400" y="4648200"/>
            <a:ext cx="929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Crucial properties</a:t>
            </a:r>
            <a:r>
              <a:rPr lang="en-US" altLang="en-US" sz="2400" dirty="0"/>
              <a:t>: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never sees Alice’s input x in unencrypted form.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can obtain encryption of y without Alice learning y.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Neither party learns intermediate values.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Remains secure even if parties try to cheat. </a:t>
            </a:r>
          </a:p>
        </p:txBody>
      </p:sp>
    </p:spTree>
    <p:extLst>
      <p:ext uri="{BB962C8B-B14F-4D97-AF65-F5344CB8AC3E}">
        <p14:creationId xmlns:p14="http://schemas.microsoft.com/office/powerpoint/2010/main" val="29520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uiExpand="1" build="p"/>
      <p:bldP spid="605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5715000" y="5424488"/>
            <a:ext cx="1143000" cy="1281112"/>
            <a:chOff x="1344" y="2448"/>
            <a:chExt cx="720" cy="807"/>
          </a:xfrm>
        </p:grpSpPr>
        <p:pic>
          <p:nvPicPr>
            <p:cNvPr id="64531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36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32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6781800" y="5424488"/>
            <a:ext cx="1143000" cy="1281112"/>
            <a:chOff x="1344" y="2448"/>
            <a:chExt cx="720" cy="807"/>
          </a:xfrm>
        </p:grpSpPr>
        <p:pic>
          <p:nvPicPr>
            <p:cNvPr id="64576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78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79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0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8534400" y="5348288"/>
            <a:ext cx="1143000" cy="1281112"/>
            <a:chOff x="1344" y="2448"/>
            <a:chExt cx="720" cy="807"/>
          </a:xfrm>
        </p:grpSpPr>
        <p:pic>
          <p:nvPicPr>
            <p:cNvPr id="64582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84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85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6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9601200" y="5348288"/>
            <a:ext cx="1143000" cy="1281112"/>
            <a:chOff x="1344" y="2448"/>
            <a:chExt cx="720" cy="807"/>
          </a:xfrm>
        </p:grpSpPr>
        <p:pic>
          <p:nvPicPr>
            <p:cNvPr id="64588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9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0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1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2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3" name="Group 81"/>
          <p:cNvGrpSpPr>
            <a:grpSpLocks/>
          </p:cNvGrpSpPr>
          <p:nvPr/>
        </p:nvGrpSpPr>
        <p:grpSpPr bwMode="auto">
          <a:xfrm>
            <a:off x="8534400" y="3609976"/>
            <a:ext cx="1143000" cy="1281113"/>
            <a:chOff x="1344" y="2448"/>
            <a:chExt cx="720" cy="807"/>
          </a:xfrm>
        </p:grpSpPr>
        <p:pic>
          <p:nvPicPr>
            <p:cNvPr id="64594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95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6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7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8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9" name="Group 87"/>
          <p:cNvGrpSpPr>
            <a:grpSpLocks/>
          </p:cNvGrpSpPr>
          <p:nvPr/>
        </p:nvGrpSpPr>
        <p:grpSpPr bwMode="auto">
          <a:xfrm>
            <a:off x="6705600" y="3519488"/>
            <a:ext cx="1143000" cy="1281112"/>
            <a:chOff x="1344" y="2448"/>
            <a:chExt cx="720" cy="807"/>
          </a:xfrm>
        </p:grpSpPr>
        <p:pic>
          <p:nvPicPr>
            <p:cNvPr id="64600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1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2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3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605" name="Group 93"/>
          <p:cNvGrpSpPr>
            <a:grpSpLocks/>
          </p:cNvGrpSpPr>
          <p:nvPr/>
        </p:nvGrpSpPr>
        <p:grpSpPr bwMode="auto">
          <a:xfrm>
            <a:off x="7696200" y="1628776"/>
            <a:ext cx="1143000" cy="1281113"/>
            <a:chOff x="1344" y="2448"/>
            <a:chExt cx="720" cy="807"/>
          </a:xfrm>
        </p:grpSpPr>
        <p:pic>
          <p:nvPicPr>
            <p:cNvPr id="64606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7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8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9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10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943600" y="2224088"/>
            <a:ext cx="4495800" cy="4114800"/>
            <a:chOff x="1968" y="672"/>
            <a:chExt cx="1344" cy="1728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2484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72390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400800" y="3886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6477000" y="4800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105400" y="3124200"/>
            <a:ext cx="2819400" cy="3581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2" grpId="0"/>
      <p:bldP spid="64613" grpId="0"/>
      <p:bldP spid="64614" grpId="0"/>
      <p:bldP spid="646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791200" y="5500688"/>
            <a:ext cx="1143000" cy="1281112"/>
            <a:chOff x="1344" y="2448"/>
            <a:chExt cx="720" cy="807"/>
          </a:xfrm>
        </p:grpSpPr>
        <p:pic>
          <p:nvPicPr>
            <p:cNvPr id="68611" name="Picture 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3" name="Picture 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858000" y="5500688"/>
            <a:ext cx="1143000" cy="1281112"/>
            <a:chOff x="1344" y="2448"/>
            <a:chExt cx="720" cy="807"/>
          </a:xfrm>
        </p:grpSpPr>
        <p:pic>
          <p:nvPicPr>
            <p:cNvPr id="68617" name="Picture 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8" name="Group 1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9" name="Picture 1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8610600" y="5424488"/>
            <a:ext cx="1143000" cy="1281112"/>
            <a:chOff x="1344" y="2448"/>
            <a:chExt cx="720" cy="807"/>
          </a:xfrm>
        </p:grpSpPr>
        <p:pic>
          <p:nvPicPr>
            <p:cNvPr id="68623" name="Picture 15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25" name="Picture 17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9677400" y="5424488"/>
            <a:ext cx="1143000" cy="1281112"/>
            <a:chOff x="1344" y="2448"/>
            <a:chExt cx="720" cy="807"/>
          </a:xfrm>
        </p:grpSpPr>
        <p:pic>
          <p:nvPicPr>
            <p:cNvPr id="68629" name="Picture 21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1" name="Picture 23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610600" y="3686176"/>
            <a:ext cx="1143000" cy="1281113"/>
            <a:chOff x="1344" y="2448"/>
            <a:chExt cx="720" cy="807"/>
          </a:xfrm>
        </p:grpSpPr>
        <p:pic>
          <p:nvPicPr>
            <p:cNvPr id="68635" name="Picture 27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6" name="Group 28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7" name="Picture 29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6781800" y="3595688"/>
            <a:ext cx="1143000" cy="1281112"/>
            <a:chOff x="1344" y="2448"/>
            <a:chExt cx="720" cy="807"/>
          </a:xfrm>
        </p:grpSpPr>
        <p:pic>
          <p:nvPicPr>
            <p:cNvPr id="68641" name="Picture 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2" name="Group 3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3" name="Picture 3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7772400" y="1704976"/>
            <a:ext cx="1143000" cy="1281113"/>
            <a:chOff x="1344" y="2448"/>
            <a:chExt cx="720" cy="807"/>
          </a:xfrm>
        </p:grpSpPr>
        <p:pic>
          <p:nvPicPr>
            <p:cNvPr id="68647" name="Picture 3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9" name="Picture 4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7304089" y="28717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6983413" y="3671888"/>
            <a:ext cx="64135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8748714" y="3671888"/>
            <a:ext cx="80327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8186738" y="23002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6019800" y="4586288"/>
            <a:ext cx="1766888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8748714" y="45862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373813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73374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907097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>
            <a:off x="101949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3246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3152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6477000" y="3962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6553200" y="48768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grpSp>
        <p:nvGrpSpPr>
          <p:cNvPr id="68755" name="Group 147"/>
          <p:cNvGrpSpPr>
            <a:grpSpLocks/>
          </p:cNvGrpSpPr>
          <p:nvPr/>
        </p:nvGrpSpPr>
        <p:grpSpPr bwMode="auto">
          <a:xfrm>
            <a:off x="3463926" y="2362200"/>
            <a:ext cx="1641475" cy="4191000"/>
            <a:chOff x="1222" y="1488"/>
            <a:chExt cx="1034" cy="2640"/>
          </a:xfrm>
        </p:grpSpPr>
        <p:pic>
          <p:nvPicPr>
            <p:cNvPr id="68695" name="Picture 87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488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68" name="Picture 60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3360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6" name="Picture 88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736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7" name="Picture 89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112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1" name="Picture 93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776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3" name="Picture 95" descr="red_k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618"/>
              <a:ext cx="28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12" name="Picture 104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00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713" name="Picture 105" descr="blue_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00600"/>
            <a:ext cx="4572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2514600" y="2057400"/>
            <a:ext cx="1212850" cy="3886200"/>
            <a:chOff x="624" y="1296"/>
            <a:chExt cx="764" cy="2448"/>
          </a:xfrm>
        </p:grpSpPr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>
              <a:off x="816" y="1296"/>
              <a:ext cx="284" cy="432"/>
              <a:chOff x="688" y="3744"/>
              <a:chExt cx="284" cy="432"/>
            </a:xfrm>
          </p:grpSpPr>
          <p:pic>
            <p:nvPicPr>
              <p:cNvPr id="68715" name="Picture 10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6" name="Text Box 10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1" name="Group 113"/>
            <p:cNvGrpSpPr>
              <a:grpSpLocks/>
            </p:cNvGrpSpPr>
            <p:nvPr/>
          </p:nvGrpSpPr>
          <p:grpSpPr bwMode="auto">
            <a:xfrm>
              <a:off x="624" y="3312"/>
              <a:ext cx="352" cy="432"/>
              <a:chOff x="1056" y="3696"/>
              <a:chExt cx="352" cy="432"/>
            </a:xfrm>
          </p:grpSpPr>
          <p:pic>
            <p:nvPicPr>
              <p:cNvPr id="68714" name="Picture 106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8" name="Text Box 110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2" name="Group 114"/>
            <p:cNvGrpSpPr>
              <a:grpSpLocks/>
            </p:cNvGrpSpPr>
            <p:nvPr/>
          </p:nvGrpSpPr>
          <p:grpSpPr bwMode="auto">
            <a:xfrm>
              <a:off x="1104" y="1296"/>
              <a:ext cx="284" cy="432"/>
              <a:chOff x="688" y="3744"/>
              <a:chExt cx="284" cy="432"/>
            </a:xfrm>
          </p:grpSpPr>
          <p:pic>
            <p:nvPicPr>
              <p:cNvPr id="68723" name="Picture 115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4" name="Text Box 116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5" name="Group 117"/>
            <p:cNvGrpSpPr>
              <a:grpSpLocks/>
            </p:cNvGrpSpPr>
            <p:nvPr/>
          </p:nvGrpSpPr>
          <p:grpSpPr bwMode="auto">
            <a:xfrm>
              <a:off x="912" y="3312"/>
              <a:ext cx="352" cy="432"/>
              <a:chOff x="1056" y="3696"/>
              <a:chExt cx="352" cy="432"/>
            </a:xfrm>
          </p:grpSpPr>
          <p:pic>
            <p:nvPicPr>
              <p:cNvPr id="68726" name="Picture 118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7" name="Text Box 119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720" y="2112"/>
              <a:ext cx="284" cy="432"/>
              <a:chOff x="688" y="3744"/>
              <a:chExt cx="284" cy="432"/>
            </a:xfrm>
          </p:grpSpPr>
          <p:pic>
            <p:nvPicPr>
              <p:cNvPr id="68729" name="Picture 121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0" name="Text Box 122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31" name="Group 123"/>
            <p:cNvGrpSpPr>
              <a:grpSpLocks/>
            </p:cNvGrpSpPr>
            <p:nvPr/>
          </p:nvGrpSpPr>
          <p:grpSpPr bwMode="auto">
            <a:xfrm>
              <a:off x="992" y="2073"/>
              <a:ext cx="352" cy="432"/>
              <a:chOff x="1056" y="3696"/>
              <a:chExt cx="352" cy="432"/>
            </a:xfrm>
          </p:grpSpPr>
          <p:pic>
            <p:nvPicPr>
              <p:cNvPr id="68732" name="Picture 124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3" name="Text Box 125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4" name="Group 126"/>
            <p:cNvGrpSpPr>
              <a:grpSpLocks/>
            </p:cNvGrpSpPr>
            <p:nvPr/>
          </p:nvGrpSpPr>
          <p:grpSpPr bwMode="auto">
            <a:xfrm>
              <a:off x="1104" y="2736"/>
              <a:ext cx="284" cy="432"/>
              <a:chOff x="688" y="3744"/>
              <a:chExt cx="284" cy="432"/>
            </a:xfrm>
          </p:grpSpPr>
          <p:pic>
            <p:nvPicPr>
              <p:cNvPr id="68735" name="Picture 12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6" name="Text Box 12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7" name="Group 129"/>
            <p:cNvGrpSpPr>
              <a:grpSpLocks/>
            </p:cNvGrpSpPr>
            <p:nvPr/>
          </p:nvGrpSpPr>
          <p:grpSpPr bwMode="auto">
            <a:xfrm>
              <a:off x="720" y="2688"/>
              <a:ext cx="352" cy="432"/>
              <a:chOff x="1056" y="3696"/>
              <a:chExt cx="352" cy="432"/>
            </a:xfrm>
          </p:grpSpPr>
          <p:pic>
            <p:nvPicPr>
              <p:cNvPr id="68738" name="Picture 130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9" name="Text Box 131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68754" name="Group 146"/>
          <p:cNvGrpSpPr>
            <a:grpSpLocks/>
          </p:cNvGrpSpPr>
          <p:nvPr/>
        </p:nvGrpSpPr>
        <p:grpSpPr bwMode="auto">
          <a:xfrm>
            <a:off x="5791200" y="5943601"/>
            <a:ext cx="838200" cy="747713"/>
            <a:chOff x="96" y="144"/>
            <a:chExt cx="528" cy="471"/>
          </a:xfrm>
        </p:grpSpPr>
        <p:pic>
          <p:nvPicPr>
            <p:cNvPr id="68743" name="Picture 135" descr="red_k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28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6" name="Text Box 138"/>
            <p:cNvSpPr txBox="1">
              <a:spLocks noChangeArrowheads="1"/>
            </p:cNvSpPr>
            <p:nvPr/>
          </p:nvSpPr>
          <p:spPr bwMode="auto">
            <a:xfrm>
              <a:off x="96" y="3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68753" name="Group 145"/>
          <p:cNvGrpSpPr>
            <a:grpSpLocks/>
          </p:cNvGrpSpPr>
          <p:nvPr/>
        </p:nvGrpSpPr>
        <p:grpSpPr bwMode="auto">
          <a:xfrm>
            <a:off x="6858000" y="5410200"/>
            <a:ext cx="1143000" cy="846138"/>
            <a:chOff x="672" y="96"/>
            <a:chExt cx="720" cy="533"/>
          </a:xfrm>
        </p:grpSpPr>
        <p:pic>
          <p:nvPicPr>
            <p:cNvPr id="68741" name="Picture 1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7" name="Text Box 139"/>
            <p:cNvSpPr txBox="1">
              <a:spLocks noChangeArrowheads="1"/>
            </p:cNvSpPr>
            <p:nvPr/>
          </p:nvSpPr>
          <p:spPr bwMode="auto">
            <a:xfrm>
              <a:off x="864" y="3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68748" name="Oval 140"/>
          <p:cNvSpPr>
            <a:spLocks noChangeArrowheads="1"/>
          </p:cNvSpPr>
          <p:nvPr/>
        </p:nvSpPr>
        <p:spPr bwMode="auto">
          <a:xfrm>
            <a:off x="5486400" y="58674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rrowheads="1"/>
          </p:cNvSpPr>
          <p:nvPr/>
        </p:nvSpPr>
        <p:spPr bwMode="auto">
          <a:xfrm>
            <a:off x="6781800" y="5257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Oval 142"/>
          <p:cNvSpPr>
            <a:spLocks noChangeArrowheads="1"/>
          </p:cNvSpPr>
          <p:nvPr/>
        </p:nvSpPr>
        <p:spPr bwMode="auto">
          <a:xfrm>
            <a:off x="6705600" y="3352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4 C -0.01771 -0.22222 -0.03524 -0.4449 -0.1033 -0.55717 C -0.17135 -0.66944 -0.33472 -0.66574 -0.40833 -0.67268 C -0.48194 -0.67962 -0.52326 -0.66134 -0.54496 -0.59953 C -0.56666 -0.53773 -0.55868 -0.37199 -0.53837 -0.30161 C -0.51805 -0.23124 -0.47066 -0.20439 -0.42326 -0.17731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C 0.00521 -0.18286 0.01059 -0.3655 -0.00157 -0.47545 C -0.01372 -0.58541 -0.02604 -0.60624 -0.07327 -0.65994 C -0.12049 -0.71365 -0.21979 -0.79143 -0.2849 -0.79768 C -0.35018 -0.80393 -0.43594 -0.77406 -0.46493 -0.69768 C -0.49393 -0.62129 -0.47466 -0.41735 -0.45834 -0.34004 C -0.44202 -0.26272 -0.38334 -0.25231 -0.36684 -0.23332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3768 -0.07871 0.07552 -0.15742 0.11337 -0.20672 C 0.15122 -0.25603 0.19011 -0.30163 0.22674 -0.29561 C 0.26337 -0.28959 0.29827 -0.23033 0.33334 -0.17107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3A29C89-9DD4-42C6-8052-BA9858271C1B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1: Pick Random Keys For Each Wire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Next, evaluate </a:t>
            </a:r>
            <a:r>
              <a:rPr lang="en-US" altLang="en-US" u="sng" smtClean="0"/>
              <a:t>one gate</a:t>
            </a:r>
            <a:r>
              <a:rPr lang="en-US" altLang="en-US" smtClean="0"/>
              <a:t> securely</a:t>
            </a:r>
          </a:p>
          <a:p>
            <a:pPr lvl="1"/>
            <a:r>
              <a:rPr lang="en-US" altLang="en-US" smtClean="0"/>
              <a:t>Later, generalize to the entire circuit </a:t>
            </a:r>
          </a:p>
          <a:p>
            <a:r>
              <a:rPr lang="en-US" altLang="en-US" smtClean="0"/>
              <a:t>Alice picks two </a:t>
            </a:r>
            <a:r>
              <a:rPr lang="en-US" altLang="en-US" smtClean="0">
                <a:solidFill>
                  <a:schemeClr val="hlink"/>
                </a:solidFill>
              </a:rPr>
              <a:t>random keys</a:t>
            </a:r>
            <a:r>
              <a:rPr lang="en-US" altLang="en-US" smtClean="0"/>
              <a:t> for each wire</a:t>
            </a:r>
          </a:p>
          <a:p>
            <a:pPr lvl="1"/>
            <a:r>
              <a:rPr lang="en-US" altLang="en-US" smtClean="0"/>
              <a:t>One key corresponds to “0”, the other to “1”</a:t>
            </a:r>
          </a:p>
          <a:p>
            <a:pPr lvl="1"/>
            <a:r>
              <a:rPr lang="en-US" altLang="en-US" smtClean="0"/>
              <a:t>6 keys in total for a gate with 2 input wires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960938" y="4805363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51133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56467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80038" y="4614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08538" y="5262563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341938" y="52482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265738" y="42719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65525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3565526" y="556736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697164" y="5281613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227889" y="5324476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5638801" y="555307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645026" y="4614864"/>
            <a:ext cx="735013" cy="1095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95688" y="570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4675188" y="5553076"/>
            <a:ext cx="285750" cy="5000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3581401" y="60864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V="1">
            <a:off x="4660900" y="5567364"/>
            <a:ext cx="1358900" cy="866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6345F69-7CB7-4388-8917-39A131D7C509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2: Encrypt Truth Table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encrypts each row of the truth table by encrypting the output-wire key with the corresponding pair of input-wire keys 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960938" y="35052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51133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6467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80038" y="3314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08538" y="39624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41938" y="3948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265738" y="2971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565525" y="33385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565526" y="42672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697164" y="39814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227889" y="40243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638801" y="42529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45026" y="3424238"/>
            <a:ext cx="735013" cy="119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595688" y="44053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V="1">
            <a:off x="4675188" y="42529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3581401" y="47863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V="1">
            <a:off x="4660900" y="42672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3957638" y="6132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45672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2624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957638" y="5548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1739901" y="5740401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Original truth table:</a:t>
            </a: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39576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42624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Rectangle 28"/>
          <p:cNvSpPr>
            <a:spLocks noChangeArrowheads="1"/>
          </p:cNvSpPr>
          <p:nvPr/>
        </p:nvSpPr>
        <p:spPr bwMode="auto">
          <a:xfrm>
            <a:off x="45672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3957638" y="57896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957638" y="59801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>
            <a:off x="3957638" y="61737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3989388" y="52578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294188" y="5257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79" name="Text Box 34"/>
          <p:cNvSpPr txBox="1">
            <a:spLocks noChangeArrowheads="1"/>
          </p:cNvSpPr>
          <p:nvPr/>
        </p:nvSpPr>
        <p:spPr bwMode="auto">
          <a:xfrm>
            <a:off x="4591050" y="5257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3957638" y="5751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1" name="Text Box 36"/>
          <p:cNvSpPr txBox="1">
            <a:spLocks noChangeArrowheads="1"/>
          </p:cNvSpPr>
          <p:nvPr/>
        </p:nvSpPr>
        <p:spPr bwMode="auto">
          <a:xfrm>
            <a:off x="42624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2" name="Text Box 37"/>
          <p:cNvSpPr txBox="1">
            <a:spLocks noChangeArrowheads="1"/>
          </p:cNvSpPr>
          <p:nvPr/>
        </p:nvSpPr>
        <p:spPr bwMode="auto">
          <a:xfrm>
            <a:off x="45672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3" name="Text Box 38"/>
          <p:cNvSpPr txBox="1">
            <a:spLocks noChangeArrowheads="1"/>
          </p:cNvSpPr>
          <p:nvPr/>
        </p:nvSpPr>
        <p:spPr bwMode="auto">
          <a:xfrm>
            <a:off x="3957638" y="5929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4" name="Text Box 39"/>
          <p:cNvSpPr txBox="1">
            <a:spLocks noChangeArrowheads="1"/>
          </p:cNvSpPr>
          <p:nvPr/>
        </p:nvSpPr>
        <p:spPr bwMode="auto">
          <a:xfrm>
            <a:off x="42624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45672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42624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7" name="Text Box 42"/>
          <p:cNvSpPr txBox="1">
            <a:spLocks noChangeArrowheads="1"/>
          </p:cNvSpPr>
          <p:nvPr/>
        </p:nvSpPr>
        <p:spPr bwMode="auto">
          <a:xfrm>
            <a:off x="45672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8" name="Text Box 43"/>
          <p:cNvSpPr txBox="1">
            <a:spLocks noChangeArrowheads="1"/>
          </p:cNvSpPr>
          <p:nvPr/>
        </p:nvSpPr>
        <p:spPr bwMode="auto">
          <a:xfrm>
            <a:off x="5146675" y="5562601"/>
            <a:ext cx="264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Encrypted truth table:</a:t>
            </a:r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7851776" y="4960938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7851776" y="5340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1" name="Text Box 46"/>
          <p:cNvSpPr txBox="1">
            <a:spLocks noChangeArrowheads="1"/>
          </p:cNvSpPr>
          <p:nvPr/>
        </p:nvSpPr>
        <p:spPr bwMode="auto">
          <a:xfrm>
            <a:off x="7851776" y="5718175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2" name="Text Box 47"/>
          <p:cNvSpPr txBox="1">
            <a:spLocks noChangeArrowheads="1"/>
          </p:cNvSpPr>
          <p:nvPr/>
        </p:nvSpPr>
        <p:spPr bwMode="auto">
          <a:xfrm>
            <a:off x="7851776" y="6096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715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3: Send Garbled Truth Table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randomly permutes (“garbles”) encrypted truth table and sends it to Bob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565525" y="3124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4645026" y="3209926"/>
            <a:ext cx="735013" cy="119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4765676" y="5562601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Garbled truth table: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055814" y="5035551"/>
            <a:ext cx="152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2055814" y="541496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055814" y="5792788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2055814" y="617061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7162801" y="617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7162801" y="53086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7162801" y="48768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7162801" y="57404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1z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019425" y="4286250"/>
            <a:ext cx="4514850" cy="1238250"/>
          </a:xfrm>
          <a:custGeom>
            <a:avLst/>
            <a:gdLst>
              <a:gd name="T0" fmla="*/ 0 w 2844"/>
              <a:gd name="T1" fmla="*/ 0 h 780"/>
              <a:gd name="T2" fmla="*/ 426 w 2844"/>
              <a:gd name="T3" fmla="*/ 474 h 780"/>
              <a:gd name="T4" fmla="*/ 1848 w 2844"/>
              <a:gd name="T5" fmla="*/ 702 h 780"/>
              <a:gd name="T6" fmla="*/ 2844 w 2844"/>
              <a:gd name="T7" fmla="*/ 6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2844"/>
              <a:gd name="T13" fmla="*/ 0 h 780"/>
              <a:gd name="T14" fmla="*/ 2844 w 2844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4" h="780">
                <a:moveTo>
                  <a:pt x="0" y="0"/>
                </a:moveTo>
                <a:cubicBezTo>
                  <a:pt x="71" y="79"/>
                  <a:pt x="118" y="357"/>
                  <a:pt x="426" y="474"/>
                </a:cubicBezTo>
                <a:cubicBezTo>
                  <a:pt x="734" y="591"/>
                  <a:pt x="1445" y="780"/>
                  <a:pt x="1848" y="702"/>
                </a:cubicBezTo>
                <a:cubicBezTo>
                  <a:pt x="2251" y="624"/>
                  <a:pt x="2637" y="151"/>
                  <a:pt x="2844" y="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0415" name="AutoShape 31"/>
          <p:cNvSpPr>
            <a:spLocks noChangeArrowheads="1"/>
          </p:cNvSpPr>
          <p:nvPr/>
        </p:nvSpPr>
        <p:spPr bwMode="auto">
          <a:xfrm>
            <a:off x="7391400" y="2590800"/>
            <a:ext cx="2971800" cy="838200"/>
          </a:xfrm>
          <a:prstGeom prst="wedgeRectCallout">
            <a:avLst>
              <a:gd name="adj1" fmla="val -40704"/>
              <a:gd name="adj2" fmla="val 9583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</a:t>
            </a:r>
            <a:r>
              <a:rPr lang="en-US" altLang="en-US" sz="1600" u="sng">
                <a:solidFill>
                  <a:schemeClr val="tx1"/>
                </a:solidFill>
              </a:rPr>
              <a:t>not</a:t>
            </a:r>
            <a:r>
              <a:rPr lang="en-US" altLang="en-US" sz="1600">
                <a:solidFill>
                  <a:schemeClr val="tx1"/>
                </a:solidFill>
              </a:rPr>
              <a:t> know which row of garbled table corresponds to which row of 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5170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E005A7-3DAE-41AA-8BBA-12A9A2E8F883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4: Send Keys For Alice’s Inputs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sends the key corresponding to her input bit</a:t>
            </a:r>
          </a:p>
          <a:p>
            <a:pPr lvl="1"/>
            <a:r>
              <a:rPr lang="en-US" altLang="en-US" smtClean="0"/>
              <a:t>Keys are random, so Bob does not learn what this bit is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565525" y="27527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645026" y="3100389"/>
            <a:ext cx="735013" cy="1095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4572000" y="4267200"/>
            <a:ext cx="2819400" cy="482600"/>
          </a:xfrm>
          <a:custGeom>
            <a:avLst/>
            <a:gdLst>
              <a:gd name="T0" fmla="*/ 0 w 1776"/>
              <a:gd name="T1" fmla="*/ 96 h 304"/>
              <a:gd name="T2" fmla="*/ 912 w 1776"/>
              <a:gd name="T3" fmla="*/ 288 h 304"/>
              <a:gd name="T4" fmla="*/ 1776 w 1776"/>
              <a:gd name="T5" fmla="*/ 0 h 304"/>
              <a:gd name="T6" fmla="*/ 0 60000 65536"/>
              <a:gd name="T7" fmla="*/ 0 60000 65536"/>
              <a:gd name="T8" fmla="*/ 0 60000 65536"/>
              <a:gd name="T9" fmla="*/ 0 w 1776"/>
              <a:gd name="T10" fmla="*/ 0 h 304"/>
              <a:gd name="T11" fmla="*/ 1776 w 177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04">
                <a:moveTo>
                  <a:pt x="0" y="96"/>
                </a:moveTo>
                <a:cubicBezTo>
                  <a:pt x="308" y="200"/>
                  <a:pt x="616" y="304"/>
                  <a:pt x="912" y="288"/>
                </a:cubicBezTo>
                <a:cubicBezTo>
                  <a:pt x="1208" y="272"/>
                  <a:pt x="1492" y="136"/>
                  <a:pt x="177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6918325" y="4376739"/>
            <a:ext cx="34739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If Alice’s bit is 1, she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simply sends 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 to Bob;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if 0, she sends 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</a:p>
        </p:txBody>
      </p:sp>
      <p:sp>
        <p:nvSpPr>
          <p:cNvPr id="1682455" name="AutoShape 23"/>
          <p:cNvSpPr>
            <a:spLocks noChangeArrowheads="1"/>
          </p:cNvSpPr>
          <p:nvPr/>
        </p:nvSpPr>
        <p:spPr bwMode="auto">
          <a:xfrm>
            <a:off x="7620000" y="2752726"/>
            <a:ext cx="2057400" cy="828675"/>
          </a:xfrm>
          <a:prstGeom prst="wedgeRectCallout">
            <a:avLst>
              <a:gd name="adj1" fmla="val -45370"/>
              <a:gd name="adj2" fmla="val 82565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Learns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bit, but not b’ </a:t>
            </a:r>
            <a:r>
              <a:rPr lang="en-US" altLang="en-US" sz="1600">
                <a:solidFill>
                  <a:schemeClr val="hlink"/>
                </a:solidFill>
              </a:rPr>
              <a:t>(why?)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9767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63C259-98EE-47D1-963E-4619DD09F9B1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5: Use OT on Keys for Bob’s Input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and Bob run oblivious transfer protocol</a:t>
            </a:r>
          </a:p>
          <a:p>
            <a:pPr lvl="1"/>
            <a:r>
              <a:rPr lang="en-US" altLang="en-US" smtClean="0"/>
              <a:t>Alice’s input is the two keys corresponding to Bob’s wire</a:t>
            </a:r>
          </a:p>
          <a:p>
            <a:pPr lvl="1"/>
            <a:r>
              <a:rPr lang="en-US" altLang="en-US" smtClean="0"/>
              <a:t>Bob’s input into OT is simply his 1-bit input on that wire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813300" y="3514725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9657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991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5232400" y="33242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60901" y="3971926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194300" y="3957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18100" y="2981326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417888" y="3348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3417889" y="427672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2549525" y="3990975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7080251" y="4033839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>
            <a:off x="5491164" y="426243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4424364" y="3433764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3448050" y="44148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4527550" y="4262438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3433764" y="4795838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513263" y="4276726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1"/>
          <p:cNvSpPr>
            <a:spLocks/>
          </p:cNvSpPr>
          <p:nvPr/>
        </p:nvSpPr>
        <p:spPr bwMode="auto">
          <a:xfrm>
            <a:off x="4491039" y="4491039"/>
            <a:ext cx="2752725" cy="542925"/>
          </a:xfrm>
          <a:custGeom>
            <a:avLst/>
            <a:gdLst>
              <a:gd name="T0" fmla="*/ 0 w 1734"/>
              <a:gd name="T1" fmla="*/ 324 h 342"/>
              <a:gd name="T2" fmla="*/ 870 w 1734"/>
              <a:gd name="T3" fmla="*/ 288 h 342"/>
              <a:gd name="T4" fmla="*/ 1734 w 1734"/>
              <a:gd name="T5" fmla="*/ 0 h 342"/>
              <a:gd name="T6" fmla="*/ 0 60000 65536"/>
              <a:gd name="T7" fmla="*/ 0 60000 65536"/>
              <a:gd name="T8" fmla="*/ 0 60000 65536"/>
              <a:gd name="T9" fmla="*/ 0 w 1734"/>
              <a:gd name="T10" fmla="*/ 0 h 342"/>
              <a:gd name="T11" fmla="*/ 1734 w 1734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" h="342">
                <a:moveTo>
                  <a:pt x="0" y="324"/>
                </a:moveTo>
                <a:cubicBezTo>
                  <a:pt x="145" y="319"/>
                  <a:pt x="581" y="342"/>
                  <a:pt x="870" y="288"/>
                </a:cubicBezTo>
                <a:cubicBezTo>
                  <a:pt x="1159" y="234"/>
                  <a:pt x="1450" y="136"/>
                  <a:pt x="173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6770689" y="4600575"/>
            <a:ext cx="313406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Run oblivious transfer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Alice’s input: 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Bob’s input: his bit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 learns k</a:t>
            </a:r>
            <a:r>
              <a:rPr lang="en-US" altLang="en-US" baseline="-25000">
                <a:solidFill>
                  <a:srgbClr val="FF0000"/>
                </a:solidFill>
              </a:rPr>
              <a:t>by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What does Alice learn?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endParaRPr lang="en-US" altLang="en-US" baseline="-25000">
              <a:solidFill>
                <a:srgbClr val="FF0000"/>
              </a:solidFill>
            </a:endParaRPr>
          </a:p>
        </p:txBody>
      </p:sp>
      <p:sp>
        <p:nvSpPr>
          <p:cNvPr id="1684503" name="AutoShape 23"/>
          <p:cNvSpPr>
            <a:spLocks noChangeArrowheads="1"/>
          </p:cNvSpPr>
          <p:nvPr/>
        </p:nvSpPr>
        <p:spPr bwMode="auto">
          <a:xfrm>
            <a:off x="7620000" y="3124200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5919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5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823FB5-5492-4059-BB46-BBF2437BB711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6: Evaluate Garbled Gate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Using the two keys that he learned, Bob decrypts exactly one of the output-wire keys</a:t>
            </a:r>
          </a:p>
          <a:p>
            <a:pPr lvl="1"/>
            <a:r>
              <a:rPr lang="en-US" altLang="en-US" smtClean="0"/>
              <a:t>Bob does not learn if this key corresponds to 0 or 1</a:t>
            </a:r>
          </a:p>
          <a:p>
            <a:pPr lvl="2"/>
            <a:r>
              <a:rPr lang="en-US" altLang="en-US" smtClean="0"/>
              <a:t>Why is this important?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584700" y="40767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7371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52705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0038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32301" y="4533901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965700" y="45196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889500" y="35433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189288" y="39100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3189289" y="48387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320925" y="4552950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6851651" y="45958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 flipH="1">
            <a:off x="5262564" y="48244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4195764" y="3995739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219450" y="49768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4298950" y="48244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205164" y="53578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V="1">
            <a:off x="4284663" y="48387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AutoShape 21"/>
          <p:cNvSpPr>
            <a:spLocks noChangeArrowheads="1"/>
          </p:cNvSpPr>
          <p:nvPr/>
        </p:nvSpPr>
        <p:spPr bwMode="auto">
          <a:xfrm>
            <a:off x="7391400" y="3686175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800600" y="5640388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6753225" y="611028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6753225" y="55610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753225" y="52863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6753225" y="583565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8" name="Text Box 27"/>
          <p:cNvSpPr txBox="1">
            <a:spLocks noChangeArrowheads="1"/>
          </p:cNvSpPr>
          <p:nvPr/>
        </p:nvSpPr>
        <p:spPr bwMode="auto">
          <a:xfrm>
            <a:off x="8229600" y="492125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Suppose b’=0, b=1</a:t>
            </a:r>
          </a:p>
        </p:txBody>
      </p:sp>
      <p:sp>
        <p:nvSpPr>
          <p:cNvPr id="1686556" name="Oval 28"/>
          <p:cNvSpPr>
            <a:spLocks noChangeArrowheads="1"/>
          </p:cNvSpPr>
          <p:nvPr/>
        </p:nvSpPr>
        <p:spPr bwMode="auto">
          <a:xfrm>
            <a:off x="6629400" y="5561014"/>
            <a:ext cx="1752600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6557" name="Text Box 29"/>
          <p:cNvSpPr txBox="1">
            <a:spLocks noChangeArrowheads="1"/>
          </p:cNvSpPr>
          <p:nvPr/>
        </p:nvSpPr>
        <p:spPr bwMode="auto">
          <a:xfrm>
            <a:off x="8458201" y="5424488"/>
            <a:ext cx="2017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This is the only row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Bob can decrypt.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He learns K</a:t>
            </a:r>
            <a:r>
              <a:rPr lang="en-US" altLang="en-US" sz="1600" baseline="-25000">
                <a:solidFill>
                  <a:srgbClr val="FF0000"/>
                </a:solidFill>
              </a:rPr>
              <a:t>0z</a:t>
            </a:r>
          </a:p>
        </p:txBody>
      </p:sp>
    </p:spTree>
    <p:extLst>
      <p:ext uri="{BB962C8B-B14F-4D97-AF65-F5344CB8AC3E}">
        <p14:creationId xmlns:p14="http://schemas.microsoft.com/office/powerpoint/2010/main" val="20023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56" grpId="0" animBg="1"/>
      <p:bldP spid="16865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07A205B-5B1A-43E1-A32E-8BBB926C5666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In this way, Bob evaluates entire garbled circuit</a:t>
            </a:r>
          </a:p>
          <a:p>
            <a:pPr lvl="1"/>
            <a:r>
              <a:rPr lang="en-US" altLang="en-US" smtClean="0"/>
              <a:t>For each wire in the circuit, Bob learns only one key</a:t>
            </a:r>
          </a:p>
          <a:p>
            <a:pPr lvl="1"/>
            <a:r>
              <a:rPr lang="en-US" altLang="en-US" smtClean="0"/>
              <a:t>It corresponds to 0 or 1 (Bob does not know which)</a:t>
            </a:r>
          </a:p>
          <a:p>
            <a:pPr lvl="2"/>
            <a:r>
              <a:rPr lang="en-US" altLang="en-US" smtClean="0"/>
              <a:t>Therefore, Bob does not learn intermediate values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</a:p>
          <a:p>
            <a:pPr lvl="2">
              <a:buFontTx/>
              <a:buNone/>
            </a:pPr>
            <a:endParaRPr lang="en-US" altLang="en-US" smtClean="0">
              <a:solidFill>
                <a:schemeClr val="hlink"/>
              </a:solidFill>
            </a:endParaRP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Bob tells Alice the key for the final output wire and she tells him if it corresponds to 0 or 1</a:t>
            </a:r>
          </a:p>
          <a:p>
            <a:pPr lvl="1"/>
            <a:r>
              <a:rPr lang="en-US" altLang="en-US" smtClean="0"/>
              <a:t>Bob does </a:t>
            </a:r>
            <a:r>
              <a:rPr lang="en-US" altLang="en-US" u="sng" smtClean="0"/>
              <a:t>not</a:t>
            </a:r>
            <a:r>
              <a:rPr lang="en-US" altLang="en-US" smtClean="0"/>
              <a:t> tell her intermediate wire keys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  <a:r>
              <a:rPr lang="en-US" alt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7: Evaluate Entire Circuit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3254376" y="3405188"/>
            <a:ext cx="4975225" cy="1700212"/>
            <a:chOff x="1008" y="2112"/>
            <a:chExt cx="3349" cy="1152"/>
          </a:xfrm>
        </p:grpSpPr>
        <p:grpSp>
          <p:nvGrpSpPr>
            <p:cNvPr id="11270" name="Group 5"/>
            <p:cNvGrpSpPr>
              <a:grpSpLocks/>
            </p:cNvGrpSpPr>
            <p:nvPr/>
          </p:nvGrpSpPr>
          <p:grpSpPr bwMode="auto">
            <a:xfrm>
              <a:off x="2088" y="2784"/>
              <a:ext cx="264" cy="336"/>
              <a:chOff x="1349" y="2232"/>
              <a:chExt cx="528" cy="600"/>
            </a:xfrm>
          </p:grpSpPr>
          <p:sp>
            <p:nvSpPr>
              <p:cNvPr id="11315" name="AutoShape 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16" name="Line 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" name="Group 10"/>
            <p:cNvGrpSpPr>
              <a:grpSpLocks/>
            </p:cNvGrpSpPr>
            <p:nvPr/>
          </p:nvGrpSpPr>
          <p:grpSpPr bwMode="auto">
            <a:xfrm>
              <a:off x="2467" y="2784"/>
              <a:ext cx="264" cy="336"/>
              <a:chOff x="1349" y="2232"/>
              <a:chExt cx="528" cy="600"/>
            </a:xfrm>
          </p:grpSpPr>
          <p:sp>
            <p:nvSpPr>
              <p:cNvPr id="11311" name="AutoShape 11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12" name="Line 12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13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14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2643" y="2112"/>
              <a:ext cx="264" cy="336"/>
              <a:chOff x="1349" y="2232"/>
              <a:chExt cx="528" cy="600"/>
            </a:xfrm>
          </p:grpSpPr>
          <p:sp>
            <p:nvSpPr>
              <p:cNvPr id="11307" name="AutoShape 1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8" name="Line 1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1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1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" name="AutoShape 20"/>
            <p:cNvSpPr>
              <a:spLocks noChangeArrowheads="1"/>
            </p:cNvSpPr>
            <p:nvPr/>
          </p:nvSpPr>
          <p:spPr bwMode="auto">
            <a:xfrm>
              <a:off x="2923" y="2596"/>
              <a:ext cx="264" cy="1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NOT</a:t>
              </a:r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055" y="2529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5" name="Group 22"/>
            <p:cNvGrpSpPr>
              <a:grpSpLocks/>
            </p:cNvGrpSpPr>
            <p:nvPr/>
          </p:nvGrpSpPr>
          <p:grpSpPr bwMode="auto">
            <a:xfrm>
              <a:off x="2923" y="2784"/>
              <a:ext cx="264" cy="336"/>
              <a:chOff x="1349" y="2232"/>
              <a:chExt cx="528" cy="600"/>
            </a:xfrm>
          </p:grpSpPr>
          <p:sp>
            <p:nvSpPr>
              <p:cNvPr id="11303" name="AutoShape 23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04" name="Line 24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" name="Group 27"/>
            <p:cNvGrpSpPr>
              <a:grpSpLocks/>
            </p:cNvGrpSpPr>
            <p:nvPr/>
          </p:nvGrpSpPr>
          <p:grpSpPr bwMode="auto">
            <a:xfrm>
              <a:off x="2299" y="2448"/>
              <a:ext cx="264" cy="336"/>
              <a:chOff x="1349" y="2232"/>
              <a:chExt cx="528" cy="600"/>
            </a:xfrm>
          </p:grpSpPr>
          <p:sp>
            <p:nvSpPr>
              <p:cNvPr id="11299" name="AutoShape 28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0" name="Line 29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30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1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7" name="Line 32"/>
            <p:cNvSpPr>
              <a:spLocks noChangeShapeType="1"/>
            </p:cNvSpPr>
            <p:nvPr/>
          </p:nvSpPr>
          <p:spPr bwMode="auto">
            <a:xfrm>
              <a:off x="2859" y="2452"/>
              <a:ext cx="196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>
              <a:off x="2431" y="2452"/>
              <a:ext cx="2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4"/>
            <p:cNvSpPr>
              <a:spLocks noChangeShapeType="1"/>
            </p:cNvSpPr>
            <p:nvPr/>
          </p:nvSpPr>
          <p:spPr bwMode="auto">
            <a:xfrm>
              <a:off x="2216" y="2784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35"/>
            <p:cNvSpPr>
              <a:spLocks noChangeShapeType="1"/>
            </p:cNvSpPr>
            <p:nvPr/>
          </p:nvSpPr>
          <p:spPr bwMode="auto">
            <a:xfrm>
              <a:off x="2515" y="2784"/>
              <a:ext cx="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1008" y="2623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Alice’s inputs</a:t>
              </a:r>
            </a:p>
          </p:txBody>
        </p:sp>
        <p:sp>
          <p:nvSpPr>
            <p:cNvPr id="11282" name="Line 37"/>
            <p:cNvSpPr>
              <a:spLocks noChangeShapeType="1"/>
            </p:cNvSpPr>
            <p:nvPr/>
          </p:nvSpPr>
          <p:spPr bwMode="auto">
            <a:xfrm>
              <a:off x="1555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8"/>
            <p:cNvSpPr>
              <a:spLocks noChangeShapeType="1"/>
            </p:cNvSpPr>
            <p:nvPr/>
          </p:nvSpPr>
          <p:spPr bwMode="auto">
            <a:xfrm>
              <a:off x="1555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9"/>
            <p:cNvSpPr>
              <a:spLocks noChangeShapeType="1"/>
            </p:cNvSpPr>
            <p:nvPr/>
          </p:nvSpPr>
          <p:spPr bwMode="auto">
            <a:xfrm>
              <a:off x="1507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0"/>
            <p:cNvSpPr>
              <a:spLocks noChangeShapeType="1"/>
            </p:cNvSpPr>
            <p:nvPr/>
          </p:nvSpPr>
          <p:spPr bwMode="auto">
            <a:xfrm>
              <a:off x="1507" y="316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1"/>
            <p:cNvSpPr>
              <a:spLocks noChangeShapeType="1"/>
            </p:cNvSpPr>
            <p:nvPr/>
          </p:nvSpPr>
          <p:spPr bwMode="auto">
            <a:xfrm>
              <a:off x="2515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2"/>
            <p:cNvSpPr>
              <a:spLocks noChangeShapeType="1"/>
            </p:cNvSpPr>
            <p:nvPr/>
          </p:nvSpPr>
          <p:spPr bwMode="auto">
            <a:xfrm>
              <a:off x="1459" y="288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3"/>
            <p:cNvSpPr>
              <a:spLocks noChangeShapeType="1"/>
            </p:cNvSpPr>
            <p:nvPr/>
          </p:nvSpPr>
          <p:spPr bwMode="auto">
            <a:xfrm>
              <a:off x="1459" y="3216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4"/>
            <p:cNvSpPr>
              <a:spLocks noChangeShapeType="1"/>
            </p:cNvSpPr>
            <p:nvPr/>
          </p:nvSpPr>
          <p:spPr bwMode="auto">
            <a:xfrm flipH="1">
              <a:off x="2971" y="31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5"/>
            <p:cNvSpPr>
              <a:spLocks noChangeShapeType="1"/>
            </p:cNvSpPr>
            <p:nvPr/>
          </p:nvSpPr>
          <p:spPr bwMode="auto">
            <a:xfrm>
              <a:off x="3720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6"/>
            <p:cNvSpPr>
              <a:spLocks noChangeShapeType="1"/>
            </p:cNvSpPr>
            <p:nvPr/>
          </p:nvSpPr>
          <p:spPr bwMode="auto">
            <a:xfrm>
              <a:off x="3139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7"/>
            <p:cNvSpPr>
              <a:spLocks noChangeShapeType="1"/>
            </p:cNvSpPr>
            <p:nvPr/>
          </p:nvSpPr>
          <p:spPr bwMode="auto">
            <a:xfrm>
              <a:off x="3811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8"/>
            <p:cNvSpPr>
              <a:spLocks noChangeShapeType="1"/>
            </p:cNvSpPr>
            <p:nvPr/>
          </p:nvSpPr>
          <p:spPr bwMode="auto">
            <a:xfrm>
              <a:off x="2299" y="3264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9"/>
            <p:cNvSpPr>
              <a:spLocks noChangeShapeType="1"/>
            </p:cNvSpPr>
            <p:nvPr/>
          </p:nvSpPr>
          <p:spPr bwMode="auto">
            <a:xfrm>
              <a:off x="2683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0"/>
            <p:cNvSpPr>
              <a:spLocks noChangeShapeType="1"/>
            </p:cNvSpPr>
            <p:nvPr/>
          </p:nvSpPr>
          <p:spPr bwMode="auto">
            <a:xfrm>
              <a:off x="3763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1"/>
            <p:cNvSpPr>
              <a:spLocks noChangeShapeType="1"/>
            </p:cNvSpPr>
            <p:nvPr/>
          </p:nvSpPr>
          <p:spPr bwMode="auto">
            <a:xfrm>
              <a:off x="2683" y="3168"/>
              <a:ext cx="1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304" y="31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53"/>
            <p:cNvSpPr txBox="1">
              <a:spLocks noChangeArrowheads="1"/>
            </p:cNvSpPr>
            <p:nvPr/>
          </p:nvSpPr>
          <p:spPr bwMode="auto">
            <a:xfrm>
              <a:off x="3323" y="2630"/>
              <a:ext cx="10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Bob’s 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15: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Oblivious Transfer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Yao’s Garbled Circuits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Zero-Knowledge Proofs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(informal): </a:t>
                </a:r>
                <a:r>
                  <a:rPr lang="en-US" dirty="0" smtClean="0"/>
                  <a:t>If the oblivious transfer protocol is secure, and the underlying encryption scheme is CPA-secure then Yao’s protocol is secure in the semi-honest adversary model.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95B18E-07CD-49F8-AD49-384854D8B5BF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Brief Discussion of Yao’s Protocol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dirty="0" smtClean="0"/>
              <a:t>Function must be converted into a circuit</a:t>
            </a:r>
          </a:p>
          <a:p>
            <a:pPr lvl="1"/>
            <a:r>
              <a:rPr lang="en-US" altLang="en-US" dirty="0" smtClean="0"/>
              <a:t>For many functions, circuit will be huge</a:t>
            </a:r>
          </a:p>
          <a:p>
            <a:r>
              <a:rPr lang="en-US" altLang="en-US" dirty="0" smtClean="0"/>
              <a:t>If m gates in the circuit and n inputs from Bob, then need 4m encryptions and n oblivious transfers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dirty="0" smtClean="0"/>
              <a:t>Oblivious transfers for all inputs can be done in parallel</a:t>
            </a:r>
          </a:p>
          <a:p>
            <a:r>
              <a:rPr lang="en-US" altLang="en-US" dirty="0" smtClean="0"/>
              <a:t>Yao’s construction gives a </a:t>
            </a:r>
            <a:r>
              <a:rPr lang="en-US" altLang="en-US" u="sng" dirty="0" smtClean="0">
                <a:solidFill>
                  <a:schemeClr val="hlink"/>
                </a:solidFill>
              </a:rPr>
              <a:t>constant-round</a:t>
            </a:r>
            <a:r>
              <a:rPr lang="en-US" altLang="en-US" dirty="0" smtClean="0"/>
              <a:t> protocol for secure computation of </a:t>
            </a:r>
            <a:r>
              <a:rPr lang="en-US" altLang="en-US" u="sng" dirty="0" smtClean="0">
                <a:solidFill>
                  <a:schemeClr val="hlink"/>
                </a:solidFill>
              </a:rPr>
              <a:t>any</a:t>
            </a:r>
            <a:r>
              <a:rPr lang="en-US" altLang="en-US" dirty="0" smtClean="0"/>
              <a:t> function in the semi-honest model</a:t>
            </a:r>
          </a:p>
          <a:p>
            <a:pPr lvl="1"/>
            <a:r>
              <a:rPr lang="en-US" altLang="en-US" dirty="0" smtClean="0"/>
              <a:t>Number of rounds does not depend on the number of inputs or the size of the circuit!</a:t>
            </a:r>
          </a:p>
        </p:txBody>
      </p:sp>
    </p:spTree>
    <p:extLst>
      <p:ext uri="{BB962C8B-B14F-4D97-AF65-F5344CB8AC3E}">
        <p14:creationId xmlns:p14="http://schemas.microsoft.com/office/powerpoint/2010/main" val="12997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could initially garble the wrong circuit C(</a:t>
            </a:r>
            <a:r>
              <a:rPr lang="en-US" dirty="0" err="1" smtClean="0"/>
              <a:t>x,y</a:t>
            </a:r>
            <a:r>
              <a:rPr lang="en-US" dirty="0" smtClean="0"/>
              <a:t>)=y.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output of C(</a:t>
            </a:r>
            <a:r>
              <a:rPr lang="en-US" dirty="0" err="1" smtClean="0"/>
              <a:t>x,y</a:t>
            </a:r>
            <a:r>
              <a:rPr lang="en-US" dirty="0" smtClean="0"/>
              <a:t>) Alice can still send Bob the output f(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Bob detect/prevent this?</a:t>
            </a:r>
          </a:p>
          <a:p>
            <a:pPr marL="0" indent="0">
              <a:buNone/>
            </a:pPr>
            <a:r>
              <a:rPr lang="en-US" b="1" dirty="0" smtClean="0"/>
              <a:t>Fix: </a:t>
            </a:r>
            <a:r>
              <a:rPr lang="en-US" dirty="0" smtClean="0"/>
              <a:t>Assume Alice </a:t>
            </a:r>
            <a:r>
              <a:rPr lang="en-US" dirty="0"/>
              <a:t>and Bob have both committed to their</a:t>
            </a:r>
            <a:r>
              <a:rPr lang="en-US" dirty="0" smtClean="0"/>
              <a:t>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xlr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ylr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Alice and Bob can use zero-knowledge proofs to convince other party that they are behaving honestly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After sending a message A Alice proves that the message she just sent is the same message an honest party would have sent with input x s.t.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/>
              <a:t>=com(</a:t>
            </a:r>
            <a:r>
              <a:rPr lang="en-US" dirty="0" err="1"/>
              <a:t>xlr</a:t>
            </a:r>
            <a:r>
              <a:rPr lang="en-US" baseline="-25000" dirty="0" err="1"/>
              <a:t>A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Here </a:t>
            </a:r>
            <a:r>
              <a:rPr lang="en-US" dirty="0"/>
              <a:t>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Alice </a:t>
            </a:r>
            <a:r>
              <a:rPr lang="en-US" dirty="0"/>
              <a:t>and Bob have both committed to </a:t>
            </a:r>
            <a:r>
              <a:rPr lang="en-US" dirty="0" smtClean="0"/>
              <a:t>their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/>
              <a:t>=com(</a:t>
            </a:r>
            <a:r>
              <a:rPr lang="en-US" dirty="0" err="1"/>
              <a:t>xlr</a:t>
            </a:r>
            <a:r>
              <a:rPr lang="en-US" baseline="-25000" dirty="0" err="1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ylr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Here 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  <a:endParaRPr lang="en-US" dirty="0"/>
          </a:p>
          <a:p>
            <a:pPr lvl="1"/>
            <a:r>
              <a:rPr lang="en-US" dirty="0"/>
              <a:t>Alice has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and can unlock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Bob has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and can unlock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sets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GarbleCircuit</a:t>
            </a:r>
            <a:r>
              <a:rPr lang="en-US" dirty="0" smtClean="0"/>
              <a:t>(</a:t>
            </a:r>
            <a:r>
              <a:rPr lang="en-US" dirty="0" err="1" smtClean="0"/>
              <a:t>f,r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to Bob.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convinces Bob that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 = </a:t>
            </a:r>
            <a:r>
              <a:rPr lang="en-US" dirty="0" err="1"/>
              <a:t>GarbleCircuit</a:t>
            </a:r>
            <a:r>
              <a:rPr lang="en-US" dirty="0"/>
              <a:t>(</a:t>
            </a:r>
            <a:r>
              <a:rPr lang="en-US" dirty="0" err="1"/>
              <a:t>f,r</a:t>
            </a:r>
            <a:r>
              <a:rPr lang="en-US" dirty="0"/>
              <a:t>)</a:t>
            </a:r>
            <a:r>
              <a:rPr lang="en-US" dirty="0" smtClean="0"/>
              <a:t> for some r (using a zero-knowledge proof)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original oblivious transfer if Alice’s inputs were originally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and Bob run OT with y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 where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Bob uses a zero-knowledge proof to convince Alice that he received the correct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(e.g. matching his previous commitment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K to Bob who decrypts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to obtain x</a:t>
            </a:r>
            <a:r>
              <a:rPr lang="en-US" baseline="-25000" dirty="0" smtClean="0"/>
              <a:t>i</a:t>
            </a:r>
            <a:endParaRPr lang="en-US" baseline="-25000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555:Week 15: 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  <a:blipFill>
                <a:blip r:embed="rId3"/>
                <a:stretch>
                  <a:fillRect r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vs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</a:t>
                </a:r>
                <a:r>
                  <a:rPr lang="en-US" dirty="0" smtClean="0"/>
                  <a:t> problems that can be solved in polynomial time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NP </a:t>
                </a:r>
                <a:r>
                  <a:rPr lang="en-US" dirty="0" smtClean="0"/>
                  <a:t>--- problems whose solutions can be </a:t>
                </a:r>
                <a:r>
                  <a:rPr lang="en-US" b="1" dirty="0" smtClean="0"/>
                  <a:t>verified </a:t>
                </a:r>
                <a:r>
                  <a:rPr lang="en-US" dirty="0" smtClean="0"/>
                  <a:t>in polynomial time</a:t>
                </a:r>
              </a:p>
              <a:p>
                <a:pPr lvl="1"/>
                <a:r>
                  <a:rPr lang="en-US" dirty="0" smtClean="0"/>
                  <a:t>Examples: SHORT-PATH, COMPOSITE, 3SAT, CIRCUIT-SAT, 3COLOR, </a:t>
                </a:r>
              </a:p>
              <a:p>
                <a:pPr lvl="1"/>
                <a:r>
                  <a:rPr lang="en-US" dirty="0" smtClean="0"/>
                  <a:t>DDH</a:t>
                </a:r>
              </a:p>
              <a:p>
                <a:pPr lvl="2"/>
                <a:r>
                  <a:rPr lang="en-US" b="1" dirty="0" smtClean="0"/>
                  <a:t>Input: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Z</a:t>
                </a:r>
              </a:p>
              <a:p>
                <a:pPr lvl="2"/>
                <a:r>
                  <a:rPr lang="en-US" b="1" dirty="0" smtClean="0"/>
                  <a:t>Goal:</a:t>
                </a:r>
                <a:r>
                  <a:rPr lang="en-US" dirty="0" smtClean="0"/>
                  <a:t> Decide if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NP-Complete</a:t>
                </a:r>
                <a:r>
                  <a:rPr lang="en-US" dirty="0" smtClean="0"/>
                  <a:t> --- hardest problems in NP (e.g., all problems can be reduced to 3SAT) </a:t>
                </a:r>
              </a:p>
              <a:p>
                <a:r>
                  <a:rPr lang="en-US" b="1" dirty="0" smtClean="0"/>
                  <a:t>Witness</a:t>
                </a:r>
              </a:p>
              <a:p>
                <a:pPr lvl="1"/>
                <a:r>
                  <a:rPr lang="en-US" dirty="0" smtClean="0"/>
                  <a:t>A short (polynomial size) string which allows a verify to check for membership</a:t>
                </a:r>
              </a:p>
              <a:p>
                <a:pPr lvl="1"/>
                <a:r>
                  <a:rPr lang="en-US" dirty="0" smtClean="0"/>
                  <a:t>DDH Witness: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  <a:blipFill>
                <a:blip r:embed="rId2"/>
                <a:stretch>
                  <a:fillRect l="-934" t="-308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r>
                  <a:rPr lang="en-US" b="1" dirty="0" smtClean="0"/>
                  <a:t>Method 1: </a:t>
                </a:r>
                <a:r>
                  <a:rPr lang="en-US" dirty="0" smtClean="0"/>
                  <a:t>Send 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(or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to Bob wo can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that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that Alice also doesn’t want Bob to learn any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Is this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739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Transfer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out of 2 OT</a:t>
            </a:r>
          </a:p>
          <a:p>
            <a:pPr lvl="1"/>
            <a:r>
              <a:rPr lang="en-US" dirty="0" smtClean="0"/>
              <a:t>Alice has two messages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At the end of the protocol</a:t>
            </a:r>
          </a:p>
          <a:p>
            <a:pPr lvl="2"/>
            <a:r>
              <a:rPr lang="en-US" dirty="0" smtClean="0"/>
              <a:t>Bob gets exactly one of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Alice does not know which one </a:t>
            </a:r>
          </a:p>
          <a:p>
            <a:r>
              <a:rPr lang="en-US" dirty="0" smtClean="0"/>
              <a:t>Oblivious Transfer with a Trusted Third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682" y="4735326"/>
            <a:ext cx="2868706" cy="11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out of 2 OT</a:t>
            </a:r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10871" y="5127812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0871" y="5728448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9813" y="452109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409813" y="518145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4517" y="5181451"/>
            <a:ext cx="221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76411" y="4399524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40388" y="5710520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4822" y="513662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b</a:t>
            </a:r>
            <a:endParaRPr lang="en-US" sz="3200" baseline="-250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parties: Prover P (PPT) and Verifier V (PPT)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(P is given witness for claim e.g., )</a:t>
            </a:r>
          </a:p>
          <a:p>
            <a:r>
              <a:rPr lang="en-US" b="1" dirty="0" smtClean="0"/>
              <a:t>Completeness: </a:t>
            </a:r>
            <a:r>
              <a:rPr lang="en-US" dirty="0" smtClean="0"/>
              <a:t>If claim is true honest prover can always convince honest verifier to accept.</a:t>
            </a:r>
          </a:p>
          <a:p>
            <a:r>
              <a:rPr lang="en-US" b="1" dirty="0" smtClean="0"/>
              <a:t>Soundness: </a:t>
            </a:r>
            <a:r>
              <a:rPr lang="en-US" dirty="0" smtClean="0"/>
              <a:t>If claim is false then Verifier should reject with probability at least ½. (Even if the prover tries to cheat)</a:t>
            </a:r>
          </a:p>
          <a:p>
            <a:r>
              <a:rPr lang="en-US" b="1" dirty="0" smtClean="0"/>
              <a:t>Zero-Knowledge: </a:t>
            </a:r>
            <a:r>
              <a:rPr lang="en-US" dirty="0" smtClean="0"/>
              <a:t>Verifier doesn’t learn anything about prover’s input from the protocol (other than that the claim is true). </a:t>
            </a:r>
          </a:p>
          <a:p>
            <a:r>
              <a:rPr lang="en-US" dirty="0" smtClean="0"/>
              <a:t>Formalizing this last statement is tricky</a:t>
            </a:r>
          </a:p>
          <a:p>
            <a:r>
              <a:rPr lang="en-US" b="1" dirty="0"/>
              <a:t>Zero-Knowledge: </a:t>
            </a:r>
            <a:r>
              <a:rPr lang="en-US" dirty="0"/>
              <a:t>should hold even if the attacker is dishonest!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P 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is given input X and w (a witness for the claim e.g., w=x)</a:t>
                </a:r>
                <a:endParaRPr lang="en-US" dirty="0"/>
              </a:p>
              <a:p>
                <a:r>
                  <a:rPr lang="en-US" dirty="0" smtClean="0"/>
                  <a:t>V’ and P 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 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</a:t>
                </a:r>
                <a:r>
                  <a:rPr lang="en-US" b="1" dirty="0" smtClean="0"/>
                  <a:t>P,x,w)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 smtClean="0"/>
                  <a:t>(</a:t>
                </a:r>
                <a:r>
                  <a:rPr lang="en-US" sz="3800" b="1" dirty="0" err="1" smtClean="0"/>
                  <a:t>Blackbox</a:t>
                </a:r>
                <a:r>
                  <a:rPr lang="en-US" sz="3800" b="1" dirty="0" smtClean="0"/>
                  <a:t> Zero-Knowledge): </a:t>
                </a:r>
                <a:r>
                  <a:rPr lang="en-US" sz="3800" dirty="0" smtClean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 smtClean="0"/>
                  <a:t> such that for </a:t>
                </a:r>
                <a:r>
                  <a:rPr lang="en-US" sz="3800" dirty="0"/>
                  <a:t>every V’ (possibly cheating) S, with oracle access to V</a:t>
                </a:r>
                <a:r>
                  <a:rPr lang="en-US" sz="3800" dirty="0" smtClean="0"/>
                  <a:t>’, 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 smtClean="0"/>
                  <a:t> without a witness w. Formally,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b="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P 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is given input x and w (a witness for the claim e.g.,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V’ and P’ 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’,P’,</a:t>
                </a:r>
                <a:r>
                  <a:rPr lang="en-US" b="1" dirty="0" smtClean="0"/>
                  <a:t>x,w)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/>
                  <a:t>(</a:t>
                </a:r>
                <a:r>
                  <a:rPr lang="en-US" sz="3800" b="1" dirty="0" err="1"/>
                  <a:t>Blackbox</a:t>
                </a:r>
                <a:r>
                  <a:rPr lang="en-US" sz="3800" b="1" dirty="0"/>
                  <a:t> Zero-Knowledge): </a:t>
                </a:r>
                <a:r>
                  <a:rPr lang="en-US" sz="3800" dirty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/>
                  <a:t> such that for every V’ (possibly cheating) S, with oracle access to V’, 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/>
                  <a:t> without a witness w. Formally,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31895" y="3360737"/>
            <a:ext cx="4894790" cy="233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8200" y="2320831"/>
            <a:ext cx="3980330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Simulator S is not given witness w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0433" y="2367448"/>
            <a:ext cx="5033684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Oracle V’(</a:t>
            </a:r>
            <a:r>
              <a:rPr lang="en-US" sz="2800" dirty="0" err="1" smtClean="0"/>
              <a:t>x,trans</a:t>
            </a:r>
            <a:r>
              <a:rPr lang="en-US" sz="2800" dirty="0" smtClean="0"/>
              <a:t>) will output the next message V’ would output given current transcript trans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75123" y="2960687"/>
            <a:ext cx="545314" cy="26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3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7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63224" y="1111420"/>
            <a:ext cx="4295694" cy="2635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Case 1: Challenge (c=0)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82782" y="4427650"/>
            <a:ext cx="2571865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50669" y="2187367"/>
            <a:ext cx="1421532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6996" y="3571108"/>
            <a:ext cx="517978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Correctness</a:t>
            </a:r>
            <a:r>
              <a:rPr lang="en-US" sz="2800" dirty="0" smtClean="0"/>
              <a:t>: If Alice and Bob are honest then Bob will always accept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159262" y="1529367"/>
            <a:ext cx="3799656" cy="205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Case 2: Challenge (c=1)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60331" y="4817443"/>
            <a:ext cx="2571865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486" y="2186399"/>
            <a:ext cx="1421532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61434" y="3888610"/>
            <a:ext cx="751569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7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-1914282" y="7158871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𝒓𝒆𝒋𝒆𝒄𝒕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282" y="7158871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360331" y="130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/>
                  <a:t>Assume that AB=C, now</a:t>
                </a:r>
              </a:p>
              <a:p>
                <a:r>
                  <a:rPr lang="en-US" sz="3200" b="1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 for some </a:t>
                </a:r>
                <a:r>
                  <a:rPr lang="en-US" sz="3200" b="1" dirty="0" err="1" smtClean="0"/>
                  <a:t>x,y</a:t>
                </a:r>
                <a:r>
                  <a:rPr lang="en-US" sz="3200" b="1" dirty="0" smtClean="0"/>
                  <a:t> then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31" y="1308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1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1: for all r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𝒓𝒆𝒋𝒆𝒄𝒕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Assume that AB=C, now</a:t>
                </a:r>
              </a:p>
              <a:p>
                <a:r>
                  <a:rPr lang="en-US" sz="3200" b="1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 for some </a:t>
                </a:r>
                <a:r>
                  <a:rPr lang="en-US" sz="3200" b="1" dirty="0" err="1" smtClean="0"/>
                  <a:t>x,y</a:t>
                </a:r>
                <a:r>
                  <a:rPr lang="en-US" sz="3200" b="1" dirty="0" smtClean="0"/>
                  <a:t> then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377566" y="4524153"/>
            <a:ext cx="1944968" cy="3151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30707" y="3833162"/>
            <a:ext cx="1315215" cy="31219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Bob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(prover);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Soundness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(honest) Bob will reject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½ (even if </a:t>
                </a:r>
              </a:p>
              <a:p>
                <a:r>
                  <a:rPr lang="en-US" sz="2800" dirty="0" smtClean="0"/>
                  <a:t>Alice cheats)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Case 2: for all r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𝒓𝒆𝒋𝒆𝒄𝒕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/>
                  <a:t>Assume that AB=C, now</a:t>
                </a:r>
              </a:p>
              <a:p>
                <a:r>
                  <a:rPr lang="en-US" sz="3200" b="1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 for some </a:t>
                </a:r>
                <a:r>
                  <a:rPr lang="en-US" sz="3200" b="1" dirty="0" err="1" smtClean="0"/>
                  <a:t>x,y</a:t>
                </a:r>
                <a:r>
                  <a:rPr lang="en-US" sz="3200" b="1" dirty="0" smtClean="0"/>
                  <a:t> then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245922" y="4805719"/>
            <a:ext cx="1944968" cy="3151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30707" y="3833162"/>
            <a:ext cx="1315215" cy="31219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(honest);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r="-4217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4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29338" y="2956768"/>
                <a:ext cx="58683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38" y="2956768"/>
                <a:ext cx="586836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59105" y="4571510"/>
                <a:ext cx="3365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05" y="4571510"/>
                <a:ext cx="3365858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855938" y="4950072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Transcript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23220"/>
              </a:xfrm>
              <a:prstGeom prst="rect">
                <a:avLst/>
              </a:prstGeom>
              <a:blipFill>
                <a:blip r:embed="rId10"/>
                <a:stretch>
                  <a:fillRect l="-10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Image result for al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Alice (honest);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r="-4217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4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826165" y="497734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 For all PPT V’ exists PPT Sim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blipFill>
                <a:blip r:embed="rId10"/>
                <a:stretch>
                  <a:fillRect l="-1056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Image result for al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Simulator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60785" y="4842483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 For all PPT V’ exists PPT Sim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blipFill>
                <a:blip r:embed="rId9"/>
                <a:stretch>
                  <a:fillRect l="-1056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3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95949" y="4529519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49" y="4529519"/>
                <a:ext cx="372988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3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7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Simulator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30120" y="4913379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2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015" y="5942410"/>
                <a:ext cx="11994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Simulator can produce identical transcripts (Repeat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5" y="5942410"/>
                <a:ext cx="11994758" cy="523220"/>
              </a:xfrm>
              <a:prstGeom prst="rect">
                <a:avLst/>
              </a:prstGeom>
              <a:blipFill>
                <a:blip r:embed="rId13"/>
                <a:stretch>
                  <a:fillRect l="-10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0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Dishonest (verifier);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Simulator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Cheat bit b,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(random y)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30120" y="4913379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00B050"/>
                                  </a:solidFill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Response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2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𝒄𝒉𝒂𝒍𝒍𝒆𝒏𝒈𝒆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𝑫𝒆𝒄𝒊𝒔𝒊𝒐𝒏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5897234"/>
                <a:ext cx="10065384" cy="82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Zero-Knowledge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 smtClean="0"/>
                  <a:t> for some x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en-US" sz="2800" baseline="-25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7234"/>
                <a:ext cx="10065384" cy="828368"/>
              </a:xfrm>
              <a:prstGeom prst="rect">
                <a:avLst/>
              </a:prstGeom>
              <a:blipFill>
                <a:blip r:embed="rId14"/>
                <a:stretch>
                  <a:fillRect l="-1211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CLIQUE</a:t>
            </a:r>
          </a:p>
          <a:p>
            <a:pPr lvl="1"/>
            <a:r>
              <a:rPr lang="en-US" dirty="0" smtClean="0"/>
              <a:t>Input: Graph </a:t>
            </a:r>
            <a:r>
              <a:rPr lang="en-US" dirty="0"/>
              <a:t>G=(V,E)</a:t>
            </a:r>
            <a:r>
              <a:rPr lang="en-US" dirty="0" smtClean="0"/>
              <a:t> and integer k&gt;0</a:t>
            </a:r>
          </a:p>
          <a:p>
            <a:pPr lvl="1"/>
            <a:r>
              <a:rPr lang="en-US" dirty="0" smtClean="0"/>
              <a:t>Question: Does G have a clique of size k?</a:t>
            </a:r>
          </a:p>
          <a:p>
            <a:pPr lvl="1"/>
            <a:endParaRPr lang="en-US" dirty="0"/>
          </a:p>
          <a:p>
            <a:r>
              <a:rPr lang="en-US" dirty="0" smtClean="0"/>
              <a:t>CLIQUE is NP-Complete</a:t>
            </a:r>
          </a:p>
          <a:p>
            <a:pPr lvl="1"/>
            <a:r>
              <a:rPr lang="en-US" dirty="0" smtClean="0"/>
              <a:t>Any problem in NP reduces to CLIQUE</a:t>
            </a:r>
          </a:p>
          <a:p>
            <a:pPr lvl="1"/>
            <a:r>
              <a:rPr lang="en-US" dirty="0" smtClean="0"/>
              <a:t>A zero-knowledge proof for CLIQUE yields proof for all of NP via reduction</a:t>
            </a:r>
          </a:p>
          <a:p>
            <a:pPr lvl="1"/>
            <a:endParaRPr lang="en-US" dirty="0"/>
          </a:p>
          <a:p>
            <a:r>
              <a:rPr lang="en-US" dirty="0" smtClean="0"/>
              <a:t>Prover:</a:t>
            </a:r>
          </a:p>
          <a:p>
            <a:pPr lvl="1"/>
            <a:r>
              <a:rPr lang="en-US" dirty="0" smtClean="0"/>
              <a:t>Knows k vertices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in G</a:t>
            </a:r>
            <a:r>
              <a:rPr lang="en-US" dirty="0"/>
              <a:t>=(</a:t>
            </a:r>
            <a:r>
              <a:rPr lang="en-US" dirty="0" smtClean="0"/>
              <a:t>V,E) that form a clique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2" y="102790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7" y="1440167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6" y="1542463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216" y="282888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71889" y="296553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60858" y="1627704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0443" y="1705634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8600" y="2276907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7865" y="2462588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88398" y="269492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17527" y="2273859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15418" y="3327069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97125" y="3180548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7125" y="3908615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9145" y="362141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73985" y="2702365"/>
            <a:ext cx="191339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3929445" y="3692216"/>
            <a:ext cx="2581604" cy="10698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blipFill>
                <a:blip r:embed="rId4"/>
                <a:stretch>
                  <a:fillRect l="-3384" t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88702" y="5019059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31486" y="498007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76058" y="6236012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125087" y="5432766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88567" y="5863461"/>
            <a:ext cx="2698205" cy="7735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blipFill>
                <a:blip r:embed="rId5"/>
                <a:stretch>
                  <a:fillRect l="-2439" t="-257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599786" y="4893167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611124" y="4920443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92009" y="6282396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233804" y="539963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2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4" grpId="0"/>
      <p:bldP spid="26" grpId="0" animBg="1"/>
      <p:bldP spid="27" grpId="0" animBg="1"/>
      <p:bldP spid="28" grpId="0" animBg="1"/>
      <p:bldP spid="29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616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Prover:</a:t>
                </a:r>
              </a:p>
              <a:p>
                <a:pPr lvl="1"/>
                <a:r>
                  <a:rPr lang="en-US" dirty="0" smtClean="0"/>
                  <a:t>Knows k vertices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in G=(V,E) that for a clique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a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over 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the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sends challenge c (either 1 or 0)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c=0 then prover reveals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adjacency matrix is correct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c=1 then prover reveals the submatrix formed by first rows/columns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the submatrix forms a clique.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1138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5560" y="146755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86233" y="160420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275202" y="266379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54787" y="344309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2944" y="915582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62209" y="1101263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02742" y="1333595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31871" y="912534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129762" y="1965744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11469" y="1819223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411469" y="2547290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3489" y="2260090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528472" y="490330"/>
            <a:ext cx="1347522" cy="29047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24030" y="2050055"/>
            <a:ext cx="3035448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202742" y="1807400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17726" y="1920554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20" grpId="0" animBg="1"/>
      <p:bldP spid="21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Completeness</a:t>
                </a:r>
                <a:r>
                  <a:rPr lang="en-US" dirty="0" smtClean="0"/>
                  <a:t>: Honest prover can always make honest verifier accept</a:t>
                </a:r>
              </a:p>
              <a:p>
                <a:r>
                  <a:rPr lang="en-US" b="1" dirty="0" smtClean="0"/>
                  <a:t>Soundness</a:t>
                </a:r>
                <a:r>
                  <a:rPr lang="en-US" dirty="0" smtClean="0"/>
                  <a:t>: If prover commits to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 and can reveal a clique in submatrix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then G itself contains a k-clique. Proof invokes binding property of commitment scheme.</a:t>
                </a:r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Simulator cheats and either commits to wrong adjacency matrix or cannot reveal clique. Repeat until we produce a  successful transcript. Indistinguishability of transcripts follows from hiding property of commitment scheme.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(Adversary Models)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</a:p>
          <a:p>
            <a:pPr lvl="1"/>
            <a:r>
              <a:rPr lang="en-US" dirty="0" smtClean="0"/>
              <a:t>Prove: My behavior in the protocol is consistent with honest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Alice does not learn b because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 and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are distributed uniformly at random subject to these condition.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This is an information theoretic guarantee!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Bob cannot decrypt 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2800" b="1" baseline="-25000" dirty="0" smtClean="0">
                    <a:sym typeface="Symbol" panose="05050102010706020507" pitchFamily="18" charset="2"/>
                  </a:rPr>
                  <a:t>1-b</a:t>
                </a:r>
                <a:endParaRPr lang="en-US" altLang="en-US" sz="2800" b="1" baseline="-25000" dirty="0">
                  <a:sym typeface="Symbol" panose="05050102010706020507" pitchFamily="18" charset="2"/>
                </a:endParaRPr>
              </a:p>
              <a:p>
                <a:r>
                  <a:rPr lang="en-US" sz="2800" dirty="0" smtClean="0"/>
                  <a:t>Unless he queries random oracle at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this value we can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Thus, we can break CDH assumption </a:t>
                </a:r>
              </a:p>
              <a:p>
                <a:r>
                  <a:rPr lang="en-US" sz="2800" b="1" dirty="0" smtClean="0"/>
                  <a:t>given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smtClean="0"/>
                  <a:t>it is hard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  <m:r>
                      <a:rPr lang="en-US" altLang="en-US" sz="2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t>slide </a:t>
            </a:r>
            <a:fld id="{52643DB2-13A9-495D-A876-623985107FA7}" type="slidenum"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486150"/>
            <a:ext cx="3505200" cy="762000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Arial" panose="020B0604020202020204" pitchFamily="34" charset="0"/>
              </a:rPr>
              <a:t>Vitaly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Shmatikov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CS 380S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panose="020B0604020202020204" pitchFamily="34" charset="0"/>
              </a:rPr>
              <a:t>Yao’s Protocol</a:t>
            </a:r>
          </a:p>
        </p:txBody>
      </p:sp>
    </p:spTree>
    <p:extLst>
      <p:ext uri="{BB962C8B-B14F-4D97-AF65-F5344CB8AC3E}">
        <p14:creationId xmlns:p14="http://schemas.microsoft.com/office/powerpoint/2010/main" val="1013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DDD236A-2C06-4C51-AF63-291C155D37D1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25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6482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Yao’s Protocol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Compute </a:t>
            </a:r>
            <a:r>
              <a:rPr lang="en-US" altLang="en-US" smtClean="0">
                <a:solidFill>
                  <a:schemeClr val="hlink"/>
                </a:solidFill>
              </a:rPr>
              <a:t>any</a:t>
            </a:r>
            <a:r>
              <a:rPr lang="en-US" altLang="en-US" smtClean="0"/>
              <a:t> function securely </a:t>
            </a:r>
          </a:p>
          <a:p>
            <a:pPr lvl="1"/>
            <a:r>
              <a:rPr lang="en-US" altLang="en-US" smtClean="0"/>
              <a:t>… in the semi-honest model</a:t>
            </a:r>
          </a:p>
          <a:p>
            <a:r>
              <a:rPr lang="en-US" altLang="en-US" smtClean="0"/>
              <a:t>First, convert the function into a </a:t>
            </a:r>
            <a:r>
              <a:rPr lang="en-US" altLang="en-US" smtClean="0">
                <a:solidFill>
                  <a:schemeClr val="hlink"/>
                </a:solidFill>
              </a:rPr>
              <a:t>boolean circuit</a:t>
            </a:r>
            <a:endParaRPr lang="en-US" altLang="en-US" smtClean="0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286000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384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9718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705100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133601" y="60340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971800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268664" y="5805488"/>
            <a:ext cx="1379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46482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495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25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46482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>
            <a:off x="46482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46482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679951" y="53228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4984750" y="53228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5281613" y="53228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46482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49530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525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6482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9530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25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49530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5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87630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93726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906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87630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6453188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66055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71389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872288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6300788" y="6034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7138988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40" name="Text Box 43"/>
          <p:cNvSpPr txBox="1">
            <a:spLocks noChangeArrowheads="1"/>
          </p:cNvSpPr>
          <p:nvPr/>
        </p:nvSpPr>
        <p:spPr bwMode="auto">
          <a:xfrm>
            <a:off x="6757988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7391400" y="5805488"/>
            <a:ext cx="137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876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Rectangle 46"/>
          <p:cNvSpPr>
            <a:spLocks noChangeArrowheads="1"/>
          </p:cNvSpPr>
          <p:nvPr/>
        </p:nvSpPr>
        <p:spPr bwMode="auto">
          <a:xfrm>
            <a:off x="906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Rectangle 47"/>
          <p:cNvSpPr>
            <a:spLocks noChangeArrowheads="1"/>
          </p:cNvSpPr>
          <p:nvPr/>
        </p:nvSpPr>
        <p:spPr bwMode="auto">
          <a:xfrm>
            <a:off x="93726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>
            <a:off x="87630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49"/>
          <p:cNvSpPr>
            <a:spLocks noChangeShapeType="1"/>
          </p:cNvSpPr>
          <p:nvPr/>
        </p:nvSpPr>
        <p:spPr bwMode="auto">
          <a:xfrm>
            <a:off x="87630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0"/>
          <p:cNvSpPr>
            <a:spLocks noChangeShapeType="1"/>
          </p:cNvSpPr>
          <p:nvPr/>
        </p:nvSpPr>
        <p:spPr bwMode="auto">
          <a:xfrm>
            <a:off x="87630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Text Box 51"/>
          <p:cNvSpPr txBox="1">
            <a:spLocks noChangeArrowheads="1"/>
          </p:cNvSpPr>
          <p:nvPr/>
        </p:nvSpPr>
        <p:spPr bwMode="auto">
          <a:xfrm>
            <a:off x="8770938" y="52974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49" name="Text Box 52"/>
          <p:cNvSpPr txBox="1">
            <a:spLocks noChangeArrowheads="1"/>
          </p:cNvSpPr>
          <p:nvPr/>
        </p:nvSpPr>
        <p:spPr bwMode="auto">
          <a:xfrm>
            <a:off x="9075738" y="52974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50" name="Text Box 53"/>
          <p:cNvSpPr txBox="1">
            <a:spLocks noChangeArrowheads="1"/>
          </p:cNvSpPr>
          <p:nvPr/>
        </p:nvSpPr>
        <p:spPr bwMode="auto">
          <a:xfrm>
            <a:off x="9372600" y="529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51" name="Text Box 54"/>
          <p:cNvSpPr txBox="1">
            <a:spLocks noChangeArrowheads="1"/>
          </p:cNvSpPr>
          <p:nvPr/>
        </p:nvSpPr>
        <p:spPr bwMode="auto">
          <a:xfrm>
            <a:off x="87630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2" name="Text Box 55"/>
          <p:cNvSpPr txBox="1">
            <a:spLocks noChangeArrowheads="1"/>
          </p:cNvSpPr>
          <p:nvPr/>
        </p:nvSpPr>
        <p:spPr bwMode="auto">
          <a:xfrm>
            <a:off x="906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3" name="Text Box 56"/>
          <p:cNvSpPr txBox="1">
            <a:spLocks noChangeArrowheads="1"/>
          </p:cNvSpPr>
          <p:nvPr/>
        </p:nvSpPr>
        <p:spPr bwMode="auto">
          <a:xfrm>
            <a:off x="93726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4" name="Text Box 57"/>
          <p:cNvSpPr txBox="1">
            <a:spLocks noChangeArrowheads="1"/>
          </p:cNvSpPr>
          <p:nvPr/>
        </p:nvSpPr>
        <p:spPr bwMode="auto">
          <a:xfrm>
            <a:off x="87630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5" name="Text Box 58"/>
          <p:cNvSpPr txBox="1">
            <a:spLocks noChangeArrowheads="1"/>
          </p:cNvSpPr>
          <p:nvPr/>
        </p:nvSpPr>
        <p:spPr bwMode="auto">
          <a:xfrm>
            <a:off x="906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6" name="Text Box 59"/>
          <p:cNvSpPr txBox="1">
            <a:spLocks noChangeArrowheads="1"/>
          </p:cNvSpPr>
          <p:nvPr/>
        </p:nvSpPr>
        <p:spPr bwMode="auto">
          <a:xfrm>
            <a:off x="93726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7" name="Text Box 60"/>
          <p:cNvSpPr txBox="1">
            <a:spLocks noChangeArrowheads="1"/>
          </p:cNvSpPr>
          <p:nvPr/>
        </p:nvSpPr>
        <p:spPr bwMode="auto">
          <a:xfrm>
            <a:off x="906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8" name="Text Box 61"/>
          <p:cNvSpPr txBox="1">
            <a:spLocks noChangeArrowheads="1"/>
          </p:cNvSpPr>
          <p:nvPr/>
        </p:nvSpPr>
        <p:spPr bwMode="auto">
          <a:xfrm>
            <a:off x="93726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159" name="Group 62"/>
          <p:cNvGrpSpPr>
            <a:grpSpLocks/>
          </p:cNvGrpSpPr>
          <p:nvPr/>
        </p:nvGrpSpPr>
        <p:grpSpPr bwMode="auto">
          <a:xfrm>
            <a:off x="4808538" y="4114800"/>
            <a:ext cx="419100" cy="533400"/>
            <a:chOff x="1349" y="2232"/>
            <a:chExt cx="528" cy="600"/>
          </a:xfrm>
        </p:grpSpPr>
        <p:sp>
          <p:nvSpPr>
            <p:cNvPr id="4204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205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7"/>
          <p:cNvGrpSpPr>
            <a:grpSpLocks/>
          </p:cNvGrpSpPr>
          <p:nvPr/>
        </p:nvGrpSpPr>
        <p:grpSpPr bwMode="auto">
          <a:xfrm>
            <a:off x="5410200" y="4114800"/>
            <a:ext cx="419100" cy="533400"/>
            <a:chOff x="1349" y="2232"/>
            <a:chExt cx="528" cy="600"/>
          </a:xfrm>
        </p:grpSpPr>
        <p:sp>
          <p:nvSpPr>
            <p:cNvPr id="4200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201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1" name="Group 72"/>
          <p:cNvGrpSpPr>
            <a:grpSpLocks/>
          </p:cNvGrpSpPr>
          <p:nvPr/>
        </p:nvGrpSpPr>
        <p:grpSpPr bwMode="auto">
          <a:xfrm>
            <a:off x="5689600" y="3048000"/>
            <a:ext cx="419100" cy="533400"/>
            <a:chOff x="1349" y="2232"/>
            <a:chExt cx="528" cy="600"/>
          </a:xfrm>
        </p:grpSpPr>
        <p:sp>
          <p:nvSpPr>
            <p:cNvPr id="4196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97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2" name="AutoShape 77"/>
          <p:cNvSpPr>
            <a:spLocks noChangeArrowheads="1"/>
          </p:cNvSpPr>
          <p:nvPr/>
        </p:nvSpPr>
        <p:spPr bwMode="auto">
          <a:xfrm>
            <a:off x="6134100" y="38163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70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4163" name="Line 78"/>
          <p:cNvSpPr>
            <a:spLocks noChangeShapeType="1"/>
          </p:cNvSpPr>
          <p:nvPr/>
        </p:nvSpPr>
        <p:spPr bwMode="auto">
          <a:xfrm>
            <a:off x="6343650" y="37099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4" name="Group 79"/>
          <p:cNvGrpSpPr>
            <a:grpSpLocks/>
          </p:cNvGrpSpPr>
          <p:nvPr/>
        </p:nvGrpSpPr>
        <p:grpSpPr bwMode="auto">
          <a:xfrm>
            <a:off x="6134100" y="4114800"/>
            <a:ext cx="419100" cy="533400"/>
            <a:chOff x="1349" y="2232"/>
            <a:chExt cx="528" cy="600"/>
          </a:xfrm>
        </p:grpSpPr>
        <p:sp>
          <p:nvSpPr>
            <p:cNvPr id="4192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193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5" name="Group 84"/>
          <p:cNvGrpSpPr>
            <a:grpSpLocks/>
          </p:cNvGrpSpPr>
          <p:nvPr/>
        </p:nvGrpSpPr>
        <p:grpSpPr bwMode="auto">
          <a:xfrm>
            <a:off x="5143500" y="3581400"/>
            <a:ext cx="419100" cy="533400"/>
            <a:chOff x="1349" y="2232"/>
            <a:chExt cx="528" cy="600"/>
          </a:xfrm>
        </p:grpSpPr>
        <p:sp>
          <p:nvSpPr>
            <p:cNvPr id="4188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89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6" name="Line 89"/>
          <p:cNvSpPr>
            <a:spLocks noChangeShapeType="1"/>
          </p:cNvSpPr>
          <p:nvPr/>
        </p:nvSpPr>
        <p:spPr bwMode="auto">
          <a:xfrm>
            <a:off x="6032500" y="35877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90"/>
          <p:cNvSpPr>
            <a:spLocks noChangeShapeType="1"/>
          </p:cNvSpPr>
          <p:nvPr/>
        </p:nvSpPr>
        <p:spPr bwMode="auto">
          <a:xfrm>
            <a:off x="5353050" y="35877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91"/>
          <p:cNvSpPr>
            <a:spLocks noChangeShapeType="1"/>
          </p:cNvSpPr>
          <p:nvPr/>
        </p:nvSpPr>
        <p:spPr bwMode="auto">
          <a:xfrm>
            <a:off x="5011738" y="41148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92"/>
          <p:cNvSpPr>
            <a:spLocks noChangeShapeType="1"/>
          </p:cNvSpPr>
          <p:nvPr/>
        </p:nvSpPr>
        <p:spPr bwMode="auto">
          <a:xfrm>
            <a:off x="5486401" y="41148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Text Box 93"/>
          <p:cNvSpPr txBox="1">
            <a:spLocks noChangeArrowheads="1"/>
          </p:cNvSpPr>
          <p:nvPr/>
        </p:nvSpPr>
        <p:spPr bwMode="auto">
          <a:xfrm>
            <a:off x="3094038" y="3859214"/>
            <a:ext cx="163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Alice’s inputs</a:t>
            </a:r>
          </a:p>
        </p:txBody>
      </p:sp>
      <p:sp>
        <p:nvSpPr>
          <p:cNvPr id="4171" name="Line 94"/>
          <p:cNvSpPr>
            <a:spLocks noChangeShapeType="1"/>
          </p:cNvSpPr>
          <p:nvPr/>
        </p:nvSpPr>
        <p:spPr bwMode="auto">
          <a:xfrm>
            <a:off x="3962400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95"/>
          <p:cNvSpPr>
            <a:spLocks noChangeShapeType="1"/>
          </p:cNvSpPr>
          <p:nvPr/>
        </p:nvSpPr>
        <p:spPr bwMode="auto">
          <a:xfrm>
            <a:off x="39624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96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97"/>
          <p:cNvSpPr>
            <a:spLocks noChangeShapeType="1"/>
          </p:cNvSpPr>
          <p:nvPr/>
        </p:nvSpPr>
        <p:spPr bwMode="auto">
          <a:xfrm>
            <a:off x="38862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5" name="Line 98"/>
          <p:cNvSpPr>
            <a:spLocks noChangeShapeType="1"/>
          </p:cNvSpPr>
          <p:nvPr/>
        </p:nvSpPr>
        <p:spPr bwMode="auto">
          <a:xfrm>
            <a:off x="5486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Line 99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Line 100"/>
          <p:cNvSpPr>
            <a:spLocks noChangeShapeType="1"/>
          </p:cNvSpPr>
          <p:nvPr/>
        </p:nvSpPr>
        <p:spPr bwMode="auto">
          <a:xfrm>
            <a:off x="3810000" y="48006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101"/>
          <p:cNvSpPr>
            <a:spLocks noChangeShapeType="1"/>
          </p:cNvSpPr>
          <p:nvPr/>
        </p:nvSpPr>
        <p:spPr bwMode="auto">
          <a:xfrm flipH="1">
            <a:off x="6210300" y="4648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102"/>
          <p:cNvSpPr>
            <a:spLocks noChangeShapeType="1"/>
          </p:cNvSpPr>
          <p:nvPr/>
        </p:nvSpPr>
        <p:spPr bwMode="auto">
          <a:xfrm>
            <a:off x="7399338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103"/>
          <p:cNvSpPr>
            <a:spLocks noChangeShapeType="1"/>
          </p:cNvSpPr>
          <p:nvPr/>
        </p:nvSpPr>
        <p:spPr bwMode="auto">
          <a:xfrm>
            <a:off x="64770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104"/>
          <p:cNvSpPr>
            <a:spLocks noChangeShapeType="1"/>
          </p:cNvSpPr>
          <p:nvPr/>
        </p:nvSpPr>
        <p:spPr bwMode="auto">
          <a:xfrm>
            <a:off x="7543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105"/>
          <p:cNvSpPr>
            <a:spLocks noChangeShapeType="1"/>
          </p:cNvSpPr>
          <p:nvPr/>
        </p:nvSpPr>
        <p:spPr bwMode="auto">
          <a:xfrm>
            <a:off x="5143500" y="48768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106"/>
          <p:cNvSpPr>
            <a:spLocks noChangeShapeType="1"/>
          </p:cNvSpPr>
          <p:nvPr/>
        </p:nvSpPr>
        <p:spPr bwMode="auto">
          <a:xfrm>
            <a:off x="57531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107"/>
          <p:cNvSpPr>
            <a:spLocks noChangeShapeType="1"/>
          </p:cNvSpPr>
          <p:nvPr/>
        </p:nvSpPr>
        <p:spPr bwMode="auto">
          <a:xfrm>
            <a:off x="74676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108"/>
          <p:cNvSpPr>
            <a:spLocks noChangeShapeType="1"/>
          </p:cNvSpPr>
          <p:nvPr/>
        </p:nvSpPr>
        <p:spPr bwMode="auto">
          <a:xfrm>
            <a:off x="5753100" y="47244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109"/>
          <p:cNvSpPr>
            <a:spLocks noChangeShapeType="1"/>
          </p:cNvSpPr>
          <p:nvPr/>
        </p:nvSpPr>
        <p:spPr bwMode="auto">
          <a:xfrm>
            <a:off x="5151438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Text Box 110"/>
          <p:cNvSpPr txBox="1">
            <a:spLocks noChangeArrowheads="1"/>
          </p:cNvSpPr>
          <p:nvPr/>
        </p:nvSpPr>
        <p:spPr bwMode="auto">
          <a:xfrm>
            <a:off x="6769100" y="3870326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Bob’s inputs</a:t>
            </a:r>
          </a:p>
        </p:txBody>
      </p:sp>
    </p:spTree>
    <p:extLst>
      <p:ext uri="{BB962C8B-B14F-4D97-AF65-F5344CB8AC3E}">
        <p14:creationId xmlns:p14="http://schemas.microsoft.com/office/powerpoint/2010/main" val="25103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86749</TotalTime>
  <Words>2869</Words>
  <Application>Microsoft Office PowerPoint</Application>
  <PresentationFormat>Widescreen</PresentationFormat>
  <Paragraphs>872</Paragraphs>
  <Slides>50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Course Business</vt:lpstr>
      <vt:lpstr>Cryptography CS 555</vt:lpstr>
      <vt:lpstr>Oblivious Transfer (OT)</vt:lpstr>
      <vt:lpstr>Bellare-Micali 1-out-of-2-OT protocol</vt:lpstr>
      <vt:lpstr>Bellare-Micali 1-out-of-2-OT protocol</vt:lpstr>
      <vt:lpstr>Bellare-Micali 1-out-of-2-OT protocol</vt:lpstr>
      <vt:lpstr>Bellare-Micali 1-out-of-2-OT protocol</vt:lpstr>
      <vt:lpstr>Yao’s Protocol</vt:lpstr>
      <vt:lpstr>Yao’s Protocol</vt:lpstr>
      <vt:lpstr>PowerPoint Presentation</vt:lpstr>
      <vt:lpstr>Intuition</vt:lpstr>
      <vt:lpstr>Intuition</vt:lpstr>
      <vt:lpstr>1: Pick Random Keys For Each Wire</vt:lpstr>
      <vt:lpstr>2: Encrypt Truth Table</vt:lpstr>
      <vt:lpstr>3: Send Garbled Truth Table</vt:lpstr>
      <vt:lpstr>4: Send Keys For Alice’s Inputs </vt:lpstr>
      <vt:lpstr>5: Use OT on Keys for Bob’s Input </vt:lpstr>
      <vt:lpstr>6: Evaluate Garbled Gate </vt:lpstr>
      <vt:lpstr>7: Evaluate Entire Circuit</vt:lpstr>
      <vt:lpstr>Security (Semi-Honest Model)</vt:lpstr>
      <vt:lpstr>Brief Discussion of Yao’s Protocol</vt:lpstr>
      <vt:lpstr>Fully Malicious Security?</vt:lpstr>
      <vt:lpstr>Fully Malicious Security</vt:lpstr>
      <vt:lpstr>CS 555:Week 15: Zero-Knowledge Proofs</vt:lpstr>
      <vt:lpstr>Computational Indistinguishability</vt:lpstr>
      <vt:lpstr>Computational Indistinguishability</vt:lpstr>
      <vt:lpstr>P vs NP</vt:lpstr>
      <vt:lpstr>Decisional Diffie-Hellman Problem (DDH)</vt:lpstr>
      <vt:lpstr>Decisional Diffie-Hellman Problem (DDH)</vt:lpstr>
      <vt:lpstr>Zero-Knowledge Proof</vt:lpstr>
      <vt:lpstr>Zero-Knowledge Proof</vt:lpstr>
      <vt:lpstr>Zero-Knowledge Proof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all NP</vt:lpstr>
      <vt:lpstr>Zero-Knowledge Proof for all NP</vt:lpstr>
      <vt:lpstr>Zero-Knowledge Proof for all NP</vt:lpstr>
      <vt:lpstr>Zero-Knowledge Proof for all NP</vt:lpstr>
      <vt:lpstr>Secure Multiparty Computation (Adversary Models)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356</cp:revision>
  <cp:lastPrinted>2017-10-28T19:03:12Z</cp:lastPrinted>
  <dcterms:created xsi:type="dcterms:W3CDTF">2016-12-31T20:38:01Z</dcterms:created>
  <dcterms:modified xsi:type="dcterms:W3CDTF">2017-12-02T22:36:29Z</dcterms:modified>
</cp:coreProperties>
</file>