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771" r:id="rId2"/>
    <p:sldId id="439" r:id="rId3"/>
    <p:sldId id="960" r:id="rId4"/>
    <p:sldId id="961" r:id="rId5"/>
    <p:sldId id="962" r:id="rId6"/>
    <p:sldId id="963" r:id="rId7"/>
    <p:sldId id="964" r:id="rId8"/>
    <p:sldId id="965" r:id="rId9"/>
    <p:sldId id="966" r:id="rId10"/>
    <p:sldId id="967" r:id="rId11"/>
    <p:sldId id="968" r:id="rId12"/>
    <p:sldId id="1032" r:id="rId13"/>
    <p:sldId id="969" r:id="rId14"/>
    <p:sldId id="970" r:id="rId15"/>
    <p:sldId id="971" r:id="rId16"/>
    <p:sldId id="972" r:id="rId17"/>
    <p:sldId id="973" r:id="rId18"/>
    <p:sldId id="974" r:id="rId19"/>
    <p:sldId id="975" r:id="rId20"/>
    <p:sldId id="976" r:id="rId21"/>
    <p:sldId id="977" r:id="rId22"/>
    <p:sldId id="978" r:id="rId23"/>
    <p:sldId id="979" r:id="rId24"/>
    <p:sldId id="980" r:id="rId25"/>
    <p:sldId id="981" r:id="rId26"/>
    <p:sldId id="1033" r:id="rId27"/>
    <p:sldId id="982" r:id="rId28"/>
    <p:sldId id="983" r:id="rId29"/>
    <p:sldId id="984" r:id="rId30"/>
    <p:sldId id="985" r:id="rId31"/>
    <p:sldId id="986" r:id="rId32"/>
    <p:sldId id="987" r:id="rId33"/>
    <p:sldId id="988" r:id="rId34"/>
    <p:sldId id="989" r:id="rId35"/>
    <p:sldId id="993" r:id="rId36"/>
    <p:sldId id="994" r:id="rId37"/>
    <p:sldId id="995" r:id="rId38"/>
    <p:sldId id="997" r:id="rId39"/>
    <p:sldId id="998" r:id="rId40"/>
    <p:sldId id="999" r:id="rId41"/>
    <p:sldId id="1000" r:id="rId42"/>
    <p:sldId id="1001" r:id="rId43"/>
    <p:sldId id="1002" r:id="rId44"/>
    <p:sldId id="1003" r:id="rId45"/>
    <p:sldId id="1004" r:id="rId46"/>
    <p:sldId id="1005" r:id="rId47"/>
    <p:sldId id="1006" r:id="rId48"/>
    <p:sldId id="1008" r:id="rId49"/>
    <p:sldId id="1009" r:id="rId50"/>
    <p:sldId id="1010" r:id="rId51"/>
    <p:sldId id="1011" r:id="rId52"/>
    <p:sldId id="1012" r:id="rId53"/>
    <p:sldId id="1013" r:id="rId54"/>
    <p:sldId id="1014" r:id="rId55"/>
    <p:sldId id="1015" r:id="rId56"/>
    <p:sldId id="1016" r:id="rId57"/>
    <p:sldId id="1017" r:id="rId58"/>
    <p:sldId id="1018" r:id="rId59"/>
    <p:sldId id="1019" r:id="rId60"/>
    <p:sldId id="1020" r:id="rId61"/>
    <p:sldId id="1021" r:id="rId62"/>
    <p:sldId id="1022" r:id="rId63"/>
    <p:sldId id="1023" r:id="rId64"/>
    <p:sldId id="1024" r:id="rId65"/>
    <p:sldId id="1025" r:id="rId66"/>
    <p:sldId id="1026" r:id="rId67"/>
    <p:sldId id="1027" r:id="rId68"/>
    <p:sldId id="1028" r:id="rId69"/>
    <p:sldId id="1029" r:id="rId70"/>
    <p:sldId id="1030" r:id="rId71"/>
    <p:sldId id="1031" r:id="rId7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1926" autoAdjust="0"/>
  </p:normalViewPr>
  <p:slideViewPr>
    <p:cSldViewPr snapToGrid="0">
      <p:cViewPr varScale="1">
        <p:scale>
          <a:sx n="83" d="100"/>
          <a:sy n="83" d="100"/>
        </p:scale>
        <p:origin x="16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C85FA0-1860-435B-9626-CB21D9C53071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3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57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𝑥𝑦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i="0">
                    <a:latin typeface="Cambria Math" panose="02040503050406030204" pitchFamily="18" charset="0"/>
                  </a:rPr>
                  <a:t>|Pr_(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y←ℤ_𝑞 ) [</a:t>
                </a:r>
                <a:r>
                  <a:rPr lang="en-US" i="0">
                    <a:latin typeface="Cambria Math" panose="02040503050406030204" pitchFamily="18" charset="0"/>
                  </a:rPr>
                  <a:t>𝐴(𝑔^𝑥,⟨𝑔^𝑦,𝑚_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𝑏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i="0">
                    <a:latin typeface="Cambria Math" panose="02040503050406030204" pitchFamily="18" charset="0"/>
                  </a:rPr>
                  <a:t>𝑔^𝑥𝑦 ⟩)=1]−Pr_(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y,z←ℤ_𝑞 ) [</a:t>
                </a:r>
                <a:r>
                  <a:rPr lang="en-US" i="0">
                    <a:latin typeface="Cambria Math" panose="02040503050406030204" pitchFamily="18" charset="0"/>
                  </a:rPr>
                  <a:t>𝐴(𝑔^𝑥,⟨𝑔^𝑦,𝑚_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𝑏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i="0">
                    <a:latin typeface="Cambria Math" panose="02040503050406030204" pitchFamily="18" charset="0"/>
                  </a:rPr>
                  <a:t>𝑔^𝑧 ⟩)=1]|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i="0">
                    <a:latin typeface="Cambria Math" panose="02040503050406030204" pitchFamily="18" charset="0"/>
                  </a:rPr>
                  <a:t>|Pr_(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y←ℤ_𝑞 ) [</a:t>
                </a:r>
                <a:r>
                  <a:rPr lang="en-US" i="0">
                    <a:latin typeface="Cambria Math" panose="02040503050406030204" pitchFamily="18" charset="0"/>
                  </a:rPr>
                  <a:t>𝐴(ℎ,⟨𝑔^𝑦,𝑚_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𝑏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i="0">
                    <a:latin typeface="Cambria Math" panose="02040503050406030204" pitchFamily="18" charset="0"/>
                  </a:rPr>
                  <a:t>ℎ^𝑧 ⟩)=1]−Pr_(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y,z←ℤ_𝑞 ) [</a:t>
                </a:r>
                <a:r>
                  <a:rPr lang="en-US" i="0">
                    <a:latin typeface="Cambria Math" panose="02040503050406030204" pitchFamily="18" charset="0"/>
                  </a:rPr>
                  <a:t>𝐴(ℎ,⟨𝑔^𝑦,𝑚_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𝑏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i="0">
                    <a:latin typeface="Cambria Math" panose="02040503050406030204" pitchFamily="18" charset="0"/>
                  </a:rPr>
                  <a:t>𝑔^𝑧 ⟩)=1]|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43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79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88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08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1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11/9/2017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11/9/2017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andbox.open.wolframcloud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2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73.png"/><Relationship Id="rId4" Type="http://schemas.openxmlformats.org/officeDocument/2006/relationships/image" Target="../media/image1.jpeg"/><Relationship Id="rId9" Type="http://schemas.openxmlformats.org/officeDocument/2006/relationships/image" Target="../media/image20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221.png"/><Relationship Id="rId3" Type="http://schemas.openxmlformats.org/officeDocument/2006/relationships/image" Target="../media/image1.jpeg"/><Relationship Id="rId7" Type="http://schemas.openxmlformats.org/officeDocument/2006/relationships/image" Target="../media/image2700.png"/><Relationship Id="rId12" Type="http://schemas.openxmlformats.org/officeDocument/2006/relationships/image" Target="../media/image3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800.png"/><Relationship Id="rId5" Type="http://schemas.openxmlformats.org/officeDocument/2006/relationships/image" Target="../media/image2.png"/><Relationship Id="rId10" Type="http://schemas.openxmlformats.org/officeDocument/2006/relationships/image" Target="../media/image300.png"/><Relationship Id="rId4" Type="http://schemas.openxmlformats.org/officeDocument/2006/relationships/image" Target="../media/image260.png"/><Relationship Id="rId9" Type="http://schemas.openxmlformats.org/officeDocument/2006/relationships/image" Target="../media/image29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3" Type="http://schemas.openxmlformats.org/officeDocument/2006/relationships/image" Target="../media/image1.jpe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340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hyperlink" Target="https://factorable.net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.jpe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140.png"/><Relationship Id="rId5" Type="http://schemas.openxmlformats.org/officeDocument/2006/relationships/image" Target="../media/image2.png"/><Relationship Id="rId10" Type="http://schemas.openxmlformats.org/officeDocument/2006/relationships/image" Target="../media/image132.png"/><Relationship Id="rId4" Type="http://schemas.openxmlformats.org/officeDocument/2006/relationships/image" Target="../media/image71.png"/><Relationship Id="rId9" Type="http://schemas.openxmlformats.org/officeDocument/2006/relationships/image" Target="../media/image8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.jpeg"/><Relationship Id="rId7" Type="http://schemas.openxmlformats.org/officeDocument/2006/relationships/image" Target="../media/image150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140.png"/><Relationship Id="rId5" Type="http://schemas.openxmlformats.org/officeDocument/2006/relationships/image" Target="../media/image2.png"/><Relationship Id="rId10" Type="http://schemas.openxmlformats.org/officeDocument/2006/relationships/image" Target="../media/image132.png"/><Relationship Id="rId4" Type="http://schemas.openxmlformats.org/officeDocument/2006/relationships/image" Target="../media/image71.png"/><Relationship Id="rId9" Type="http://schemas.openxmlformats.org/officeDocument/2006/relationships/image" Target="../media/image12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82.png"/><Relationship Id="rId3" Type="http://schemas.openxmlformats.org/officeDocument/2006/relationships/image" Target="../media/image1.jpeg"/><Relationship Id="rId7" Type="http://schemas.openxmlformats.org/officeDocument/2006/relationships/image" Target="../media/image92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131.png"/><Relationship Id="rId5" Type="http://schemas.openxmlformats.org/officeDocument/2006/relationships/image" Target="../media/image2.png"/><Relationship Id="rId10" Type="http://schemas.openxmlformats.org/officeDocument/2006/relationships/image" Target="../media/image121.png"/><Relationship Id="rId4" Type="http://schemas.openxmlformats.org/officeDocument/2006/relationships/image" Target="../media/image61.png"/><Relationship Id="rId9" Type="http://schemas.openxmlformats.org/officeDocument/2006/relationships/image" Target="../media/image1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Homework 4 </a:t>
            </a:r>
            <a:r>
              <a:rPr lang="en-US" b="1" dirty="0" smtClean="0"/>
              <a:t>Due Thursday in Class</a:t>
            </a:r>
            <a:endParaRPr lang="en-US" b="1" dirty="0" smtClean="0"/>
          </a:p>
          <a:p>
            <a:r>
              <a:rPr lang="en-US" dirty="0" smtClean="0"/>
              <a:t>Bonus Problem (10 Points)</a:t>
            </a:r>
          </a:p>
          <a:p>
            <a:pPr lvl="1"/>
            <a:r>
              <a:rPr lang="en-US" dirty="0" smtClean="0"/>
              <a:t>Second bonus problem (5 pts) is easiest to solve with Mathematica</a:t>
            </a:r>
          </a:p>
          <a:p>
            <a:pPr lvl="1"/>
            <a:r>
              <a:rPr lang="en-US" b="1" dirty="0" smtClean="0">
                <a:hlinkClick r:id="rId2"/>
              </a:rPr>
              <a:t>https</a:t>
            </a:r>
            <a:r>
              <a:rPr lang="en-US" b="1" dirty="0">
                <a:hlinkClick r:id="rId2"/>
              </a:rPr>
              <a:t>://</a:t>
            </a:r>
            <a:r>
              <a:rPr lang="en-US" b="1" dirty="0" smtClean="0">
                <a:hlinkClick r:id="rId2"/>
              </a:rPr>
              <a:t>sandbox.open.wolframcloud.com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702" y="1527958"/>
            <a:ext cx="2538598" cy="23619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1951" y="160998"/>
                <a:ext cx="10515600" cy="1325563"/>
              </a:xfrm>
            </p:spPr>
            <p:txBody>
              <a:bodyPr/>
              <a:lstStyle/>
              <a:p>
                <a:r>
                  <a:rPr lang="en-US" dirty="0" smtClean="0"/>
                  <a:t>Eavesdropping Security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PubK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eav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1951" y="160998"/>
                <a:ext cx="10515600" cy="1325563"/>
              </a:xfrm>
              <a:blipFill>
                <a:blip r:embed="rId5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109955" y="2359146"/>
            <a:ext cx="5351093" cy="7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55057" y="1764294"/>
                <a:ext cx="1689373" cy="6381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/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</m:sSubSup>
                    </m:oMath>
                  </m:oMathPara>
                </a14:m>
                <a:endParaRPr lang="en-US" sz="3200" baseline="-2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057" y="1764294"/>
                <a:ext cx="1689373" cy="6381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69822" y="4466896"/>
            <a:ext cx="24497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(</a:t>
            </a:r>
            <a:r>
              <a:rPr lang="en-US" sz="2800" b="1" dirty="0" err="1" smtClean="0"/>
              <a:t>pk,sk</a:t>
            </a:r>
            <a:r>
              <a:rPr lang="en-US" sz="2800" b="1" dirty="0" smtClean="0"/>
              <a:t>)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070598" y="2945556"/>
            <a:ext cx="5390449" cy="18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518254" y="2297222"/>
                <a:ext cx="2942793" cy="624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254" y="2297222"/>
                <a:ext cx="2942793" cy="6241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2070598" y="348137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2992519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b’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eav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 flipV="1">
            <a:off x="1940560" y="1779478"/>
            <a:ext cx="5614909" cy="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765801" y="1361855"/>
            <a:ext cx="225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Public Key: </a:t>
            </a:r>
            <a:r>
              <a:rPr lang="en-US" sz="2800" b="1" dirty="0" err="1" smtClean="0"/>
              <a:t>pk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23339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0" grpId="1"/>
      <p:bldP spid="3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11.18: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be the El-Gamal Encryption scheme (above) then if DDH is hard relative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 CPA-Secure.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First introduce an `encryption scheme’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</m:acc>
                  </m:oMath>
                </a14:m>
                <a:r>
                  <a:rPr lang="en-US" dirty="0" smtClean="0"/>
                  <a:t> in which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Enc</m:t>
                            </m:r>
                            <m:r>
                              <m:rPr>
                                <m:sty m:val="p"/>
                              </m:rPr>
                              <a:rPr lang="en-US" baseline="-25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</m:acc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for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(there is actually no way to do decryption, but the experiment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PubK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</m:acc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eav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 is still well defined).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Claim: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PubK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</m:acc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eav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2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11.18: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be the El-Gamal Encryption scheme (above) then if DDH is hard relative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 CPA-Secure.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First introduce an `encryption scheme’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</m:acc>
                  </m:oMath>
                </a14:m>
                <a:r>
                  <a:rPr lang="en-US" dirty="0" smtClean="0"/>
                  <a:t> in which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Enc</m:t>
                            </m:r>
                            <m:r>
                              <m:rPr>
                                <m:sty m:val="p"/>
                              </m:rPr>
                              <a:rPr lang="en-US" baseline="-25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</m:acc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for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(there is actually no way to do decryption, but the experiment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PubK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</m:acc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eav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 is still well defined).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Claim: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PubK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</m:acc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eav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(using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Lemma 11.15)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eav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eav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PubK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eav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252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0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11.18: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be the El-Gamal Encryption scheme (above) then if DDH is hard relative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 CPA-Secure.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We just showed that  </a:t>
                </a: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eav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Therefore, it suffices to show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PubK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eav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PubK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eav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𝐧𝐞𝐠𝐥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This, will follow from DDH assumption.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8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4320" y="1825625"/>
                <a:ext cx="117348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11.18: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be the El-Gamal Encryption scheme (above) then if DDH is hard relative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 CPA-Secure.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We </a:t>
                </a:r>
                <a:r>
                  <a:rPr lang="en-US" dirty="0"/>
                  <a:t>can build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dirty="0"/>
                  <a:t> to break DDH </a:t>
                </a:r>
                <a:r>
                  <a:rPr lang="en-US" dirty="0" smtClean="0"/>
                  <a:t>assumption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not CPA-Secure. </a:t>
                </a:r>
                <a:r>
                  <a:rPr lang="en-US" dirty="0"/>
                  <a:t>Simulate </a:t>
                </a:r>
                <a:r>
                  <a:rPr lang="en-US" dirty="0" smtClean="0"/>
                  <a:t>eavesdropping attacker A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Send attacker public key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Receive m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from A.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Send A the ciphertext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dirty="0" smtClean="0"/>
                  <a:t>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Output 1 if and only if attacker outputs b’=b.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𝑥𝑦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PubK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eav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PubK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eav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PubK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eav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4320" y="1825625"/>
                <a:ext cx="11734800" cy="4351338"/>
              </a:xfrm>
              <a:blipFill>
                <a:blip r:embed="rId3"/>
                <a:stretch>
                  <a:fillRect l="-935" t="-3501" b="-7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4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for </a:t>
                </a:r>
                <a:r>
                  <a:rPr lang="en-US" dirty="0"/>
                  <a:t>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Fact: </a:t>
                </a:r>
                <a:r>
                  <a:rPr lang="en-US" dirty="0" smtClean="0"/>
                  <a:t>El-Gamal Encryption is malleable.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Enc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Encpk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Dec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Hint: </a:t>
                </a:r>
                <a:r>
                  <a:rPr lang="en-US" dirty="0" smtClean="0"/>
                  <a:t>This observation may be relevant for homework 4.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96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Encapsulation Mechanism (KEM)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Three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Random Bits R</a:t>
                </a:r>
              </a:p>
              <a:p>
                <a:pPr lvl="2"/>
                <a:r>
                  <a:rPr lang="en-US" dirty="0"/>
                  <a:t>Output: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𝒑𝒌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𝒔𝒌</m:t>
                        </m:r>
                      </m:e>
                    </m:d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𝓚</m:t>
                    </m:r>
                  </m:oMath>
                </a14:m>
                <a:endParaRPr lang="en-US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aps</m:t>
                        </m:r>
                        <m:r>
                          <m:rPr>
                            <m:sty m:val="p"/>
                          </m:rPr>
                          <a:rPr lang="en-US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Input: security parameter, random bits R</a:t>
                </a:r>
              </a:p>
              <a:p>
                <a:pPr lvl="2"/>
                <a:r>
                  <a:rPr lang="en-US" dirty="0" smtClean="0"/>
                  <a:t>Output: Symmetric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a ciphertext c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(Deterministic </a:t>
                </a:r>
                <a:r>
                  <a:rPr lang="en-US" dirty="0"/>
                  <a:t>algorithm)</a:t>
                </a:r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a ciphertex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symmetric key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 (fail)</a:t>
                </a:r>
                <a:endParaRPr lang="en-US" dirty="0"/>
              </a:p>
              <a:p>
                <a:r>
                  <a:rPr lang="en-US" b="1" dirty="0"/>
                  <a:t>Invariant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Decaps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sk</m:t>
                    </m:r>
                  </m:oMath>
                </a14:m>
                <a:r>
                  <a:rPr lang="en-US" dirty="0" smtClean="0"/>
                  <a:t>(c)=k whenever (</a:t>
                </a:r>
                <a:r>
                  <a:rPr lang="en-US" dirty="0" err="1" smtClean="0"/>
                  <a:t>c,k</a:t>
                </a:r>
                <a:r>
                  <a:rPr lang="en-US" dirty="0" smtClean="0"/>
                  <a:t>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Encaps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pk</m:t>
                    </m:r>
                  </m:oMath>
                </a14:m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KEM CCA-Security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KEM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cca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368455" y="2290553"/>
                <a:ext cx="1089722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455" y="2290553"/>
                <a:ext cx="1089722" cy="453137"/>
              </a:xfrm>
              <a:prstGeom prst="rect">
                <a:avLst/>
              </a:prstGeom>
              <a:blipFill>
                <a:blip r:embed="rId7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69822" y="4466896"/>
                <a:ext cx="3737113" cy="2285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Random bit b</a:t>
                </a:r>
              </a:p>
              <a:p>
                <a:r>
                  <a:rPr lang="en-US" sz="2800" b="1" dirty="0" smtClean="0"/>
                  <a:t>(</a:t>
                </a:r>
                <a:r>
                  <a:rPr lang="en-US" sz="2800" b="1" dirty="0" err="1" smtClean="0"/>
                  <a:t>pk,sk</a:t>
                </a:r>
                <a:r>
                  <a:rPr lang="en-US" sz="2800" b="1" dirty="0" smtClean="0"/>
                  <a:t>) = Gen(.)</a:t>
                </a:r>
              </a:p>
              <a:p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2800" b="1" i="1" baseline="-2500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𝐄𝐧𝐜𝐚𝐩𝐬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baseline="-2500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822" y="4466896"/>
                <a:ext cx="3737113" cy="2285369"/>
              </a:xfrm>
              <a:prstGeom prst="rect">
                <a:avLst/>
              </a:prstGeom>
              <a:blipFill>
                <a:blip r:embed="rId8"/>
                <a:stretch>
                  <a:fillRect l="-3426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318338" y="216726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70598" y="44668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39780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411169" y="277698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230947" y="3169379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024176" y="2740505"/>
                <a:ext cx="21167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𝐃𝐞𝐜𝐚𝐩𝐬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176" y="2740505"/>
                <a:ext cx="2116733" cy="461665"/>
              </a:xfrm>
              <a:prstGeom prst="rect">
                <a:avLst/>
              </a:prstGeom>
              <a:blipFill>
                <a:blip r:embed="rId9"/>
                <a:stretch>
                  <a:fillRect l="-288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320635" y="35122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230947" y="392539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410285" y="389164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KEM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cca</m:t>
                              </m:r>
                            </m:sup>
                          </m:sSubSup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 rot="5400000">
            <a:off x="4397600" y="2053777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300905" y="3078791"/>
                <a:ext cx="1157272" cy="730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aseline="-25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905" y="3078791"/>
                <a:ext cx="1157272" cy="7301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102745" y="3472192"/>
                <a:ext cx="21167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𝐃𝐞𝐜𝐚𝐩𝐬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𝒔𝒌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745" y="3472192"/>
                <a:ext cx="2116733" cy="461665"/>
              </a:xfrm>
              <a:prstGeom prst="rect">
                <a:avLst/>
              </a:prstGeom>
              <a:blipFill>
                <a:blip r:embed="rId12"/>
                <a:stretch>
                  <a:fillRect l="-288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09779" y="1688909"/>
                <a:ext cx="15814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𝒑𝒌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𝒌𝒃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779" y="1688909"/>
                <a:ext cx="1581459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44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0" grpId="0"/>
      <p:bldP spid="20" grpId="1"/>
      <p:bldP spid="28" grpId="0"/>
      <p:bldP spid="14" grpId="0"/>
      <p:bldP spid="34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KEM from RSA and El-Gamal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CCA-Secure KEM from RSA in Random Oracle Model</a:t>
            </a:r>
          </a:p>
          <a:p>
            <a:endParaRPr lang="en-US" dirty="0" smtClean="0"/>
          </a:p>
          <a:p>
            <a:r>
              <a:rPr lang="en-US" dirty="0" smtClean="0"/>
              <a:t>El-Gamal also yields CCA-Secure KEM in Random Oracle Model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El-Gamal also </a:t>
            </a:r>
            <a:r>
              <a:rPr lang="en-US" dirty="0" smtClean="0"/>
              <a:t>yields a CPA-Secure KEM in standard </a:t>
            </a:r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Disadvantage: weaker security notion for KEM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3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KEM CPA-Security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KEM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69822" y="4466896"/>
                <a:ext cx="3737113" cy="2285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Random bit b</a:t>
                </a:r>
              </a:p>
              <a:p>
                <a:r>
                  <a:rPr lang="en-US" sz="2800" b="1" dirty="0" smtClean="0"/>
                  <a:t>(</a:t>
                </a:r>
                <a:r>
                  <a:rPr lang="en-US" sz="2800" b="1" dirty="0" err="1" smtClean="0"/>
                  <a:t>pk,sk</a:t>
                </a:r>
                <a:r>
                  <a:rPr lang="en-US" sz="2800" b="1" dirty="0" smtClean="0"/>
                  <a:t>) = Gen(.)</a:t>
                </a:r>
              </a:p>
              <a:p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2800" b="1" i="1" baseline="-2500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𝐄𝐧𝐜𝐚𝐩𝐬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baseline="-2500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822" y="4466896"/>
                <a:ext cx="3737113" cy="2285369"/>
              </a:xfrm>
              <a:prstGeom prst="rect">
                <a:avLst/>
              </a:prstGeom>
              <a:blipFill>
                <a:blip r:embed="rId7"/>
                <a:stretch>
                  <a:fillRect l="-3426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318338" y="216726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83958" y="323245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09029" y="2613205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b’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KEM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p>
                          </m:sSubSup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570422" y="1564847"/>
                <a:ext cx="208819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𝒑𝒌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422" y="1564847"/>
                <a:ext cx="2088199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076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469006"/>
            <a:ext cx="10424160" cy="2754312"/>
          </a:xfrm>
        </p:spPr>
        <p:txBody>
          <a:bodyPr>
            <a:normAutofit/>
          </a:bodyPr>
          <a:lstStyle/>
          <a:p>
            <a:pPr algn="l"/>
            <a:r>
              <a:rPr lang="en-US" sz="2900" b="1" dirty="0" smtClean="0"/>
              <a:t>Week </a:t>
            </a:r>
            <a:r>
              <a:rPr lang="en-US" sz="2900" b="1" dirty="0" smtClean="0"/>
              <a:t>13: </a:t>
            </a:r>
            <a:endParaRPr lang="en-US" sz="2900" b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El Gamal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RSA Attacks and Fixes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Digital Signatures</a:t>
            </a:r>
            <a:endParaRPr lang="en-US" sz="2900" dirty="0"/>
          </a:p>
          <a:p>
            <a:pPr algn="l"/>
            <a:r>
              <a:rPr lang="en-US" sz="2900" b="1" dirty="0" smtClean="0"/>
              <a:t>Readings: </a:t>
            </a:r>
            <a:r>
              <a:rPr lang="en-US" sz="2900" dirty="0" smtClean="0"/>
              <a:t>Katz </a:t>
            </a:r>
            <a:r>
              <a:rPr lang="en-US" sz="2900" dirty="0"/>
              <a:t>and </a:t>
            </a:r>
            <a:r>
              <a:rPr lang="en-US" sz="2900" dirty="0" smtClean="0"/>
              <a:t>Lindell Chapter 10 &amp; Chapter 11.1-11.2, 11.4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2720" y="6388655"/>
            <a:ext cx="102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Fall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70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CCA-Secure Encryption from CPA-Secure KEM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𝐄𝐧𝐜</m:t>
                              </m:r>
                            </m:e>
                            <m:sub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Where</a:t>
                </a:r>
                <a:r>
                  <a:rPr lang="en-US" b="1" dirty="0" smtClean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𝐚𝐩𝐬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dirty="0" smtClean="0"/>
                  <a:t>,</a:t>
                </a: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is a eavesdropping-secure symmetric key encryption algorithm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𝐄𝐧𝐜𝐚𝐩𝐬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is a CPA-Secure KEM.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11.12: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/>
                  <a:t>CPA-Secure </a:t>
                </a:r>
                <a:r>
                  <a:rPr lang="en-US" dirty="0" smtClean="0"/>
                  <a:t>public key encryption scheme.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20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CPA-Secure KEM with El-Gamal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Run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to obtain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of order q (with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and a generator g such that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Choose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and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Public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Private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 smtClean="0"/>
                  <a:t>Pick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Output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LeastSigNBits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(Deterministic algorithm)</a:t>
                </a:r>
              </a:p>
              <a:p>
                <a:pPr lvl="1"/>
                <a:r>
                  <a:rPr lang="en-US" dirty="0" smtClean="0"/>
                  <a:t>Output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LeastSigNBits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4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CPA-Secure KEM with El-Gamal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4480" y="1825625"/>
                <a:ext cx="11724640" cy="4351338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Run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to obtain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of order q (with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and a generator g such that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Choose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and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Public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Private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 smtClean="0"/>
                  <a:t>Pick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Output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LeastSigNBits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(Deterministic algorithm)</a:t>
                </a:r>
              </a:p>
              <a:p>
                <a:pPr lvl="1"/>
                <a:r>
                  <a:rPr lang="en-US" dirty="0" smtClean="0"/>
                  <a:t>Output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LeastSigNBits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500">
                              <a:latin typeface="Cambria Math" panose="02040503050406030204" pitchFamily="18" charset="0"/>
                            </a:rPr>
                            <m:t>Decaps</m:t>
                          </m:r>
                          <m:r>
                            <m:rPr>
                              <m:sty m:val="p"/>
                            </m:rPr>
                            <a:rPr lang="en-US" sz="3500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sk</m:t>
                          </m:r>
                        </m:fName>
                        <m:e>
                          <m:d>
                            <m:d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</a:rPr>
                            <m:t>LeastSig</m:t>
                          </m:r>
                          <m:r>
                            <m:rPr>
                              <m:sty m:val="p"/>
                            </m:rPr>
                            <a:rPr lang="en-US" sz="3500">
                              <a:latin typeface="Cambria Math" panose="02040503050406030204" pitchFamily="18" charset="0"/>
                            </a:rPr>
                            <m:t>NBits</m:t>
                          </m:r>
                          <m:d>
                            <m:d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sz="35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</a:rPr>
                            <m:t>LeastSig</m:t>
                          </m:r>
                          <m:r>
                            <m:rPr>
                              <m:sty m:val="p"/>
                            </m:rPr>
                            <a:rPr lang="en-US" sz="3500">
                              <a:latin typeface="Cambria Math" panose="02040503050406030204" pitchFamily="18" charset="0"/>
                            </a:rPr>
                            <m:t>NBits</m:t>
                          </m:r>
                          <m:d>
                            <m:d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5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3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5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480" y="1825625"/>
                <a:ext cx="11724640" cy="4351338"/>
              </a:xfrm>
              <a:blipFill>
                <a:blip r:embed="rId2"/>
                <a:stretch>
                  <a:fillRect l="-728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34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CPA-Secure KEM with El-Gamal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Run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to obtain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of order q (with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and a generator g such that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Choose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and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Public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Private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 smtClean="0"/>
                  <a:t>Pick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Output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LeastSigNBits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(Deterministic algorithm)</a:t>
                </a:r>
              </a:p>
              <a:p>
                <a:pPr lvl="1"/>
                <a:r>
                  <a:rPr lang="en-US" dirty="0" smtClean="0"/>
                  <a:t>Output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LeastSigNBits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Theorem 11.20: </a:t>
                </a:r>
                <a:r>
                  <a:rPr lang="en-US" dirty="0" smtClean="0"/>
                  <a:t>If DDH is hard relative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dirty="0" smtClean="0"/>
                  <a:t> then (</a:t>
                </a:r>
                <a:r>
                  <a:rPr lang="en-US" dirty="0" err="1" smtClean="0"/>
                  <a:t>Gen,Encaps,Decaps</a:t>
                </a:r>
                <a:r>
                  <a:rPr lang="en-US" dirty="0" smtClean="0"/>
                  <a:t>) is a CPA-Secure KEM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r="-1159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15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CPA-Secure KEM with El-Gamal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Run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to obtain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of order q (with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and a generator g such that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Choose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and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Public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Private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 smtClean="0"/>
                  <a:t>Pick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Output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LeastSigNBits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(Deterministic algorithm)</a:t>
                </a:r>
              </a:p>
              <a:p>
                <a:pPr lvl="1"/>
                <a:r>
                  <a:rPr lang="en-US" dirty="0" smtClean="0"/>
                  <a:t>Output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LeastSigNBits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Remark: </a:t>
                </a:r>
                <a:r>
                  <a:rPr lang="en-US" dirty="0" smtClean="0"/>
                  <a:t>If CDH is hard relative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dirty="0" smtClean="0"/>
                  <a:t> then (</a:t>
                </a:r>
                <a:r>
                  <a:rPr lang="en-US" dirty="0" err="1" smtClean="0"/>
                  <a:t>Gen,Encaps,Decaps</a:t>
                </a:r>
                <a:r>
                  <a:rPr lang="en-US" dirty="0" smtClean="0"/>
                  <a:t>) and we replace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LeastSigNBits</m:t>
                    </m:r>
                  </m:oMath>
                </a14:m>
                <a:r>
                  <a:rPr lang="en-US" dirty="0" smtClean="0"/>
                  <a:t> with a random oracle H then this is a CPA-Secure KEM </a:t>
                </a:r>
              </a:p>
              <a:p>
                <a:pPr marL="0" indent="0">
                  <a:buNone/>
                </a:pPr>
                <a:r>
                  <a:rPr lang="en-US" dirty="0" smtClean="0"/>
                  <a:t>(…also CCA-secure under a slightly stronger assumption called gap-CDH)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4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CCA-Secure Variant in Random Oracle 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0040" y="1825625"/>
                <a:ext cx="1103376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Key Generation (Gen(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)):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Run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to obtain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of order q (with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and a generator g such that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Choose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and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Public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Private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𝑀𝑎𝑐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</m:sub>
                          <m:sup/>
                        </m:sSub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for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where</a:t>
                </a:r>
              </a:p>
              <a:p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d>
                        <m:dPr>
                          <m:begChr m:val="‖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KEM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</m:sub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040" y="1825625"/>
                <a:ext cx="11033760" cy="4351338"/>
              </a:xfrm>
              <a:blipFill>
                <a:blip r:embed="rId2"/>
                <a:stretch>
                  <a:fillRect l="-994" t="-2801" r="-27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1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CCA-Secure Variant in Random Oracle 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0040" y="1825625"/>
                <a:ext cx="11033760" cy="4351338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:r>
                  <a:rPr lang="en-US" sz="2800" dirty="0" smtClean="0"/>
                  <a:t>Public </a:t>
                </a:r>
                <a:r>
                  <a:rPr lang="en-US" sz="2800" dirty="0"/>
                  <a:t>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sz="2800" dirty="0" smtClean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sz="2800" dirty="0" smtClean="0"/>
                  <a:t>Private </a:t>
                </a:r>
                <a:r>
                  <a:rPr lang="en-US" sz="2800" dirty="0"/>
                  <a:t>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sk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𝑀𝑎𝑐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</m:sub>
                          <m:sup/>
                        </m:sSub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for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output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; otherwise output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040" y="1825625"/>
                <a:ext cx="11033760" cy="4351338"/>
              </a:xfrm>
              <a:blipFill>
                <a:blip r:embed="rId2"/>
                <a:stretch>
                  <a:fillRect l="-116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CCA-Secure Variant in Random Oracle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0040" y="1825625"/>
                <a:ext cx="1103376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</a:t>
                </a:r>
                <a:r>
                  <a:rPr lang="en-US" dirty="0" smtClean="0"/>
                  <a:t>: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is CPA-secure,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sub>
                      <m:sup/>
                    </m:sSubSup>
                  </m:oMath>
                </a14:m>
                <a:r>
                  <a:rPr lang="en-US" dirty="0" smtClean="0"/>
                  <a:t> is a strong MAC and a problem called gap-CDH is hard then this a CCA-secure public key encryption scheme in the random oracle model.</a:t>
                </a:r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Mac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</m:sub>
                          <m:sup/>
                        </m:sSub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for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or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output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; otherwise output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040" y="1825625"/>
                <a:ext cx="11033760" cy="4351338"/>
              </a:xfrm>
              <a:blipFill>
                <a:blip r:embed="rId2"/>
                <a:stretch>
                  <a:fillRect l="-1160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5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CCA-Secure Variant in Random Oracle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0040" y="1825625"/>
                <a:ext cx="1103376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Remark</a:t>
                </a:r>
                <a:r>
                  <a:rPr lang="en-US" dirty="0" smtClean="0"/>
                  <a:t>: The CCA-Secure variant is used in practice in the ISO/IEC 18033-2 standard for </a:t>
                </a:r>
                <a:r>
                  <a:rPr lang="en-US" smtClean="0"/>
                  <a:t>public-key encryption.</a:t>
                </a:r>
                <a:endParaRPr lang="en-US" dirty="0" smtClean="0"/>
              </a:p>
              <a:p>
                <a:r>
                  <a:rPr lang="en-US" dirty="0" err="1" smtClean="0"/>
                  <a:t>Diffie</a:t>
                </a:r>
                <a:r>
                  <a:rPr lang="en-US" dirty="0" smtClean="0"/>
                  <a:t>-Hellman Integrated Encryption Scheme (DHIES)</a:t>
                </a:r>
              </a:p>
              <a:p>
                <a:r>
                  <a:rPr lang="en-US" dirty="0" smtClean="0"/>
                  <a:t>Elliptic Curve Integrated Encryption Scheme (ECIES)</a:t>
                </a:r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Mac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</m:sub>
                          <m:sup/>
                        </m:sSub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for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or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output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; otherwise output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040" y="1825625"/>
                <a:ext cx="11033760" cy="4351338"/>
              </a:xfrm>
              <a:blipFill>
                <a:blip r:embed="rId2"/>
                <a:stretch>
                  <a:fillRect l="-1160" t="-3081" r="-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13: Topic 2: More RSA Attacks + Fixes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29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8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7020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Week </a:t>
            </a:r>
            <a:r>
              <a:rPr lang="en-US" dirty="0" smtClean="0"/>
              <a:t>13 </a:t>
            </a:r>
            <a:r>
              <a:rPr lang="en-US" dirty="0" smtClean="0"/>
              <a:t>Topic </a:t>
            </a:r>
            <a:r>
              <a:rPr lang="en-US" dirty="0" smtClean="0"/>
              <a:t>1: </a:t>
            </a:r>
            <a:r>
              <a:rPr lang="en-US" dirty="0" smtClean="0"/>
              <a:t>El-Gamal Encryption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71500" y="943769"/>
            <a:ext cx="9144000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10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8804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CPA/CCA Security for Public Key Crypto</a:t>
            </a:r>
          </a:p>
          <a:p>
            <a:r>
              <a:rPr lang="en-US" dirty="0" smtClean="0"/>
              <a:t>Key Encapsulation Mechanism</a:t>
            </a:r>
          </a:p>
          <a:p>
            <a:r>
              <a:rPr lang="en-US" dirty="0" smtClean="0"/>
              <a:t>El-Gamal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3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Plain RSA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Public 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 =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pq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e 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 distinct primes p and q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Secret 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N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d such that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ed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 mod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𝒎𝒐𝒅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𝐃𝐞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𝒎𝒐𝒅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Decryption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Works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because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𝑒𝑑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2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RSA-Assumption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RSA-Experiment: RSA-</a:t>
                </a:r>
                <a:r>
                  <a:rPr lang="en-US" dirty="0" err="1" smtClean="0"/>
                  <a:t>INV</a:t>
                </a:r>
                <a:r>
                  <a:rPr lang="en-US" baseline="-25000" dirty="0" err="1" smtClean="0"/>
                  <a:t>A,n</a:t>
                </a:r>
                <a:endParaRPr lang="en-US" baseline="-25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Run </a:t>
                </a:r>
                <a:r>
                  <a:rPr lang="en-US" b="1" dirty="0" err="1" smtClean="0"/>
                  <a:t>KeyGeneration</a:t>
                </a:r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 </a:t>
                </a:r>
                <a:r>
                  <a:rPr lang="en-US" b="1" dirty="0" smtClean="0"/>
                  <a:t>to obtain (</a:t>
                </a:r>
                <a:r>
                  <a:rPr lang="en-US" b="1" dirty="0" err="1" smtClean="0"/>
                  <a:t>N,e,d</a:t>
                </a:r>
                <a:r>
                  <a:rPr lang="en-US" b="1" dirty="0" smtClean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Pick uniform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is given N, e, y and outputs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wins (RSA-</a:t>
                </a:r>
                <a:r>
                  <a:rPr lang="en-US" dirty="0" err="1" smtClean="0"/>
                  <a:t>INV</a:t>
                </a:r>
                <a:r>
                  <a:rPr lang="en-US" baseline="-25000" dirty="0" err="1" smtClean="0"/>
                  <a:t>A,n</a:t>
                </a:r>
                <a:r>
                  <a:rPr lang="en-US" dirty="0" smtClean="0"/>
                  <a:t>=1)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RSA</m:t>
                          </m:r>
                          <m:r>
                            <m:rPr>
                              <m:nor/>
                            </m:rPr>
                            <a:rPr lang="en-US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dirty="0"/>
                            <m:t>INVA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n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(Review) Attacks on Plain 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have not introduced security models like CPA-Security or CCA-security for Public Key Cryptosystems</a:t>
            </a:r>
          </a:p>
          <a:p>
            <a:endParaRPr lang="en-US" dirty="0"/>
          </a:p>
          <a:p>
            <a:r>
              <a:rPr lang="en-US" dirty="0" smtClean="0"/>
              <a:t>However, notice that (Plain) RSA Encryption is stateless and deterministic.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Plain RSA is not secure against chosen-plaintext attacks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Plain RSA is also highly vulnerable to chosen-ciphertext attacks</a:t>
            </a:r>
          </a:p>
          <a:p>
            <a:pPr lvl="1"/>
            <a:r>
              <a:rPr lang="en-US" dirty="0" smtClean="0"/>
              <a:t>Attacker intercepts ciphertext c of secret message m</a:t>
            </a:r>
          </a:p>
          <a:p>
            <a:pPr lvl="1"/>
            <a:r>
              <a:rPr lang="en-US" dirty="0" smtClean="0"/>
              <a:t>Attacker generates ciphertext c’ for secret message 2m</a:t>
            </a:r>
          </a:p>
          <a:p>
            <a:pPr lvl="1"/>
            <a:r>
              <a:rPr lang="en-US" dirty="0" smtClean="0"/>
              <a:t>Attacker asks for decryption of c’ to obtain 2m</a:t>
            </a:r>
          </a:p>
          <a:p>
            <a:pPr lvl="1"/>
            <a:r>
              <a:rPr lang="en-US" dirty="0" smtClean="0"/>
              <a:t>Divide by 2 to recover original message 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(Review) More Plain RSA Attacks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Encrypted </a:t>
                </a:r>
                <a:r>
                  <a:rPr lang="en-US" dirty="0" smtClean="0"/>
                  <a:t>messages with low entropy are vulnerable to a brute-force attack. </a:t>
                </a:r>
              </a:p>
              <a:p>
                <a:pPr lvl="1"/>
                <a:r>
                  <a:rPr lang="en-US" dirty="0" smtClean="0"/>
                  <a:t>If m &lt; B then attacker can recover m after at most B queries to encryption oracle (using public key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In fact, we saw an attack that runs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Coppersmith Attacks</a:t>
                </a:r>
              </a:p>
              <a:p>
                <a:pPr lvl="1"/>
                <a:r>
                  <a:rPr lang="en-US" dirty="0" smtClean="0"/>
                  <a:t>Recover partially known message m from ciphertext (when e is small)</a:t>
                </a:r>
              </a:p>
              <a:p>
                <a:pPr lvl="1"/>
                <a:r>
                  <a:rPr lang="en-US" dirty="0" smtClean="0"/>
                  <a:t>Factor N=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when we have good estimate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Attacks: Encrypting Related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Sender encrypts m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, where offset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 is known to attacker</a:t>
                </a:r>
              </a:p>
              <a:p>
                <a:endParaRPr lang="en-US" dirty="0"/>
              </a:p>
              <a:p>
                <a:r>
                  <a:rPr lang="en-US" dirty="0" smtClean="0"/>
                  <a:t>Attacker intercepts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Attacker </a:t>
                </a:r>
                <a:r>
                  <a:rPr lang="en-US" dirty="0" smtClean="0"/>
                  <a:t>defines polynomials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0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Attacks: Encrypting Related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Attacker </a:t>
                </a:r>
                <a:r>
                  <a:rPr lang="en-US" dirty="0" smtClean="0"/>
                  <a:t>defines polynomials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Both polynomials have a root at x=m, thus (x-m) is a factor of both polynomials</a:t>
                </a:r>
              </a:p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GCD operation can be extended to operate over polynomials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</a:t>
                </a:r>
              </a:p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GCD(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baseline="-2500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reveals the factor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(x-m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), and hence the message m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Sending the Same Message to Multiple Receivers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Homework </a:t>
                </a:r>
                <a:r>
                  <a:rPr lang="en-US" dirty="0" smtClean="0"/>
                  <a:t>4 </a:t>
                </a:r>
                <a:r>
                  <a:rPr lang="en-US" dirty="0" smtClean="0"/>
                  <a:t>Bonus Question</a:t>
                </a:r>
              </a:p>
              <a:p>
                <a:pPr lvl="1"/>
                <a:r>
                  <a:rPr lang="en-US" dirty="0" smtClean="0"/>
                  <a:t>e=3</a:t>
                </a:r>
              </a:p>
              <a:p>
                <a:pPr lvl="1"/>
                <a:r>
                  <a:rPr lang="en-US" dirty="0" smtClean="0"/>
                  <a:t>c</a:t>
                </a:r>
                <a:r>
                  <a:rPr lang="en-US" baseline="-25000" dirty="0" smtClean="0"/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 smtClean="0"/>
                  <a:t>c</a:t>
                </a:r>
                <a:r>
                  <a:rPr lang="en-US" baseline="-25000" dirty="0" smtClean="0"/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</a:p>
              <a:p>
                <a:pPr lvl="1"/>
                <a:r>
                  <a:rPr lang="en-US" dirty="0" smtClean="0"/>
                  <a:t>c</a:t>
                </a:r>
                <a:r>
                  <a:rPr lang="en-US" baseline="-25000" dirty="0" smtClean="0"/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</a:p>
              <a:p>
                <a:pPr lvl="1"/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28600" lvl="1">
                  <a:spcBef>
                    <a:spcPts val="1000"/>
                  </a:spcBef>
                </a:pPr>
                <a:r>
                  <a:rPr lang="en-US" dirty="0" smtClean="0"/>
                  <a:t>Attacker receives all (e=3) </a:t>
                </a:r>
                <a:r>
                  <a:rPr lang="en-US" dirty="0" err="1" smtClean="0"/>
                  <a:t>ciphexts</a:t>
                </a:r>
                <a:r>
                  <a:rPr lang="en-US" dirty="0" smtClean="0"/>
                  <a:t> (sent to Alice, Bob and Jane) and can recover m.</a:t>
                </a:r>
              </a:p>
              <a:p>
                <a:pPr marL="228600" lvl="1">
                  <a:spcBef>
                    <a:spcPts val="1000"/>
                  </a:spcBef>
                </a:pPr>
                <a:endParaRPr lang="en-US" dirty="0"/>
              </a:p>
              <a:p>
                <a:pPr marL="228600" lvl="1">
                  <a:spcBef>
                    <a:spcPts val="1000"/>
                  </a:spcBef>
                </a:pPr>
                <a:r>
                  <a:rPr lang="en-US" b="1" dirty="0" smtClean="0"/>
                  <a:t>Homework 4 Hint: </a:t>
                </a:r>
                <a:r>
                  <a:rPr lang="en-US" dirty="0" smtClean="0"/>
                  <a:t>The solution involves the Chinese Remainder Theorem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54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GCD to Pairs of RSA Moduli?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Fact</a:t>
                </a:r>
                <a:r>
                  <a:rPr lang="en-US" dirty="0" smtClean="0"/>
                  <a:t>: If we pick two random RSA moduli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then except with negligible probability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gcd(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1</a:t>
                </a: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In theory the attack shouldn’t work, but…</a:t>
                </a:r>
              </a:p>
              <a:p>
                <a:endParaRPr lang="en-US" dirty="0"/>
              </a:p>
              <a:p>
                <a:r>
                  <a:rPr lang="en-US" dirty="0" smtClean="0"/>
                  <a:t>In practice, many people generated RSA moduli using weak pseudorandom number generators.</a:t>
                </a:r>
              </a:p>
              <a:p>
                <a:pPr lvl="1"/>
                <a:r>
                  <a:rPr lang="en-US" dirty="0" smtClean="0"/>
                  <a:t>.5% of TLS hosts</a:t>
                </a:r>
              </a:p>
              <a:p>
                <a:pPr lvl="1"/>
                <a:r>
                  <a:rPr lang="en-US" dirty="0" smtClean="0"/>
                  <a:t>.03% of SSH hosts</a:t>
                </a:r>
                <a:endParaRPr lang="en-US" dirty="0"/>
              </a:p>
              <a:p>
                <a:r>
                  <a:rPr lang="en-US" dirty="0" smtClean="0"/>
                  <a:t>See </a:t>
                </a:r>
                <a:r>
                  <a:rPr lang="en-US" dirty="0" smtClean="0">
                    <a:hlinkClick r:id="rId2"/>
                  </a:rPr>
                  <a:t>https://factorable.net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 Keys Part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an organization generates N=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and a pair (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i</a:t>
                </a:r>
                <a:r>
                  <a:rPr lang="en-US" dirty="0" err="1" smtClean="0"/>
                  <a:t>,d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 for each employee I subject to the constraints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en-US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en-US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 smtClean="0"/>
                  <a:t>Question</a:t>
                </a:r>
                <a:r>
                  <a:rPr lang="en-US" dirty="0" smtClean="0"/>
                  <a:t>: Is this secure?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Answer</a:t>
                </a:r>
                <a:r>
                  <a:rPr lang="en-US" dirty="0" smtClean="0"/>
                  <a:t>: No, given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en-US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en-US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/>
                  <a:t>employee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/>
                  <a:t>can factor </a:t>
                </a:r>
                <a:r>
                  <a:rPr lang="en-US" dirty="0" smtClean="0"/>
                  <a:t>N (and then recover everyone else's secret key).</a:t>
                </a:r>
              </a:p>
              <a:p>
                <a:r>
                  <a:rPr lang="en-US" dirty="0" smtClean="0"/>
                  <a:t>See Theorem 8.50 in the textbook  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60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Remark about Groups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be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group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with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order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</m:d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a binary operation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/>
                  <a:t> (over G)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be given </a:t>
                </a:r>
                <a:r>
                  <a:rPr lang="en-US" dirty="0" smtClean="0"/>
                  <a:t>and consider sampling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uniformly at random then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  <m:r>
                            <a:rPr lang="en-US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r>
                            <a:rPr lang="en-US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𝔾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Question</a:t>
                </a:r>
                <a:r>
                  <a:rPr lang="en-US" dirty="0" smtClean="0"/>
                  <a:t>: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  <m:r>
                          <a: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r>
                          <a: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Answer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𝔾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𝔾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6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 Keys Part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5088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Suppose an organization generates N=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and a pair (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i</a:t>
                </a:r>
                <a:r>
                  <a:rPr lang="en-US" dirty="0" err="1" smtClean="0"/>
                  <a:t>,d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 for each employee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subject to the constraints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en-US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en-US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Suppose that each employee is trusted (so it is ok if employee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factors N)</a:t>
                </a:r>
              </a:p>
              <a:p>
                <a:endParaRPr lang="en-US" dirty="0"/>
              </a:p>
              <a:p>
                <a:r>
                  <a:rPr lang="en-US" dirty="0" smtClean="0"/>
                  <a:t>Suppose that a message m is encrypted and sent to employee 1 and 2.</a:t>
                </a:r>
              </a:p>
              <a:p>
                <a:r>
                  <a:rPr lang="en-US" dirty="0" smtClean="0"/>
                  <a:t>Attacker intercepts c</a:t>
                </a:r>
                <a:r>
                  <a:rPr lang="en-US" baseline="-25000" dirty="0" smtClean="0"/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  <a:r>
                  <a:rPr lang="en-US" dirty="0" smtClean="0"/>
                  <a:t>c</a:t>
                </a:r>
                <a:r>
                  <a:rPr lang="en-US" baseline="-25000" dirty="0" smtClean="0"/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50880" cy="4351338"/>
              </a:xfrm>
              <a:blipFill>
                <a:blip r:embed="rId2"/>
                <a:stretch>
                  <a:fillRect l="-101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10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 Keys Part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5088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Suppose an organization generates N=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and a pair (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i</a:t>
                </a:r>
                <a:r>
                  <a:rPr lang="en-US" dirty="0" err="1" smtClean="0"/>
                  <a:t>,d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 for each employee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subject to the constraints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en-US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en-US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Suppose that a message m is encrypted and sent to employee 1 and 2.</a:t>
                </a:r>
              </a:p>
              <a:p>
                <a:r>
                  <a:rPr lang="en-US" dirty="0" smtClean="0"/>
                  <a:t>Attacker intercepts c</a:t>
                </a:r>
                <a:r>
                  <a:rPr lang="en-US" baseline="-25000" dirty="0" smtClean="0"/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  <a:r>
                  <a:rPr lang="en-US" dirty="0" smtClean="0"/>
                  <a:t>c</a:t>
                </a:r>
                <a:r>
                  <a:rPr lang="en-US" baseline="-25000" dirty="0" smtClean="0"/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</a:p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 </a:t>
                </a:r>
                <a:r>
                  <a:rPr lang="en-US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gcd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(e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,e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)=1 (which is reasonably likely) then attacker can run extended GCD algorithm to find X,Y such that Xe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+Ye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=1.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dirty="0"/>
                            <m:t>c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1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50880" cy="4351338"/>
              </a:xfrm>
              <a:blipFill>
                <a:blip r:embed="rId2"/>
                <a:stretch>
                  <a:fillRect l="-101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296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RSA-OAEP </a:t>
            </a:r>
            <a:br>
              <a:rPr lang="en-US" dirty="0" smtClean="0"/>
            </a:br>
            <a:r>
              <a:rPr lang="en-US" dirty="0" smtClean="0"/>
              <a:t>(Optimal Asymmetric Encryption Padding)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𝒑𝒌</m:t>
                        </m:r>
                      </m:sub>
                      <m:sup/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=[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 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OAEP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𝐃𝐞𝐜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/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return fail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OAEP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/>
                  <a:t> then output fail</a:t>
                </a:r>
              </a:p>
              <a:p>
                <a:r>
                  <a:rPr lang="en-US" dirty="0" smtClean="0"/>
                  <a:t>Otherwise output 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42</a:t>
            </a:fld>
            <a:endParaRPr lang="en-US"/>
          </a:p>
        </p:txBody>
      </p:sp>
      <p:pic>
        <p:nvPicPr>
          <p:cNvPr id="2050" name="Picture 2" descr="Image result for RSA-OA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1646238"/>
            <a:ext cx="4719955" cy="425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26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RSA-OAEP </a:t>
            </a:r>
            <a:br>
              <a:rPr lang="en-US" dirty="0" smtClean="0"/>
            </a:br>
            <a:r>
              <a:rPr lang="en-US" dirty="0" smtClean="0"/>
              <a:t>(Optimal Asymmetric Encryption Padding)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Theorem</a:t>
            </a:r>
            <a:r>
              <a:rPr lang="en-US" dirty="0" smtClean="0"/>
              <a:t>: If we model G and H as </a:t>
            </a:r>
          </a:p>
          <a:p>
            <a:pPr marL="0" indent="0">
              <a:buNone/>
            </a:pPr>
            <a:r>
              <a:rPr lang="en-US" dirty="0" smtClean="0"/>
              <a:t>Random oracles then RSA-OAEP is</a:t>
            </a:r>
          </a:p>
          <a:p>
            <a:pPr marL="0" indent="0">
              <a:buNone/>
            </a:pPr>
            <a:r>
              <a:rPr lang="en-US" dirty="0" smtClean="0"/>
              <a:t>a CCA-Secure public key encryption scheme.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Bonus</a:t>
            </a:r>
            <a:r>
              <a:rPr lang="en-US" dirty="0" smtClean="0"/>
              <a:t>: One of the fastest in practice!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2" descr="Image result for RSA-OA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365" y="1646238"/>
            <a:ext cx="4719955" cy="425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87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PKCS #1 v2.0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Implementation of RSA-OAEP</a:t>
            </a:r>
          </a:p>
          <a:p>
            <a:endParaRPr lang="en-US" dirty="0"/>
          </a:p>
          <a:p>
            <a:r>
              <a:rPr lang="en-US" dirty="0" smtClean="0"/>
              <a:t>James Manger found a chosen-ciphertext attack.</a:t>
            </a:r>
          </a:p>
          <a:p>
            <a:endParaRPr lang="en-US" dirty="0"/>
          </a:p>
          <a:p>
            <a:r>
              <a:rPr lang="en-US" dirty="0" smtClean="0"/>
              <a:t>What gives?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PKCS #1 v2.0 (Bad Implementation)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𝒑𝒌</m:t>
                        </m:r>
                      </m:sub>
                      <m:sup/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=[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 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OAEP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𝐃𝐞𝐜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/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acc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 smtClean="0">
                    <a:ea typeface="Cambria Math" panose="02040503050406030204" pitchFamily="18" charset="0"/>
                  </a:rPr>
                  <a:t> return Error Message 1</a:t>
                </a:r>
                <a:endParaRPr lang="en-US" b="1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OAEP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If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b="1" dirty="0" smtClean="0"/>
                  <a:t> then output Error Message 2</a:t>
                </a:r>
              </a:p>
              <a:p>
                <a:r>
                  <a:rPr lang="en-US" dirty="0" smtClean="0"/>
                  <a:t>Otherwise output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45</a:t>
            </a:fld>
            <a:endParaRPr lang="en-US"/>
          </a:p>
        </p:txBody>
      </p:sp>
      <p:pic>
        <p:nvPicPr>
          <p:cNvPr id="2050" name="Picture 2" descr="Image result for RSA-OA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1646238"/>
            <a:ext cx="4719955" cy="425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6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PKCS #1 v2.0 (Attack)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Manger’s CCA-Attack recovers secret key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Requires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𝑞𝑢𝑒𝑟𝑖𝑒𝑠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𝑡𝑜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𝑑𝑒𝑐𝑟𝑦𝑝𝑡𝑖𝑜𝑛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𝑜𝑟𝑎𝑐𝑙𝑒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Attack also works as a side channel attack</a:t>
                </a:r>
              </a:p>
              <a:p>
                <a:pPr lvl="1"/>
                <a:r>
                  <a:rPr lang="en-US" dirty="0" smtClean="0"/>
                  <a:t>Even if error messages are the same the time to respond could be different in each case.</a:t>
                </a:r>
              </a:p>
              <a:p>
                <a:r>
                  <a:rPr lang="en-US" b="1" dirty="0" smtClean="0"/>
                  <a:t>Fix:</a:t>
                </a:r>
                <a:r>
                  <a:rPr lang="en-US" dirty="0" smtClean="0"/>
                  <a:t> Implementation </a:t>
                </a:r>
                <a:r>
                  <a:rPr lang="en-US" dirty="0" smtClean="0"/>
                  <a:t>should return same error message and should make sure that the time to return each error is the same.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9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Side Channel Attack on RSA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that decryption is done via Chinese Remainder Theorem for speed.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𝒔𝒌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𝒎𝒐𝒅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𝒎𝒐𝒅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𝒎𝒐𝒅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Attacker has physical access to smartcard</a:t>
                </a:r>
              </a:p>
              <a:p>
                <a:pPr lvl="1"/>
                <a:r>
                  <a:rPr lang="en-US" dirty="0" smtClean="0"/>
                  <a:t>Can mess up computation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𝒎𝒐𝒅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Response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𝒎𝒐𝒅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𝒎𝒐𝒅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𝒎𝒐𝒅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GCD(R-</a:t>
                </a:r>
                <a:r>
                  <a:rPr lang="en-US" dirty="0" err="1" smtClean="0"/>
                  <a:t>m,N</a:t>
                </a:r>
                <a:r>
                  <a:rPr lang="en-US" dirty="0" smtClean="0"/>
                  <a:t>)=q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47</a:t>
            </a:fld>
            <a:endParaRPr lang="en-US"/>
          </a:p>
        </p:txBody>
      </p:sp>
      <p:pic>
        <p:nvPicPr>
          <p:cNvPr id="3074" name="Picture 2" descr="Image result for fault att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295" y="3704114"/>
            <a:ext cx="4065905" cy="203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915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13: Topic 3: Digital Signatures (Part 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48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8804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CPA/CCA Security for Public Key Crypto</a:t>
            </a:r>
          </a:p>
          <a:p>
            <a:r>
              <a:rPr lang="en-US" dirty="0" smtClean="0"/>
              <a:t>Key Encapsulation Mechanism</a:t>
            </a:r>
          </a:p>
          <a:p>
            <a:r>
              <a:rPr lang="en-US" dirty="0" smtClean="0"/>
              <a:t>El-</a:t>
            </a:r>
            <a:r>
              <a:rPr lang="en-US" dirty="0" err="1" smtClean="0"/>
              <a:t>Gamal</a:t>
            </a:r>
            <a:r>
              <a:rPr lang="en-US" dirty="0" smtClean="0"/>
              <a:t>/RSA-OAEP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3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Remark about Groups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Lemma 11.15</a:t>
                </a:r>
                <a:r>
                  <a:rPr lang="en-US" dirty="0" smtClean="0"/>
                  <a:t>: 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be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group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with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order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</m:d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a binary operation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/>
                  <a:t> (over G) </a:t>
                </a:r>
                <a:r>
                  <a:rPr lang="en-US" dirty="0" smtClean="0"/>
                  <a:t>then for any pair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𝔾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Remark: </a:t>
                </a:r>
                <a:r>
                  <a:rPr lang="en-US" dirty="0" smtClean="0"/>
                  <a:t>This lemma gives us a way to construct perfectly secret private-key crypto scheme.  How?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25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 to “Secure Information”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38846"/>
          </a:xfrm>
        </p:spPr>
        <p:txBody>
          <a:bodyPr/>
          <a:lstStyle/>
          <a:p>
            <a:r>
              <a:rPr lang="en-US" dirty="0" smtClean="0"/>
              <a:t>Confidentiality (Security/Privacy)</a:t>
            </a:r>
          </a:p>
          <a:p>
            <a:pPr lvl="1"/>
            <a:r>
              <a:rPr lang="en-US" dirty="0" smtClean="0"/>
              <a:t>Only intended recipient can see the communication</a:t>
            </a:r>
          </a:p>
          <a:p>
            <a:r>
              <a:rPr lang="en-US" dirty="0" smtClean="0"/>
              <a:t>Integrity (Authenticity)</a:t>
            </a:r>
          </a:p>
          <a:p>
            <a:pPr lvl="1"/>
            <a:r>
              <a:rPr lang="en-US" dirty="0" smtClean="0"/>
              <a:t>The message was actually sent by the alleged sender</a:t>
            </a:r>
            <a:endParaRPr lang="en-US" dirty="0"/>
          </a:p>
        </p:txBody>
      </p:sp>
      <p:sp>
        <p:nvSpPr>
          <p:cNvPr id="4" name="AutoShape 8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lf in grandma's cloth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612775" y="6292776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Bob</a:t>
            </a:r>
            <a:endParaRPr lang="en-US" b="1" dirty="0"/>
          </a:p>
        </p:txBody>
      </p:sp>
      <p:sp>
        <p:nvSpPr>
          <p:cNvPr id="7" name="AutoShape 14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4829305"/>
            <a:ext cx="5238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6" descr="Image result for al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989" y="3964342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7" y="3964342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le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25" y="3837645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9984331" y="6140375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Alice</a:t>
            </a:r>
            <a:endParaRPr lang="en-US" b="1" dirty="0"/>
          </a:p>
        </p:txBody>
      </p:sp>
      <p:cxnSp>
        <p:nvCxnSpPr>
          <p:cNvPr id="9" name="Straight Arrow Connector 8"/>
          <p:cNvCxnSpPr>
            <a:endCxn id="11" idx="1"/>
          </p:cNvCxnSpPr>
          <p:nvPr/>
        </p:nvCxnSpPr>
        <p:spPr>
          <a:xfrm flipV="1">
            <a:off x="2774950" y="5029415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Image result for dev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36" y="3981577"/>
            <a:ext cx="1432046" cy="239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le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373" y="3795954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2796388" y="5233225"/>
            <a:ext cx="2511034" cy="1615871"/>
          </a:xfrm>
          <a:prstGeom prst="wedgeRoundRectCallout">
            <a:avLst>
              <a:gd name="adj1" fmla="val -27520"/>
              <a:gd name="adj2" fmla="val -782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 love you Alice… - Bob</a:t>
            </a:r>
            <a:endParaRPr lang="en-US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6928265" y="5198448"/>
            <a:ext cx="2652641" cy="1345343"/>
          </a:xfrm>
          <a:prstGeom prst="wedgeRoundRectCallout">
            <a:avLst>
              <a:gd name="adj1" fmla="val -28071"/>
              <a:gd name="adj2" fmla="val -825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We need to break up -Bob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9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4896 0.00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16224 0.0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Encryption/MACs/Signatures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(Public/Private Key) Encryption: Focus on Secrecy </a:t>
            </a:r>
          </a:p>
          <a:p>
            <a:pPr lvl="1"/>
            <a:r>
              <a:rPr lang="en-US" sz="3200" dirty="0" smtClean="0"/>
              <a:t>But does not promise integrity</a:t>
            </a:r>
          </a:p>
          <a:p>
            <a:endParaRPr lang="en-US" sz="3600" dirty="0"/>
          </a:p>
          <a:p>
            <a:r>
              <a:rPr lang="en-US" sz="3600" dirty="0" smtClean="0"/>
              <a:t>MACs/Digital Signatures: Focus on Integrity</a:t>
            </a:r>
          </a:p>
          <a:p>
            <a:pPr lvl="1"/>
            <a:r>
              <a:rPr lang="en-US" sz="3200" dirty="0" smtClean="0"/>
              <a:t>But does not promise secrecy</a:t>
            </a:r>
          </a:p>
          <a:p>
            <a:pPr lvl="1"/>
            <a:endParaRPr lang="en-US" sz="3200" dirty="0"/>
          </a:p>
          <a:p>
            <a:r>
              <a:rPr lang="en-US" sz="3600" dirty="0" smtClean="0"/>
              <a:t>Digital Signatures</a:t>
            </a:r>
          </a:p>
          <a:p>
            <a:pPr lvl="1"/>
            <a:r>
              <a:rPr lang="en-US" sz="3200" dirty="0" smtClean="0"/>
              <a:t>Public key analogue of MAC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0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Signature: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Verify updates to software package</a:t>
            </a:r>
          </a:p>
          <a:p>
            <a:endParaRPr lang="en-US" dirty="0"/>
          </a:p>
          <a:p>
            <a:r>
              <a:rPr lang="en-US" dirty="0" smtClean="0"/>
              <a:t>Vendor generates (</a:t>
            </a:r>
            <a:r>
              <a:rPr lang="en-US" b="1" dirty="0" err="1" smtClean="0"/>
              <a:t>sk</a:t>
            </a:r>
            <a:r>
              <a:rPr lang="en-US" dirty="0" err="1" smtClean="0"/>
              <a:t>,</a:t>
            </a:r>
            <a:r>
              <a:rPr lang="en-US" b="1" dirty="0" err="1" smtClean="0"/>
              <a:t>pk</a:t>
            </a:r>
            <a:r>
              <a:rPr lang="en-US" dirty="0" smtClean="0"/>
              <a:t>) for Digital Signature scheme and packages </a:t>
            </a:r>
            <a:r>
              <a:rPr lang="en-US" b="1" dirty="0" err="1" smtClean="0"/>
              <a:t>pk</a:t>
            </a:r>
            <a:r>
              <a:rPr lang="en-US" dirty="0" smtClean="0"/>
              <a:t> in the original software bundle</a:t>
            </a:r>
          </a:p>
          <a:p>
            <a:endParaRPr lang="en-US" dirty="0"/>
          </a:p>
          <a:p>
            <a:r>
              <a:rPr lang="en-US" dirty="0" smtClean="0"/>
              <a:t>An update </a:t>
            </a:r>
            <a:r>
              <a:rPr lang="en-US" b="1" dirty="0" smtClean="0"/>
              <a:t>m</a:t>
            </a:r>
            <a:r>
              <a:rPr lang="en-US" dirty="0" smtClean="0"/>
              <a:t> should be signed by vendor using secret key </a:t>
            </a:r>
            <a:r>
              <a:rPr lang="en-US" b="1" dirty="0" err="1" smtClean="0"/>
              <a:t>sk</a:t>
            </a:r>
            <a:endParaRPr lang="en-US" b="1" dirty="0" smtClean="0"/>
          </a:p>
          <a:p>
            <a:endParaRPr lang="en-US" dirty="0"/>
          </a:p>
          <a:p>
            <a:r>
              <a:rPr lang="en-US" b="1" dirty="0" smtClean="0"/>
              <a:t>Security</a:t>
            </a:r>
            <a:r>
              <a:rPr lang="en-US" dirty="0" smtClean="0"/>
              <a:t>: Malicious party should not be able to generate signature for new update </a:t>
            </a:r>
            <a:r>
              <a:rPr lang="en-US" b="1" dirty="0" smtClean="0"/>
              <a:t>m’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1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 </a:t>
            </a:r>
            <a:r>
              <a:rPr lang="en-US" dirty="0" err="1" smtClean="0"/>
              <a:t>vs</a:t>
            </a:r>
            <a:r>
              <a:rPr lang="en-US" dirty="0" smtClean="0"/>
              <a:t> MACs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Application: Validate updates to software</a:t>
            </a:r>
          </a:p>
          <a:p>
            <a:endParaRPr lang="en-US" dirty="0"/>
          </a:p>
          <a:p>
            <a:r>
              <a:rPr lang="en-US" dirty="0" smtClean="0"/>
              <a:t>Problem can be addressed by MACs, but there are several problems</a:t>
            </a:r>
          </a:p>
          <a:p>
            <a:pPr lvl="1"/>
            <a:endParaRPr lang="en-US" dirty="0"/>
          </a:p>
          <a:p>
            <a:r>
              <a:rPr lang="en-US" dirty="0" smtClean="0"/>
              <a:t>Key Explosion: Vendor must sign update using every individual key</a:t>
            </a:r>
          </a:p>
          <a:p>
            <a:pPr lvl="1"/>
            <a:r>
              <a:rPr lang="en-US" dirty="0" smtClean="0"/>
              <a:t>Thought Question: Why not use a shared Private key?</a:t>
            </a:r>
          </a:p>
          <a:p>
            <a:r>
              <a:rPr lang="en-US" dirty="0" smtClean="0"/>
              <a:t>Non-Transferable: If Alice validates an update from vendor she can not convince Bob that the update is valid </a:t>
            </a:r>
          </a:p>
          <a:p>
            <a:pPr lvl="1"/>
            <a:r>
              <a:rPr lang="en-US" dirty="0" smtClean="0"/>
              <a:t>Bob needs to receive MAC directly from vendor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1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Signatures </a:t>
            </a:r>
            <a:r>
              <a:rPr lang="en-US" dirty="0" err="1" smtClean="0"/>
              <a:t>vs</a:t>
            </a:r>
            <a:r>
              <a:rPr lang="en-US" dirty="0" smtClean="0"/>
              <a:t> MACs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Publicly Verifiable</a:t>
            </a:r>
          </a:p>
          <a:p>
            <a:pPr lvl="1"/>
            <a:endParaRPr lang="en-US" dirty="0"/>
          </a:p>
          <a:p>
            <a:r>
              <a:rPr lang="en-US" dirty="0" smtClean="0"/>
              <a:t>Transferable</a:t>
            </a:r>
          </a:p>
          <a:p>
            <a:pPr lvl="1"/>
            <a:r>
              <a:rPr lang="en-US" dirty="0" smtClean="0"/>
              <a:t>Alice can forward digital signature to Bob, who is convinced (both Alice and Bob have the public key of the vendor)</a:t>
            </a:r>
            <a:endParaRPr lang="en-US" dirty="0"/>
          </a:p>
          <a:p>
            <a:r>
              <a:rPr lang="en-US" dirty="0" smtClean="0"/>
              <a:t>Non-repudiation</a:t>
            </a:r>
          </a:p>
          <a:p>
            <a:pPr lvl="1"/>
            <a:r>
              <a:rPr lang="en-US" dirty="0" smtClean="0"/>
              <a:t>Can “certify” a particular message came from sender</a:t>
            </a:r>
          </a:p>
          <a:p>
            <a:r>
              <a:rPr lang="en-US" dirty="0" smtClean="0"/>
              <a:t>MACs do not satisfy non-repudiation</a:t>
            </a:r>
          </a:p>
          <a:p>
            <a:pPr lvl="1"/>
            <a:r>
              <a:rPr lang="en-US" dirty="0" smtClean="0"/>
              <a:t>Suppose Alice reveals a shared key KAB along with a valid tag for a message m to a judge.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judge should not be convinced the message was </a:t>
            </a:r>
            <a:r>
              <a:rPr lang="en-US" dirty="0" err="1" smtClean="0"/>
              <a:t>MACed</a:t>
            </a:r>
            <a:r>
              <a:rPr lang="en-US" dirty="0"/>
              <a:t> </a:t>
            </a:r>
            <a:r>
              <a:rPr lang="en-US" dirty="0" smtClean="0"/>
              <a:t>by Bob. Why not?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7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 Scheme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7506" y="1825625"/>
                <a:ext cx="1168532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Three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(Key-generation algorithm)</a:t>
                </a:r>
              </a:p>
              <a:p>
                <a:pPr lvl="2"/>
                <a:r>
                  <a:rPr lang="en-US" dirty="0" smtClean="0"/>
                  <a:t>Input: Random Bits R</a:t>
                </a:r>
              </a:p>
              <a:p>
                <a:pPr lvl="2"/>
                <a:r>
                  <a:rPr lang="en-US" dirty="0" smtClean="0"/>
                  <a:t>Output: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𝒑𝒌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𝒔𝒌</m:t>
                        </m:r>
                      </m:e>
                    </m:d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𝓚</m:t>
                    </m:r>
                  </m:oMath>
                </a14:m>
                <a:endParaRPr lang="en-US" b="1" i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Sign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smtClean="0"/>
                  <a:t> (Signing algorithm)</a:t>
                </a:r>
              </a:p>
              <a:p>
                <a:pPr lvl="2"/>
                <a:r>
                  <a:rPr lang="en-US" dirty="0" smtClean="0"/>
                  <a:t>Input: </a:t>
                </a:r>
                <a:r>
                  <a:rPr lang="en-US" dirty="0"/>
                  <a:t>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sk</m:t>
                    </m:r>
                  </m:oMath>
                </a14:m>
                <a:r>
                  <a:rPr lang="en-US" dirty="0" smtClean="0"/>
                  <a:t> message m, random bits R</a:t>
                </a:r>
              </a:p>
              <a:p>
                <a:pPr lvl="2"/>
                <a:r>
                  <a:rPr lang="en-US" dirty="0" smtClean="0"/>
                  <a:t>Output: signature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b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(Verification algorithm --- Deterministic)</a:t>
                </a:r>
              </a:p>
              <a:p>
                <a:pPr lvl="2"/>
                <a:r>
                  <a:rPr lang="en-US" dirty="0" smtClean="0"/>
                  <a:t>Input: Public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 smtClean="0"/>
                  <a:t>, message m and a signature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Output: 1 (Valid) or 0 (Invalid)</a:t>
                </a:r>
                <a:endParaRPr lang="en-US" i="1" dirty="0" smtClean="0"/>
              </a:p>
              <a:p>
                <a:endParaRPr lang="en-US" dirty="0" smtClean="0"/>
              </a:p>
              <a:p>
                <a:r>
                  <a:rPr lang="en-US" b="1" dirty="0" smtClean="0"/>
                  <a:t>Correctness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Vrfy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FF0000"/>
                        </a:solidFill>
                        <a:latin typeface="Cambria Math"/>
                      </a:rPr>
                      <m:t>p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 smtClean="0"/>
                  <a:t>(m,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Sign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smtClean="0"/>
                  <a:t>)=1   (except with negligible probability)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506" y="1825625"/>
                <a:ext cx="11685320" cy="4351338"/>
              </a:xfrm>
              <a:blipFill rotWithShape="1">
                <a:blip r:embed="rId2"/>
                <a:stretch>
                  <a:fillRect l="-835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/>
          <p:cNvSpPr/>
          <p:nvPr/>
        </p:nvSpPr>
        <p:spPr>
          <a:xfrm>
            <a:off x="7337796" y="2488928"/>
            <a:ext cx="3836276" cy="1241698"/>
          </a:xfrm>
          <a:prstGeom prst="wedgeRoundRectCallout">
            <a:avLst>
              <a:gd name="adj1" fmla="val -97820"/>
              <a:gd name="adj2" fmla="val -407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dirty="0" smtClean="0"/>
              <a:t>Alice must run key generation algorithm in advance an publishes the public key: </a:t>
            </a:r>
            <a:r>
              <a:rPr lang="en-US" dirty="0" err="1" smtClean="0"/>
              <a:t>pk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202739" y="4246313"/>
            <a:ext cx="3836276" cy="1241698"/>
          </a:xfrm>
          <a:prstGeom prst="wedgeRoundRectCallout">
            <a:avLst>
              <a:gd name="adj1" fmla="val -114573"/>
              <a:gd name="adj2" fmla="val -1380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dirty="0" smtClean="0"/>
              <a:t>Assumption: Adversary only gets to see </a:t>
            </a:r>
            <a:r>
              <a:rPr lang="en-US" dirty="0" err="1" smtClean="0"/>
              <a:t>pk</a:t>
            </a:r>
            <a:r>
              <a:rPr lang="en-US" dirty="0" smtClean="0"/>
              <a:t> (not </a:t>
            </a:r>
            <a:r>
              <a:rPr lang="en-US" dirty="0" err="1" smtClean="0"/>
              <a:t>sk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0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Signature Experiment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Sig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forge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33035" y="4468949"/>
            <a:ext cx="2449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(</a:t>
            </a:r>
            <a:r>
              <a:rPr lang="en-US" sz="2800" b="1" dirty="0" err="1"/>
              <a:t>pk,sk</a:t>
            </a:r>
            <a:r>
              <a:rPr lang="en-US" sz="2800" b="1" dirty="0"/>
              <a:t>) = Gen(.)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70598" y="4439704"/>
            <a:ext cx="54848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09955" y="3978039"/>
                <a:ext cx="29505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/>
                          <a:ea typeface="Cambria Math"/>
                        </a:rPr>
                        <m:t>σ</m:t>
                      </m:r>
                      <m:r>
                        <a:rPr lang="el-GR" sz="2000" i="1" smtClean="0">
                          <a:latin typeface="Cambria Math"/>
                          <a:ea typeface="Cambria Math"/>
                        </a:rPr>
                        <m:t> ,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∉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𝔔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955" y="3978039"/>
                <a:ext cx="2950551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V="1">
            <a:off x="2225305" y="2406950"/>
            <a:ext cx="5395228" cy="28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85344" y="1945285"/>
            <a:ext cx="1311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2971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335555" y="32623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063427" y="3302507"/>
                <a:ext cx="25280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/>
                            </a:rPr>
                            <m:t>𝐒𝐢𝐠𝐧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𝒔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427" y="3302507"/>
                <a:ext cx="2528063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2482067" y="2800402"/>
            <a:ext cx="1375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434828" y="378053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3954919" y="3395814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06290" y="5339771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/>
                                </a:rPr>
                                <m:t>Sig</m:t>
                              </m:r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/>
                                </a:rPr>
                                <m:t>forge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/>
                          </m:sSubSup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4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06290" y="5339771"/>
                <a:ext cx="11066055" cy="4351338"/>
              </a:xfr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1899170" y="1898763"/>
            <a:ext cx="5614909" cy="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4"/>
          <p:cNvSpPr txBox="1"/>
          <p:nvPr/>
        </p:nvSpPr>
        <p:spPr>
          <a:xfrm>
            <a:off x="3724411" y="1481140"/>
            <a:ext cx="225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Public Key: </a:t>
            </a:r>
            <a:r>
              <a:rPr lang="en-US" sz="2800" b="1" dirty="0" err="1" smtClean="0"/>
              <a:t>pk</a:t>
            </a:r>
            <a:endParaRPr lang="en-US" sz="28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922919" y="2428768"/>
                <a:ext cx="25280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𝐒𝐢𝐠𝐧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𝒔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919" y="2428768"/>
                <a:ext cx="2528064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>
            <a:off x="1899170" y="4900854"/>
            <a:ext cx="5692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107980" y="4439189"/>
                <a:ext cx="4497706" cy="488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Sig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forge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/>
                    </m:sSub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sz="2400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sz="2400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980" y="4439189"/>
                <a:ext cx="4497706" cy="488467"/>
              </a:xfrm>
              <a:prstGeom prst="rect">
                <a:avLst/>
              </a:prstGeom>
              <a:blipFill rotWithShape="1">
                <a:blip r:embed="rId11"/>
                <a:stretch>
                  <a:fillRect l="-108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79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33893 0.005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0.27955 0.0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1216E-6 2.6827E-7 L 0.32375 -0.0013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4" grpId="0"/>
      <p:bldP spid="24" grpId="1"/>
      <p:bldP spid="31" grpId="0"/>
      <p:bldP spid="32" grpId="0"/>
      <p:bldP spid="32" grpId="1"/>
      <p:bldP spid="14" grpId="0"/>
      <p:bldP spid="37" grpId="0" uiExpand="1" build="p"/>
      <p:bldP spid="3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Signature Experiment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Sig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forge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33035" y="4468949"/>
            <a:ext cx="24497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Random bit b</a:t>
            </a:r>
          </a:p>
          <a:p>
            <a:r>
              <a:rPr lang="en-US" sz="2800" b="1" dirty="0"/>
              <a:t>(</a:t>
            </a:r>
            <a:r>
              <a:rPr lang="en-US" sz="2800" b="1" dirty="0" err="1"/>
              <a:t>pk,sk</a:t>
            </a:r>
            <a:r>
              <a:rPr lang="en-US" sz="2800" b="1" dirty="0"/>
              <a:t>) = Gen(.)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70598" y="4439704"/>
            <a:ext cx="54848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09955" y="3978039"/>
                <a:ext cx="2722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/>
                          <a:ea typeface="Cambria Math"/>
                        </a:rPr>
                        <m:t>σ</m:t>
                      </m:r>
                      <m:r>
                        <a:rPr lang="el-GR" sz="2400" i="1" smtClean="0">
                          <a:latin typeface="Cambria Math"/>
                          <a:ea typeface="Cambria Math"/>
                        </a:rPr>
                        <m:t> ,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∉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955" y="3978039"/>
                <a:ext cx="2722412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V="1">
            <a:off x="2225305" y="2406950"/>
            <a:ext cx="5395228" cy="28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85344" y="1945285"/>
            <a:ext cx="1311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2971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335555" y="32623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063427" y="3302507"/>
                <a:ext cx="25280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/>
                            </a:rPr>
                            <m:t>𝐒𝐢𝐠𝐧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𝒔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427" y="3302507"/>
                <a:ext cx="2528063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2482067" y="2800402"/>
            <a:ext cx="1375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434828" y="378053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3954919" y="3395814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06290" y="5120427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/>
                                </a:rPr>
                                <m:t>Sig</m:t>
                              </m:r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/>
                                </a:rPr>
                                <m:t>forge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/>
                          </m:sSubSup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4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06290" y="5120427"/>
                <a:ext cx="11066055" cy="4351338"/>
              </a:xfr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1899170" y="1898763"/>
            <a:ext cx="5614909" cy="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4"/>
          <p:cNvSpPr txBox="1"/>
          <p:nvPr/>
        </p:nvSpPr>
        <p:spPr>
          <a:xfrm>
            <a:off x="3724411" y="1481140"/>
            <a:ext cx="225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Public Key: </a:t>
            </a:r>
            <a:r>
              <a:rPr lang="en-US" sz="2800" b="1" dirty="0" err="1" smtClean="0"/>
              <a:t>pk</a:t>
            </a:r>
            <a:endParaRPr lang="en-US" sz="28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922919" y="2428768"/>
                <a:ext cx="25280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𝐒𝐢𝐠𝐧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𝒔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919" y="2428768"/>
                <a:ext cx="2528064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>
            <a:off x="1899170" y="4900854"/>
            <a:ext cx="5692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107980" y="4439189"/>
                <a:ext cx="4497706" cy="488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Sig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forge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/>
                    </m:sSub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sz="2400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sz="2400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980" y="4439189"/>
                <a:ext cx="4497706" cy="488467"/>
              </a:xfrm>
              <a:prstGeom prst="rect">
                <a:avLst/>
              </a:prstGeom>
              <a:blipFill rotWithShape="1">
                <a:blip r:embed="rId11"/>
                <a:stretch>
                  <a:fillRect l="-108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ular Callout 27"/>
              <p:cNvSpPr/>
              <p:nvPr/>
            </p:nvSpPr>
            <p:spPr>
              <a:xfrm>
                <a:off x="142240" y="1639595"/>
                <a:ext cx="11958320" cy="4856076"/>
              </a:xfrm>
              <a:prstGeom prst="wedgeRectCallout">
                <a:avLst>
                  <a:gd name="adj1" fmla="val 29996"/>
                  <a:gd name="adj2" fmla="val -6291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2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Formally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let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Gen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Sign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Vrfy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denote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signature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scheme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b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US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experiment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Sig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forge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d>
                    </m:oMath>
                  </m:oMathPara>
                </a14:m>
                <a:endParaRPr lang="en-US" sz="2400" baseline="300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400" baseline="30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We say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𝑖𝑠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𝑒𝑥𝑖𝑠𝑡𝑒𝑛𝑡𝑖𝑎𝑙𝑙𝑦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𝑢𝑛𝑓𝑜𝑟𝑔𝑒𝑎𝑏𝑙𝑒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𝑢𝑛𝑑𝑒𝑟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𝑎𝑛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𝑎𝑑𝑎𝑝𝑡𝑖𝑣𝑒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𝑐h𝑜𝑠𝑒𝑛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𝑚𝑒𝑠𝑠𝑎𝑔𝑒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𝑎𝑡𝑡𝑎𝑐𝑘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or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just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𝑠𝑒𝑐𝑢𝑟𝑒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if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for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all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PPT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adversaries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there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n</a:t>
                </a:r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egligible function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such that </a:t>
                </a:r>
              </a:p>
              <a:p>
                <a:pPr algn="ctr"/>
                <a:r>
                  <a:rPr lang="en-US" sz="2400" b="0" dirty="0" err="1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Pr</a:t>
                </a:r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Sig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forge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/>
                    </m:sSubSup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400" baseline="300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2400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Rectangular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40" y="1639595"/>
                <a:ext cx="11958320" cy="4856076"/>
              </a:xfrm>
              <a:prstGeom prst="wedgeRectCallout">
                <a:avLst>
                  <a:gd name="adj1" fmla="val 29996"/>
                  <a:gd name="adj2" fmla="val -62916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147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Existential </a:t>
            </a:r>
            <a:r>
              <a:rPr lang="en-US" dirty="0" err="1" smtClean="0"/>
              <a:t>Unforgeability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23369" cy="4351338"/>
              </a:xfrm>
            </p:spPr>
            <p:txBody>
              <a:bodyPr/>
              <a:lstStyle/>
              <a:p>
                <a:r>
                  <a:rPr lang="en-US" b="1" dirty="0" smtClean="0"/>
                  <a:t>Limitation</a:t>
                </a:r>
                <a:r>
                  <a:rPr lang="en-US" dirty="0" smtClean="0"/>
                  <a:t>: Does not prevent replay attacks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Sign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"</m:t>
                        </m:r>
                        <m:r>
                          <a:rPr lang="en-US" b="0" i="1" smtClean="0">
                            <a:latin typeface="Cambria Math"/>
                          </a:rPr>
                          <m:t>𝑃𝑎𝑦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𝐵𝑜𝑏</m:t>
                        </m:r>
                        <m:r>
                          <a:rPr lang="en-US" b="0" i="1" smtClean="0">
                            <a:latin typeface="Cambria Math"/>
                          </a:rPr>
                          <m:t> $50", </m:t>
                        </m:r>
                        <m:r>
                          <a:rPr lang="en-US" i="1">
                            <a:latin typeface="Cambria Math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this is a problem then you can include timestamp in signature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Does rule out the possibility of modifying a signature as in Homework 3</a:t>
                </a:r>
              </a:p>
              <a:p>
                <a:pPr lvl="1"/>
                <a:r>
                  <a:rPr lang="en-US" dirty="0" smtClean="0"/>
                  <a:t>Homework 3: Plain RSA signatures are malleable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23369" cy="4351338"/>
              </a:xfrm>
              <a:blipFill>
                <a:blip r:embed="rId2"/>
                <a:stretch>
                  <a:fillRect l="-95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8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and Sign Paradigm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Public-Key </a:t>
            </a:r>
            <a:r>
              <a:rPr lang="en-US" dirty="0" err="1" smtClean="0"/>
              <a:t>vs</a:t>
            </a:r>
            <a:r>
              <a:rPr lang="en-US" dirty="0" smtClean="0"/>
              <a:t> Private Key Encryption</a:t>
            </a:r>
          </a:p>
          <a:p>
            <a:pPr lvl="1"/>
            <a:r>
              <a:rPr lang="en-US" dirty="0" smtClean="0"/>
              <a:t>Private Key Encryption is much more efficient (computationally)</a:t>
            </a:r>
          </a:p>
          <a:p>
            <a:r>
              <a:rPr lang="en-US" dirty="0" smtClean="0"/>
              <a:t>Similarly, natural signature schemes (e.g., RSA signatures) are much less efficient than MACs</a:t>
            </a:r>
          </a:p>
          <a:p>
            <a:endParaRPr lang="en-US" dirty="0"/>
          </a:p>
          <a:p>
            <a:r>
              <a:rPr lang="en-US" dirty="0" smtClean="0"/>
              <a:t>For long messages we can achieve same (amortized) efficiency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8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Key Generation (Gen(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)):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Run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to obtain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of order q (with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) and a generator g such that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Choose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Public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Private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for </a:t>
                </a:r>
                <a:r>
                  <a:rPr lang="en-US" dirty="0"/>
                  <a:t>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4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and Sign Paradigm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we have a Digital Signature Scheme for messages of length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and we want to sign a longer 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b="1" dirty="0" smtClean="0"/>
                  <a:t>Attempt 1: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Sign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sk</m:t>
                              </m:r>
                            </m:sub>
                            <m:sup>
                              <m:r>
                                <a:rPr lang="en-US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,…,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𝑅𝑘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Sign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sk</m:t>
                          </m:r>
                        </m:sub>
                        <m:sup>
                          <m:r>
                            <a:rPr lang="en-US">
                              <a:latin typeface="Cambria Math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r>
                            <a:rPr lang="en-US" b="0" i="1" baseline="-25000" smtClean="0"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  <m:r>
                            <a:rPr lang="en-US" b="0" i="1" baseline="-25000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,…</m:t>
                      </m:r>
                      <m:r>
                        <a:rPr lang="en-US" i="1">
                          <a:latin typeface="Cambria Math"/>
                        </a:rPr>
                        <m:t>,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Sign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sk</m:t>
                          </m:r>
                        </m:sub>
                        <m:sup>
                          <m:r>
                            <a:rPr lang="en-US">
                              <a:latin typeface="Cambria Math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r>
                            <a:rPr lang="en-US" i="1" baseline="-2500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  <m:r>
                            <a:rPr lang="en-US" i="1" baseline="-25000">
                              <a:latin typeface="Cambria Math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Problem?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5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and Sign Paradigm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we have a Digital Signature Scheme for messages of length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and we want to sign a longer 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Sign</m:t>
                              </m:r>
                            </m:e>
                            <m: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𝑠𝑘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Sign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sk</m:t>
                          </m:r>
                        </m:sub>
                        <m:sup>
                          <m:r>
                            <a:rPr lang="en-US">
                              <a:latin typeface="Cambria Math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Vrfy</m:t>
                              </m:r>
                            </m:e>
                            <m: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Vrfy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sk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Secure?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6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and Sign Paradigm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Suppose we have a Digital Signature Scheme for messages of length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and we want to sign a longer 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Sign</m:t>
                              </m:r>
                            </m:e>
                            <m: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𝑠𝑘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Sign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sk</m:t>
                          </m:r>
                        </m:sub>
                        <m:sup>
                          <m:r>
                            <a:rPr lang="en-US">
                              <a:latin typeface="Cambria Math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Vrfy</m:t>
                              </m:r>
                            </m:e>
                            <m: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Vrfy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sk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Secure?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12.4</a:t>
                </a:r>
                <a:r>
                  <a:rPr lang="en-US" dirty="0" smtClean="0"/>
                  <a:t>.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Sign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Vrfy</m:t>
                        </m:r>
                      </m:e>
                    </m:d>
                  </m:oMath>
                </a14:m>
                <a:r>
                  <a:rPr lang="en-US" dirty="0" smtClean="0"/>
                  <a:t> is a secure signature scheme for messages of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 smtClean="0"/>
                  <a:t> is collision resistant then the above construction is a  secure signature scheme for arbitrary length messages.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1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and Sign Paradigm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Suppose we have a Digital Signature Scheme for messages of length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and we want to sign a longer 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Sign</m:t>
                              </m:r>
                            </m:e>
                            <m: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𝑠𝑘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Sign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sk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Vrfy</m:t>
                              </m:r>
                            </m:e>
                            <m: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Vrfy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sk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12.4</a:t>
                </a:r>
                <a:r>
                  <a:rPr lang="en-US" dirty="0" smtClean="0"/>
                  <a:t>.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Sign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Vrfy</m:t>
                        </m:r>
                      </m:e>
                    </m:d>
                  </m:oMath>
                </a14:m>
                <a:r>
                  <a:rPr lang="en-US" dirty="0" smtClean="0"/>
                  <a:t> is a secure signature scheme for messages of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 smtClean="0"/>
                  <a:t> is collision resistant then the above construction is a  secure signature scheme for arbitrary length messages.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 Sketch: </a:t>
                </a:r>
                <a:r>
                  <a:rPr lang="en-US" dirty="0" smtClean="0"/>
                  <a:t>If attacker wins security game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Sign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𝑠𝑘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d>
                      </m:sub>
                      <m:sup>
                        <m:r>
                          <a:rPr lang="en-US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then he outputs message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∉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𝔔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Vrfy</m:t>
                            </m:r>
                          </m:e>
                          <m:sub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</m:sub>
                          <m:sup>
                            <m:r>
                              <a:rPr lang="en-US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9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and Sign Paradigm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Suppose we have a Digital Signature Scheme for messages of length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and we want to sign a longer 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Sign</m:t>
                              </m:r>
                            </m:e>
                            <m: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𝑠𝑘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Sign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sk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Vrfy</m:t>
                              </m:r>
                            </m:e>
                            <m: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Vrfy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sk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12.4</a:t>
                </a:r>
                <a:r>
                  <a:rPr lang="en-US" dirty="0" smtClean="0"/>
                  <a:t>.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Sign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Vrfy</m:t>
                        </m:r>
                      </m:e>
                    </m:d>
                  </m:oMath>
                </a14:m>
                <a:r>
                  <a:rPr lang="en-US" dirty="0" smtClean="0"/>
                  <a:t> is a secure signature scheme for messages of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 smtClean="0"/>
                  <a:t> is collision resistant then the above construction is a  secure signature scheme for arbitrary length messages.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 Sketch: </a:t>
                </a:r>
                <a:r>
                  <a:rPr lang="en-US" dirty="0" smtClean="0"/>
                  <a:t>If attacker wins security game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Sign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𝑠𝑘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d>
                      </m:sub>
                      <m:sup>
                        <m:r>
                          <a:rPr lang="en-US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then he outputs message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∉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𝔔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Vrfy</m:t>
                            </m:r>
                          </m:e>
                          <m:sub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</m:sub>
                          <m:sup>
                            <m:r>
                              <a:rPr lang="en-US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Case 1: H(m)=H(m’) for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∉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𝔔</m:t>
                    </m:r>
                  </m:oMath>
                </a14:m>
                <a:r>
                  <a:rPr lang="en-US" dirty="0" smtClean="0"/>
                  <a:t>   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</a:t>
                </a:r>
                <a:r>
                  <a:rPr lang="en-US" dirty="0" smtClean="0"/>
                  <a:t>break collision-resistance</a:t>
                </a:r>
              </a:p>
              <a:p>
                <a:r>
                  <a:rPr lang="en-US" dirty="0" smtClean="0"/>
                  <a:t>Case 2: H(m)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dirty="0" smtClean="0"/>
                  <a:t> H(m</a:t>
                </a:r>
                <a:r>
                  <a:rPr lang="en-US" dirty="0"/>
                  <a:t>’) for </a:t>
                </a:r>
                <a:r>
                  <a:rPr lang="en-US" dirty="0" smtClean="0"/>
                  <a:t>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′∉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𝔔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</a:t>
                </a:r>
                <a:r>
                  <a:rPr lang="en-US" dirty="0" smtClean="0"/>
                  <a:t>(break security of underlying signature scheme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2801" r="-1217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7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One-Time Signature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Weak notion of one-time secure signature schemes</a:t>
            </a:r>
          </a:p>
          <a:p>
            <a:pPr lvl="1"/>
            <a:r>
              <a:rPr lang="en-US" dirty="0" smtClean="0"/>
              <a:t>Attacker makes one query to oracle </a:t>
            </a:r>
            <a:r>
              <a:rPr lang="en-US" dirty="0" err="1" smtClean="0"/>
              <a:t>Sign</a:t>
            </a:r>
            <a:r>
              <a:rPr lang="en-US" baseline="-25000" dirty="0" err="1" smtClean="0"/>
              <a:t>sk</a:t>
            </a:r>
            <a:r>
              <a:rPr lang="en-US" dirty="0" smtClean="0"/>
              <a:t>(.) and then attempts to output forged signature for m’</a:t>
            </a:r>
          </a:p>
          <a:p>
            <a:pPr lvl="1"/>
            <a:r>
              <a:rPr lang="en-US" dirty="0" smtClean="0"/>
              <a:t>If attacker sees two different signatures then guarantees break down</a:t>
            </a:r>
            <a:endParaRPr lang="en-US" dirty="0"/>
          </a:p>
          <a:p>
            <a:r>
              <a:rPr lang="en-US" dirty="0" smtClean="0"/>
              <a:t>Achievable from Hash Functions </a:t>
            </a:r>
          </a:p>
          <a:p>
            <a:pPr lvl="1"/>
            <a:r>
              <a:rPr lang="en-US" dirty="0" smtClean="0"/>
              <a:t>No number theory!</a:t>
            </a:r>
          </a:p>
          <a:p>
            <a:pPr lvl="1"/>
            <a:r>
              <a:rPr lang="en-US" dirty="0" smtClean="0"/>
              <a:t>No Random Oracles!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Lamport’s</a:t>
            </a:r>
            <a:r>
              <a:rPr lang="en-US" dirty="0" smtClean="0"/>
              <a:t> Signature Scheme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𝑠𝑘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3,0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1,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3,1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3,0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3,1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∈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𝑢𝑛𝑖𝑓𝑜𝑟𝑚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7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Lamport’s</a:t>
            </a:r>
            <a:r>
              <a:rPr lang="en-US" dirty="0" smtClean="0"/>
              <a:t> Signature Scheme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𝑠𝑘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1,0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3,0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1,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3,1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3,0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3,1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𝑆𝑖𝑔𝑛</m:t>
                      </m:r>
                      <m:r>
                        <a:rPr lang="en-US" i="1" baseline="-25000">
                          <a:latin typeface="Cambria Math"/>
                        </a:rPr>
                        <m:t>𝑠𝑘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1,0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2,1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3,1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7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Lamport’s</a:t>
            </a:r>
            <a:r>
              <a:rPr lang="en-US" dirty="0" smtClean="0"/>
              <a:t> Signature Scheme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7506" y="1825625"/>
                <a:ext cx="11542816" cy="435133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𝑠𝑘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1,0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3,0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1,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3,1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1,0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3,0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3,1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𝑖𝑔𝑛</m:t>
                      </m:r>
                      <m:r>
                        <a:rPr lang="en-US" b="0" i="1" baseline="-25000" smtClean="0">
                          <a:latin typeface="Cambria Math"/>
                        </a:rPr>
                        <m:t>𝑠𝑘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1,0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2,1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3,1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Vrfy</m:t>
                      </m:r>
                      <m:r>
                        <a:rPr lang="en-US" b="0" i="1" baseline="-25000" smtClean="0">
                          <a:latin typeface="Cambria Math"/>
                        </a:rPr>
                        <m:t>𝑝𝑘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1,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1 </m:t>
                              </m:r>
                              <m:r>
                                <a:rPr lang="en-US" b="0" i="0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if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1,0</m:t>
                                  </m:r>
                                </m:sub>
                              </m:sSub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∧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2,1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∧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3,1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               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506" y="1825625"/>
                <a:ext cx="11542816" cy="435133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6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Lamport’s</a:t>
            </a:r>
            <a:r>
              <a:rPr lang="en-US" dirty="0" smtClean="0"/>
              <a:t> Signature Scheme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7506" y="1825625"/>
                <a:ext cx="11542816" cy="435133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12.16: </a:t>
                </a:r>
                <a:r>
                  <a:rPr lang="en-US" dirty="0" err="1" smtClean="0"/>
                  <a:t>Lamport’s</a:t>
                </a:r>
                <a:r>
                  <a:rPr lang="en-US" dirty="0" smtClean="0"/>
                  <a:t> Signature Scheme is a secure one-time signature scheme (assuming H is a one-way function).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 Sketch: </a:t>
                </a:r>
                <a:r>
                  <a:rPr lang="en-US" dirty="0" smtClean="0"/>
                  <a:t>Signing a fresh message requires inverting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for some fresh </a:t>
                </a:r>
                <a:r>
                  <a:rPr lang="en-US" dirty="0" err="1" smtClean="0"/>
                  <a:t>i,j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Remark: </a:t>
                </a:r>
                <a:r>
                  <a:rPr lang="en-US" dirty="0" smtClean="0"/>
                  <a:t>Attacker can break scheme if he can request two signatures.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How?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Request signatures of both 0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and 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506" y="1825625"/>
                <a:ext cx="11542816" cy="4351338"/>
              </a:xfrm>
              <a:blipFill rotWithShape="1">
                <a:blip r:embed="rId2"/>
                <a:stretch>
                  <a:fillRect l="-951" t="-2101" r="-634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6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for </a:t>
                </a:r>
                <a:r>
                  <a:rPr lang="en-US" dirty="0"/>
                  <a:t>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Dec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2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Lamport’s</a:t>
            </a:r>
            <a:r>
              <a:rPr lang="en-US" dirty="0" smtClean="0"/>
              <a:t> Signature Scheme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7506" y="1825625"/>
                <a:ext cx="11542816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Remark: </a:t>
                </a:r>
                <a:r>
                  <a:rPr lang="en-US" dirty="0" smtClean="0"/>
                  <a:t>Attacker can break scheme if he can request two signatures.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How?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Request signatures of both 0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and 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𝑠𝑘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1,0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2,0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3,0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3,1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𝑆𝑖𝑔𝑛</m:t>
                      </m:r>
                      <m:r>
                        <a:rPr lang="en-US" i="1" baseline="-25000">
                          <a:latin typeface="Cambria Math"/>
                        </a:rPr>
                        <m:t>𝑠𝑘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000</m:t>
                          </m:r>
                        </m:e>
                      </m:d>
                      <m:r>
                        <a:rPr lang="en-US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1,0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3,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𝑆𝑖𝑔𝑛</m:t>
                      </m:r>
                      <m:r>
                        <a:rPr lang="en-US" i="1" baseline="-25000">
                          <a:latin typeface="Cambria Math"/>
                        </a:rPr>
                        <m:t>𝑠𝑘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111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506" y="1825625"/>
                <a:ext cx="11542816" cy="4351338"/>
              </a:xfrm>
              <a:blipFill rotWithShape="1">
                <a:blip r:embed="rId2"/>
                <a:stretch>
                  <a:fillRect l="-951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Signature Scheme from OWFs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7506" y="1825625"/>
                <a:ext cx="11542816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Theorem 12.22</a:t>
                </a:r>
                <a:r>
                  <a:rPr lang="en-US" dirty="0"/>
                  <a:t>: secure/stateless signature scheme from collision-resistant hash functions.</a:t>
                </a:r>
              </a:p>
              <a:p>
                <a:r>
                  <a:rPr lang="en-US" dirty="0"/>
                  <a:t>Collision Resistant Hash Functions do imply OWFs exist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Remark</a:t>
                </a:r>
                <a:r>
                  <a:rPr lang="en-US" b="1" dirty="0" smtClean="0"/>
                  <a:t>: </a:t>
                </a:r>
                <a:r>
                  <a:rPr lang="en-US" dirty="0" smtClean="0"/>
                  <a:t>Possible to construct signature scheme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which is existentially </a:t>
                </a:r>
                <a:r>
                  <a:rPr lang="en-US" dirty="0" err="1" smtClean="0"/>
                  <a:t>unforgeable</a:t>
                </a:r>
                <a:r>
                  <a:rPr lang="en-US" dirty="0" smtClean="0"/>
                  <a:t> under an adaptive chosen message attacks using the minimal assumption that one-way functions exist.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506" y="1825625"/>
                <a:ext cx="11542816" cy="4351338"/>
              </a:xfrm>
              <a:blipFill>
                <a:blip r:embed="rId2"/>
                <a:stretch>
                  <a:fillRect l="-110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1951" y="160998"/>
                <a:ext cx="10515600" cy="1325563"/>
              </a:xfrm>
            </p:spPr>
            <p:txBody>
              <a:bodyPr/>
              <a:lstStyle/>
              <a:p>
                <a:r>
                  <a:rPr lang="en-US" dirty="0" smtClean="0"/>
                  <a:t>CPA-Security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PubK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1951" y="160998"/>
                <a:ext cx="10515600" cy="1325563"/>
              </a:xfrm>
              <a:blipFill>
                <a:blip r:embed="rId4"/>
                <a:stretch>
                  <a:fillRect l="-2377" b="-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212644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70760" y="1718624"/>
                <a:ext cx="1144993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760" y="1718624"/>
                <a:ext cx="1144993" cy="468205"/>
              </a:xfrm>
              <a:prstGeom prst="rect">
                <a:avLst/>
              </a:prstGeom>
              <a:blipFill>
                <a:blip r:embed="rId7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69822" y="4466896"/>
            <a:ext cx="24497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(</a:t>
            </a:r>
            <a:r>
              <a:rPr lang="en-US" sz="2800" b="1" dirty="0" err="1" smtClean="0"/>
              <a:t>pk,sk</a:t>
            </a:r>
            <a:r>
              <a:rPr lang="en-US" sz="2800" b="1" dirty="0" smtClean="0"/>
              <a:t>)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253890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075066" y="2076658"/>
                <a:ext cx="2552301" cy="524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066" y="2076658"/>
                <a:ext cx="2552301" cy="524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2070598" y="46700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41812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288837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330797" y="31747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156415" y="2729315"/>
                <a:ext cx="2480166" cy="524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415" y="2729315"/>
                <a:ext cx="2480166" cy="524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383347" y="3426894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057447" y="3325105"/>
                <a:ext cx="2480166" cy="525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447" y="3325105"/>
                <a:ext cx="2480166" cy="525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482067" y="3003602"/>
                <a:ext cx="1156855" cy="470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067" y="3003602"/>
                <a:ext cx="1156855" cy="470835"/>
              </a:xfrm>
              <a:prstGeom prst="rect">
                <a:avLst/>
              </a:prstGeom>
              <a:blipFill>
                <a:blip r:embed="rId11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 flipV="1">
            <a:off x="2399117" y="37581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371828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051169" y="3620248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LR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cpa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051169" y="3620248"/>
                <a:ext cx="11066055" cy="4351338"/>
              </a:xfr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307147" y="2494827"/>
                <a:ext cx="1156855" cy="468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147" y="2494827"/>
                <a:ext cx="1156855" cy="468975"/>
              </a:xfrm>
              <a:prstGeom prst="rect">
                <a:avLst/>
              </a:prstGeom>
              <a:blipFill>
                <a:blip r:embed="rId13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 flipV="1">
            <a:off x="1940560" y="1779478"/>
            <a:ext cx="5614909" cy="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765801" y="1361855"/>
            <a:ext cx="225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Public Key: </a:t>
            </a:r>
            <a:r>
              <a:rPr lang="en-US" sz="2800" b="1" dirty="0" err="1" smtClean="0"/>
              <a:t>pk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380080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0" grpId="0"/>
      <p:bldP spid="28" grpId="0"/>
      <p:bldP spid="31" grpId="0"/>
      <p:bldP spid="32" grpId="0"/>
      <p:bldP spid="14" grpId="0"/>
      <p:bldP spid="37" grpId="0" build="p"/>
      <p:bldP spid="25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for </a:t>
                </a:r>
                <a:r>
                  <a:rPr lang="en-US" dirty="0"/>
                  <a:t>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11.18: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be the El-Gamal Encryption scheme (above) then if DDH is hard relative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 CPA-Secure.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Recall that CPA-security and eavesdropping security are equivalent for public key crypto. </a:t>
                </a:r>
                <a:r>
                  <a:rPr lang="en-US" dirty="0" smtClean="0"/>
                  <a:t>Therefore, it </a:t>
                </a:r>
                <a:r>
                  <a:rPr lang="en-US" dirty="0" smtClean="0"/>
                  <a:t>suffices to show that for all PPT A there is a negligible function </a:t>
                </a:r>
                <a:r>
                  <a:rPr lang="en-US" b="1" dirty="0" err="1" smtClean="0"/>
                  <a:t>negl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eav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b="1" dirty="0"/>
                        <m:t>negl</m:t>
                      </m:r>
                      <m:r>
                        <m:rPr>
                          <m:nor/>
                        </m:rPr>
                        <a:rPr lang="en-US" b="1" i="0" dirty="0" smtClean="0"/>
                        <m:t>(</m:t>
                      </m:r>
                      <m:r>
                        <m:rPr>
                          <m:nor/>
                        </m:rPr>
                        <a:rPr lang="en-US" b="1" i="0" dirty="0" smtClean="0"/>
                        <m:t>n</m:t>
                      </m:r>
                      <m:r>
                        <m:rPr>
                          <m:nor/>
                        </m:rPr>
                        <a:rPr lang="en-US" b="1" i="0" dirty="0" smtClean="0"/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80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2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74939</TotalTime>
  <Words>1694</Words>
  <Application>Microsoft Office PowerPoint</Application>
  <PresentationFormat>Widescreen</PresentationFormat>
  <Paragraphs>697</Paragraphs>
  <Slides>71</Slides>
  <Notes>7</Notes>
  <HiddenSlides>9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7" baseType="lpstr">
      <vt:lpstr>Arial</vt:lpstr>
      <vt:lpstr>Calibri</vt:lpstr>
      <vt:lpstr>Calibri Light</vt:lpstr>
      <vt:lpstr>Cambria Math</vt:lpstr>
      <vt:lpstr>Wingdings</vt:lpstr>
      <vt:lpstr>Office Theme</vt:lpstr>
      <vt:lpstr>Course Business</vt:lpstr>
      <vt:lpstr>Cryptography CS 555</vt:lpstr>
      <vt:lpstr>Week 13 Topic 1: El-Gamal Encryption</vt:lpstr>
      <vt:lpstr>A Quick Remark about Groups</vt:lpstr>
      <vt:lpstr>A Quick Remark about Groups</vt:lpstr>
      <vt:lpstr>El-Gamal Encryption</vt:lpstr>
      <vt:lpstr>El-Gamal Encryption</vt:lpstr>
      <vt:lpstr>CPA-Security (PubK_(A,Π)^(LR-cpa) (n))</vt:lpstr>
      <vt:lpstr>El-Gamal Encryption</vt:lpstr>
      <vt:lpstr>Eavesdropping Security (PubK_(A,Π)^eav (n))</vt:lpstr>
      <vt:lpstr>El-Gamal Encryption</vt:lpstr>
      <vt:lpstr>El-Gamal Encryption</vt:lpstr>
      <vt:lpstr>El-Gamal Encryption</vt:lpstr>
      <vt:lpstr>El-Gamal Encryption</vt:lpstr>
      <vt:lpstr>El-Gamal Encryption</vt:lpstr>
      <vt:lpstr>Key Encapsulation Mechanism (KEM)</vt:lpstr>
      <vt:lpstr>KEM CCA-Security (KEM_(A,Π)^cca (n))</vt:lpstr>
      <vt:lpstr>KEM from RSA and El-Gamal</vt:lpstr>
      <vt:lpstr>KEM CPA-Security (KEM_(A,Π)^cpa (n))</vt:lpstr>
      <vt:lpstr>CCA-Secure Encryption from CPA-Secure KEM</vt:lpstr>
      <vt:lpstr>CPA-Secure KEM with El-Gamal </vt:lpstr>
      <vt:lpstr>CPA-Secure KEM with El-Gamal </vt:lpstr>
      <vt:lpstr>CPA-Secure KEM with El-Gamal </vt:lpstr>
      <vt:lpstr>CPA-Secure KEM with El-Gamal </vt:lpstr>
      <vt:lpstr>CCA-Secure Variant in Random Oracle Model</vt:lpstr>
      <vt:lpstr>CCA-Secure Variant in Random Oracle Model</vt:lpstr>
      <vt:lpstr>CCA-Secure Variant in Random Oracle Model</vt:lpstr>
      <vt:lpstr>CCA-Secure Variant in Random Oracle Model</vt:lpstr>
      <vt:lpstr>Week 13: Topic 2: More RSA Attacks + Fixes</vt:lpstr>
      <vt:lpstr>Recap</vt:lpstr>
      <vt:lpstr>Recap</vt:lpstr>
      <vt:lpstr>Recap RSA-Assumption</vt:lpstr>
      <vt:lpstr>(Review) Attacks on Plain RSA</vt:lpstr>
      <vt:lpstr>(Review) More Plain RSA Attacks </vt:lpstr>
      <vt:lpstr>More Attacks: Encrypting Related Messages</vt:lpstr>
      <vt:lpstr>More Attacks: Encrypting Related Messages</vt:lpstr>
      <vt:lpstr>Sending the Same Message to Multiple Receivers</vt:lpstr>
      <vt:lpstr>Apply GCD to Pairs of RSA Moduli?</vt:lpstr>
      <vt:lpstr>Dependent Keys Part 1</vt:lpstr>
      <vt:lpstr>Dependent Keys Part 2</vt:lpstr>
      <vt:lpstr>Dependent Keys Part 2</vt:lpstr>
      <vt:lpstr>RSA-OAEP  (Optimal Asymmetric Encryption Padding)</vt:lpstr>
      <vt:lpstr>RSA-OAEP  (Optimal Asymmetric Encryption Padding)</vt:lpstr>
      <vt:lpstr>PKCS #1 v2.0</vt:lpstr>
      <vt:lpstr>PKCS #1 v2.0 (Bad Implementation)</vt:lpstr>
      <vt:lpstr>PKCS #1 v2.0 (Attack)</vt:lpstr>
      <vt:lpstr>Another Side Channel Attack on RSA</vt:lpstr>
      <vt:lpstr>Week 13: Topic 3: Digital Signatures (Part 1)</vt:lpstr>
      <vt:lpstr>Recap</vt:lpstr>
      <vt:lpstr>What Does It Mean to “Secure Information” </vt:lpstr>
      <vt:lpstr>Encryption/MACs/Signatures</vt:lpstr>
      <vt:lpstr>Digital Signature: Application</vt:lpstr>
      <vt:lpstr>Digital Signature vs MACs</vt:lpstr>
      <vt:lpstr>Digital Signatures vs MACs</vt:lpstr>
      <vt:lpstr>Digital Signature Scheme</vt:lpstr>
      <vt:lpstr>Signature Experiment (〖Sig-forge〗_(A,Π)^  (n))</vt:lpstr>
      <vt:lpstr>Signature Experiment (〖Sig-forge〗_(A,Π)^  (n))</vt:lpstr>
      <vt:lpstr>Existential Unforgeability</vt:lpstr>
      <vt:lpstr>Hash and Sign Paradigm</vt:lpstr>
      <vt:lpstr>Hash and Sign Paradigm</vt:lpstr>
      <vt:lpstr>Hash and Sign Paradigm</vt:lpstr>
      <vt:lpstr>Hash and Sign Paradigm</vt:lpstr>
      <vt:lpstr>Hash and Sign Paradigm</vt:lpstr>
      <vt:lpstr>Hash and Sign Paradigm</vt:lpstr>
      <vt:lpstr>One-Time Signature Scheme</vt:lpstr>
      <vt:lpstr>Lamport’s Signature Scheme </vt:lpstr>
      <vt:lpstr>Lamport’s Signature Scheme </vt:lpstr>
      <vt:lpstr>Lamport’s Signature Scheme </vt:lpstr>
      <vt:lpstr>Lamport’s Signature Scheme </vt:lpstr>
      <vt:lpstr>Lamport’s Signature Scheme </vt:lpstr>
      <vt:lpstr>Secure Signature Scheme from OWFs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333</cp:revision>
  <cp:lastPrinted>2017-10-28T19:03:12Z</cp:lastPrinted>
  <dcterms:created xsi:type="dcterms:W3CDTF">2016-12-31T20:38:01Z</dcterms:created>
  <dcterms:modified xsi:type="dcterms:W3CDTF">2017-11-09T23:27:45Z</dcterms:modified>
</cp:coreProperties>
</file>