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771" r:id="rId2"/>
    <p:sldId id="439" r:id="rId3"/>
    <p:sldId id="911" r:id="rId4"/>
    <p:sldId id="936" r:id="rId5"/>
    <p:sldId id="912" r:id="rId6"/>
    <p:sldId id="914" r:id="rId7"/>
    <p:sldId id="915" r:id="rId8"/>
    <p:sldId id="916" r:id="rId9"/>
    <p:sldId id="917" r:id="rId10"/>
    <p:sldId id="918" r:id="rId11"/>
    <p:sldId id="919" r:id="rId12"/>
    <p:sldId id="920" r:id="rId13"/>
    <p:sldId id="921" r:id="rId14"/>
    <p:sldId id="922" r:id="rId15"/>
    <p:sldId id="854" r:id="rId16"/>
    <p:sldId id="862" r:id="rId17"/>
    <p:sldId id="863" r:id="rId18"/>
    <p:sldId id="864" r:id="rId19"/>
    <p:sldId id="866" r:id="rId20"/>
    <p:sldId id="867" r:id="rId21"/>
    <p:sldId id="868" r:id="rId22"/>
    <p:sldId id="869" r:id="rId23"/>
    <p:sldId id="870" r:id="rId24"/>
    <p:sldId id="871" r:id="rId25"/>
    <p:sldId id="928" r:id="rId26"/>
    <p:sldId id="929" r:id="rId27"/>
    <p:sldId id="930" r:id="rId28"/>
    <p:sldId id="931" r:id="rId29"/>
    <p:sldId id="872" r:id="rId30"/>
    <p:sldId id="873" r:id="rId31"/>
    <p:sldId id="926" r:id="rId32"/>
    <p:sldId id="927" r:id="rId33"/>
    <p:sldId id="874" r:id="rId34"/>
    <p:sldId id="878" r:id="rId35"/>
    <p:sldId id="906" r:id="rId36"/>
    <p:sldId id="907" r:id="rId37"/>
    <p:sldId id="908" r:id="rId38"/>
    <p:sldId id="909" r:id="rId39"/>
    <p:sldId id="910" r:id="rId40"/>
    <p:sldId id="880" r:id="rId41"/>
    <p:sldId id="881" r:id="rId42"/>
    <p:sldId id="882" r:id="rId43"/>
    <p:sldId id="883" r:id="rId44"/>
    <p:sldId id="884" r:id="rId45"/>
    <p:sldId id="885" r:id="rId46"/>
    <p:sldId id="886" r:id="rId47"/>
    <p:sldId id="887" r:id="rId48"/>
    <p:sldId id="888" r:id="rId49"/>
    <p:sldId id="889" r:id="rId50"/>
    <p:sldId id="890" r:id="rId51"/>
    <p:sldId id="891" r:id="rId52"/>
    <p:sldId id="892" r:id="rId53"/>
    <p:sldId id="893" r:id="rId54"/>
    <p:sldId id="894" r:id="rId55"/>
    <p:sldId id="895" r:id="rId56"/>
    <p:sldId id="896" r:id="rId57"/>
    <p:sldId id="897" r:id="rId58"/>
    <p:sldId id="898" r:id="rId59"/>
    <p:sldId id="899" r:id="rId60"/>
    <p:sldId id="900" r:id="rId61"/>
    <p:sldId id="901" r:id="rId62"/>
    <p:sldId id="902" r:id="rId63"/>
    <p:sldId id="903" r:id="rId64"/>
    <p:sldId id="904" r:id="rId65"/>
    <p:sldId id="905" r:id="rId6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926" autoAdjust="0"/>
  </p:normalViewPr>
  <p:slideViewPr>
    <p:cSldViewPr snapToGrid="0">
      <p:cViewPr>
        <p:scale>
          <a:sx n="75" d="100"/>
          <a:sy n="75" d="100"/>
        </p:scale>
        <p:origin x="18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C85FA0-1860-435B-9626-CB21D9C53071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defTabSz="966612">
                  <a:defRPr/>
                </a:pPr>
                <a:endParaRPr lang="en-US" dirty="0" smtClean="0"/>
              </a:p>
              <a:p>
                <a:endParaRPr lang="en-US" baseline="3000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Attacker could impersonate Alice,</a:t>
                </a:r>
                <a:r>
                  <a:rPr lang="en-US" baseline="0" dirty="0" smtClean="0"/>
                  <a:t> guess K’ and send </a:t>
                </a:r>
                <a:r>
                  <a:rPr lang="en-US" baseline="0" dirty="0" err="1" smtClean="0"/>
                  <a:t>g</a:t>
                </a:r>
                <a:r>
                  <a:rPr lang="en-US" baseline="30000" dirty="0" err="1" smtClean="0"/>
                  <a:t>Ky</a:t>
                </a:r>
                <a:r>
                  <a:rPr lang="en-US" baseline="0" dirty="0" err="1" smtClean="0"/>
                  <a:t>to</a:t>
                </a:r>
                <a:r>
                  <a:rPr lang="en-US" baseline="0" dirty="0" smtClean="0"/>
                  <a:t> Bob. Attacker receives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’, 1) where </a:t>
                </a:r>
                <a:r>
                  <a:rPr lang="en-US" dirty="0" err="1" smtClean="0"/>
                  <a:t>sk</a:t>
                </a:r>
                <a:r>
                  <a:rPr lang="en-US" dirty="0" smtClean="0"/>
                  <a:t>’ = </a:t>
                </a:r>
                <a:r>
                  <a:rPr lang="en-US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(〖𝐴𝑙𝑖𝑐𝑒, 𝐵𝑜𝑏,</a:t>
                </a:r>
                <a:r>
                  <a:rPr lang="en-US" sz="120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𝑔</a:t>
                </a:r>
                <a:r>
                  <a:rPr lang="en-US" sz="120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𝑦)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,〖 𝑔〗^𝑥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,𝑔〗^(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𝐾′</a:t>
                </a:r>
                <a:r>
                  <a:rPr lang="en-US" sz="1200" b="0" i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𝐾^(−1) 𝑦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𝑥</a:t>
                </a:r>
                <a:r>
                  <a:rPr lang="en-US" i="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𝐵) )</a:t>
                </a:r>
                <a:endParaRPr lang="en-US" dirty="0" smtClean="0"/>
              </a:p>
              <a:p>
                <a:endParaRPr lang="en-US" baseline="3000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Proof:</a:t>
            </a:r>
            <a:r>
              <a:rPr lang="en-US" baseline="0" dirty="0" smtClean="0"/>
              <a:t> First part of claim states that there is a cycle. If there is such a cycle we will detect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0.png"/><Relationship Id="rId4" Type="http://schemas.openxmlformats.org/officeDocument/2006/relationships/image" Target="../media/image27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ols.ietf.org/html/rfc6628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16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akdh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Homework </a:t>
            </a:r>
            <a:r>
              <a:rPr lang="en-US" b="1" dirty="0" smtClean="0"/>
              <a:t>3 Due Now </a:t>
            </a:r>
          </a:p>
          <a:p>
            <a:endParaRPr lang="en-US" b="1" dirty="0"/>
          </a:p>
          <a:p>
            <a:r>
              <a:rPr lang="en-US" b="1" dirty="0" smtClean="0"/>
              <a:t>Homework 4 Released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Professor Blocki is travelling, but will be back next week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slope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04821" y="2370137"/>
                <a:ext cx="4577627" cy="4351338"/>
              </a:xfrm>
              <a:blipFill>
                <a:blip r:embed="rId2"/>
                <a:stretch>
                  <a:fillRect l="-266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84" y="2566352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888" y="5190807"/>
                <a:ext cx="2691827" cy="369332"/>
              </a:xfrm>
              <a:prstGeom prst="rect">
                <a:avLst/>
              </a:prstGeom>
              <a:blipFill>
                <a:blip r:embed="rId6"/>
                <a:stretch>
                  <a:fillRect l="-20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 Curve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Formally,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Be the slope. Then the line passing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dirty="0" smtClean="0"/>
                  <a:t> has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6173" y="2414904"/>
                <a:ext cx="4577627" cy="4351338"/>
              </a:xfrm>
              <a:blipFill>
                <a:blip r:embed="rId2"/>
                <a:stretch>
                  <a:fillRect l="-2796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432" y="424815"/>
            <a:ext cx="4744741" cy="643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344" y="2244647"/>
                <a:ext cx="96936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b="1" i="1" baseline="-2500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43" y="1872973"/>
                <a:ext cx="969368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17" y="5652254"/>
                <a:ext cx="42921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36" y="6081276"/>
                <a:ext cx="480631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096000" y="1975167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(x</a:t>
            </a:r>
            <a:r>
              <a:rPr lang="en-US" b="1" baseline="-25000" dirty="0" smtClean="0"/>
              <a:t>3</a:t>
            </a:r>
            <a:r>
              <a:rPr lang="en-US" b="1" dirty="0" smtClean="0"/>
              <a:t>,y</a:t>
            </a:r>
            <a:r>
              <a:rPr lang="en-US" b="1" baseline="-25000" dirty="0" smtClean="0"/>
              <a:t>3</a:t>
            </a:r>
            <a:r>
              <a:rPr lang="en-US" b="1" dirty="0" smtClean="0"/>
              <a:t>)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(x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,-y</a:t>
                </a:r>
                <a:r>
                  <a:rPr lang="en-US" b="1" baseline="-25000" dirty="0" smtClean="0"/>
                  <a:t>3</a:t>
                </a:r>
                <a:r>
                  <a:rPr lang="en-US" b="1" dirty="0" smtClean="0"/>
                  <a:t>)=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baseline="-25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10" y="5094287"/>
                <a:ext cx="2691827" cy="369332"/>
              </a:xfrm>
              <a:prstGeom prst="rect">
                <a:avLst/>
              </a:prstGeom>
              <a:blipFill>
                <a:blip r:embed="rId9"/>
                <a:stretch>
                  <a:fillRect l="-18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Image result for elliptic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92" y="1362292"/>
            <a:ext cx="7043878" cy="527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Elliptic Curve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Image result for elliptic cur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r="24619"/>
          <a:stretch/>
        </p:blipFill>
        <p:spPr bwMode="auto">
          <a:xfrm>
            <a:off x="2395961" y="1439682"/>
            <a:ext cx="4132162" cy="512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86937" y="2419109"/>
                <a:ext cx="446686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No third point R on the line intersects our elliptic curve.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𝒪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937" y="2419109"/>
                <a:ext cx="4466863" cy="3046988"/>
              </a:xfrm>
              <a:prstGeom prst="rect">
                <a:avLst/>
              </a:prstGeom>
              <a:blipFill>
                <a:blip r:embed="rId3"/>
                <a:stretch>
                  <a:fillRect l="-3138" t="-2600" r="-4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Elliptic Curves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dirty="0" smtClean="0"/>
                  <a:t> defines an abelian group 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smtClean="0"/>
                  <a:t>appropriate curves</a:t>
                </a:r>
                <a:r>
                  <a:rPr lang="en-US" dirty="0" smtClean="0"/>
                  <a:t> the DDH assumption is believed to hold</a:t>
                </a:r>
              </a:p>
              <a:p>
                <a:r>
                  <a:rPr lang="en-US" dirty="0"/>
                  <a:t>If you make up your own curve there is a good chance it is broken…</a:t>
                </a:r>
              </a:p>
              <a:p>
                <a:r>
                  <a:rPr lang="en-US" dirty="0" smtClean="0"/>
                  <a:t>NIST has a list of recommendations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11: Topic 1: Discrete Logarithm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</a:p>
          <a:p>
            <a:r>
              <a:rPr lang="en-US" dirty="0" smtClean="0"/>
              <a:t>Collision Resistant Hash Functions</a:t>
            </a:r>
          </a:p>
          <a:p>
            <a:r>
              <a:rPr lang="en-US" dirty="0" smtClean="0"/>
              <a:t>Password Authenticated Key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:r>
                  <a:rPr lang="en-US" dirty="0" smtClean="0"/>
                  <a:t>Alice 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Key-Exchange Experiment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Two parties run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exchange secret messages (with security parameter 1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Let </a:t>
                </a:r>
                <a:r>
                  <a:rPr lang="en-US" b="1" dirty="0" smtClean="0"/>
                  <a:t>trans </a:t>
                </a:r>
                <a:r>
                  <a:rPr lang="en-US" dirty="0" smtClean="0"/>
                  <a:t> be a transcript which contains all messages sent and let k be the secret key output by each party.</a:t>
                </a:r>
              </a:p>
              <a:p>
                <a:r>
                  <a:rPr lang="en-US" dirty="0" smtClean="0"/>
                  <a:t>Let b be a random bit and let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 smtClean="0"/>
                  <a:t> = k if b=0; otherwise </a:t>
                </a:r>
                <a:r>
                  <a:rPr lang="en-US" b="1" dirty="0"/>
                  <a:t>k</a:t>
                </a:r>
                <a:r>
                  <a:rPr lang="en-US" b="1" baseline="-25000" dirty="0"/>
                  <a:t>b</a:t>
                </a:r>
                <a:r>
                  <a:rPr lang="en-US" dirty="0" smtClean="0"/>
                  <a:t> is sampled uniformly at random.</a:t>
                </a:r>
              </a:p>
              <a:p>
                <a:r>
                  <a:rPr lang="en-US" dirty="0" smtClean="0"/>
                  <a:t>Attacker A is given </a:t>
                </a:r>
                <a:r>
                  <a:rPr lang="en-US" b="1" dirty="0"/>
                  <a:t>trans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b</a:t>
                </a:r>
                <a:r>
                  <a:rPr lang="en-US" dirty="0"/>
                  <a:t> </a:t>
                </a:r>
                <a:r>
                  <a:rPr lang="en-US" dirty="0" smtClean="0"/>
                  <a:t>(passive attacker). </a:t>
                </a:r>
              </a:p>
              <a:p>
                <a:r>
                  <a:rPr lang="en-US" dirty="0" smtClean="0"/>
                  <a:t>Attacker outputs b’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𝑒𝑎𝑣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=1 if and only if b=b’)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against an eavesdropping attacker: For </a:t>
                </a:r>
                <a:r>
                  <a:rPr lang="en-US" dirty="0"/>
                  <a:t>all PPT A there is a negligible function </a:t>
                </a:r>
                <a:r>
                  <a:rPr lang="en-US" b="1" dirty="0" err="1"/>
                  <a:t>negl</a:t>
                </a:r>
                <a:r>
                  <a:rPr lang="en-US" dirty="0"/>
                  <a:t> such </a:t>
                </a:r>
                <a:r>
                  <a:rPr lang="en-US" dirty="0" smtClean="0"/>
                  <a:t>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𝐧𝐞𝐠𝐥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480" y="1825625"/>
                <a:ext cx="11292840" cy="4351338"/>
              </a:xfrm>
              <a:blipFill>
                <a:blip r:embed="rId3"/>
                <a:stretch>
                  <a:fillRect l="-972" t="-3501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 (passive) eavesdropper (*).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5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Assumptions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Computational </a:t>
                </a:r>
                <a:r>
                  <a:rPr lang="en-US" dirty="0" err="1" smtClean="0"/>
                  <a:t>Diffie</a:t>
                </a:r>
                <a:r>
                  <a:rPr lang="en-US" dirty="0"/>
                  <a:t>-</a:t>
                </a:r>
                <a:r>
                  <a:rPr lang="en-US" dirty="0" smtClean="0"/>
                  <a:t>Hellman Problem (CDH)</a:t>
                </a:r>
                <a:endParaRPr lang="en-US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upper bounding the probability that A succeeds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Decisional </a:t>
                </a:r>
                <a:r>
                  <a:rPr lang="en-US" dirty="0" err="1"/>
                  <a:t>Diffie</a:t>
                </a:r>
                <a:r>
                  <a:rPr lang="en-US" dirty="0"/>
                  <a:t>-Hellman Problem </a:t>
                </a:r>
                <a:r>
                  <a:rPr lang="en-US" dirty="0" smtClean="0"/>
                  <a:t>(DDH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4320" y="3581400"/>
            <a:ext cx="11719560" cy="2910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900" b="1" dirty="0" smtClean="0"/>
              <a:t>Week 11: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Discrete Log/DDH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Applications of DDH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Factoring </a:t>
            </a:r>
            <a:r>
              <a:rPr lang="en-US" sz="3200" dirty="0"/>
              <a:t>Algorithms, Discrete Log Attacks + NIST Recommendations for Concrete Security Parameters</a:t>
            </a:r>
            <a:endParaRPr lang="en-US" sz="2900" dirty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8.4 &amp; Chapter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Modified protocol sets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 smtClean="0"/>
                  <a:t>. </a:t>
                </a:r>
                <a:r>
                  <a:rPr lang="en-US" dirty="0" smtClean="0"/>
                  <a:t>You will prove that this protocol is secure under the weaker CDH assumption in homework 4.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Key-Exchange is Secure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the 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problem is hard relative to group generator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then the </a:t>
                </a:r>
                <a:r>
                  <a:rPr lang="en-US" dirty="0" err="1"/>
                  <a:t>Diffie</a:t>
                </a:r>
                <a:r>
                  <a:rPr lang="en-US" dirty="0"/>
                  <a:t>-Hellman </a:t>
                </a:r>
                <a:r>
                  <a:rPr lang="en-US" dirty="0" smtClean="0"/>
                  <a:t>key-exchange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secure in the presence of an eavesdropper (*).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𝑒𝑎𝑣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𝔾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+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𝔾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 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p>
                                  </m:s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dirty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 + </m:t>
                      </m:r>
                      <m:r>
                        <m:rPr>
                          <m:nor/>
                        </m:rPr>
                        <a:rPr lang="en-US" dirty="0" smtClean="0"/>
                        <m:t>½</m:t>
                      </m:r>
                      <m:r>
                        <m:rPr>
                          <m:nor/>
                        </m:rPr>
                        <a:rPr lang="en-US" b="0" i="0" dirty="0" smtClean="0"/>
                        <m:t>negl</m:t>
                      </m:r>
                      <m:r>
                        <m:rPr>
                          <m:nor/>
                        </m:rPr>
                        <a:rPr lang="en-US" b="0" i="0" dirty="0" smtClean="0"/>
                        <m:t>(</m:t>
                      </m:r>
                      <m:r>
                        <m:rPr>
                          <m:nor/>
                        </m:rPr>
                        <a:rPr lang="en-US" b="0" i="0" dirty="0" smtClean="0"/>
                        <m:t>n</m:t>
                      </m:r>
                      <m:r>
                        <m:rPr>
                          <m:nor/>
                        </m:rPr>
                        <a:rPr lang="en-US" b="0" i="0" dirty="0" smtClean="0"/>
                        <m:t>) (</m:t>
                      </m:r>
                      <m:r>
                        <m:rPr>
                          <m:nor/>
                        </m:rPr>
                        <a:rPr lang="en-US" b="0" i="0" dirty="0" smtClean="0"/>
                        <m:t>by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b="0" i="0" dirty="0" smtClean="0"/>
                        <m:t>DDH</m:t>
                      </m:r>
                      <m:r>
                        <m:rPr>
                          <m:nor/>
                        </m:rPr>
                        <a:rPr lang="en-US" b="0" i="0" dirty="0" smtClean="0"/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(*) Assuming keys are chosen uniformly at random from the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825625"/>
                <a:ext cx="12192000" cy="4895850"/>
              </a:xfrm>
              <a:blipFill>
                <a:blip r:embed="rId2"/>
                <a:stretch>
                  <a:fillRect l="-1000" t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1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Intuition: </a:t>
                </a:r>
                <a:r>
                  <a:rPr lang="en-US" dirty="0" smtClean="0"/>
                  <a:t>Decisional </a:t>
                </a:r>
                <a:r>
                  <a:rPr lang="en-US" dirty="0" err="1" smtClean="0"/>
                  <a:t>Diffie</a:t>
                </a:r>
                <a:r>
                  <a:rPr lang="en-US" dirty="0" smtClean="0"/>
                  <a:t>-Hellman assumption implies that a passive attacker who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still cannot distinguish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random group element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The protocol is vulnerable against active attackers who can tamper with messages.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2050" name="Picture 2" descr="Image result for man in the middle at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25" y="1690688"/>
            <a:ext cx="7138065" cy="413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9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 Attack (MITM)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Mallory intercepts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to Bob instead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and </a:t>
                </a:r>
                <a:r>
                  <a:rPr lang="en-US" dirty="0">
                    <a:solidFill>
                      <a:srgbClr val="FF0000"/>
                    </a:solidFill>
                  </a:rPr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</a:t>
                </a:r>
                <a:r>
                  <a:rPr lang="en-US" dirty="0">
                    <a:solidFill>
                      <a:srgbClr val="FF0000"/>
                    </a:solidFill>
                  </a:rPr>
                  <a:t>instead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Alice computes secret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 smtClean="0"/>
                  <a:t> (shared with Eve not Bob)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computes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(shared with Eve not Alice)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forwards messages between Alice and Bob (tampering with the messages if desired)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Neither Alice nor Bob can detect the attack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22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Experiment </a:t>
            </a:r>
            <a:r>
              <a:rPr lang="en-US" dirty="0" err="1" smtClean="0"/>
              <a:t>DLog</a:t>
            </a:r>
            <a:r>
              <a:rPr lang="en-US" baseline="-25000" dirty="0" err="1" smtClean="0"/>
              <a:t>A,G</a:t>
            </a:r>
            <a:r>
              <a:rPr lang="en-US" dirty="0" smtClean="0"/>
              <a:t>(n)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Run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to obtain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order q (with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and a generator g such that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Select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uniformly at random.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A is given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, q, g, h and outputs integer x.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wins (</a:t>
                </a:r>
                <a:r>
                  <a:rPr lang="en-US" dirty="0" err="1"/>
                  <a:t>DLog</a:t>
                </a:r>
                <a:r>
                  <a:rPr lang="en-US" baseline="-25000" dirty="0" err="1"/>
                  <a:t>A,G</a:t>
                </a:r>
                <a:r>
                  <a:rPr lang="en-US" dirty="0"/>
                  <a:t>(n</a:t>
                </a:r>
                <a:r>
                  <a:rPr lang="en-US" dirty="0" smtClean="0"/>
                  <a:t>)=1) if and only if  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=h.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say that the discrete 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dirty="0" smtClean="0"/>
                            <m:t>DLog</m:t>
                          </m:r>
                          <m:r>
                            <m:rPr>
                              <m:nor/>
                            </m:rPr>
                            <a:rPr lang="en-US" b="0" i="0" baseline="-25000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 (CRHFs)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Recall: not known how to build CRHFs from OWFs</a:t>
                </a:r>
              </a:p>
              <a:p>
                <a:r>
                  <a:rPr lang="en-US" dirty="0" smtClean="0"/>
                  <a:t>Can build collision resistant hash functions from Discrete Logarithm Assumption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r>
                  <a:rPr lang="en-US" dirty="0" smtClean="0"/>
                  <a:t>Suppose that discrete </a:t>
                </a:r>
                <a:r>
                  <a:rPr lang="en-US" dirty="0"/>
                  <a:t>log problem is hard relative to generator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dirty="0"/>
                            <m:t>DLog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A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,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n</m:t>
                          </m:r>
                          <m:r>
                            <m:rPr>
                              <m:nor/>
                            </m:rPr>
                            <a:rPr lang="en-US" baseline="-25000" dirty="0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4562" y="1825625"/>
                <a:ext cx="114126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is a cyclic group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g is a generator of the group.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Collision Resistant Hash Function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𝐺𝑒𝑛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Select random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 if the discrete log assumption holds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562" y="1825625"/>
                <a:ext cx="11412638" cy="4351338"/>
              </a:xfrm>
              <a:blipFill>
                <a:blip r:embed="rId2"/>
                <a:stretch>
                  <a:fillRect l="-11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Resistant Hash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       (where,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is collision resistant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Suppose we find a collision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which implies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Use extended GCD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means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is the discrete log of h.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120" r="-87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Suppose Alice and Bob share a low-entropy password 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 and wish to communicate securely </a:t>
                </a:r>
              </a:p>
              <a:p>
                <a:pPr lvl="1"/>
                <a:r>
                  <a:rPr lang="en-US" dirty="0" smtClean="0"/>
                  <a:t>(without using any trusted party)</a:t>
                </a:r>
              </a:p>
              <a:p>
                <a:pPr lvl="1"/>
                <a:r>
                  <a:rPr lang="en-US" dirty="0" smtClean="0"/>
                  <a:t>Assuming an active attacker may try to mount a man-in-the-middle attack</a:t>
                </a:r>
                <a:endParaRPr lang="en-US" dirty="0"/>
              </a:p>
              <a:p>
                <a:r>
                  <a:rPr lang="en-US" dirty="0" smtClean="0"/>
                  <a:t>Can they do it?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Tempting Approach: </a:t>
                </a:r>
              </a:p>
              <a:p>
                <a:pPr lvl="1"/>
                <a:r>
                  <a:rPr lang="en-US" dirty="0" smtClean="0"/>
                  <a:t>Alice and Bob both compute K= KDF(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(</a:t>
                </a:r>
                <a:r>
                  <a:rPr lang="en-US" dirty="0" err="1" smtClean="0"/>
                  <a:t>pwd</a:t>
                </a:r>
                <a:r>
                  <a:rPr lang="en-US" dirty="0" smtClean="0"/>
                  <a:t>) and communicate with using an authenticated encryption scheme.</a:t>
                </a:r>
              </a:p>
              <a:p>
                <a:pPr lvl="1"/>
                <a:r>
                  <a:rPr lang="en-US" b="1" dirty="0" smtClean="0"/>
                  <a:t>Practice Midterm Exam: </a:t>
                </a:r>
                <a:r>
                  <a:rPr lang="en-US" dirty="0" smtClean="0"/>
                  <a:t>Secure in random oracle model if attacker cannot query random oracle H(.) too many times.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8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Recap: Cyclic Group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  (g is generator)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dirty="0" smtClean="0"/>
                  <a:t> then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each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we have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 1: </a:t>
                </a:r>
                <a:r>
                  <a:rPr lang="en-US" dirty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a cyclic group of order p-1.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 2</a:t>
                </a:r>
                <a:r>
                  <a:rPr lang="en-US" dirty="0" smtClean="0"/>
                  <a:t>: </a:t>
                </a:r>
                <a:r>
                  <a:rPr lang="en-US" dirty="0"/>
                  <a:t>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Example (generator)</a:t>
                </a:r>
                <a:r>
                  <a:rPr lang="en-US" dirty="0"/>
                  <a:t>: p=7, g=5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&lt;2&gt;={1,5,4,6,2,3}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Tempting Approach: </a:t>
            </a:r>
          </a:p>
          <a:p>
            <a:pPr lvl="1"/>
            <a:r>
              <a:rPr lang="en-US" dirty="0" smtClean="0"/>
              <a:t>Alice and Bob both compute K= KDF(</a:t>
            </a:r>
            <a:r>
              <a:rPr lang="en-US" dirty="0" err="1" smtClean="0"/>
              <a:t>pwd</a:t>
            </a:r>
            <a:r>
              <a:rPr lang="en-US" dirty="0" smtClean="0"/>
              <a:t>)=</a:t>
            </a:r>
            <a:r>
              <a:rPr lang="en-US" dirty="0" err="1" smtClean="0"/>
              <a:t>H</a:t>
            </a:r>
            <a:r>
              <a:rPr lang="en-US" baseline="30000" dirty="0" err="1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pwd</a:t>
            </a:r>
            <a:r>
              <a:rPr lang="en-US" dirty="0" smtClean="0"/>
              <a:t>) and communicate with using an authenticated encryption scheme.</a:t>
            </a:r>
          </a:p>
          <a:p>
            <a:pPr lvl="1"/>
            <a:r>
              <a:rPr lang="en-US" b="1" dirty="0" smtClean="0"/>
              <a:t>Midterm Exam: </a:t>
            </a:r>
            <a:r>
              <a:rPr lang="en-US" dirty="0" smtClean="0"/>
              <a:t>Secure in random oracle model if attacker cannot query random oracle too many time.</a:t>
            </a:r>
          </a:p>
          <a:p>
            <a:pPr lvl="1"/>
            <a:r>
              <a:rPr lang="en-US" b="1" dirty="0" smtClean="0"/>
              <a:t>Problems: </a:t>
            </a:r>
          </a:p>
          <a:p>
            <a:pPr lvl="2"/>
            <a:r>
              <a:rPr lang="en-US" dirty="0" smtClean="0"/>
              <a:t>In practice the attacker can (and will) query the random oracle many times.</a:t>
            </a:r>
          </a:p>
          <a:p>
            <a:pPr lvl="2"/>
            <a:r>
              <a:rPr lang="en-US" dirty="0" smtClean="0"/>
              <a:t>In practice people tend to pick very weak passwords</a:t>
            </a:r>
          </a:p>
          <a:p>
            <a:pPr lvl="2"/>
            <a:r>
              <a:rPr lang="en-US" dirty="0" smtClean="0"/>
              <a:t>Brute-force attack: Attacker enumerates over a dictionary of passwords and attempts to decrypt messages with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/>
              <a:t>’</a:t>
            </a:r>
            <a:r>
              <a:rPr lang="en-US" dirty="0"/>
              <a:t>=KDF(</a:t>
            </a:r>
            <a:r>
              <a:rPr lang="en-US" dirty="0" err="1"/>
              <a:t>pwd</a:t>
            </a:r>
            <a:r>
              <a:rPr lang="en-US" dirty="0"/>
              <a:t>’) </a:t>
            </a:r>
            <a:r>
              <a:rPr lang="en-US" dirty="0" smtClean="0"/>
              <a:t> (only succeeds if </a:t>
            </a:r>
            <a:r>
              <a:rPr lang="en-US" dirty="0" err="1"/>
              <a:t>K</a:t>
            </a:r>
            <a:r>
              <a:rPr lang="en-US" baseline="-25000" dirty="0" err="1"/>
              <a:t>pwd</a:t>
            </a:r>
            <a:r>
              <a:rPr lang="en-US" baseline="-25000" dirty="0" smtClean="0"/>
              <a:t>’</a:t>
            </a:r>
            <a:r>
              <a:rPr lang="en-US" dirty="0" smtClean="0"/>
              <a:t>=K).</a:t>
            </a:r>
          </a:p>
          <a:p>
            <a:pPr lvl="2"/>
            <a:r>
              <a:rPr lang="en-US" dirty="0"/>
              <a:t>An offline attack (brute-force) will almost always succeed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and Bob 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random nonce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Bob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err="1" smtClean="0"/>
                  <a:t>Enc</a:t>
                </a:r>
                <a:r>
                  <a:rPr lang="en-US" dirty="0" smtClean="0"/>
                  <a:t> is an authentication encryption scheme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decrypts and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to Alice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Advantage: MITM Attacker cannot establish connection without password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Disadvantage: Mallory could mount a brute-force attack after attempted MITM attack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52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27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 2: MITM Attack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to Bob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to Alice </a:t>
                </a:r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𝑝𝑤𝑑</m:t>
                            </m:r>
                          </m:e>
                        </m:d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𝑥𝐵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picks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Alice instead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</a:t>
                </a:r>
                <a:r>
                  <a:rPr lang="en-US" dirty="0"/>
                  <a:t>can both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Allice computes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𝑝𝑤𝑑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instead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picks random nonce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to Bob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Mallory intercepts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proceeds to mount brute-force attack on password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each password guess y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and 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 </m:t>
                    </m:r>
                  </m:oMath>
                </a14:m>
                <a:r>
                  <a:rPr lang="en-US" dirty="0" smtClean="0"/>
                  <a:t>then output y</a:t>
                </a:r>
              </a:p>
              <a:p>
                <a:pPr marL="971550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Advantage: MITM Attacker cannot establish connection without password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Disadvantage: Mallory could mount a brute-force attack on password after attempted MITM attack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Authenticated Key-Exchange (PAKE)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Better Approach (PAKE):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and Bob both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𝑝𝑤𝑑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sends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Alice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m:rPr>
                        <m:nor/>
                      </m:rPr>
                      <a:rPr lang="en-US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Bob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Bob picks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compute</a:t>
                </a:r>
                <a:r>
                  <a:rPr lang="en-US" dirty="0" smtClean="0"/>
                  <a:t>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𝐴𝑙𝑖𝑐𝑒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𝐵𝑜𝑏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sends Alice the following</a:t>
                </a:r>
                <a:r>
                  <a:rPr lang="en-US" dirty="0" smtClean="0"/>
                  <a:t> message: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𝐵𝑜𝑏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,"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  Alice sends the message V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= H(2,Alice,Bob,X,Y,K) to Bob.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Bob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A</a:t>
                </a:r>
                <a:r>
                  <a:rPr lang="en-US" dirty="0" smtClean="0"/>
                  <a:t>== </a:t>
                </a:r>
                <a:r>
                  <a:rPr lang="en-US" dirty="0"/>
                  <a:t>H(2,Alice,Bob,X,Y,K</a:t>
                </a:r>
                <a:r>
                  <a:rPr lang="en-US" dirty="0" smtClean="0"/>
                  <a:t>) where K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. Bob </a:t>
                </a:r>
                <a:r>
                  <a:rPr lang="en-US" dirty="0"/>
                  <a:t>generates 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= H(3,Alice,Bob,X,Y,K) and sends </a:t>
                </a:r>
                <a:r>
                  <a:rPr lang="en-US" dirty="0"/>
                  <a:t>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 to Alice.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Alice verifies </a:t>
                </a:r>
                <a:r>
                  <a:rPr lang="en-US" dirty="0"/>
                  <a:t>that V</a:t>
                </a:r>
                <a:r>
                  <a:rPr lang="en-US" baseline="-25000" dirty="0"/>
                  <a:t>B</a:t>
                </a:r>
                <a:r>
                  <a:rPr lang="en-US" dirty="0" smtClean="0"/>
                  <a:t>==H(3,Alice,Bob,X,Y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𝑝𝑤𝑑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Alice and Bob don’t terminate the session key is H(4,Alice,Bob,X,Y</a:t>
                </a:r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Security: </a:t>
                </a:r>
              </a:p>
              <a:p>
                <a:r>
                  <a:rPr lang="en-US" dirty="0"/>
                  <a:t>No offline attack (brute-force) is possible. </a:t>
                </a:r>
                <a:r>
                  <a:rPr lang="en-US" dirty="0" smtClean="0"/>
                  <a:t>Attacker get’s one password guess per instantiation of the protocol.</a:t>
                </a:r>
              </a:p>
              <a:p>
                <a:r>
                  <a:rPr lang="en-US" dirty="0" smtClean="0"/>
                  <a:t>If attacker is incorrect and he tampers with messages then he will cause the Alice &amp; Bob to quit.</a:t>
                </a:r>
              </a:p>
              <a:p>
                <a:r>
                  <a:rPr lang="en-US" dirty="0" smtClean="0"/>
                  <a:t>If Alice and Bob accept the secret key K and the attacker did not know/guess the password then K is “just as good” as a truly random secret key.</a:t>
                </a:r>
              </a:p>
              <a:p>
                <a:pPr marL="914400" lvl="2" indent="0">
                  <a:buNone/>
                </a:pPr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5624"/>
                <a:ext cx="11597640" cy="5032375"/>
              </a:xfrm>
              <a:blipFill>
                <a:blip r:embed="rId3"/>
                <a:stretch>
                  <a:fillRect l="-47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557" y="6567625"/>
            <a:ext cx="13692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777777"/>
                </a:solidFill>
                <a:latin typeface="Arial Unicode MS"/>
              </a:rPr>
              <a:t>See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 Unicode MS"/>
                <a:hlinkClick r:id="rId4"/>
              </a:rPr>
              <a:t> RFC 6628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11: Topic 2</a:t>
            </a:r>
            <a:r>
              <a:rPr lang="en-US" dirty="0"/>
              <a:t>: Factoring </a:t>
            </a:r>
            <a:r>
              <a:rPr lang="en-US" dirty="0" smtClean="0"/>
              <a:t>Algorithms, </a:t>
            </a:r>
            <a:r>
              <a:rPr lang="en-US" dirty="0"/>
              <a:t>Discrete Log Attacks + NIST Recommendations for Concrete Security Parameters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lvl="1"/>
                <a:r>
                  <a:rPr lang="en-US" b="1" dirty="0" smtClean="0"/>
                  <a:t>Remark 1</a:t>
                </a:r>
                <a:r>
                  <a:rPr lang="en-US" dirty="0" smtClean="0"/>
                  <a:t>: This happens with very small probability if p is a random n bit prime.</a:t>
                </a:r>
              </a:p>
              <a:p>
                <a:pPr lvl="1"/>
                <a:r>
                  <a:rPr lang="en-US" b="1" dirty="0" smtClean="0"/>
                  <a:t>Remark 2</a:t>
                </a:r>
                <a:r>
                  <a:rPr lang="en-US" dirty="0" smtClean="0"/>
                  <a:t>: One convenient/fast way to generate big primes it to multiply many small primes, add 1 and test for primality.</a:t>
                </a:r>
              </a:p>
              <a:p>
                <a:pPr lvl="2"/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5×7+1=211</m:t>
                    </m:r>
                  </m:oMath>
                </a14:m>
                <a:r>
                  <a:rPr lang="en-US" dirty="0" smtClean="0"/>
                  <a:t> is prime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</a:t>
                </a:r>
                <a:r>
                  <a:rPr lang="en-US" dirty="0" smtClean="0"/>
                  <a:t>:  Suppose B=c(p-1) for some integer c 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Applying the Chinese Remainder Theorem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q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 smtClean="0"/>
                  <a:t>This means that p divides y, but q does not divide y (unless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b="0" dirty="0" smtClean="0"/>
                  <a:t>, which is very unlikely)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dirty="0" smtClean="0"/>
                  <a:t>Thus, GCD(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 = p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 smtClean="0"/>
                  <a:t> where (p-1) has only “small” prime factors. </a:t>
                </a:r>
              </a:p>
              <a:p>
                <a:r>
                  <a:rPr lang="en-US" dirty="0" smtClean="0"/>
                  <a:t>Pollard’s p-1 algorithm can factor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Suppose we are given an integer B such that (p-1) divides B but (q-1) does not divide B then we can factor N.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p-1 Algorithm (Factoring)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Goal</a:t>
                </a:r>
                <a:r>
                  <a:rPr lang="en-US" dirty="0" smtClean="0"/>
                  <a:t>: Find B such that (p-1) divides B but (q-1) does not divide B.</a:t>
                </a:r>
              </a:p>
              <a:p>
                <a:r>
                  <a:rPr lang="en-US" b="1" dirty="0" smtClean="0"/>
                  <a:t>Remark</a:t>
                </a:r>
                <a:r>
                  <a:rPr lang="en-US" dirty="0" smtClean="0"/>
                  <a:t>: This is difficult if (p-1) has a large prime factor.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b="0" i="1" baseline="-2500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Here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=2,p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=3,…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(q-1) has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(q-1) does not divide B.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</a:t>
                </a:r>
                <a:r>
                  <a:rPr lang="en-US" dirty="0" smtClean="0"/>
                  <a:t>: If (p-1) does not have prime factor larger than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then (p-1) does divide B.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0040" y="1825625"/>
                <a:ext cx="11460480" cy="4351338"/>
              </a:xfrm>
              <a:blipFill>
                <a:blip r:embed="rId2"/>
                <a:stretch>
                  <a:fillRect l="-1117" t="-308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Pollard’s p-1 Algorithm (Factoring)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Option 1: </a:t>
            </a:r>
            <a:r>
              <a:rPr lang="en-US" dirty="0" smtClean="0"/>
              <a:t>To defeat this attack we can choose strong primes p and q</a:t>
            </a:r>
          </a:p>
          <a:p>
            <a:pPr lvl="1"/>
            <a:r>
              <a:rPr lang="en-US" dirty="0" smtClean="0"/>
              <a:t>A prime p is strong if (p-1) has a large prime factor</a:t>
            </a:r>
          </a:p>
          <a:p>
            <a:r>
              <a:rPr lang="en-US" b="1" dirty="0" smtClean="0"/>
              <a:t>Drawback: </a:t>
            </a:r>
            <a:r>
              <a:rPr lang="en-US" dirty="0" smtClean="0"/>
              <a:t>It takes more time to generate (provably) strong primes</a:t>
            </a:r>
          </a:p>
          <a:p>
            <a:endParaRPr lang="en-US" dirty="0"/>
          </a:p>
          <a:p>
            <a:r>
              <a:rPr lang="en-US" b="1" dirty="0" smtClean="0"/>
              <a:t>Option 2: </a:t>
            </a:r>
            <a:r>
              <a:rPr lang="en-US" dirty="0" smtClean="0"/>
              <a:t>A random prime is strong with high probability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Current Consensus: </a:t>
            </a:r>
            <a:r>
              <a:rPr lang="en-US" dirty="0" smtClean="0"/>
              <a:t>Just pick a random prime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Recap: Cyclic Group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  (g is generator)</a:t>
                </a:r>
              </a:p>
              <a:p>
                <a:r>
                  <a:rPr lang="en-US" b="0" dirty="0" smtClean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</m:d>
                  </m:oMath>
                </a14:m>
                <a:r>
                  <a:rPr lang="en-US" dirty="0" smtClean="0"/>
                  <a:t> then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each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we have 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Fact 1: </a:t>
                </a:r>
                <a:r>
                  <a:rPr lang="en-US" dirty="0">
                    <a:ea typeface="Cambria Math" panose="02040503050406030204" pitchFamily="18" charset="0"/>
                  </a:rPr>
                  <a:t>Let p be a prime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a cyclic group of order p-1.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Fact 2</a:t>
                </a:r>
                <a:r>
                  <a:rPr lang="en-US" dirty="0" smtClean="0"/>
                  <a:t>: </a:t>
                </a:r>
                <a:r>
                  <a:rPr lang="en-US" dirty="0"/>
                  <a:t>Number of generators g s.t. of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Suppose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then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Recall: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≥0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−2}</m:t>
                    </m:r>
                  </m:oMath>
                </a14:m>
                <a:r>
                  <a:rPr lang="en-US" dirty="0" smtClean="0"/>
                  <a:t> if and only if 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(i,p-1)=1.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pPr lvl="1"/>
                <a:r>
                  <a:rPr lang="en-US" b="1" dirty="0" smtClean="0"/>
                  <a:t>Goal</a:t>
                </a:r>
                <a:r>
                  <a:rPr lang="en-US" dirty="0" smtClean="0"/>
                  <a:t>: </a:t>
                </a:r>
                <a:r>
                  <a:rPr lang="en-US" dirty="0"/>
                  <a:t>factor N=</a:t>
                </a:r>
                <a:r>
                  <a:rPr lang="en-US" dirty="0" err="1"/>
                  <a:t>pq</a:t>
                </a:r>
                <a:r>
                  <a:rPr lang="en-US" dirty="0"/>
                  <a:t> (product of two n-bit primes)  </a:t>
                </a:r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Naïve Algorithm takes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to factor</a:t>
                </a:r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/>
                  <a:t>)=p (</a:t>
                </a:r>
                <a:r>
                  <a:rPr lang="en-US" dirty="0" err="1"/>
                  <a:t>whp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Core idea: </a:t>
                </a:r>
                <a:r>
                  <a:rPr lang="en-US" dirty="0" smtClean="0"/>
                  <a:t>find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Implies that x-x’ is a multiple of p and, thus, GCD(x-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)=p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/>
                  <a:t>Question</a:t>
                </a:r>
                <a:r>
                  <a:rPr lang="en-US" dirty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</a:t>
                </a:r>
                <a:r>
                  <a:rPr lang="en-US" dirty="0"/>
                  <a:t>what is the probability that we can find distinct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Proof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(sketch): </a:t>
                </a:r>
                <a:r>
                  <a:rPr lang="en-US" dirty="0" smtClean="0"/>
                  <a:t>Use the Chinese Remainder Theorem + Birthday Bound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We will also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 err="1" smtClean="0"/>
                  <a:t>whp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797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Question</a:t>
                </a:r>
                <a:r>
                  <a:rPr lang="en-US" dirty="0" smtClean="0"/>
                  <a:t>: If we pick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then what is the probability that we can find distinct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Answer: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b="1" dirty="0" smtClean="0"/>
                  <a:t>Challenge: </a:t>
                </a:r>
                <a:r>
                  <a:rPr lang="en-US" dirty="0" smtClean="0"/>
                  <a:t>We do not know p or q so we cannot sort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’s using the Chinese Remainder Theorem Representation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How can we identify the pair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541" r="-1797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47360" y="3474720"/>
            <a:ext cx="5659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Remark 1:</a:t>
            </a:r>
            <a:r>
              <a:rPr lang="en-US" sz="2400" dirty="0" smtClean="0"/>
              <a:t> F should have the property that if x=x’ mod p then F(x) = F(x’) mod p.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47360" y="4485104"/>
                <a:ext cx="5659120" cy="193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Remark 2: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400" dirty="0" smtClean="0"/>
                  <a:t> will work since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  <m: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60" y="4485104"/>
                <a:ext cx="5659120" cy="1937903"/>
              </a:xfrm>
              <a:prstGeom prst="rect">
                <a:avLst/>
              </a:prstGeom>
              <a:blipFill>
                <a:blip r:embed="rId3"/>
                <a:stretch>
                  <a:fillRect l="-1616" t="-2516" r="-8621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Pollard’s Rho Algorithm is similar the low-space version of the birthday attack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dirty="0" smtClean="0"/>
                  <a:t>: N (product of two n bit primes)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p = </a:t>
                </a:r>
                <a:r>
                  <a:rPr lang="en-US" b="1" dirty="0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x’,N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1&lt; p &lt; N </a:t>
                </a:r>
                <a:r>
                  <a:rPr lang="en-US" b="1" dirty="0" smtClean="0"/>
                  <a:t>return</a:t>
                </a:r>
                <a:r>
                  <a:rPr lang="en-US" dirty="0" smtClean="0"/>
                  <a:t> p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801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Claim</a:t>
                </a:r>
                <a:r>
                  <a:rPr lang="en-US" sz="2400" dirty="0" smtClean="0"/>
                  <a:t>: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and suppose that for some distinct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j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400" dirty="0" smtClean="0"/>
                  <a:t>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. Then the algorithm will find p.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60" y="3179447"/>
                <a:ext cx="6786880" cy="1278492"/>
              </a:xfrm>
              <a:prstGeom prst="rect">
                <a:avLst/>
              </a:prstGeom>
              <a:blipFill>
                <a:blip r:embed="rId4"/>
                <a:stretch>
                  <a:fillRect l="-1438" t="-143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 result for cycle detection floy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5" y="4588510"/>
            <a:ext cx="3421868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734045" y="5045393"/>
            <a:ext cx="3332480" cy="67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47920" y="5720080"/>
            <a:ext cx="240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Cycle length: </a:t>
            </a:r>
            <a:r>
              <a:rPr lang="en-US" sz="2800" dirty="0" err="1" smtClean="0"/>
              <a:t>i</a:t>
            </a:r>
            <a:r>
              <a:rPr lang="en-US" sz="2800" dirty="0" smtClean="0"/>
              <a:t>-j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634974" y="4766572"/>
            <a:ext cx="1748546" cy="26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mod p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161" y="4604877"/>
                <a:ext cx="1562351" cy="476990"/>
              </a:xfrm>
              <a:prstGeom prst="rect">
                <a:avLst/>
              </a:prstGeom>
              <a:blipFill>
                <a:blip r:embed="rId6"/>
                <a:stretch>
                  <a:fillRect t="-6329" r="-5078" b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0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Pollard’s Rho Algorithm 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General Purpose Factoring Algorithm</a:t>
                </a:r>
              </a:p>
              <a:p>
                <a:pPr lvl="1"/>
                <a:r>
                  <a:rPr lang="en-US" dirty="0" smtClean="0"/>
                  <a:t>Doesn’t assume (p-1) has no large prime factor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Expected 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  </a:t>
                </a:r>
              </a:p>
              <a:p>
                <a:pPr lvl="1"/>
                <a:r>
                  <a:rPr lang="en-US" dirty="0"/>
                  <a:t>(Birthday Bound)</a:t>
                </a:r>
              </a:p>
              <a:p>
                <a:pPr lvl="1"/>
                <a:r>
                  <a:rPr lang="en-US" dirty="0" smtClean="0"/>
                  <a:t>(still exponential in number of bits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dirty="0" smtClean="0"/>
                  <a:t>Required Space: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(1)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gcd</a:t>
                </a:r>
                <a:r>
                  <a:rPr lang="en-US" dirty="0" smtClean="0"/>
                  <a:t>(x-</a:t>
                </a:r>
                <a:r>
                  <a:rPr lang="en-US" dirty="0" err="1" smtClean="0"/>
                  <a:t>y,N</a:t>
                </a:r>
                <a:r>
                  <a:rPr lang="en-US" dirty="0" smtClean="0"/>
                  <a:t>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 smtClean="0">
                    <a:sym typeface="Wingdings" panose="05000000000000000000" pitchFamily="2" charset="2"/>
                  </a:rPr>
                  <a:t>N=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pq</a:t>
                </a:r>
                <a:r>
                  <a:rPr lang="en-US" dirty="0" smtClean="0">
                    <a:sym typeface="Wingdings" panose="05000000000000000000" pitchFamily="2" charset="2"/>
                  </a:rPr>
                  <a:t> divides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(by (1)).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ym typeface="Wingdings" panose="05000000000000000000" pitchFamily="2" charset="2"/>
                  </a:rPr>
                  <a:t>N </a:t>
                </a:r>
                <a:r>
                  <a:rPr lang="en-US" dirty="0" smtClean="0">
                    <a:sym typeface="Wingdings" panose="05000000000000000000" pitchFamily="2" charset="2"/>
                  </a:rPr>
                  <a:t>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(by </a:t>
                </a:r>
                <a:r>
                  <a:rPr lang="en-US" dirty="0" smtClean="0">
                    <a:ea typeface="Cambria Math" panose="02040503050406030204" pitchFamily="18" charset="0"/>
                  </a:rPr>
                  <a:t>(2)).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b="0" dirty="0" smtClean="0"/>
                  <a:t>N does not divide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(by (2</a:t>
                </a:r>
                <a:r>
                  <a:rPr lang="en-US" dirty="0" smtClean="0">
                    <a:ea typeface="Cambria Math" panose="02040503050406030204" pitchFamily="18" charset="0"/>
                  </a:rPr>
                  <a:t>)).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is a factor of  exactly one of the terms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(q is a factor of the other term)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à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1: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j=0;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2,…,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,…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Check if q is B-smooth (all prime factors of q are in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where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&lt; B).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If q is B smooth then factor q, increment j and define 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</a:t>
            </a:r>
            <a:r>
              <a:rPr lang="en-US" dirty="0" err="1" smtClean="0"/>
              <a:t>Diffie</a:t>
            </a:r>
            <a:r>
              <a:rPr lang="en-US" dirty="0" smtClean="0"/>
              <a:t>-Hellman Problems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Computational </a:t>
                </a:r>
                <a:r>
                  <a:rPr lang="en-US" b="1" dirty="0" err="1" smtClean="0"/>
                  <a:t>Diffie</a:t>
                </a:r>
                <a:r>
                  <a:rPr lang="en-US" b="1" dirty="0"/>
                  <a:t>-</a:t>
                </a:r>
                <a:r>
                  <a:rPr lang="en-US" b="1" dirty="0" smtClean="0"/>
                  <a:t>Hellman Problem (CDH)</a:t>
                </a:r>
                <a:endParaRPr lang="en-US" b="1" dirty="0"/>
              </a:p>
              <a:p>
                <a:r>
                  <a:rPr lang="en-US" dirty="0" smtClean="0"/>
                  <a:t>Attacker is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Attackers goal is to find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0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CDH</a:t>
                </a:r>
                <a:r>
                  <a:rPr lang="en-US" b="1" dirty="0"/>
                  <a:t> </a:t>
                </a:r>
                <a:r>
                  <a:rPr lang="en-US" b="1" dirty="0" smtClean="0"/>
                  <a:t>Assumption</a:t>
                </a:r>
                <a:r>
                  <a:rPr lang="en-US" dirty="0" smtClean="0"/>
                  <a:t>: For all PPT A there is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 such that A </a:t>
                </a:r>
                <a:r>
                  <a:rPr lang="en-US" dirty="0"/>
                  <a:t>succeeds with probability at most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Decisional </a:t>
                </a:r>
                <a:r>
                  <a:rPr lang="en-US" b="1" dirty="0" err="1"/>
                  <a:t>Diffie</a:t>
                </a:r>
                <a:r>
                  <a:rPr lang="en-US" b="1" dirty="0"/>
                  <a:t>-Hellman Problem </a:t>
                </a:r>
                <a:r>
                  <a:rPr lang="en-US" b="1" dirty="0" smtClean="0"/>
                  <a:t>(DDH</a:t>
                </a:r>
                <a:r>
                  <a:rPr lang="en-US" b="1" dirty="0"/>
                  <a:t>)</a:t>
                </a:r>
              </a:p>
              <a:p>
                <a:r>
                  <a:rPr lang="en-US" dirty="0" smtClean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et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 smtClean="0"/>
                  <a:t>, where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and r are random</a:t>
                </a:r>
                <a:endParaRPr lang="en-US" dirty="0"/>
              </a:p>
              <a:p>
                <a:r>
                  <a:rPr lang="en-US" dirty="0" smtClean="0"/>
                  <a:t>Attacker </a:t>
                </a:r>
                <a:r>
                  <a:rPr lang="en-US" dirty="0"/>
                  <a:t>is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(for a random bit b)</a:t>
                </a:r>
              </a:p>
              <a:p>
                <a:r>
                  <a:rPr lang="en-US" dirty="0" smtClean="0"/>
                  <a:t>Attackers </a:t>
                </a:r>
                <a:r>
                  <a:rPr lang="en-US" dirty="0"/>
                  <a:t>goal is </a:t>
                </a:r>
                <a:r>
                  <a:rPr lang="en-US" dirty="0" smtClean="0"/>
                  <a:t>to guess b</a:t>
                </a:r>
              </a:p>
              <a:p>
                <a:r>
                  <a:rPr lang="en-US" b="1" dirty="0" smtClean="0"/>
                  <a:t>DDH </a:t>
                </a:r>
                <a:r>
                  <a:rPr lang="en-US" b="1" dirty="0"/>
                  <a:t>Assumption</a:t>
                </a:r>
                <a:r>
                  <a:rPr lang="en-US" dirty="0"/>
                  <a:t>: For all PPT A there is a negligible function </a:t>
                </a:r>
                <a:r>
                  <a:rPr lang="en-US" dirty="0" err="1"/>
                  <a:t>negl</a:t>
                </a:r>
                <a:r>
                  <a:rPr lang="en-US" dirty="0"/>
                  <a:t> </a:t>
                </a:r>
                <a:r>
                  <a:rPr lang="en-US" dirty="0" smtClean="0"/>
                  <a:t>such that A succeeds with probability at most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Core Idea</a:t>
                </a:r>
                <a:r>
                  <a:rPr lang="en-US" dirty="0" smtClean="0"/>
                  <a:t>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such 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S such that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Once we have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equations of the form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q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can use linear algebra to find a subset S such that for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have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2.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Key Question</a:t>
                </a:r>
                <a:r>
                  <a:rPr lang="en-US" dirty="0" smtClean="0"/>
                  <a:t>: 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sup>
                          </m:sSub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baseline="30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But we also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q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baseline="-25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Quadratic Sieve Algorithm </a:t>
            </a:r>
            <a:r>
              <a:rPr lang="en-US" smtClean="0"/>
              <a:t>(Summary)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Appropriate parameter tuning yields sub-exponential time algorithm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rad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Still not polynomial </a:t>
                </a:r>
                <a:r>
                  <a:rPr lang="en-US" dirty="0" smtClean="0"/>
                  <a:t>time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dirty="0" smtClean="0"/>
                  <a:t> grows much slower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6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 smtClean="0"/>
                  <a:t>Similar to quadratic sieve</a:t>
                </a:r>
              </a:p>
              <a:p>
                <a:pPr lvl="1"/>
                <a:r>
                  <a:rPr lang="en-US" dirty="0" smtClean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(e.g., attack doesn’t work elliptic-curves)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Pohlig-Hellman Algorithm</a:t>
                </a:r>
              </a:p>
              <a:p>
                <a:pPr lvl="1"/>
                <a:r>
                  <a:rPr lang="en-US" dirty="0" smtClean="0"/>
                  <a:t>Given a cyclic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of non-prime order q=|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|=</a:t>
                </a:r>
                <a:r>
                  <a:rPr lang="en-US" dirty="0" err="1" smtClean="0"/>
                  <a:t>rp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Reduce discrete log problem to discrete problem(s) for subgroup(s) of order p (or smaller).</a:t>
                </a:r>
              </a:p>
              <a:p>
                <a:pPr lvl="1"/>
                <a:r>
                  <a:rPr lang="en-US" dirty="0" smtClean="0"/>
                  <a:t>Preference for prime order subgroups in cryptography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be given. For simplicity assume that r is prime and r &lt; p. </a:t>
                </a:r>
              </a:p>
              <a:p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generates a subgroup of size p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 baseline="30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 z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z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Observe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generates a subgroup of size </a:t>
                </a:r>
                <a:r>
                  <a:rPr lang="en-US" dirty="0" smtClean="0"/>
                  <a:t>p </a:t>
                </a:r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Solve discrete log problem in subgroup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baseline="30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with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Find </a:t>
                </a:r>
                <a:r>
                  <a:rPr lang="en-US" dirty="0" smtClean="0"/>
                  <a:t>y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m:rPr>
                        <m:sty m:val="p"/>
                      </m:rPr>
                      <a:rPr lang="en-US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𝑦𝑝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Chinese Remainder Theorem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040" y="1825625"/>
                <a:ext cx="11998960" cy="4351338"/>
              </a:xfrm>
              <a:blipFill>
                <a:blip r:embed="rId2"/>
                <a:stretch>
                  <a:fillRect l="-813" t="-3501" r="-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Baby-step/Giant-Step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Input: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of order q, generator g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=0 to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Sort</a:t>
                </a:r>
                <a:r>
                  <a:rPr lang="en-US" dirty="0" smtClean="0"/>
                  <a:t> the pairs (</a:t>
                </a:r>
                <a:r>
                  <a:rPr lang="en-US" dirty="0" err="1" smtClean="0"/>
                  <a:t>i,g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by their second component</a:t>
                </a:r>
              </a:p>
              <a:p>
                <a:pPr marL="0" indent="0">
                  <a:buNone/>
                </a:pPr>
                <a:r>
                  <a:rPr lang="en-US" b="1" dirty="0"/>
                  <a:t>For</a:t>
                </a:r>
                <a:r>
                  <a:rPr lang="en-US" dirty="0"/>
                  <a:t> </a:t>
                </a:r>
                <a:r>
                  <a:rPr lang="en-US" dirty="0" err="1"/>
                  <a:t>i</a:t>
                </a:r>
                <a:r>
                  <a:rPr lang="en-US" dirty="0"/>
                  <a:t> =0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   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𝑔𝑘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return [</a:t>
                </a:r>
                <a:r>
                  <a:rPr lang="en-US" dirty="0" err="1" smtClean="0"/>
                  <a:t>kt-i</a:t>
                </a:r>
                <a:r>
                  <a:rPr lang="en-US" dirty="0" smtClean="0"/>
                  <a:t> mod q]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520" y="4632960"/>
                <a:ext cx="3143168" cy="6643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521" y="5404961"/>
                <a:ext cx="2715167" cy="6643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74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 using our collision resistant hash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Baby-step/Giant-Step Algorithm</a:t>
                </a:r>
              </a:p>
              <a:p>
                <a:pPr lvl="1"/>
                <a:r>
                  <a:rPr lang="en-US" dirty="0" smtClean="0"/>
                  <a:t>Solve discrete logarithm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Requires memory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Pollard’s Rho Algorithm</a:t>
                </a:r>
              </a:p>
              <a:p>
                <a:pPr lvl="1"/>
                <a:r>
                  <a:rPr lang="en-US" dirty="0"/>
                  <a:t>Solve discrete </a:t>
                </a:r>
                <a:r>
                  <a:rPr lang="en-US" dirty="0" smtClean="0"/>
                  <a:t>logarithm </a:t>
                </a:r>
                <a:r>
                  <a:rPr lang="en-US" dirty="0"/>
                  <a:t>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𝑝𝑜𝑙𝑦𝑙𝑜𝑔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Bonus: Constant memory!</a:t>
                </a:r>
              </a:p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Low-Space Birthday Attack (*)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(*) A few small technical details to address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366000" y="365125"/>
            <a:ext cx="4389120" cy="3495675"/>
          </a:xfrm>
          <a:prstGeom prst="wedgeRectCallout">
            <a:avLst>
              <a:gd name="adj1" fmla="val -106944"/>
              <a:gd name="adj2" fmla="val 4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Remark</a:t>
            </a:r>
            <a:r>
              <a:rPr lang="en-US" dirty="0" smtClean="0"/>
              <a:t>: We used discrete-log problem to construct collision resistant hash functions.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Security Reduction showed that attack on collision resistant hash function yields attack on discrete log.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Generic attack on collision resistant hash functions (e.g., low space birthday attack) yields generic attack on discrete log.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Index Calculus Algorithm</a:t>
                </a:r>
              </a:p>
              <a:p>
                <a:pPr lvl="1"/>
                <a:r>
                  <a:rPr lang="en-US" dirty="0"/>
                  <a:t>Similar to quadratic sieve</a:t>
                </a:r>
              </a:p>
              <a:p>
                <a:pPr lvl="1"/>
                <a:r>
                  <a:rPr lang="en-US" dirty="0"/>
                  <a:t>Runs in sub-exponential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Specific to the group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(e.g., attack doesn’t work elliptic-curves)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905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Example 1: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where p is a random n-bit prime.</a:t>
                </a:r>
              </a:p>
              <a:p>
                <a:pPr lvl="1"/>
                <a:r>
                  <a:rPr lang="en-US" dirty="0" smtClean="0"/>
                  <a:t>CDH is believed to be hard</a:t>
                </a:r>
              </a:p>
              <a:p>
                <a:pPr lvl="1"/>
                <a:r>
                  <a:rPr lang="en-US" dirty="0" smtClean="0"/>
                  <a:t>DDH is *not* hard (You will prove this in homework 4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Remark 1: </a:t>
                </a:r>
                <a:r>
                  <a:rPr lang="en-US" dirty="0" smtClean="0"/>
                  <a:t>DDH is believed to hold for such a group</a:t>
                </a:r>
              </a:p>
              <a:p>
                <a:pPr lvl="1"/>
                <a:r>
                  <a:rPr lang="en-US" b="1" dirty="0" smtClean="0"/>
                  <a:t>Remark 2: </a:t>
                </a:r>
                <a:r>
                  <a:rPr lang="en-US" dirty="0" smtClean="0"/>
                  <a:t>It is easy to generate uniformly random elements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Remark 3: </a:t>
                </a:r>
                <a:r>
                  <a:rPr lang="en-US" dirty="0" smtClean="0"/>
                  <a:t>Any element (besides 1) is a generator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 r="-986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Attacks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} be set of prime numbers &lt; B.</a:t>
                </a:r>
              </a:p>
              <a:p>
                <a:r>
                  <a:rPr lang="en-US" b="1" dirty="0" smtClean="0"/>
                  <a:t>Step 1.A: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distinct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 smtClean="0"/>
                  <a:t> is B-smooth for each j. That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Step </a:t>
                </a:r>
                <a:r>
                  <a:rPr lang="en-US" b="1" dirty="0" smtClean="0"/>
                  <a:t>1.B: </a:t>
                </a:r>
                <a:r>
                  <a:rPr lang="en-US" dirty="0" smtClean="0"/>
                  <a:t>Use linear algebra to solve the equations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(Note: the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𝐥𝐨𝐠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𝐠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 smtClean="0"/>
                  <a:t>’s are the unknowns)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74680" cy="4351338"/>
              </a:xfrm>
              <a:blipFill>
                <a:blip r:embed="rId2"/>
                <a:stretch>
                  <a:fillRect l="-1019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y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dirty="0"/>
                            <m:t>h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As before let {p</a:t>
                </a:r>
                <a:r>
                  <a:rPr lang="en-US" baseline="-25000" dirty="0"/>
                  <a:t>1</a:t>
                </a:r>
                <a:r>
                  <a:rPr lang="en-US" dirty="0"/>
                  <a:t>,…,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k</a:t>
                </a:r>
                <a:r>
                  <a:rPr lang="en-US" dirty="0"/>
                  <a:t>} be set of prime numbers &lt; B.</a:t>
                </a:r>
              </a:p>
              <a:p>
                <a:r>
                  <a:rPr lang="en-US" b="1" dirty="0" smtClean="0"/>
                  <a:t>Step 1 (precomputation): </a:t>
                </a:r>
                <a:r>
                  <a:rPr lang="en-US" dirty="0" smtClean="0"/>
                  <a:t>Obtain y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y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such that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</m:t>
                    </m:r>
                    <m:r>
                      <m:rPr>
                        <m:nor/>
                      </m:rPr>
                      <a:rPr lang="en-US" b="0" i="0" baseline="-25000" dirty="0" smtClean="0"/>
                      <m:t>i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Given discrete log challenge h=</a:t>
                </a:r>
                <a:r>
                  <a:rPr lang="en-US" dirty="0" err="1" smtClean="0"/>
                  <a:t>g</a:t>
                </a:r>
                <a:r>
                  <a:rPr lang="en-US" baseline="30000" dirty="0" err="1" smtClean="0"/>
                  <a:t>x</a:t>
                </a:r>
                <a:r>
                  <a:rPr lang="en-US" dirty="0" smtClean="0"/>
                  <a:t> mod p.</a:t>
                </a:r>
              </a:p>
              <a:p>
                <a:pPr lvl="1"/>
                <a:r>
                  <a:rPr lang="en-US" dirty="0" smtClean="0"/>
                  <a:t>Find z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</m:oMath>
                </a14:m>
                <a:r>
                  <a:rPr lang="en-US" dirty="0" smtClean="0"/>
                  <a:t> is B-smooth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3200" dirty="0"/>
                            <m:t>h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mod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Precomputation costs can be amortized over many discrete log instances </a:t>
                </a:r>
              </a:p>
              <a:p>
                <a:pPr lvl="1"/>
                <a:r>
                  <a:rPr lang="en-US" dirty="0" smtClean="0"/>
                  <a:t>In practice, the same group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and generator g are used repeatedly.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440" y="6369050"/>
            <a:ext cx="396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Reference: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://www.weakdh.org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37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655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known attack against 1024 bit RSA takes time (approximately) 2</a:t>
            </a:r>
            <a:r>
              <a:rPr lang="en-US" baseline="30000" dirty="0" smtClean="0"/>
              <a:t>80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1844040"/>
            <a:ext cx="143256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75760" y="1837756"/>
            <a:ext cx="1158240" cy="1530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Guidelines (Concrete Security)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Diffie-Hellman uses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size q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465514"/>
                <a:ext cx="10515600" cy="4351338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pic>
        <p:nvPicPr>
          <p:cNvPr id="1026" name="Picture 2" descr="Image result for NIST key leng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340676"/>
            <a:ext cx="10515600" cy="41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175760" y="1837756"/>
            <a:ext cx="2377440" cy="2233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699211" y="3886109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q=224 bits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9211" y="447339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q=256 bits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34477" y="5044904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q=384 bits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4478" y="555457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q=512 bits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5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pic>
        <p:nvPicPr>
          <p:cNvPr id="2050" name="Picture 2" descr="Image result for NIST key leng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" y="403859"/>
            <a:ext cx="11301409" cy="61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>
                    <a:ea typeface="Cambria Math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p=rq+1 be </a:t>
                </a:r>
                <a:r>
                  <a:rPr lang="en-US" dirty="0"/>
                  <a:t>a random n-bit </a:t>
                </a:r>
                <a:r>
                  <a:rPr lang="en-US" dirty="0" smtClean="0"/>
                  <a:t>prime where q is a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then the set of </a:t>
                </a:r>
                <a:r>
                  <a:rPr lang="en-US" dirty="0" err="1" smtClean="0"/>
                  <a:t>rth</a:t>
                </a:r>
                <a:r>
                  <a:rPr lang="en-US" dirty="0" smtClean="0"/>
                  <a:t> residues modulo p is a cyclic subgroup of order q.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a cyclic subgroup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of order q.</a:t>
                </a:r>
              </a:p>
              <a:p>
                <a:pPr lvl="1"/>
                <a:r>
                  <a:rPr lang="en-US" b="1" dirty="0" smtClean="0"/>
                  <a:t>Closure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 baseline="30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h𝑔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b="1" dirty="0" smtClean="0"/>
                  <a:t>Inverse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/>
                  <a:t>Size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 baseline="30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 baseline="30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on Discrete Log Problem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𝔾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101" r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find a cyclic group where DDH holds?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Remark</a:t>
                </a:r>
                <a:r>
                  <a:rPr lang="en-US" dirty="0" smtClean="0"/>
                  <a:t>: Two known attacks (Section 9.2). </a:t>
                </a:r>
                <a:endParaRPr lang="en-US" dirty="0"/>
              </a:p>
              <a:p>
                <a:r>
                  <a:rPr lang="en-US" dirty="0" smtClean="0"/>
                  <a:t>First runs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Second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2/3</m:t>
                                </m:r>
                              </m:sup>
                            </m:sSup>
                          </m:e>
                        </m:d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where n is bit length of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Goal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and n to balance attacks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2/3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</a:t>
                </a:r>
                <a:r>
                  <a:rPr lang="en-US" dirty="0" smtClean="0"/>
                  <a:t>sample prime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? </a:t>
                </a:r>
                <a:endParaRPr lang="en-US" dirty="0" smtClean="0"/>
              </a:p>
              <a:p>
                <a:r>
                  <a:rPr lang="en-US" dirty="0" smtClean="0"/>
                  <a:t>First sample a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-bit prime q and </a:t>
                </a:r>
              </a:p>
              <a:p>
                <a:r>
                  <a:rPr lang="en-US" dirty="0" smtClean="0"/>
                  <a:t>Repeatedly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𝑟𝑞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is prime for a random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 smtClean="0"/>
                  <a:t> bit value(s) </a:t>
                </a:r>
                <a:r>
                  <a:rPr lang="en-US" dirty="0" smtClean="0"/>
                  <a:t>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groups where DDH holds?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Elliptic Curves Example</a:t>
                </a:r>
                <a:r>
                  <a:rPr lang="en-US" dirty="0" smtClean="0"/>
                  <a:t>: Let p be a prime (p &gt; 3) and let A, B be constants. Consider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And let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/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𝒪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 smtClean="0"/>
                  <a:t> is defined to be an additive identity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66198</TotalTime>
  <Words>1902</Words>
  <Application>Microsoft Office PowerPoint</Application>
  <PresentationFormat>Widescreen</PresentationFormat>
  <Paragraphs>636</Paragraphs>
  <Slides>65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Arial</vt:lpstr>
      <vt:lpstr>Arial Unicode MS</vt:lpstr>
      <vt:lpstr>Calibri</vt:lpstr>
      <vt:lpstr>Calibri Light</vt:lpstr>
      <vt:lpstr>Cambria Math</vt:lpstr>
      <vt:lpstr>Wingdings</vt:lpstr>
      <vt:lpstr>Office Theme</vt:lpstr>
      <vt:lpstr>Course Business</vt:lpstr>
      <vt:lpstr>Cryptography CS 555</vt:lpstr>
      <vt:lpstr>Recap: Cyclic Group</vt:lpstr>
      <vt:lpstr>Recap: Cyclic Group</vt:lpstr>
      <vt:lpstr>Recap Diffie-Hellman Problems</vt:lpstr>
      <vt:lpstr>Can we find a cyclic group where DDH holds?</vt:lpstr>
      <vt:lpstr>Can we find a cyclic group where DDH holds?</vt:lpstr>
      <vt:lpstr>Can we find a cyclic group where DDH holds?</vt:lpstr>
      <vt:lpstr>More groups where DDH holds?</vt:lpstr>
      <vt:lpstr>Elliptic Curve Example</vt:lpstr>
      <vt:lpstr>Elliptic Curve Example</vt:lpstr>
      <vt:lpstr>PowerPoint Presentation</vt:lpstr>
      <vt:lpstr>Elliptic Curve Example</vt:lpstr>
      <vt:lpstr>Summary: Elliptic Curves </vt:lpstr>
      <vt:lpstr>Week 11: Topic 1: Discrete Logarithm Applications</vt:lpstr>
      <vt:lpstr>Diffie-Hellman Key Exchange</vt:lpstr>
      <vt:lpstr>Key-Exchange Experiment 〖KE〗_(A,Π)^eav (n):</vt:lpstr>
      <vt:lpstr>Diffie-Hellman Key-Exchange is Secure</vt:lpstr>
      <vt:lpstr>Diffie-Hellman Assumptions</vt:lpstr>
      <vt:lpstr>Diffie-Hellman Key Exchange</vt:lpstr>
      <vt:lpstr>Diffie-Hellman Key-Exchange is Secure</vt:lpstr>
      <vt:lpstr>Diffie-Hellman Key Exchange</vt:lpstr>
      <vt:lpstr>Man in the Middle Attack (MITM)</vt:lpstr>
      <vt:lpstr>Man in the Middle Attack (MITM)</vt:lpstr>
      <vt:lpstr>Discrete Log Experiment DLogA,G(n)</vt:lpstr>
      <vt:lpstr>Collision Resistant Hash Functions (CRHFs)</vt:lpstr>
      <vt:lpstr>Collision Resistant Hash Functions</vt:lpstr>
      <vt:lpstr>Collision Resistant Hash Functions</vt:lpstr>
      <vt:lpstr>Password Authenticated Key-Exchange</vt:lpstr>
      <vt:lpstr>Password Authenticated Key-Exchange</vt:lpstr>
      <vt:lpstr>Attempt 2</vt:lpstr>
      <vt:lpstr>Attempt 2: MITM Attack</vt:lpstr>
      <vt:lpstr>Password Authenticated Key-Exchange (PAKE)</vt:lpstr>
      <vt:lpstr>Week 11: Topic 2: Factoring Algorithms, Discrete Log Attacks + NIST Recommendations for Concrete Security Parameters 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p-1 Algorithm (Factoring)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</vt:lpstr>
      <vt:lpstr>Pollard’s Rho Algorithm (Summary)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</vt:lpstr>
      <vt:lpstr>Quadratic Sieve Algorithm (Summary)</vt:lpstr>
      <vt:lpstr>Discrete Log Attacks</vt:lpstr>
      <vt:lpstr>Discrete Log Attacks</vt:lpstr>
      <vt:lpstr>Baby-step/Giant-Step Algorithm</vt:lpstr>
      <vt:lpstr>Discrete Log Attacks</vt:lpstr>
      <vt:lpstr>Discrete Log Attacks</vt:lpstr>
      <vt:lpstr>Discrete Log Attacks</vt:lpstr>
      <vt:lpstr>Discrete Log Attacks</vt:lpstr>
      <vt:lpstr>Discrete Log</vt:lpstr>
      <vt:lpstr>Discrete Log</vt:lpstr>
      <vt:lpstr>NIST Guidelines (Concrete Security)</vt:lpstr>
      <vt:lpstr>NIST Guidelines (Concrete Security)</vt:lpstr>
      <vt:lpstr>PowerPoint Presentation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302</cp:revision>
  <cp:lastPrinted>2017-10-28T19:03:12Z</cp:lastPrinted>
  <dcterms:created xsi:type="dcterms:W3CDTF">2016-12-31T20:38:01Z</dcterms:created>
  <dcterms:modified xsi:type="dcterms:W3CDTF">2017-11-03T18:54:15Z</dcterms:modified>
</cp:coreProperties>
</file>