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771" r:id="rId2"/>
    <p:sldId id="439" r:id="rId3"/>
    <p:sldId id="772" r:id="rId4"/>
    <p:sldId id="773" r:id="rId5"/>
    <p:sldId id="774" r:id="rId6"/>
    <p:sldId id="775" r:id="rId7"/>
    <p:sldId id="776" r:id="rId8"/>
    <p:sldId id="777" r:id="rId9"/>
    <p:sldId id="778" r:id="rId10"/>
    <p:sldId id="779" r:id="rId11"/>
    <p:sldId id="780" r:id="rId12"/>
    <p:sldId id="833" r:id="rId13"/>
    <p:sldId id="781" r:id="rId14"/>
    <p:sldId id="782" r:id="rId15"/>
    <p:sldId id="783" r:id="rId16"/>
    <p:sldId id="818" r:id="rId17"/>
    <p:sldId id="784" r:id="rId18"/>
    <p:sldId id="785" r:id="rId19"/>
    <p:sldId id="786" r:id="rId20"/>
    <p:sldId id="820" r:id="rId21"/>
    <p:sldId id="829" r:id="rId22"/>
    <p:sldId id="819" r:id="rId23"/>
    <p:sldId id="842" r:id="rId24"/>
    <p:sldId id="834" r:id="rId25"/>
    <p:sldId id="835" r:id="rId26"/>
    <p:sldId id="838" r:id="rId27"/>
    <p:sldId id="836" r:id="rId28"/>
    <p:sldId id="840" r:id="rId29"/>
    <p:sldId id="841" r:id="rId30"/>
    <p:sldId id="791" r:id="rId31"/>
    <p:sldId id="821" r:id="rId32"/>
    <p:sldId id="822" r:id="rId33"/>
    <p:sldId id="823" r:id="rId34"/>
    <p:sldId id="843" r:id="rId35"/>
    <p:sldId id="844" r:id="rId36"/>
    <p:sldId id="845" r:id="rId37"/>
    <p:sldId id="849" r:id="rId38"/>
    <p:sldId id="793" r:id="rId39"/>
    <p:sldId id="795" r:id="rId40"/>
    <p:sldId id="830" r:id="rId41"/>
    <p:sldId id="846" r:id="rId42"/>
    <p:sldId id="847" r:id="rId43"/>
    <p:sldId id="848" r:id="rId44"/>
    <p:sldId id="798" r:id="rId45"/>
    <p:sldId id="799" r:id="rId46"/>
    <p:sldId id="800" r:id="rId47"/>
    <p:sldId id="801" r:id="rId48"/>
    <p:sldId id="824" r:id="rId49"/>
    <p:sldId id="802" r:id="rId50"/>
    <p:sldId id="803" r:id="rId51"/>
    <p:sldId id="804" r:id="rId52"/>
    <p:sldId id="805" r:id="rId53"/>
    <p:sldId id="806" r:id="rId54"/>
    <p:sldId id="807" r:id="rId55"/>
    <p:sldId id="808" r:id="rId56"/>
    <p:sldId id="809" r:id="rId57"/>
    <p:sldId id="810" r:id="rId58"/>
    <p:sldId id="811" r:id="rId59"/>
    <p:sldId id="812" r:id="rId60"/>
    <p:sldId id="813" r:id="rId61"/>
    <p:sldId id="814" r:id="rId62"/>
    <p:sldId id="850" r:id="rId63"/>
    <p:sldId id="815" r:id="rId64"/>
    <p:sldId id="816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926" autoAdjust="0"/>
  </p:normalViewPr>
  <p:slideViewPr>
    <p:cSldViewPr snapToGrid="0">
      <p:cViewPr varScale="1">
        <p:scale>
          <a:sx n="55" d="100"/>
          <a:sy n="55" d="100"/>
        </p:scale>
        <p:origin x="24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4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10/28/2017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box.open.wolframcloud.com/" TargetMode="External"/><Relationship Id="rId2" Type="http://schemas.openxmlformats.org/officeDocument/2006/relationships/hyperlink" Target="https://www.cs.purdue.edu/homes/jblocki/courses/555_Spring17/slides/Lecture24Demo.nb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purdue.edu/homes/jblocki/courses/555_Spring17/slides/Lecture24Demo.nb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purdue.edu/homes/jblocki/courses/555_Spring17/slides/Lecture24Demo.nb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0.png"/><Relationship Id="rId4" Type="http://schemas.openxmlformats.org/officeDocument/2006/relationships/image" Target="../media/image270.png"/><Relationship Id="rId9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iitk.ac.in/users/manindra/algebra/primality_v6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Homework 3 </a:t>
            </a:r>
            <a:endParaRPr lang="en-US" b="1" dirty="0" smtClean="0"/>
          </a:p>
          <a:p>
            <a:pPr lvl="1"/>
            <a:r>
              <a:rPr lang="en-US" b="1" dirty="0" smtClean="0"/>
              <a:t>Due: </a:t>
            </a:r>
            <a:r>
              <a:rPr lang="en-US" dirty="0" smtClean="0"/>
              <a:t>Tuesday, October 31</a:t>
            </a:r>
            <a:r>
              <a:rPr lang="en-US" baseline="30000" dirty="0" smtClean="0"/>
              <a:t>st</a:t>
            </a:r>
            <a:r>
              <a:rPr lang="en-US" dirty="0"/>
              <a:t> </a:t>
            </a:r>
            <a:r>
              <a:rPr lang="en-US" dirty="0" smtClean="0"/>
              <a:t>at the </a:t>
            </a:r>
            <a:r>
              <a:rPr lang="en-US" i="1" dirty="0" smtClean="0"/>
              <a:t>beginning</a:t>
            </a:r>
            <a:r>
              <a:rPr lang="en-US" dirty="0" smtClean="0"/>
              <a:t> of class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Professor Blocki is travelling, but will be back on Thursday</a:t>
            </a:r>
          </a:p>
          <a:p>
            <a:endParaRPr lang="en-US" dirty="0" smtClean="0"/>
          </a:p>
          <a:p>
            <a:r>
              <a:rPr lang="en-US" dirty="0" smtClean="0"/>
              <a:t>Remaining Office Hours before Deadline: </a:t>
            </a:r>
          </a:p>
          <a:p>
            <a:pPr lvl="1"/>
            <a:r>
              <a:rPr lang="en-US" dirty="0" smtClean="0"/>
              <a:t>Professor Blocki: Friday @ 10:30 AM</a:t>
            </a:r>
          </a:p>
          <a:p>
            <a:pPr lvl="1"/>
            <a:r>
              <a:rPr lang="en-US" dirty="0" smtClean="0"/>
              <a:t>TA Duc Le: Wed @ 10AM</a:t>
            </a:r>
          </a:p>
          <a:p>
            <a:pPr lvl="1"/>
            <a:r>
              <a:rPr lang="en-US" dirty="0"/>
              <a:t>TA Duc Le: </a:t>
            </a:r>
            <a:r>
              <a:rPr lang="en-US" dirty="0" smtClean="0"/>
              <a:t>Mon </a:t>
            </a:r>
            <a:r>
              <a:rPr lang="en-US" dirty="0"/>
              <a:t>@ 10AM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“Almost” Miller-Rabin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Integer N and parameter 1</a:t>
                </a:r>
                <a:r>
                  <a:rPr lang="en-US" baseline="30000" dirty="0" smtClean="0"/>
                  <a:t>t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Output</a:t>
                </a:r>
                <a:r>
                  <a:rPr lang="en-US" dirty="0" smtClean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a </a:t>
                </a:r>
                <a:r>
                  <a:rPr lang="en-US" dirty="0" smtClean="0">
                    <a:sym typeface="Wingdings" panose="05000000000000000000" pitchFamily="2" charset="2"/>
                  </a:rPr>
                  <a:t> {1,…,N-1}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   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≠1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</m:t>
                    </m:r>
                  </m:oMath>
                </a14:m>
                <a:r>
                  <a:rPr lang="en-US" dirty="0" smtClean="0"/>
                  <a:t> then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Return </a:t>
                </a:r>
                <a:r>
                  <a:rPr lang="en-US" dirty="0" smtClean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If N is composite and not a Carmichael number then the algorithm outputs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“composite” with probability</a:t>
                </a:r>
                <a:endParaRPr lang="en-US" baseline="30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852557" y="1458685"/>
            <a:ext cx="4876800" cy="1920240"/>
          </a:xfrm>
          <a:prstGeom prst="wedgeRectCallout">
            <a:avLst>
              <a:gd name="adj1" fmla="val -73981"/>
              <a:gd name="adj2" fmla="val 125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Need a bit of extra work to handle Carmichael numbers (see textbook).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503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139"/>
            <a:ext cx="10515600" cy="1325563"/>
          </a:xfrm>
        </p:spPr>
        <p:txBody>
          <a:bodyPr/>
          <a:lstStyle/>
          <a:p>
            <a:r>
              <a:rPr lang="en-US" dirty="0" smtClean="0"/>
              <a:t>Back to RSA Key-Generation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	Step 1: Pick two random n-bit primes p and q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Step 2: Let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</a:t>
                </a:r>
                <a:r>
                  <a:rPr lang="en-US" dirty="0"/>
                  <a:t>Step </a:t>
                </a:r>
                <a:r>
                  <a:rPr lang="en-US" dirty="0" smtClean="0"/>
                  <a:t>3: Pick e &gt; 1 such that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(e,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)=1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Step 4: Set d=[e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mod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]      (secret key)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</a:t>
                </a:r>
                <a:r>
                  <a:rPr lang="en-US" b="1" dirty="0" smtClean="0"/>
                  <a:t>Return:</a:t>
                </a:r>
                <a:r>
                  <a:rPr lang="en-US" dirty="0" smtClean="0"/>
                  <a:t> N, e, d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How do we find d? </a:t>
                </a:r>
              </a:p>
              <a:p>
                <a:r>
                  <a:rPr lang="en-US" b="1" dirty="0" smtClean="0"/>
                  <a:t>Answer: </a:t>
                </a:r>
                <a:r>
                  <a:rPr lang="en-US" dirty="0" smtClean="0"/>
                  <a:t>Use extended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 algorithm to find e</a:t>
                </a:r>
                <a:r>
                  <a:rPr lang="en-US" baseline="30000" dirty="0" smtClean="0"/>
                  <a:t>-1</a:t>
                </a:r>
                <a:r>
                  <a:rPr lang="en-US" dirty="0"/>
                  <a:t>mod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10" y="365125"/>
            <a:ext cx="10809790" cy="1325563"/>
          </a:xfrm>
        </p:spPr>
        <p:txBody>
          <a:bodyPr/>
          <a:lstStyle/>
          <a:p>
            <a:r>
              <a:rPr lang="en-US" dirty="0" smtClean="0"/>
              <a:t>Be Careful Where You Get Your “Random Bits!”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RSA Keys Generated with weak PRG</a:t>
            </a:r>
          </a:p>
          <a:p>
            <a:pPr lvl="1"/>
            <a:r>
              <a:rPr lang="en-US" dirty="0" smtClean="0"/>
              <a:t>Implementation </a:t>
            </a:r>
            <a:r>
              <a:rPr lang="en-US" dirty="0"/>
              <a:t>Flaw</a:t>
            </a:r>
          </a:p>
          <a:p>
            <a:pPr lvl="1"/>
            <a:r>
              <a:rPr lang="en-US" dirty="0" smtClean="0"/>
              <a:t>Unfortunately Commonplace</a:t>
            </a:r>
          </a:p>
          <a:p>
            <a:r>
              <a:rPr lang="en-US" dirty="0" smtClean="0"/>
              <a:t>Resulting Keys are Vulnerable</a:t>
            </a:r>
          </a:p>
          <a:p>
            <a:pPr lvl="1"/>
            <a:r>
              <a:rPr lang="en-US" dirty="0" smtClean="0"/>
              <a:t>Sophisticated Attack</a:t>
            </a:r>
          </a:p>
          <a:p>
            <a:pPr lvl="1"/>
            <a:r>
              <a:rPr lang="en-US" dirty="0" smtClean="0"/>
              <a:t>Coppersmith’s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547" y="1646238"/>
            <a:ext cx="5230792" cy="4526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045" y="6488668"/>
            <a:ext cx="923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Return of Coppersmith's Attack: Practical Factorization of Widely Used RSA </a:t>
            </a:r>
            <a:r>
              <a:rPr lang="en-US" i="1" dirty="0" smtClean="0"/>
              <a:t>Moduli (CCS 2017)</a:t>
            </a:r>
            <a:endParaRPr lang="en-US" dirty="0"/>
          </a:p>
        </p:txBody>
      </p:sp>
      <p:pic>
        <p:nvPicPr>
          <p:cNvPr id="1026" name="Picture 2" descr="Random Nu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79" y="1690688"/>
            <a:ext cx="3810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1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Public Key: PK=(</a:t>
                </a:r>
                <a:r>
                  <a:rPr lang="en-US" dirty="0" err="1" smtClean="0"/>
                  <a:t>N,e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/>
                        <m:t>Enc</m:t>
                      </m:r>
                      <m:r>
                        <m:rPr>
                          <m:nor/>
                        </m:rPr>
                        <a:rPr lang="en-US" b="1" baseline="-25000" dirty="0"/>
                        <m:t>PK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1" dirty="0" smtClean="0"/>
                  <a:t>Remark: </a:t>
                </a:r>
                <a:r>
                  <a:rPr lang="en-US" dirty="0" smtClean="0"/>
                  <a:t>Encryption is efficient if we use the power mod algorithm.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Decryption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Secret Key: SK=(</a:t>
                </a:r>
                <a:r>
                  <a:rPr lang="en-US" dirty="0" err="1" smtClean="0"/>
                  <a:t>N,d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i="0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i="0" baseline="-25000" dirty="0" smtClean="0"/>
                        <m:t>S</m:t>
                      </m:r>
                      <m:r>
                        <m:rPr>
                          <m:nor/>
                        </m:rPr>
                        <a:rPr lang="en-US" b="1" baseline="-25000" dirty="0"/>
                        <m:t>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b="0" i="0" dirty="0" smtClean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1" dirty="0" smtClean="0"/>
                  <a:t>Remark 1: </a:t>
                </a:r>
                <a:r>
                  <a:rPr lang="en-US" dirty="0" smtClean="0"/>
                  <a:t>Decryption is efficient if we use the power mod algorithm.</a:t>
                </a:r>
              </a:p>
              <a:p>
                <a:r>
                  <a:rPr lang="en-US" b="1" dirty="0" smtClean="0"/>
                  <a:t>Remark 2: </a:t>
                </a:r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let c=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/>
                      <m:t>Enc</m:t>
                    </m:r>
                    <m:r>
                      <m:rPr>
                        <m:nor/>
                      </m:rPr>
                      <a:rPr lang="en-US" b="1" baseline="-25000" dirty="0"/>
                      <m:t>PK</m:t>
                    </m:r>
                    <m:r>
                      <m:rPr>
                        <m:nor/>
                      </m:rPr>
                      <a:rPr lang="en-US" b="1" dirty="0"/>
                      <m:t>(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="1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baseline="-25000" dirty="0"/>
                        <m:t>SK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Decryption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Secret Key: SK=(</a:t>
                </a:r>
                <a:r>
                  <a:rPr lang="en-US" dirty="0" err="1" smtClean="0"/>
                  <a:t>N,d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i="0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i="0" baseline="-25000" dirty="0" smtClean="0"/>
                        <m:t>S</m:t>
                      </m:r>
                      <m:r>
                        <m:rPr>
                          <m:nor/>
                        </m:rPr>
                        <a:rPr lang="en-US" b="1" baseline="-25000" dirty="0"/>
                        <m:t>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b="0" i="0" dirty="0" smtClean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1" dirty="0" smtClean="0"/>
                  <a:t>Remark 1: </a:t>
                </a:r>
                <a:r>
                  <a:rPr lang="en-US" dirty="0" smtClean="0"/>
                  <a:t>Decryption is efficient if we use the power mod algorithm.</a:t>
                </a:r>
              </a:p>
              <a:p>
                <a:r>
                  <a:rPr lang="en-US" b="1" dirty="0" smtClean="0"/>
                  <a:t>Remark 2: </a:t>
                </a:r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let c=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/>
                      <m:t>Enc</m:t>
                    </m:r>
                    <m:r>
                      <m:rPr>
                        <m:nor/>
                      </m:rPr>
                      <a:rPr lang="en-US" b="1" baseline="-25000" dirty="0"/>
                      <m:t>PK</m:t>
                    </m:r>
                    <m:r>
                      <m:rPr>
                        <m:nor/>
                      </m:rPr>
                      <a:rPr lang="en-US" b="1" dirty="0"/>
                      <m:t>(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="1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1" dirty="0" smtClean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baseline="-25000" dirty="0"/>
                        <m:t>SK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 smtClean="0"/>
                  <a:t>Remark 3: </a:t>
                </a:r>
                <a:r>
                  <a:rPr lang="en-US" dirty="0" smtClean="0"/>
                  <a:t>Even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let c=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/>
                      <m:t>Enc</m:t>
                    </m:r>
                    <m:r>
                      <m:rPr>
                        <m:nor/>
                      </m:rPr>
                      <a:rPr lang="en-US" b="1" baseline="-25000" dirty="0"/>
                      <m:t>PK</m:t>
                    </m:r>
                    <m:r>
                      <m:rPr>
                        <m:nor/>
                      </m:rPr>
                      <a:rPr lang="en-US" b="1" dirty="0"/>
                      <m:t>(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="1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1" dirty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baseline="-25000" dirty="0"/>
                        <m:t>SK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Use Chinese Remainder Theorem to show this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RSA (Summary)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such that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Encrypt(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N,e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),m) </a:t>
                </a:r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Decrypt(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N,d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),c) </a:t>
                </a:r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Decryption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Works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because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</a:t>
            </a:r>
            <a:r>
              <a:rPr lang="en-US" b="1" dirty="0" err="1" smtClean="0"/>
              <a:t>GenModulus</a:t>
            </a:r>
            <a:r>
              <a:rPr lang="en-US" dirty="0" smtClean="0"/>
              <a:t>(1</a:t>
            </a:r>
            <a:r>
              <a:rPr lang="en-US" baseline="30000" dirty="0" smtClean="0"/>
              <a:t>n</a:t>
            </a:r>
            <a:r>
              <a:rPr lang="en-US" dirty="0" smtClean="0"/>
              <a:t>) be a randomized algorithm that outputs (N=</a:t>
            </a:r>
            <a:r>
              <a:rPr lang="en-US" dirty="0" err="1" smtClean="0"/>
              <a:t>pq,p,q</a:t>
            </a:r>
            <a:r>
              <a:rPr lang="en-US" dirty="0" smtClean="0"/>
              <a:t>) where p and q are n-bit primes (except with negligible probability </a:t>
            </a:r>
            <a:r>
              <a:rPr lang="en-US" b="1" dirty="0" err="1" smtClean="0"/>
              <a:t>negl</a:t>
            </a:r>
            <a:r>
              <a:rPr lang="en-US" dirty="0" smtClean="0"/>
              <a:t>(n)).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Experiment </a:t>
            </a:r>
            <a:r>
              <a:rPr lang="en-US" dirty="0" err="1" smtClean="0"/>
              <a:t>FACTOR</a:t>
            </a:r>
            <a:r>
              <a:rPr lang="en-US" baseline="-25000" dirty="0" err="1" smtClean="0"/>
              <a:t>A,n</a:t>
            </a:r>
            <a:endParaRPr lang="en-US" baseline="-25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(N=</a:t>
            </a:r>
            <a:r>
              <a:rPr lang="en-US" dirty="0" err="1"/>
              <a:t>pq,p,q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</a:t>
            </a:r>
            <a:r>
              <a:rPr lang="en-US" b="1" dirty="0"/>
              <a:t> </a:t>
            </a:r>
            <a:r>
              <a:rPr lang="en-US" b="1" dirty="0" err="1"/>
              <a:t>GenModulus</a:t>
            </a:r>
            <a:r>
              <a:rPr lang="en-US" dirty="0"/>
              <a:t>(1</a:t>
            </a:r>
            <a:r>
              <a:rPr lang="en-US" baseline="30000" dirty="0"/>
              <a:t>n</a:t>
            </a:r>
            <a:r>
              <a:rPr lang="en-US" dirty="0"/>
              <a:t>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Attacker A is given N as input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Attacker A outputs p’ &gt; 1 and q’ &gt;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Attacker A </a:t>
            </a:r>
            <a:r>
              <a:rPr lang="en-US" dirty="0" smtClean="0"/>
              <a:t>wins if N=</a:t>
            </a:r>
            <a:r>
              <a:rPr lang="en-US" dirty="0" err="1" smtClean="0"/>
              <a:t>p’q</a:t>
            </a:r>
            <a:r>
              <a:rPr lang="en-US" dirty="0" smtClean="0"/>
              <a:t>’.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Experiment </a:t>
                </a:r>
                <a:r>
                  <a:rPr lang="en-US" dirty="0" err="1" smtClean="0"/>
                  <a:t>FACTOR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(N=</a:t>
                </a:r>
                <a:r>
                  <a:rPr lang="en-US" dirty="0" err="1"/>
                  <a:t>pq,p,q</a:t>
                </a:r>
                <a:r>
                  <a:rPr lang="en-US" dirty="0" smtClean="0"/>
                  <a:t>) </a:t>
                </a:r>
                <a:r>
                  <a:rPr lang="en-US" dirty="0" smtClean="0">
                    <a:sym typeface="Wingdings" panose="05000000000000000000" pitchFamily="2" charset="2"/>
                  </a:rPr>
                  <a:t></a:t>
                </a:r>
                <a:r>
                  <a:rPr lang="en-US" b="1" dirty="0"/>
                  <a:t> </a:t>
                </a:r>
                <a:r>
                  <a:rPr lang="en-US" b="1" dirty="0" err="1"/>
                  <a:t>GenModulus</a:t>
                </a:r>
                <a:r>
                  <a:rPr lang="en-US" dirty="0"/>
                  <a:t>(1</a:t>
                </a:r>
                <a:r>
                  <a:rPr lang="en-US" baseline="30000" dirty="0"/>
                  <a:t>n</a:t>
                </a:r>
                <a:r>
                  <a:rPr lang="en-US" dirty="0"/>
                  <a:t>) 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 as input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outputs p’ &gt; 1 and q’ &gt; 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Attacker A </a:t>
                </a:r>
                <a:r>
                  <a:rPr lang="en-US" dirty="0" smtClean="0"/>
                  <a:t>wins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FACTOR</m:t>
                    </m:r>
                    <m:r>
                      <m:rPr>
                        <m:nor/>
                      </m:rPr>
                      <a:rPr lang="en-US" baseline="-25000" dirty="0"/>
                      <m:t>A</m:t>
                    </m:r>
                    <m:r>
                      <m:rPr>
                        <m:nor/>
                      </m:rPr>
                      <a:rPr lang="en-US" baseline="-25000" dirty="0"/>
                      <m:t>,</m:t>
                    </m:r>
                    <m:r>
                      <m:rPr>
                        <m:nor/>
                      </m:rPr>
                      <a:rPr lang="en-US" baseline="-25000" dirty="0"/>
                      <m:t>n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) if and only if N=</a:t>
                </a:r>
                <a:r>
                  <a:rPr lang="en-US" dirty="0" err="1" smtClean="0"/>
                  <a:t>p’q</a:t>
                </a:r>
                <a:r>
                  <a:rPr lang="en-US" dirty="0" smtClean="0"/>
                  <a:t>’.</a:t>
                </a:r>
                <a:endParaRPr lang="en-US" dirty="0"/>
              </a:p>
              <a:p>
                <a:pPr marL="0" indent="0">
                  <a:buNone/>
                </a:pP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FACTOR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482443" y="1338943"/>
            <a:ext cx="5421086" cy="1240971"/>
          </a:xfrm>
          <a:prstGeom prst="wedgeRectCallout">
            <a:avLst>
              <a:gd name="adj1" fmla="val -111211"/>
              <a:gd name="adj2" fmla="val -53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Necessary for security of RSA.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Not known to be sufficient.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24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RSA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INVA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10: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RSA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Attacks on Plain RSA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Discrete Log/DDH</a:t>
            </a:r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8.2-8.3,11.5.1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RSA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INVA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357448" y="5387241"/>
            <a:ext cx="10316094" cy="1240971"/>
          </a:xfrm>
          <a:prstGeom prst="wedgeRectCallout">
            <a:avLst>
              <a:gd name="adj1" fmla="val -22569"/>
              <a:gd name="adj2" fmla="val -68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Plain RSA Encryption behaves like a one-way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Attacker cannot invert encryption of random message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85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RSA-Assumption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RSA Encryption behaves like a one-way-function</a:t>
            </a:r>
          </a:p>
          <a:p>
            <a:endParaRPr lang="en-US" dirty="0"/>
          </a:p>
          <a:p>
            <a:r>
              <a:rPr lang="en-US" dirty="0" smtClean="0"/>
              <a:t>Decryption key is a “trapdoor” which allows us to invert the OWF</a:t>
            </a:r>
          </a:p>
          <a:p>
            <a:endParaRPr lang="en-US" dirty="0"/>
          </a:p>
          <a:p>
            <a:r>
              <a:rPr lang="en-US" dirty="0" smtClean="0"/>
              <a:t>RSA-Assumption </a:t>
            </a:r>
            <a:r>
              <a:rPr lang="en-US" dirty="0" smtClean="0">
                <a:sym typeface="Wingdings" panose="05000000000000000000" pitchFamily="2" charset="2"/>
              </a:rPr>
              <a:t> OWFs exist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17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Plain RSA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such that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Encrypt(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N,e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),m) </a:t>
                </a:r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Decrypt(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N,d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),c) </a:t>
                </a:r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Decryption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Works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because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www.cs.purdue.edu/homes/jblocki/courses/555_Spring17/slides/Lecture24Demo.nb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Note</a:t>
            </a:r>
            <a:r>
              <a:rPr lang="en-US" dirty="0" smtClean="0"/>
              <a:t>: Online version of </a:t>
            </a:r>
            <a:r>
              <a:rPr lang="en-US" dirty="0" err="1" smtClean="0"/>
              <a:t>mathematica</a:t>
            </a:r>
            <a:r>
              <a:rPr lang="en-US" dirty="0" smtClean="0"/>
              <a:t> available at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sandbox.open.wolframcloud.com</a:t>
            </a:r>
            <a:r>
              <a:rPr lang="en-US" dirty="0" smtClean="0"/>
              <a:t>  (reduced functionality, but can be used to solve homework bonus problems)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(Toy) RSA Implementation in Mathematica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20" y="1825625"/>
            <a:ext cx="13716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(* Random Seed 123456 is not secure, but it allows us to repeat </a:t>
            </a:r>
            <a:r>
              <a:rPr lang="en-US" dirty="0" smtClean="0"/>
              <a:t>the experiment *)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SeedRandom</a:t>
            </a:r>
            <a:r>
              <a:rPr lang="en-US" b="1" dirty="0" smtClean="0"/>
              <a:t>[123456</a:t>
            </a:r>
            <a:r>
              <a:rPr lang="en-US" b="1" dirty="0"/>
              <a:t>]</a:t>
            </a:r>
          </a:p>
          <a:p>
            <a:pPr marL="0" indent="0">
              <a:buNone/>
            </a:pPr>
            <a:r>
              <a:rPr lang="en-US" dirty="0" smtClean="0"/>
              <a:t>(* Step 1: Generate primes for an RSA key *)</a:t>
            </a:r>
          </a:p>
          <a:p>
            <a:pPr marL="0" indent="0">
              <a:buNone/>
            </a:pPr>
            <a:r>
              <a:rPr lang="en-US" b="1" dirty="0" smtClean="0"/>
              <a:t>	p </a:t>
            </a:r>
            <a:r>
              <a:rPr lang="en-US" b="1" dirty="0"/>
              <a:t>= </a:t>
            </a:r>
            <a:r>
              <a:rPr lang="en-US" b="1" dirty="0" err="1"/>
              <a:t>RandomPrime</a:t>
            </a:r>
            <a:r>
              <a:rPr lang="en-US" b="1" dirty="0"/>
              <a:t>[{10^1000, 10^1050}];</a:t>
            </a:r>
          </a:p>
          <a:p>
            <a:pPr marL="0" indent="0">
              <a:buNone/>
            </a:pPr>
            <a:r>
              <a:rPr lang="en-US" b="1" dirty="0" smtClean="0"/>
              <a:t>	q </a:t>
            </a:r>
            <a:r>
              <a:rPr lang="en-US" b="1" dirty="0"/>
              <a:t>= </a:t>
            </a:r>
            <a:r>
              <a:rPr lang="en-US" b="1" dirty="0" err="1"/>
              <a:t>RandomPrime</a:t>
            </a:r>
            <a:r>
              <a:rPr lang="en-US" b="1" dirty="0"/>
              <a:t>[{10^1000, 10^1050}];</a:t>
            </a:r>
          </a:p>
          <a:p>
            <a:pPr marL="0" indent="0">
              <a:buNone/>
            </a:pPr>
            <a:r>
              <a:rPr lang="en-US" b="1" dirty="0" smtClean="0"/>
              <a:t>	NN </a:t>
            </a:r>
            <a:r>
              <a:rPr lang="en-US" b="1" dirty="0"/>
              <a:t>= p q</a:t>
            </a:r>
            <a:r>
              <a:rPr lang="en-US" b="1" dirty="0" smtClean="0"/>
              <a:t>;   </a:t>
            </a:r>
            <a:r>
              <a:rPr lang="en-US" dirty="0" smtClean="0"/>
              <a:t>(*Symbol N is protected in </a:t>
            </a:r>
            <a:r>
              <a:rPr lang="en-US" dirty="0" err="1" smtClean="0"/>
              <a:t>mathematica</a:t>
            </a:r>
            <a:r>
              <a:rPr lang="en-US" dirty="0" smtClean="0"/>
              <a:t> *)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	phi </a:t>
            </a:r>
            <a:r>
              <a:rPr lang="en-US" b="1" dirty="0"/>
              <a:t>= (p - 1) (q - 1);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8501" y="6176963"/>
            <a:ext cx="11455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https://www.cs.purdue.edu/homes/jblocki/courses/555_Spring17/slides/Lecture24Demo.nb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171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(Toy) </a:t>
            </a:r>
            <a:r>
              <a:rPr lang="en-US" dirty="0" smtClean="0"/>
              <a:t>RSA Implementation in Mathematica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39" y="1825625"/>
            <a:ext cx="1096026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(* Step 1.A: Find e *)</a:t>
            </a:r>
          </a:p>
          <a:p>
            <a:pPr marL="0" indent="0">
              <a:buNone/>
            </a:pPr>
            <a:r>
              <a:rPr lang="en-US" b="1" dirty="0" smtClean="0"/>
              <a:t>	GCD[phi,7]</a:t>
            </a:r>
          </a:p>
          <a:p>
            <a:pPr marL="0" indent="0">
              <a:buNone/>
            </a:pPr>
            <a:r>
              <a:rPr lang="en-US" dirty="0" smtClean="0"/>
              <a:t>Output: 7</a:t>
            </a:r>
          </a:p>
          <a:p>
            <a:pPr marL="0" indent="0">
              <a:buNone/>
            </a:pPr>
            <a:r>
              <a:rPr lang="en-US" dirty="0"/>
              <a:t> (* GCD[phi,7] is not 1, so he have to try a different value of e </a:t>
            </a:r>
            <a:r>
              <a:rPr lang="en-US" dirty="0" smtClean="0"/>
              <a:t>*)</a:t>
            </a:r>
          </a:p>
          <a:p>
            <a:pPr marL="0" indent="0">
              <a:buNone/>
            </a:pPr>
            <a:r>
              <a:rPr lang="en-US" b="1" dirty="0" smtClean="0"/>
              <a:t>	GCD[phi,3]</a:t>
            </a:r>
          </a:p>
          <a:p>
            <a:pPr marL="0" indent="0">
              <a:buNone/>
            </a:pPr>
            <a:r>
              <a:rPr lang="en-US" dirty="0" smtClean="0"/>
              <a:t>Output: 1</a:t>
            </a:r>
          </a:p>
          <a:p>
            <a:pPr marL="0" indent="0">
              <a:buNone/>
            </a:pPr>
            <a:r>
              <a:rPr lang="en-US" dirty="0"/>
              <a:t>(* We can set e=3 *)</a:t>
            </a:r>
          </a:p>
          <a:p>
            <a:pPr marL="0" indent="0">
              <a:buNone/>
            </a:pPr>
            <a:r>
              <a:rPr lang="en-US" b="1" dirty="0"/>
              <a:t>	e=3;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8501" y="6176963"/>
            <a:ext cx="11455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https://www.cs.purdue.edu/homes/jblocki/courses/555_Spring17/slides/Lecture24Demo.nb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50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(Toy) </a:t>
            </a:r>
            <a:r>
              <a:rPr lang="en-US" dirty="0" smtClean="0"/>
              <a:t>RSA </a:t>
            </a:r>
            <a:r>
              <a:rPr lang="en-US" dirty="0"/>
              <a:t>Implementation in Mathematica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63" y="1825625"/>
            <a:ext cx="10925537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(* Step 1.B find </a:t>
            </a:r>
            <a:r>
              <a:rPr lang="en-US" dirty="0"/>
              <a:t>d s.t. </a:t>
            </a:r>
            <a:r>
              <a:rPr lang="en-US" dirty="0" err="1"/>
              <a:t>ed</a:t>
            </a:r>
            <a:r>
              <a:rPr lang="en-US" dirty="0"/>
              <a:t> = 1 mod N by using the extended GCD algorithm *)</a:t>
            </a:r>
          </a:p>
          <a:p>
            <a:pPr marL="0" indent="0">
              <a:buNone/>
            </a:pPr>
            <a:r>
              <a:rPr lang="en-US" dirty="0"/>
              <a:t>(* Mathematica is clever enough to do this automatically *)</a:t>
            </a:r>
          </a:p>
          <a:p>
            <a:pPr marL="0" indent="0">
              <a:buNone/>
            </a:pPr>
            <a:r>
              <a:rPr lang="en-US" b="1" dirty="0" smtClean="0"/>
              <a:t>	Solve[e </a:t>
            </a:r>
            <a:r>
              <a:rPr lang="en-US" b="1" dirty="0"/>
              <a:t>x == 1, Modulus-&gt;phi</a:t>
            </a:r>
            <a:r>
              <a:rPr lang="en-US" b="1" dirty="0" smtClean="0"/>
              <a:t>]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Output: </a:t>
            </a:r>
          </a:p>
          <a:p>
            <a:pPr marL="0" indent="0">
              <a:buNone/>
            </a:pPr>
            <a:r>
              <a:rPr lang="en-US" dirty="0"/>
              <a:t> {{x-&gt;</a:t>
            </a:r>
            <a:r>
              <a:rPr lang="en-US" dirty="0" smtClean="0"/>
              <a:t>36469680590663028301700626132883867272718728905205088...</a:t>
            </a:r>
          </a:p>
          <a:p>
            <a:pPr marL="0" indent="0">
              <a:buNone/>
            </a:pPr>
            <a:r>
              <a:rPr lang="en-US" dirty="0" smtClean="0"/>
              <a:t>…………………………………………………………………………………………………………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394069421778610209425624440980084481398131}}</a:t>
            </a:r>
          </a:p>
          <a:p>
            <a:pPr marL="0" indent="0">
              <a:buNone/>
            </a:pPr>
            <a:r>
              <a:rPr lang="en-US" dirty="0" smtClean="0"/>
              <a:t>(* We can now set d = x *) </a:t>
            </a:r>
          </a:p>
          <a:p>
            <a:pPr marL="0" indent="0">
              <a:buNone/>
            </a:pPr>
            <a:r>
              <a:rPr lang="en-US" b="1" dirty="0" smtClean="0"/>
              <a:t>	d=364696805….</a:t>
            </a:r>
            <a:r>
              <a:rPr lang="en-US" b="1" dirty="0"/>
              <a:t> </a:t>
            </a:r>
            <a:r>
              <a:rPr lang="en-US" b="1" dirty="0" smtClean="0"/>
              <a:t>8131;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(Toy) </a:t>
            </a:r>
            <a:r>
              <a:rPr lang="en-US" dirty="0" smtClean="0"/>
              <a:t>RSA </a:t>
            </a:r>
            <a:r>
              <a:rPr lang="en-US" dirty="0"/>
              <a:t>Implementation in Mathematica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a-DK" dirty="0" smtClean="0"/>
                  <a:t>(* Double Check 1 = [ed mod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a-DK" b="1" dirty="0" smtClean="0"/>
                  <a:t> </a:t>
                </a:r>
                <a:r>
                  <a:rPr lang="da-DK" dirty="0" smtClean="0"/>
                  <a:t>*)</a:t>
                </a:r>
              </a:p>
              <a:p>
                <a:pPr marL="0" indent="0">
                  <a:buNone/>
                </a:pPr>
                <a:r>
                  <a:rPr lang="da-DK" b="1" dirty="0" smtClean="0"/>
                  <a:t>	Mod </a:t>
                </a:r>
                <a:r>
                  <a:rPr lang="da-DK" b="1" dirty="0"/>
                  <a:t>[e d, (p-1)(q-1</a:t>
                </a:r>
                <a:r>
                  <a:rPr lang="da-DK" b="1" dirty="0" smtClean="0"/>
                  <a:t>)]</a:t>
                </a:r>
              </a:p>
              <a:p>
                <a:pPr marL="0" indent="0">
                  <a:buNone/>
                </a:pPr>
                <a:r>
                  <a:rPr lang="da-DK" dirty="0" smtClean="0"/>
                  <a:t>Output: 1</a:t>
                </a:r>
              </a:p>
              <a:p>
                <a:pPr marL="0" indent="0">
                  <a:buNone/>
                </a:pPr>
                <a:r>
                  <a:rPr lang="en-US" dirty="0"/>
                  <a:t> (* Encrypt the message 200, c= </a:t>
                </a:r>
                <a:r>
                  <a:rPr lang="en-US" dirty="0" err="1"/>
                  <a:t>m^e</a:t>
                </a:r>
                <a:r>
                  <a:rPr lang="en-US" dirty="0"/>
                  <a:t> mod N </a:t>
                </a:r>
                <a:r>
                  <a:rPr lang="en-US" dirty="0" smtClean="0"/>
                  <a:t>*)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 </a:t>
                </a:r>
                <a:r>
                  <a:rPr lang="en-US" b="1" dirty="0"/>
                  <a:t>m = 200</a:t>
                </a:r>
                <a:r>
                  <a:rPr lang="en-US" b="1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	</a:t>
                </a:r>
                <a:r>
                  <a:rPr lang="en-US" b="1" dirty="0" err="1" smtClean="0"/>
                  <a:t>PowerMod</a:t>
                </a:r>
                <a:r>
                  <a:rPr lang="en-US" b="1" dirty="0" smtClean="0"/>
                  <a:t>[</a:t>
                </a:r>
                <a:r>
                  <a:rPr lang="en-US" b="1" dirty="0" err="1" smtClean="0"/>
                  <a:t>m,e,NN</a:t>
                </a:r>
                <a:r>
                  <a:rPr lang="en-US" b="1" dirty="0" smtClean="0"/>
                  <a:t>]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Output: </a:t>
                </a:r>
                <a:r>
                  <a:rPr lang="en-US" dirty="0"/>
                  <a:t> </a:t>
                </a:r>
                <a:r>
                  <a:rPr lang="en-US" dirty="0" smtClean="0"/>
                  <a:t>8 000 000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1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(Toy) </a:t>
            </a:r>
            <a:r>
              <a:rPr lang="en-US" dirty="0" smtClean="0"/>
              <a:t>RSA </a:t>
            </a:r>
            <a:r>
              <a:rPr lang="en-US" dirty="0"/>
              <a:t>Implementation in Mathematica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(* Encrypt the message 200, c= </a:t>
                </a:r>
                <a:r>
                  <a:rPr lang="en-US" dirty="0" err="1"/>
                  <a:t>m^e</a:t>
                </a:r>
                <a:r>
                  <a:rPr lang="en-US" dirty="0"/>
                  <a:t> mod N </a:t>
                </a:r>
                <a:r>
                  <a:rPr lang="en-US" dirty="0" smtClean="0"/>
                  <a:t>*)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 </a:t>
                </a:r>
                <a:r>
                  <a:rPr lang="en-US" b="1" dirty="0"/>
                  <a:t>m = 200</a:t>
                </a:r>
                <a:r>
                  <a:rPr lang="en-US" b="1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 </a:t>
                </a:r>
                <a:r>
                  <a:rPr lang="en-US" b="1" dirty="0" err="1"/>
                  <a:t>PowerMod</a:t>
                </a:r>
                <a:r>
                  <a:rPr lang="en-US" b="1" dirty="0"/>
                  <a:t>[</a:t>
                </a:r>
                <a:r>
                  <a:rPr lang="en-US" b="1" dirty="0" err="1"/>
                  <a:t>m,e,NN</a:t>
                </a:r>
                <a:r>
                  <a:rPr lang="en-US" b="1" dirty="0" smtClean="0"/>
                  <a:t>]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Output: </a:t>
                </a:r>
                <a:r>
                  <a:rPr lang="en-US" dirty="0"/>
                  <a:t> </a:t>
                </a:r>
                <a:r>
                  <a:rPr lang="en-US" dirty="0" smtClean="0"/>
                  <a:t>8 000 000</a:t>
                </a:r>
              </a:p>
              <a:p>
                <a:pPr marL="0" indent="0">
                  <a:buNone/>
                </a:pPr>
                <a:r>
                  <a:rPr lang="en-US" dirty="0"/>
                  <a:t> (* Hm...That doesn't seem too secure  </a:t>
                </a:r>
                <a:r>
                  <a:rPr lang="en-US" dirty="0" smtClean="0"/>
                  <a:t>*)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	</a:t>
                </a:r>
                <a:r>
                  <a:rPr lang="en-US" b="1" dirty="0" err="1" smtClean="0"/>
                  <a:t>CubeRoot</a:t>
                </a:r>
                <a:r>
                  <a:rPr lang="en-US" b="1" dirty="0" smtClean="0"/>
                  <a:t>[</a:t>
                </a:r>
                <a:r>
                  <a:rPr lang="en-US" b="1" dirty="0" err="1" smtClean="0"/>
                  <a:t>PowerMod</a:t>
                </a:r>
                <a:r>
                  <a:rPr lang="en-US" b="1" dirty="0" smtClean="0"/>
                  <a:t>[</a:t>
                </a:r>
                <a:r>
                  <a:rPr lang="en-US" b="1" dirty="0" err="1" smtClean="0"/>
                  <a:t>m,e,NN</a:t>
                </a:r>
                <a:r>
                  <a:rPr lang="en-US" b="1" dirty="0" smtClean="0"/>
                  <a:t>]]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Output: 200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(* Moral: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Plain RSA does not hide the message m. *)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Implementation in Mathematica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 (* Encrypt a larger message, c= m^e mod N </a:t>
            </a:r>
            <a:r>
              <a:rPr lang="pt-BR" dirty="0" smtClean="0"/>
              <a:t>*)</a:t>
            </a:r>
          </a:p>
          <a:p>
            <a:pPr marL="0" indent="0">
              <a:buNone/>
            </a:pPr>
            <a:r>
              <a:rPr lang="en-US" b="1" dirty="0" smtClean="0"/>
              <a:t>	 </a:t>
            </a:r>
            <a:r>
              <a:rPr lang="en-US" b="1" dirty="0" err="1"/>
              <a:t>SeedRandom</a:t>
            </a:r>
            <a:r>
              <a:rPr lang="en-US" b="1" dirty="0"/>
              <a:t>[1234567];</a:t>
            </a:r>
          </a:p>
          <a:p>
            <a:pPr marL="0" indent="0">
              <a:buNone/>
            </a:pPr>
            <a:r>
              <a:rPr lang="en-US" b="1" dirty="0" smtClean="0"/>
              <a:t>	m2</a:t>
            </a:r>
            <a:r>
              <a:rPr lang="en-US" b="1" dirty="0"/>
              <a:t>= </a:t>
            </a:r>
            <a:r>
              <a:rPr lang="en-US" b="1" dirty="0" err="1"/>
              <a:t>RandomInteger</a:t>
            </a:r>
            <a:r>
              <a:rPr lang="en-US" b="1" dirty="0"/>
              <a:t>[{10^1500,10^1501</a:t>
            </a:r>
            <a:r>
              <a:rPr lang="en-US" b="1" dirty="0" smtClean="0"/>
              <a:t>}];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c=</a:t>
            </a:r>
            <a:r>
              <a:rPr lang="en-US" b="1" dirty="0" err="1" smtClean="0"/>
              <a:t>PowerMod</a:t>
            </a:r>
            <a:r>
              <a:rPr lang="en-US" b="1" dirty="0" smtClean="0"/>
              <a:t>[m2,e,NN</a:t>
            </a:r>
            <a:r>
              <a:rPr lang="en-US" b="1" dirty="0"/>
              <a:t>]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Output: </a:t>
            </a:r>
            <a:r>
              <a:rPr lang="en-US" dirty="0"/>
              <a:t>  </a:t>
            </a:r>
            <a:r>
              <a:rPr lang="en-US" dirty="0" smtClean="0"/>
              <a:t>405215834903772786………</a:t>
            </a:r>
            <a:r>
              <a:rPr lang="en-US" dirty="0"/>
              <a:t> </a:t>
            </a:r>
            <a:r>
              <a:rPr lang="en-US" dirty="0" smtClean="0"/>
              <a:t>388068292685976133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(* Does it Decrypt Properly? *)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 </a:t>
            </a:r>
            <a:r>
              <a:rPr lang="en-US" b="1" dirty="0" err="1"/>
              <a:t>PowerMod</a:t>
            </a:r>
            <a:r>
              <a:rPr lang="en-US" b="1" dirty="0"/>
              <a:t>[</a:t>
            </a:r>
            <a:r>
              <a:rPr lang="en-US" b="1" dirty="0" err="1"/>
              <a:t>c,d</a:t>
            </a:r>
            <a:r>
              <a:rPr lang="en-US" b="1" dirty="0"/>
              <a:t>, NN]-</a:t>
            </a:r>
            <a:r>
              <a:rPr lang="en-US" b="1" dirty="0" smtClean="0"/>
              <a:t>m2</a:t>
            </a:r>
          </a:p>
          <a:p>
            <a:pPr marL="0" indent="0">
              <a:buNone/>
            </a:pPr>
            <a:r>
              <a:rPr lang="en-US" dirty="0" smtClean="0"/>
              <a:t>Output: 0</a:t>
            </a:r>
          </a:p>
          <a:p>
            <a:pPr marL="0" indent="0">
              <a:buNone/>
            </a:pPr>
            <a:r>
              <a:rPr lang="en-US" dirty="0" smtClean="0"/>
              <a:t>(* Yes! *)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 555: Week 10: Topic 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Finding Prime Numbers, </a:t>
            </a:r>
            <a:r>
              <a:rPr lang="en-US" dirty="0" smtClean="0"/>
              <a:t>RSA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555: Week 10: </a:t>
            </a:r>
            <a:r>
              <a:rPr lang="en-US"/>
              <a:t>Topic </a:t>
            </a:r>
            <a:r>
              <a:rPr lang="en-US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Attacks on Plain RSA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not introduced security models like CPA-Security or CCA-security for Public Key Cryptosystems</a:t>
            </a:r>
          </a:p>
          <a:p>
            <a:endParaRPr lang="en-US" dirty="0"/>
          </a:p>
          <a:p>
            <a:r>
              <a:rPr lang="en-US" dirty="0" smtClean="0"/>
              <a:t>However, notice that (Plain) RSA Encryption is stateless and deterministic.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Plain RSA is not secure against chosen-plaintext attacks</a:t>
            </a:r>
          </a:p>
          <a:p>
            <a:r>
              <a:rPr lang="en-US" dirty="0" smtClean="0"/>
              <a:t>As we will see Plain RSA is also highly vulnerable to chosen-ciphertext attacks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Discussion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However, notice that (Plain) RSA Encryption is stateless and deterministic.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Plain RSA is not secure against chosen-plaintext attacks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Remark: </a:t>
                </a:r>
                <a:r>
                  <a:rPr lang="en-US" dirty="0" smtClean="0"/>
                  <a:t>In a public key setting the attacker who knows the public key </a:t>
                </a:r>
                <a:r>
                  <a:rPr lang="en-US" i="1" dirty="0" smtClean="0"/>
                  <a:t>always</a:t>
                </a:r>
                <a:r>
                  <a:rPr lang="en-US" dirty="0" smtClean="0"/>
                  <a:t> has access to an encryption oracle</a:t>
                </a:r>
              </a:p>
              <a:p>
                <a:endParaRPr lang="en-US" dirty="0"/>
              </a:p>
              <a:p>
                <a:r>
                  <a:rPr lang="en-US" dirty="0" smtClean="0"/>
                  <a:t>Encrypted messages with low entropy are particularly vulnerable to brute-force attacks </a:t>
                </a:r>
              </a:p>
              <a:p>
                <a:pPr lvl="1"/>
                <a:r>
                  <a:rPr lang="en-US" b="1" dirty="0" smtClean="0"/>
                  <a:t>Example: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</a:t>
                </a:r>
                <a:r>
                  <a:rPr lang="en-US" dirty="0"/>
                  <a:t>attacker can recover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:r>
                  <a:rPr lang="en-US" dirty="0"/>
                  <a:t>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queries to encryption oracle (using public key)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Ciphertext Attack on Plain RSA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Attacker intercepts ciphertext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Attacker generates ciphertext c’ for secret message </a:t>
                </a:r>
                <a:r>
                  <a:rPr lang="en-US" dirty="0" smtClean="0"/>
                  <a:t>2m as follows</a:t>
                </a: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c</m:t>
                    </m:r>
                    <m:r>
                      <m:rPr>
                        <m:nor/>
                      </m:rPr>
                      <a:rPr lang="en-US" dirty="0"/>
                      <m:t>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Attacker asks for decryption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and receives 2m.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Divide by two to recover message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Above Example: </a:t>
                </a:r>
                <a:r>
                  <a:rPr lang="en-US" dirty="0" smtClean="0"/>
                  <a:t>Shows plain RSA is highly vulnerable to ciphertext-tampering attacks</a:t>
                </a:r>
              </a:p>
              <a:p>
                <a:endParaRPr lang="en-US" dirty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Weaknesses: Plain RSA with small 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(Small Messages) If m</a:t>
                </a:r>
                <a:r>
                  <a:rPr lang="en-US" baseline="30000" dirty="0" smtClean="0"/>
                  <a:t>e</a:t>
                </a:r>
                <a:r>
                  <a:rPr lang="en-US" dirty="0" smtClean="0"/>
                  <a:t> &lt; N then we can decrypt c = m</a:t>
                </a:r>
                <a:r>
                  <a:rPr lang="en-US" baseline="30000" dirty="0" smtClean="0"/>
                  <a:t>e</a:t>
                </a:r>
                <a:r>
                  <a:rPr lang="en-US" dirty="0" smtClean="0"/>
                  <a:t> mod N directly</a:t>
                </a:r>
                <a:r>
                  <a:rPr lang="en-US" dirty="0"/>
                  <a:t> </a:t>
                </a:r>
                <a:r>
                  <a:rPr lang="en-US" dirty="0" smtClean="0"/>
                  <a:t>e.g., m=c</a:t>
                </a:r>
                <a:r>
                  <a:rPr lang="en-US" baseline="30000" dirty="0" smtClean="0"/>
                  <a:t>(1/e)</a:t>
                </a:r>
              </a:p>
              <a:p>
                <a:endParaRPr lang="en-US" baseline="30000" dirty="0"/>
              </a:p>
              <a:p>
                <a:r>
                  <a:rPr lang="en-US" dirty="0" smtClean="0"/>
                  <a:t>(Partially Known Messages) If an attacker knows first 1-(1/e) bits of secret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??</m:t>
                        </m:r>
                      </m:e>
                    </m:d>
                  </m:oMath>
                </a14:m>
                <a:r>
                  <a:rPr lang="en-US" dirty="0" smtClean="0"/>
                  <a:t> then he can recover m given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𝐄𝐧𝐜𝐫𝐲𝐩𝐭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dirty="0" smtClean="0"/>
              </a:p>
              <a:p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Theorem[Coppersmith]:  </a:t>
                </a:r>
                <a:r>
                  <a:rPr lang="en-US" dirty="0" smtClean="0"/>
                  <a:t>If p(x) is a polynomial of degree e then in polynomial time (in log(N), e) we can find all m such that p(m) = 0 mod N and |m|&lt;N</a:t>
                </a:r>
                <a:r>
                  <a:rPr lang="en-US" baseline="30000" dirty="0" smtClean="0"/>
                  <a:t>(1/e)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522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Weaknesses: Plain RSA with small 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Theorem[Coppersmith]:  </a:t>
                </a:r>
                <a:r>
                  <a:rPr lang="en-US" dirty="0" smtClean="0"/>
                  <a:t>If p(x) is a polynomial of degree e then in polynomial time (in log(N), e) we can find all m such that p(m) = 0 mod N and |m|&lt;N</a:t>
                </a:r>
                <a:r>
                  <a:rPr lang="en-US" baseline="30000" dirty="0" smtClean="0"/>
                  <a:t>(1/e)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e = 3,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 smtClean="0"/>
                  <a:t> and attacker knows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𝑏𝑖𝑡𝑠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begChr m:val="‖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, but not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𝑏𝑖𝑡𝑠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dirty="0" smtClean="0"/>
                  <a:t>Polynomial has a small root mod N at x</a:t>
                </a:r>
                <a:r>
                  <a:rPr lang="en-US" b="1" dirty="0" smtClean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 smtClean="0"/>
                  <a:t>and coppersmith’s method will find it!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87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8344" y="6432643"/>
            <a:ext cx="10104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D. Coppersmith (1996). "Finding a Small Root of a Univariate Modular Equation".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Weaknesses: Plain RSA with small 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Theorem[Coppersmith]:  </a:t>
                </a:r>
                <a:r>
                  <a:rPr lang="en-US" dirty="0" smtClean="0"/>
                  <a:t>Can also find small roots of bivariate polynomial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r>
                  <a:rPr lang="en-US" b="1" dirty="0" smtClean="0"/>
                  <a:t>Similar Approach used to factor weak RSA secret keys N=q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q</a:t>
                </a:r>
                <a:r>
                  <a:rPr lang="en-US" b="1" baseline="-25000" dirty="0" smtClean="0"/>
                  <a:t>2</a:t>
                </a:r>
              </a:p>
              <a:p>
                <a:r>
                  <a:rPr lang="en-US" dirty="0" smtClean="0"/>
                  <a:t>Weak PRG </a:t>
                </a:r>
                <a:r>
                  <a:rPr lang="en-US" dirty="0" smtClean="0">
                    <a:sym typeface="Wingdings" panose="05000000000000000000" pitchFamily="2" charset="2"/>
                  </a:rPr>
                  <a:t> Can guess many of the bits of prime factors 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Obtain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Coppersmith Attack: Define polynomial p(.,.) as 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̃"/>
                              <m:ctrlPr>
                                <a:rPr lang="en-US" b="1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̃"/>
                              <m:ctrlPr>
                                <a:rPr lang="en-US" b="1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 smtClean="0"/>
              </a:p>
              <a:p>
                <a:r>
                  <a:rPr lang="en-US" b="1" dirty="0" smtClean="0"/>
                  <a:t>Small Roots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dirty="0" smtClean="0"/>
              </a:p>
              <a:p>
                <a:endParaRPr lang="en-US" b="1" baseline="30000" dirty="0" smtClean="0"/>
              </a:p>
              <a:p>
                <a:pPr marL="0" indent="0">
                  <a:buNone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2013" y="6361896"/>
            <a:ext cx="2743200" cy="365125"/>
          </a:xfrm>
        </p:spPr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88716"/>
            <a:ext cx="11536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D. Coppersmith (1996). "Finding a Small Root of a Bivariate Integer Equation; Factoring with high bits known"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8261" y="374872"/>
            <a:ext cx="6911625" cy="5981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045" y="6488668"/>
            <a:ext cx="935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Return of </a:t>
            </a:r>
            <a:r>
              <a:rPr lang="en-US" b="1" i="1" dirty="0"/>
              <a:t>Coppersmith's Attack</a:t>
            </a:r>
            <a:r>
              <a:rPr lang="en-US" i="1" dirty="0"/>
              <a:t>: Practical Factorization of Widely Used RSA </a:t>
            </a:r>
            <a:r>
              <a:rPr lang="en-US" i="1" dirty="0" smtClean="0"/>
              <a:t>Moduli (CCS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95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RSA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INVA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notice that (Plain) RSA Encryption is stateless and deterministic.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Plain RSA is not secure against chosen-plaintext attacks</a:t>
            </a:r>
          </a:p>
          <a:p>
            <a:endParaRPr lang="en-US" dirty="0"/>
          </a:p>
          <a:p>
            <a:r>
              <a:rPr lang="en-US" dirty="0" smtClean="0"/>
              <a:t>In a public key setting the attacker does have access to an encryption oracle</a:t>
            </a:r>
          </a:p>
          <a:p>
            <a:endParaRPr lang="en-US" dirty="0"/>
          </a:p>
          <a:p>
            <a:r>
              <a:rPr lang="en-US" dirty="0" smtClean="0"/>
              <a:t>Encrypted messages with low entropy are vulnerable to a brute-force attack.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8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Number Theory Basics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Polynomial Time Operations on Integers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Addition/Subtraction/Multiplication/Division 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Exponentiation Modulo N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GCD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Find Modular Inverse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Special Case: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Key Property: </a:t>
                </a:r>
                <a:r>
                  <a:rPr lang="en-US" dirty="0" smtClean="0">
                    <a:ea typeface="Cambria Math" panose="02040503050406030204" pitchFamily="18" charset="0"/>
                  </a:rPr>
                  <a:t>For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and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Fixes for Plain 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Approach 1: RSA-OAEP</a:t>
            </a:r>
          </a:p>
          <a:p>
            <a:pPr lvl="1"/>
            <a:r>
              <a:rPr lang="en-US" dirty="0" smtClean="0"/>
              <a:t>Incorporates random nonce r </a:t>
            </a:r>
          </a:p>
          <a:p>
            <a:pPr lvl="1"/>
            <a:r>
              <a:rPr lang="en-US" dirty="0" smtClean="0"/>
              <a:t>CCA-Secure (in random oracle model)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Approach 2: Use </a:t>
            </a:r>
            <a:r>
              <a:rPr lang="en-US" dirty="0"/>
              <a:t>RSA to exchange symmetric key for Authenticated Encryption scheme (e.g., AES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Key Encapsulation Mechanism (KEM)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details in future </a:t>
            </a:r>
            <a:r>
              <a:rPr lang="en-US" dirty="0" smtClean="0"/>
              <a:t>lectures…stay tuned!</a:t>
            </a:r>
          </a:p>
          <a:p>
            <a:pPr lvl="1"/>
            <a:r>
              <a:rPr lang="en-US" dirty="0" smtClean="0"/>
              <a:t>For now we will focus on attacks on Plain RSA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Let N = 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(where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)=1) be given and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be defined as 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],[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</a:t>
                </a:r>
              </a:p>
              <a:p>
                <a:r>
                  <a:rPr lang="en-US" dirty="0" smtClean="0"/>
                  <a:t>f is a bijective mapping (invertible)</a:t>
                </a:r>
              </a:p>
              <a:p>
                <a:r>
                  <a:rPr lang="en-US" dirty="0" smtClean="0"/>
                  <a:t>f and its inverse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can be computed efficiently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restriction of f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yields a bijective mapping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For inputs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Application of CRT: </a:t>
                </a:r>
                <a:r>
                  <a:rPr lang="en-US" dirty="0" smtClean="0"/>
                  <a:t>Faster computation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Compute [11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mod 15]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f(11)=([-1 mod 3],[1 mod 5])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=([(-1)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3],[</a:t>
                </a:r>
                <a:r>
                  <a:rPr lang="en-US" dirty="0" smtClean="0"/>
                  <a:t>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5</a:t>
                </a:r>
                <a:r>
                  <a:rPr lang="en-US" dirty="0" smtClean="0"/>
                  <a:t>])= (-1,1)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(-1,1</a:t>
                </a:r>
                <a:r>
                  <a:rPr lang="en-US" dirty="0" smtClean="0"/>
                  <a:t>)=11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Thus, 11=[11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dirty="0" smtClean="0"/>
                  <a:t>15]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Side Channel Attack on RSA with CRT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decryption is done via Chinese Remainder Theorem for speed.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𝒎𝒐𝒅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𝒎𝒐𝒅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Attacker has physical access to smartcard</a:t>
                </a:r>
              </a:p>
              <a:p>
                <a:pPr lvl="1"/>
                <a:r>
                  <a:rPr lang="en-US" dirty="0" smtClean="0"/>
                  <a:t>Can mess up computation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Response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GCD(R-</a:t>
                </a:r>
                <a:r>
                  <a:rPr lang="en-US" dirty="0" err="1" smtClean="0"/>
                  <a:t>m,N</a:t>
                </a:r>
                <a:r>
                  <a:rPr lang="en-US" dirty="0" smtClean="0"/>
                  <a:t>)=q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  <p:pic>
        <p:nvPicPr>
          <p:cNvPr id="3074" name="Picture 2" descr="Image result for fault att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95" y="3704114"/>
            <a:ext cx="4065905" cy="203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Let m &lt; 2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be a secret message. For some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We can recover m in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with high probability. 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r=1,…,T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b="1" dirty="0" smtClean="0"/>
                  <a:t> (by the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b="1" dirty="0" smtClean="0"/>
                  <a:t> values)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s=1</a:t>
                </a:r>
                <a:r>
                  <a:rPr lang="en-US" dirty="0"/>
                  <a:t>,…,T </a:t>
                </a:r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dirty="0" smtClean="0"/>
                  <a:t>for some r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r=1,…,T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b="1" dirty="0" smtClean="0"/>
                  <a:t> (by the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b="1" dirty="0" smtClean="0"/>
                  <a:t> values)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s=1</a:t>
                </a:r>
                <a:r>
                  <a:rPr lang="en-US" dirty="0"/>
                  <a:t>,…,T </a:t>
                </a:r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for some r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Analysis: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r=1,…,T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b="1" dirty="0" smtClean="0"/>
                  <a:t> (by the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b="1" dirty="0" smtClean="0"/>
                  <a:t> values)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s=1</a:t>
                </a:r>
                <a:r>
                  <a:rPr lang="en-US" dirty="0"/>
                  <a:t>,…,T </a:t>
                </a:r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for some r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Fact:</a:t>
                </a:r>
                <a:r>
                  <a:rPr lang="en-US" dirty="0" smtClean="0"/>
                  <a:t> </a:t>
                </a:r>
                <a:r>
                  <a:rPr lang="en-US" dirty="0"/>
                  <a:t>some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setting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 smtClean="0"/>
                  <a:t>with </a:t>
                </a:r>
                <a:r>
                  <a:rPr lang="en-US" dirty="0"/>
                  <a:t>high </a:t>
                </a:r>
                <a:r>
                  <a:rPr lang="en-US" dirty="0" smtClean="0"/>
                  <a:t>probability we </a:t>
                </a:r>
                <a:r>
                  <a:rPr lang="en-US" dirty="0"/>
                  <a:t>will find </a:t>
                </a:r>
                <a:r>
                  <a:rPr lang="en-US" dirty="0" smtClean="0"/>
                  <a:t>a pair </a:t>
                </a:r>
                <a:r>
                  <a:rPr lang="en-US" b="1" dirty="0" smtClean="0"/>
                  <a:t>s</a:t>
                </a:r>
                <a:r>
                  <a:rPr lang="en-US" dirty="0" smtClean="0"/>
                  <a:t> and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𝑥𝑟</m:t>
                    </m:r>
                  </m:oMath>
                </a14:m>
                <a:r>
                  <a:rPr lang="en-US" dirty="0" smtClean="0"/>
                  <a:t>.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Let m &lt; 2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be a secret message. For some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We can recover m in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with high probability. 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Roughly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r>
                  <a:rPr lang="en-US" b="1" dirty="0" smtClean="0"/>
                  <a:t> steps to find a secret message m &lt; B</a:t>
                </a:r>
                <a:endParaRPr lang="en-US" b="1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555: Week 10: Topic </a:t>
            </a:r>
            <a:r>
              <a:rPr lang="en-US" dirty="0" smtClean="0"/>
              <a:t>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Discrete Log + DDH Assumption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(Recap) Finite 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A (finite) group is a (finite)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a binary operation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(over G) for which we have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Closure</a:t>
                </a:r>
                <a:r>
                  <a:rPr lang="en-US" dirty="0" smtClean="0">
                    <a:sym typeface="Wingdings" panose="05000000000000000000" pitchFamily="2" charset="2"/>
                  </a:rPr>
                  <a:t>:)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b="1" dirty="0" smtClean="0"/>
                  <a:t>(Identity</a:t>
                </a:r>
                <a:r>
                  <a:rPr lang="en-US" dirty="0" smtClean="0">
                    <a:sym typeface="Wingdings" panose="05000000000000000000" pitchFamily="2" charset="2"/>
                  </a:rPr>
                  <a:t>:) There is an element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such that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we have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(Inverses</a:t>
                </a:r>
                <a:r>
                  <a:rPr lang="en-US" dirty="0" smtClean="0">
                    <a:sym typeface="Wingdings" panose="05000000000000000000" pitchFamily="2" charset="2"/>
                  </a:rPr>
                  <a:t>:) For each element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can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 smtClean="0"/>
                  <a:t>.  We say that h is the inverse of g.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Associativity: 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="0" i="0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say that the group is </a:t>
                </a:r>
                <a:r>
                  <a:rPr lang="en-US" b="1" dirty="0" smtClean="0"/>
                  <a:t>abelian </a:t>
                </a:r>
                <a:r>
                  <a:rPr lang="en-US" dirty="0" smtClean="0"/>
                  <a:t>if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Commutativity: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Key-Generation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	Step 1: Pick two random n-bit primes p and q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Step 2: Let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</a:t>
                </a:r>
                <a:r>
                  <a:rPr lang="en-US" dirty="0"/>
                  <a:t>Step </a:t>
                </a:r>
                <a:r>
                  <a:rPr lang="en-US" dirty="0" smtClean="0"/>
                  <a:t>3: 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Question</a:t>
                </a:r>
                <a:r>
                  <a:rPr lang="en-US" dirty="0" smtClean="0"/>
                  <a:t>: How do we accomplish step one?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Abelian Groups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denotes </a:t>
                </a:r>
                <a:r>
                  <a:rPr lang="en-US" dirty="0" smtClean="0"/>
                  <a:t>addition </a:t>
                </a:r>
                <a:r>
                  <a:rPr lang="en-US" dirty="0"/>
                  <a:t>modulo N</a:t>
                </a:r>
              </a:p>
              <a:p>
                <a:r>
                  <a:rPr lang="en-US" dirty="0" smtClean="0"/>
                  <a:t>Identity: 0, since 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 smtClean="0"/>
                  <a:t>x =[0+x mod N] = [x mod N].</a:t>
                </a:r>
              </a:p>
              <a:p>
                <a:r>
                  <a:rPr lang="en-US" dirty="0" smtClean="0"/>
                  <a:t>Inverse of x? Set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=N-x so that [</a:t>
                </a:r>
                <a:r>
                  <a:rPr lang="en-US" dirty="0"/>
                  <a:t>x</a:t>
                </a:r>
                <a:r>
                  <a:rPr lang="en-US" baseline="30000" dirty="0"/>
                  <a:t>-1</a:t>
                </a:r>
                <a:r>
                  <a:rPr lang="en-US" dirty="0" smtClean="0"/>
                  <a:t>+x </a:t>
                </a:r>
                <a:r>
                  <a:rPr lang="en-US" dirty="0"/>
                  <a:t>mod N] =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N-x+x</a:t>
                </a:r>
                <a:r>
                  <a:rPr lang="en-US" dirty="0" smtClean="0"/>
                  <a:t> </a:t>
                </a:r>
                <a:r>
                  <a:rPr lang="en-US" dirty="0"/>
                  <a:t>mod N</a:t>
                </a:r>
                <a:r>
                  <a:rPr lang="en-US" dirty="0" smtClean="0"/>
                  <a:t>] = 0.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denotes multiplication modulo N</a:t>
                </a:r>
              </a:p>
              <a:p>
                <a:r>
                  <a:rPr lang="en-US" dirty="0"/>
                  <a:t>Identity: </a:t>
                </a:r>
                <a:r>
                  <a:rPr lang="en-US" dirty="0" smtClean="0"/>
                  <a:t>1, </a:t>
                </a:r>
                <a:r>
                  <a:rPr lang="en-US" dirty="0"/>
                  <a:t>since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/>
                  <a:t>x </a:t>
                </a:r>
                <a:r>
                  <a:rPr lang="en-US" dirty="0" smtClean="0"/>
                  <a:t>=[1(x) </a:t>
                </a:r>
                <a:r>
                  <a:rPr lang="en-US" dirty="0"/>
                  <a:t>mod N] = [x mod N].</a:t>
                </a:r>
              </a:p>
              <a:p>
                <a:r>
                  <a:rPr lang="en-US" dirty="0"/>
                  <a:t>Inverse of x? </a:t>
                </a:r>
                <a:r>
                  <a:rPr lang="en-US" dirty="0" smtClean="0"/>
                  <a:t> Run extended GCD to obtain integers a and b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Observe that: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= a. Why?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Group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group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order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</a:t>
                </a:r>
                <a:r>
                  <a:rPr lang="en-US" dirty="0"/>
                  <a:t>a binary operation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(over G)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be given consider the set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defines a subgroup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Identity: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Closure: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g is called a “generator” of the subgroup.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Fact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. Also m is divisible by r.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Abelian Groups (Examples)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Fact: </a:t>
                </a:r>
                <a:r>
                  <a:rPr lang="en-US" dirty="0" smtClean="0">
                    <a:ea typeface="Cambria Math" panose="02040503050406030204" pitchFamily="18" charset="0"/>
                  </a:rPr>
                  <a:t>Let p be a prime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a cyclic group of order p-1. </a:t>
                </a:r>
              </a:p>
              <a:p>
                <a:r>
                  <a:rPr lang="en-US" b="1" dirty="0" smtClean="0"/>
                  <a:t>Note</a:t>
                </a:r>
                <a:r>
                  <a:rPr lang="en-US" dirty="0" smtClean="0"/>
                  <a:t>: Number of generators g s.t.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(non-generator)</a:t>
                </a:r>
                <a:r>
                  <a:rPr lang="en-US" dirty="0" smtClean="0"/>
                  <a:t>: p=7, g=2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&lt;2&gt;={1,2,4}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Example </a:t>
                </a:r>
                <a:r>
                  <a:rPr lang="en-US" b="1" dirty="0" smtClean="0"/>
                  <a:t>(generator</a:t>
                </a:r>
                <a:r>
                  <a:rPr lang="en-US" b="1" dirty="0"/>
                  <a:t>)</a:t>
                </a:r>
                <a:r>
                  <a:rPr lang="en-US" dirty="0"/>
                  <a:t>: p=7, </a:t>
                </a:r>
                <a:r>
                  <a:rPr lang="en-US" dirty="0" smtClean="0"/>
                  <a:t>g=5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&lt;</a:t>
                </a:r>
                <a:r>
                  <a:rPr lang="en-US" dirty="0"/>
                  <a:t>2&gt;={</a:t>
                </a:r>
                <a:r>
                  <a:rPr lang="en-US" dirty="0" smtClean="0"/>
                  <a:t>1,5,4,6,2,3}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Experiment </a:t>
            </a:r>
            <a:r>
              <a:rPr lang="en-US" dirty="0" err="1" smtClean="0"/>
              <a:t>DLog</a:t>
            </a:r>
            <a:r>
              <a:rPr lang="en-US" baseline="-25000" dirty="0" err="1" smtClean="0"/>
              <a:t>A,G</a:t>
            </a:r>
            <a:r>
              <a:rPr lang="en-US" dirty="0" smtClean="0"/>
              <a:t>(n)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Run G(1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 and a generator g such that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Select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uniformly at random.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, q, g, h and outputs integer x.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</a:t>
                </a:r>
                <a:r>
                  <a:rPr lang="en-US" dirty="0" err="1"/>
                  <a:t>DLog</a:t>
                </a:r>
                <a:r>
                  <a:rPr lang="en-US" baseline="-25000" dirty="0" err="1"/>
                  <a:t>A,G</a:t>
                </a:r>
                <a:r>
                  <a:rPr lang="en-US" dirty="0"/>
                  <a:t>(n</a:t>
                </a:r>
                <a:r>
                  <a:rPr lang="en-US" dirty="0" smtClean="0"/>
                  <a:t>)=1) if and only if  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=h.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say that the discrete log problem is hard relative to generator G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dirty="0" smtClean="0"/>
                            <m:t>DLog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Computational </a:t>
                </a:r>
                <a:r>
                  <a:rPr lang="en-US" dirty="0" err="1" smtClean="0"/>
                  <a:t>Diffie</a:t>
                </a:r>
                <a:r>
                  <a:rPr lang="en-US" dirty="0"/>
                  <a:t>-</a:t>
                </a:r>
                <a:r>
                  <a:rPr lang="en-US" dirty="0" smtClean="0"/>
                  <a:t>Hellman Problem (CDH)</a:t>
                </a:r>
                <a:endParaRPr lang="en-US" dirty="0"/>
              </a:p>
              <a:p>
                <a:r>
                  <a:rPr lang="en-US" dirty="0" smtClean="0"/>
                  <a:t>Attacker is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Attackers goal is to find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/>
                  <a:t>CDH</a:t>
                </a:r>
                <a:r>
                  <a:rPr lang="en-US" b="1" dirty="0"/>
                  <a:t> </a:t>
                </a:r>
                <a:r>
                  <a:rPr lang="en-US" b="1" dirty="0" smtClean="0"/>
                  <a:t>Assumption</a:t>
                </a:r>
                <a:r>
                  <a:rPr lang="en-US" dirty="0" smtClean="0"/>
                  <a:t>: For all PPT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 upper bounding the probability that A </a:t>
                </a:r>
                <a:r>
                  <a:rPr lang="en-US" dirty="0"/>
                  <a:t>succeeds with probability at most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Decisional </a:t>
                </a:r>
                <a:r>
                  <a:rPr lang="en-US" dirty="0" err="1"/>
                  <a:t>Diffie</a:t>
                </a:r>
                <a:r>
                  <a:rPr lang="en-US" dirty="0"/>
                  <a:t>-Hellman Problem </a:t>
                </a:r>
                <a:r>
                  <a:rPr lang="en-US" dirty="0" smtClean="0"/>
                  <a:t>(DDH</a:t>
                </a:r>
                <a:r>
                  <a:rPr lang="en-US" dirty="0"/>
                  <a:t>)</a:t>
                </a:r>
              </a:p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</a:t>
            </a:r>
            <a:r>
              <a:rPr lang="en-US" dirty="0" smtClean="0"/>
              <a:t>key-agreement with DDH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publishes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Bob publishes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</a:t>
                </a:r>
                <a:r>
                  <a:rPr lang="en-US" dirty="0" smtClean="0"/>
                  <a:t>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but to Eve this key is indistinguishable from a random group element (by DDH)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Protocol is vulnerable to Man-In-The-Middle Attacks if Bob cannot validate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3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where p is a random n-bit prime.</a:t>
                </a:r>
              </a:p>
              <a:p>
                <a:pPr lvl="1"/>
                <a:r>
                  <a:rPr lang="en-US" dirty="0" smtClean="0"/>
                  <a:t>CDH is believed to be hard</a:t>
                </a:r>
              </a:p>
              <a:p>
                <a:pPr lvl="1"/>
                <a:r>
                  <a:rPr lang="en-US" dirty="0" smtClean="0"/>
                  <a:t>DDH is *not* hard (Exercise 13.15)</a:t>
                </a:r>
              </a:p>
              <a:p>
                <a:endParaRPr lang="en-US" dirty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p=rq+1 be </a:t>
                </a:r>
                <a:r>
                  <a:rPr lang="en-US" dirty="0"/>
                  <a:t>a random n-bit </a:t>
                </a:r>
                <a:r>
                  <a:rPr lang="en-US" dirty="0" smtClean="0"/>
                  <a:t>prime where q is a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then the set of </a:t>
                </a:r>
                <a:r>
                  <a:rPr lang="en-US" dirty="0" err="1" smtClean="0"/>
                  <a:t>r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residues modulo p is a cyclic subgroup of order q.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cyclic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of order q.</a:t>
                </a:r>
              </a:p>
              <a:p>
                <a:pPr lvl="1"/>
                <a:r>
                  <a:rPr lang="en-US" b="1" dirty="0" smtClean="0"/>
                  <a:t>Remark 1: </a:t>
                </a:r>
                <a:r>
                  <a:rPr lang="en-US" dirty="0" smtClean="0"/>
                  <a:t>DDH is believed to hold for such a group</a:t>
                </a:r>
              </a:p>
              <a:p>
                <a:pPr lvl="1"/>
                <a:r>
                  <a:rPr lang="en-US" b="1" dirty="0" smtClean="0"/>
                  <a:t>Remark 2: </a:t>
                </a:r>
                <a:r>
                  <a:rPr lang="en-US" dirty="0" smtClean="0"/>
                  <a:t>It is easy to generate uniformly random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Remark 3: </a:t>
                </a:r>
                <a:r>
                  <a:rPr lang="en-US" dirty="0" smtClean="0"/>
                  <a:t>Any element (besides 1) is a generator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986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p=rq+1 be </a:t>
                </a:r>
                <a:r>
                  <a:rPr lang="en-US" dirty="0"/>
                  <a:t>a random n-bit </a:t>
                </a:r>
                <a:r>
                  <a:rPr lang="en-US" dirty="0" smtClean="0"/>
                  <a:t>prime where q is a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then the set of </a:t>
                </a:r>
                <a:r>
                  <a:rPr lang="en-US" dirty="0" err="1" smtClean="0"/>
                  <a:t>rth</a:t>
                </a:r>
                <a:r>
                  <a:rPr lang="en-US" dirty="0" smtClean="0"/>
                  <a:t> residues modulo p is a cyclic subgroup of order q.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cyclic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of order q.</a:t>
                </a:r>
              </a:p>
              <a:p>
                <a:pPr lvl="1"/>
                <a:r>
                  <a:rPr lang="en-US" b="1" dirty="0" smtClean="0"/>
                  <a:t>Closure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h𝑔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Inverse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Size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 baseline="30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Two known attacks on Discrete Log Problem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(Section 9.2). </a:t>
                </a:r>
                <a:endParaRPr lang="en-US" dirty="0"/>
              </a:p>
              <a:p>
                <a:r>
                  <a:rPr lang="en-US" dirty="0" smtClean="0"/>
                  <a:t>First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Second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r="-696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Two known attacks (Section 9.2). </a:t>
                </a:r>
                <a:endParaRPr lang="en-US" dirty="0"/>
              </a:p>
              <a:p>
                <a:r>
                  <a:rPr lang="en-US" dirty="0" smtClean="0"/>
                  <a:t>First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Second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where n is bit length of p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Goal</a:t>
                </a:r>
                <a:r>
                  <a:rPr lang="en-US" dirty="0" smtClean="0"/>
                  <a:t>: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and n to balance attacks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2/3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to sample p=rq+1? </a:t>
                </a:r>
              </a:p>
              <a:p>
                <a:r>
                  <a:rPr lang="en-US" dirty="0" smtClean="0"/>
                  <a:t>First sample a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q and </a:t>
                </a:r>
              </a:p>
              <a:p>
                <a:r>
                  <a:rPr lang="en-US" dirty="0" smtClean="0"/>
                  <a:t>Repeatedly check if rq+1 is prime for a random n-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bit value 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3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Note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 smtClean="0"/>
                  <a:t> is defined to be an additive identity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Bertrand’s Postulate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8.32. </a:t>
                </a:r>
                <a:r>
                  <a:rPr lang="en-US" dirty="0" smtClean="0"/>
                  <a:t>For any n &gt; 1 the fraction of n-bit integers that are prime is at least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 smtClean="0"/>
                  <a:t>GenerateRandomPrime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3n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p’</a:t>
                </a:r>
                <a:r>
                  <a:rPr lang="en-US" dirty="0" smtClean="0">
                    <a:sym typeface="Wingdings" panose="05000000000000000000" pitchFamily="2" charset="2"/>
                  </a:rPr>
                  <a:t> {0,1}</a:t>
                </a:r>
                <a:r>
                  <a:rPr lang="en-US" baseline="30000" dirty="0" smtClean="0">
                    <a:sym typeface="Wingdings" panose="05000000000000000000" pitchFamily="2" charset="2"/>
                  </a:rPr>
                  <a:t>n-1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d>
                      <m:dPr>
                        <m:begChr m:val="‖"/>
                        <m:endChr m:val=""/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e>
                    </m:d>
                  </m:oMath>
                </a14:m>
                <a:endParaRPr lang="en-US" baseline="30000" dirty="0"/>
              </a:p>
              <a:p>
                <a:pPr marL="0" indent="0">
                  <a:buNone/>
                </a:pPr>
                <a:r>
                  <a:rPr lang="en-US" baseline="30000" dirty="0" smtClean="0"/>
                  <a:t> </a:t>
                </a:r>
                <a:r>
                  <a:rPr lang="en-US" b="1" dirty="0"/>
                  <a:t> </a:t>
                </a:r>
                <a:r>
                  <a:rPr lang="en-US" b="1" dirty="0" smtClean="0"/>
                  <a:t>  if </a:t>
                </a:r>
                <a:r>
                  <a:rPr lang="en-US" dirty="0" err="1" smtClean="0"/>
                  <a:t>isPrime</a:t>
                </a:r>
                <a:r>
                  <a:rPr lang="en-US" dirty="0" smtClean="0"/>
                  <a:t>(p) 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return</a:t>
                </a:r>
                <a:r>
                  <a:rPr lang="en-US" dirty="0" smtClean="0"/>
                  <a:t> p</a:t>
                </a:r>
              </a:p>
              <a:p>
                <a:pPr marL="0" indent="0">
                  <a:buNone/>
                </a:pPr>
                <a:r>
                  <a:rPr lang="en-US" b="1" dirty="0"/>
                  <a:t>return</a:t>
                </a:r>
                <a:r>
                  <a:rPr lang="en-US" dirty="0"/>
                  <a:t> </a:t>
                </a:r>
                <a:r>
                  <a:rPr lang="en-US" dirty="0" smtClean="0"/>
                  <a:t>fail</a:t>
                </a:r>
                <a:endParaRPr lang="en-US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870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248400" y="2667000"/>
            <a:ext cx="4876800" cy="1920240"/>
          </a:xfrm>
          <a:prstGeom prst="wedgeRectCallout">
            <a:avLst>
              <a:gd name="adj1" fmla="val -120521"/>
              <a:gd name="adj2" fmla="val 60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Can we do this in polynomial time?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8506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the slope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  <a:blipFill>
                <a:blip r:embed="rId2"/>
                <a:stretch>
                  <a:fillRect l="-266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(x</a:t>
            </a:r>
            <a:r>
              <a:rPr lang="en-US" b="1" baseline="-25000" dirty="0" smtClean="0"/>
              <a:t>3</a:t>
            </a:r>
            <a:r>
              <a:rPr lang="en-US" b="1" dirty="0" smtClean="0"/>
              <a:t>,y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(x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,-y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  <a:blipFill>
                <a:blip r:embed="rId6"/>
                <a:stretch>
                  <a:fillRect l="-204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07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Formally,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Be the slope. Then 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  <a:blipFill>
                <a:blip r:embed="rId2"/>
                <a:stretch>
                  <a:fillRect l="-2796" t="-308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(x</a:t>
            </a:r>
            <a:r>
              <a:rPr lang="en-US" b="1" baseline="-25000" dirty="0" smtClean="0"/>
              <a:t>3</a:t>
            </a:r>
            <a:r>
              <a:rPr lang="en-US" b="1" dirty="0" smtClean="0"/>
              <a:t>,y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(x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,-y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  <a:blipFill>
                <a:blip r:embed="rId9"/>
                <a:stretch>
                  <a:fillRect l="-181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28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92" y="1362292"/>
            <a:ext cx="7043878" cy="527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4677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  <p:pic>
        <p:nvPicPr>
          <p:cNvPr id="2050" name="Picture 2" descr="Image result for elliptic cur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r="24619"/>
          <a:stretch/>
        </p:blipFill>
        <p:spPr bwMode="auto">
          <a:xfrm>
            <a:off x="2395961" y="1439682"/>
            <a:ext cx="4132162" cy="51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86937" y="2419109"/>
            <a:ext cx="3651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third point R on the elliptic curve.</a:t>
            </a:r>
          </a:p>
          <a:p>
            <a:endParaRPr lang="en-US" dirty="0"/>
          </a:p>
          <a:p>
            <a:r>
              <a:rPr lang="en-US" dirty="0" smtClean="0"/>
              <a:t>P+Q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en-US" dirty="0" smtClean="0"/>
                  <a:t> defines an abelian group </a:t>
                </a:r>
              </a:p>
              <a:p>
                <a:r>
                  <a:rPr lang="en-US" dirty="0" smtClean="0"/>
                  <a:t>For </a:t>
                </a:r>
                <a:r>
                  <a:rPr lang="en-US" i="1" dirty="0" smtClean="0"/>
                  <a:t>appropriate curves</a:t>
                </a:r>
                <a:r>
                  <a:rPr lang="en-US" dirty="0" smtClean="0"/>
                  <a:t> the DDH assumption is believed to hold</a:t>
                </a:r>
              </a:p>
              <a:p>
                <a:r>
                  <a:rPr lang="en-US" dirty="0"/>
                  <a:t>If you make up your own curve there is a good chance it is broken…</a:t>
                </a:r>
              </a:p>
              <a:p>
                <a:r>
                  <a:rPr lang="en-US" dirty="0" smtClean="0"/>
                  <a:t>NIST has a list of recommendations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Bertrand’s Postulate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5943" y="1825625"/>
                <a:ext cx="11157857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8.32. </a:t>
                </a:r>
                <a:r>
                  <a:rPr lang="en-US" dirty="0" smtClean="0"/>
                  <a:t>For any n &gt; 1 the fraction of n-bit integers that are prime is at least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 smtClean="0"/>
                  <a:t>GenerateRandomPrime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3n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p’</a:t>
                </a:r>
                <a:r>
                  <a:rPr lang="en-US" dirty="0" smtClean="0">
                    <a:sym typeface="Wingdings" panose="05000000000000000000" pitchFamily="2" charset="2"/>
                  </a:rPr>
                  <a:t> {0,1}</a:t>
                </a:r>
                <a:r>
                  <a:rPr lang="en-US" baseline="30000" dirty="0" smtClean="0">
                    <a:sym typeface="Wingdings" panose="05000000000000000000" pitchFamily="2" charset="2"/>
                  </a:rPr>
                  <a:t>n-1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d>
                      <m:dPr>
                        <m:begChr m:val="‖"/>
                        <m:endChr m:val=""/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e>
                    </m:d>
                  </m:oMath>
                </a14:m>
                <a:endParaRPr lang="en-US" baseline="30000" dirty="0"/>
              </a:p>
              <a:p>
                <a:pPr marL="0" indent="0">
                  <a:buNone/>
                </a:pPr>
                <a:r>
                  <a:rPr lang="en-US" baseline="30000" dirty="0" smtClean="0"/>
                  <a:t> </a:t>
                </a:r>
                <a:r>
                  <a:rPr lang="en-US" b="1" dirty="0"/>
                  <a:t> </a:t>
                </a:r>
                <a:r>
                  <a:rPr lang="en-US" b="1" dirty="0" smtClean="0"/>
                  <a:t>  if </a:t>
                </a:r>
                <a:r>
                  <a:rPr lang="en-US" dirty="0" err="1" smtClean="0"/>
                  <a:t>isPrime</a:t>
                </a:r>
                <a:r>
                  <a:rPr lang="en-US" dirty="0" smtClean="0"/>
                  <a:t>(p) 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return</a:t>
                </a:r>
                <a:r>
                  <a:rPr lang="en-US" dirty="0" smtClean="0"/>
                  <a:t> p</a:t>
                </a:r>
              </a:p>
              <a:p>
                <a:pPr marL="0" indent="0">
                  <a:buNone/>
                </a:pPr>
                <a:r>
                  <a:rPr lang="en-US" b="1" dirty="0"/>
                  <a:t>return</a:t>
                </a:r>
                <a:r>
                  <a:rPr lang="en-US" dirty="0"/>
                  <a:t> </a:t>
                </a:r>
                <a:r>
                  <a:rPr lang="en-US" dirty="0" smtClean="0"/>
                  <a:t>fail</a:t>
                </a:r>
                <a:endParaRPr lang="en-US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943" y="1825625"/>
                <a:ext cx="11157857" cy="4351338"/>
              </a:xfrm>
              <a:blipFill>
                <a:blip r:embed="rId2"/>
                <a:stretch>
                  <a:fillRect l="-983" t="-2801" r="-1420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08713" y="2351313"/>
                <a:ext cx="7783287" cy="43701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sz="2400" dirty="0" smtClean="0"/>
                  <a:t>Assume for now that we can run </a:t>
                </a:r>
                <a:r>
                  <a:rPr lang="en-US" sz="2400" dirty="0" err="1" smtClean="0"/>
                  <a:t>isPrime</a:t>
                </a:r>
                <a:r>
                  <a:rPr lang="en-US" sz="2400" dirty="0" smtClean="0"/>
                  <a:t>(p). What are the odds that the algorithm fails?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On each iteration the probability that p is not a prime is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We fail if we pick a non-prime in all 3n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 iterations. The probability of failure is at most  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713" y="2351313"/>
                <a:ext cx="7783287" cy="4370161"/>
              </a:xfrm>
              <a:prstGeom prst="rect">
                <a:avLst/>
              </a:prstGeom>
              <a:blipFill>
                <a:blip r:embed="rId3"/>
                <a:stretch>
                  <a:fillRect l="-1095"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18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isPrime</a:t>
            </a:r>
            <a:r>
              <a:rPr lang="en-US" dirty="0" smtClean="0"/>
              <a:t>(p): Miller-Rabin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can check for primality of p in polynomial time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Theory</a:t>
                </a:r>
                <a:r>
                  <a:rPr lang="en-US" dirty="0" smtClean="0"/>
                  <a:t>: Deterministic algorithm to test for primality.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See breakthrough paper “Primes is in P”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Practice: </a:t>
                </a:r>
                <a:r>
                  <a:rPr lang="en-US" dirty="0" smtClean="0"/>
                  <a:t>Miller-Rabin Test (randomized algorithm)</a:t>
                </a:r>
              </a:p>
              <a:p>
                <a:r>
                  <a:rPr lang="en-US" b="1" dirty="0" smtClean="0"/>
                  <a:t>Guarantee 1: </a:t>
                </a:r>
                <a:r>
                  <a:rPr lang="en-US" dirty="0" smtClean="0"/>
                  <a:t>If p is prime then the test outputs YES</a:t>
                </a:r>
              </a:p>
              <a:p>
                <a:r>
                  <a:rPr lang="en-US" b="1" dirty="0"/>
                  <a:t>Guarantee </a:t>
                </a:r>
                <a:r>
                  <a:rPr lang="en-US" b="1" dirty="0" smtClean="0"/>
                  <a:t>2: </a:t>
                </a:r>
                <a:r>
                  <a:rPr lang="en-US" dirty="0" smtClean="0"/>
                  <a:t>If p is not prime then the test outputs NO except with negligible probability. 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1357" y="6356350"/>
            <a:ext cx="658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www.cse.iitk.ac.in/users/manindra/algebra/primality_v6.pdf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“Almost” Miller-Rabin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Integer N and parameter 1</a:t>
                </a:r>
                <a:r>
                  <a:rPr lang="en-US" baseline="30000" dirty="0" smtClean="0"/>
                  <a:t>t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Output</a:t>
                </a:r>
                <a:r>
                  <a:rPr lang="en-US" dirty="0" smtClean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a </a:t>
                </a:r>
                <a:r>
                  <a:rPr lang="en-US" dirty="0" smtClean="0">
                    <a:sym typeface="Wingdings" panose="05000000000000000000" pitchFamily="2" charset="2"/>
                  </a:rPr>
                  <a:t> {1,…,N-1}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   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≠1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</m:t>
                    </m:r>
                  </m:oMath>
                </a14:m>
                <a:r>
                  <a:rPr lang="en-US" dirty="0" smtClean="0"/>
                  <a:t> then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Return </a:t>
                </a:r>
                <a:r>
                  <a:rPr lang="en-US" dirty="0" smtClean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If N is prime then algorithm always outputs</a:t>
                </a:r>
                <a:r>
                  <a:rPr lang="en-US" b="1" dirty="0" smtClean="0"/>
                  <a:t>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dirty="0">
                        <a:sym typeface="Wingdings" panose="05000000000000000000" pitchFamily="2" charset="2"/>
                      </a:rPr>
                      <m:t>{1,…,</m:t>
                    </m:r>
                    <m:r>
                      <m:rPr>
                        <m:nor/>
                      </m:rPr>
                      <a:rPr lang="en-US" dirty="0">
                        <a:sym typeface="Wingdings" panose="05000000000000000000" pitchFamily="2" charset="2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ym typeface="Wingdings" panose="05000000000000000000" pitchFamily="2" charset="2"/>
                      </a:rPr>
                      <m:t>−1}</m:t>
                    </m:r>
                  </m:oMath>
                </a14:m>
                <a:r>
                  <a:rPr lang="en-US" dirty="0" smtClean="0"/>
                  <a:t> we have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</m:oMath>
                </a14:m>
                <a:r>
                  <a:rPr lang="en-US" baseline="30000" dirty="0" smtClean="0"/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54950</TotalTime>
  <Words>1920</Words>
  <Application>Microsoft Office PowerPoint</Application>
  <PresentationFormat>Widescreen</PresentationFormat>
  <Paragraphs>609</Paragraphs>
  <Slides>64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Wingdings</vt:lpstr>
      <vt:lpstr>Office Theme</vt:lpstr>
      <vt:lpstr>Course Business</vt:lpstr>
      <vt:lpstr>Cryptography CS 555</vt:lpstr>
      <vt:lpstr>CS 555: Week 10: Topic 1 Finding Prime Numbers, RSA</vt:lpstr>
      <vt:lpstr>Recap</vt:lpstr>
      <vt:lpstr>RSA Key-Generation</vt:lpstr>
      <vt:lpstr>Bertrand’s Postulate</vt:lpstr>
      <vt:lpstr>Bertrand’s Postulate</vt:lpstr>
      <vt:lpstr>isPrime(p): Miller-Rabin Test</vt:lpstr>
      <vt:lpstr>The “Almost” Miller-Rabin Test</vt:lpstr>
      <vt:lpstr>The “Almost” Miller-Rabin Test</vt:lpstr>
      <vt:lpstr>Back to RSA Key-Generation</vt:lpstr>
      <vt:lpstr>Be Careful Where You Get Your “Random Bits!”</vt:lpstr>
      <vt:lpstr>(Plain) RSA Encryption</vt:lpstr>
      <vt:lpstr>(Plain) RSA Decryption</vt:lpstr>
      <vt:lpstr>RSA Decryption</vt:lpstr>
      <vt:lpstr>Plain RSA (Summary)</vt:lpstr>
      <vt:lpstr>Factoring Assumption</vt:lpstr>
      <vt:lpstr>Factoring Assumption</vt:lpstr>
      <vt:lpstr>RSA-Assumption</vt:lpstr>
      <vt:lpstr>RSA-Assumption</vt:lpstr>
      <vt:lpstr>Discussion of RSA-Assumption</vt:lpstr>
      <vt:lpstr>Recap</vt:lpstr>
      <vt:lpstr>Mathematica Demo</vt:lpstr>
      <vt:lpstr>(Toy) RSA Implementation in Mathematica</vt:lpstr>
      <vt:lpstr>(Toy) RSA Implementation in Mathematica</vt:lpstr>
      <vt:lpstr>(Toy) RSA Implementation in Mathematica</vt:lpstr>
      <vt:lpstr>(Toy) RSA Implementation in Mathematica</vt:lpstr>
      <vt:lpstr>(Toy) RSA Implementation in Mathematica</vt:lpstr>
      <vt:lpstr>RSA Implementation in Mathematica</vt:lpstr>
      <vt:lpstr>CS 555: Week 10: Topic 2 Attacks on Plain RSA</vt:lpstr>
      <vt:lpstr>(Plain) RSA Discussion</vt:lpstr>
      <vt:lpstr>(Plain) RSA Discussion </vt:lpstr>
      <vt:lpstr>Chosen Ciphertext Attack on Plain RSA</vt:lpstr>
      <vt:lpstr>More Weaknesses: Plain RSA with small e</vt:lpstr>
      <vt:lpstr>More Weaknesses: Plain RSA with small e</vt:lpstr>
      <vt:lpstr>More Weaknesses: Plain RSA with small e</vt:lpstr>
      <vt:lpstr>PowerPoint Presentation</vt:lpstr>
      <vt:lpstr>RSA-Assumption</vt:lpstr>
      <vt:lpstr>(Plain) RSA Discussion </vt:lpstr>
      <vt:lpstr>Fixes for Plain RSA</vt:lpstr>
      <vt:lpstr>Chinese Remainder Theorem</vt:lpstr>
      <vt:lpstr>Chinese Remainder Theorem</vt:lpstr>
      <vt:lpstr>A Side Channel Attack on RSA with CRT</vt:lpstr>
      <vt:lpstr>Recovering Encrypted Message faster than Brute-Force</vt:lpstr>
      <vt:lpstr>Recovering Encrypted Message faster than Brute-Force</vt:lpstr>
      <vt:lpstr>Recovering Encrypted Message faster than Brute-Force</vt:lpstr>
      <vt:lpstr>Recovering Encrypted Message faster than Brute-Force</vt:lpstr>
      <vt:lpstr>CS 555: Week 10: Topic 3 Discrete Log + DDH Assumption</vt:lpstr>
      <vt:lpstr>(Recap) Finite Groups</vt:lpstr>
      <vt:lpstr>Finite Abelian Groups (Examples)</vt:lpstr>
      <vt:lpstr>Cyclic Group</vt:lpstr>
      <vt:lpstr>Finite Abelian Groups (Examples)</vt:lpstr>
      <vt:lpstr>Discrete Log Experiment DLogA,G(n)</vt:lpstr>
      <vt:lpstr>Diffie-Hellman Problems</vt:lpstr>
      <vt:lpstr>Secure key-agreement with DDH</vt:lpstr>
      <vt:lpstr>Can we find a cyclic group where DDH holds?</vt:lpstr>
      <vt:lpstr>Can we find a cyclic group where DDH holds?</vt:lpstr>
      <vt:lpstr>Can we find a cyclic group where DDH holds?</vt:lpstr>
      <vt:lpstr>Can we find a cyclic group where DDH holds?</vt:lpstr>
      <vt:lpstr>Elliptic Curve Example</vt:lpstr>
      <vt:lpstr>Elliptic Curve Example</vt:lpstr>
      <vt:lpstr>PowerPoint Presentation</vt:lpstr>
      <vt:lpstr>Elliptic Curve Example</vt:lpstr>
      <vt:lpstr>Can we find a cyclic group where DDH holds?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271</cp:revision>
  <dcterms:created xsi:type="dcterms:W3CDTF">2016-12-31T20:38:01Z</dcterms:created>
  <dcterms:modified xsi:type="dcterms:W3CDTF">2017-10-28T18:39:33Z</dcterms:modified>
</cp:coreProperties>
</file>