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6" r:id="rId1"/>
  </p:sldMasterIdLst>
  <p:notesMasterIdLst>
    <p:notesMasterId r:id="rId17"/>
  </p:notesMasterIdLst>
  <p:sldIdLst>
    <p:sldId id="256" r:id="rId2"/>
    <p:sldId id="258" r:id="rId3"/>
    <p:sldId id="259" r:id="rId4"/>
    <p:sldId id="272" r:id="rId5"/>
    <p:sldId id="268" r:id="rId6"/>
    <p:sldId id="269" r:id="rId7"/>
    <p:sldId id="267" r:id="rId8"/>
    <p:sldId id="270" r:id="rId9"/>
    <p:sldId id="260" r:id="rId10"/>
    <p:sldId id="263" r:id="rId11"/>
    <p:sldId id="264" r:id="rId12"/>
    <p:sldId id="265" r:id="rId13"/>
    <p:sldId id="262" r:id="rId14"/>
    <p:sldId id="266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-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7A9FF-159E-45D1-8390-E034FE49801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2A925-34DD-4ADC-8BC7-507C1B2C6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30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DDF9533-7A88-4F89-83F9-A8DD242825E5}" type="slidenum">
              <a:rPr lang="en-US" smtClean="0">
                <a:latin typeface="Times New Roman" pitchFamily="18" charset="0"/>
              </a:rPr>
              <a:pPr>
                <a:defRPr/>
              </a:pPr>
              <a:t>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93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3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303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AEC1B637-0B6C-423C-82B9-8EA1D10CD9F2}" type="slidenum">
              <a:rPr lang="en-US" smtClean="0">
                <a:latin typeface="Times New Roman" pitchFamily="18" charset="0"/>
              </a:rPr>
              <a:pPr>
                <a:defRPr/>
              </a:pPr>
              <a:t>7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24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4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557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AEC1B637-0B6C-423C-82B9-8EA1D10CD9F2}" type="slidenum">
              <a:rPr lang="en-US" smtClean="0">
                <a:latin typeface="Times New Roman" pitchFamily="18" charset="0"/>
              </a:rPr>
              <a:pPr>
                <a:defRPr/>
              </a:pPr>
              <a:t>8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24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4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096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82694-928D-48BF-A2A7-7611B160E1D9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6B16-A701-4B50-A263-3C1ECF58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82694-928D-48BF-A2A7-7611B160E1D9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6B16-A701-4B50-A263-3C1ECF58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82694-928D-48BF-A2A7-7611B160E1D9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6B16-A701-4B50-A263-3C1ECF58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0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82694-928D-48BF-A2A7-7611B160E1D9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6B16-A701-4B50-A263-3C1ECF58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25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82694-928D-48BF-A2A7-7611B160E1D9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6B16-A701-4B50-A263-3C1ECF58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77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82694-928D-48BF-A2A7-7611B160E1D9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6B16-A701-4B50-A263-3C1ECF58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5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82694-928D-48BF-A2A7-7611B160E1D9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6B16-A701-4B50-A263-3C1ECF58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9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82694-928D-48BF-A2A7-7611B160E1D9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6B16-A701-4B50-A263-3C1ECF58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5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82694-928D-48BF-A2A7-7611B160E1D9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6B16-A701-4B50-A263-3C1ECF58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1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82694-928D-48BF-A2A7-7611B160E1D9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6B16-A701-4B50-A263-3C1ECF58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64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82694-928D-48BF-A2A7-7611B160E1D9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16B16-A701-4B50-A263-3C1ECF58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9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82694-928D-48BF-A2A7-7611B160E1D9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16B16-A701-4B50-A263-3C1ECF58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9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48" r:id="rId2"/>
    <p:sldLayoutId id="2147484149" r:id="rId3"/>
    <p:sldLayoutId id="2147484150" r:id="rId4"/>
    <p:sldLayoutId id="2147484151" r:id="rId5"/>
    <p:sldLayoutId id="2147484152" r:id="rId6"/>
    <p:sldLayoutId id="2147484153" r:id="rId7"/>
    <p:sldLayoutId id="2147484154" r:id="rId8"/>
    <p:sldLayoutId id="2147484155" r:id="rId9"/>
    <p:sldLayoutId id="2147484156" r:id="rId10"/>
    <p:sldLayoutId id="21474841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Cloud Computing in Systems Programming Curriculum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03784"/>
            <a:ext cx="9144000" cy="1934307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Gustavo Rodriguez-Rivera, Purdue University</a:t>
            </a:r>
          </a:p>
          <a:p>
            <a:pPr algn="ctr"/>
            <a:r>
              <a:rPr lang="en-US" sz="2400" dirty="0"/>
              <a:t>Enrique </a:t>
            </a:r>
            <a:r>
              <a:rPr lang="en-US" sz="2400" dirty="0" err="1"/>
              <a:t>Kortright</a:t>
            </a:r>
            <a:r>
              <a:rPr lang="en-US" sz="2400" dirty="0"/>
              <a:t>, </a:t>
            </a:r>
            <a:r>
              <a:rPr lang="en-US" sz="2400" dirty="0"/>
              <a:t>IBM</a:t>
            </a:r>
          </a:p>
        </p:txBody>
      </p:sp>
    </p:spTree>
    <p:extLst>
      <p:ext uri="{BB962C8B-B14F-4D97-AF65-F5344CB8AC3E}">
        <p14:creationId xmlns:p14="http://schemas.microsoft.com/office/powerpoint/2010/main" val="1184290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Technologies that allow Browser as 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6491"/>
            <a:ext cx="10515600" cy="471047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HTML5 </a:t>
            </a:r>
          </a:p>
          <a:p>
            <a:pPr lvl="1"/>
            <a:r>
              <a:rPr lang="en-US" dirty="0"/>
              <a:t>Mature programming Language</a:t>
            </a:r>
          </a:p>
          <a:p>
            <a:pPr lvl="1"/>
            <a:r>
              <a:rPr lang="en-US" dirty="0"/>
              <a:t>Dynamically typed</a:t>
            </a:r>
          </a:p>
          <a:p>
            <a:pPr lvl="1"/>
            <a:r>
              <a:rPr lang="en-US" dirty="0"/>
              <a:t>High Performance JavaScript interpreter in Chrome, Firefox, Edge, Safari.</a:t>
            </a:r>
          </a:p>
          <a:p>
            <a:pPr lvl="1"/>
            <a:r>
              <a:rPr lang="en-US" dirty="0"/>
              <a:t>Canvas allows graphical information, use of mouse, multi-touch.</a:t>
            </a:r>
          </a:p>
          <a:p>
            <a:r>
              <a:rPr lang="en-US" dirty="0"/>
              <a:t>Java Script/ HTML Frameworks</a:t>
            </a:r>
          </a:p>
          <a:p>
            <a:pPr lvl="1"/>
            <a:r>
              <a:rPr lang="en-US" dirty="0" err="1"/>
              <a:t>Jquery</a:t>
            </a:r>
            <a:r>
              <a:rPr lang="en-US" dirty="0"/>
              <a:t>, Bootstrap, AngularJS, IONIC, ….</a:t>
            </a:r>
          </a:p>
          <a:p>
            <a:r>
              <a:rPr lang="en-US" dirty="0" err="1"/>
              <a:t>WebGL</a:t>
            </a:r>
            <a:endParaRPr lang="en-US" dirty="0"/>
          </a:p>
          <a:p>
            <a:pPr lvl="1"/>
            <a:r>
              <a:rPr lang="en-US" dirty="0"/>
              <a:t>Allows the use of the GPU (Graphic Processing Unit) in the browser</a:t>
            </a:r>
          </a:p>
          <a:p>
            <a:pPr lvl="1"/>
            <a:r>
              <a:rPr lang="en-US" dirty="0"/>
              <a:t>High quality with real-time graphics</a:t>
            </a:r>
          </a:p>
          <a:p>
            <a:pPr lvl="1"/>
            <a:r>
              <a:rPr lang="en-US" dirty="0" err="1"/>
              <a:t>WebGL</a:t>
            </a:r>
            <a:r>
              <a:rPr lang="en-US" dirty="0"/>
              <a:t> may be difficult to program with. Libraries such as three.js have been implemented to simply programming of </a:t>
            </a:r>
            <a:r>
              <a:rPr lang="en-US" dirty="0" err="1"/>
              <a:t>WebGL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http://threejs.org/</a:t>
            </a:r>
          </a:p>
        </p:txBody>
      </p:sp>
    </p:spTree>
    <p:extLst>
      <p:ext uri="{BB962C8B-B14F-4D97-AF65-F5344CB8AC3E}">
        <p14:creationId xmlns:p14="http://schemas.microsoft.com/office/powerpoint/2010/main" val="2847769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generation Web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Old Generation Web Apps</a:t>
            </a:r>
          </a:p>
          <a:p>
            <a:pPr lvl="1"/>
            <a:r>
              <a:rPr lang="en-US" dirty="0"/>
              <a:t>HTML, CSS Cascade Style Sheets, Forms</a:t>
            </a:r>
          </a:p>
          <a:p>
            <a:pPr lvl="1"/>
            <a:r>
              <a:rPr lang="en-US" dirty="0"/>
              <a:t>HTTP, HTTPS</a:t>
            </a:r>
          </a:p>
          <a:p>
            <a:pPr lvl="1"/>
            <a:r>
              <a:rPr lang="en-US" dirty="0"/>
              <a:t>Backend written with HTTP/HTTPS </a:t>
            </a:r>
            <a:r>
              <a:rPr lang="en-US" dirty="0" err="1"/>
              <a:t>DoGet</a:t>
            </a:r>
            <a:r>
              <a:rPr lang="en-US" dirty="0"/>
              <a:t>, </a:t>
            </a:r>
            <a:r>
              <a:rPr lang="en-US" dirty="0" err="1"/>
              <a:t>DoPost</a:t>
            </a:r>
            <a:r>
              <a:rPr lang="en-US" dirty="0"/>
              <a:t> handlers in Java, C#, Python, Java,</a:t>
            </a:r>
          </a:p>
          <a:p>
            <a:pPr lvl="1"/>
            <a:r>
              <a:rPr lang="en-US" dirty="0"/>
              <a:t>Computation and program logic is mostly done in the server.</a:t>
            </a:r>
          </a:p>
          <a:p>
            <a:pPr lvl="1"/>
            <a:r>
              <a:rPr lang="en-US" dirty="0"/>
              <a:t>Browser renders HTML and pictures.</a:t>
            </a:r>
          </a:p>
          <a:p>
            <a:pPr marL="457200" lvl="1" indent="0">
              <a:buNone/>
            </a:pPr>
            <a:r>
              <a:rPr lang="en-US" dirty="0"/>
              <a:t>Advantage</a:t>
            </a:r>
          </a:p>
          <a:p>
            <a:pPr marL="457200" lvl="1" indent="0">
              <a:buNone/>
            </a:pPr>
            <a:r>
              <a:rPr lang="en-US" dirty="0"/>
              <a:t>	Simple</a:t>
            </a:r>
          </a:p>
          <a:p>
            <a:pPr marL="457200" lvl="1" indent="0">
              <a:buNone/>
            </a:pPr>
            <a:r>
              <a:rPr lang="en-US" dirty="0"/>
              <a:t>Disadvantage</a:t>
            </a:r>
          </a:p>
          <a:p>
            <a:pPr marL="457200" lvl="1" indent="0">
              <a:buNone/>
            </a:pPr>
            <a:r>
              <a:rPr lang="en-US" dirty="0"/>
              <a:t>	Slow Response</a:t>
            </a:r>
          </a:p>
        </p:txBody>
      </p:sp>
    </p:spTree>
    <p:extLst>
      <p:ext uri="{BB962C8B-B14F-4D97-AF65-F5344CB8AC3E}">
        <p14:creationId xmlns:p14="http://schemas.microsoft.com/office/powerpoint/2010/main" val="4085386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generation Web Apps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New Generation Web Apps</a:t>
            </a:r>
          </a:p>
          <a:p>
            <a:pPr lvl="1"/>
            <a:r>
              <a:rPr lang="en-US" dirty="0"/>
              <a:t>HTML, CSS still used but less important</a:t>
            </a:r>
          </a:p>
          <a:p>
            <a:pPr lvl="1"/>
            <a:r>
              <a:rPr lang="en-US" dirty="0"/>
              <a:t>Browser runs a HTML5 /</a:t>
            </a:r>
            <a:r>
              <a:rPr lang="en-US" dirty="0" err="1"/>
              <a:t>Javascript</a:t>
            </a:r>
            <a:r>
              <a:rPr lang="en-US" dirty="0"/>
              <a:t> program that provides interaction locally</a:t>
            </a:r>
          </a:p>
          <a:p>
            <a:pPr lvl="1"/>
            <a:r>
              <a:rPr lang="en-US" dirty="0"/>
              <a:t>Program access web services directly.</a:t>
            </a:r>
          </a:p>
          <a:p>
            <a:pPr lvl="1"/>
            <a:r>
              <a:rPr lang="en-US" dirty="0"/>
              <a:t>Advantages</a:t>
            </a:r>
          </a:p>
          <a:p>
            <a:pPr lvl="2"/>
            <a:r>
              <a:rPr lang="en-US" dirty="0"/>
              <a:t>High response.</a:t>
            </a:r>
          </a:p>
          <a:p>
            <a:pPr lvl="2"/>
            <a:r>
              <a:rPr lang="en-US" dirty="0"/>
              <a:t>Logic is moved to the client using web services.</a:t>
            </a:r>
          </a:p>
          <a:p>
            <a:pPr lvl="2"/>
            <a:r>
              <a:rPr lang="en-US" dirty="0"/>
              <a:t>May run in mobile apps like phones without modification.</a:t>
            </a:r>
          </a:p>
          <a:p>
            <a:pPr lvl="1"/>
            <a:r>
              <a:rPr lang="en-US" dirty="0"/>
              <a:t>Disadvantages</a:t>
            </a:r>
          </a:p>
          <a:p>
            <a:pPr lvl="2"/>
            <a:r>
              <a:rPr lang="en-US" dirty="0"/>
              <a:t>Need to reengineer existing apps.</a:t>
            </a:r>
          </a:p>
          <a:p>
            <a:pPr lvl="2"/>
            <a:r>
              <a:rPr lang="en-US" dirty="0" err="1"/>
              <a:t>Javascript</a:t>
            </a:r>
            <a:r>
              <a:rPr lang="en-US" dirty="0"/>
              <a:t> is dynamically typed so apps need to be tested better.</a:t>
            </a:r>
          </a:p>
          <a:p>
            <a:pPr lvl="2"/>
            <a:r>
              <a:rPr lang="en-US" dirty="0" err="1"/>
              <a:t>Javascript</a:t>
            </a:r>
            <a:r>
              <a:rPr lang="en-US" dirty="0"/>
              <a:t> needs to be combined with HTML, CSS making it complicated.</a:t>
            </a:r>
          </a:p>
          <a:p>
            <a:pPr lvl="2"/>
            <a:r>
              <a:rPr lang="en-US" dirty="0"/>
              <a:t>Sources are available to the browser. Obfuscation may be needed for copyright protection.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56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Projects using </a:t>
            </a:r>
            <a:r>
              <a:rPr lang="en-US" dirty="0" err="1"/>
              <a:t>Bluemix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would like students to </a:t>
            </a:r>
            <a:r>
              <a:rPr lang="en-US" dirty="0" err="1"/>
              <a:t>to</a:t>
            </a:r>
            <a:r>
              <a:rPr lang="en-US" dirty="0"/>
              <a:t> write applications were </a:t>
            </a:r>
          </a:p>
          <a:p>
            <a:pPr lvl="1"/>
            <a:r>
              <a:rPr lang="en-US" dirty="0"/>
              <a:t>Application runs in browser using HTML5</a:t>
            </a:r>
          </a:p>
          <a:p>
            <a:pPr lvl="1"/>
            <a:r>
              <a:rPr lang="en-US" dirty="0"/>
              <a:t>Application calls web services in </a:t>
            </a:r>
            <a:r>
              <a:rPr lang="en-US" dirty="0" err="1"/>
              <a:t>Bluemix</a:t>
            </a:r>
            <a:endParaRPr lang="en-US" dirty="0"/>
          </a:p>
          <a:p>
            <a:r>
              <a:rPr lang="en-US" dirty="0"/>
              <a:t>Final Projects </a:t>
            </a:r>
          </a:p>
          <a:p>
            <a:pPr lvl="1"/>
            <a:r>
              <a:rPr lang="en-US" dirty="0"/>
              <a:t>Groups of 3 students</a:t>
            </a:r>
          </a:p>
          <a:p>
            <a:pPr lvl="1"/>
            <a:r>
              <a:rPr lang="en-US" dirty="0"/>
              <a:t>Students may decide what apps to implement.</a:t>
            </a:r>
          </a:p>
          <a:p>
            <a:pPr lvl="1"/>
            <a:r>
              <a:rPr lang="en-US" dirty="0"/>
              <a:t>Games, Social network, Streaming</a:t>
            </a:r>
          </a:p>
          <a:p>
            <a:pPr lvl="1"/>
            <a:r>
              <a:rPr lang="en-US" dirty="0"/>
              <a:t>Use Source Control with </a:t>
            </a:r>
            <a:r>
              <a:rPr lang="en-US" dirty="0" err="1"/>
              <a:t>Bluemix</a:t>
            </a:r>
            <a:r>
              <a:rPr lang="en-US" dirty="0"/>
              <a:t> DevOps repository or GITHUB </a:t>
            </a:r>
          </a:p>
          <a:p>
            <a:pPr lvl="1"/>
            <a:r>
              <a:rPr lang="en-US" dirty="0"/>
              <a:t>Should run in both PCs and mobile devices</a:t>
            </a:r>
          </a:p>
          <a:p>
            <a:pPr lvl="1"/>
            <a:r>
              <a:rPr lang="en-US" dirty="0"/>
              <a:t>Apps call </a:t>
            </a:r>
            <a:r>
              <a:rPr lang="en-US" dirty="0" err="1"/>
              <a:t>Bluemix</a:t>
            </a:r>
            <a:r>
              <a:rPr lang="en-US" dirty="0"/>
              <a:t> Open Cloud Architecture</a:t>
            </a:r>
          </a:p>
          <a:p>
            <a:pPr lvl="1"/>
            <a:r>
              <a:rPr lang="en-US" dirty="0"/>
              <a:t>Projects are Open Sourced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506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3176" y="1992679"/>
            <a:ext cx="10515600" cy="2974976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https://www.cs.purdue.edu/homes/cs252/lab6-webapp</a:t>
            </a:r>
          </a:p>
        </p:txBody>
      </p:sp>
    </p:spTree>
    <p:extLst>
      <p:ext uri="{BB962C8B-B14F-4D97-AF65-F5344CB8AC3E}">
        <p14:creationId xmlns:p14="http://schemas.microsoft.com/office/powerpoint/2010/main" val="981115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0146" y="158262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249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CS252 Systems Programming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CS252 Systems programming is part of the core courses in the CS Curriculum.</a:t>
            </a:r>
          </a:p>
          <a:p>
            <a:r>
              <a:rPr lang="en-US" dirty="0"/>
              <a:t>It is the last course the undergraduates take before going to the specialization track.</a:t>
            </a:r>
          </a:p>
        </p:txBody>
      </p:sp>
    </p:spTree>
    <p:extLst>
      <p:ext uri="{BB962C8B-B14F-4D97-AF65-F5344CB8AC3E}">
        <p14:creationId xmlns:p14="http://schemas.microsoft.com/office/powerpoint/2010/main" val="2870990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CS252 Systems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this course we want the students to:</a:t>
            </a:r>
          </a:p>
          <a:p>
            <a:pPr lvl="1"/>
            <a:r>
              <a:rPr lang="en-US" sz="2800" dirty="0"/>
              <a:t>Learn how to write and manage large applications (more than 1000 lines of code).</a:t>
            </a:r>
          </a:p>
          <a:p>
            <a:pPr lvl="1"/>
            <a:r>
              <a:rPr lang="en-US" sz="2800" dirty="0"/>
              <a:t>Advance C/C++ and Memory Allocation.</a:t>
            </a:r>
          </a:p>
          <a:p>
            <a:pPr lvl="1"/>
            <a:r>
              <a:rPr lang="en-US" sz="2800" dirty="0"/>
              <a:t>Understand the Operating System from the User Space view.</a:t>
            </a:r>
          </a:p>
          <a:p>
            <a:pPr lvl="1"/>
            <a:r>
              <a:rPr lang="en-US" sz="2800" dirty="0"/>
              <a:t>Shell Scripting</a:t>
            </a:r>
          </a:p>
          <a:p>
            <a:pPr lvl="1"/>
            <a:r>
              <a:rPr lang="en-US" sz="2800" dirty="0"/>
              <a:t>Write a Shell implementation with process creation, pipes, file redirection.</a:t>
            </a:r>
          </a:p>
          <a:p>
            <a:pPr lvl="1"/>
            <a:endParaRPr lang="en-US" sz="28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973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CS252 Systems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500" y="1997839"/>
            <a:ext cx="85725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Learn thread programming, </a:t>
            </a:r>
            <a:r>
              <a:rPr lang="en-US" sz="2800" dirty="0" err="1"/>
              <a:t>mutex</a:t>
            </a:r>
            <a:r>
              <a:rPr lang="en-US" sz="2800" dirty="0"/>
              <a:t> locks, semaphores, and condition variables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Learn the basics of Internet protocols and socket programming.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Write a multi-threaded/multi-process web server.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Write web applications using HTML/HTTP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Write mobile applications using Android, iOS, and Windows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0000"/>
                </a:solidFill>
              </a:rPr>
              <a:t>Learn how to use Cloud Computing in web and mobile  applications (new)</a:t>
            </a:r>
          </a:p>
        </p:txBody>
      </p:sp>
    </p:spTree>
    <p:extLst>
      <p:ext uri="{BB962C8B-B14F-4D97-AF65-F5344CB8AC3E}">
        <p14:creationId xmlns:p14="http://schemas.microsoft.com/office/powerpoint/2010/main" val="336621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5" name="Text Box 2"/>
          <p:cNvSpPr txBox="1">
            <a:spLocks noChangeArrowheads="1"/>
          </p:cNvSpPr>
          <p:nvPr/>
        </p:nvSpPr>
        <p:spPr bwMode="auto">
          <a:xfrm>
            <a:off x="2590800" y="3048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>
                <a:solidFill>
                  <a:srgbClr val="333333"/>
                </a:solidFill>
              </a:rPr>
              <a:t>Kernel and User Mode</a:t>
            </a:r>
          </a:p>
        </p:txBody>
      </p:sp>
      <p:sp>
        <p:nvSpPr>
          <p:cNvPr id="492546" name="Rectangle 3"/>
          <p:cNvSpPr>
            <a:spLocks noChangeArrowheads="1"/>
          </p:cNvSpPr>
          <p:nvPr/>
        </p:nvSpPr>
        <p:spPr bwMode="auto">
          <a:xfrm>
            <a:off x="3505200" y="2514600"/>
            <a:ext cx="4953000" cy="2895600"/>
          </a:xfrm>
          <a:prstGeom prst="rect">
            <a:avLst/>
          </a:prstGeom>
          <a:solidFill>
            <a:srgbClr val="FFFFE9"/>
          </a:solidFill>
          <a:ln w="76320" cap="sq">
            <a:solidFill>
              <a:srgbClr val="00264C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492547" name="Line 4"/>
          <p:cNvSpPr>
            <a:spLocks noChangeShapeType="1"/>
          </p:cNvSpPr>
          <p:nvPr/>
        </p:nvSpPr>
        <p:spPr bwMode="auto">
          <a:xfrm>
            <a:off x="3505200" y="3962400"/>
            <a:ext cx="4953000" cy="1588"/>
          </a:xfrm>
          <a:prstGeom prst="line">
            <a:avLst/>
          </a:prstGeom>
          <a:noFill/>
          <a:ln w="76320" cap="sq">
            <a:solidFill>
              <a:srgbClr val="00264C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2548" name="Text Box 5"/>
          <p:cNvSpPr txBox="1">
            <a:spLocks noChangeArrowheads="1"/>
          </p:cNvSpPr>
          <p:nvPr/>
        </p:nvSpPr>
        <p:spPr bwMode="auto">
          <a:xfrm>
            <a:off x="4343400" y="4343401"/>
            <a:ext cx="3581400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20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00264C"/>
                </a:solidFill>
              </a:rPr>
              <a:t>Kernel Mode</a:t>
            </a:r>
          </a:p>
        </p:txBody>
      </p:sp>
      <p:sp>
        <p:nvSpPr>
          <p:cNvPr id="492549" name="Text Box 6"/>
          <p:cNvSpPr txBox="1">
            <a:spLocks noChangeArrowheads="1"/>
          </p:cNvSpPr>
          <p:nvPr/>
        </p:nvSpPr>
        <p:spPr bwMode="auto">
          <a:xfrm>
            <a:off x="2209800" y="1905000"/>
            <a:ext cx="7772400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39725" algn="ctr">
              <a:spcBef>
                <a:spcPts val="1500"/>
              </a:spcBef>
              <a:buSzPct val="8500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</a:pPr>
            <a:r>
              <a:rPr lang="en-US" sz="2400">
                <a:solidFill>
                  <a:srgbClr val="00264C"/>
                </a:solidFill>
              </a:rPr>
              <a:t> </a:t>
            </a:r>
          </a:p>
        </p:txBody>
      </p:sp>
      <p:sp>
        <p:nvSpPr>
          <p:cNvPr id="492550" name="Text Box 7"/>
          <p:cNvSpPr txBox="1">
            <a:spLocks noChangeArrowheads="1"/>
          </p:cNvSpPr>
          <p:nvPr/>
        </p:nvSpPr>
        <p:spPr bwMode="auto">
          <a:xfrm>
            <a:off x="4343400" y="3048001"/>
            <a:ext cx="3581400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20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00264C"/>
                </a:solidFill>
              </a:rPr>
              <a:t>User Mode</a:t>
            </a:r>
          </a:p>
        </p:txBody>
      </p:sp>
      <p:sp>
        <p:nvSpPr>
          <p:cNvPr id="492551" name="Line 8"/>
          <p:cNvSpPr>
            <a:spLocks noChangeShapeType="1"/>
          </p:cNvSpPr>
          <p:nvPr/>
        </p:nvSpPr>
        <p:spPr bwMode="auto">
          <a:xfrm flipV="1">
            <a:off x="4267200" y="3273425"/>
            <a:ext cx="1588" cy="1606550"/>
          </a:xfrm>
          <a:prstGeom prst="line">
            <a:avLst/>
          </a:prstGeom>
          <a:noFill/>
          <a:ln w="76320" cap="sq">
            <a:solidFill>
              <a:srgbClr val="00264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2552" name="Line 9"/>
          <p:cNvSpPr>
            <a:spLocks noChangeShapeType="1"/>
          </p:cNvSpPr>
          <p:nvPr/>
        </p:nvSpPr>
        <p:spPr bwMode="auto">
          <a:xfrm>
            <a:off x="7924800" y="3505200"/>
            <a:ext cx="1588" cy="1447800"/>
          </a:xfrm>
          <a:prstGeom prst="line">
            <a:avLst/>
          </a:prstGeom>
          <a:noFill/>
          <a:ln w="76320" cap="sq">
            <a:solidFill>
              <a:srgbClr val="00264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2553" name="Line 10"/>
          <p:cNvSpPr>
            <a:spLocks noChangeShapeType="1"/>
          </p:cNvSpPr>
          <p:nvPr/>
        </p:nvSpPr>
        <p:spPr bwMode="auto">
          <a:xfrm>
            <a:off x="2438400" y="4953000"/>
            <a:ext cx="1143000" cy="1588"/>
          </a:xfrm>
          <a:prstGeom prst="line">
            <a:avLst/>
          </a:prstGeom>
          <a:noFill/>
          <a:ln w="76320" cap="sq">
            <a:solidFill>
              <a:srgbClr val="00264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170127" y="2706576"/>
            <a:ext cx="1509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Software Interrupt</a:t>
            </a:r>
          </a:p>
        </p:txBody>
      </p:sp>
    </p:spTree>
    <p:extLst>
      <p:ext uri="{BB962C8B-B14F-4D97-AF65-F5344CB8AC3E}">
        <p14:creationId xmlns:p14="http://schemas.microsoft.com/office/powerpoint/2010/main" val="17755881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874477" y="92676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 dirty="0">
                <a:solidFill>
                  <a:srgbClr val="333333"/>
                </a:solidFill>
              </a:rPr>
              <a:t>Web Applications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209800" y="1905000"/>
            <a:ext cx="7772400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39725" algn="ctr">
              <a:spcBef>
                <a:spcPts val="1500"/>
              </a:spcBef>
              <a:buSzPct val="8500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</a:pPr>
            <a:r>
              <a:rPr lang="en-US" sz="2400">
                <a:solidFill>
                  <a:srgbClr val="00264C"/>
                </a:solidFill>
              </a:rPr>
              <a:t>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81399" y="1562894"/>
            <a:ext cx="4973515" cy="1410494"/>
          </a:xfrm>
          <a:prstGeom prst="rect">
            <a:avLst/>
          </a:prstGeom>
          <a:solidFill>
            <a:srgbClr val="FFFFE9"/>
          </a:solidFill>
          <a:ln w="76320" cap="sq">
            <a:solidFill>
              <a:srgbClr val="00264C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277456" y="1936667"/>
            <a:ext cx="3581400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20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00264C"/>
                </a:solidFill>
              </a:rPr>
              <a:t>Web Browser</a:t>
            </a: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H="1" flipV="1">
            <a:off x="5275934" y="2921100"/>
            <a:ext cx="8244" cy="2090034"/>
          </a:xfrm>
          <a:prstGeom prst="line">
            <a:avLst/>
          </a:prstGeom>
          <a:noFill/>
          <a:ln w="76320" cap="sq">
            <a:solidFill>
              <a:srgbClr val="00264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6675377" y="3039762"/>
            <a:ext cx="8243" cy="1971372"/>
          </a:xfrm>
          <a:prstGeom prst="line">
            <a:avLst/>
          </a:prstGeom>
          <a:noFill/>
          <a:ln w="76320" cap="sq">
            <a:solidFill>
              <a:srgbClr val="00264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609242" y="5012724"/>
            <a:ext cx="4973515" cy="1410494"/>
          </a:xfrm>
          <a:prstGeom prst="rect">
            <a:avLst/>
          </a:prstGeom>
          <a:solidFill>
            <a:srgbClr val="FFFFE9"/>
          </a:solidFill>
          <a:ln w="76320" cap="sq">
            <a:solidFill>
              <a:srgbClr val="00264C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343400" y="5410200"/>
            <a:ext cx="3581400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20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00264C"/>
                </a:solidFill>
              </a:rPr>
              <a:t>Web Services</a:t>
            </a:r>
          </a:p>
        </p:txBody>
      </p:sp>
      <p:sp>
        <p:nvSpPr>
          <p:cNvPr id="15" name="Thought Bubble: Cloud 14"/>
          <p:cNvSpPr/>
          <p:nvPr/>
        </p:nvSpPr>
        <p:spPr>
          <a:xfrm>
            <a:off x="3997569" y="3430588"/>
            <a:ext cx="4223238" cy="105959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318488" y="3666907"/>
            <a:ext cx="3581400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20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00264C"/>
                </a:solidFill>
              </a:rPr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1847764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5" name="Rectangle 2"/>
          <p:cNvSpPr>
            <a:spLocks noChangeArrowheads="1"/>
          </p:cNvSpPr>
          <p:nvPr/>
        </p:nvSpPr>
        <p:spPr bwMode="auto">
          <a:xfrm>
            <a:off x="6248400" y="2895600"/>
            <a:ext cx="4419600" cy="3962400"/>
          </a:xfrm>
          <a:prstGeom prst="rect">
            <a:avLst/>
          </a:prstGeom>
          <a:solidFill>
            <a:srgbClr val="FFFFE9"/>
          </a:solidFill>
          <a:ln w="9360" cap="sq">
            <a:solidFill>
              <a:srgbClr val="00264C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523266" name="Rectangle 3"/>
          <p:cNvSpPr>
            <a:spLocks noChangeArrowheads="1"/>
          </p:cNvSpPr>
          <p:nvPr/>
        </p:nvSpPr>
        <p:spPr bwMode="auto">
          <a:xfrm>
            <a:off x="1524000" y="3505200"/>
            <a:ext cx="4343400" cy="3048000"/>
          </a:xfrm>
          <a:prstGeom prst="rect">
            <a:avLst/>
          </a:prstGeom>
          <a:solidFill>
            <a:srgbClr val="FFFFE9"/>
          </a:solidFill>
          <a:ln w="9360" cap="sq">
            <a:solidFill>
              <a:srgbClr val="00264C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523267" name="Text Box 4"/>
          <p:cNvSpPr txBox="1">
            <a:spLocks noChangeArrowheads="1"/>
          </p:cNvSpPr>
          <p:nvPr/>
        </p:nvSpPr>
        <p:spPr bwMode="auto">
          <a:xfrm>
            <a:off x="2590800" y="3048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>
                <a:solidFill>
                  <a:srgbClr val="333333"/>
                </a:solidFill>
              </a:rPr>
              <a:t>System Calls</a:t>
            </a:r>
          </a:p>
        </p:txBody>
      </p:sp>
      <p:sp>
        <p:nvSpPr>
          <p:cNvPr id="523268" name="Text Box 5"/>
          <p:cNvSpPr txBox="1">
            <a:spLocks noChangeArrowheads="1"/>
          </p:cNvSpPr>
          <p:nvPr/>
        </p:nvSpPr>
        <p:spPr bwMode="auto">
          <a:xfrm>
            <a:off x="2010569" y="1661340"/>
            <a:ext cx="7772400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9725" indent="-339725">
              <a:spcBef>
                <a:spcPts val="800"/>
              </a:spcBef>
              <a:buClr>
                <a:srgbClr val="00264C"/>
              </a:buClr>
              <a:buSzPct val="85000"/>
              <a:buBlip>
                <a:blip r:embed="rId3"/>
              </a:buBlip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err="1">
                <a:solidFill>
                  <a:srgbClr val="00264C"/>
                </a:solidFill>
              </a:rPr>
              <a:t>Libc</a:t>
            </a:r>
            <a:r>
              <a:rPr lang="en-US" sz="3200" dirty="0">
                <a:solidFill>
                  <a:srgbClr val="00264C"/>
                </a:solidFill>
              </a:rPr>
              <a:t> (the C library) provides wrappers for the system calls that eventually generate the system calls.</a:t>
            </a:r>
          </a:p>
          <a:p>
            <a:pPr marL="339725" indent="-339725">
              <a:spcBef>
                <a:spcPts val="800"/>
              </a:spcBef>
              <a:buSzPct val="8500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264C"/>
              </a:solidFill>
            </a:endParaRPr>
          </a:p>
        </p:txBody>
      </p:sp>
      <p:sp>
        <p:nvSpPr>
          <p:cNvPr id="523269" name="Text Box 6"/>
          <p:cNvSpPr txBox="1">
            <a:spLocks noChangeArrowheads="1"/>
          </p:cNvSpPr>
          <p:nvPr/>
        </p:nvSpPr>
        <p:spPr bwMode="auto">
          <a:xfrm>
            <a:off x="2270126" y="4232275"/>
            <a:ext cx="19208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523270" name="Text Box 7"/>
          <p:cNvSpPr txBox="1">
            <a:spLocks noChangeArrowheads="1"/>
          </p:cNvSpPr>
          <p:nvPr/>
        </p:nvSpPr>
        <p:spPr bwMode="auto">
          <a:xfrm>
            <a:off x="1600200" y="3581400"/>
            <a:ext cx="4419600" cy="27388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50000"/>
              </a:lnSpc>
              <a:spcBef>
                <a:spcPts val="20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FF0903"/>
                </a:solidFill>
                <a:latin typeface="Courier New" pitchFamily="49" charset="0"/>
              </a:rPr>
              <a:t>User Mode:</a:t>
            </a:r>
          </a:p>
          <a:p>
            <a:pPr>
              <a:lnSpc>
                <a:spcPct val="50000"/>
              </a:lnSpc>
              <a:spcBef>
                <a:spcPts val="125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err="1">
                <a:solidFill>
                  <a:srgbClr val="00264C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rgbClr val="00264C"/>
                </a:solidFill>
                <a:latin typeface="Courier New" pitchFamily="49" charset="0"/>
              </a:rPr>
              <a:t> open(</a:t>
            </a:r>
            <a:r>
              <a:rPr lang="en-US" sz="2000" b="1" dirty="0" err="1">
                <a:solidFill>
                  <a:srgbClr val="00264C"/>
                </a:solidFill>
                <a:latin typeface="Courier New" pitchFamily="49" charset="0"/>
              </a:rPr>
              <a:t>fname</a:t>
            </a:r>
            <a:r>
              <a:rPr lang="en-US" sz="2000" b="1" dirty="0">
                <a:solidFill>
                  <a:srgbClr val="00264C"/>
                </a:solidFill>
                <a:latin typeface="Courier New" pitchFamily="49" charset="0"/>
              </a:rPr>
              <a:t>, mode) {</a:t>
            </a:r>
          </a:p>
          <a:p>
            <a:pPr>
              <a:lnSpc>
                <a:spcPct val="50000"/>
              </a:lnSpc>
              <a:spcBef>
                <a:spcPts val="125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264C"/>
                </a:solidFill>
                <a:latin typeface="Courier New" pitchFamily="49" charset="0"/>
              </a:rPr>
              <a:t>  return </a:t>
            </a:r>
            <a:r>
              <a:rPr lang="en-US" sz="2000" b="1" dirty="0" err="1">
                <a:solidFill>
                  <a:srgbClr val="00264C"/>
                </a:solidFill>
                <a:latin typeface="Courier New" pitchFamily="49" charset="0"/>
              </a:rPr>
              <a:t>syscall</a:t>
            </a:r>
            <a:r>
              <a:rPr lang="en-US" sz="2000" b="1" dirty="0">
                <a:solidFill>
                  <a:srgbClr val="00264C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rgbClr val="00264C"/>
                </a:solidFill>
                <a:latin typeface="Courier New" pitchFamily="49" charset="0"/>
              </a:rPr>
              <a:t>SYS_open</a:t>
            </a:r>
            <a:r>
              <a:rPr lang="en-US" sz="2000" b="1" dirty="0">
                <a:solidFill>
                  <a:srgbClr val="00264C"/>
                </a:solidFill>
                <a:latin typeface="Courier New" pitchFamily="49" charset="0"/>
              </a:rPr>
              <a:t>, </a:t>
            </a:r>
          </a:p>
          <a:p>
            <a:pPr>
              <a:lnSpc>
                <a:spcPct val="50000"/>
              </a:lnSpc>
              <a:spcBef>
                <a:spcPts val="125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264C"/>
                </a:solidFill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00264C"/>
                </a:solidFill>
                <a:latin typeface="Courier New" pitchFamily="49" charset="0"/>
              </a:rPr>
              <a:t>fname</a:t>
            </a:r>
            <a:r>
              <a:rPr lang="en-US" sz="2000" b="1" dirty="0">
                <a:solidFill>
                  <a:srgbClr val="00264C"/>
                </a:solidFill>
                <a:latin typeface="Courier New" pitchFamily="49" charset="0"/>
              </a:rPr>
              <a:t>, mode);</a:t>
            </a:r>
          </a:p>
          <a:p>
            <a:pPr>
              <a:lnSpc>
                <a:spcPct val="50000"/>
              </a:lnSpc>
              <a:spcBef>
                <a:spcPts val="125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264C"/>
                </a:solidFill>
                <a:latin typeface="Courier New" pitchFamily="49" charset="0"/>
              </a:rPr>
              <a:t>}</a:t>
            </a:r>
          </a:p>
          <a:p>
            <a:pPr>
              <a:lnSpc>
                <a:spcPct val="50000"/>
              </a:lnSpc>
              <a:spcBef>
                <a:spcPts val="125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err="1">
                <a:solidFill>
                  <a:srgbClr val="00264C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rgbClr val="00264C"/>
                </a:solidFill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00264C"/>
                </a:solidFill>
                <a:latin typeface="Courier New" pitchFamily="49" charset="0"/>
              </a:rPr>
              <a:t>syscall</a:t>
            </a:r>
            <a:r>
              <a:rPr lang="en-US" sz="2000" b="1" dirty="0">
                <a:solidFill>
                  <a:srgbClr val="00264C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rgbClr val="00264C"/>
                </a:solidFill>
                <a:latin typeface="Courier New" pitchFamily="49" charset="0"/>
              </a:rPr>
              <a:t>syscall_num</a:t>
            </a:r>
            <a:r>
              <a:rPr lang="en-US" sz="2000" b="1" dirty="0">
                <a:solidFill>
                  <a:srgbClr val="00264C"/>
                </a:solidFill>
                <a:latin typeface="Courier New" pitchFamily="49" charset="0"/>
              </a:rPr>
              <a:t>, …) {</a:t>
            </a:r>
          </a:p>
          <a:p>
            <a:pPr>
              <a:lnSpc>
                <a:spcPct val="50000"/>
              </a:lnSpc>
              <a:spcBef>
                <a:spcPts val="125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264C"/>
                </a:solidFill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00264C"/>
                </a:solidFill>
                <a:latin typeface="Courier New" pitchFamily="49" charset="0"/>
              </a:rPr>
              <a:t>asm</a:t>
            </a:r>
            <a:r>
              <a:rPr lang="en-US" sz="2000" b="1" dirty="0">
                <a:solidFill>
                  <a:srgbClr val="00264C"/>
                </a:solidFill>
                <a:latin typeface="Courier New" pitchFamily="49" charset="0"/>
              </a:rPr>
              <a:t>(INT);</a:t>
            </a:r>
          </a:p>
          <a:p>
            <a:pPr>
              <a:lnSpc>
                <a:spcPct val="50000"/>
              </a:lnSpc>
              <a:spcBef>
                <a:spcPts val="125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264C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23271" name="Text Box 8"/>
          <p:cNvSpPr txBox="1">
            <a:spLocks noChangeArrowheads="1"/>
          </p:cNvSpPr>
          <p:nvPr/>
        </p:nvSpPr>
        <p:spPr bwMode="auto">
          <a:xfrm>
            <a:off x="6381260" y="2732693"/>
            <a:ext cx="5201139" cy="4521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ts val="4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FF0903"/>
                </a:solidFill>
                <a:latin typeface="Courier New" pitchFamily="49" charset="0"/>
              </a:rPr>
              <a:t>Kernel Mode:</a:t>
            </a:r>
          </a:p>
          <a:p>
            <a:pPr>
              <a:spcBef>
                <a:spcPts val="2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 err="1">
                <a:solidFill>
                  <a:srgbClr val="00264C"/>
                </a:solidFill>
                <a:latin typeface="Courier New" pitchFamily="49" charset="0"/>
              </a:rPr>
              <a:t>Syscall</a:t>
            </a: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 interrupt handler:</a:t>
            </a:r>
          </a:p>
          <a:p>
            <a:pPr>
              <a:spcBef>
                <a:spcPts val="2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Read:…</a:t>
            </a:r>
          </a:p>
          <a:p>
            <a:pPr>
              <a:spcBef>
                <a:spcPts val="2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Write:…</a:t>
            </a:r>
          </a:p>
          <a:p>
            <a:pPr>
              <a:spcBef>
                <a:spcPts val="2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open:</a:t>
            </a:r>
          </a:p>
          <a:p>
            <a:pPr>
              <a:spcBef>
                <a:spcPts val="2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  - Get file name and mode</a:t>
            </a:r>
          </a:p>
          <a:p>
            <a:pPr>
              <a:spcBef>
                <a:spcPts val="2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  - Check if file exists</a:t>
            </a:r>
          </a:p>
          <a:p>
            <a:pPr>
              <a:spcBef>
                <a:spcPts val="2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  - Verify permissions of</a:t>
            </a:r>
          </a:p>
          <a:p>
            <a:pPr>
              <a:spcBef>
                <a:spcPts val="2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    file against mode.</a:t>
            </a:r>
          </a:p>
          <a:p>
            <a:pPr>
              <a:spcBef>
                <a:spcPts val="2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  - Ask disk to Perform operation. </a:t>
            </a:r>
          </a:p>
          <a:p>
            <a:pPr>
              <a:spcBef>
                <a:spcPts val="2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    Make process wait until </a:t>
            </a:r>
          </a:p>
          <a:p>
            <a:pPr>
              <a:spcBef>
                <a:spcPts val="2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    operation is complete</a:t>
            </a:r>
          </a:p>
          <a:p>
            <a:pPr>
              <a:spcBef>
                <a:spcPts val="2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  - return </a:t>
            </a:r>
            <a:r>
              <a:rPr lang="en-US" b="1" dirty="0" err="1">
                <a:solidFill>
                  <a:srgbClr val="00264C"/>
                </a:solidFill>
                <a:latin typeface="Courier New" pitchFamily="49" charset="0"/>
              </a:rPr>
              <a:t>fd</a:t>
            </a: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 (file descriptor)</a:t>
            </a:r>
          </a:p>
          <a:p>
            <a:pPr>
              <a:spcBef>
                <a:spcPts val="2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 dirty="0">
              <a:solidFill>
                <a:srgbClr val="00264C"/>
              </a:solidFill>
              <a:latin typeface="Courier New" pitchFamily="49" charset="0"/>
            </a:endParaRPr>
          </a:p>
        </p:txBody>
      </p:sp>
      <p:sp>
        <p:nvSpPr>
          <p:cNvPr id="523272" name="Line 9"/>
          <p:cNvSpPr>
            <a:spLocks noChangeShapeType="1"/>
          </p:cNvSpPr>
          <p:nvPr/>
        </p:nvSpPr>
        <p:spPr bwMode="auto">
          <a:xfrm flipV="1">
            <a:off x="3810000" y="3121025"/>
            <a:ext cx="2438400" cy="2673350"/>
          </a:xfrm>
          <a:prstGeom prst="line">
            <a:avLst/>
          </a:prstGeom>
          <a:noFill/>
          <a:ln w="76320" cap="sq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3273" name="Line 10"/>
          <p:cNvSpPr>
            <a:spLocks noChangeShapeType="1"/>
          </p:cNvSpPr>
          <p:nvPr/>
        </p:nvSpPr>
        <p:spPr bwMode="auto">
          <a:xfrm>
            <a:off x="6078538" y="2895600"/>
            <a:ext cx="1588" cy="3962400"/>
          </a:xfrm>
          <a:prstGeom prst="line">
            <a:avLst/>
          </a:prstGeom>
          <a:noFill/>
          <a:ln w="76320" cap="sq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3274" name="Text Box 11"/>
          <p:cNvSpPr txBox="1">
            <a:spLocks noChangeArrowheads="1"/>
          </p:cNvSpPr>
          <p:nvPr/>
        </p:nvSpPr>
        <p:spPr bwMode="auto">
          <a:xfrm>
            <a:off x="4816474" y="4464050"/>
            <a:ext cx="1600200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>
                <a:solidFill>
                  <a:srgbClr val="FF0903"/>
                </a:solidFill>
              </a:rPr>
              <a:t>Software Interrupt</a:t>
            </a:r>
          </a:p>
        </p:txBody>
      </p:sp>
      <p:sp>
        <p:nvSpPr>
          <p:cNvPr id="523275" name="Line 12"/>
          <p:cNvSpPr>
            <a:spLocks noChangeShapeType="1"/>
          </p:cNvSpPr>
          <p:nvPr/>
        </p:nvSpPr>
        <p:spPr bwMode="auto">
          <a:xfrm flipH="1" flipV="1">
            <a:off x="3959225" y="6092825"/>
            <a:ext cx="2444750" cy="387350"/>
          </a:xfrm>
          <a:prstGeom prst="line">
            <a:avLst/>
          </a:prstGeom>
          <a:noFill/>
          <a:ln w="76320" cap="sq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3276" name="Line 13"/>
          <p:cNvSpPr>
            <a:spLocks noChangeShapeType="1"/>
          </p:cNvSpPr>
          <p:nvPr/>
        </p:nvSpPr>
        <p:spPr bwMode="auto">
          <a:xfrm>
            <a:off x="3962400" y="6248400"/>
            <a:ext cx="1588" cy="609600"/>
          </a:xfrm>
          <a:prstGeom prst="line">
            <a:avLst/>
          </a:prstGeom>
          <a:noFill/>
          <a:ln w="76320" cap="sq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3277" name="Line 14"/>
          <p:cNvSpPr>
            <a:spLocks noChangeShapeType="1"/>
          </p:cNvSpPr>
          <p:nvPr/>
        </p:nvSpPr>
        <p:spPr bwMode="auto">
          <a:xfrm>
            <a:off x="3810000" y="5029200"/>
            <a:ext cx="1588" cy="609600"/>
          </a:xfrm>
          <a:prstGeom prst="line">
            <a:avLst/>
          </a:prstGeom>
          <a:noFill/>
          <a:ln w="76320" cap="sq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6740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5" name="Rectangle 2"/>
          <p:cNvSpPr>
            <a:spLocks noChangeArrowheads="1"/>
          </p:cNvSpPr>
          <p:nvPr/>
        </p:nvSpPr>
        <p:spPr bwMode="auto">
          <a:xfrm>
            <a:off x="6248400" y="2895600"/>
            <a:ext cx="4099294" cy="3962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523266" name="Rectangle 3"/>
          <p:cNvSpPr>
            <a:spLocks noChangeArrowheads="1"/>
          </p:cNvSpPr>
          <p:nvPr/>
        </p:nvSpPr>
        <p:spPr bwMode="auto">
          <a:xfrm>
            <a:off x="1524000" y="3505200"/>
            <a:ext cx="4343400" cy="3048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523267" name="Text Box 4"/>
          <p:cNvSpPr txBox="1">
            <a:spLocks noChangeArrowheads="1"/>
          </p:cNvSpPr>
          <p:nvPr/>
        </p:nvSpPr>
        <p:spPr bwMode="auto">
          <a:xfrm>
            <a:off x="2590800" y="3048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 dirty="0">
                <a:solidFill>
                  <a:srgbClr val="333333"/>
                </a:solidFill>
              </a:rPr>
              <a:t>Web Applications</a:t>
            </a:r>
          </a:p>
        </p:txBody>
      </p:sp>
      <p:sp>
        <p:nvSpPr>
          <p:cNvPr id="523268" name="Text Box 5"/>
          <p:cNvSpPr txBox="1">
            <a:spLocks noChangeArrowheads="1"/>
          </p:cNvSpPr>
          <p:nvPr/>
        </p:nvSpPr>
        <p:spPr bwMode="auto">
          <a:xfrm>
            <a:off x="1750644" y="1556847"/>
            <a:ext cx="8804031" cy="4610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39725" indent="-339725">
              <a:spcBef>
                <a:spcPts val="800"/>
              </a:spcBef>
              <a:buClr>
                <a:srgbClr val="00264C"/>
              </a:buClr>
              <a:buSzPct val="85000"/>
              <a:buBlip>
                <a:blip r:embed="rId3"/>
              </a:buBlip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264C"/>
                </a:solidFill>
              </a:rPr>
              <a:t>Browser Application provides user interface. Security is checked in Web Service before performing service</a:t>
            </a:r>
          </a:p>
          <a:p>
            <a:pPr marL="339725" indent="-339725">
              <a:spcBef>
                <a:spcPts val="800"/>
              </a:spcBef>
              <a:buSzPct val="8500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264C"/>
              </a:solidFill>
            </a:endParaRPr>
          </a:p>
        </p:txBody>
      </p:sp>
      <p:sp>
        <p:nvSpPr>
          <p:cNvPr id="523269" name="Text Box 6"/>
          <p:cNvSpPr txBox="1">
            <a:spLocks noChangeArrowheads="1"/>
          </p:cNvSpPr>
          <p:nvPr/>
        </p:nvSpPr>
        <p:spPr bwMode="auto">
          <a:xfrm>
            <a:off x="2270126" y="4232275"/>
            <a:ext cx="19208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523270" name="Text Box 7"/>
          <p:cNvSpPr txBox="1">
            <a:spLocks noChangeArrowheads="1"/>
          </p:cNvSpPr>
          <p:nvPr/>
        </p:nvSpPr>
        <p:spPr bwMode="auto">
          <a:xfrm>
            <a:off x="1658938" y="3658230"/>
            <a:ext cx="4419600" cy="28542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50000"/>
              </a:lnSpc>
              <a:spcBef>
                <a:spcPts val="20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FF0000"/>
                </a:solidFill>
                <a:latin typeface="Courier New" pitchFamily="49" charset="0"/>
              </a:rPr>
              <a:t>Web Browser</a:t>
            </a:r>
          </a:p>
          <a:p>
            <a:pPr>
              <a:lnSpc>
                <a:spcPct val="50000"/>
              </a:lnSpc>
              <a:spcBef>
                <a:spcPts val="20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latin typeface="Courier New" pitchFamily="49" charset="0"/>
              </a:rPr>
              <a:t>HTML &amp; </a:t>
            </a:r>
          </a:p>
          <a:p>
            <a:pPr>
              <a:lnSpc>
                <a:spcPct val="50000"/>
              </a:lnSpc>
              <a:spcBef>
                <a:spcPts val="20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 err="1">
                <a:latin typeface="Courier New" pitchFamily="49" charset="0"/>
              </a:rPr>
              <a:t>Javascript</a:t>
            </a:r>
            <a:endParaRPr lang="en-US" sz="32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ts val="20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2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ts val="20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latin typeface="Courier New" pitchFamily="49" charset="0"/>
              </a:rPr>
              <a:t>GET or </a:t>
            </a:r>
          </a:p>
          <a:p>
            <a:pPr>
              <a:lnSpc>
                <a:spcPct val="50000"/>
              </a:lnSpc>
              <a:spcBef>
                <a:spcPts val="20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latin typeface="Courier New" pitchFamily="49" charset="0"/>
              </a:rPr>
              <a:t>POST</a:t>
            </a:r>
          </a:p>
        </p:txBody>
      </p:sp>
      <p:sp>
        <p:nvSpPr>
          <p:cNvPr id="523271" name="Text Box 8"/>
          <p:cNvSpPr txBox="1">
            <a:spLocks noChangeArrowheads="1"/>
          </p:cNvSpPr>
          <p:nvPr/>
        </p:nvSpPr>
        <p:spPr bwMode="auto">
          <a:xfrm>
            <a:off x="6318249" y="2768516"/>
            <a:ext cx="5201139" cy="2402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ts val="4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FF0903"/>
                </a:solidFill>
                <a:latin typeface="Courier New" pitchFamily="49" charset="0"/>
              </a:rPr>
              <a:t>Web Application:</a:t>
            </a:r>
          </a:p>
          <a:p>
            <a:pPr marL="285750" indent="-285750">
              <a:spcBef>
                <a:spcPts val="200"/>
              </a:spcBef>
              <a:buSzPct val="100000"/>
              <a:buFontTx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Check Login or </a:t>
            </a:r>
            <a:r>
              <a:rPr lang="en-US" b="1" dirty="0" err="1">
                <a:solidFill>
                  <a:srgbClr val="00264C"/>
                </a:solidFill>
                <a:latin typeface="Courier New" pitchFamily="49" charset="0"/>
              </a:rPr>
              <a:t>SessionID</a:t>
            </a:r>
            <a:endParaRPr lang="en-US" b="1" dirty="0">
              <a:solidFill>
                <a:srgbClr val="00264C"/>
              </a:solidFill>
              <a:latin typeface="Courier New" pitchFamily="49" charset="0"/>
            </a:endParaRPr>
          </a:p>
          <a:p>
            <a:pPr marL="285750" indent="-285750">
              <a:spcBef>
                <a:spcPts val="200"/>
              </a:spcBef>
              <a:buSzPct val="100000"/>
              <a:buFontTx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Check Arguments</a:t>
            </a:r>
          </a:p>
          <a:p>
            <a:pPr marL="285750" indent="-285750">
              <a:spcBef>
                <a:spcPts val="200"/>
              </a:spcBef>
              <a:buSzPct val="100000"/>
              <a:buFontTx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Perform Service</a:t>
            </a:r>
          </a:p>
          <a:p>
            <a:pPr marL="285750" indent="-285750">
              <a:spcBef>
                <a:spcPts val="200"/>
              </a:spcBef>
              <a:buSzPct val="100000"/>
              <a:buFontTx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Return Result</a:t>
            </a:r>
          </a:p>
          <a:p>
            <a:pPr>
              <a:spcBef>
                <a:spcPts val="2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 dirty="0">
              <a:solidFill>
                <a:srgbClr val="00264C"/>
              </a:solidFill>
              <a:latin typeface="Courier New" pitchFamily="49" charset="0"/>
            </a:endParaRPr>
          </a:p>
          <a:p>
            <a:pPr>
              <a:spcBef>
                <a:spcPts val="2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JAVA/Python/Node.js/PHP</a:t>
            </a:r>
          </a:p>
        </p:txBody>
      </p:sp>
      <p:sp>
        <p:nvSpPr>
          <p:cNvPr id="523272" name="Line 9"/>
          <p:cNvSpPr>
            <a:spLocks noChangeShapeType="1"/>
          </p:cNvSpPr>
          <p:nvPr/>
        </p:nvSpPr>
        <p:spPr bwMode="auto">
          <a:xfrm flipV="1">
            <a:off x="3810000" y="3121025"/>
            <a:ext cx="2438400" cy="2673350"/>
          </a:xfrm>
          <a:prstGeom prst="line">
            <a:avLst/>
          </a:prstGeom>
          <a:noFill/>
          <a:ln w="76320" cap="sq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3273" name="Line 10"/>
          <p:cNvSpPr>
            <a:spLocks noChangeShapeType="1"/>
          </p:cNvSpPr>
          <p:nvPr/>
        </p:nvSpPr>
        <p:spPr bwMode="auto">
          <a:xfrm>
            <a:off x="6078538" y="2895600"/>
            <a:ext cx="1588" cy="3962400"/>
          </a:xfrm>
          <a:prstGeom prst="line">
            <a:avLst/>
          </a:prstGeom>
          <a:noFill/>
          <a:ln w="76320" cap="sq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3274" name="Text Box 11"/>
          <p:cNvSpPr txBox="1">
            <a:spLocks noChangeArrowheads="1"/>
          </p:cNvSpPr>
          <p:nvPr/>
        </p:nvSpPr>
        <p:spPr bwMode="auto">
          <a:xfrm>
            <a:off x="4229100" y="5204641"/>
            <a:ext cx="1600200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>
                <a:solidFill>
                  <a:srgbClr val="FF0903"/>
                </a:solidFill>
              </a:rPr>
              <a:t>HTTPS</a:t>
            </a:r>
          </a:p>
        </p:txBody>
      </p:sp>
      <p:sp>
        <p:nvSpPr>
          <p:cNvPr id="523275" name="Line 12"/>
          <p:cNvSpPr>
            <a:spLocks noChangeShapeType="1"/>
          </p:cNvSpPr>
          <p:nvPr/>
        </p:nvSpPr>
        <p:spPr bwMode="auto">
          <a:xfrm flipH="1" flipV="1">
            <a:off x="3959225" y="6092825"/>
            <a:ext cx="2444750" cy="387350"/>
          </a:xfrm>
          <a:prstGeom prst="line">
            <a:avLst/>
          </a:prstGeom>
          <a:noFill/>
          <a:ln w="76320" cap="sq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3276" name="Line 13"/>
          <p:cNvSpPr>
            <a:spLocks noChangeShapeType="1"/>
          </p:cNvSpPr>
          <p:nvPr/>
        </p:nvSpPr>
        <p:spPr bwMode="auto">
          <a:xfrm>
            <a:off x="3962400" y="6248400"/>
            <a:ext cx="1588" cy="609600"/>
          </a:xfrm>
          <a:prstGeom prst="line">
            <a:avLst/>
          </a:prstGeom>
          <a:noFill/>
          <a:ln w="76320" cap="sq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3277" name="Line 14"/>
          <p:cNvSpPr>
            <a:spLocks noChangeShapeType="1"/>
          </p:cNvSpPr>
          <p:nvPr/>
        </p:nvSpPr>
        <p:spPr bwMode="auto">
          <a:xfrm>
            <a:off x="3810000" y="5029200"/>
            <a:ext cx="1588" cy="609600"/>
          </a:xfrm>
          <a:prstGeom prst="line">
            <a:avLst/>
          </a:prstGeom>
          <a:noFill/>
          <a:ln w="76320" cap="sq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Flowchart: Magnetic Disk 1"/>
          <p:cNvSpPr/>
          <p:nvPr/>
        </p:nvSpPr>
        <p:spPr>
          <a:xfrm>
            <a:off x="10576294" y="4689475"/>
            <a:ext cx="1381244" cy="147747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533921" y="5425043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264C"/>
                </a:solidFill>
                <a:latin typeface="Courier New" pitchFamily="49" charset="0"/>
              </a:rPr>
              <a:t>Data Base</a:t>
            </a:r>
          </a:p>
        </p:txBody>
      </p:sp>
    </p:spTree>
    <p:extLst>
      <p:ext uri="{BB962C8B-B14F-4D97-AF65-F5344CB8AC3E}">
        <p14:creationId xmlns:p14="http://schemas.microsoft.com/office/powerpoint/2010/main" val="42330424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122099" y="2458527"/>
            <a:ext cx="2820838" cy="17252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Browser as an Operating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web browser is becoming the new operating system.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60121" y="2502598"/>
            <a:ext cx="228600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User Space</a:t>
            </a:r>
          </a:p>
        </p:txBody>
      </p:sp>
      <p:sp>
        <p:nvSpPr>
          <p:cNvPr id="8" name="Rectangle 7"/>
          <p:cNvSpPr/>
          <p:nvPr/>
        </p:nvSpPr>
        <p:spPr>
          <a:xfrm>
            <a:off x="2329132" y="3031744"/>
            <a:ext cx="1130060" cy="473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31569" y="2956443"/>
            <a:ext cx="1052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Office (C++)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36034" y="3031744"/>
            <a:ext cx="1130060" cy="473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732001" y="2971773"/>
            <a:ext cx="1192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Eclipse (Java)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29132" y="3592958"/>
            <a:ext cx="1130060" cy="473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406769" y="3529579"/>
            <a:ext cx="1229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App 3 (Python)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22099" y="4634697"/>
            <a:ext cx="2820838" cy="1630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60121" y="4738176"/>
            <a:ext cx="228600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Kernel Space</a:t>
            </a:r>
          </a:p>
        </p:txBody>
      </p:sp>
      <p:sp>
        <p:nvSpPr>
          <p:cNvPr id="18" name="Up-Down Arrow 17"/>
          <p:cNvSpPr/>
          <p:nvPr/>
        </p:nvSpPr>
        <p:spPr>
          <a:xfrm>
            <a:off x="3403121" y="4138871"/>
            <a:ext cx="321334" cy="556942"/>
          </a:xfrm>
          <a:prstGeom prst="upDown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329132" y="5218981"/>
            <a:ext cx="1073989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505973" y="5276198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579962" y="5218981"/>
            <a:ext cx="1073989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756803" y="5276198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Auth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329132" y="5763826"/>
            <a:ext cx="1073989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385203" y="5795436"/>
            <a:ext cx="1073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Network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5676181" y="2401738"/>
            <a:ext cx="34506" cy="4006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783237" y="2438981"/>
            <a:ext cx="2820838" cy="17252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921259" y="2483052"/>
            <a:ext cx="228600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Web Browser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018305" y="2910047"/>
            <a:ext cx="1130060" cy="473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977331" y="2849567"/>
            <a:ext cx="1275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Google Docs (JScript)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8286389" y="2923796"/>
            <a:ext cx="1130060" cy="473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990270" y="3573412"/>
            <a:ext cx="1130060" cy="473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067907" y="3497504"/>
            <a:ext cx="1052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Youtube</a:t>
            </a:r>
            <a:r>
              <a:rPr lang="en-US" sz="1600" dirty="0"/>
              <a:t> (HTML5)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783237" y="4615151"/>
            <a:ext cx="2820838" cy="1630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921259" y="4718630"/>
            <a:ext cx="228600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Web Services</a:t>
            </a:r>
          </a:p>
        </p:txBody>
      </p:sp>
      <p:sp>
        <p:nvSpPr>
          <p:cNvPr id="37" name="Up-Down Arrow 36"/>
          <p:cNvSpPr/>
          <p:nvPr/>
        </p:nvSpPr>
        <p:spPr>
          <a:xfrm>
            <a:off x="8064259" y="4119325"/>
            <a:ext cx="321334" cy="556942"/>
          </a:xfrm>
          <a:prstGeom prst="upDown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990270" y="5199435"/>
            <a:ext cx="1073989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167111" y="5256652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Files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241100" y="5199435"/>
            <a:ext cx="1073989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8417941" y="5256652"/>
            <a:ext cx="89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Auth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6990270" y="5744280"/>
            <a:ext cx="1073989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333172" y="5771194"/>
            <a:ext cx="1199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DBs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329132" y="6330814"/>
            <a:ext cx="2577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Traditional View of OS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621657" y="3591150"/>
            <a:ext cx="1130060" cy="473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815030" y="3520672"/>
            <a:ext cx="1229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App 4 </a:t>
            </a:r>
          </a:p>
          <a:p>
            <a:r>
              <a:rPr lang="en-US" sz="1600" dirty="0"/>
              <a:t>   (C#)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331679" y="2863268"/>
            <a:ext cx="1052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Facebook</a:t>
            </a:r>
          </a:p>
          <a:p>
            <a:r>
              <a:rPr lang="en-US" sz="1600" dirty="0"/>
              <a:t>(HTML)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775687" y="6336261"/>
            <a:ext cx="2577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Web Browser as OS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768486" y="4218412"/>
            <a:ext cx="1649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System Calls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417940" y="4182134"/>
            <a:ext cx="3477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Internet (HTTP(S)/SOAP/JSON)</a:t>
            </a:r>
          </a:p>
        </p:txBody>
      </p:sp>
    </p:spTree>
    <p:extLst>
      <p:ext uri="{BB962C8B-B14F-4D97-AF65-F5344CB8AC3E}">
        <p14:creationId xmlns:p14="http://schemas.microsoft.com/office/powerpoint/2010/main" val="1921738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5075</TotalTime>
  <Words>753</Words>
  <Application>Microsoft Office PowerPoint</Application>
  <PresentationFormat>Widescreen</PresentationFormat>
  <Paragraphs>157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Times New Roman</vt:lpstr>
      <vt:lpstr>Office Theme</vt:lpstr>
      <vt:lpstr>Cloud Computing in Systems Programming Curriculum</vt:lpstr>
      <vt:lpstr>CS252 Systems Programming Course</vt:lpstr>
      <vt:lpstr>CS252 Systems Programming</vt:lpstr>
      <vt:lpstr>CS252 Systems Programming</vt:lpstr>
      <vt:lpstr>PowerPoint Presentation</vt:lpstr>
      <vt:lpstr>PowerPoint Presentation</vt:lpstr>
      <vt:lpstr>PowerPoint Presentation</vt:lpstr>
      <vt:lpstr>PowerPoint Presentation</vt:lpstr>
      <vt:lpstr>The Browser as an Operating System</vt:lpstr>
      <vt:lpstr>Technologies that allow Browser as OS</vt:lpstr>
      <vt:lpstr>Old generation Web Applications</vt:lpstr>
      <vt:lpstr>New generation Web Apps</vt:lpstr>
      <vt:lpstr>Final Projects using Bluemix</vt:lpstr>
      <vt:lpstr>Example Projects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Computing in Systems Programming Curriculum</dc:title>
  <dc:creator>owner</dc:creator>
  <cp:lastModifiedBy>owner</cp:lastModifiedBy>
  <cp:revision>17</cp:revision>
  <dcterms:created xsi:type="dcterms:W3CDTF">2015-09-29T13:05:27Z</dcterms:created>
  <dcterms:modified xsi:type="dcterms:W3CDTF">2016-10-22T02:58:04Z</dcterms:modified>
</cp:coreProperties>
</file>