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4"/>
  </p:sldMasterIdLst>
  <p:notesMasterIdLst>
    <p:notesMasterId r:id="rId24"/>
  </p:notesMasterIdLst>
  <p:sldIdLst>
    <p:sldId id="257" r:id="rId5"/>
    <p:sldId id="256" r:id="rId6"/>
    <p:sldId id="275" r:id="rId7"/>
    <p:sldId id="260" r:id="rId8"/>
    <p:sldId id="276" r:id="rId9"/>
    <p:sldId id="277" r:id="rId10"/>
    <p:sldId id="278" r:id="rId11"/>
    <p:sldId id="279" r:id="rId12"/>
    <p:sldId id="296" r:id="rId13"/>
    <p:sldId id="264" r:id="rId14"/>
    <p:sldId id="281" r:id="rId15"/>
    <p:sldId id="297" r:id="rId16"/>
    <p:sldId id="283" r:id="rId17"/>
    <p:sldId id="284" r:id="rId18"/>
    <p:sldId id="298" r:id="rId19"/>
    <p:sldId id="287" r:id="rId20"/>
    <p:sldId id="295" r:id="rId21"/>
    <p:sldId id="291" r:id="rId22"/>
    <p:sldId id="290" r:id="rId2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6F5"/>
    <a:srgbClr val="C3F7C8"/>
    <a:srgbClr val="CED4DB"/>
    <a:srgbClr val="FFF7A1"/>
    <a:srgbClr val="FC9432"/>
    <a:srgbClr val="CFE4FF"/>
    <a:srgbClr val="BAFB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B409C1-AB2E-4BAE-BDCE-3031347DA914}" v="10" dt="2025-07-08T18:46:53.5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82568" autoAdjust="0"/>
  </p:normalViewPr>
  <p:slideViewPr>
    <p:cSldViewPr snapToGrid="0">
      <p:cViewPr varScale="1">
        <p:scale>
          <a:sx n="141" d="100"/>
          <a:sy n="141" d="100"/>
        </p:scale>
        <p:origin x="1066" y="3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than William Dickey" userId="6991fa03-574e-4646-b86b-2878c2da88ee" providerId="ADAL" clId="{6F042F06-9933-450E-999D-5CFF9E079043}"/>
    <pc:docChg chg="modSld">
      <pc:chgData name="Ethan William Dickey" userId="6991fa03-574e-4646-b86b-2878c2da88ee" providerId="ADAL" clId="{6F042F06-9933-450E-999D-5CFF9E079043}" dt="2023-12-11T04:22:08.931" v="0" actId="729"/>
      <pc:docMkLst>
        <pc:docMk/>
      </pc:docMkLst>
      <pc:sldChg chg="mod modShow">
        <pc:chgData name="Ethan William Dickey" userId="6991fa03-574e-4646-b86b-2878c2da88ee" providerId="ADAL" clId="{6F042F06-9933-450E-999D-5CFF9E079043}" dt="2023-12-11T04:22:08.931" v="0" actId="729"/>
        <pc:sldMkLst>
          <pc:docMk/>
          <pc:sldMk cId="3262124830" sldId="293"/>
        </pc:sldMkLst>
      </pc:sldChg>
    </pc:docChg>
  </pc:docChgLst>
  <pc:docChgLst>
    <pc:chgData name="Ethan William Dickey" userId="6991fa03-574e-4646-b86b-2878c2da88ee" providerId="ADAL" clId="{390BBB40-9D3C-4E1A-83CF-71659A95B327}"/>
    <pc:docChg chg="custSel modSld">
      <pc:chgData name="Ethan William Dickey" userId="6991fa03-574e-4646-b86b-2878c2da88ee" providerId="ADAL" clId="{390BBB40-9D3C-4E1A-83CF-71659A95B327}" dt="2023-08-10T02:59:40.448" v="10" actId="33524"/>
      <pc:docMkLst>
        <pc:docMk/>
      </pc:docMkLst>
      <pc:sldChg chg="modSp mod">
        <pc:chgData name="Ethan William Dickey" userId="6991fa03-574e-4646-b86b-2878c2da88ee" providerId="ADAL" clId="{390BBB40-9D3C-4E1A-83CF-71659A95B327}" dt="2023-08-04T17:02:43.151" v="1" actId="27636"/>
        <pc:sldMkLst>
          <pc:docMk/>
          <pc:sldMk cId="379544556" sldId="283"/>
        </pc:sldMkLst>
      </pc:sldChg>
      <pc:sldChg chg="modSp mod modAnim">
        <pc:chgData name="Ethan William Dickey" userId="6991fa03-574e-4646-b86b-2878c2da88ee" providerId="ADAL" clId="{390BBB40-9D3C-4E1A-83CF-71659A95B327}" dt="2023-08-04T17:02:49.340" v="8" actId="27636"/>
        <pc:sldMkLst>
          <pc:docMk/>
          <pc:sldMk cId="3683263797" sldId="284"/>
        </pc:sldMkLst>
      </pc:sldChg>
      <pc:sldChg chg="modNotesTx">
        <pc:chgData name="Ethan William Dickey" userId="6991fa03-574e-4646-b86b-2878c2da88ee" providerId="ADAL" clId="{390BBB40-9D3C-4E1A-83CF-71659A95B327}" dt="2023-08-10T02:59:40.448" v="10" actId="33524"/>
        <pc:sldMkLst>
          <pc:docMk/>
          <pc:sldMk cId="2046454256" sldId="286"/>
        </pc:sldMkLst>
      </pc:sldChg>
    </pc:docChg>
  </pc:docChgLst>
  <pc:docChgLst>
    <pc:chgData name="Ethan William Dickey" userId="6991fa03-574e-4646-b86b-2878c2da88ee" providerId="ADAL" clId="{59B409C1-AB2E-4BAE-BDCE-3031347DA914}"/>
    <pc:docChg chg="undo custSel addSld delSld modSld">
      <pc:chgData name="Ethan William Dickey" userId="6991fa03-574e-4646-b86b-2878c2da88ee" providerId="ADAL" clId="{59B409C1-AB2E-4BAE-BDCE-3031347DA914}" dt="2025-07-08T18:48:13.165" v="137" actId="47"/>
      <pc:docMkLst>
        <pc:docMk/>
      </pc:docMkLst>
      <pc:sldChg chg="modNotesTx">
        <pc:chgData name="Ethan William Dickey" userId="6991fa03-574e-4646-b86b-2878c2da88ee" providerId="ADAL" clId="{59B409C1-AB2E-4BAE-BDCE-3031347DA914}" dt="2025-07-08T18:45:39.647" v="70" actId="6549"/>
        <pc:sldMkLst>
          <pc:docMk/>
          <pc:sldMk cId="0" sldId="256"/>
        </pc:sldMkLst>
      </pc:sldChg>
      <pc:sldChg chg="modNotesTx">
        <pc:chgData name="Ethan William Dickey" userId="6991fa03-574e-4646-b86b-2878c2da88ee" providerId="ADAL" clId="{59B409C1-AB2E-4BAE-BDCE-3031347DA914}" dt="2025-07-08T18:45:19.807" v="67" actId="20577"/>
        <pc:sldMkLst>
          <pc:docMk/>
          <pc:sldMk cId="0" sldId="260"/>
        </pc:sldMkLst>
      </pc:sldChg>
      <pc:sldChg chg="modNotesTx">
        <pc:chgData name="Ethan William Dickey" userId="6991fa03-574e-4646-b86b-2878c2da88ee" providerId="ADAL" clId="{59B409C1-AB2E-4BAE-BDCE-3031347DA914}" dt="2025-07-08T18:46:26.745" v="124" actId="20577"/>
        <pc:sldMkLst>
          <pc:docMk/>
          <pc:sldMk cId="0" sldId="264"/>
        </pc:sldMkLst>
      </pc:sldChg>
      <pc:sldChg chg="modSp">
        <pc:chgData name="Ethan William Dickey" userId="6991fa03-574e-4646-b86b-2878c2da88ee" providerId="ADAL" clId="{59B409C1-AB2E-4BAE-BDCE-3031347DA914}" dt="2025-07-08T18:46:53.520" v="134" actId="20577"/>
        <pc:sldMkLst>
          <pc:docMk/>
          <pc:sldMk cId="379544556" sldId="283"/>
        </pc:sldMkLst>
        <pc:spChg chg="mod">
          <ac:chgData name="Ethan William Dickey" userId="6991fa03-574e-4646-b86b-2878c2da88ee" providerId="ADAL" clId="{59B409C1-AB2E-4BAE-BDCE-3031347DA914}" dt="2025-07-08T18:46:53.520" v="134" actId="20577"/>
          <ac:spMkLst>
            <pc:docMk/>
            <pc:sldMk cId="379544556" sldId="283"/>
            <ac:spMk id="3" creationId="{01C446AE-FD7B-50C6-3B8A-DB5072F1D4A1}"/>
          </ac:spMkLst>
        </pc:spChg>
      </pc:sldChg>
      <pc:sldChg chg="del">
        <pc:chgData name="Ethan William Dickey" userId="6991fa03-574e-4646-b86b-2878c2da88ee" providerId="ADAL" clId="{59B409C1-AB2E-4BAE-BDCE-3031347DA914}" dt="2025-07-08T18:47:43.889" v="135" actId="47"/>
        <pc:sldMkLst>
          <pc:docMk/>
          <pc:sldMk cId="2604051104" sldId="288"/>
        </pc:sldMkLst>
      </pc:sldChg>
      <pc:sldChg chg="add del">
        <pc:chgData name="Ethan William Dickey" userId="6991fa03-574e-4646-b86b-2878c2da88ee" providerId="ADAL" clId="{59B409C1-AB2E-4BAE-BDCE-3031347DA914}" dt="2025-07-08T18:48:13.165" v="137" actId="47"/>
        <pc:sldMkLst>
          <pc:docMk/>
          <pc:sldMk cId="3262124830" sldId="293"/>
        </pc:sldMkLst>
      </pc:sldChg>
    </pc:docChg>
  </pc:docChgLst>
  <pc:docChgLst>
    <pc:chgData name="Ethan William Dickey" userId="S::dickeye@purdue.edu::6991fa03-574e-4646-b86b-2878c2da88ee" providerId="AD" clId="Web-{DB182F2E-FD98-4E14-93BC-AE05D6374D20}"/>
    <pc:docChg chg="mod">
      <pc:chgData name="Ethan William Dickey" userId="S::dickeye@purdue.edu::6991fa03-574e-4646-b86b-2878c2da88ee" providerId="AD" clId="Web-{DB182F2E-FD98-4E14-93BC-AE05D6374D20}" dt="2023-08-04T17:02:58.386" v="0" actId="33475"/>
      <pc:docMkLst>
        <pc:docMk/>
      </pc:docMkLst>
    </pc:docChg>
  </pc:docChgLst>
  <pc:docChgLst>
    <pc:chgData name="Ethan William Dickey" userId="6991fa03-574e-4646-b86b-2878c2da88ee" providerId="ADAL" clId="{628640B5-CA01-4679-8F7E-69B703A58CA8}"/>
    <pc:docChg chg="undo redo custSel addSld delSld modSld sldOrd">
      <pc:chgData name="Ethan William Dickey" userId="6991fa03-574e-4646-b86b-2878c2da88ee" providerId="ADAL" clId="{628640B5-CA01-4679-8F7E-69B703A58CA8}" dt="2023-12-13T20:10:08.900" v="2908" actId="20577"/>
      <pc:docMkLst>
        <pc:docMk/>
      </pc:docMkLst>
      <pc:sldChg chg="modNotesTx">
        <pc:chgData name="Ethan William Dickey" userId="6991fa03-574e-4646-b86b-2878c2da88ee" providerId="ADAL" clId="{628640B5-CA01-4679-8F7E-69B703A58CA8}" dt="2023-12-11T23:41:42.476" v="2696" actId="5793"/>
        <pc:sldMkLst>
          <pc:docMk/>
          <pc:sldMk cId="0" sldId="256"/>
        </pc:sldMkLst>
      </pc:sldChg>
      <pc:sldChg chg="modSp mod ord">
        <pc:chgData name="Ethan William Dickey" userId="6991fa03-574e-4646-b86b-2878c2da88ee" providerId="ADAL" clId="{628640B5-CA01-4679-8F7E-69B703A58CA8}" dt="2023-12-10T22:04:05.541" v="894"/>
        <pc:sldMkLst>
          <pc:docMk/>
          <pc:sldMk cId="0" sldId="257"/>
        </pc:sldMkLst>
      </pc:sldChg>
      <pc:sldChg chg="addSp modSp mod modNotesTx">
        <pc:chgData name="Ethan William Dickey" userId="6991fa03-574e-4646-b86b-2878c2da88ee" providerId="ADAL" clId="{628640B5-CA01-4679-8F7E-69B703A58CA8}" dt="2023-12-11T23:29:43.825" v="2611" actId="1076"/>
        <pc:sldMkLst>
          <pc:docMk/>
          <pc:sldMk cId="0" sldId="260"/>
        </pc:sldMkLst>
      </pc:sldChg>
      <pc:sldChg chg="modSp mod modAnim">
        <pc:chgData name="Ethan William Dickey" userId="6991fa03-574e-4646-b86b-2878c2da88ee" providerId="ADAL" clId="{628640B5-CA01-4679-8F7E-69B703A58CA8}" dt="2023-12-11T22:49:56.276" v="1938" actId="27636"/>
        <pc:sldMkLst>
          <pc:docMk/>
          <pc:sldMk cId="0" sldId="264"/>
        </pc:sldMkLst>
      </pc:sldChg>
      <pc:sldChg chg="del">
        <pc:chgData name="Ethan William Dickey" userId="6991fa03-574e-4646-b86b-2878c2da88ee" providerId="ADAL" clId="{628640B5-CA01-4679-8F7E-69B703A58CA8}" dt="2023-12-11T23:32:32.267" v="2690" actId="47"/>
        <pc:sldMkLst>
          <pc:docMk/>
          <pc:sldMk cId="0" sldId="270"/>
        </pc:sldMkLst>
      </pc:sldChg>
      <pc:sldChg chg="modSp">
        <pc:chgData name="Ethan William Dickey" userId="6991fa03-574e-4646-b86b-2878c2da88ee" providerId="ADAL" clId="{628640B5-CA01-4679-8F7E-69B703A58CA8}" dt="2023-12-13T20:10:08.900" v="2908" actId="20577"/>
        <pc:sldMkLst>
          <pc:docMk/>
          <pc:sldMk cId="0" sldId="271"/>
        </pc:sldMkLst>
      </pc:sldChg>
      <pc:sldChg chg="del">
        <pc:chgData name="Ethan William Dickey" userId="6991fa03-574e-4646-b86b-2878c2da88ee" providerId="ADAL" clId="{628640B5-CA01-4679-8F7E-69B703A58CA8}" dt="2023-12-11T23:32:32.267" v="2690" actId="47"/>
        <pc:sldMkLst>
          <pc:docMk/>
          <pc:sldMk cId="0" sldId="273"/>
        </pc:sldMkLst>
      </pc:sldChg>
      <pc:sldChg chg="modNotesTx">
        <pc:chgData name="Ethan William Dickey" userId="6991fa03-574e-4646-b86b-2878c2da88ee" providerId="ADAL" clId="{628640B5-CA01-4679-8F7E-69B703A58CA8}" dt="2023-12-12T17:47:12.085" v="2885" actId="20577"/>
        <pc:sldMkLst>
          <pc:docMk/>
          <pc:sldMk cId="2422995883" sldId="276"/>
        </pc:sldMkLst>
      </pc:sldChg>
      <pc:sldChg chg="modSp mod ord modAnim modNotesTx">
        <pc:chgData name="Ethan William Dickey" userId="6991fa03-574e-4646-b86b-2878c2da88ee" providerId="ADAL" clId="{628640B5-CA01-4679-8F7E-69B703A58CA8}" dt="2023-12-11T22:35:55.948" v="1542" actId="20577"/>
        <pc:sldMkLst>
          <pc:docMk/>
          <pc:sldMk cId="686820984" sldId="277"/>
        </pc:sldMkLst>
      </pc:sldChg>
      <pc:sldChg chg="modSp modNotesTx">
        <pc:chgData name="Ethan William Dickey" userId="6991fa03-574e-4646-b86b-2878c2da88ee" providerId="ADAL" clId="{628640B5-CA01-4679-8F7E-69B703A58CA8}" dt="2023-12-11T22:38:31.023" v="1817" actId="5793"/>
        <pc:sldMkLst>
          <pc:docMk/>
          <pc:sldMk cId="4165005704" sldId="278"/>
        </pc:sldMkLst>
      </pc:sldChg>
      <pc:sldChg chg="del">
        <pc:chgData name="Ethan William Dickey" userId="6991fa03-574e-4646-b86b-2878c2da88ee" providerId="ADAL" clId="{628640B5-CA01-4679-8F7E-69B703A58CA8}" dt="2023-12-11T22:43:37.489" v="1845" actId="47"/>
        <pc:sldMkLst>
          <pc:docMk/>
          <pc:sldMk cId="889976854" sldId="280"/>
        </pc:sldMkLst>
      </pc:sldChg>
      <pc:sldChg chg="modSp">
        <pc:chgData name="Ethan William Dickey" userId="6991fa03-574e-4646-b86b-2878c2da88ee" providerId="ADAL" clId="{628640B5-CA01-4679-8F7E-69B703A58CA8}" dt="2023-12-11T22:50:22.116" v="1948" actId="20577"/>
        <pc:sldMkLst>
          <pc:docMk/>
          <pc:sldMk cId="1166948169" sldId="281"/>
        </pc:sldMkLst>
      </pc:sldChg>
      <pc:sldChg chg="del">
        <pc:chgData name="Ethan William Dickey" userId="6991fa03-574e-4646-b86b-2878c2da88ee" providerId="ADAL" clId="{628640B5-CA01-4679-8F7E-69B703A58CA8}" dt="2023-12-11T22:53:13.890" v="1970" actId="47"/>
        <pc:sldMkLst>
          <pc:docMk/>
          <pc:sldMk cId="2535506735" sldId="282"/>
        </pc:sldMkLst>
      </pc:sldChg>
      <pc:sldChg chg="modSp mod modAnim modNotesTx">
        <pc:chgData name="Ethan William Dickey" userId="6991fa03-574e-4646-b86b-2878c2da88ee" providerId="ADAL" clId="{628640B5-CA01-4679-8F7E-69B703A58CA8}" dt="2023-12-11T22:59:38.848" v="2210" actId="114"/>
        <pc:sldMkLst>
          <pc:docMk/>
          <pc:sldMk cId="379544556" sldId="283"/>
        </pc:sldMkLst>
      </pc:sldChg>
      <pc:sldChg chg="modSp mod modAnim modNotesTx">
        <pc:chgData name="Ethan William Dickey" userId="6991fa03-574e-4646-b86b-2878c2da88ee" providerId="ADAL" clId="{628640B5-CA01-4679-8F7E-69B703A58CA8}" dt="2023-12-11T23:26:59.046" v="2568" actId="20577"/>
        <pc:sldMkLst>
          <pc:docMk/>
          <pc:sldMk cId="3683263797" sldId="284"/>
        </pc:sldMkLst>
      </pc:sldChg>
      <pc:sldChg chg="del">
        <pc:chgData name="Ethan William Dickey" userId="6991fa03-574e-4646-b86b-2878c2da88ee" providerId="ADAL" clId="{628640B5-CA01-4679-8F7E-69B703A58CA8}" dt="2023-12-11T23:15:33.563" v="2489" actId="47"/>
        <pc:sldMkLst>
          <pc:docMk/>
          <pc:sldMk cId="2046454256" sldId="286"/>
        </pc:sldMkLst>
      </pc:sldChg>
      <pc:sldChg chg="addSp modSp mod">
        <pc:chgData name="Ethan William Dickey" userId="6991fa03-574e-4646-b86b-2878c2da88ee" providerId="ADAL" clId="{628640B5-CA01-4679-8F7E-69B703A58CA8}" dt="2023-12-12T18:28:27.990" v="2889" actId="1076"/>
        <pc:sldMkLst>
          <pc:docMk/>
          <pc:sldMk cId="749193341" sldId="287"/>
        </pc:sldMkLst>
      </pc:sldChg>
      <pc:sldChg chg="mod modShow modNotesTx">
        <pc:chgData name="Ethan William Dickey" userId="6991fa03-574e-4646-b86b-2878c2da88ee" providerId="ADAL" clId="{628640B5-CA01-4679-8F7E-69B703A58CA8}" dt="2023-12-10T20:28:51.464" v="550" actId="20577"/>
        <pc:sldMkLst>
          <pc:docMk/>
          <pc:sldMk cId="2604051104" sldId="288"/>
        </pc:sldMkLst>
      </pc:sldChg>
      <pc:sldChg chg="modSp mod">
        <pc:chgData name="Ethan William Dickey" userId="6991fa03-574e-4646-b86b-2878c2da88ee" providerId="ADAL" clId="{628640B5-CA01-4679-8F7E-69B703A58CA8}" dt="2023-12-11T23:32:12.170" v="2689" actId="27636"/>
        <pc:sldMkLst>
          <pc:docMk/>
          <pc:sldMk cId="3609189466" sldId="290"/>
        </pc:sldMkLst>
      </pc:sldChg>
      <pc:sldChg chg="addSp delSp modSp new del mod">
        <pc:chgData name="Ethan William Dickey" userId="6991fa03-574e-4646-b86b-2878c2da88ee" providerId="ADAL" clId="{628640B5-CA01-4679-8F7E-69B703A58CA8}" dt="2023-12-10T19:43:09.555" v="13" actId="47"/>
        <pc:sldMkLst>
          <pc:docMk/>
          <pc:sldMk cId="978852279" sldId="292"/>
        </pc:sldMkLst>
      </pc:sldChg>
      <pc:sldChg chg="addSp delSp modSp add mod delAnim modAnim">
        <pc:chgData name="Ethan William Dickey" userId="6991fa03-574e-4646-b86b-2878c2da88ee" providerId="ADAL" clId="{628640B5-CA01-4679-8F7E-69B703A58CA8}" dt="2023-12-11T02:21:35.806" v="980" actId="1076"/>
        <pc:sldMkLst>
          <pc:docMk/>
          <pc:sldMk cId="3262124830" sldId="293"/>
        </pc:sldMkLst>
      </pc:sldChg>
      <pc:sldChg chg="addSp delSp modSp add del mod">
        <pc:chgData name="Ethan William Dickey" userId="6991fa03-574e-4646-b86b-2878c2da88ee" providerId="ADAL" clId="{628640B5-CA01-4679-8F7E-69B703A58CA8}" dt="2023-12-10T21:01:41.122" v="867" actId="47"/>
        <pc:sldMkLst>
          <pc:docMk/>
          <pc:sldMk cId="1451222707" sldId="294"/>
        </pc:sldMkLst>
      </pc:sldChg>
      <pc:sldChg chg="addSp delSp modSp add del mod modAnim">
        <pc:chgData name="Ethan William Dickey" userId="6991fa03-574e-4646-b86b-2878c2da88ee" providerId="ADAL" clId="{628640B5-CA01-4679-8F7E-69B703A58CA8}" dt="2023-12-11T23:36:34.955" v="2694"/>
        <pc:sldMkLst>
          <pc:docMk/>
          <pc:sldMk cId="2064345493" sldId="295"/>
        </pc:sldMkLst>
      </pc:sldChg>
      <pc:sldChg chg="add del">
        <pc:chgData name="Ethan William Dickey" userId="6991fa03-574e-4646-b86b-2878c2da88ee" providerId="ADAL" clId="{628640B5-CA01-4679-8F7E-69B703A58CA8}" dt="2023-12-10T20:37:16.089" v="627" actId="47"/>
        <pc:sldMkLst>
          <pc:docMk/>
          <pc:sldMk cId="3166346601" sldId="295"/>
        </pc:sldMkLst>
      </pc:sldChg>
      <pc:sldChg chg="addSp delSp modSp add mod ord delAnim modAnim modNotesTx">
        <pc:chgData name="Ethan William Dickey" userId="6991fa03-574e-4646-b86b-2878c2da88ee" providerId="ADAL" clId="{628640B5-CA01-4679-8F7E-69B703A58CA8}" dt="2023-12-11T23:34:51.557" v="2693"/>
        <pc:sldMkLst>
          <pc:docMk/>
          <pc:sldMk cId="1425869651" sldId="296"/>
        </pc:sldMkLst>
      </pc:sldChg>
      <pc:sldChg chg="delSp modSp add mod ord delAnim modAnim modNotesTx">
        <pc:chgData name="Ethan William Dickey" userId="6991fa03-574e-4646-b86b-2878c2da88ee" providerId="ADAL" clId="{628640B5-CA01-4679-8F7E-69B703A58CA8}" dt="2023-12-11T22:53:16.439" v="1972" actId="5793"/>
        <pc:sldMkLst>
          <pc:docMk/>
          <pc:sldMk cId="83527268" sldId="297"/>
        </pc:sldMkLst>
      </pc:sldChg>
      <pc:sldChg chg="add ord modAnim modNotesTx">
        <pc:chgData name="Ethan William Dickey" userId="6991fa03-574e-4646-b86b-2878c2da88ee" providerId="ADAL" clId="{628640B5-CA01-4679-8F7E-69B703A58CA8}" dt="2023-12-11T23:21:05.621" v="2504" actId="6549"/>
        <pc:sldMkLst>
          <pc:docMk/>
          <pc:sldMk cId="3883917426" sldId="2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5dc8005706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5dc8005706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5dc8005706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5dc8005706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(2m) Emphasize the purpose of each underlined thing.</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(30s)</a:t>
            </a:r>
          </a:p>
        </p:txBody>
      </p:sp>
    </p:spTree>
    <p:extLst>
      <p:ext uri="{BB962C8B-B14F-4D97-AF65-F5344CB8AC3E}">
        <p14:creationId xmlns:p14="http://schemas.microsoft.com/office/powerpoint/2010/main" val="773008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36290818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en-US" dirty="0"/>
              <a:t>(2m)</a:t>
            </a:r>
          </a:p>
          <a:p>
            <a:pPr lvl="0"/>
            <a:r>
              <a:rPr lang="en-US" dirty="0"/>
              <a:t>How long do you have for the lecture?</a:t>
            </a:r>
          </a:p>
          <a:p>
            <a:pPr lvl="0"/>
            <a:r>
              <a:rPr lang="en-US" dirty="0"/>
              <a:t>Do you want to do work outside the lecture (i.e., grading, etc.)?</a:t>
            </a:r>
          </a:p>
          <a:p>
            <a:pPr lvl="0"/>
            <a:r>
              <a:rPr lang="en-US" dirty="0"/>
              <a:t>Are there pre-/post-lecture activities?</a:t>
            </a:r>
          </a:p>
          <a:p>
            <a:pPr lvl="0"/>
            <a:r>
              <a:rPr lang="en-US" dirty="0"/>
              <a:t>Are there any subtopics you want to be sure to hit?</a:t>
            </a:r>
          </a:p>
          <a:p>
            <a:pPr lvl="0"/>
            <a:r>
              <a:rPr lang="en-US" dirty="0"/>
              <a:t>Are there any specific activities (quizzes, group work, etc.) that you want to do?</a:t>
            </a:r>
          </a:p>
          <a:p>
            <a:pPr marL="158750" lvl="0" indent="0">
              <a:buNone/>
            </a:pPr>
            <a:r>
              <a:rPr lang="en-US" dirty="0"/>
              <a:t>For some of these things it might be good to let </a:t>
            </a:r>
            <a:r>
              <a:rPr lang="en-US" dirty="0" err="1"/>
              <a:t>GenAI</a:t>
            </a:r>
            <a:r>
              <a:rPr lang="en-US" dirty="0"/>
              <a:t> brainstorm and change up your regular routine.</a:t>
            </a:r>
          </a:p>
          <a:p>
            <a:pPr marL="158750" indent="0">
              <a:buNone/>
            </a:pPr>
            <a:r>
              <a:rPr lang="en-US" dirty="0"/>
              <a:t>This is a good time to remind you not to expect it to be perfect.  It may get the whole outline perfect, or it may only have a couple good ideas for sections.  Either way, it is something you can work with to either (a) refine whatever you don’t like or (b) incorporate what you do like into your lecture draft.</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 Once you are satisfied the outline accurately represents your general attitude towards and goals for the lecture, dive into specific parts of the outline in the same way that we will for problem sets.</a:t>
            </a:r>
          </a:p>
          <a:p>
            <a:pPr marL="158750" indent="0">
              <a:buNone/>
            </a:pPr>
            <a:endParaRPr lang="en-US" dirty="0"/>
          </a:p>
        </p:txBody>
      </p:sp>
    </p:spTree>
    <p:extLst>
      <p:ext uri="{BB962C8B-B14F-4D97-AF65-F5344CB8AC3E}">
        <p14:creationId xmlns:p14="http://schemas.microsoft.com/office/powerpoint/2010/main" val="3189040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lvl="0" indent="0">
              <a:buNone/>
            </a:pPr>
            <a:r>
              <a:rPr lang="en-US" dirty="0"/>
              <a:t>(2m)</a:t>
            </a:r>
          </a:p>
          <a:p>
            <a:pPr lvl="0"/>
            <a:r>
              <a:rPr lang="en-US" dirty="0"/>
              <a:t>Answer style (MC, short answer, etc.)</a:t>
            </a:r>
          </a:p>
          <a:p>
            <a:pPr lvl="0"/>
            <a:r>
              <a:rPr lang="en-US" dirty="0"/>
              <a:t>Depth (what level of Bloom’s Revised Taxonomy or Webb’s Depth of Knowledge do you want, or what range?)</a:t>
            </a:r>
          </a:p>
          <a:p>
            <a:pPr lvl="0"/>
            <a:r>
              <a:rPr lang="en-US" dirty="0"/>
              <a:t>Theme (creativity is a strong suit of </a:t>
            </a:r>
            <a:r>
              <a:rPr lang="en-US" dirty="0" err="1"/>
              <a:t>GenAI</a:t>
            </a:r>
            <a:r>
              <a:rPr lang="en-US" dirty="0"/>
              <a:t>)</a:t>
            </a:r>
          </a:p>
          <a:p>
            <a:pPr marL="158750" lvl="0" indent="0">
              <a:buNone/>
            </a:pPr>
            <a:r>
              <a:rPr lang="en-US" dirty="0"/>
              <a:t>It may be necessary to give an example of what you are looking for, at least briefly.</a:t>
            </a:r>
          </a:p>
        </p:txBody>
      </p:sp>
    </p:spTree>
    <p:extLst>
      <p:ext uri="{BB962C8B-B14F-4D97-AF65-F5344CB8AC3E}">
        <p14:creationId xmlns:p14="http://schemas.microsoft.com/office/powerpoint/2010/main" val="2982542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(3m)</a:t>
            </a:r>
            <a:br>
              <a:rPr lang="en-US" dirty="0"/>
            </a:br>
            <a:r>
              <a:rPr lang="en-US" dirty="0"/>
              <a:t>Dive into each step of the outline, or each problem, one by one and really flesh out the details.  In a part of the lecture, ask it to outline a script for you, or give you important talking points.  Refine the pieces individually that you don’t like, then have it piece the script back together from all of its different parts.</a:t>
            </a:r>
          </a:p>
          <a:p>
            <a:pPr marL="158750" indent="0">
              <a:buNone/>
            </a:pPr>
            <a:r>
              <a:rPr lang="en-US" dirty="0"/>
              <a:t>In problems, choose one or two similar problems and ask it for more of those, if you like them.  Then, dive into a particular problem.  Have it reword the problem, dress it up in a story, or make it harder based on whatever direction you want to take the problem.  Then, ask it for answers, a rubric, and whatever else would be useful for you.  Use the same process we’ve been discussing over and over and over again.  While this may seem tedious to repeat, it is something you must do anyways, and </a:t>
            </a:r>
            <a:r>
              <a:rPr lang="en-US" dirty="0" err="1"/>
              <a:t>GenAI</a:t>
            </a:r>
            <a:r>
              <a:rPr lang="en-US" dirty="0"/>
              <a:t> can greatly shorten the amount of time this already-tedious process takes.</a:t>
            </a: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 Sometimes it can give insight into undergraduate thinking and common pitfalls if you ask it to answer the question as an undergraduate (thus telling you if the problem needs to be refined more).</a:t>
            </a:r>
            <a:endParaRPr lang="en-US" dirty="0"/>
          </a:p>
          <a:p>
            <a:pPr marL="158750" indent="0">
              <a:buNone/>
            </a:pPr>
            <a:endParaRPr lang="en-US" dirty="0"/>
          </a:p>
          <a:p>
            <a:pPr marL="158750" indent="0">
              <a:buNone/>
            </a:pPr>
            <a:r>
              <a:rPr lang="en-US" dirty="0"/>
              <a:t>In the transition between small pieces, be careful that it remembers where you want to go with the course content.  You can ask it to repeat the LO/section/problem for verification.</a:t>
            </a:r>
          </a:p>
          <a:p>
            <a:pPr marL="158750" indent="0">
              <a:buNone/>
            </a:pPr>
            <a:endParaRPr lang="en-US" dirty="0"/>
          </a:p>
          <a:p>
            <a:pPr marL="158750" indent="0">
              <a:buNone/>
            </a:pPr>
            <a:r>
              <a:rPr lang="en-US" dirty="0"/>
              <a:t>Last two things: firstly, don’t forget to ask for more than you need when generating fresh content so that you get a subset you are satisfied with.  Secondly, don’t forget to give it feedback as if it were a human.</a:t>
            </a:r>
          </a:p>
          <a:p>
            <a:pPr marL="158750" indent="0">
              <a:buNone/>
            </a:pPr>
            <a:endParaRPr lang="en-US" dirty="0"/>
          </a:p>
        </p:txBody>
      </p:sp>
    </p:spTree>
    <p:extLst>
      <p:ext uri="{BB962C8B-B14F-4D97-AF65-F5344CB8AC3E}">
        <p14:creationId xmlns:p14="http://schemas.microsoft.com/office/powerpoint/2010/main" val="282686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u="none">
                <a:solidFill>
                  <a:schemeClr val="bg1"/>
                </a:solidFill>
              </a:rPr>
              <a:t>(should be 15m in)</a:t>
            </a:r>
          </a:p>
          <a:p>
            <a:pPr marL="158750" indent="0">
              <a:buNone/>
            </a:pPr>
            <a:r>
              <a:rPr lang="en-US" sz="1100" u="none">
                <a:solidFill>
                  <a:schemeClr val="bg1"/>
                </a:solidFill>
              </a:rPr>
              <a:t>(20m)</a:t>
            </a:r>
          </a:p>
          <a:p>
            <a:pPr marL="158750" indent="0">
              <a:buNone/>
            </a:pPr>
            <a:r>
              <a:rPr lang="en-US" sz="1100" u="sng">
                <a:solidFill>
                  <a:schemeClr val="bg1"/>
                </a:solidFill>
              </a:rPr>
              <a:t>Learning Objective</a:t>
            </a:r>
            <a:r>
              <a:rPr lang="en-US" sz="1100">
                <a:solidFill>
                  <a:schemeClr val="bg1"/>
                </a:solidFill>
              </a:rPr>
              <a:t>: Generate sample course content by applying prompting strategies with a generative AI tool.</a:t>
            </a:r>
          </a:p>
          <a:p>
            <a:pPr marL="158750" indent="0">
              <a:buNone/>
            </a:pPr>
            <a:r>
              <a:rPr lang="en-US" sz="1100">
                <a:solidFill>
                  <a:schemeClr val="bg1"/>
                </a:solidFill>
              </a:rPr>
              <a:t>Display complete framework here</a:t>
            </a:r>
          </a:p>
          <a:p>
            <a:pPr marL="158750" indent="0">
              <a:buNone/>
            </a:pPr>
            <a:r>
              <a:rPr lang="en-US" sz="1100">
                <a:solidFill>
                  <a:schemeClr val="bg1"/>
                </a:solidFill>
              </a:rPr>
              <a:t>We’ll start the orientation week session working together, then split it into 3 parts.  After 20 minutes of this, we’ll come back together and each of you will show what you’ve done (keep a separate document with a draft of your plans).</a:t>
            </a:r>
            <a:endParaRPr lang="en-US"/>
          </a:p>
        </p:txBody>
      </p:sp>
    </p:spTree>
    <p:extLst>
      <p:ext uri="{BB962C8B-B14F-4D97-AF65-F5344CB8AC3E}">
        <p14:creationId xmlns:p14="http://schemas.microsoft.com/office/powerpoint/2010/main" val="3986655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u="none" dirty="0">
                <a:solidFill>
                  <a:schemeClr val="bg1"/>
                </a:solidFill>
              </a:rPr>
              <a:t>(20m – copied from prev. slide)</a:t>
            </a:r>
          </a:p>
          <a:p>
            <a:endParaRPr lang="en-US" dirty="0"/>
          </a:p>
        </p:txBody>
      </p:sp>
    </p:spTree>
    <p:extLst>
      <p:ext uri="{BB962C8B-B14F-4D97-AF65-F5344CB8AC3E}">
        <p14:creationId xmlns:p14="http://schemas.microsoft.com/office/powerpoint/2010/main" val="1255578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(10-15m)</a:t>
            </a:r>
          </a:p>
        </p:txBody>
      </p:sp>
    </p:spTree>
    <p:extLst>
      <p:ext uri="{BB962C8B-B14F-4D97-AF65-F5344CB8AC3E}">
        <p14:creationId xmlns:p14="http://schemas.microsoft.com/office/powerpoint/2010/main" val="247769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(5-10m)</a:t>
            </a:r>
          </a:p>
          <a:p>
            <a:pPr marL="158750" indent="0">
              <a:buNone/>
            </a:pPr>
            <a:r>
              <a:rPr lang="en-US"/>
              <a:t>Feedback, discussion, etc.</a:t>
            </a:r>
          </a:p>
        </p:txBody>
      </p:sp>
    </p:spTree>
    <p:extLst>
      <p:ext uri="{BB962C8B-B14F-4D97-AF65-F5344CB8AC3E}">
        <p14:creationId xmlns:p14="http://schemas.microsoft.com/office/powerpoint/2010/main" val="2286882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en-US" dirty="0"/>
              <a:t>Framework:</a:t>
            </a:r>
          </a:p>
          <a:p>
            <a:pPr>
              <a:buFont typeface="Arial" panose="020B0604020202020204" pitchFamily="34" charset="0"/>
              <a:buChar char="•"/>
            </a:pPr>
            <a:r>
              <a:rPr lang="en-US" dirty="0"/>
              <a:t>no opinions</a:t>
            </a:r>
          </a:p>
          <a:p>
            <a:pPr>
              <a:buFont typeface="Arial" panose="020B0604020202020204" pitchFamily="34" charset="0"/>
              <a:buChar char="•"/>
            </a:pPr>
            <a:r>
              <a:rPr lang="en-US" dirty="0"/>
              <a:t>(4m) justify framework</a:t>
            </a:r>
            <a:br>
              <a:rPr lang="en-US" dirty="0"/>
            </a:br>
            <a:r>
              <a:rPr lang="en-US" dirty="0"/>
              <a:t>-** reduced content generation time (anecdotal)</a:t>
            </a:r>
          </a:p>
          <a:p>
            <a:pPr marL="742950" lvl="1" indent="-285750">
              <a:buFont typeface="Arial" panose="020B0604020202020204" pitchFamily="34" charset="0"/>
              <a:buChar char="•"/>
            </a:pPr>
            <a:r>
              <a:rPr lang="en-US" dirty="0"/>
              <a:t>structured experience easier than on your own</a:t>
            </a:r>
          </a:p>
          <a:p>
            <a:pPr marL="1143000" lvl="2" indent="-228600">
              <a:buFont typeface="Arial" panose="020B0604020202020204" pitchFamily="34" charset="0"/>
              <a:buChar char="•"/>
            </a:pPr>
            <a:r>
              <a:rPr lang="en-US" dirty="0"/>
              <a:t>get experience to evaluate</a:t>
            </a:r>
          </a:p>
          <a:p>
            <a:pPr>
              <a:buFont typeface="Arial" panose="020B0604020202020204" pitchFamily="34" charset="0"/>
              <a:buChar char="•"/>
            </a:pPr>
            <a:r>
              <a:rPr lang="en-US" dirty="0"/>
              <a:t>(&lt;=10m) cover framework (&lt;= 5 slides (not including summary one at end))</a:t>
            </a:r>
          </a:p>
          <a:p>
            <a:pPr>
              <a:buFont typeface="Arial" panose="020B0604020202020204" pitchFamily="34" charset="0"/>
              <a:buChar char="•"/>
            </a:pPr>
            <a:r>
              <a:rPr lang="en-US" dirty="0"/>
              <a:t>(40m) hands on generation: choose your own topic, medium difficulty to see variety</a:t>
            </a:r>
          </a:p>
          <a:p>
            <a:pPr>
              <a:buFont typeface="Arial" panose="020B0604020202020204" pitchFamily="34" charset="0"/>
              <a:buChar char="•"/>
            </a:pPr>
            <a:r>
              <a:rPr lang="en-US" dirty="0"/>
              <a:t>(20m) 2 groups present</a:t>
            </a:r>
          </a:p>
          <a:p>
            <a:pPr marL="742950" lvl="1" indent="-285750">
              <a:buFont typeface="Arial" panose="020B0604020202020204" pitchFamily="34" charset="0"/>
              <a:buChar char="•"/>
            </a:pPr>
            <a:r>
              <a:rPr lang="en-US" dirty="0"/>
              <a:t>5m present</a:t>
            </a:r>
          </a:p>
          <a:p>
            <a:pPr marL="742950" lvl="1" indent="-285750">
              <a:buFont typeface="Arial" panose="020B0604020202020204" pitchFamily="34" charset="0"/>
              <a:buChar char="•"/>
            </a:pPr>
            <a:r>
              <a:rPr lang="en-US" dirty="0"/>
              <a:t>5m questions</a:t>
            </a:r>
          </a:p>
          <a:p>
            <a:pPr>
              <a:buFont typeface="Arial" panose="020B0604020202020204" pitchFamily="34" charset="0"/>
              <a:buChar char="•"/>
            </a:pPr>
            <a:r>
              <a:rPr lang="en-US" dirty="0"/>
              <a:t>(10m) discuss</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defTabSz="914400">
              <a:spcBef>
                <a:spcPts val="0"/>
              </a:spcBef>
              <a:spcAft>
                <a:spcPts val="0"/>
              </a:spcAft>
              <a:buNone/>
            </a:pPr>
            <a:r>
              <a:rPr lang="en-US" sz="1100"/>
              <a:t>By the end of this workshop, you should be able to…</a:t>
            </a:r>
          </a:p>
          <a:p>
            <a:pPr marL="457200" lvl="0" indent="-228600" defTabSz="914400">
              <a:spcBef>
                <a:spcPts val="1200"/>
              </a:spcBef>
              <a:spcAft>
                <a:spcPts val="0"/>
              </a:spcAft>
              <a:buClr>
                <a:srgbClr val="000000"/>
              </a:buClr>
              <a:buSzPts val="1300"/>
              <a:buFont typeface="Arial" panose="020B0604020202020204" pitchFamily="34" charset="0"/>
              <a:buChar char="•"/>
            </a:pPr>
            <a:r>
              <a:rPr lang="en-US" sz="1100"/>
              <a:t>Explain how to effectively prompt generative AI tools like </a:t>
            </a:r>
            <a:r>
              <a:rPr lang="en-US" sz="1100" err="1"/>
              <a:t>ChatGPT</a:t>
            </a:r>
            <a:r>
              <a:rPr lang="en-US" sz="1100"/>
              <a:t> to generate high-quality course content.</a:t>
            </a:r>
          </a:p>
          <a:p>
            <a:pPr marL="457200" lvl="0" indent="-228600" defTabSz="914400">
              <a:spcBef>
                <a:spcPts val="0"/>
              </a:spcBef>
              <a:spcAft>
                <a:spcPts val="0"/>
              </a:spcAft>
              <a:buClr>
                <a:srgbClr val="000000"/>
              </a:buClr>
              <a:buSzPts val="1300"/>
              <a:buFont typeface="Arial" panose="020B0604020202020204" pitchFamily="34" charset="0"/>
              <a:buChar char="•"/>
            </a:pPr>
            <a:r>
              <a:rPr lang="en-US" sz="1100"/>
              <a:t>Generate sample course content by applying prompting strategies with a generative AI tool.</a:t>
            </a:r>
          </a:p>
          <a:p>
            <a:pPr marL="457200" lvl="0" indent="-228600" defTabSz="914400">
              <a:spcBef>
                <a:spcPts val="0"/>
              </a:spcBef>
              <a:spcAft>
                <a:spcPts val="0"/>
              </a:spcAft>
              <a:buClr>
                <a:srgbClr val="000000"/>
              </a:buClr>
              <a:buSzPts val="1300"/>
              <a:buFont typeface="Arial" panose="020B0604020202020204" pitchFamily="34" charset="0"/>
              <a:buChar char="•"/>
            </a:pPr>
            <a:r>
              <a:rPr lang="en-US" sz="1100"/>
              <a:t>Judge the quality, accuracy, and appropriateness of generative AI-created course content.</a:t>
            </a:r>
          </a:p>
        </p:txBody>
      </p:sp>
    </p:spTree>
    <p:extLst>
      <p:ext uri="{BB962C8B-B14F-4D97-AF65-F5344CB8AC3E}">
        <p14:creationId xmlns:p14="http://schemas.microsoft.com/office/powerpoint/2010/main" val="4098443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5dc8005706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25dc8005706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(1.5m) Generative AI refers to AI systems that can generate new content and data versus just analyzing existing information. The most common type we see today are large language models like GPT, which can generate human-like text based on the patterns in the massive datasets they are trained on.</a:t>
            </a:r>
          </a:p>
          <a:p>
            <a:pPr marL="0" lvl="0" indent="0" algn="l" rtl="0">
              <a:lnSpc>
                <a:spcPct val="115000"/>
              </a:lnSpc>
              <a:spcBef>
                <a:spcPts val="0"/>
              </a:spcBef>
              <a:spcAft>
                <a:spcPts val="0"/>
              </a:spcAft>
              <a:buClr>
                <a:schemeClr val="dk1"/>
              </a:buClr>
              <a:buSzPts val="1100"/>
              <a:buFont typeface="Arial"/>
              <a:buNone/>
            </a:pPr>
            <a:r>
              <a:rPr lang="en" dirty="0">
                <a:solidFill>
                  <a:schemeClr val="dk1"/>
                </a:solidFill>
              </a:rPr>
              <a:t>This is as of December 2023.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(5m)  We’ll argue first why you should be interested in it, then discuss some of the benefits as they related to </a:t>
            </a:r>
            <a:r>
              <a:rPr lang="en-US"/>
              <a:t>content generation.</a:t>
            </a:r>
          </a:p>
        </p:txBody>
      </p:sp>
    </p:spTree>
    <p:extLst>
      <p:ext uri="{BB962C8B-B14F-4D97-AF65-F5344CB8AC3E}">
        <p14:creationId xmlns:p14="http://schemas.microsoft.com/office/powerpoint/2010/main" val="4110354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(1.5m)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are a variety of reasons these tools are here to stay in the academic environment.  Among them, from the students’ perspective,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Student-driven motivation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Moreso than regular cheating activities, due to the creative element </a:t>
            </a:r>
            <a:r>
              <a:rPr lang="en-US" dirty="0" err="1"/>
              <a:t>GenAI</a:t>
            </a:r>
            <a:r>
              <a:rPr lang="en-US" dirty="0"/>
              <a:t> introduces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of the best ways to understand how they fit is to try and use them.</a:t>
            </a:r>
          </a:p>
        </p:txBody>
      </p:sp>
      <p:sp>
        <p:nvSpPr>
          <p:cNvPr id="4" name="Slide Number Placeholder 3"/>
          <p:cNvSpPr>
            <a:spLocks noGrp="1"/>
          </p:cNvSpPr>
          <p:nvPr>
            <p:ph type="sldNum" sz="quarter" idx="5"/>
          </p:nvPr>
        </p:nvSpPr>
        <p:spPr/>
        <p:txBody>
          <a:bodyPr/>
          <a:lstStyle/>
          <a:p>
            <a:fld id="{28BDAE62-32B6-48CC-B292-CA4B6C0CE23F}" type="slidenum">
              <a:rPr lang="en-US" smtClean="0"/>
              <a:t>6</a:t>
            </a:fld>
            <a:endParaRPr lang="en-US"/>
          </a:p>
        </p:txBody>
      </p:sp>
    </p:spTree>
    <p:extLst>
      <p:ext uri="{BB962C8B-B14F-4D97-AF65-F5344CB8AC3E}">
        <p14:creationId xmlns:p14="http://schemas.microsoft.com/office/powerpoint/2010/main" val="1383831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(1.5m)</a:t>
            </a:r>
          </a:p>
          <a:p>
            <a:pPr marL="158750" indent="0">
              <a:buNone/>
            </a:pPr>
            <a:r>
              <a:rPr lang="en-US" dirty="0"/>
              <a:t>Beyond simply understanding how they fit, there are a large variety of things </a:t>
            </a:r>
            <a:r>
              <a:rPr lang="en-US" dirty="0" err="1"/>
              <a:t>GenAI</a:t>
            </a:r>
            <a:r>
              <a:rPr lang="en-US" dirty="0"/>
              <a:t> can </a:t>
            </a:r>
            <a:r>
              <a:rPr lang="en-US" i="1" dirty="0"/>
              <a:t>help </a:t>
            </a:r>
            <a:r>
              <a:rPr lang="en-US" i="0" dirty="0"/>
              <a:t>the instructional team with.  On the content generation side, we have abilities like…</a:t>
            </a:r>
            <a:endParaRPr lang="en-US" dirty="0"/>
          </a:p>
        </p:txBody>
      </p:sp>
    </p:spTree>
    <p:extLst>
      <p:ext uri="{BB962C8B-B14F-4D97-AF65-F5344CB8AC3E}">
        <p14:creationId xmlns:p14="http://schemas.microsoft.com/office/powerpoint/2010/main" val="693564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100" u="none">
                <a:solidFill>
                  <a:schemeClr val="tx1"/>
                </a:solidFill>
              </a:rPr>
              <a:t>(10m)</a:t>
            </a:r>
            <a:br>
              <a:rPr lang="en-US" sz="1100" u="none">
                <a:solidFill>
                  <a:schemeClr val="tx1"/>
                </a:solidFill>
              </a:rPr>
            </a:br>
            <a:r>
              <a:rPr lang="en-US" sz="1100" u="sng">
                <a:solidFill>
                  <a:schemeClr val="tx1"/>
                </a:solidFill>
              </a:rPr>
              <a:t>Learning Objective</a:t>
            </a:r>
            <a:r>
              <a:rPr lang="en-US" sz="1100">
                <a:solidFill>
                  <a:schemeClr val="tx1"/>
                </a:solidFill>
              </a:rPr>
              <a:t>: Explain how to effectively prompt generative AI tools like </a:t>
            </a:r>
            <a:r>
              <a:rPr lang="en-US" sz="1100" err="1">
                <a:solidFill>
                  <a:schemeClr val="tx1"/>
                </a:solidFill>
              </a:rPr>
              <a:t>ChatGPT</a:t>
            </a:r>
            <a:r>
              <a:rPr lang="en-US" sz="1100">
                <a:solidFill>
                  <a:schemeClr val="tx1"/>
                </a:solidFill>
              </a:rPr>
              <a:t> to generate high-quality course content.</a:t>
            </a:r>
            <a:endParaRPr lang="en-US"/>
          </a:p>
        </p:txBody>
      </p:sp>
    </p:spTree>
    <p:extLst>
      <p:ext uri="{BB962C8B-B14F-4D97-AF65-F5344CB8AC3E}">
        <p14:creationId xmlns:p14="http://schemas.microsoft.com/office/powerpoint/2010/main" val="31116097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1196088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15FD0-35D7-FBEF-65D6-37E4F1C162E3}"/>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EEF19207-F6D4-4B85-6C79-319C081965B3}"/>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7E5D208-801C-DC43-671B-3483305B336E}"/>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5" name="Footer Placeholder 4">
            <a:extLst>
              <a:ext uri="{FF2B5EF4-FFF2-40B4-BE49-F238E27FC236}">
                <a16:creationId xmlns:a16="http://schemas.microsoft.com/office/drawing/2014/main" id="{105F1CBB-8D0E-97A6-A3D2-6DEA51DE9C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3E4CA5-D2C2-13F1-9DA0-607099DED4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4031924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8140-B6FA-F816-AB00-DA0445F728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83C5FD-F577-CD75-FD2C-8A3C0EB067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A3F020-9A9D-63FE-BEDA-7AD39D282FE1}"/>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5" name="Footer Placeholder 4">
            <a:extLst>
              <a:ext uri="{FF2B5EF4-FFF2-40B4-BE49-F238E27FC236}">
                <a16:creationId xmlns:a16="http://schemas.microsoft.com/office/drawing/2014/main" id="{37DA2EF1-5758-3264-6E7C-3E715A1EFB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342364-B1DE-C935-217D-AED5D30A0DA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48955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E3D126-A8C8-848E-7A3D-33DA1D2EB1B4}"/>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D9959B5-CD4C-7625-44FA-58CA179F318A}"/>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1AD8-8BB2-F8E0-ADD3-C6CD74C5DFF5}"/>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5" name="Footer Placeholder 4">
            <a:extLst>
              <a:ext uri="{FF2B5EF4-FFF2-40B4-BE49-F238E27FC236}">
                <a16:creationId xmlns:a16="http://schemas.microsoft.com/office/drawing/2014/main" id="{F7E206C4-BEC5-B1F8-8475-19F46745C5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99322-9633-E0F4-099D-82BF224CC79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340425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17"/>
        <p:cNvGrpSpPr/>
        <p:nvPr/>
      </p:nvGrpSpPr>
      <p:grpSpPr>
        <a:xfrm>
          <a:off x="0" y="0"/>
          <a:ext cx="0" cy="0"/>
          <a:chOff x="0" y="0"/>
          <a:chExt cx="0" cy="0"/>
        </a:xfrm>
      </p:grpSpPr>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741270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3"/>
        <p:cNvGrpSpPr/>
        <p:nvPr/>
      </p:nvGrpSpPr>
      <p:grpSpPr>
        <a:xfrm>
          <a:off x="0" y="0"/>
          <a:ext cx="0" cy="0"/>
          <a:chOff x="0" y="0"/>
          <a:chExt cx="0" cy="0"/>
        </a:xfrm>
      </p:grpSpPr>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3204423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EA534-68E3-0AA8-2496-172F3FBEAF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893032E-13FD-3113-B7B5-3F2DDC38C8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4C99C-E13E-E012-06E5-B35369AD4039}"/>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5" name="Footer Placeholder 4">
            <a:extLst>
              <a:ext uri="{FF2B5EF4-FFF2-40B4-BE49-F238E27FC236}">
                <a16:creationId xmlns:a16="http://schemas.microsoft.com/office/drawing/2014/main" id="{7C09C7BF-5355-CDD1-8E9B-A8246FB2F4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1E606-8381-E660-7549-E2DD2BF5A08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9294056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424CB-ACDA-37CE-730B-7B4D608ECB8A}"/>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33E65EC-DAE6-C084-87E1-659118F82207}"/>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0F40D5-94CE-5D87-ACCF-48CCF39222D1}"/>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5" name="Footer Placeholder 4">
            <a:extLst>
              <a:ext uri="{FF2B5EF4-FFF2-40B4-BE49-F238E27FC236}">
                <a16:creationId xmlns:a16="http://schemas.microsoft.com/office/drawing/2014/main" id="{91E7193D-13A4-5D97-5E5C-7E29FAF2BE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044476-BE77-5159-6FA1-52065CED152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7796753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CA925-0DBE-D887-780E-BBB77BCED5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E236A7-4C9B-50A2-B52A-4EA59402C3FA}"/>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A5DFE1F-36F7-86D4-AA16-46A8760BC2C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C01BA4-202C-EF63-3AEC-FAA323CF17C8}"/>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6" name="Footer Placeholder 5">
            <a:extLst>
              <a:ext uri="{FF2B5EF4-FFF2-40B4-BE49-F238E27FC236}">
                <a16:creationId xmlns:a16="http://schemas.microsoft.com/office/drawing/2014/main" id="{0D0A8F13-7D03-2187-C250-6F762DFE9A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52ACE-0F11-366F-7FB3-DF2E6FCAF26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0719636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1B285-0AF6-BA84-BAE3-C0EB1FECD22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906CAF-15B5-F96D-3154-C63320785C4A}"/>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58817F6-057E-AE34-27AF-0F6BDA2FA50A}"/>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CBE605-73B1-7235-42BF-5ABEC41F9C86}"/>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8CCDC-110E-B7BD-B998-E88DF5A87038}"/>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DC2064E-AE8C-97C6-7EC5-2A2706279ED3}"/>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8" name="Footer Placeholder 7">
            <a:extLst>
              <a:ext uri="{FF2B5EF4-FFF2-40B4-BE49-F238E27FC236}">
                <a16:creationId xmlns:a16="http://schemas.microsoft.com/office/drawing/2014/main" id="{68E25A30-5F22-014B-DA07-5E70A2CFA2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A3EC098-2DC5-07DF-694A-951624F39EE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39303498"/>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15C67-8FDF-3CA7-2DD7-A4CECFF8B02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740068-6A26-47F8-7A61-10B57F0C4B26}"/>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4" name="Footer Placeholder 3">
            <a:extLst>
              <a:ext uri="{FF2B5EF4-FFF2-40B4-BE49-F238E27FC236}">
                <a16:creationId xmlns:a16="http://schemas.microsoft.com/office/drawing/2014/main" id="{F9D58709-870D-2955-BB35-960DDBCC8A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2A2E75-DE3C-6553-E397-60D6978F0EE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90948690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E956AC-54BE-B3D4-EA13-DAD5306C4D67}"/>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3" name="Footer Placeholder 2">
            <a:extLst>
              <a:ext uri="{FF2B5EF4-FFF2-40B4-BE49-F238E27FC236}">
                <a16:creationId xmlns:a16="http://schemas.microsoft.com/office/drawing/2014/main" id="{626E4A25-59A4-ABF3-695A-0C8D611770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235946E-71CC-1D72-F491-A781726FE17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85500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CF70D-D7AB-0A6A-13C1-239FCC63758E}"/>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52FBD5-051B-519D-6DCC-DA53BA47EF56}"/>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990AEC-0F45-4000-B42A-8F2A87CEDD82}"/>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150A79-F78C-C07B-A6B7-516A73FE0EEB}"/>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6" name="Footer Placeholder 5">
            <a:extLst>
              <a:ext uri="{FF2B5EF4-FFF2-40B4-BE49-F238E27FC236}">
                <a16:creationId xmlns:a16="http://schemas.microsoft.com/office/drawing/2014/main" id="{1DBDE4C8-58C3-D9F7-82B0-BE046E4AA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2F715E-A0AB-72FB-593A-CAF235EB8DF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7625306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B17DC-BF1B-0BFA-756E-B648EF25425F}"/>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92C4DC-2ECA-E4D2-CA40-2DEEC2132CAA}"/>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2E159CC-9876-C20E-C1CC-6942B42DEAE6}"/>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2323AD9-C620-94E0-07CB-33D36799BBF5}"/>
              </a:ext>
            </a:extLst>
          </p:cNvPr>
          <p:cNvSpPr>
            <a:spLocks noGrp="1"/>
          </p:cNvSpPr>
          <p:nvPr>
            <p:ph type="dt" sz="half" idx="10"/>
          </p:nvPr>
        </p:nvSpPr>
        <p:spPr/>
        <p:txBody>
          <a:bodyPr/>
          <a:lstStyle/>
          <a:p>
            <a:fld id="{281F42DD-6D36-4E10-A714-762D50B005F6}" type="datetimeFigureOut">
              <a:rPr lang="en-US" smtClean="0"/>
              <a:t>7/8/2025</a:t>
            </a:fld>
            <a:endParaRPr lang="en-US"/>
          </a:p>
        </p:txBody>
      </p:sp>
      <p:sp>
        <p:nvSpPr>
          <p:cNvPr id="6" name="Footer Placeholder 5">
            <a:extLst>
              <a:ext uri="{FF2B5EF4-FFF2-40B4-BE49-F238E27FC236}">
                <a16:creationId xmlns:a16="http://schemas.microsoft.com/office/drawing/2014/main" id="{8367EB64-3F1C-633A-26C3-9AB8EF3107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9FFA75-55D8-8653-AE18-C6E6C290B3D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7299525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E745FE-58FB-E050-A5AD-36F1CCDC5F4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3ECDC7-7E8A-7ECF-5A71-C90826979282}"/>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5379FB-D090-DD07-31D5-46885FCB51B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81F42DD-6D36-4E10-A714-762D50B005F6}" type="datetimeFigureOut">
              <a:rPr lang="en-US" smtClean="0"/>
              <a:t>7/8/2025</a:t>
            </a:fld>
            <a:endParaRPr lang="en-US"/>
          </a:p>
        </p:txBody>
      </p:sp>
      <p:sp>
        <p:nvSpPr>
          <p:cNvPr id="5" name="Footer Placeholder 4">
            <a:extLst>
              <a:ext uri="{FF2B5EF4-FFF2-40B4-BE49-F238E27FC236}">
                <a16:creationId xmlns:a16="http://schemas.microsoft.com/office/drawing/2014/main" id="{A3EAB375-7227-59C6-CFB1-96CB283F2C37}"/>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C2A61A-4F64-F214-84CA-EF58F740DED8}"/>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65858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nam04.safelinks.protection.outlook.com/?url=https%3A%2F%2Foai.azure.com%2F&amp;data=05%7C02%7Cdickeye%40purdue.edu%7Cac15673c8fa04304e83408dbfaafe52d%7C4130bd397c53419cb1e58758d6d63f21%7C0%7C0%7C638379405594798334%7CUnknown%7CTWFpbGZsb3d8eyJWIjoiMC4wLjAwMDAiLCJQIjoiV2luMzIiLCJBTiI6Ik1haWwiLCJXVCI6Mn0%3D%7C3000%7C%7C%7C&amp;sdata=ZMIcGUrX5YE8EReMCzPhWYFbRwvYOYXrsJNNdA%2FX1v8%3D&amp;reserved=0"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1"/>
        <p:cNvGrpSpPr/>
        <p:nvPr/>
      </p:nvGrpSpPr>
      <p:grpSpPr>
        <a:xfrm>
          <a:off x="0" y="0"/>
          <a:ext cx="0" cy="0"/>
          <a:chOff x="0" y="0"/>
          <a:chExt cx="0" cy="0"/>
        </a:xfrm>
      </p:grpSpPr>
      <p:sp useBgFill="1">
        <p:nvSpPr>
          <p:cNvPr id="105" name="Rectangle 104">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Google Shape;92;p14"/>
          <p:cNvSpPr txBox="1">
            <a:spLocks noGrp="1"/>
          </p:cNvSpPr>
          <p:nvPr>
            <p:ph type="title"/>
          </p:nvPr>
        </p:nvSpPr>
        <p:spPr>
          <a:xfrm>
            <a:off x="3973321" y="480060"/>
            <a:ext cx="4858707" cy="2674620"/>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2300" dirty="0">
                <a:solidFill>
                  <a:schemeClr val="tx1"/>
                </a:solidFill>
              </a:rPr>
              <a:t>Have you completed the Pre-Workshop Survey?</a:t>
            </a:r>
          </a:p>
          <a:p>
            <a:pPr marL="0" lvl="0" indent="0" defTabSz="914400">
              <a:spcBef>
                <a:spcPct val="0"/>
              </a:spcBef>
              <a:spcAft>
                <a:spcPts val="0"/>
              </a:spcAft>
            </a:pPr>
            <a:endParaRPr lang="en-US" sz="2300" dirty="0">
              <a:solidFill>
                <a:schemeClr val="tx1"/>
              </a:solidFill>
            </a:endParaRPr>
          </a:p>
          <a:p>
            <a:pPr marL="0" lvl="0" indent="0" defTabSz="914400">
              <a:spcBef>
                <a:spcPct val="0"/>
              </a:spcBef>
              <a:spcAft>
                <a:spcPts val="0"/>
              </a:spcAft>
            </a:pPr>
            <a:r>
              <a:rPr lang="en-US" sz="2300" dirty="0">
                <a:solidFill>
                  <a:schemeClr val="tx1"/>
                </a:solidFill>
              </a:rPr>
              <a:t>Pre-Perception:</a:t>
            </a:r>
            <a:br>
              <a:rPr lang="en-US" sz="2300" dirty="0">
                <a:solidFill>
                  <a:schemeClr val="tx1"/>
                </a:solidFill>
              </a:rPr>
            </a:br>
            <a:r>
              <a:rPr lang="en-US" sz="2300" dirty="0">
                <a:solidFill>
                  <a:schemeClr val="tx1"/>
                </a:solidFill>
              </a:rPr>
              <a:t>[consult authors if desired]</a:t>
            </a:r>
            <a:br>
              <a:rPr lang="en-US" sz="2300" dirty="0">
                <a:solidFill>
                  <a:schemeClr val="tx1"/>
                </a:solidFill>
              </a:rPr>
            </a:br>
            <a:endParaRPr lang="en-US" sz="2300" strike="sngStrike" dirty="0">
              <a:solidFill>
                <a:schemeClr val="tx1"/>
              </a:solidFill>
            </a:endParaRPr>
          </a:p>
        </p:txBody>
      </p:sp>
      <p:pic>
        <p:nvPicPr>
          <p:cNvPr id="101" name="Picture 100">
            <a:extLst>
              <a:ext uri="{FF2B5EF4-FFF2-40B4-BE49-F238E27FC236}">
                <a16:creationId xmlns:a16="http://schemas.microsoft.com/office/drawing/2014/main" id="{FAF1829E-1A68-CC1D-C095-CE68C33ABFCE}"/>
              </a:ext>
            </a:extLst>
          </p:cNvPr>
          <p:cNvPicPr>
            <a:picLocks noChangeAspect="1"/>
          </p:cNvPicPr>
          <p:nvPr/>
        </p:nvPicPr>
        <p:blipFill rotWithShape="1">
          <a:blip r:embed="rId3"/>
          <a:srcRect l="4695" r="53370" b="1"/>
          <a:stretch/>
        </p:blipFill>
        <p:spPr>
          <a:xfrm>
            <a:off x="20" y="10"/>
            <a:ext cx="3492988" cy="51434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7"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3306950"/>
            <a:ext cx="3182692" cy="13716"/>
          </a:xfrm>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 name="connsiteX0" fmla="*/ 0 w 3182692"/>
              <a:gd name="connsiteY0" fmla="*/ 0 h 13716"/>
              <a:gd name="connsiteX1" fmla="*/ 604711 w 3182692"/>
              <a:gd name="connsiteY1" fmla="*/ 0 h 13716"/>
              <a:gd name="connsiteX2" fmla="*/ 1145769 w 3182692"/>
              <a:gd name="connsiteY2" fmla="*/ 0 h 13716"/>
              <a:gd name="connsiteX3" fmla="*/ 1845961 w 3182692"/>
              <a:gd name="connsiteY3" fmla="*/ 0 h 13716"/>
              <a:gd name="connsiteX4" fmla="*/ 2450673 w 3182692"/>
              <a:gd name="connsiteY4" fmla="*/ 0 h 13716"/>
              <a:gd name="connsiteX5" fmla="*/ 3182692 w 3182692"/>
              <a:gd name="connsiteY5" fmla="*/ 0 h 13716"/>
              <a:gd name="connsiteX6" fmla="*/ 3182692 w 3182692"/>
              <a:gd name="connsiteY6" fmla="*/ 13716 h 13716"/>
              <a:gd name="connsiteX7" fmla="*/ 2546154 w 3182692"/>
              <a:gd name="connsiteY7" fmla="*/ 13716 h 13716"/>
              <a:gd name="connsiteX8" fmla="*/ 1845961 w 3182692"/>
              <a:gd name="connsiteY8" fmla="*/ 13716 h 13716"/>
              <a:gd name="connsiteX9" fmla="*/ 1304904 w 3182692"/>
              <a:gd name="connsiteY9" fmla="*/ 13716 h 13716"/>
              <a:gd name="connsiteX10" fmla="*/ 668365 w 3182692"/>
              <a:gd name="connsiteY10" fmla="*/ 13716 h 13716"/>
              <a:gd name="connsiteX11" fmla="*/ 0 w 3182692"/>
              <a:gd name="connsiteY11" fmla="*/ 13716 h 13716"/>
              <a:gd name="connsiteX12" fmla="*/ 0 w 318269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3716"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2187" y="3577"/>
                  <a:pt x="3182507" y="9896"/>
                  <a:pt x="3182692" y="13716"/>
                </a:cubicBezTo>
                <a:cubicBezTo>
                  <a:pt x="2975928" y="52878"/>
                  <a:pt x="2667693" y="14834"/>
                  <a:pt x="2482500" y="13716"/>
                </a:cubicBezTo>
                <a:cubicBezTo>
                  <a:pt x="2299734" y="32340"/>
                  <a:pt x="1925962" y="4731"/>
                  <a:pt x="1782308" y="13716"/>
                </a:cubicBezTo>
                <a:cubicBezTo>
                  <a:pt x="1635580" y="15974"/>
                  <a:pt x="1257854" y="-8235"/>
                  <a:pt x="1145769" y="13716"/>
                </a:cubicBezTo>
                <a:cubicBezTo>
                  <a:pt x="1025065" y="52002"/>
                  <a:pt x="247799" y="-16108"/>
                  <a:pt x="0" y="13716"/>
                </a:cubicBezTo>
                <a:cubicBezTo>
                  <a:pt x="77" y="9528"/>
                  <a:pt x="-88" y="4529"/>
                  <a:pt x="0" y="0"/>
                </a:cubicBezTo>
                <a:close/>
              </a:path>
              <a:path w="3182692" h="13716"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1785" y="2997"/>
                  <a:pt x="3182452" y="8915"/>
                  <a:pt x="3182692" y="13716"/>
                </a:cubicBezTo>
                <a:cubicBezTo>
                  <a:pt x="3091120" y="-27594"/>
                  <a:pt x="2811074" y="57121"/>
                  <a:pt x="2546154" y="13716"/>
                </a:cubicBezTo>
                <a:cubicBezTo>
                  <a:pt x="2285186" y="22957"/>
                  <a:pt x="2090205" y="-26893"/>
                  <a:pt x="1845961" y="13716"/>
                </a:cubicBezTo>
                <a:cubicBezTo>
                  <a:pt x="1599794" y="26921"/>
                  <a:pt x="1466284" y="32875"/>
                  <a:pt x="1304904" y="13716"/>
                </a:cubicBezTo>
                <a:cubicBezTo>
                  <a:pt x="1189365" y="39203"/>
                  <a:pt x="952251" y="18889"/>
                  <a:pt x="668365" y="13716"/>
                </a:cubicBezTo>
                <a:cubicBezTo>
                  <a:pt x="407868" y="39023"/>
                  <a:pt x="284672" y="-13977"/>
                  <a:pt x="0" y="13716"/>
                </a:cubicBezTo>
                <a:cubicBezTo>
                  <a:pt x="-131" y="10721"/>
                  <a:pt x="1210" y="5539"/>
                  <a:pt x="0" y="0"/>
                </a:cubicBezTo>
                <a:close/>
              </a:path>
              <a:path w="3182692" h="13716"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757" y="2919"/>
                  <a:pt x="3181706" y="10491"/>
                  <a:pt x="3182692" y="13716"/>
                </a:cubicBezTo>
                <a:cubicBezTo>
                  <a:pt x="2996012" y="-5803"/>
                  <a:pt x="2669008" y="22823"/>
                  <a:pt x="2482500" y="13716"/>
                </a:cubicBezTo>
                <a:cubicBezTo>
                  <a:pt x="2296543" y="16674"/>
                  <a:pt x="1935236" y="3366"/>
                  <a:pt x="1782308" y="13716"/>
                </a:cubicBezTo>
                <a:cubicBezTo>
                  <a:pt x="1607683" y="20918"/>
                  <a:pt x="1291498" y="-3203"/>
                  <a:pt x="1145769" y="13716"/>
                </a:cubicBezTo>
                <a:cubicBezTo>
                  <a:pt x="1015407" y="50753"/>
                  <a:pt x="262557" y="21999"/>
                  <a:pt x="0" y="13716"/>
                </a:cubicBezTo>
                <a:cubicBezTo>
                  <a:pt x="304" y="9505"/>
                  <a:pt x="1021" y="5946"/>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3716"/>
                      <a:gd name="connsiteX1" fmla="*/ 604711 w 3182692"/>
                      <a:gd name="connsiteY1" fmla="*/ 0 h 13716"/>
                      <a:gd name="connsiteX2" fmla="*/ 1241250 w 3182692"/>
                      <a:gd name="connsiteY2" fmla="*/ 0 h 13716"/>
                      <a:gd name="connsiteX3" fmla="*/ 1909615 w 3182692"/>
                      <a:gd name="connsiteY3" fmla="*/ 0 h 13716"/>
                      <a:gd name="connsiteX4" fmla="*/ 2577981 w 3182692"/>
                      <a:gd name="connsiteY4" fmla="*/ 0 h 13716"/>
                      <a:gd name="connsiteX5" fmla="*/ 3182692 w 3182692"/>
                      <a:gd name="connsiteY5" fmla="*/ 0 h 13716"/>
                      <a:gd name="connsiteX6" fmla="*/ 3182692 w 3182692"/>
                      <a:gd name="connsiteY6" fmla="*/ 13716 h 13716"/>
                      <a:gd name="connsiteX7" fmla="*/ 2482500 w 3182692"/>
                      <a:gd name="connsiteY7" fmla="*/ 13716 h 13716"/>
                      <a:gd name="connsiteX8" fmla="*/ 1782308 w 3182692"/>
                      <a:gd name="connsiteY8" fmla="*/ 13716 h 13716"/>
                      <a:gd name="connsiteX9" fmla="*/ 1145769 w 3182692"/>
                      <a:gd name="connsiteY9" fmla="*/ 13716 h 13716"/>
                      <a:gd name="connsiteX10" fmla="*/ 0 w 3182692"/>
                      <a:gd name="connsiteY10" fmla="*/ 13716 h 13716"/>
                      <a:gd name="connsiteX11" fmla="*/ 0 w 3182692"/>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3716"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2212" y="2989"/>
                          <a:pt x="3182051" y="10166"/>
                          <a:pt x="3182692" y="13716"/>
                        </a:cubicBezTo>
                        <a:cubicBezTo>
                          <a:pt x="2998421" y="17170"/>
                          <a:pt x="2675038" y="14442"/>
                          <a:pt x="2482500" y="13716"/>
                        </a:cubicBezTo>
                        <a:cubicBezTo>
                          <a:pt x="2289962" y="12990"/>
                          <a:pt x="1930644" y="2262"/>
                          <a:pt x="1782308" y="13716"/>
                        </a:cubicBezTo>
                        <a:cubicBezTo>
                          <a:pt x="1633972" y="25170"/>
                          <a:pt x="1287388" y="-6564"/>
                          <a:pt x="1145769" y="13716"/>
                        </a:cubicBezTo>
                        <a:cubicBezTo>
                          <a:pt x="1004150" y="33996"/>
                          <a:pt x="256377" y="-42010"/>
                          <a:pt x="0" y="13716"/>
                        </a:cubicBezTo>
                        <a:cubicBezTo>
                          <a:pt x="182" y="9317"/>
                          <a:pt x="482" y="5285"/>
                          <a:pt x="0" y="0"/>
                        </a:cubicBezTo>
                        <a:close/>
                      </a:path>
                      <a:path w="3182692" h="13716"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200" y="2764"/>
                          <a:pt x="3182390" y="8747"/>
                          <a:pt x="3182692" y="13716"/>
                        </a:cubicBezTo>
                        <a:cubicBezTo>
                          <a:pt x="3039109" y="-17273"/>
                          <a:pt x="2823860" y="9276"/>
                          <a:pt x="2546154" y="13716"/>
                        </a:cubicBezTo>
                        <a:cubicBezTo>
                          <a:pt x="2268448" y="18156"/>
                          <a:pt x="2098674" y="719"/>
                          <a:pt x="1845961" y="13716"/>
                        </a:cubicBezTo>
                        <a:cubicBezTo>
                          <a:pt x="1593248" y="26713"/>
                          <a:pt x="1456743" y="22988"/>
                          <a:pt x="1304904" y="13716"/>
                        </a:cubicBezTo>
                        <a:cubicBezTo>
                          <a:pt x="1153065" y="4444"/>
                          <a:pt x="947204" y="6554"/>
                          <a:pt x="668365" y="13716"/>
                        </a:cubicBezTo>
                        <a:cubicBezTo>
                          <a:pt x="389526" y="20878"/>
                          <a:pt x="288244" y="-9200"/>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useBgFill="1">
        <p:nvSpPr>
          <p:cNvPr id="142" name="Rectangle 141">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Google Shape;136;p21"/>
          <p:cNvSpPr txBox="1">
            <a:spLocks noGrp="1"/>
          </p:cNvSpPr>
          <p:nvPr>
            <p:ph type="title"/>
          </p:nvPr>
        </p:nvSpPr>
        <p:spPr>
          <a:xfrm>
            <a:off x="628650" y="273843"/>
            <a:ext cx="7886700" cy="994173"/>
          </a:xfrm>
          <a:prstGeom prst="rect">
            <a:avLst/>
          </a:prstGeom>
        </p:spPr>
        <p:txBody>
          <a:bodyPr spcFirstLastPara="1" vert="horz" lIns="91440" tIns="45720" rIns="91440" bIns="45720" rtlCol="0" anchor="ctr" anchorCtr="0">
            <a:normAutofit/>
          </a:bodyPr>
          <a:lstStyle/>
          <a:p>
            <a:pPr marL="0" lvl="0" indent="0" defTabSz="914400">
              <a:spcBef>
                <a:spcPct val="0"/>
              </a:spcBef>
              <a:spcAft>
                <a:spcPts val="0"/>
              </a:spcAft>
            </a:pPr>
            <a:r>
              <a:rPr lang="en-US" sz="3500" kern="1200" dirty="0">
                <a:solidFill>
                  <a:schemeClr val="tx1"/>
                </a:solidFill>
                <a:latin typeface="+mj-lt"/>
                <a:ea typeface="+mj-ea"/>
                <a:cs typeface="+mj-cs"/>
              </a:rPr>
              <a:t>Context and Learning Objectives</a:t>
            </a:r>
          </a:p>
        </p:txBody>
      </p:sp>
      <p:sp>
        <p:nvSpPr>
          <p:cNvPr id="14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Google Shape;137;p21"/>
          <p:cNvSpPr txBox="1">
            <a:spLocks noGrp="1"/>
          </p:cNvSpPr>
          <p:nvPr>
            <p:ph type="body" idx="1"/>
          </p:nvPr>
        </p:nvSpPr>
        <p:spPr>
          <a:xfrm>
            <a:off x="628650" y="1447037"/>
            <a:ext cx="7886700" cy="3539221"/>
          </a:xfrm>
          <a:prstGeom prst="rect">
            <a:avLst/>
          </a:prstGeom>
        </p:spPr>
        <p:txBody>
          <a:bodyPr spcFirstLastPara="1" vert="horz" lIns="91440" tIns="45720" rIns="91440" bIns="45720" rtlCol="0" anchorCtr="0">
            <a:normAutofit/>
          </a:bodyPr>
          <a:lstStyle/>
          <a:p>
            <a:pPr marL="285750" indent="-285750" defTabSz="914400">
              <a:buClr>
                <a:srgbClr val="000000"/>
              </a:buClr>
            </a:pPr>
            <a:r>
              <a:rPr lang="en-US" sz="1400" b="1" dirty="0"/>
              <a:t>Context</a:t>
            </a:r>
            <a:r>
              <a:rPr lang="en-US" sz="1400" dirty="0"/>
              <a:t>: how to act, content topic, previous knowledge, relevant student demographics (e.g., academic year)</a:t>
            </a:r>
          </a:p>
          <a:p>
            <a:pPr marL="285750" indent="-285750" defTabSz="914400">
              <a:buClr>
                <a:srgbClr val="000000"/>
              </a:buClr>
            </a:pPr>
            <a:r>
              <a:rPr lang="en-US" sz="1400" b="1" dirty="0"/>
              <a:t>LOs</a:t>
            </a:r>
            <a:r>
              <a:rPr lang="en-US" sz="1400" dirty="0"/>
              <a:t>: make a </a:t>
            </a:r>
            <a:r>
              <a:rPr lang="en-US" sz="1400" i="1" dirty="0"/>
              <a:t>specific</a:t>
            </a:r>
            <a:r>
              <a:rPr lang="en-US" sz="1400" dirty="0"/>
              <a:t>, </a:t>
            </a:r>
            <a:r>
              <a:rPr lang="en-US" sz="1400" i="1" dirty="0"/>
              <a:t>measurable </a:t>
            </a:r>
            <a:r>
              <a:rPr lang="en-US" sz="1400" dirty="0"/>
              <a:t>request for learning objectives and tell it to use professional language for them.</a:t>
            </a:r>
          </a:p>
          <a:p>
            <a:pPr marL="0" lvl="0" indent="0" defTabSz="914400">
              <a:spcBef>
                <a:spcPts val="1200"/>
              </a:spcBef>
              <a:spcAft>
                <a:spcPts val="0"/>
              </a:spcAft>
              <a:buNone/>
            </a:pPr>
            <a:endParaRPr lang="en-US" sz="1400" dirty="0"/>
          </a:p>
          <a:p>
            <a:pPr marL="0" lvl="0" indent="0" defTabSz="914400">
              <a:spcBef>
                <a:spcPts val="1200"/>
              </a:spcBef>
              <a:spcAft>
                <a:spcPts val="0"/>
              </a:spcAft>
              <a:buNone/>
            </a:pPr>
            <a:r>
              <a:rPr lang="en-US" sz="1400" dirty="0"/>
              <a:t>“Act as an </a:t>
            </a:r>
            <a:r>
              <a:rPr lang="en-US" sz="1400" u="sng" dirty="0"/>
              <a:t>instructor of Computer Science in a university</a:t>
            </a:r>
            <a:r>
              <a:rPr lang="en-US" sz="1400" dirty="0"/>
              <a:t>. The current topic we are covering is </a:t>
            </a:r>
            <a:r>
              <a:rPr lang="en-US" sz="1400" u="sng" dirty="0"/>
              <a:t>Binary Search Trees</a:t>
            </a:r>
            <a:r>
              <a:rPr lang="en-US" sz="1400" dirty="0"/>
              <a:t>. Students know </a:t>
            </a:r>
            <a:r>
              <a:rPr lang="en-US" sz="1400" u="sng" dirty="0"/>
              <a:t>discrete math, basic programming, pointers, primitive data structures, and runtime algorithm analysis</a:t>
            </a:r>
            <a:r>
              <a:rPr lang="en-US" sz="1400" dirty="0"/>
              <a:t>. Students are in their </a:t>
            </a:r>
            <a:r>
              <a:rPr lang="en-US" sz="1400" u="sng" dirty="0"/>
              <a:t>second</a:t>
            </a:r>
            <a:r>
              <a:rPr lang="en-US" sz="1400" dirty="0"/>
              <a:t> year of studies. Give me </a:t>
            </a:r>
            <a:r>
              <a:rPr lang="en-US" sz="1400" u="sng" dirty="0"/>
              <a:t>five</a:t>
            </a:r>
            <a:r>
              <a:rPr lang="en-US" sz="1400" dirty="0"/>
              <a:t> learning objectives for the current topic. Use Bloom's revised taxonomy verbs for the objectives.”</a:t>
            </a:r>
          </a:p>
          <a:p>
            <a:pPr marL="0" lvl="0" indent="0" defTabSz="914400">
              <a:spcBef>
                <a:spcPts val="1200"/>
              </a:spcBef>
              <a:spcAft>
                <a:spcPts val="1200"/>
              </a:spcAft>
              <a:buNone/>
            </a:pPr>
            <a:r>
              <a:rPr lang="en-US" sz="1400" dirty="0"/>
              <a:t>“Act as a [</a:t>
            </a:r>
            <a:r>
              <a:rPr lang="en-US" sz="1400" i="1" dirty="0"/>
              <a:t>insert top-level expert in the field you are using </a:t>
            </a:r>
            <a:r>
              <a:rPr lang="en-US" sz="1400" i="1" dirty="0" err="1"/>
              <a:t>GenAI</a:t>
            </a:r>
            <a:r>
              <a:rPr lang="en-US" sz="1400" i="1" dirty="0"/>
              <a:t> for, with more qualifications or titles if necessary</a:t>
            </a:r>
            <a:r>
              <a:rPr lang="en-US" sz="1400" dirty="0"/>
              <a:t>].  The topic we are covering is [</a:t>
            </a:r>
            <a:r>
              <a:rPr lang="en-US" sz="1400" i="1" dirty="0"/>
              <a:t>topic(s)</a:t>
            </a:r>
            <a:r>
              <a:rPr lang="en-US" sz="1400" dirty="0"/>
              <a:t>]. Students know [</a:t>
            </a:r>
            <a:r>
              <a:rPr lang="en-US" sz="1400" i="1" dirty="0"/>
              <a:t>insert any relevant skills students have</a:t>
            </a:r>
            <a:r>
              <a:rPr lang="en-US" sz="1400" dirty="0"/>
              <a:t>]. Students are in their [</a:t>
            </a:r>
            <a:r>
              <a:rPr lang="en-US" sz="1400" i="1" dirty="0"/>
              <a:t>year</a:t>
            </a:r>
            <a:r>
              <a:rPr lang="en-US" sz="1400" dirty="0"/>
              <a:t>] year of studies.  Give me [</a:t>
            </a:r>
            <a:r>
              <a:rPr lang="en-US" sz="1400" i="1" dirty="0"/>
              <a:t>choose 5-10</a:t>
            </a:r>
            <a:r>
              <a:rPr lang="en-US" sz="1400" dirty="0"/>
              <a:t>] learning objectives for the current topic.  Use Bloom’s revised taxonomy of verbs for the objectives.”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CBB2B1F0-0DD6-4744-9A46-7A344FB48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0BC47-0F37-8D04-483A-84711596E520}"/>
              </a:ext>
            </a:extLst>
          </p:cNvPr>
          <p:cNvSpPr>
            <a:spLocks noGrp="1"/>
          </p:cNvSpPr>
          <p:nvPr>
            <p:ph type="title"/>
          </p:nvPr>
        </p:nvSpPr>
        <p:spPr>
          <a:xfrm>
            <a:off x="630936" y="320040"/>
            <a:ext cx="7879842" cy="1439355"/>
          </a:xfrm>
        </p:spPr>
        <p:txBody>
          <a:bodyPr anchor="b">
            <a:normAutofit/>
          </a:bodyPr>
          <a:lstStyle/>
          <a:p>
            <a:r>
              <a:rPr lang="en-US" sz="4500"/>
              <a:t>Important note</a:t>
            </a:r>
          </a:p>
        </p:txBody>
      </p:sp>
      <p:sp>
        <p:nvSpPr>
          <p:cNvPr id="14" name="Rectangle 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2174945"/>
            <a:ext cx="7838694"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2" name="Rectangle 1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2082023"/>
            <a:ext cx="1405092" cy="10287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D27838C6-32E8-1214-D29B-4213D22C6D03}"/>
              </a:ext>
            </a:extLst>
          </p:cNvPr>
          <p:cNvSpPr>
            <a:spLocks noGrp="1"/>
          </p:cNvSpPr>
          <p:nvPr>
            <p:ph idx="1"/>
          </p:nvPr>
        </p:nvSpPr>
        <p:spPr>
          <a:xfrm>
            <a:off x="630936" y="2502951"/>
            <a:ext cx="7882128" cy="2179265"/>
          </a:xfrm>
        </p:spPr>
        <p:txBody>
          <a:bodyPr>
            <a:normAutofit/>
          </a:bodyPr>
          <a:lstStyle/>
          <a:p>
            <a:r>
              <a:rPr lang="en-US" sz="1700" dirty="0"/>
              <a:t>Don’t expect it to be perfect all the time, that’s not what it’s built for.</a:t>
            </a:r>
            <a:br>
              <a:rPr lang="en-US" sz="1700" dirty="0"/>
            </a:br>
            <a:r>
              <a:rPr lang="en-US" sz="1700" dirty="0"/>
              <a:t>If you ask for 5-10 things, only expect 2-4 of them to be good.</a:t>
            </a:r>
          </a:p>
          <a:p>
            <a:r>
              <a:rPr lang="en-US" sz="1700" dirty="0"/>
              <a:t>Select 2-4 learning objectives to create your course content over that you feel are reasonable for the targeted student skill level and context.</a:t>
            </a:r>
          </a:p>
        </p:txBody>
      </p:sp>
    </p:spTree>
    <p:extLst>
      <p:ext uri="{BB962C8B-B14F-4D97-AF65-F5344CB8AC3E}">
        <p14:creationId xmlns:p14="http://schemas.microsoft.com/office/powerpoint/2010/main" val="11669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AE08-6333-B85A-3A27-A4E74504E148}"/>
              </a:ext>
            </a:extLst>
          </p:cNvPr>
          <p:cNvSpPr>
            <a:spLocks noGrp="1"/>
          </p:cNvSpPr>
          <p:nvPr>
            <p:ph type="title"/>
          </p:nvPr>
        </p:nvSpPr>
        <p:spPr>
          <a:xfrm>
            <a:off x="293155" y="-11805"/>
            <a:ext cx="8581904" cy="497584"/>
          </a:xfrm>
        </p:spPr>
        <p:txBody>
          <a:bodyPr>
            <a:noAutofit/>
          </a:bodyPr>
          <a:lstStyle/>
          <a:p>
            <a:r>
              <a:rPr lang="en-US" sz="2400" dirty="0">
                <a:effectLst/>
              </a:rPr>
              <a:t>GAIDE: Generative AI for Instructional Development and Education</a:t>
            </a:r>
            <a:endParaRPr lang="en-US" sz="2400" dirty="0"/>
          </a:p>
        </p:txBody>
      </p:sp>
      <p:sp>
        <p:nvSpPr>
          <p:cNvPr id="4" name="Rectangle: Rounded Corners 3">
            <a:extLst>
              <a:ext uri="{FF2B5EF4-FFF2-40B4-BE49-F238E27FC236}">
                <a16:creationId xmlns:a16="http://schemas.microsoft.com/office/drawing/2014/main" id="{0FEEA3AA-79AC-1E90-BCAC-DC6A9EC9B5D3}"/>
              </a:ext>
            </a:extLst>
          </p:cNvPr>
          <p:cNvSpPr/>
          <p:nvPr/>
        </p:nvSpPr>
        <p:spPr>
          <a:xfrm>
            <a:off x="179448" y="677806"/>
            <a:ext cx="1273278" cy="599314"/>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Set goals (offline)</a:t>
            </a:r>
          </a:p>
        </p:txBody>
      </p:sp>
      <p:grpSp>
        <p:nvGrpSpPr>
          <p:cNvPr id="7" name="Group 6">
            <a:extLst>
              <a:ext uri="{FF2B5EF4-FFF2-40B4-BE49-F238E27FC236}">
                <a16:creationId xmlns:a16="http://schemas.microsoft.com/office/drawing/2014/main" id="{CB711FBC-C5EE-276D-A83E-183F8BA9CC5E}"/>
              </a:ext>
            </a:extLst>
          </p:cNvPr>
          <p:cNvGrpSpPr/>
          <p:nvPr/>
        </p:nvGrpSpPr>
        <p:grpSpPr>
          <a:xfrm>
            <a:off x="1455415" y="686839"/>
            <a:ext cx="1759971" cy="590281"/>
            <a:chOff x="1843552" y="1268016"/>
            <a:chExt cx="1759971" cy="590281"/>
          </a:xfrm>
        </p:grpSpPr>
        <p:sp>
          <p:nvSpPr>
            <p:cNvPr id="5" name="Rectangle: Rounded Corners 4">
              <a:extLst>
                <a:ext uri="{FF2B5EF4-FFF2-40B4-BE49-F238E27FC236}">
                  <a16:creationId xmlns:a16="http://schemas.microsoft.com/office/drawing/2014/main" id="{FF3AC6F6-EBDD-193B-8BA7-EF7D5A219A33}"/>
                </a:ext>
              </a:extLst>
            </p:cNvPr>
            <p:cNvSpPr/>
            <p:nvPr/>
          </p:nvSpPr>
          <p:spPr>
            <a:xfrm>
              <a:off x="2315497" y="1268016"/>
              <a:ext cx="1288026" cy="590281"/>
            </a:xfrm>
            <a:prstGeom prst="roundRect">
              <a:avLst/>
            </a:prstGeom>
            <a:solidFill>
              <a:srgbClr val="C3F7C8"/>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Set up the context</a:t>
              </a:r>
            </a:p>
          </p:txBody>
        </p:sp>
        <p:sp>
          <p:nvSpPr>
            <p:cNvPr id="6" name="Arrow: Right 5">
              <a:extLst>
                <a:ext uri="{FF2B5EF4-FFF2-40B4-BE49-F238E27FC236}">
                  <a16:creationId xmlns:a16="http://schemas.microsoft.com/office/drawing/2014/main" id="{36912027-E405-94E3-0396-0FBBE6D26F6E}"/>
                </a:ext>
              </a:extLst>
            </p:cNvPr>
            <p:cNvSpPr/>
            <p:nvPr/>
          </p:nvSpPr>
          <p:spPr>
            <a:xfrm>
              <a:off x="1843552" y="1440253"/>
              <a:ext cx="466566"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8" name="TextBox 7">
            <a:extLst>
              <a:ext uri="{FF2B5EF4-FFF2-40B4-BE49-F238E27FC236}">
                <a16:creationId xmlns:a16="http://schemas.microsoft.com/office/drawing/2014/main" id="{4A1EDAE5-FC7A-B1E7-A01F-C7818FB2D712}"/>
              </a:ext>
            </a:extLst>
          </p:cNvPr>
          <p:cNvSpPr txBox="1"/>
          <p:nvPr/>
        </p:nvSpPr>
        <p:spPr>
          <a:xfrm>
            <a:off x="66606" y="1368064"/>
            <a:ext cx="1800691" cy="954107"/>
          </a:xfrm>
          <a:prstGeom prst="rect">
            <a:avLst/>
          </a:prstGeom>
          <a:noFill/>
        </p:spPr>
        <p:txBody>
          <a:bodyPr wrap="square" rtlCol="0">
            <a:spAutoFit/>
          </a:bodyPr>
          <a:lstStyle/>
          <a:p>
            <a:r>
              <a:rPr lang="en-US" sz="1400" dirty="0"/>
              <a:t>“To provide meaningful, engaging, and fresh content for students in CS251”</a:t>
            </a:r>
          </a:p>
        </p:txBody>
      </p:sp>
      <p:sp>
        <p:nvSpPr>
          <p:cNvPr id="11" name="Arrow: Right 10">
            <a:extLst>
              <a:ext uri="{FF2B5EF4-FFF2-40B4-BE49-F238E27FC236}">
                <a16:creationId xmlns:a16="http://schemas.microsoft.com/office/drawing/2014/main" id="{17321CEA-E563-C23E-A141-DF3CEA7C7979}"/>
              </a:ext>
            </a:extLst>
          </p:cNvPr>
          <p:cNvSpPr/>
          <p:nvPr/>
        </p:nvSpPr>
        <p:spPr>
          <a:xfrm>
            <a:off x="3215386" y="859076"/>
            <a:ext cx="447282"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14" name="TextBox 13">
            <a:extLst>
              <a:ext uri="{FF2B5EF4-FFF2-40B4-BE49-F238E27FC236}">
                <a16:creationId xmlns:a16="http://schemas.microsoft.com/office/drawing/2014/main" id="{C3ADD7C1-F13E-1D12-A021-1C8DC3D8BD42}"/>
              </a:ext>
            </a:extLst>
          </p:cNvPr>
          <p:cNvSpPr txBox="1"/>
          <p:nvPr/>
        </p:nvSpPr>
        <p:spPr>
          <a:xfrm>
            <a:off x="1800110" y="1368626"/>
            <a:ext cx="1868129" cy="1169551"/>
          </a:xfrm>
          <a:prstGeom prst="rect">
            <a:avLst/>
          </a:prstGeom>
          <a:noFill/>
        </p:spPr>
        <p:txBody>
          <a:bodyPr wrap="square" rtlCol="0">
            <a:spAutoFit/>
          </a:bodyPr>
          <a:lstStyle/>
          <a:p>
            <a:pPr rtl="0">
              <a:spcBef>
                <a:spcPts val="0"/>
              </a:spcBef>
              <a:spcAft>
                <a:spcPts val="0"/>
              </a:spcAft>
            </a:pPr>
            <a:r>
              <a:rPr lang="en-US" sz="1400" b="0" i="0" u="none" strike="noStrike" dirty="0">
                <a:solidFill>
                  <a:srgbClr val="000000"/>
                </a:solidFill>
                <a:effectLst/>
              </a:rPr>
              <a:t>How to act, previous knowledge, context, expected student skill level (measured by year in program)</a:t>
            </a:r>
            <a:endParaRPr lang="en-US" sz="1400" b="0" dirty="0">
              <a:effectLst/>
            </a:endParaRPr>
          </a:p>
        </p:txBody>
      </p:sp>
      <p:sp>
        <p:nvSpPr>
          <p:cNvPr id="15" name="TextBox 14">
            <a:extLst>
              <a:ext uri="{FF2B5EF4-FFF2-40B4-BE49-F238E27FC236}">
                <a16:creationId xmlns:a16="http://schemas.microsoft.com/office/drawing/2014/main" id="{25021849-75E6-B51D-40ED-D150CBE5C9E2}"/>
              </a:ext>
            </a:extLst>
          </p:cNvPr>
          <p:cNvSpPr txBox="1"/>
          <p:nvPr/>
        </p:nvSpPr>
        <p:spPr>
          <a:xfrm>
            <a:off x="3662667" y="1368626"/>
            <a:ext cx="1868129" cy="954107"/>
          </a:xfrm>
          <a:prstGeom prst="rect">
            <a:avLst/>
          </a:prstGeom>
          <a:noFill/>
        </p:spPr>
        <p:txBody>
          <a:bodyPr wrap="square" rtlCol="0">
            <a:spAutoFit/>
          </a:bodyPr>
          <a:lstStyle/>
          <a:p>
            <a:pPr rtl="0">
              <a:spcBef>
                <a:spcPts val="0"/>
              </a:spcBef>
              <a:spcAft>
                <a:spcPts val="0"/>
              </a:spcAft>
            </a:pPr>
            <a:r>
              <a:rPr lang="en-US" sz="1400" b="0" i="0" u="none" strike="noStrike" dirty="0">
                <a:solidFill>
                  <a:srgbClr val="000000"/>
                </a:solidFill>
                <a:effectLst/>
              </a:rPr>
              <a:t>Specific, measurable request for learning objectives (using Bloom’s taxonomy)</a:t>
            </a:r>
          </a:p>
        </p:txBody>
      </p:sp>
      <p:grpSp>
        <p:nvGrpSpPr>
          <p:cNvPr id="27" name="Group 26">
            <a:extLst>
              <a:ext uri="{FF2B5EF4-FFF2-40B4-BE49-F238E27FC236}">
                <a16:creationId xmlns:a16="http://schemas.microsoft.com/office/drawing/2014/main" id="{7BBEFE94-B231-4D47-662A-282345A94DF2}"/>
              </a:ext>
            </a:extLst>
          </p:cNvPr>
          <p:cNvGrpSpPr/>
          <p:nvPr/>
        </p:nvGrpSpPr>
        <p:grpSpPr>
          <a:xfrm>
            <a:off x="5422640" y="613592"/>
            <a:ext cx="2299909" cy="687012"/>
            <a:chOff x="418981" y="3588924"/>
            <a:chExt cx="2299909" cy="687012"/>
          </a:xfrm>
        </p:grpSpPr>
        <p:sp>
          <p:nvSpPr>
            <p:cNvPr id="28" name="Arrow: Right 27">
              <a:extLst>
                <a:ext uri="{FF2B5EF4-FFF2-40B4-BE49-F238E27FC236}">
                  <a16:creationId xmlns:a16="http://schemas.microsoft.com/office/drawing/2014/main" id="{3310D238-B7C3-20A6-5256-434F40ED3EC0}"/>
                </a:ext>
              </a:extLst>
            </p:cNvPr>
            <p:cNvSpPr/>
            <p:nvPr/>
          </p:nvSpPr>
          <p:spPr>
            <a:xfrm>
              <a:off x="418981" y="3834408"/>
              <a:ext cx="411845"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29" name="Rectangle: Rounded Corners 28">
              <a:extLst>
                <a:ext uri="{FF2B5EF4-FFF2-40B4-BE49-F238E27FC236}">
                  <a16:creationId xmlns:a16="http://schemas.microsoft.com/office/drawing/2014/main" id="{BF3BB694-AECF-E22D-2BEF-E72322D77492}"/>
                </a:ext>
              </a:extLst>
            </p:cNvPr>
            <p:cNvSpPr/>
            <p:nvPr/>
          </p:nvSpPr>
          <p:spPr>
            <a:xfrm>
              <a:off x="830825" y="3588924"/>
              <a:ext cx="1888065" cy="687012"/>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Dive into particular course content</a:t>
              </a:r>
            </a:p>
          </p:txBody>
        </p:sp>
      </p:grpSp>
      <p:sp>
        <p:nvSpPr>
          <p:cNvPr id="34" name="Rectangle: Rounded Corners 33">
            <a:extLst>
              <a:ext uri="{FF2B5EF4-FFF2-40B4-BE49-F238E27FC236}">
                <a16:creationId xmlns:a16="http://schemas.microsoft.com/office/drawing/2014/main" id="{F1E68F5E-47DA-5653-DB10-821DC4597C6D}"/>
              </a:ext>
            </a:extLst>
          </p:cNvPr>
          <p:cNvSpPr/>
          <p:nvPr/>
        </p:nvSpPr>
        <p:spPr>
          <a:xfrm>
            <a:off x="1280117" y="2650149"/>
            <a:ext cx="1551100" cy="516461"/>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Start with an outline</a:t>
            </a:r>
          </a:p>
        </p:txBody>
      </p:sp>
      <p:sp>
        <p:nvSpPr>
          <p:cNvPr id="39" name="Rectangle: Rounded Corners 38">
            <a:extLst>
              <a:ext uri="{FF2B5EF4-FFF2-40B4-BE49-F238E27FC236}">
                <a16:creationId xmlns:a16="http://schemas.microsoft.com/office/drawing/2014/main" id="{146B4F87-AE8B-189E-327E-B9FEE5654EFA}"/>
              </a:ext>
            </a:extLst>
          </p:cNvPr>
          <p:cNvSpPr/>
          <p:nvPr/>
        </p:nvSpPr>
        <p:spPr>
          <a:xfrm>
            <a:off x="1270285" y="3254920"/>
            <a:ext cx="1560932" cy="1029503"/>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Start with a list of potential problems from specific LOs</a:t>
            </a:r>
          </a:p>
        </p:txBody>
      </p:sp>
      <p:grpSp>
        <p:nvGrpSpPr>
          <p:cNvPr id="40" name="Group 39">
            <a:extLst>
              <a:ext uri="{FF2B5EF4-FFF2-40B4-BE49-F238E27FC236}">
                <a16:creationId xmlns:a16="http://schemas.microsoft.com/office/drawing/2014/main" id="{97D12439-771A-AE44-C611-229890E3DBA7}"/>
              </a:ext>
            </a:extLst>
          </p:cNvPr>
          <p:cNvGrpSpPr/>
          <p:nvPr/>
        </p:nvGrpSpPr>
        <p:grpSpPr>
          <a:xfrm>
            <a:off x="2834356" y="2832168"/>
            <a:ext cx="376227" cy="799770"/>
            <a:chOff x="6504077" y="1007946"/>
            <a:chExt cx="383433" cy="799770"/>
          </a:xfrm>
        </p:grpSpPr>
        <p:sp>
          <p:nvSpPr>
            <p:cNvPr id="41" name="Arrow: Right 40">
              <a:extLst>
                <a:ext uri="{FF2B5EF4-FFF2-40B4-BE49-F238E27FC236}">
                  <a16:creationId xmlns:a16="http://schemas.microsoft.com/office/drawing/2014/main" id="{6434ED5F-455C-4026-223B-00A2796F71DD}"/>
                </a:ext>
              </a:extLst>
            </p:cNvPr>
            <p:cNvSpPr/>
            <p:nvPr/>
          </p:nvSpPr>
          <p:spPr>
            <a:xfrm>
              <a:off x="6508969" y="1007946"/>
              <a:ext cx="378541"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42" name="Arrow: Right 41">
              <a:extLst>
                <a:ext uri="{FF2B5EF4-FFF2-40B4-BE49-F238E27FC236}">
                  <a16:creationId xmlns:a16="http://schemas.microsoft.com/office/drawing/2014/main" id="{B38892EC-78A6-C0D9-695F-A2D7B95E0CF9}"/>
                </a:ext>
              </a:extLst>
            </p:cNvPr>
            <p:cNvSpPr/>
            <p:nvPr/>
          </p:nvSpPr>
          <p:spPr>
            <a:xfrm>
              <a:off x="6504077" y="1561910"/>
              <a:ext cx="378541"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9" name="Arrow: Right 8">
            <a:extLst>
              <a:ext uri="{FF2B5EF4-FFF2-40B4-BE49-F238E27FC236}">
                <a16:creationId xmlns:a16="http://schemas.microsoft.com/office/drawing/2014/main" id="{4B0EB36C-9D0C-2476-B9A6-03F78B63326C}"/>
              </a:ext>
            </a:extLst>
          </p:cNvPr>
          <p:cNvSpPr/>
          <p:nvPr/>
        </p:nvSpPr>
        <p:spPr>
          <a:xfrm>
            <a:off x="7725098" y="585882"/>
            <a:ext cx="1273278" cy="35807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Lecture-Style</a:t>
            </a:r>
            <a:endParaRPr lang="en-US" sz="1400" dirty="0">
              <a:solidFill>
                <a:schemeClr val="tx1"/>
              </a:solidFill>
            </a:endParaRPr>
          </a:p>
        </p:txBody>
      </p:sp>
      <p:sp>
        <p:nvSpPr>
          <p:cNvPr id="13" name="Arrow: Right 12">
            <a:extLst>
              <a:ext uri="{FF2B5EF4-FFF2-40B4-BE49-F238E27FC236}">
                <a16:creationId xmlns:a16="http://schemas.microsoft.com/office/drawing/2014/main" id="{A2726474-BA87-8785-5A1B-0B547FA440B3}"/>
              </a:ext>
            </a:extLst>
          </p:cNvPr>
          <p:cNvSpPr/>
          <p:nvPr/>
        </p:nvSpPr>
        <p:spPr>
          <a:xfrm>
            <a:off x="7722549" y="948283"/>
            <a:ext cx="1288026" cy="374372"/>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Problem Creation</a:t>
            </a:r>
          </a:p>
        </p:txBody>
      </p:sp>
      <p:sp>
        <p:nvSpPr>
          <p:cNvPr id="16" name="TextBox 15">
            <a:extLst>
              <a:ext uri="{FF2B5EF4-FFF2-40B4-BE49-F238E27FC236}">
                <a16:creationId xmlns:a16="http://schemas.microsoft.com/office/drawing/2014/main" id="{0183097A-C266-CC74-50E4-3B04B0A8DD83}"/>
              </a:ext>
            </a:extLst>
          </p:cNvPr>
          <p:cNvSpPr txBox="1"/>
          <p:nvPr/>
        </p:nvSpPr>
        <p:spPr>
          <a:xfrm>
            <a:off x="3414364" y="3882840"/>
            <a:ext cx="1176585" cy="523220"/>
          </a:xfrm>
          <a:prstGeom prst="rect">
            <a:avLst/>
          </a:prstGeom>
          <a:noFill/>
        </p:spPr>
        <p:txBody>
          <a:bodyPr wrap="square" rtlCol="0">
            <a:spAutoFit/>
          </a:bodyPr>
          <a:lstStyle/>
          <a:p>
            <a:pPr algn="ctr"/>
            <a:r>
              <a:rPr lang="en-US" sz="1400" dirty="0"/>
              <a:t>Use technical language</a:t>
            </a:r>
          </a:p>
        </p:txBody>
      </p:sp>
      <p:sp>
        <p:nvSpPr>
          <p:cNvPr id="51" name="Arrow: Right 50">
            <a:extLst>
              <a:ext uri="{FF2B5EF4-FFF2-40B4-BE49-F238E27FC236}">
                <a16:creationId xmlns:a16="http://schemas.microsoft.com/office/drawing/2014/main" id="{808C9DDD-D30C-5390-5214-2AC364183E73}"/>
              </a:ext>
            </a:extLst>
          </p:cNvPr>
          <p:cNvSpPr/>
          <p:nvPr/>
        </p:nvSpPr>
        <p:spPr>
          <a:xfrm>
            <a:off x="66606" y="2736889"/>
            <a:ext cx="1198264" cy="35807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Lecture-Style</a:t>
            </a:r>
            <a:endParaRPr lang="en-US" sz="1400" dirty="0">
              <a:solidFill>
                <a:schemeClr val="tx1"/>
              </a:solidFill>
            </a:endParaRPr>
          </a:p>
        </p:txBody>
      </p:sp>
      <p:sp>
        <p:nvSpPr>
          <p:cNvPr id="52" name="Arrow: Right 51">
            <a:extLst>
              <a:ext uri="{FF2B5EF4-FFF2-40B4-BE49-F238E27FC236}">
                <a16:creationId xmlns:a16="http://schemas.microsoft.com/office/drawing/2014/main" id="{45890A57-454D-AF1D-E7A1-7B47E9CB0AFB}"/>
              </a:ext>
            </a:extLst>
          </p:cNvPr>
          <p:cNvSpPr/>
          <p:nvPr/>
        </p:nvSpPr>
        <p:spPr>
          <a:xfrm>
            <a:off x="64397" y="3241524"/>
            <a:ext cx="1198264" cy="374372"/>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lIns="137160" rtlCol="0" anchor="ctr"/>
          <a:lstStyle/>
          <a:p>
            <a:pPr algn="ctr"/>
            <a:r>
              <a:rPr lang="en-US" sz="1200" dirty="0">
                <a:solidFill>
                  <a:schemeClr val="tx1"/>
                </a:solidFill>
              </a:rPr>
              <a:t>Problem Creation</a:t>
            </a:r>
          </a:p>
        </p:txBody>
      </p:sp>
      <p:grpSp>
        <p:nvGrpSpPr>
          <p:cNvPr id="3" name="Group 2">
            <a:extLst>
              <a:ext uri="{FF2B5EF4-FFF2-40B4-BE49-F238E27FC236}">
                <a16:creationId xmlns:a16="http://schemas.microsoft.com/office/drawing/2014/main" id="{15BF9974-E9B8-E9A3-6723-C5D854820D4D}"/>
              </a:ext>
            </a:extLst>
          </p:cNvPr>
          <p:cNvGrpSpPr/>
          <p:nvPr/>
        </p:nvGrpSpPr>
        <p:grpSpPr>
          <a:xfrm>
            <a:off x="3641176" y="399413"/>
            <a:ext cx="1798098" cy="1025236"/>
            <a:chOff x="1884577" y="457460"/>
            <a:chExt cx="1389224" cy="954108"/>
          </a:xfrm>
        </p:grpSpPr>
        <p:grpSp>
          <p:nvGrpSpPr>
            <p:cNvPr id="30" name="Group 29">
              <a:extLst>
                <a:ext uri="{FF2B5EF4-FFF2-40B4-BE49-F238E27FC236}">
                  <a16:creationId xmlns:a16="http://schemas.microsoft.com/office/drawing/2014/main" id="{8450EFCB-AED9-F259-9068-6C91AB34C7EF}"/>
                </a:ext>
              </a:extLst>
            </p:cNvPr>
            <p:cNvGrpSpPr/>
            <p:nvPr/>
          </p:nvGrpSpPr>
          <p:grpSpPr>
            <a:xfrm>
              <a:off x="1884577" y="457460"/>
              <a:ext cx="1389224" cy="954108"/>
              <a:chOff x="1821692" y="710883"/>
              <a:chExt cx="1136630" cy="917920"/>
            </a:xfrm>
            <a:solidFill>
              <a:srgbClr val="C3F7C8"/>
            </a:solidFill>
          </p:grpSpPr>
          <p:sp>
            <p:nvSpPr>
              <p:cNvPr id="32" name="Arrow: Curved Down 31">
                <a:extLst>
                  <a:ext uri="{FF2B5EF4-FFF2-40B4-BE49-F238E27FC236}">
                    <a16:creationId xmlns:a16="http://schemas.microsoft.com/office/drawing/2014/main" id="{E35E1421-9254-F07A-C78F-C609A8484B25}"/>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sp>
            <p:nvSpPr>
              <p:cNvPr id="33" name="Arrow: Curved Down 32">
                <a:extLst>
                  <a:ext uri="{FF2B5EF4-FFF2-40B4-BE49-F238E27FC236}">
                    <a16:creationId xmlns:a16="http://schemas.microsoft.com/office/drawing/2014/main" id="{36C577A8-67CB-C30D-1F52-E1AB0810C1B2}"/>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grpSp>
        <p:sp>
          <p:nvSpPr>
            <p:cNvPr id="31" name="Oval 30">
              <a:extLst>
                <a:ext uri="{FF2B5EF4-FFF2-40B4-BE49-F238E27FC236}">
                  <a16:creationId xmlns:a16="http://schemas.microsoft.com/office/drawing/2014/main" id="{094A7198-47F9-6213-8A5B-65FC9E8BD259}"/>
                </a:ext>
              </a:extLst>
            </p:cNvPr>
            <p:cNvSpPr/>
            <p:nvPr/>
          </p:nvSpPr>
          <p:spPr>
            <a:xfrm>
              <a:off x="2099237" y="491956"/>
              <a:ext cx="959048" cy="895938"/>
            </a:xfrm>
            <a:prstGeom prst="ellipse">
              <a:avLst/>
            </a:prstGeom>
            <a:solidFill>
              <a:srgbClr val="C3F7C8"/>
            </a:solidFill>
          </p:spPr>
          <p:style>
            <a:lnRef idx="2">
              <a:schemeClr val="accent1">
                <a:shade val="15000"/>
              </a:schemeClr>
            </a:lnRef>
            <a:fillRef idx="1">
              <a:schemeClr val="accent1"/>
            </a:fillRef>
            <a:effectRef idx="0">
              <a:schemeClr val="accent1"/>
            </a:effectRef>
            <a:fontRef idx="minor">
              <a:schemeClr val="lt1"/>
            </a:fontRef>
          </p:style>
          <p:txBody>
            <a:bodyPr wrap="none" tIns="164592" rtlCol="0" anchor="ctr"/>
            <a:lstStyle/>
            <a:p>
              <a:pPr algn="ctr"/>
              <a:r>
                <a:rPr lang="en-US" sz="1600" dirty="0">
                  <a:solidFill>
                    <a:schemeClr val="tx1"/>
                  </a:solidFill>
                </a:rPr>
                <a:t>Get learning</a:t>
              </a:r>
              <a:br>
                <a:rPr lang="en-US" sz="1600" dirty="0">
                  <a:solidFill>
                    <a:schemeClr val="tx1"/>
                  </a:solidFill>
                </a:rPr>
              </a:br>
              <a:r>
                <a:rPr lang="en-US" sz="1600" dirty="0">
                  <a:solidFill>
                    <a:schemeClr val="tx1"/>
                  </a:solidFill>
                </a:rPr>
                <a:t>objectives</a:t>
              </a:r>
            </a:p>
            <a:p>
              <a:pPr algn="ctr"/>
              <a:r>
                <a:rPr lang="en-US" sz="1600" dirty="0">
                  <a:solidFill>
                    <a:schemeClr val="tx1"/>
                  </a:solidFill>
                </a:rPr>
                <a:t>(LOs)</a:t>
              </a:r>
            </a:p>
          </p:txBody>
        </p:sp>
      </p:grpSp>
      <p:grpSp>
        <p:nvGrpSpPr>
          <p:cNvPr id="58" name="Group 57">
            <a:extLst>
              <a:ext uri="{FF2B5EF4-FFF2-40B4-BE49-F238E27FC236}">
                <a16:creationId xmlns:a16="http://schemas.microsoft.com/office/drawing/2014/main" id="{8A8376E9-FDCD-3F78-0231-37F372CE0CC1}"/>
              </a:ext>
            </a:extLst>
          </p:cNvPr>
          <p:cNvGrpSpPr/>
          <p:nvPr/>
        </p:nvGrpSpPr>
        <p:grpSpPr>
          <a:xfrm>
            <a:off x="3096143" y="2591705"/>
            <a:ext cx="1794410" cy="1283197"/>
            <a:chOff x="1884577" y="457460"/>
            <a:chExt cx="1389224" cy="954108"/>
          </a:xfrm>
          <a:solidFill>
            <a:srgbClr val="FFD6F5"/>
          </a:solidFill>
        </p:grpSpPr>
        <p:grpSp>
          <p:nvGrpSpPr>
            <p:cNvPr id="59" name="Group 58">
              <a:extLst>
                <a:ext uri="{FF2B5EF4-FFF2-40B4-BE49-F238E27FC236}">
                  <a16:creationId xmlns:a16="http://schemas.microsoft.com/office/drawing/2014/main" id="{19300C6B-ABF6-4AC0-5B86-9CCEFC97E2E3}"/>
                </a:ext>
              </a:extLst>
            </p:cNvPr>
            <p:cNvGrpSpPr/>
            <p:nvPr/>
          </p:nvGrpSpPr>
          <p:grpSpPr>
            <a:xfrm>
              <a:off x="1884577" y="457460"/>
              <a:ext cx="1389224" cy="954108"/>
              <a:chOff x="1821692" y="710883"/>
              <a:chExt cx="1136630" cy="917920"/>
            </a:xfrm>
            <a:grpFill/>
          </p:grpSpPr>
          <p:sp>
            <p:nvSpPr>
              <p:cNvPr id="61" name="Arrow: Curved Down 60">
                <a:extLst>
                  <a:ext uri="{FF2B5EF4-FFF2-40B4-BE49-F238E27FC236}">
                    <a16:creationId xmlns:a16="http://schemas.microsoft.com/office/drawing/2014/main" id="{758CFB67-7259-BC29-50AF-097EAE56DE03}"/>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sp>
            <p:nvSpPr>
              <p:cNvPr id="62" name="Arrow: Curved Down 61">
                <a:extLst>
                  <a:ext uri="{FF2B5EF4-FFF2-40B4-BE49-F238E27FC236}">
                    <a16:creationId xmlns:a16="http://schemas.microsoft.com/office/drawing/2014/main" id="{E481A48F-0750-0F11-E2E8-BFB2E2F9681D}"/>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grpSp>
        <p:sp>
          <p:nvSpPr>
            <p:cNvPr id="60" name="Oval 59">
              <a:extLst>
                <a:ext uri="{FF2B5EF4-FFF2-40B4-BE49-F238E27FC236}">
                  <a16:creationId xmlns:a16="http://schemas.microsoft.com/office/drawing/2014/main" id="{522E13E7-FA01-8776-15AF-1228CBD96681}"/>
                </a:ext>
              </a:extLst>
            </p:cNvPr>
            <p:cNvSpPr/>
            <p:nvPr/>
          </p:nvSpPr>
          <p:spPr>
            <a:xfrm>
              <a:off x="2099237" y="491956"/>
              <a:ext cx="959048" cy="89593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wrap="none" tIns="45720" rtlCol="0" anchor="ctr"/>
            <a:lstStyle/>
            <a:p>
              <a:pPr algn="ctr"/>
              <a:r>
                <a:rPr lang="en-US" sz="1600" dirty="0">
                  <a:solidFill>
                    <a:schemeClr val="tx1"/>
                  </a:solidFill>
                </a:rPr>
                <a:t>Iteratively</a:t>
              </a:r>
            </a:p>
            <a:p>
              <a:pPr algn="ctr"/>
              <a:r>
                <a:rPr lang="en-US" sz="1600" dirty="0">
                  <a:solidFill>
                    <a:schemeClr val="tx1"/>
                  </a:solidFill>
                </a:rPr>
                <a:t>refine result</a:t>
              </a:r>
            </a:p>
            <a:p>
              <a:pPr algn="ctr"/>
              <a:r>
                <a:rPr lang="en-US" sz="1600" dirty="0">
                  <a:solidFill>
                    <a:schemeClr val="tx1"/>
                  </a:solidFill>
                </a:rPr>
                <a:t>as a whole</a:t>
              </a:r>
            </a:p>
          </p:txBody>
        </p:sp>
      </p:grpSp>
    </p:spTree>
    <p:extLst>
      <p:ext uri="{BB962C8B-B14F-4D97-AF65-F5344CB8AC3E}">
        <p14:creationId xmlns:p14="http://schemas.microsoft.com/office/powerpoint/2010/main" val="8352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9" grpId="0" animBg="1"/>
      <p:bldP spid="13" grpId="0" animBg="1"/>
      <p:bldP spid="16" grpId="0"/>
      <p:bldP spid="51"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D8981-23FC-5EAF-9C50-B2E5B10F2CA7}"/>
              </a:ext>
            </a:extLst>
          </p:cNvPr>
          <p:cNvSpPr>
            <a:spLocks noGrp="1"/>
          </p:cNvSpPr>
          <p:nvPr>
            <p:ph type="title"/>
          </p:nvPr>
        </p:nvSpPr>
        <p:spPr>
          <a:xfrm>
            <a:off x="628650" y="273843"/>
            <a:ext cx="7886700" cy="994173"/>
          </a:xfrm>
        </p:spPr>
        <p:txBody>
          <a:bodyPr>
            <a:normAutofit/>
          </a:bodyPr>
          <a:lstStyle/>
          <a:p>
            <a:r>
              <a:rPr lang="en-US" sz="3200"/>
              <a:t>Content-Specific Steps: Lecture-Type:</a:t>
            </a:r>
            <a:br>
              <a:rPr lang="en-US" sz="3200"/>
            </a:br>
            <a:r>
              <a:rPr lang="en-US" sz="3200"/>
              <a:t>Iteratively refine as a whole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C446AE-FD7B-50C6-3B8A-DB5072F1D4A1}"/>
              </a:ext>
            </a:extLst>
          </p:cNvPr>
          <p:cNvSpPr>
            <a:spLocks noGrp="1"/>
          </p:cNvSpPr>
          <p:nvPr>
            <p:ph idx="1"/>
          </p:nvPr>
        </p:nvSpPr>
        <p:spPr>
          <a:xfrm>
            <a:off x="628650" y="1447038"/>
            <a:ext cx="7886700" cy="3188970"/>
          </a:xfrm>
        </p:spPr>
        <p:txBody>
          <a:bodyPr>
            <a:normAutofit/>
          </a:bodyPr>
          <a:lstStyle/>
          <a:p>
            <a:r>
              <a:rPr lang="en-US" sz="1700" dirty="0"/>
              <a:t>Request an outline based on the selected LOs</a:t>
            </a:r>
          </a:p>
          <a:p>
            <a:r>
              <a:rPr lang="en-US" sz="1700" dirty="0"/>
              <a:t>Iteratively refine based on your preferences. Some considerations:</a:t>
            </a:r>
          </a:p>
          <a:p>
            <a:pPr lvl="1"/>
            <a:r>
              <a:rPr lang="en-US" sz="1700" dirty="0"/>
              <a:t>Lecture length</a:t>
            </a:r>
          </a:p>
          <a:p>
            <a:pPr lvl="1"/>
            <a:r>
              <a:rPr lang="en-US" sz="1700" dirty="0"/>
              <a:t>Outside work for </a:t>
            </a:r>
            <a:r>
              <a:rPr lang="en-US" sz="1700" i="1" dirty="0"/>
              <a:t>you </a:t>
            </a:r>
            <a:r>
              <a:rPr lang="en-US" sz="1700" dirty="0"/>
              <a:t>(prep and post-lecture work)</a:t>
            </a:r>
          </a:p>
          <a:p>
            <a:pPr lvl="1"/>
            <a:r>
              <a:rPr lang="en-US" sz="1700" dirty="0"/>
              <a:t>Outside work for </a:t>
            </a:r>
            <a:r>
              <a:rPr lang="en-US" sz="1700" i="1" dirty="0"/>
              <a:t>the students</a:t>
            </a:r>
          </a:p>
          <a:p>
            <a:pPr lvl="1"/>
            <a:r>
              <a:rPr lang="en-US" sz="1700" dirty="0"/>
              <a:t>Specific subtopics</a:t>
            </a:r>
          </a:p>
          <a:p>
            <a:pPr lvl="1"/>
            <a:r>
              <a:rPr lang="en-US" sz="1700" dirty="0"/>
              <a:t>In-class activities</a:t>
            </a:r>
          </a:p>
          <a:p>
            <a:r>
              <a:rPr lang="en-US" sz="1700" dirty="0"/>
              <a:t>Once satisfied, </a:t>
            </a:r>
            <a:r>
              <a:rPr lang="en-US" sz="1700" u="sng" dirty="0"/>
              <a:t>inform the </a:t>
            </a:r>
            <a:r>
              <a:rPr lang="en-US" sz="1700" u="sng" dirty="0" err="1"/>
              <a:t>GenAI</a:t>
            </a:r>
            <a:r>
              <a:rPr lang="en-US" sz="1700" u="sng" dirty="0"/>
              <a:t> that you are diving into specific parts of the outline</a:t>
            </a:r>
            <a:r>
              <a:rPr lang="en-US" sz="1700" dirty="0"/>
              <a:t> </a:t>
            </a:r>
          </a:p>
          <a:p>
            <a:r>
              <a:rPr lang="en-US" sz="1700" dirty="0"/>
              <a:t>Contextual integrity: </a:t>
            </a:r>
            <a:r>
              <a:rPr lang="en-US" sz="1700" i="1" dirty="0"/>
              <a:t>context bleeding </a:t>
            </a:r>
            <a:r>
              <a:rPr lang="en-US" sz="1700" dirty="0"/>
              <a:t>and </a:t>
            </a:r>
            <a:r>
              <a:rPr lang="en-US" sz="1700" i="1" dirty="0"/>
              <a:t>loss of focus</a:t>
            </a:r>
          </a:p>
        </p:txBody>
      </p:sp>
    </p:spTree>
    <p:extLst>
      <p:ext uri="{BB962C8B-B14F-4D97-AF65-F5344CB8AC3E}">
        <p14:creationId xmlns:p14="http://schemas.microsoft.com/office/powerpoint/2010/main" val="37954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0D8981-23FC-5EAF-9C50-B2E5B10F2CA7}"/>
              </a:ext>
            </a:extLst>
          </p:cNvPr>
          <p:cNvSpPr>
            <a:spLocks noGrp="1"/>
          </p:cNvSpPr>
          <p:nvPr>
            <p:ph type="title"/>
          </p:nvPr>
        </p:nvSpPr>
        <p:spPr>
          <a:xfrm>
            <a:off x="628650" y="273843"/>
            <a:ext cx="7886700" cy="994173"/>
          </a:xfrm>
        </p:spPr>
        <p:txBody>
          <a:bodyPr>
            <a:normAutofit/>
          </a:bodyPr>
          <a:lstStyle/>
          <a:p>
            <a:r>
              <a:rPr lang="en-US" sz="3200" dirty="0"/>
              <a:t>Content-Specific Steps: Problem Creation: Iteratively refine as a whole</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1777" y="1258029"/>
            <a:ext cx="8140446" cy="13716"/>
          </a:xfrm>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 name="connsiteX0" fmla="*/ 0 w 8140446"/>
              <a:gd name="connsiteY0" fmla="*/ 0 h 13716"/>
              <a:gd name="connsiteX1" fmla="*/ 596966 w 8140446"/>
              <a:gd name="connsiteY1" fmla="*/ 0 h 13716"/>
              <a:gd name="connsiteX2" fmla="*/ 1031123 w 8140446"/>
              <a:gd name="connsiteY2" fmla="*/ 0 h 13716"/>
              <a:gd name="connsiteX3" fmla="*/ 1872303 w 8140446"/>
              <a:gd name="connsiteY3" fmla="*/ 0 h 13716"/>
              <a:gd name="connsiteX4" fmla="*/ 2469269 w 8140446"/>
              <a:gd name="connsiteY4" fmla="*/ 0 h 13716"/>
              <a:gd name="connsiteX5" fmla="*/ 3066235 w 8140446"/>
              <a:gd name="connsiteY5" fmla="*/ 0 h 13716"/>
              <a:gd name="connsiteX6" fmla="*/ 3907414 w 8140446"/>
              <a:gd name="connsiteY6" fmla="*/ 0 h 13716"/>
              <a:gd name="connsiteX7" fmla="*/ 4422976 w 8140446"/>
              <a:gd name="connsiteY7" fmla="*/ 0 h 13716"/>
              <a:gd name="connsiteX8" fmla="*/ 5264155 w 8140446"/>
              <a:gd name="connsiteY8" fmla="*/ 0 h 13716"/>
              <a:gd name="connsiteX9" fmla="*/ 6105335 w 8140446"/>
              <a:gd name="connsiteY9" fmla="*/ 0 h 13716"/>
              <a:gd name="connsiteX10" fmla="*/ 6783705 w 8140446"/>
              <a:gd name="connsiteY10" fmla="*/ 0 h 13716"/>
              <a:gd name="connsiteX11" fmla="*/ 8140446 w 8140446"/>
              <a:gd name="connsiteY11" fmla="*/ 0 h 13716"/>
              <a:gd name="connsiteX12" fmla="*/ 8140446 w 8140446"/>
              <a:gd name="connsiteY12" fmla="*/ 13716 h 13716"/>
              <a:gd name="connsiteX13" fmla="*/ 7706289 w 8140446"/>
              <a:gd name="connsiteY13" fmla="*/ 13716 h 13716"/>
              <a:gd name="connsiteX14" fmla="*/ 6865109 w 8140446"/>
              <a:gd name="connsiteY14" fmla="*/ 13716 h 13716"/>
              <a:gd name="connsiteX15" fmla="*/ 6349548 w 8140446"/>
              <a:gd name="connsiteY15" fmla="*/ 13716 h 13716"/>
              <a:gd name="connsiteX16" fmla="*/ 5671177 w 8140446"/>
              <a:gd name="connsiteY16" fmla="*/ 13716 h 13716"/>
              <a:gd name="connsiteX17" fmla="*/ 4829998 w 8140446"/>
              <a:gd name="connsiteY17" fmla="*/ 13716 h 13716"/>
              <a:gd name="connsiteX18" fmla="*/ 4151627 w 8140446"/>
              <a:gd name="connsiteY18" fmla="*/ 13716 h 13716"/>
              <a:gd name="connsiteX19" fmla="*/ 3717470 w 8140446"/>
              <a:gd name="connsiteY19" fmla="*/ 13716 h 13716"/>
              <a:gd name="connsiteX20" fmla="*/ 3201909 w 8140446"/>
              <a:gd name="connsiteY20" fmla="*/ 13716 h 13716"/>
              <a:gd name="connsiteX21" fmla="*/ 2360729 w 8140446"/>
              <a:gd name="connsiteY21" fmla="*/ 13716 h 13716"/>
              <a:gd name="connsiteX22" fmla="*/ 1682359 w 8140446"/>
              <a:gd name="connsiteY22" fmla="*/ 13716 h 13716"/>
              <a:gd name="connsiteX23" fmla="*/ 1166797 w 8140446"/>
              <a:gd name="connsiteY23" fmla="*/ 13716 h 13716"/>
              <a:gd name="connsiteX24" fmla="*/ 0 w 8140446"/>
              <a:gd name="connsiteY24" fmla="*/ 13716 h 13716"/>
              <a:gd name="connsiteX25" fmla="*/ 0 w 8140446"/>
              <a:gd name="connsiteY2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140446" h="13716" fill="none" extrusionOk="0">
                <a:moveTo>
                  <a:pt x="0" y="0"/>
                </a:moveTo>
                <a:cubicBezTo>
                  <a:pt x="87427" y="6231"/>
                  <a:pt x="309612" y="-26324"/>
                  <a:pt x="434157" y="0"/>
                </a:cubicBezTo>
                <a:cubicBezTo>
                  <a:pt x="536972" y="29330"/>
                  <a:pt x="959392" y="28619"/>
                  <a:pt x="1193932" y="0"/>
                </a:cubicBezTo>
                <a:cubicBezTo>
                  <a:pt x="1446097" y="13819"/>
                  <a:pt x="1471680" y="7203"/>
                  <a:pt x="1628089" y="0"/>
                </a:cubicBezTo>
                <a:cubicBezTo>
                  <a:pt x="1817415" y="4047"/>
                  <a:pt x="1949536" y="-59324"/>
                  <a:pt x="2225055" y="0"/>
                </a:cubicBezTo>
                <a:cubicBezTo>
                  <a:pt x="2520490" y="18365"/>
                  <a:pt x="2717469" y="18707"/>
                  <a:pt x="3066235" y="0"/>
                </a:cubicBezTo>
                <a:cubicBezTo>
                  <a:pt x="3437075" y="3751"/>
                  <a:pt x="3408347" y="31644"/>
                  <a:pt x="3744605" y="0"/>
                </a:cubicBezTo>
                <a:cubicBezTo>
                  <a:pt x="4097249" y="-11527"/>
                  <a:pt x="4249699" y="-32555"/>
                  <a:pt x="4504380" y="0"/>
                </a:cubicBezTo>
                <a:cubicBezTo>
                  <a:pt x="4737570" y="17980"/>
                  <a:pt x="4877497" y="1006"/>
                  <a:pt x="5101346" y="0"/>
                </a:cubicBezTo>
                <a:cubicBezTo>
                  <a:pt x="5359305" y="-15330"/>
                  <a:pt x="5447195" y="7257"/>
                  <a:pt x="5779717" y="0"/>
                </a:cubicBezTo>
                <a:cubicBezTo>
                  <a:pt x="6090019" y="-17621"/>
                  <a:pt x="6273151" y="4279"/>
                  <a:pt x="6620896" y="0"/>
                </a:cubicBezTo>
                <a:cubicBezTo>
                  <a:pt x="6968586" y="34056"/>
                  <a:pt x="6990073" y="23587"/>
                  <a:pt x="7136458" y="0"/>
                </a:cubicBezTo>
                <a:cubicBezTo>
                  <a:pt x="7320575" y="20480"/>
                  <a:pt x="7847401" y="-6173"/>
                  <a:pt x="8140446" y="0"/>
                </a:cubicBezTo>
                <a:cubicBezTo>
                  <a:pt x="8139575" y="3138"/>
                  <a:pt x="8140433" y="8565"/>
                  <a:pt x="8140446" y="13716"/>
                </a:cubicBezTo>
                <a:cubicBezTo>
                  <a:pt x="7908069" y="-25208"/>
                  <a:pt x="7683037" y="17405"/>
                  <a:pt x="7543480" y="13716"/>
                </a:cubicBezTo>
                <a:cubicBezTo>
                  <a:pt x="7393752" y="5478"/>
                  <a:pt x="7221032" y="-7801"/>
                  <a:pt x="7109323" y="13716"/>
                </a:cubicBezTo>
                <a:cubicBezTo>
                  <a:pt x="7015297" y="17911"/>
                  <a:pt x="6599332" y="36327"/>
                  <a:pt x="6430952" y="13716"/>
                </a:cubicBezTo>
                <a:cubicBezTo>
                  <a:pt x="6292915" y="-38722"/>
                  <a:pt x="6142305" y="16935"/>
                  <a:pt x="5915391" y="13716"/>
                </a:cubicBezTo>
                <a:cubicBezTo>
                  <a:pt x="5682725" y="43271"/>
                  <a:pt x="5440566" y="26848"/>
                  <a:pt x="5237020" y="13716"/>
                </a:cubicBezTo>
                <a:cubicBezTo>
                  <a:pt x="5046456" y="6005"/>
                  <a:pt x="4706449" y="47404"/>
                  <a:pt x="4558650" y="13716"/>
                </a:cubicBezTo>
                <a:cubicBezTo>
                  <a:pt x="4361396" y="-5559"/>
                  <a:pt x="4145362" y="-26875"/>
                  <a:pt x="3880279" y="13716"/>
                </a:cubicBezTo>
                <a:cubicBezTo>
                  <a:pt x="3610716" y="20839"/>
                  <a:pt x="3472690" y="-564"/>
                  <a:pt x="3201909" y="13716"/>
                </a:cubicBezTo>
                <a:cubicBezTo>
                  <a:pt x="2913595" y="30525"/>
                  <a:pt x="2753317" y="-5721"/>
                  <a:pt x="2604943" y="13716"/>
                </a:cubicBezTo>
                <a:cubicBezTo>
                  <a:pt x="2450130" y="32417"/>
                  <a:pt x="1974183" y="35587"/>
                  <a:pt x="1845168" y="13716"/>
                </a:cubicBezTo>
                <a:cubicBezTo>
                  <a:pt x="1677929" y="-4352"/>
                  <a:pt x="1378098" y="-5344"/>
                  <a:pt x="1166797" y="13716"/>
                </a:cubicBezTo>
                <a:cubicBezTo>
                  <a:pt x="921150" y="48705"/>
                  <a:pt x="327457" y="42725"/>
                  <a:pt x="0" y="13716"/>
                </a:cubicBezTo>
                <a:cubicBezTo>
                  <a:pt x="-457" y="9675"/>
                  <a:pt x="580" y="3290"/>
                  <a:pt x="0" y="0"/>
                </a:cubicBezTo>
                <a:close/>
              </a:path>
              <a:path w="8140446" h="13716" stroke="0" extrusionOk="0">
                <a:moveTo>
                  <a:pt x="0" y="0"/>
                </a:moveTo>
                <a:cubicBezTo>
                  <a:pt x="136968" y="-25482"/>
                  <a:pt x="379786" y="11224"/>
                  <a:pt x="596966" y="0"/>
                </a:cubicBezTo>
                <a:cubicBezTo>
                  <a:pt x="815878" y="-21223"/>
                  <a:pt x="832062" y="11868"/>
                  <a:pt x="1031123" y="0"/>
                </a:cubicBezTo>
                <a:cubicBezTo>
                  <a:pt x="1256800" y="-30738"/>
                  <a:pt x="1658090" y="-20345"/>
                  <a:pt x="1872303" y="0"/>
                </a:cubicBezTo>
                <a:cubicBezTo>
                  <a:pt x="2115604" y="28431"/>
                  <a:pt x="2277865" y="-40642"/>
                  <a:pt x="2469269" y="0"/>
                </a:cubicBezTo>
                <a:cubicBezTo>
                  <a:pt x="2679731" y="25919"/>
                  <a:pt x="2788602" y="-6498"/>
                  <a:pt x="3066235" y="0"/>
                </a:cubicBezTo>
                <a:cubicBezTo>
                  <a:pt x="3325663" y="-14487"/>
                  <a:pt x="3706561" y="67517"/>
                  <a:pt x="3907414" y="0"/>
                </a:cubicBezTo>
                <a:cubicBezTo>
                  <a:pt x="4127229" y="-37113"/>
                  <a:pt x="4179037" y="-8167"/>
                  <a:pt x="4422976" y="0"/>
                </a:cubicBezTo>
                <a:cubicBezTo>
                  <a:pt x="4683575" y="-28486"/>
                  <a:pt x="5055803" y="-13799"/>
                  <a:pt x="5264155" y="0"/>
                </a:cubicBezTo>
                <a:cubicBezTo>
                  <a:pt x="5513566" y="14315"/>
                  <a:pt x="5735215" y="2768"/>
                  <a:pt x="6105335" y="0"/>
                </a:cubicBezTo>
                <a:cubicBezTo>
                  <a:pt x="6510913" y="-12587"/>
                  <a:pt x="6456171" y="3247"/>
                  <a:pt x="6783705" y="0"/>
                </a:cubicBezTo>
                <a:cubicBezTo>
                  <a:pt x="7057099" y="-15461"/>
                  <a:pt x="7592067" y="5384"/>
                  <a:pt x="8140446" y="0"/>
                </a:cubicBezTo>
                <a:cubicBezTo>
                  <a:pt x="8139761" y="5232"/>
                  <a:pt x="8140368" y="9058"/>
                  <a:pt x="8140446" y="13716"/>
                </a:cubicBezTo>
                <a:cubicBezTo>
                  <a:pt x="7961834" y="3834"/>
                  <a:pt x="7874097" y="5778"/>
                  <a:pt x="7706289" y="13716"/>
                </a:cubicBezTo>
                <a:cubicBezTo>
                  <a:pt x="7582508" y="-19492"/>
                  <a:pt x="7179551" y="-37683"/>
                  <a:pt x="6865109" y="13716"/>
                </a:cubicBezTo>
                <a:cubicBezTo>
                  <a:pt x="6583382" y="19545"/>
                  <a:pt x="6525821" y="32124"/>
                  <a:pt x="6349548" y="13716"/>
                </a:cubicBezTo>
                <a:cubicBezTo>
                  <a:pt x="6209953" y="6309"/>
                  <a:pt x="5959707" y="-52400"/>
                  <a:pt x="5671177" y="13716"/>
                </a:cubicBezTo>
                <a:cubicBezTo>
                  <a:pt x="5387744" y="25237"/>
                  <a:pt x="5228514" y="96935"/>
                  <a:pt x="4829998" y="13716"/>
                </a:cubicBezTo>
                <a:cubicBezTo>
                  <a:pt x="4415646" y="-33168"/>
                  <a:pt x="4343809" y="24382"/>
                  <a:pt x="4151627" y="13716"/>
                </a:cubicBezTo>
                <a:cubicBezTo>
                  <a:pt x="3950673" y="-14368"/>
                  <a:pt x="3879947" y="36571"/>
                  <a:pt x="3717470" y="13716"/>
                </a:cubicBezTo>
                <a:cubicBezTo>
                  <a:pt x="3558660" y="5538"/>
                  <a:pt x="3468854" y="24803"/>
                  <a:pt x="3201909" y="13716"/>
                </a:cubicBezTo>
                <a:cubicBezTo>
                  <a:pt x="2965673" y="5933"/>
                  <a:pt x="2568327" y="17544"/>
                  <a:pt x="2360729" y="13716"/>
                </a:cubicBezTo>
                <a:cubicBezTo>
                  <a:pt x="2171885" y="44572"/>
                  <a:pt x="1923258" y="11448"/>
                  <a:pt x="1682359" y="13716"/>
                </a:cubicBezTo>
                <a:cubicBezTo>
                  <a:pt x="1430698" y="-6950"/>
                  <a:pt x="1324229" y="-6323"/>
                  <a:pt x="1166797" y="13716"/>
                </a:cubicBezTo>
                <a:cubicBezTo>
                  <a:pt x="1001390" y="37223"/>
                  <a:pt x="324313" y="53392"/>
                  <a:pt x="0" y="13716"/>
                </a:cubicBezTo>
                <a:cubicBezTo>
                  <a:pt x="427" y="7441"/>
                  <a:pt x="425" y="4765"/>
                  <a:pt x="0" y="0"/>
                </a:cubicBezTo>
                <a:close/>
              </a:path>
              <a:path w="8140446" h="13716" fill="none" stroke="0" extrusionOk="0">
                <a:moveTo>
                  <a:pt x="0" y="0"/>
                </a:moveTo>
                <a:cubicBezTo>
                  <a:pt x="69532" y="-6557"/>
                  <a:pt x="264219" y="3919"/>
                  <a:pt x="434157" y="0"/>
                </a:cubicBezTo>
                <a:cubicBezTo>
                  <a:pt x="600013" y="9090"/>
                  <a:pt x="921449" y="-13478"/>
                  <a:pt x="1193932" y="0"/>
                </a:cubicBezTo>
                <a:cubicBezTo>
                  <a:pt x="1443592" y="14844"/>
                  <a:pt x="1471188" y="10722"/>
                  <a:pt x="1628089" y="0"/>
                </a:cubicBezTo>
                <a:cubicBezTo>
                  <a:pt x="1750006" y="-24149"/>
                  <a:pt x="1967480" y="-14904"/>
                  <a:pt x="2225055" y="0"/>
                </a:cubicBezTo>
                <a:cubicBezTo>
                  <a:pt x="2503918" y="19247"/>
                  <a:pt x="2709263" y="-16351"/>
                  <a:pt x="3066235" y="0"/>
                </a:cubicBezTo>
                <a:cubicBezTo>
                  <a:pt x="3429723" y="-1627"/>
                  <a:pt x="3399401" y="30976"/>
                  <a:pt x="3744605" y="0"/>
                </a:cubicBezTo>
                <a:cubicBezTo>
                  <a:pt x="4081920" y="-40602"/>
                  <a:pt x="4258272" y="-2441"/>
                  <a:pt x="4504380" y="0"/>
                </a:cubicBezTo>
                <a:cubicBezTo>
                  <a:pt x="4760039" y="21121"/>
                  <a:pt x="4866555" y="-1351"/>
                  <a:pt x="5101346" y="0"/>
                </a:cubicBezTo>
                <a:cubicBezTo>
                  <a:pt x="5336279" y="1859"/>
                  <a:pt x="5465100" y="30801"/>
                  <a:pt x="5779717" y="0"/>
                </a:cubicBezTo>
                <a:cubicBezTo>
                  <a:pt x="6117018" y="-2879"/>
                  <a:pt x="6273497" y="-5002"/>
                  <a:pt x="6620896" y="0"/>
                </a:cubicBezTo>
                <a:cubicBezTo>
                  <a:pt x="6972306" y="38666"/>
                  <a:pt x="6992056" y="28334"/>
                  <a:pt x="7136458" y="0"/>
                </a:cubicBezTo>
                <a:cubicBezTo>
                  <a:pt x="7325567" y="-61201"/>
                  <a:pt x="7766555" y="-88399"/>
                  <a:pt x="8140446" y="0"/>
                </a:cubicBezTo>
                <a:cubicBezTo>
                  <a:pt x="8140370" y="2812"/>
                  <a:pt x="8139830" y="9122"/>
                  <a:pt x="8140446" y="13716"/>
                </a:cubicBezTo>
                <a:cubicBezTo>
                  <a:pt x="7892673" y="-8584"/>
                  <a:pt x="7668025" y="-3922"/>
                  <a:pt x="7543480" y="13716"/>
                </a:cubicBezTo>
                <a:cubicBezTo>
                  <a:pt x="7406710" y="-8039"/>
                  <a:pt x="7207646" y="4321"/>
                  <a:pt x="7109323" y="13716"/>
                </a:cubicBezTo>
                <a:cubicBezTo>
                  <a:pt x="6993037" y="44439"/>
                  <a:pt x="6598723" y="54833"/>
                  <a:pt x="6430952" y="13716"/>
                </a:cubicBezTo>
                <a:cubicBezTo>
                  <a:pt x="6284771" y="10743"/>
                  <a:pt x="6162730" y="15778"/>
                  <a:pt x="5915391" y="13716"/>
                </a:cubicBezTo>
                <a:cubicBezTo>
                  <a:pt x="5684668" y="9031"/>
                  <a:pt x="5422852" y="49046"/>
                  <a:pt x="5237020" y="13716"/>
                </a:cubicBezTo>
                <a:cubicBezTo>
                  <a:pt x="5035482" y="21724"/>
                  <a:pt x="4719808" y="50573"/>
                  <a:pt x="4558650" y="13716"/>
                </a:cubicBezTo>
                <a:cubicBezTo>
                  <a:pt x="4375169" y="-40159"/>
                  <a:pt x="4137553" y="7514"/>
                  <a:pt x="3880279" y="13716"/>
                </a:cubicBezTo>
                <a:cubicBezTo>
                  <a:pt x="3624533" y="28076"/>
                  <a:pt x="3467387" y="1908"/>
                  <a:pt x="3201909" y="13716"/>
                </a:cubicBezTo>
                <a:cubicBezTo>
                  <a:pt x="2918126" y="68770"/>
                  <a:pt x="2717830" y="-21728"/>
                  <a:pt x="2604943" y="13716"/>
                </a:cubicBezTo>
                <a:cubicBezTo>
                  <a:pt x="2496133" y="39953"/>
                  <a:pt x="2003915" y="13682"/>
                  <a:pt x="1845168" y="13716"/>
                </a:cubicBezTo>
                <a:cubicBezTo>
                  <a:pt x="1694518" y="10417"/>
                  <a:pt x="1344959" y="39616"/>
                  <a:pt x="1166797" y="13716"/>
                </a:cubicBezTo>
                <a:cubicBezTo>
                  <a:pt x="935925" y="64879"/>
                  <a:pt x="319712" y="-68544"/>
                  <a:pt x="0" y="13716"/>
                </a:cubicBezTo>
                <a:cubicBezTo>
                  <a:pt x="203" y="9362"/>
                  <a:pt x="845" y="2328"/>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8140446"/>
                      <a:gd name="connsiteY0" fmla="*/ 0 h 13716"/>
                      <a:gd name="connsiteX1" fmla="*/ 434157 w 8140446"/>
                      <a:gd name="connsiteY1" fmla="*/ 0 h 13716"/>
                      <a:gd name="connsiteX2" fmla="*/ 1193932 w 8140446"/>
                      <a:gd name="connsiteY2" fmla="*/ 0 h 13716"/>
                      <a:gd name="connsiteX3" fmla="*/ 1628089 w 8140446"/>
                      <a:gd name="connsiteY3" fmla="*/ 0 h 13716"/>
                      <a:gd name="connsiteX4" fmla="*/ 2225055 w 8140446"/>
                      <a:gd name="connsiteY4" fmla="*/ 0 h 13716"/>
                      <a:gd name="connsiteX5" fmla="*/ 3066235 w 8140446"/>
                      <a:gd name="connsiteY5" fmla="*/ 0 h 13716"/>
                      <a:gd name="connsiteX6" fmla="*/ 3744605 w 8140446"/>
                      <a:gd name="connsiteY6" fmla="*/ 0 h 13716"/>
                      <a:gd name="connsiteX7" fmla="*/ 4504380 w 8140446"/>
                      <a:gd name="connsiteY7" fmla="*/ 0 h 13716"/>
                      <a:gd name="connsiteX8" fmla="*/ 5101346 w 8140446"/>
                      <a:gd name="connsiteY8" fmla="*/ 0 h 13716"/>
                      <a:gd name="connsiteX9" fmla="*/ 5779717 w 8140446"/>
                      <a:gd name="connsiteY9" fmla="*/ 0 h 13716"/>
                      <a:gd name="connsiteX10" fmla="*/ 6620896 w 8140446"/>
                      <a:gd name="connsiteY10" fmla="*/ 0 h 13716"/>
                      <a:gd name="connsiteX11" fmla="*/ 7136458 w 8140446"/>
                      <a:gd name="connsiteY11" fmla="*/ 0 h 13716"/>
                      <a:gd name="connsiteX12" fmla="*/ 8140446 w 8140446"/>
                      <a:gd name="connsiteY12" fmla="*/ 0 h 13716"/>
                      <a:gd name="connsiteX13" fmla="*/ 8140446 w 8140446"/>
                      <a:gd name="connsiteY13" fmla="*/ 13716 h 13716"/>
                      <a:gd name="connsiteX14" fmla="*/ 7543480 w 8140446"/>
                      <a:gd name="connsiteY14" fmla="*/ 13716 h 13716"/>
                      <a:gd name="connsiteX15" fmla="*/ 7109323 w 8140446"/>
                      <a:gd name="connsiteY15" fmla="*/ 13716 h 13716"/>
                      <a:gd name="connsiteX16" fmla="*/ 6430952 w 8140446"/>
                      <a:gd name="connsiteY16" fmla="*/ 13716 h 13716"/>
                      <a:gd name="connsiteX17" fmla="*/ 5915391 w 8140446"/>
                      <a:gd name="connsiteY17" fmla="*/ 13716 h 13716"/>
                      <a:gd name="connsiteX18" fmla="*/ 5237020 w 8140446"/>
                      <a:gd name="connsiteY18" fmla="*/ 13716 h 13716"/>
                      <a:gd name="connsiteX19" fmla="*/ 4558650 w 8140446"/>
                      <a:gd name="connsiteY19" fmla="*/ 13716 h 13716"/>
                      <a:gd name="connsiteX20" fmla="*/ 3880279 w 8140446"/>
                      <a:gd name="connsiteY20" fmla="*/ 13716 h 13716"/>
                      <a:gd name="connsiteX21" fmla="*/ 3201909 w 8140446"/>
                      <a:gd name="connsiteY21" fmla="*/ 13716 h 13716"/>
                      <a:gd name="connsiteX22" fmla="*/ 2604943 w 8140446"/>
                      <a:gd name="connsiteY22" fmla="*/ 13716 h 13716"/>
                      <a:gd name="connsiteX23" fmla="*/ 1845168 w 8140446"/>
                      <a:gd name="connsiteY23" fmla="*/ 13716 h 13716"/>
                      <a:gd name="connsiteX24" fmla="*/ 1166797 w 8140446"/>
                      <a:gd name="connsiteY24" fmla="*/ 13716 h 13716"/>
                      <a:gd name="connsiteX25" fmla="*/ 0 w 8140446"/>
                      <a:gd name="connsiteY25" fmla="*/ 13716 h 13716"/>
                      <a:gd name="connsiteX26" fmla="*/ 0 w 8140446"/>
                      <a:gd name="connsiteY26"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140446" h="13716" fill="none" extrusionOk="0">
                        <a:moveTo>
                          <a:pt x="0" y="0"/>
                        </a:moveTo>
                        <a:cubicBezTo>
                          <a:pt x="94920" y="9103"/>
                          <a:pt x="287892" y="-4966"/>
                          <a:pt x="434157" y="0"/>
                        </a:cubicBezTo>
                        <a:cubicBezTo>
                          <a:pt x="580422" y="4966"/>
                          <a:pt x="943595" y="-14182"/>
                          <a:pt x="1193932" y="0"/>
                        </a:cubicBezTo>
                        <a:cubicBezTo>
                          <a:pt x="1444270" y="14182"/>
                          <a:pt x="1472129" y="5523"/>
                          <a:pt x="1628089" y="0"/>
                        </a:cubicBezTo>
                        <a:cubicBezTo>
                          <a:pt x="1784049" y="-5523"/>
                          <a:pt x="1962419" y="-17322"/>
                          <a:pt x="2225055" y="0"/>
                        </a:cubicBezTo>
                        <a:cubicBezTo>
                          <a:pt x="2487691" y="17322"/>
                          <a:pt x="2700681" y="1311"/>
                          <a:pt x="3066235" y="0"/>
                        </a:cubicBezTo>
                        <a:cubicBezTo>
                          <a:pt x="3431789" y="-1311"/>
                          <a:pt x="3405662" y="25081"/>
                          <a:pt x="3744605" y="0"/>
                        </a:cubicBezTo>
                        <a:cubicBezTo>
                          <a:pt x="4083548" y="-25081"/>
                          <a:pt x="4265111" y="-11945"/>
                          <a:pt x="4504380" y="0"/>
                        </a:cubicBezTo>
                        <a:cubicBezTo>
                          <a:pt x="4743649" y="11945"/>
                          <a:pt x="4860394" y="-2832"/>
                          <a:pt x="5101346" y="0"/>
                        </a:cubicBezTo>
                        <a:cubicBezTo>
                          <a:pt x="5342298" y="2832"/>
                          <a:pt x="5456387" y="23676"/>
                          <a:pt x="5779717" y="0"/>
                        </a:cubicBezTo>
                        <a:cubicBezTo>
                          <a:pt x="6103047" y="-23676"/>
                          <a:pt x="6270379" y="-37291"/>
                          <a:pt x="6620896" y="0"/>
                        </a:cubicBezTo>
                        <a:cubicBezTo>
                          <a:pt x="6971413" y="37291"/>
                          <a:pt x="6989068" y="24674"/>
                          <a:pt x="7136458" y="0"/>
                        </a:cubicBezTo>
                        <a:cubicBezTo>
                          <a:pt x="7283848" y="-24674"/>
                          <a:pt x="7752532" y="-22436"/>
                          <a:pt x="8140446" y="0"/>
                        </a:cubicBezTo>
                        <a:cubicBezTo>
                          <a:pt x="8140543" y="2784"/>
                          <a:pt x="8140462" y="9558"/>
                          <a:pt x="8140446" y="13716"/>
                        </a:cubicBezTo>
                        <a:cubicBezTo>
                          <a:pt x="7906329" y="-7615"/>
                          <a:pt x="7681180" y="22893"/>
                          <a:pt x="7543480" y="13716"/>
                        </a:cubicBezTo>
                        <a:cubicBezTo>
                          <a:pt x="7405780" y="4539"/>
                          <a:pt x="7216607" y="-912"/>
                          <a:pt x="7109323" y="13716"/>
                        </a:cubicBezTo>
                        <a:cubicBezTo>
                          <a:pt x="7002039" y="28344"/>
                          <a:pt x="6576231" y="38120"/>
                          <a:pt x="6430952" y="13716"/>
                        </a:cubicBezTo>
                        <a:cubicBezTo>
                          <a:pt x="6285673" y="-10688"/>
                          <a:pt x="6138840" y="29949"/>
                          <a:pt x="5915391" y="13716"/>
                        </a:cubicBezTo>
                        <a:cubicBezTo>
                          <a:pt x="5691942" y="-2517"/>
                          <a:pt x="5459460" y="47094"/>
                          <a:pt x="5237020" y="13716"/>
                        </a:cubicBezTo>
                        <a:cubicBezTo>
                          <a:pt x="5014580" y="-19662"/>
                          <a:pt x="4747677" y="35877"/>
                          <a:pt x="4558650" y="13716"/>
                        </a:cubicBezTo>
                        <a:cubicBezTo>
                          <a:pt x="4369623" y="-8445"/>
                          <a:pt x="4146061" y="7996"/>
                          <a:pt x="3880279" y="13716"/>
                        </a:cubicBezTo>
                        <a:cubicBezTo>
                          <a:pt x="3614497" y="19436"/>
                          <a:pt x="3473808" y="-17480"/>
                          <a:pt x="3201909" y="13716"/>
                        </a:cubicBezTo>
                        <a:cubicBezTo>
                          <a:pt x="2930010" y="44912"/>
                          <a:pt x="2728175" y="-8002"/>
                          <a:pt x="2604943" y="13716"/>
                        </a:cubicBezTo>
                        <a:cubicBezTo>
                          <a:pt x="2481711" y="35434"/>
                          <a:pt x="2004334" y="22380"/>
                          <a:pt x="1845168" y="13716"/>
                        </a:cubicBezTo>
                        <a:cubicBezTo>
                          <a:pt x="1686003" y="5052"/>
                          <a:pt x="1375070" y="33008"/>
                          <a:pt x="1166797" y="13716"/>
                        </a:cubicBezTo>
                        <a:cubicBezTo>
                          <a:pt x="958524" y="-5576"/>
                          <a:pt x="342846" y="4308"/>
                          <a:pt x="0" y="13716"/>
                        </a:cubicBezTo>
                        <a:cubicBezTo>
                          <a:pt x="-100" y="9589"/>
                          <a:pt x="468" y="2983"/>
                          <a:pt x="0" y="0"/>
                        </a:cubicBezTo>
                        <a:close/>
                      </a:path>
                      <a:path w="8140446" h="13716" stroke="0" extrusionOk="0">
                        <a:moveTo>
                          <a:pt x="0" y="0"/>
                        </a:moveTo>
                        <a:cubicBezTo>
                          <a:pt x="142435" y="-24533"/>
                          <a:pt x="380026" y="17447"/>
                          <a:pt x="596966" y="0"/>
                        </a:cubicBezTo>
                        <a:cubicBezTo>
                          <a:pt x="813906" y="-17447"/>
                          <a:pt x="830530" y="13462"/>
                          <a:pt x="1031123" y="0"/>
                        </a:cubicBezTo>
                        <a:cubicBezTo>
                          <a:pt x="1231716" y="-13462"/>
                          <a:pt x="1634038" y="0"/>
                          <a:pt x="1872303" y="0"/>
                        </a:cubicBezTo>
                        <a:cubicBezTo>
                          <a:pt x="2110568" y="0"/>
                          <a:pt x="2261934" y="-25727"/>
                          <a:pt x="2469269" y="0"/>
                        </a:cubicBezTo>
                        <a:cubicBezTo>
                          <a:pt x="2676604" y="25727"/>
                          <a:pt x="2790440" y="16284"/>
                          <a:pt x="3066235" y="0"/>
                        </a:cubicBezTo>
                        <a:cubicBezTo>
                          <a:pt x="3342030" y="-16284"/>
                          <a:pt x="3685603" y="41976"/>
                          <a:pt x="3907414" y="0"/>
                        </a:cubicBezTo>
                        <a:cubicBezTo>
                          <a:pt x="4129225" y="-41976"/>
                          <a:pt x="4177416" y="-7598"/>
                          <a:pt x="4422976" y="0"/>
                        </a:cubicBezTo>
                        <a:cubicBezTo>
                          <a:pt x="4668536" y="7598"/>
                          <a:pt x="5023499" y="-28058"/>
                          <a:pt x="5264155" y="0"/>
                        </a:cubicBezTo>
                        <a:cubicBezTo>
                          <a:pt x="5504811" y="28058"/>
                          <a:pt x="5703675" y="13288"/>
                          <a:pt x="6105335" y="0"/>
                        </a:cubicBezTo>
                        <a:cubicBezTo>
                          <a:pt x="6506995" y="-13288"/>
                          <a:pt x="6455516" y="-5124"/>
                          <a:pt x="6783705" y="0"/>
                        </a:cubicBezTo>
                        <a:cubicBezTo>
                          <a:pt x="7111894" y="5124"/>
                          <a:pt x="7512856" y="10604"/>
                          <a:pt x="8140446" y="0"/>
                        </a:cubicBezTo>
                        <a:cubicBezTo>
                          <a:pt x="8139772" y="5682"/>
                          <a:pt x="8139843" y="9439"/>
                          <a:pt x="8140446" y="13716"/>
                        </a:cubicBezTo>
                        <a:cubicBezTo>
                          <a:pt x="7959314" y="-1227"/>
                          <a:pt x="7870113" y="5865"/>
                          <a:pt x="7706289" y="13716"/>
                        </a:cubicBezTo>
                        <a:cubicBezTo>
                          <a:pt x="7542465" y="21567"/>
                          <a:pt x="7157940" y="12910"/>
                          <a:pt x="6865109" y="13716"/>
                        </a:cubicBezTo>
                        <a:cubicBezTo>
                          <a:pt x="6572278" y="14522"/>
                          <a:pt x="6524256" y="33479"/>
                          <a:pt x="6349548" y="13716"/>
                        </a:cubicBezTo>
                        <a:cubicBezTo>
                          <a:pt x="6174840" y="-6047"/>
                          <a:pt x="5951624" y="-4398"/>
                          <a:pt x="5671177" y="13716"/>
                        </a:cubicBezTo>
                        <a:cubicBezTo>
                          <a:pt x="5390730" y="31830"/>
                          <a:pt x="5222992" y="55486"/>
                          <a:pt x="4829998" y="13716"/>
                        </a:cubicBezTo>
                        <a:cubicBezTo>
                          <a:pt x="4437004" y="-28054"/>
                          <a:pt x="4344181" y="34515"/>
                          <a:pt x="4151627" y="13716"/>
                        </a:cubicBezTo>
                        <a:cubicBezTo>
                          <a:pt x="3959073" y="-7083"/>
                          <a:pt x="3886970" y="28303"/>
                          <a:pt x="3717470" y="13716"/>
                        </a:cubicBezTo>
                        <a:cubicBezTo>
                          <a:pt x="3547970" y="-871"/>
                          <a:pt x="3451521" y="27300"/>
                          <a:pt x="3201909" y="13716"/>
                        </a:cubicBezTo>
                        <a:cubicBezTo>
                          <a:pt x="2952297" y="132"/>
                          <a:pt x="2543413" y="1457"/>
                          <a:pt x="2360729" y="13716"/>
                        </a:cubicBezTo>
                        <a:cubicBezTo>
                          <a:pt x="2178045" y="25975"/>
                          <a:pt x="1906056" y="21275"/>
                          <a:pt x="1682359" y="13716"/>
                        </a:cubicBezTo>
                        <a:cubicBezTo>
                          <a:pt x="1458662" y="6158"/>
                          <a:pt x="1330405" y="3474"/>
                          <a:pt x="1166797" y="13716"/>
                        </a:cubicBezTo>
                        <a:cubicBezTo>
                          <a:pt x="1003189" y="23958"/>
                          <a:pt x="278098" y="14961"/>
                          <a:pt x="0" y="13716"/>
                        </a:cubicBezTo>
                        <a:cubicBezTo>
                          <a:pt x="303" y="7982"/>
                          <a:pt x="182" y="52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1C446AE-FD7B-50C6-3B8A-DB5072F1D4A1}"/>
              </a:ext>
            </a:extLst>
          </p:cNvPr>
          <p:cNvSpPr>
            <a:spLocks noGrp="1"/>
          </p:cNvSpPr>
          <p:nvPr>
            <p:ph idx="1"/>
          </p:nvPr>
        </p:nvSpPr>
        <p:spPr>
          <a:xfrm>
            <a:off x="628650" y="1447037"/>
            <a:ext cx="7886700" cy="3534170"/>
          </a:xfrm>
        </p:spPr>
        <p:txBody>
          <a:bodyPr>
            <a:normAutofit/>
          </a:bodyPr>
          <a:lstStyle/>
          <a:p>
            <a:r>
              <a:rPr lang="en-US" sz="1600" dirty="0"/>
              <a:t>Request a specific number of problems based on the selected LOs</a:t>
            </a:r>
          </a:p>
          <a:p>
            <a:r>
              <a:rPr lang="en-US" sz="1600" dirty="0"/>
              <a:t>If it presents no usable ideas, request refinement based on what you </a:t>
            </a:r>
            <a:r>
              <a:rPr lang="en-US" sz="1600" i="1" dirty="0"/>
              <a:t>are</a:t>
            </a:r>
            <a:r>
              <a:rPr lang="en-US" sz="1600" dirty="0"/>
              <a:t> looking for.  Some considerations:</a:t>
            </a:r>
          </a:p>
          <a:p>
            <a:pPr lvl="1"/>
            <a:r>
              <a:rPr lang="en-US" sz="1600" dirty="0"/>
              <a:t>Answer style</a:t>
            </a:r>
          </a:p>
          <a:p>
            <a:pPr lvl="1"/>
            <a:r>
              <a:rPr lang="en-US" sz="1600" dirty="0"/>
              <a:t>Depth (what level of </a:t>
            </a:r>
            <a:r>
              <a:rPr lang="en-US" sz="1600" i="1" dirty="0"/>
              <a:t>Bloom’s Revised Taxonomy</a:t>
            </a:r>
            <a:r>
              <a:rPr lang="en-US" sz="1600" dirty="0"/>
              <a:t> or </a:t>
            </a:r>
            <a:r>
              <a:rPr lang="en-US" sz="1600" i="1" dirty="0"/>
              <a:t>Webb’s Depth of Knowledge</a:t>
            </a:r>
            <a:r>
              <a:rPr lang="en-US" sz="1600" dirty="0"/>
              <a:t> do you want, or what range?)</a:t>
            </a:r>
          </a:p>
          <a:p>
            <a:pPr lvl="1"/>
            <a:r>
              <a:rPr lang="en-US" sz="1600" dirty="0"/>
              <a:t>Theme</a:t>
            </a:r>
          </a:p>
          <a:p>
            <a:r>
              <a:rPr lang="en-US" sz="1600" dirty="0"/>
              <a:t>Give examples</a:t>
            </a:r>
          </a:p>
          <a:p>
            <a:pPr lvl="1"/>
            <a:r>
              <a:rPr lang="en-US" sz="1600" dirty="0"/>
              <a:t>Converse with it as you would a content development TA, describing what you want.</a:t>
            </a:r>
          </a:p>
          <a:p>
            <a:r>
              <a:rPr lang="en-US" sz="1600" dirty="0"/>
              <a:t>Choose the best/most relevant problems and request more like them.</a:t>
            </a:r>
          </a:p>
        </p:txBody>
      </p:sp>
    </p:spTree>
    <p:extLst>
      <p:ext uri="{BB962C8B-B14F-4D97-AF65-F5344CB8AC3E}">
        <p14:creationId xmlns:p14="http://schemas.microsoft.com/office/powerpoint/2010/main" val="368326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AE08-6333-B85A-3A27-A4E74504E148}"/>
              </a:ext>
            </a:extLst>
          </p:cNvPr>
          <p:cNvSpPr>
            <a:spLocks noGrp="1"/>
          </p:cNvSpPr>
          <p:nvPr>
            <p:ph type="title"/>
          </p:nvPr>
        </p:nvSpPr>
        <p:spPr>
          <a:xfrm>
            <a:off x="293155" y="-11805"/>
            <a:ext cx="8581904" cy="497584"/>
          </a:xfrm>
        </p:spPr>
        <p:txBody>
          <a:bodyPr>
            <a:noAutofit/>
          </a:bodyPr>
          <a:lstStyle/>
          <a:p>
            <a:r>
              <a:rPr lang="en-US" sz="2400" dirty="0">
                <a:effectLst/>
              </a:rPr>
              <a:t>GAIDE: Generative AI for Instructional Development and Education</a:t>
            </a:r>
            <a:endParaRPr lang="en-US" sz="2400" dirty="0"/>
          </a:p>
        </p:txBody>
      </p:sp>
      <p:sp>
        <p:nvSpPr>
          <p:cNvPr id="4" name="Rectangle: Rounded Corners 3">
            <a:extLst>
              <a:ext uri="{FF2B5EF4-FFF2-40B4-BE49-F238E27FC236}">
                <a16:creationId xmlns:a16="http://schemas.microsoft.com/office/drawing/2014/main" id="{0FEEA3AA-79AC-1E90-BCAC-DC6A9EC9B5D3}"/>
              </a:ext>
            </a:extLst>
          </p:cNvPr>
          <p:cNvSpPr/>
          <p:nvPr/>
        </p:nvSpPr>
        <p:spPr>
          <a:xfrm>
            <a:off x="179448" y="677806"/>
            <a:ext cx="1273278" cy="599314"/>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Set goals (offline)</a:t>
            </a:r>
          </a:p>
        </p:txBody>
      </p:sp>
      <p:grpSp>
        <p:nvGrpSpPr>
          <p:cNvPr id="7" name="Group 6">
            <a:extLst>
              <a:ext uri="{FF2B5EF4-FFF2-40B4-BE49-F238E27FC236}">
                <a16:creationId xmlns:a16="http://schemas.microsoft.com/office/drawing/2014/main" id="{CB711FBC-C5EE-276D-A83E-183F8BA9CC5E}"/>
              </a:ext>
            </a:extLst>
          </p:cNvPr>
          <p:cNvGrpSpPr/>
          <p:nvPr/>
        </p:nvGrpSpPr>
        <p:grpSpPr>
          <a:xfrm>
            <a:off x="1455415" y="686839"/>
            <a:ext cx="1759971" cy="590281"/>
            <a:chOff x="1843552" y="1268016"/>
            <a:chExt cx="1759971" cy="590281"/>
          </a:xfrm>
        </p:grpSpPr>
        <p:sp>
          <p:nvSpPr>
            <p:cNvPr id="5" name="Rectangle: Rounded Corners 4">
              <a:extLst>
                <a:ext uri="{FF2B5EF4-FFF2-40B4-BE49-F238E27FC236}">
                  <a16:creationId xmlns:a16="http://schemas.microsoft.com/office/drawing/2014/main" id="{FF3AC6F6-EBDD-193B-8BA7-EF7D5A219A33}"/>
                </a:ext>
              </a:extLst>
            </p:cNvPr>
            <p:cNvSpPr/>
            <p:nvPr/>
          </p:nvSpPr>
          <p:spPr>
            <a:xfrm>
              <a:off x="2315497" y="1268016"/>
              <a:ext cx="1288026" cy="590281"/>
            </a:xfrm>
            <a:prstGeom prst="roundRect">
              <a:avLst/>
            </a:prstGeom>
            <a:solidFill>
              <a:srgbClr val="C3F7C8"/>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Set up the context</a:t>
              </a:r>
            </a:p>
          </p:txBody>
        </p:sp>
        <p:sp>
          <p:nvSpPr>
            <p:cNvPr id="6" name="Arrow: Right 5">
              <a:extLst>
                <a:ext uri="{FF2B5EF4-FFF2-40B4-BE49-F238E27FC236}">
                  <a16:creationId xmlns:a16="http://schemas.microsoft.com/office/drawing/2014/main" id="{36912027-E405-94E3-0396-0FBBE6D26F6E}"/>
                </a:ext>
              </a:extLst>
            </p:cNvPr>
            <p:cNvSpPr/>
            <p:nvPr/>
          </p:nvSpPr>
          <p:spPr>
            <a:xfrm>
              <a:off x="1843552" y="1440253"/>
              <a:ext cx="466566"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8" name="TextBox 7">
            <a:extLst>
              <a:ext uri="{FF2B5EF4-FFF2-40B4-BE49-F238E27FC236}">
                <a16:creationId xmlns:a16="http://schemas.microsoft.com/office/drawing/2014/main" id="{4A1EDAE5-FC7A-B1E7-A01F-C7818FB2D712}"/>
              </a:ext>
            </a:extLst>
          </p:cNvPr>
          <p:cNvSpPr txBox="1"/>
          <p:nvPr/>
        </p:nvSpPr>
        <p:spPr>
          <a:xfrm>
            <a:off x="66606" y="1368064"/>
            <a:ext cx="1800691" cy="954107"/>
          </a:xfrm>
          <a:prstGeom prst="rect">
            <a:avLst/>
          </a:prstGeom>
          <a:noFill/>
        </p:spPr>
        <p:txBody>
          <a:bodyPr wrap="square" rtlCol="0">
            <a:spAutoFit/>
          </a:bodyPr>
          <a:lstStyle/>
          <a:p>
            <a:r>
              <a:rPr lang="en-US" sz="1400" dirty="0"/>
              <a:t>“To provide meaningful, engaging, and fresh content for students in CS251”</a:t>
            </a:r>
          </a:p>
        </p:txBody>
      </p:sp>
      <p:sp>
        <p:nvSpPr>
          <p:cNvPr id="11" name="Arrow: Right 10">
            <a:extLst>
              <a:ext uri="{FF2B5EF4-FFF2-40B4-BE49-F238E27FC236}">
                <a16:creationId xmlns:a16="http://schemas.microsoft.com/office/drawing/2014/main" id="{17321CEA-E563-C23E-A141-DF3CEA7C7979}"/>
              </a:ext>
            </a:extLst>
          </p:cNvPr>
          <p:cNvSpPr/>
          <p:nvPr/>
        </p:nvSpPr>
        <p:spPr>
          <a:xfrm>
            <a:off x="3215386" y="859076"/>
            <a:ext cx="447282"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14" name="TextBox 13">
            <a:extLst>
              <a:ext uri="{FF2B5EF4-FFF2-40B4-BE49-F238E27FC236}">
                <a16:creationId xmlns:a16="http://schemas.microsoft.com/office/drawing/2014/main" id="{C3ADD7C1-F13E-1D12-A021-1C8DC3D8BD42}"/>
              </a:ext>
            </a:extLst>
          </p:cNvPr>
          <p:cNvSpPr txBox="1"/>
          <p:nvPr/>
        </p:nvSpPr>
        <p:spPr>
          <a:xfrm>
            <a:off x="1800110" y="1368626"/>
            <a:ext cx="1868129" cy="1169551"/>
          </a:xfrm>
          <a:prstGeom prst="rect">
            <a:avLst/>
          </a:prstGeom>
          <a:noFill/>
        </p:spPr>
        <p:txBody>
          <a:bodyPr wrap="square" rtlCol="0">
            <a:spAutoFit/>
          </a:bodyPr>
          <a:lstStyle/>
          <a:p>
            <a:pPr rtl="0">
              <a:spcBef>
                <a:spcPts val="0"/>
              </a:spcBef>
              <a:spcAft>
                <a:spcPts val="0"/>
              </a:spcAft>
            </a:pPr>
            <a:r>
              <a:rPr lang="en-US" sz="1400" b="0" i="0" u="none" strike="noStrike" dirty="0">
                <a:solidFill>
                  <a:srgbClr val="000000"/>
                </a:solidFill>
                <a:effectLst/>
              </a:rPr>
              <a:t>How to act, previous knowledge, context, expected student skill level (measured by year in program)</a:t>
            </a:r>
            <a:endParaRPr lang="en-US" sz="1400" b="0" dirty="0">
              <a:effectLst/>
            </a:endParaRPr>
          </a:p>
        </p:txBody>
      </p:sp>
      <p:sp>
        <p:nvSpPr>
          <p:cNvPr id="15" name="TextBox 14">
            <a:extLst>
              <a:ext uri="{FF2B5EF4-FFF2-40B4-BE49-F238E27FC236}">
                <a16:creationId xmlns:a16="http://schemas.microsoft.com/office/drawing/2014/main" id="{25021849-75E6-B51D-40ED-D150CBE5C9E2}"/>
              </a:ext>
            </a:extLst>
          </p:cNvPr>
          <p:cNvSpPr txBox="1"/>
          <p:nvPr/>
        </p:nvSpPr>
        <p:spPr>
          <a:xfrm>
            <a:off x="3662667" y="1368626"/>
            <a:ext cx="1868129" cy="954107"/>
          </a:xfrm>
          <a:prstGeom prst="rect">
            <a:avLst/>
          </a:prstGeom>
          <a:noFill/>
        </p:spPr>
        <p:txBody>
          <a:bodyPr wrap="square" rtlCol="0">
            <a:spAutoFit/>
          </a:bodyPr>
          <a:lstStyle/>
          <a:p>
            <a:pPr rtl="0">
              <a:spcBef>
                <a:spcPts val="0"/>
              </a:spcBef>
              <a:spcAft>
                <a:spcPts val="0"/>
              </a:spcAft>
            </a:pPr>
            <a:r>
              <a:rPr lang="en-US" sz="1400" b="0" i="0" u="none" strike="noStrike" dirty="0">
                <a:solidFill>
                  <a:srgbClr val="000000"/>
                </a:solidFill>
                <a:effectLst/>
              </a:rPr>
              <a:t>Specific, measurable request for learning objectives (using Bloom’s taxonomy)</a:t>
            </a:r>
          </a:p>
        </p:txBody>
      </p:sp>
      <p:grpSp>
        <p:nvGrpSpPr>
          <p:cNvPr id="27" name="Group 26">
            <a:extLst>
              <a:ext uri="{FF2B5EF4-FFF2-40B4-BE49-F238E27FC236}">
                <a16:creationId xmlns:a16="http://schemas.microsoft.com/office/drawing/2014/main" id="{7BBEFE94-B231-4D47-662A-282345A94DF2}"/>
              </a:ext>
            </a:extLst>
          </p:cNvPr>
          <p:cNvGrpSpPr/>
          <p:nvPr/>
        </p:nvGrpSpPr>
        <p:grpSpPr>
          <a:xfrm>
            <a:off x="5422640" y="613592"/>
            <a:ext cx="2299909" cy="687012"/>
            <a:chOff x="418981" y="3588924"/>
            <a:chExt cx="2299909" cy="687012"/>
          </a:xfrm>
        </p:grpSpPr>
        <p:sp>
          <p:nvSpPr>
            <p:cNvPr id="28" name="Arrow: Right 27">
              <a:extLst>
                <a:ext uri="{FF2B5EF4-FFF2-40B4-BE49-F238E27FC236}">
                  <a16:creationId xmlns:a16="http://schemas.microsoft.com/office/drawing/2014/main" id="{3310D238-B7C3-20A6-5256-434F40ED3EC0}"/>
                </a:ext>
              </a:extLst>
            </p:cNvPr>
            <p:cNvSpPr/>
            <p:nvPr/>
          </p:nvSpPr>
          <p:spPr>
            <a:xfrm>
              <a:off x="418981" y="3834408"/>
              <a:ext cx="411845"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29" name="Rectangle: Rounded Corners 28">
              <a:extLst>
                <a:ext uri="{FF2B5EF4-FFF2-40B4-BE49-F238E27FC236}">
                  <a16:creationId xmlns:a16="http://schemas.microsoft.com/office/drawing/2014/main" id="{BF3BB694-AECF-E22D-2BEF-E72322D77492}"/>
                </a:ext>
              </a:extLst>
            </p:cNvPr>
            <p:cNvSpPr/>
            <p:nvPr/>
          </p:nvSpPr>
          <p:spPr>
            <a:xfrm>
              <a:off x="830825" y="3588924"/>
              <a:ext cx="1888065" cy="687012"/>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Dive into particular course content</a:t>
              </a:r>
            </a:p>
          </p:txBody>
        </p:sp>
      </p:grpSp>
      <p:sp>
        <p:nvSpPr>
          <p:cNvPr id="34" name="Rectangle: Rounded Corners 33">
            <a:extLst>
              <a:ext uri="{FF2B5EF4-FFF2-40B4-BE49-F238E27FC236}">
                <a16:creationId xmlns:a16="http://schemas.microsoft.com/office/drawing/2014/main" id="{F1E68F5E-47DA-5653-DB10-821DC4597C6D}"/>
              </a:ext>
            </a:extLst>
          </p:cNvPr>
          <p:cNvSpPr/>
          <p:nvPr/>
        </p:nvSpPr>
        <p:spPr>
          <a:xfrm>
            <a:off x="1280117" y="2650149"/>
            <a:ext cx="1551100" cy="516461"/>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Start with an outline</a:t>
            </a:r>
          </a:p>
        </p:txBody>
      </p:sp>
      <p:sp>
        <p:nvSpPr>
          <p:cNvPr id="39" name="Rectangle: Rounded Corners 38">
            <a:extLst>
              <a:ext uri="{FF2B5EF4-FFF2-40B4-BE49-F238E27FC236}">
                <a16:creationId xmlns:a16="http://schemas.microsoft.com/office/drawing/2014/main" id="{146B4F87-AE8B-189E-327E-B9FEE5654EFA}"/>
              </a:ext>
            </a:extLst>
          </p:cNvPr>
          <p:cNvSpPr/>
          <p:nvPr/>
        </p:nvSpPr>
        <p:spPr>
          <a:xfrm>
            <a:off x="1270285" y="3254920"/>
            <a:ext cx="1560932" cy="1029503"/>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Start with a list of potential problems from specific LOs</a:t>
            </a:r>
          </a:p>
        </p:txBody>
      </p:sp>
      <p:grpSp>
        <p:nvGrpSpPr>
          <p:cNvPr id="40" name="Group 39">
            <a:extLst>
              <a:ext uri="{FF2B5EF4-FFF2-40B4-BE49-F238E27FC236}">
                <a16:creationId xmlns:a16="http://schemas.microsoft.com/office/drawing/2014/main" id="{97D12439-771A-AE44-C611-229890E3DBA7}"/>
              </a:ext>
            </a:extLst>
          </p:cNvPr>
          <p:cNvGrpSpPr/>
          <p:nvPr/>
        </p:nvGrpSpPr>
        <p:grpSpPr>
          <a:xfrm>
            <a:off x="2834356" y="2832168"/>
            <a:ext cx="376227" cy="799770"/>
            <a:chOff x="6504077" y="1007946"/>
            <a:chExt cx="383433" cy="799770"/>
          </a:xfrm>
        </p:grpSpPr>
        <p:sp>
          <p:nvSpPr>
            <p:cNvPr id="41" name="Arrow: Right 40">
              <a:extLst>
                <a:ext uri="{FF2B5EF4-FFF2-40B4-BE49-F238E27FC236}">
                  <a16:creationId xmlns:a16="http://schemas.microsoft.com/office/drawing/2014/main" id="{6434ED5F-455C-4026-223B-00A2796F71DD}"/>
                </a:ext>
              </a:extLst>
            </p:cNvPr>
            <p:cNvSpPr/>
            <p:nvPr/>
          </p:nvSpPr>
          <p:spPr>
            <a:xfrm>
              <a:off x="6508969" y="1007946"/>
              <a:ext cx="378541"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42" name="Arrow: Right 41">
              <a:extLst>
                <a:ext uri="{FF2B5EF4-FFF2-40B4-BE49-F238E27FC236}">
                  <a16:creationId xmlns:a16="http://schemas.microsoft.com/office/drawing/2014/main" id="{B38892EC-78A6-C0D9-695F-A2D7B95E0CF9}"/>
                </a:ext>
              </a:extLst>
            </p:cNvPr>
            <p:cNvSpPr/>
            <p:nvPr/>
          </p:nvSpPr>
          <p:spPr>
            <a:xfrm>
              <a:off x="6504077" y="1561910"/>
              <a:ext cx="378541"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9" name="Arrow: Right 8">
            <a:extLst>
              <a:ext uri="{FF2B5EF4-FFF2-40B4-BE49-F238E27FC236}">
                <a16:creationId xmlns:a16="http://schemas.microsoft.com/office/drawing/2014/main" id="{4B0EB36C-9D0C-2476-B9A6-03F78B63326C}"/>
              </a:ext>
            </a:extLst>
          </p:cNvPr>
          <p:cNvSpPr/>
          <p:nvPr/>
        </p:nvSpPr>
        <p:spPr>
          <a:xfrm>
            <a:off x="7725098" y="585882"/>
            <a:ext cx="1273278" cy="35807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Lecture-Style</a:t>
            </a:r>
            <a:endParaRPr lang="en-US" sz="1400" dirty="0">
              <a:solidFill>
                <a:schemeClr val="tx1"/>
              </a:solidFill>
            </a:endParaRPr>
          </a:p>
        </p:txBody>
      </p:sp>
      <p:sp>
        <p:nvSpPr>
          <p:cNvPr id="13" name="Arrow: Right 12">
            <a:extLst>
              <a:ext uri="{FF2B5EF4-FFF2-40B4-BE49-F238E27FC236}">
                <a16:creationId xmlns:a16="http://schemas.microsoft.com/office/drawing/2014/main" id="{A2726474-BA87-8785-5A1B-0B547FA440B3}"/>
              </a:ext>
            </a:extLst>
          </p:cNvPr>
          <p:cNvSpPr/>
          <p:nvPr/>
        </p:nvSpPr>
        <p:spPr>
          <a:xfrm>
            <a:off x="7722549" y="948283"/>
            <a:ext cx="1288026" cy="374372"/>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Problem Creation</a:t>
            </a:r>
          </a:p>
        </p:txBody>
      </p:sp>
      <p:sp>
        <p:nvSpPr>
          <p:cNvPr id="16" name="TextBox 15">
            <a:extLst>
              <a:ext uri="{FF2B5EF4-FFF2-40B4-BE49-F238E27FC236}">
                <a16:creationId xmlns:a16="http://schemas.microsoft.com/office/drawing/2014/main" id="{0183097A-C266-CC74-50E4-3B04B0A8DD83}"/>
              </a:ext>
            </a:extLst>
          </p:cNvPr>
          <p:cNvSpPr txBox="1"/>
          <p:nvPr/>
        </p:nvSpPr>
        <p:spPr>
          <a:xfrm>
            <a:off x="3414364" y="3882840"/>
            <a:ext cx="1176585" cy="523220"/>
          </a:xfrm>
          <a:prstGeom prst="rect">
            <a:avLst/>
          </a:prstGeom>
          <a:noFill/>
        </p:spPr>
        <p:txBody>
          <a:bodyPr wrap="square" rtlCol="0">
            <a:spAutoFit/>
          </a:bodyPr>
          <a:lstStyle/>
          <a:p>
            <a:pPr algn="ctr"/>
            <a:r>
              <a:rPr lang="en-US" sz="1400" dirty="0"/>
              <a:t>Use technical language</a:t>
            </a:r>
          </a:p>
        </p:txBody>
      </p:sp>
      <p:sp>
        <p:nvSpPr>
          <p:cNvPr id="18" name="Arrow: Right 17">
            <a:extLst>
              <a:ext uri="{FF2B5EF4-FFF2-40B4-BE49-F238E27FC236}">
                <a16:creationId xmlns:a16="http://schemas.microsoft.com/office/drawing/2014/main" id="{16C98BA0-76C7-C75D-7779-1297E5383A0D}"/>
              </a:ext>
            </a:extLst>
          </p:cNvPr>
          <p:cNvSpPr/>
          <p:nvPr/>
        </p:nvSpPr>
        <p:spPr>
          <a:xfrm>
            <a:off x="4748512" y="3471147"/>
            <a:ext cx="314632" cy="245806"/>
          </a:xfrm>
          <a:prstGeom prst="rightArrow">
            <a:avLst/>
          </a:prstGeom>
          <a:solidFill>
            <a:srgbClr val="CED4D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nvGrpSpPr>
          <p:cNvPr id="20" name="Group 19">
            <a:extLst>
              <a:ext uri="{FF2B5EF4-FFF2-40B4-BE49-F238E27FC236}">
                <a16:creationId xmlns:a16="http://schemas.microsoft.com/office/drawing/2014/main" id="{8D51A8AF-62E2-8625-B3E7-C84CC4537AC2}"/>
              </a:ext>
            </a:extLst>
          </p:cNvPr>
          <p:cNvGrpSpPr/>
          <p:nvPr/>
        </p:nvGrpSpPr>
        <p:grpSpPr>
          <a:xfrm>
            <a:off x="6568651" y="2685679"/>
            <a:ext cx="2484529" cy="1000285"/>
            <a:chOff x="2773969" y="2862789"/>
            <a:chExt cx="2484529" cy="1000285"/>
          </a:xfrm>
        </p:grpSpPr>
        <p:grpSp>
          <p:nvGrpSpPr>
            <p:cNvPr id="21" name="Group 20">
              <a:extLst>
                <a:ext uri="{FF2B5EF4-FFF2-40B4-BE49-F238E27FC236}">
                  <a16:creationId xmlns:a16="http://schemas.microsoft.com/office/drawing/2014/main" id="{CFC18BB3-CC25-1B92-2762-D79601F01153}"/>
                </a:ext>
              </a:extLst>
            </p:cNvPr>
            <p:cNvGrpSpPr/>
            <p:nvPr/>
          </p:nvGrpSpPr>
          <p:grpSpPr>
            <a:xfrm>
              <a:off x="2773969" y="2862789"/>
              <a:ext cx="2484529" cy="1000285"/>
              <a:chOff x="25854" y="2862790"/>
              <a:chExt cx="2484529" cy="1000285"/>
            </a:xfrm>
          </p:grpSpPr>
          <p:sp>
            <p:nvSpPr>
              <p:cNvPr id="23" name="Arrow: Right 22">
                <a:extLst>
                  <a:ext uri="{FF2B5EF4-FFF2-40B4-BE49-F238E27FC236}">
                    <a16:creationId xmlns:a16="http://schemas.microsoft.com/office/drawing/2014/main" id="{DCBFEA0A-52F8-E9A8-8C78-063D76ADB961}"/>
                  </a:ext>
                </a:extLst>
              </p:cNvPr>
              <p:cNvSpPr/>
              <p:nvPr/>
            </p:nvSpPr>
            <p:spPr>
              <a:xfrm>
                <a:off x="25854" y="3013504"/>
                <a:ext cx="307963"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24" name="Rectangle: Rounded Corners 23">
                <a:extLst>
                  <a:ext uri="{FF2B5EF4-FFF2-40B4-BE49-F238E27FC236}">
                    <a16:creationId xmlns:a16="http://schemas.microsoft.com/office/drawing/2014/main" id="{35A43919-7A5B-7AB3-CF05-A00FAAA0150F}"/>
                  </a:ext>
                </a:extLst>
              </p:cNvPr>
              <p:cNvSpPr/>
              <p:nvPr/>
            </p:nvSpPr>
            <p:spPr>
              <a:xfrm>
                <a:off x="333817" y="2862790"/>
                <a:ext cx="2176566" cy="1000285"/>
              </a:xfrm>
              <a:prstGeom prst="roundRect">
                <a:avLst/>
              </a:prstGeom>
              <a:solidFill>
                <a:srgbClr val="FFF7A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Occasionally remind it of your goals and the context</a:t>
                </a:r>
              </a:p>
            </p:txBody>
          </p:sp>
        </p:grpSp>
        <p:sp>
          <p:nvSpPr>
            <p:cNvPr id="22" name="Arrow: Right 21">
              <a:extLst>
                <a:ext uri="{FF2B5EF4-FFF2-40B4-BE49-F238E27FC236}">
                  <a16:creationId xmlns:a16="http://schemas.microsoft.com/office/drawing/2014/main" id="{8483E5B2-77D9-34C5-4D09-9BDDB278F363}"/>
                </a:ext>
              </a:extLst>
            </p:cNvPr>
            <p:cNvSpPr/>
            <p:nvPr/>
          </p:nvSpPr>
          <p:spPr>
            <a:xfrm rot="10800000">
              <a:off x="2774331" y="3547831"/>
              <a:ext cx="300217"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grpSp>
        <p:nvGrpSpPr>
          <p:cNvPr id="25" name="Group 24">
            <a:extLst>
              <a:ext uri="{FF2B5EF4-FFF2-40B4-BE49-F238E27FC236}">
                <a16:creationId xmlns:a16="http://schemas.microsoft.com/office/drawing/2014/main" id="{974410F6-9886-1DFA-37BA-202465830D1A}"/>
              </a:ext>
            </a:extLst>
          </p:cNvPr>
          <p:cNvGrpSpPr/>
          <p:nvPr/>
        </p:nvGrpSpPr>
        <p:grpSpPr>
          <a:xfrm>
            <a:off x="5379799" y="3878008"/>
            <a:ext cx="780474" cy="1093240"/>
            <a:chOff x="3373851" y="2888192"/>
            <a:chExt cx="780474" cy="1093240"/>
          </a:xfrm>
        </p:grpSpPr>
        <p:sp>
          <p:nvSpPr>
            <p:cNvPr id="26" name="Oval 25">
              <a:extLst>
                <a:ext uri="{FF2B5EF4-FFF2-40B4-BE49-F238E27FC236}">
                  <a16:creationId xmlns:a16="http://schemas.microsoft.com/office/drawing/2014/main" id="{4E8EA263-AA55-A02C-A597-351ABA6DCDEE}"/>
                </a:ext>
              </a:extLst>
            </p:cNvPr>
            <p:cNvSpPr/>
            <p:nvPr/>
          </p:nvSpPr>
          <p:spPr>
            <a:xfrm>
              <a:off x="3373851" y="3242767"/>
              <a:ext cx="780474" cy="738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Done</a:t>
              </a:r>
            </a:p>
          </p:txBody>
        </p:sp>
        <p:sp>
          <p:nvSpPr>
            <p:cNvPr id="44" name="Arrow: Right 43">
              <a:extLst>
                <a:ext uri="{FF2B5EF4-FFF2-40B4-BE49-F238E27FC236}">
                  <a16:creationId xmlns:a16="http://schemas.microsoft.com/office/drawing/2014/main" id="{61108276-0108-7E22-4CE2-0B259104E1AC}"/>
                </a:ext>
              </a:extLst>
            </p:cNvPr>
            <p:cNvSpPr/>
            <p:nvPr/>
          </p:nvSpPr>
          <p:spPr>
            <a:xfrm rot="5400000">
              <a:off x="3585151" y="2933861"/>
              <a:ext cx="337144"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grpSp>
      <p:sp>
        <p:nvSpPr>
          <p:cNvPr id="45" name="TextBox 44">
            <a:extLst>
              <a:ext uri="{FF2B5EF4-FFF2-40B4-BE49-F238E27FC236}">
                <a16:creationId xmlns:a16="http://schemas.microsoft.com/office/drawing/2014/main" id="{99F5CDEC-F83C-081C-D9FA-D9B1D1453C9C}"/>
              </a:ext>
            </a:extLst>
          </p:cNvPr>
          <p:cNvSpPr txBox="1"/>
          <p:nvPr/>
        </p:nvSpPr>
        <p:spPr>
          <a:xfrm>
            <a:off x="6075291" y="3685964"/>
            <a:ext cx="2990067" cy="738664"/>
          </a:xfrm>
          <a:prstGeom prst="rect">
            <a:avLst/>
          </a:prstGeom>
          <a:noFill/>
        </p:spPr>
        <p:txBody>
          <a:bodyPr wrap="square" rtlCol="0">
            <a:spAutoFit/>
          </a:bodyPr>
          <a:lstStyle/>
          <a:p>
            <a:pPr algn="r"/>
            <a:r>
              <a:rPr lang="en-US" sz="1400" dirty="0"/>
              <a:t>“Rewrite them to be more engaging and relevant for collegiate computer science students at X University.”</a:t>
            </a:r>
          </a:p>
        </p:txBody>
      </p:sp>
      <p:sp>
        <p:nvSpPr>
          <p:cNvPr id="46" name="TextBox 45">
            <a:extLst>
              <a:ext uri="{FF2B5EF4-FFF2-40B4-BE49-F238E27FC236}">
                <a16:creationId xmlns:a16="http://schemas.microsoft.com/office/drawing/2014/main" id="{B47DEC31-DC00-743A-D6F7-0CE424B6529F}"/>
              </a:ext>
            </a:extLst>
          </p:cNvPr>
          <p:cNvSpPr txBox="1"/>
          <p:nvPr/>
        </p:nvSpPr>
        <p:spPr>
          <a:xfrm>
            <a:off x="6063373" y="4344841"/>
            <a:ext cx="2990067" cy="738664"/>
          </a:xfrm>
          <a:prstGeom prst="rect">
            <a:avLst/>
          </a:prstGeom>
          <a:noFill/>
        </p:spPr>
        <p:txBody>
          <a:bodyPr wrap="square" rtlCol="0">
            <a:spAutoFit/>
          </a:bodyPr>
          <a:lstStyle/>
          <a:p>
            <a:pPr algn="r"/>
            <a:r>
              <a:rPr lang="en-US" sz="1400" dirty="0"/>
              <a:t>“Act as an instructor of Computer Science in a university. Please answer these questions in a brief way.”</a:t>
            </a:r>
          </a:p>
        </p:txBody>
      </p:sp>
      <p:grpSp>
        <p:nvGrpSpPr>
          <p:cNvPr id="49" name="Group 48">
            <a:extLst>
              <a:ext uri="{FF2B5EF4-FFF2-40B4-BE49-F238E27FC236}">
                <a16:creationId xmlns:a16="http://schemas.microsoft.com/office/drawing/2014/main" id="{097E327F-B880-192B-4F17-0E345E45176E}"/>
              </a:ext>
            </a:extLst>
          </p:cNvPr>
          <p:cNvGrpSpPr/>
          <p:nvPr/>
        </p:nvGrpSpPr>
        <p:grpSpPr>
          <a:xfrm>
            <a:off x="6590454" y="1409508"/>
            <a:ext cx="2474906" cy="1146650"/>
            <a:chOff x="7118957" y="1110950"/>
            <a:chExt cx="1951983" cy="1399383"/>
          </a:xfrm>
        </p:grpSpPr>
        <p:sp>
          <p:nvSpPr>
            <p:cNvPr id="47" name="Rectangle: Rounded Corners 46">
              <a:extLst>
                <a:ext uri="{FF2B5EF4-FFF2-40B4-BE49-F238E27FC236}">
                  <a16:creationId xmlns:a16="http://schemas.microsoft.com/office/drawing/2014/main" id="{AA877EBD-9BA1-78AA-44F9-0F07F297524E}"/>
                </a:ext>
              </a:extLst>
            </p:cNvPr>
            <p:cNvSpPr/>
            <p:nvPr/>
          </p:nvSpPr>
          <p:spPr>
            <a:xfrm>
              <a:off x="7354258" y="1110950"/>
              <a:ext cx="1716682" cy="1399383"/>
            </a:xfrm>
            <a:prstGeom prst="roundRect">
              <a:avLst/>
            </a:prstGeom>
            <a:solidFill>
              <a:srgbClr val="FFF7A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dirty="0">
                  <a:solidFill>
                    <a:schemeClr val="tx1"/>
                  </a:solidFill>
                  <a:effectLst/>
                </a:rPr>
                <a:t>Start a new chat and tell it where you were (context, LOs, outline, specific location, etc.)</a:t>
              </a:r>
              <a:endParaRPr lang="en-US" sz="1600" dirty="0">
                <a:solidFill>
                  <a:schemeClr val="tx1"/>
                </a:solidFill>
              </a:endParaRPr>
            </a:p>
          </p:txBody>
        </p:sp>
        <p:sp>
          <p:nvSpPr>
            <p:cNvPr id="48" name="Arrow: Right 47">
              <a:extLst>
                <a:ext uri="{FF2B5EF4-FFF2-40B4-BE49-F238E27FC236}">
                  <a16:creationId xmlns:a16="http://schemas.microsoft.com/office/drawing/2014/main" id="{C3AAF9EB-B4DF-0983-5DDF-B38949C8791D}"/>
                </a:ext>
              </a:extLst>
            </p:cNvPr>
            <p:cNvSpPr/>
            <p:nvPr/>
          </p:nvSpPr>
          <p:spPr>
            <a:xfrm>
              <a:off x="7118957" y="1624075"/>
              <a:ext cx="225698" cy="299984"/>
            </a:xfrm>
            <a:prstGeom prst="rightArrow">
              <a:avLst/>
            </a:prstGeom>
            <a:solidFill>
              <a:srgbClr val="CED4DB"/>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US" sz="1600">
                <a:solidFill>
                  <a:schemeClr val="tx1"/>
                </a:solidFill>
              </a:endParaRPr>
            </a:p>
          </p:txBody>
        </p:sp>
      </p:grpSp>
      <p:sp>
        <p:nvSpPr>
          <p:cNvPr id="63" name="Flowchart: Decision 62">
            <a:extLst>
              <a:ext uri="{FF2B5EF4-FFF2-40B4-BE49-F238E27FC236}">
                <a16:creationId xmlns:a16="http://schemas.microsoft.com/office/drawing/2014/main" id="{D47A612D-0D36-7EAC-1218-9E8A8837989E}"/>
              </a:ext>
            </a:extLst>
          </p:cNvPr>
          <p:cNvSpPr/>
          <p:nvPr/>
        </p:nvSpPr>
        <p:spPr>
          <a:xfrm>
            <a:off x="5069201" y="1364133"/>
            <a:ext cx="1499813" cy="1178454"/>
          </a:xfrm>
          <a:prstGeom prst="flowChartDecision">
            <a:avLst/>
          </a:prstGeom>
          <a:solidFill>
            <a:srgbClr val="FC9432"/>
          </a:solidFill>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Repetitively</a:t>
            </a:r>
          </a:p>
          <a:p>
            <a:pPr algn="ctr"/>
            <a:r>
              <a:rPr lang="en-US" sz="1400" dirty="0">
                <a:solidFill>
                  <a:schemeClr val="tx1"/>
                </a:solidFill>
              </a:rPr>
              <a:t>wrong?</a:t>
            </a:r>
          </a:p>
        </p:txBody>
      </p:sp>
      <p:sp>
        <p:nvSpPr>
          <p:cNvPr id="51" name="Arrow: Right 50">
            <a:extLst>
              <a:ext uri="{FF2B5EF4-FFF2-40B4-BE49-F238E27FC236}">
                <a16:creationId xmlns:a16="http://schemas.microsoft.com/office/drawing/2014/main" id="{808C9DDD-D30C-5390-5214-2AC364183E73}"/>
              </a:ext>
            </a:extLst>
          </p:cNvPr>
          <p:cNvSpPr/>
          <p:nvPr/>
        </p:nvSpPr>
        <p:spPr>
          <a:xfrm>
            <a:off x="66606" y="2736889"/>
            <a:ext cx="1198264" cy="35807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Lecture-Style</a:t>
            </a:r>
            <a:endParaRPr lang="en-US" sz="1400" dirty="0">
              <a:solidFill>
                <a:schemeClr val="tx1"/>
              </a:solidFill>
            </a:endParaRPr>
          </a:p>
        </p:txBody>
      </p:sp>
      <p:sp>
        <p:nvSpPr>
          <p:cNvPr id="52" name="Arrow: Right 51">
            <a:extLst>
              <a:ext uri="{FF2B5EF4-FFF2-40B4-BE49-F238E27FC236}">
                <a16:creationId xmlns:a16="http://schemas.microsoft.com/office/drawing/2014/main" id="{45890A57-454D-AF1D-E7A1-7B47E9CB0AFB}"/>
              </a:ext>
            </a:extLst>
          </p:cNvPr>
          <p:cNvSpPr/>
          <p:nvPr/>
        </p:nvSpPr>
        <p:spPr>
          <a:xfrm>
            <a:off x="64397" y="3241524"/>
            <a:ext cx="1198264" cy="374372"/>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lIns="137160" rtlCol="0" anchor="ctr"/>
          <a:lstStyle/>
          <a:p>
            <a:pPr algn="ctr"/>
            <a:r>
              <a:rPr lang="en-US" sz="1200" dirty="0">
                <a:solidFill>
                  <a:schemeClr val="tx1"/>
                </a:solidFill>
              </a:rPr>
              <a:t>Problem Creation</a:t>
            </a:r>
          </a:p>
        </p:txBody>
      </p:sp>
      <p:grpSp>
        <p:nvGrpSpPr>
          <p:cNvPr id="3" name="Group 2">
            <a:extLst>
              <a:ext uri="{FF2B5EF4-FFF2-40B4-BE49-F238E27FC236}">
                <a16:creationId xmlns:a16="http://schemas.microsoft.com/office/drawing/2014/main" id="{15BF9974-E9B8-E9A3-6723-C5D854820D4D}"/>
              </a:ext>
            </a:extLst>
          </p:cNvPr>
          <p:cNvGrpSpPr/>
          <p:nvPr/>
        </p:nvGrpSpPr>
        <p:grpSpPr>
          <a:xfrm>
            <a:off x="3641176" y="399413"/>
            <a:ext cx="1798098" cy="1025236"/>
            <a:chOff x="1884577" y="457460"/>
            <a:chExt cx="1389224" cy="954108"/>
          </a:xfrm>
        </p:grpSpPr>
        <p:grpSp>
          <p:nvGrpSpPr>
            <p:cNvPr id="30" name="Group 29">
              <a:extLst>
                <a:ext uri="{FF2B5EF4-FFF2-40B4-BE49-F238E27FC236}">
                  <a16:creationId xmlns:a16="http://schemas.microsoft.com/office/drawing/2014/main" id="{8450EFCB-AED9-F259-9068-6C91AB34C7EF}"/>
                </a:ext>
              </a:extLst>
            </p:cNvPr>
            <p:cNvGrpSpPr/>
            <p:nvPr/>
          </p:nvGrpSpPr>
          <p:grpSpPr>
            <a:xfrm>
              <a:off x="1884577" y="457460"/>
              <a:ext cx="1389224" cy="954108"/>
              <a:chOff x="1821692" y="710883"/>
              <a:chExt cx="1136630" cy="917920"/>
            </a:xfrm>
            <a:solidFill>
              <a:srgbClr val="C3F7C8"/>
            </a:solidFill>
          </p:grpSpPr>
          <p:sp>
            <p:nvSpPr>
              <p:cNvPr id="32" name="Arrow: Curved Down 31">
                <a:extLst>
                  <a:ext uri="{FF2B5EF4-FFF2-40B4-BE49-F238E27FC236}">
                    <a16:creationId xmlns:a16="http://schemas.microsoft.com/office/drawing/2014/main" id="{E35E1421-9254-F07A-C78F-C609A8484B25}"/>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sp>
            <p:nvSpPr>
              <p:cNvPr id="33" name="Arrow: Curved Down 32">
                <a:extLst>
                  <a:ext uri="{FF2B5EF4-FFF2-40B4-BE49-F238E27FC236}">
                    <a16:creationId xmlns:a16="http://schemas.microsoft.com/office/drawing/2014/main" id="{36C577A8-67CB-C30D-1F52-E1AB0810C1B2}"/>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grpSp>
        <p:sp>
          <p:nvSpPr>
            <p:cNvPr id="31" name="Oval 30">
              <a:extLst>
                <a:ext uri="{FF2B5EF4-FFF2-40B4-BE49-F238E27FC236}">
                  <a16:creationId xmlns:a16="http://schemas.microsoft.com/office/drawing/2014/main" id="{094A7198-47F9-6213-8A5B-65FC9E8BD259}"/>
                </a:ext>
              </a:extLst>
            </p:cNvPr>
            <p:cNvSpPr/>
            <p:nvPr/>
          </p:nvSpPr>
          <p:spPr>
            <a:xfrm>
              <a:off x="2099237" y="491956"/>
              <a:ext cx="959048" cy="895938"/>
            </a:xfrm>
            <a:prstGeom prst="ellipse">
              <a:avLst/>
            </a:prstGeom>
            <a:solidFill>
              <a:srgbClr val="C3F7C8"/>
            </a:solidFill>
          </p:spPr>
          <p:style>
            <a:lnRef idx="2">
              <a:schemeClr val="accent1">
                <a:shade val="15000"/>
              </a:schemeClr>
            </a:lnRef>
            <a:fillRef idx="1">
              <a:schemeClr val="accent1"/>
            </a:fillRef>
            <a:effectRef idx="0">
              <a:schemeClr val="accent1"/>
            </a:effectRef>
            <a:fontRef idx="minor">
              <a:schemeClr val="lt1"/>
            </a:fontRef>
          </p:style>
          <p:txBody>
            <a:bodyPr wrap="none" tIns="164592" rtlCol="0" anchor="ctr"/>
            <a:lstStyle/>
            <a:p>
              <a:pPr algn="ctr"/>
              <a:r>
                <a:rPr lang="en-US" sz="1600" dirty="0">
                  <a:solidFill>
                    <a:schemeClr val="tx1"/>
                  </a:solidFill>
                </a:rPr>
                <a:t>Get learning</a:t>
              </a:r>
              <a:br>
                <a:rPr lang="en-US" sz="1600" dirty="0">
                  <a:solidFill>
                    <a:schemeClr val="tx1"/>
                  </a:solidFill>
                </a:rPr>
              </a:br>
              <a:r>
                <a:rPr lang="en-US" sz="1600" dirty="0">
                  <a:solidFill>
                    <a:schemeClr val="tx1"/>
                  </a:solidFill>
                </a:rPr>
                <a:t>objectives</a:t>
              </a:r>
            </a:p>
            <a:p>
              <a:pPr algn="ctr"/>
              <a:r>
                <a:rPr lang="en-US" sz="1600" dirty="0">
                  <a:solidFill>
                    <a:schemeClr val="tx1"/>
                  </a:solidFill>
                </a:rPr>
                <a:t>(LOs)</a:t>
              </a:r>
            </a:p>
          </p:txBody>
        </p:sp>
      </p:grpSp>
      <p:grpSp>
        <p:nvGrpSpPr>
          <p:cNvPr id="53" name="Group 52">
            <a:extLst>
              <a:ext uri="{FF2B5EF4-FFF2-40B4-BE49-F238E27FC236}">
                <a16:creationId xmlns:a16="http://schemas.microsoft.com/office/drawing/2014/main" id="{C95E4895-C051-6FE5-1B99-84D674AD0E04}"/>
              </a:ext>
            </a:extLst>
          </p:cNvPr>
          <p:cNvGrpSpPr/>
          <p:nvPr/>
        </p:nvGrpSpPr>
        <p:grpSpPr>
          <a:xfrm>
            <a:off x="4873385" y="2577545"/>
            <a:ext cx="1794410" cy="1283197"/>
            <a:chOff x="1884577" y="457460"/>
            <a:chExt cx="1389224" cy="954108"/>
          </a:xfrm>
          <a:solidFill>
            <a:srgbClr val="FFD6F5"/>
          </a:solidFill>
        </p:grpSpPr>
        <p:grpSp>
          <p:nvGrpSpPr>
            <p:cNvPr id="54" name="Group 53">
              <a:extLst>
                <a:ext uri="{FF2B5EF4-FFF2-40B4-BE49-F238E27FC236}">
                  <a16:creationId xmlns:a16="http://schemas.microsoft.com/office/drawing/2014/main" id="{0E43604B-6BB0-A214-6CF4-1463DFE3B6C1}"/>
                </a:ext>
              </a:extLst>
            </p:cNvPr>
            <p:cNvGrpSpPr/>
            <p:nvPr/>
          </p:nvGrpSpPr>
          <p:grpSpPr>
            <a:xfrm>
              <a:off x="1884577" y="457460"/>
              <a:ext cx="1389224" cy="954108"/>
              <a:chOff x="1821692" y="710883"/>
              <a:chExt cx="1136630" cy="917920"/>
            </a:xfrm>
            <a:grpFill/>
          </p:grpSpPr>
          <p:sp>
            <p:nvSpPr>
              <p:cNvPr id="56" name="Arrow: Curved Down 55">
                <a:extLst>
                  <a:ext uri="{FF2B5EF4-FFF2-40B4-BE49-F238E27FC236}">
                    <a16:creationId xmlns:a16="http://schemas.microsoft.com/office/drawing/2014/main" id="{4AF97A9D-C6AB-9216-83AE-DCDFF7E335BF}"/>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sp>
            <p:nvSpPr>
              <p:cNvPr id="57" name="Arrow: Curved Down 56">
                <a:extLst>
                  <a:ext uri="{FF2B5EF4-FFF2-40B4-BE49-F238E27FC236}">
                    <a16:creationId xmlns:a16="http://schemas.microsoft.com/office/drawing/2014/main" id="{E53E8651-ADE6-FB74-0BC8-994563EBDB2D}"/>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grpSp>
        <p:sp>
          <p:nvSpPr>
            <p:cNvPr id="55" name="Oval 54">
              <a:extLst>
                <a:ext uri="{FF2B5EF4-FFF2-40B4-BE49-F238E27FC236}">
                  <a16:creationId xmlns:a16="http://schemas.microsoft.com/office/drawing/2014/main" id="{76FD5575-17FB-F9B5-0A7C-BD7013A9423E}"/>
                </a:ext>
              </a:extLst>
            </p:cNvPr>
            <p:cNvSpPr/>
            <p:nvPr/>
          </p:nvSpPr>
          <p:spPr>
            <a:xfrm>
              <a:off x="2099237" y="491956"/>
              <a:ext cx="959048" cy="89593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wrap="none" tIns="45720" rtlCol="0" anchor="ctr"/>
            <a:lstStyle/>
            <a:p>
              <a:pPr algn="ctr"/>
              <a:r>
                <a:rPr lang="en-US" sz="1600" dirty="0">
                  <a:solidFill>
                    <a:schemeClr val="tx1"/>
                  </a:solidFill>
                </a:rPr>
                <a:t>Iteratively</a:t>
              </a:r>
            </a:p>
            <a:p>
              <a:pPr algn="ctr"/>
              <a:r>
                <a:rPr lang="en-US" sz="1600" dirty="0">
                  <a:solidFill>
                    <a:schemeClr val="tx1"/>
                  </a:solidFill>
                </a:rPr>
                <a:t>refine small</a:t>
              </a:r>
            </a:p>
            <a:p>
              <a:pPr algn="ctr"/>
              <a:r>
                <a:rPr lang="en-US" sz="1600" dirty="0">
                  <a:solidFill>
                    <a:schemeClr val="tx1"/>
                  </a:solidFill>
                </a:rPr>
                <a:t>pieces, one</a:t>
              </a:r>
            </a:p>
            <a:p>
              <a:pPr algn="ctr"/>
              <a:r>
                <a:rPr lang="en-US" sz="1600" dirty="0">
                  <a:solidFill>
                    <a:schemeClr val="tx1"/>
                  </a:solidFill>
                </a:rPr>
                <a:t>at a time</a:t>
              </a:r>
            </a:p>
          </p:txBody>
        </p:sp>
      </p:grpSp>
      <p:grpSp>
        <p:nvGrpSpPr>
          <p:cNvPr id="58" name="Group 57">
            <a:extLst>
              <a:ext uri="{FF2B5EF4-FFF2-40B4-BE49-F238E27FC236}">
                <a16:creationId xmlns:a16="http://schemas.microsoft.com/office/drawing/2014/main" id="{8A8376E9-FDCD-3F78-0231-37F372CE0CC1}"/>
              </a:ext>
            </a:extLst>
          </p:cNvPr>
          <p:cNvGrpSpPr/>
          <p:nvPr/>
        </p:nvGrpSpPr>
        <p:grpSpPr>
          <a:xfrm>
            <a:off x="3096143" y="2591705"/>
            <a:ext cx="1794410" cy="1283197"/>
            <a:chOff x="1884577" y="457460"/>
            <a:chExt cx="1389224" cy="954108"/>
          </a:xfrm>
          <a:solidFill>
            <a:srgbClr val="FFD6F5"/>
          </a:solidFill>
        </p:grpSpPr>
        <p:grpSp>
          <p:nvGrpSpPr>
            <p:cNvPr id="59" name="Group 58">
              <a:extLst>
                <a:ext uri="{FF2B5EF4-FFF2-40B4-BE49-F238E27FC236}">
                  <a16:creationId xmlns:a16="http://schemas.microsoft.com/office/drawing/2014/main" id="{19300C6B-ABF6-4AC0-5B86-9CCEFC97E2E3}"/>
                </a:ext>
              </a:extLst>
            </p:cNvPr>
            <p:cNvGrpSpPr/>
            <p:nvPr/>
          </p:nvGrpSpPr>
          <p:grpSpPr>
            <a:xfrm>
              <a:off x="1884577" y="457460"/>
              <a:ext cx="1389224" cy="954108"/>
              <a:chOff x="1821692" y="710883"/>
              <a:chExt cx="1136630" cy="917920"/>
            </a:xfrm>
            <a:grpFill/>
          </p:grpSpPr>
          <p:sp>
            <p:nvSpPr>
              <p:cNvPr id="61" name="Arrow: Curved Down 60">
                <a:extLst>
                  <a:ext uri="{FF2B5EF4-FFF2-40B4-BE49-F238E27FC236}">
                    <a16:creationId xmlns:a16="http://schemas.microsoft.com/office/drawing/2014/main" id="{758CFB67-7259-BC29-50AF-097EAE56DE03}"/>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sp>
            <p:nvSpPr>
              <p:cNvPr id="62" name="Arrow: Curved Down 61">
                <a:extLst>
                  <a:ext uri="{FF2B5EF4-FFF2-40B4-BE49-F238E27FC236}">
                    <a16:creationId xmlns:a16="http://schemas.microsoft.com/office/drawing/2014/main" id="{E481A48F-0750-0F11-E2E8-BFB2E2F9681D}"/>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grpSp>
        <p:sp>
          <p:nvSpPr>
            <p:cNvPr id="60" name="Oval 59">
              <a:extLst>
                <a:ext uri="{FF2B5EF4-FFF2-40B4-BE49-F238E27FC236}">
                  <a16:creationId xmlns:a16="http://schemas.microsoft.com/office/drawing/2014/main" id="{522E13E7-FA01-8776-15AF-1228CBD96681}"/>
                </a:ext>
              </a:extLst>
            </p:cNvPr>
            <p:cNvSpPr/>
            <p:nvPr/>
          </p:nvSpPr>
          <p:spPr>
            <a:xfrm>
              <a:off x="2099237" y="491956"/>
              <a:ext cx="959048" cy="89593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wrap="none" tIns="45720" rtlCol="0" anchor="ctr"/>
            <a:lstStyle/>
            <a:p>
              <a:pPr algn="ctr"/>
              <a:r>
                <a:rPr lang="en-US" sz="1600" dirty="0">
                  <a:solidFill>
                    <a:schemeClr val="tx1"/>
                  </a:solidFill>
                </a:rPr>
                <a:t>Iteratively</a:t>
              </a:r>
            </a:p>
            <a:p>
              <a:pPr algn="ctr"/>
              <a:r>
                <a:rPr lang="en-US" sz="1600" dirty="0">
                  <a:solidFill>
                    <a:schemeClr val="tx1"/>
                  </a:solidFill>
                </a:rPr>
                <a:t>refine result</a:t>
              </a:r>
            </a:p>
            <a:p>
              <a:pPr algn="ctr"/>
              <a:r>
                <a:rPr lang="en-US" sz="1600" dirty="0">
                  <a:solidFill>
                    <a:schemeClr val="tx1"/>
                  </a:solidFill>
                </a:rPr>
                <a:t>as a whole</a:t>
              </a:r>
            </a:p>
          </p:txBody>
        </p:sp>
      </p:grpSp>
    </p:spTree>
    <p:extLst>
      <p:ext uri="{BB962C8B-B14F-4D97-AF65-F5344CB8AC3E}">
        <p14:creationId xmlns:p14="http://schemas.microsoft.com/office/powerpoint/2010/main" val="3883917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45" grpId="0"/>
      <p:bldP spid="46" grpId="0"/>
      <p:bldP spid="6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4">
            <a:extLst>
              <a:ext uri="{FF2B5EF4-FFF2-40B4-BE49-F238E27FC236}">
                <a16:creationId xmlns:a16="http://schemas.microsoft.com/office/drawing/2014/main" id="{2826DF06-0F1B-215F-DFD4-D733057FDB9C}"/>
              </a:ext>
            </a:extLst>
          </p:cNvPr>
          <p:cNvPicPr>
            <a:picLocks noChangeAspect="1"/>
          </p:cNvPicPr>
          <p:nvPr/>
        </p:nvPicPr>
        <p:blipFill rotWithShape="1">
          <a:blip r:embed="rId3"/>
          <a:srcRect t="6250"/>
          <a:stretch/>
        </p:blipFill>
        <p:spPr>
          <a:xfrm>
            <a:off x="20" y="10"/>
            <a:ext cx="9143980" cy="5143490"/>
          </a:xfrm>
          <a:prstGeom prst="rect">
            <a:avLst/>
          </a:prstGeom>
        </p:spPr>
      </p:pic>
      <p:sp>
        <p:nvSpPr>
          <p:cNvPr id="22"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849899" y="-1143383"/>
            <a:ext cx="3444203" cy="9144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4550B0-C56C-6C88-25F0-D05B598D38C0}"/>
              </a:ext>
            </a:extLst>
          </p:cNvPr>
          <p:cNvSpPr>
            <a:spLocks noGrp="1"/>
          </p:cNvSpPr>
          <p:nvPr>
            <p:ph type="title"/>
          </p:nvPr>
        </p:nvSpPr>
        <p:spPr>
          <a:xfrm>
            <a:off x="303413" y="2318946"/>
            <a:ext cx="8785015" cy="1790700"/>
          </a:xfrm>
        </p:spPr>
        <p:txBody>
          <a:bodyPr vert="horz" lIns="91440" tIns="45720" rIns="91440" bIns="45720" rtlCol="0" anchor="b">
            <a:normAutofit/>
          </a:bodyPr>
          <a:lstStyle/>
          <a:p>
            <a:pPr defTabSz="914400"/>
            <a:r>
              <a:rPr lang="en-US" sz="5000" dirty="0">
                <a:solidFill>
                  <a:schemeClr val="bg1"/>
                </a:solidFill>
              </a:rPr>
              <a:t>Pair Up for Hands-On Experience: Prompting for Content</a:t>
            </a:r>
          </a:p>
        </p:txBody>
      </p:sp>
      <p:sp>
        <p:nvSpPr>
          <p:cNvPr id="2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81279"/>
            <a:ext cx="7339422" cy="51435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43852DE-17C3-FE0B-1A4F-F0D526C12211}"/>
              </a:ext>
            </a:extLst>
          </p:cNvPr>
          <p:cNvSpPr>
            <a:spLocks noGrp="1"/>
          </p:cNvSpPr>
          <p:nvPr>
            <p:ph type="body" idx="1"/>
          </p:nvPr>
        </p:nvSpPr>
        <p:spPr>
          <a:xfrm>
            <a:off x="303414" y="4218708"/>
            <a:ext cx="6808922" cy="444732"/>
          </a:xfrm>
        </p:spPr>
        <p:txBody>
          <a:bodyPr vert="horz" lIns="91440" tIns="45720" rIns="91440" bIns="45720" rtlCol="0" anchor="ctr">
            <a:normAutofit fontScale="70000" lnSpcReduction="20000"/>
          </a:bodyPr>
          <a:lstStyle/>
          <a:p>
            <a:pPr defTabSz="914400">
              <a:spcBef>
                <a:spcPts val="1000"/>
              </a:spcBef>
            </a:pPr>
            <a:r>
              <a:rPr lang="en-US" sz="2400" dirty="0">
                <a:solidFill>
                  <a:schemeClr val="bg1"/>
                </a:solidFill>
              </a:rPr>
              <a:t>Target: Medium-Difficulty Course Content (Lecture or Problem Creation)</a:t>
            </a:r>
          </a:p>
        </p:txBody>
      </p:sp>
      <p:sp>
        <p:nvSpPr>
          <p:cNvPr id="4" name="TextBox 3">
            <a:extLst>
              <a:ext uri="{FF2B5EF4-FFF2-40B4-BE49-F238E27FC236}">
                <a16:creationId xmlns:a16="http://schemas.microsoft.com/office/drawing/2014/main" id="{FD9AEEE2-91B1-634B-765A-8DA5B5915BDF}"/>
              </a:ext>
            </a:extLst>
          </p:cNvPr>
          <p:cNvSpPr txBox="1"/>
          <p:nvPr/>
        </p:nvSpPr>
        <p:spPr>
          <a:xfrm>
            <a:off x="303413" y="4733058"/>
            <a:ext cx="2311274" cy="369332"/>
          </a:xfrm>
          <a:prstGeom prst="rect">
            <a:avLst/>
          </a:prstGeom>
          <a:noFill/>
        </p:spPr>
        <p:txBody>
          <a:bodyPr wrap="none" rtlCol="0">
            <a:spAutoFit/>
          </a:bodyPr>
          <a:lstStyle/>
          <a:p>
            <a:r>
              <a:rPr lang="en-US" b="0" i="0" dirty="0">
                <a:effectLst/>
                <a:latin typeface="Calibri" panose="020F0502020204030204" pitchFamily="34" charset="0"/>
                <a:hlinkClick r:id="rId4" tooltip="Original URL: https://oai.azure.com/. Click or tap if you trust this link."/>
              </a:rPr>
              <a:t>https://oai.azure.com/</a:t>
            </a:r>
            <a:endParaRPr lang="en-US" dirty="0"/>
          </a:p>
        </p:txBody>
      </p:sp>
    </p:spTree>
    <p:extLst>
      <p:ext uri="{BB962C8B-B14F-4D97-AF65-F5344CB8AC3E}">
        <p14:creationId xmlns:p14="http://schemas.microsoft.com/office/powerpoint/2010/main" val="74919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AE08-6333-B85A-3A27-A4E74504E148}"/>
              </a:ext>
            </a:extLst>
          </p:cNvPr>
          <p:cNvSpPr>
            <a:spLocks noGrp="1"/>
          </p:cNvSpPr>
          <p:nvPr>
            <p:ph type="title"/>
          </p:nvPr>
        </p:nvSpPr>
        <p:spPr>
          <a:xfrm>
            <a:off x="293155" y="-11805"/>
            <a:ext cx="8581904" cy="497584"/>
          </a:xfrm>
        </p:spPr>
        <p:txBody>
          <a:bodyPr>
            <a:noAutofit/>
          </a:bodyPr>
          <a:lstStyle/>
          <a:p>
            <a:r>
              <a:rPr lang="en-US" sz="2400" dirty="0">
                <a:effectLst/>
              </a:rPr>
              <a:t>GAIDE: Generative AI for Instructional Development and Education</a:t>
            </a:r>
            <a:endParaRPr lang="en-US" sz="2400" dirty="0"/>
          </a:p>
        </p:txBody>
      </p:sp>
      <p:sp>
        <p:nvSpPr>
          <p:cNvPr id="4" name="Rectangle: Rounded Corners 3">
            <a:extLst>
              <a:ext uri="{FF2B5EF4-FFF2-40B4-BE49-F238E27FC236}">
                <a16:creationId xmlns:a16="http://schemas.microsoft.com/office/drawing/2014/main" id="{0FEEA3AA-79AC-1E90-BCAC-DC6A9EC9B5D3}"/>
              </a:ext>
            </a:extLst>
          </p:cNvPr>
          <p:cNvSpPr/>
          <p:nvPr/>
        </p:nvSpPr>
        <p:spPr>
          <a:xfrm>
            <a:off x="179448" y="677806"/>
            <a:ext cx="1273278" cy="599314"/>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Set goals (offline)</a:t>
            </a:r>
          </a:p>
        </p:txBody>
      </p:sp>
      <p:grpSp>
        <p:nvGrpSpPr>
          <p:cNvPr id="7" name="Group 6">
            <a:extLst>
              <a:ext uri="{FF2B5EF4-FFF2-40B4-BE49-F238E27FC236}">
                <a16:creationId xmlns:a16="http://schemas.microsoft.com/office/drawing/2014/main" id="{CB711FBC-C5EE-276D-A83E-183F8BA9CC5E}"/>
              </a:ext>
            </a:extLst>
          </p:cNvPr>
          <p:cNvGrpSpPr/>
          <p:nvPr/>
        </p:nvGrpSpPr>
        <p:grpSpPr>
          <a:xfrm>
            <a:off x="1455415" y="686839"/>
            <a:ext cx="1759971" cy="590281"/>
            <a:chOff x="1843552" y="1268016"/>
            <a:chExt cx="1759971" cy="590281"/>
          </a:xfrm>
        </p:grpSpPr>
        <p:sp>
          <p:nvSpPr>
            <p:cNvPr id="5" name="Rectangle: Rounded Corners 4">
              <a:extLst>
                <a:ext uri="{FF2B5EF4-FFF2-40B4-BE49-F238E27FC236}">
                  <a16:creationId xmlns:a16="http://schemas.microsoft.com/office/drawing/2014/main" id="{FF3AC6F6-EBDD-193B-8BA7-EF7D5A219A33}"/>
                </a:ext>
              </a:extLst>
            </p:cNvPr>
            <p:cNvSpPr/>
            <p:nvPr/>
          </p:nvSpPr>
          <p:spPr>
            <a:xfrm>
              <a:off x="2315497" y="1268016"/>
              <a:ext cx="1288026" cy="590281"/>
            </a:xfrm>
            <a:prstGeom prst="roundRect">
              <a:avLst/>
            </a:prstGeom>
            <a:solidFill>
              <a:srgbClr val="C3F7C8"/>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Set up the context</a:t>
              </a:r>
            </a:p>
          </p:txBody>
        </p:sp>
        <p:sp>
          <p:nvSpPr>
            <p:cNvPr id="6" name="Arrow: Right 5">
              <a:extLst>
                <a:ext uri="{FF2B5EF4-FFF2-40B4-BE49-F238E27FC236}">
                  <a16:creationId xmlns:a16="http://schemas.microsoft.com/office/drawing/2014/main" id="{36912027-E405-94E3-0396-0FBBE6D26F6E}"/>
                </a:ext>
              </a:extLst>
            </p:cNvPr>
            <p:cNvSpPr/>
            <p:nvPr/>
          </p:nvSpPr>
          <p:spPr>
            <a:xfrm>
              <a:off x="1843552" y="1440253"/>
              <a:ext cx="466566"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8" name="TextBox 7">
            <a:extLst>
              <a:ext uri="{FF2B5EF4-FFF2-40B4-BE49-F238E27FC236}">
                <a16:creationId xmlns:a16="http://schemas.microsoft.com/office/drawing/2014/main" id="{4A1EDAE5-FC7A-B1E7-A01F-C7818FB2D712}"/>
              </a:ext>
            </a:extLst>
          </p:cNvPr>
          <p:cNvSpPr txBox="1"/>
          <p:nvPr/>
        </p:nvSpPr>
        <p:spPr>
          <a:xfrm>
            <a:off x="66606" y="1368064"/>
            <a:ext cx="1800691" cy="954107"/>
          </a:xfrm>
          <a:prstGeom prst="rect">
            <a:avLst/>
          </a:prstGeom>
          <a:noFill/>
        </p:spPr>
        <p:txBody>
          <a:bodyPr wrap="square" rtlCol="0">
            <a:spAutoFit/>
          </a:bodyPr>
          <a:lstStyle/>
          <a:p>
            <a:r>
              <a:rPr lang="en-US" sz="1400" dirty="0"/>
              <a:t>“To provide meaningful, engaging, and fresh content for students in CS251”</a:t>
            </a:r>
          </a:p>
        </p:txBody>
      </p:sp>
      <p:sp>
        <p:nvSpPr>
          <p:cNvPr id="11" name="Arrow: Right 10">
            <a:extLst>
              <a:ext uri="{FF2B5EF4-FFF2-40B4-BE49-F238E27FC236}">
                <a16:creationId xmlns:a16="http://schemas.microsoft.com/office/drawing/2014/main" id="{17321CEA-E563-C23E-A141-DF3CEA7C7979}"/>
              </a:ext>
            </a:extLst>
          </p:cNvPr>
          <p:cNvSpPr/>
          <p:nvPr/>
        </p:nvSpPr>
        <p:spPr>
          <a:xfrm>
            <a:off x="3215386" y="859076"/>
            <a:ext cx="447282"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14" name="TextBox 13">
            <a:extLst>
              <a:ext uri="{FF2B5EF4-FFF2-40B4-BE49-F238E27FC236}">
                <a16:creationId xmlns:a16="http://schemas.microsoft.com/office/drawing/2014/main" id="{C3ADD7C1-F13E-1D12-A021-1C8DC3D8BD42}"/>
              </a:ext>
            </a:extLst>
          </p:cNvPr>
          <p:cNvSpPr txBox="1"/>
          <p:nvPr/>
        </p:nvSpPr>
        <p:spPr>
          <a:xfrm>
            <a:off x="1800110" y="1368626"/>
            <a:ext cx="1868129" cy="1169551"/>
          </a:xfrm>
          <a:prstGeom prst="rect">
            <a:avLst/>
          </a:prstGeom>
          <a:noFill/>
        </p:spPr>
        <p:txBody>
          <a:bodyPr wrap="square" rtlCol="0">
            <a:spAutoFit/>
          </a:bodyPr>
          <a:lstStyle/>
          <a:p>
            <a:pPr rtl="0">
              <a:spcBef>
                <a:spcPts val="0"/>
              </a:spcBef>
              <a:spcAft>
                <a:spcPts val="0"/>
              </a:spcAft>
            </a:pPr>
            <a:r>
              <a:rPr lang="en-US" sz="1400" b="0" i="0" u="none" strike="noStrike" dirty="0">
                <a:solidFill>
                  <a:srgbClr val="000000"/>
                </a:solidFill>
                <a:effectLst/>
              </a:rPr>
              <a:t>How to act, previous knowledge, context, expected student skill level (measured by year in program)</a:t>
            </a:r>
            <a:endParaRPr lang="en-US" sz="1400" b="0" dirty="0">
              <a:effectLst/>
            </a:endParaRPr>
          </a:p>
        </p:txBody>
      </p:sp>
      <p:sp>
        <p:nvSpPr>
          <p:cNvPr id="15" name="TextBox 14">
            <a:extLst>
              <a:ext uri="{FF2B5EF4-FFF2-40B4-BE49-F238E27FC236}">
                <a16:creationId xmlns:a16="http://schemas.microsoft.com/office/drawing/2014/main" id="{25021849-75E6-B51D-40ED-D150CBE5C9E2}"/>
              </a:ext>
            </a:extLst>
          </p:cNvPr>
          <p:cNvSpPr txBox="1"/>
          <p:nvPr/>
        </p:nvSpPr>
        <p:spPr>
          <a:xfrm>
            <a:off x="3662667" y="1368626"/>
            <a:ext cx="1868129" cy="954107"/>
          </a:xfrm>
          <a:prstGeom prst="rect">
            <a:avLst/>
          </a:prstGeom>
          <a:noFill/>
        </p:spPr>
        <p:txBody>
          <a:bodyPr wrap="square" rtlCol="0">
            <a:spAutoFit/>
          </a:bodyPr>
          <a:lstStyle/>
          <a:p>
            <a:pPr rtl="0">
              <a:spcBef>
                <a:spcPts val="0"/>
              </a:spcBef>
              <a:spcAft>
                <a:spcPts val="0"/>
              </a:spcAft>
            </a:pPr>
            <a:r>
              <a:rPr lang="en-US" sz="1400" b="0" i="0" u="none" strike="noStrike" dirty="0">
                <a:solidFill>
                  <a:srgbClr val="000000"/>
                </a:solidFill>
                <a:effectLst/>
              </a:rPr>
              <a:t>Specific, measurable request for learning objectives (using Bloom’s taxonomy)</a:t>
            </a:r>
          </a:p>
        </p:txBody>
      </p:sp>
      <p:grpSp>
        <p:nvGrpSpPr>
          <p:cNvPr id="27" name="Group 26">
            <a:extLst>
              <a:ext uri="{FF2B5EF4-FFF2-40B4-BE49-F238E27FC236}">
                <a16:creationId xmlns:a16="http://schemas.microsoft.com/office/drawing/2014/main" id="{7BBEFE94-B231-4D47-662A-282345A94DF2}"/>
              </a:ext>
            </a:extLst>
          </p:cNvPr>
          <p:cNvGrpSpPr/>
          <p:nvPr/>
        </p:nvGrpSpPr>
        <p:grpSpPr>
          <a:xfrm>
            <a:off x="5422640" y="613592"/>
            <a:ext cx="2299909" cy="687012"/>
            <a:chOff x="418981" y="3588924"/>
            <a:chExt cx="2299909" cy="687012"/>
          </a:xfrm>
        </p:grpSpPr>
        <p:sp>
          <p:nvSpPr>
            <p:cNvPr id="28" name="Arrow: Right 27">
              <a:extLst>
                <a:ext uri="{FF2B5EF4-FFF2-40B4-BE49-F238E27FC236}">
                  <a16:creationId xmlns:a16="http://schemas.microsoft.com/office/drawing/2014/main" id="{3310D238-B7C3-20A6-5256-434F40ED3EC0}"/>
                </a:ext>
              </a:extLst>
            </p:cNvPr>
            <p:cNvSpPr/>
            <p:nvPr/>
          </p:nvSpPr>
          <p:spPr>
            <a:xfrm>
              <a:off x="418981" y="3834408"/>
              <a:ext cx="411845"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29" name="Rectangle: Rounded Corners 28">
              <a:extLst>
                <a:ext uri="{FF2B5EF4-FFF2-40B4-BE49-F238E27FC236}">
                  <a16:creationId xmlns:a16="http://schemas.microsoft.com/office/drawing/2014/main" id="{BF3BB694-AECF-E22D-2BEF-E72322D77492}"/>
                </a:ext>
              </a:extLst>
            </p:cNvPr>
            <p:cNvSpPr/>
            <p:nvPr/>
          </p:nvSpPr>
          <p:spPr>
            <a:xfrm>
              <a:off x="830825" y="3588924"/>
              <a:ext cx="1888065" cy="687012"/>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Dive into particular course content</a:t>
              </a:r>
            </a:p>
          </p:txBody>
        </p:sp>
      </p:grpSp>
      <p:sp>
        <p:nvSpPr>
          <p:cNvPr id="34" name="Rectangle: Rounded Corners 33">
            <a:extLst>
              <a:ext uri="{FF2B5EF4-FFF2-40B4-BE49-F238E27FC236}">
                <a16:creationId xmlns:a16="http://schemas.microsoft.com/office/drawing/2014/main" id="{F1E68F5E-47DA-5653-DB10-821DC4597C6D}"/>
              </a:ext>
            </a:extLst>
          </p:cNvPr>
          <p:cNvSpPr/>
          <p:nvPr/>
        </p:nvSpPr>
        <p:spPr>
          <a:xfrm>
            <a:off x="1280117" y="2650149"/>
            <a:ext cx="1551100" cy="516461"/>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Start with an outline</a:t>
            </a:r>
          </a:p>
        </p:txBody>
      </p:sp>
      <p:sp>
        <p:nvSpPr>
          <p:cNvPr id="39" name="Rectangle: Rounded Corners 38">
            <a:extLst>
              <a:ext uri="{FF2B5EF4-FFF2-40B4-BE49-F238E27FC236}">
                <a16:creationId xmlns:a16="http://schemas.microsoft.com/office/drawing/2014/main" id="{146B4F87-AE8B-189E-327E-B9FEE5654EFA}"/>
              </a:ext>
            </a:extLst>
          </p:cNvPr>
          <p:cNvSpPr/>
          <p:nvPr/>
        </p:nvSpPr>
        <p:spPr>
          <a:xfrm>
            <a:off x="1270285" y="3254920"/>
            <a:ext cx="1560932" cy="1029503"/>
          </a:xfrm>
          <a:prstGeom prst="roundRect">
            <a:avLst/>
          </a:prstGeom>
          <a:solidFill>
            <a:srgbClr val="CFE4FF"/>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Start with a list of potential problems from specific LOs</a:t>
            </a:r>
          </a:p>
        </p:txBody>
      </p:sp>
      <p:grpSp>
        <p:nvGrpSpPr>
          <p:cNvPr id="40" name="Group 39">
            <a:extLst>
              <a:ext uri="{FF2B5EF4-FFF2-40B4-BE49-F238E27FC236}">
                <a16:creationId xmlns:a16="http://schemas.microsoft.com/office/drawing/2014/main" id="{97D12439-771A-AE44-C611-229890E3DBA7}"/>
              </a:ext>
            </a:extLst>
          </p:cNvPr>
          <p:cNvGrpSpPr/>
          <p:nvPr/>
        </p:nvGrpSpPr>
        <p:grpSpPr>
          <a:xfrm>
            <a:off x="2834356" y="2832168"/>
            <a:ext cx="376227" cy="799770"/>
            <a:chOff x="6504077" y="1007946"/>
            <a:chExt cx="383433" cy="799770"/>
          </a:xfrm>
        </p:grpSpPr>
        <p:sp>
          <p:nvSpPr>
            <p:cNvPr id="41" name="Arrow: Right 40">
              <a:extLst>
                <a:ext uri="{FF2B5EF4-FFF2-40B4-BE49-F238E27FC236}">
                  <a16:creationId xmlns:a16="http://schemas.microsoft.com/office/drawing/2014/main" id="{6434ED5F-455C-4026-223B-00A2796F71DD}"/>
                </a:ext>
              </a:extLst>
            </p:cNvPr>
            <p:cNvSpPr/>
            <p:nvPr/>
          </p:nvSpPr>
          <p:spPr>
            <a:xfrm>
              <a:off x="6508969" y="1007946"/>
              <a:ext cx="378541"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42" name="Arrow: Right 41">
              <a:extLst>
                <a:ext uri="{FF2B5EF4-FFF2-40B4-BE49-F238E27FC236}">
                  <a16:creationId xmlns:a16="http://schemas.microsoft.com/office/drawing/2014/main" id="{B38892EC-78A6-C0D9-695F-A2D7B95E0CF9}"/>
                </a:ext>
              </a:extLst>
            </p:cNvPr>
            <p:cNvSpPr/>
            <p:nvPr/>
          </p:nvSpPr>
          <p:spPr>
            <a:xfrm>
              <a:off x="6504077" y="1561910"/>
              <a:ext cx="378541"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9" name="Arrow: Right 8">
            <a:extLst>
              <a:ext uri="{FF2B5EF4-FFF2-40B4-BE49-F238E27FC236}">
                <a16:creationId xmlns:a16="http://schemas.microsoft.com/office/drawing/2014/main" id="{4B0EB36C-9D0C-2476-B9A6-03F78B63326C}"/>
              </a:ext>
            </a:extLst>
          </p:cNvPr>
          <p:cNvSpPr/>
          <p:nvPr/>
        </p:nvSpPr>
        <p:spPr>
          <a:xfrm>
            <a:off x="7725098" y="585882"/>
            <a:ext cx="1273278" cy="35807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Lecture-Style</a:t>
            </a:r>
            <a:endParaRPr lang="en-US" sz="1400" dirty="0">
              <a:solidFill>
                <a:schemeClr val="tx1"/>
              </a:solidFill>
            </a:endParaRPr>
          </a:p>
        </p:txBody>
      </p:sp>
      <p:sp>
        <p:nvSpPr>
          <p:cNvPr id="13" name="Arrow: Right 12">
            <a:extLst>
              <a:ext uri="{FF2B5EF4-FFF2-40B4-BE49-F238E27FC236}">
                <a16:creationId xmlns:a16="http://schemas.microsoft.com/office/drawing/2014/main" id="{A2726474-BA87-8785-5A1B-0B547FA440B3}"/>
              </a:ext>
            </a:extLst>
          </p:cNvPr>
          <p:cNvSpPr/>
          <p:nvPr/>
        </p:nvSpPr>
        <p:spPr>
          <a:xfrm>
            <a:off x="7722549" y="948283"/>
            <a:ext cx="1288026" cy="374372"/>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Problem Creation</a:t>
            </a:r>
          </a:p>
        </p:txBody>
      </p:sp>
      <p:sp>
        <p:nvSpPr>
          <p:cNvPr id="16" name="TextBox 15">
            <a:extLst>
              <a:ext uri="{FF2B5EF4-FFF2-40B4-BE49-F238E27FC236}">
                <a16:creationId xmlns:a16="http://schemas.microsoft.com/office/drawing/2014/main" id="{0183097A-C266-CC74-50E4-3B04B0A8DD83}"/>
              </a:ext>
            </a:extLst>
          </p:cNvPr>
          <p:cNvSpPr txBox="1"/>
          <p:nvPr/>
        </p:nvSpPr>
        <p:spPr>
          <a:xfrm>
            <a:off x="3414364" y="3882840"/>
            <a:ext cx="1176585" cy="523220"/>
          </a:xfrm>
          <a:prstGeom prst="rect">
            <a:avLst/>
          </a:prstGeom>
          <a:noFill/>
        </p:spPr>
        <p:txBody>
          <a:bodyPr wrap="square" rtlCol="0">
            <a:spAutoFit/>
          </a:bodyPr>
          <a:lstStyle/>
          <a:p>
            <a:pPr algn="ctr"/>
            <a:r>
              <a:rPr lang="en-US" sz="1400" dirty="0"/>
              <a:t>Use technical language</a:t>
            </a:r>
          </a:p>
        </p:txBody>
      </p:sp>
      <p:sp>
        <p:nvSpPr>
          <p:cNvPr id="18" name="Arrow: Right 17">
            <a:extLst>
              <a:ext uri="{FF2B5EF4-FFF2-40B4-BE49-F238E27FC236}">
                <a16:creationId xmlns:a16="http://schemas.microsoft.com/office/drawing/2014/main" id="{16C98BA0-76C7-C75D-7779-1297E5383A0D}"/>
              </a:ext>
            </a:extLst>
          </p:cNvPr>
          <p:cNvSpPr/>
          <p:nvPr/>
        </p:nvSpPr>
        <p:spPr>
          <a:xfrm>
            <a:off x="4748512" y="3471147"/>
            <a:ext cx="314632" cy="245806"/>
          </a:xfrm>
          <a:prstGeom prst="rightArrow">
            <a:avLst/>
          </a:prstGeom>
          <a:solidFill>
            <a:srgbClr val="CED4DB"/>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nvGrpSpPr>
          <p:cNvPr id="20" name="Group 19">
            <a:extLst>
              <a:ext uri="{FF2B5EF4-FFF2-40B4-BE49-F238E27FC236}">
                <a16:creationId xmlns:a16="http://schemas.microsoft.com/office/drawing/2014/main" id="{8D51A8AF-62E2-8625-B3E7-C84CC4537AC2}"/>
              </a:ext>
            </a:extLst>
          </p:cNvPr>
          <p:cNvGrpSpPr/>
          <p:nvPr/>
        </p:nvGrpSpPr>
        <p:grpSpPr>
          <a:xfrm>
            <a:off x="6568651" y="2685679"/>
            <a:ext cx="2484529" cy="1000285"/>
            <a:chOff x="2773969" y="2862789"/>
            <a:chExt cx="2484529" cy="1000285"/>
          </a:xfrm>
        </p:grpSpPr>
        <p:grpSp>
          <p:nvGrpSpPr>
            <p:cNvPr id="21" name="Group 20">
              <a:extLst>
                <a:ext uri="{FF2B5EF4-FFF2-40B4-BE49-F238E27FC236}">
                  <a16:creationId xmlns:a16="http://schemas.microsoft.com/office/drawing/2014/main" id="{CFC18BB3-CC25-1B92-2762-D79601F01153}"/>
                </a:ext>
              </a:extLst>
            </p:cNvPr>
            <p:cNvGrpSpPr/>
            <p:nvPr/>
          </p:nvGrpSpPr>
          <p:grpSpPr>
            <a:xfrm>
              <a:off x="2773969" y="2862789"/>
              <a:ext cx="2484529" cy="1000285"/>
              <a:chOff x="25854" y="2862790"/>
              <a:chExt cx="2484529" cy="1000285"/>
            </a:xfrm>
          </p:grpSpPr>
          <p:sp>
            <p:nvSpPr>
              <p:cNvPr id="23" name="Arrow: Right 22">
                <a:extLst>
                  <a:ext uri="{FF2B5EF4-FFF2-40B4-BE49-F238E27FC236}">
                    <a16:creationId xmlns:a16="http://schemas.microsoft.com/office/drawing/2014/main" id="{DCBFEA0A-52F8-E9A8-8C78-063D76ADB961}"/>
                  </a:ext>
                </a:extLst>
              </p:cNvPr>
              <p:cNvSpPr/>
              <p:nvPr/>
            </p:nvSpPr>
            <p:spPr>
              <a:xfrm>
                <a:off x="25854" y="3013504"/>
                <a:ext cx="307963"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sp>
            <p:nvSpPr>
              <p:cNvPr id="24" name="Rectangle: Rounded Corners 23">
                <a:extLst>
                  <a:ext uri="{FF2B5EF4-FFF2-40B4-BE49-F238E27FC236}">
                    <a16:creationId xmlns:a16="http://schemas.microsoft.com/office/drawing/2014/main" id="{35A43919-7A5B-7AB3-CF05-A00FAAA0150F}"/>
                  </a:ext>
                </a:extLst>
              </p:cNvPr>
              <p:cNvSpPr/>
              <p:nvPr/>
            </p:nvSpPr>
            <p:spPr>
              <a:xfrm>
                <a:off x="333817" y="2862790"/>
                <a:ext cx="2176566" cy="1000285"/>
              </a:xfrm>
              <a:prstGeom prst="roundRect">
                <a:avLst/>
              </a:prstGeom>
              <a:solidFill>
                <a:srgbClr val="FFF7A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Occasionally remind it of your goals and the context</a:t>
                </a:r>
              </a:p>
            </p:txBody>
          </p:sp>
        </p:grpSp>
        <p:sp>
          <p:nvSpPr>
            <p:cNvPr id="22" name="Arrow: Right 21">
              <a:extLst>
                <a:ext uri="{FF2B5EF4-FFF2-40B4-BE49-F238E27FC236}">
                  <a16:creationId xmlns:a16="http://schemas.microsoft.com/office/drawing/2014/main" id="{8483E5B2-77D9-34C5-4D09-9BDDB278F363}"/>
                </a:ext>
              </a:extLst>
            </p:cNvPr>
            <p:cNvSpPr/>
            <p:nvPr/>
          </p:nvSpPr>
          <p:spPr>
            <a:xfrm rot="10800000">
              <a:off x="2774331" y="3547831"/>
              <a:ext cx="300217"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grpSp>
        <p:nvGrpSpPr>
          <p:cNvPr id="25" name="Group 24">
            <a:extLst>
              <a:ext uri="{FF2B5EF4-FFF2-40B4-BE49-F238E27FC236}">
                <a16:creationId xmlns:a16="http://schemas.microsoft.com/office/drawing/2014/main" id="{974410F6-9886-1DFA-37BA-202465830D1A}"/>
              </a:ext>
            </a:extLst>
          </p:cNvPr>
          <p:cNvGrpSpPr/>
          <p:nvPr/>
        </p:nvGrpSpPr>
        <p:grpSpPr>
          <a:xfrm>
            <a:off x="5379799" y="3878008"/>
            <a:ext cx="780474" cy="1093240"/>
            <a:chOff x="3373851" y="2888192"/>
            <a:chExt cx="780474" cy="1093240"/>
          </a:xfrm>
        </p:grpSpPr>
        <p:sp>
          <p:nvSpPr>
            <p:cNvPr id="26" name="Oval 25">
              <a:extLst>
                <a:ext uri="{FF2B5EF4-FFF2-40B4-BE49-F238E27FC236}">
                  <a16:creationId xmlns:a16="http://schemas.microsoft.com/office/drawing/2014/main" id="{4E8EA263-AA55-A02C-A597-351ABA6DCDEE}"/>
                </a:ext>
              </a:extLst>
            </p:cNvPr>
            <p:cNvSpPr/>
            <p:nvPr/>
          </p:nvSpPr>
          <p:spPr>
            <a:xfrm>
              <a:off x="3373851" y="3242767"/>
              <a:ext cx="780474" cy="7386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a:solidFill>
                    <a:schemeClr val="tx1"/>
                  </a:solidFill>
                </a:rPr>
                <a:t>Done</a:t>
              </a:r>
            </a:p>
          </p:txBody>
        </p:sp>
        <p:sp>
          <p:nvSpPr>
            <p:cNvPr id="44" name="Arrow: Right 43">
              <a:extLst>
                <a:ext uri="{FF2B5EF4-FFF2-40B4-BE49-F238E27FC236}">
                  <a16:creationId xmlns:a16="http://schemas.microsoft.com/office/drawing/2014/main" id="{61108276-0108-7E22-4CE2-0B259104E1AC}"/>
                </a:ext>
              </a:extLst>
            </p:cNvPr>
            <p:cNvSpPr/>
            <p:nvPr/>
          </p:nvSpPr>
          <p:spPr>
            <a:xfrm rot="5400000">
              <a:off x="3585151" y="2933861"/>
              <a:ext cx="337144"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grpSp>
      <p:sp>
        <p:nvSpPr>
          <p:cNvPr id="45" name="TextBox 44">
            <a:extLst>
              <a:ext uri="{FF2B5EF4-FFF2-40B4-BE49-F238E27FC236}">
                <a16:creationId xmlns:a16="http://schemas.microsoft.com/office/drawing/2014/main" id="{99F5CDEC-F83C-081C-D9FA-D9B1D1453C9C}"/>
              </a:ext>
            </a:extLst>
          </p:cNvPr>
          <p:cNvSpPr txBox="1"/>
          <p:nvPr/>
        </p:nvSpPr>
        <p:spPr>
          <a:xfrm>
            <a:off x="6075291" y="3685964"/>
            <a:ext cx="2990067" cy="738664"/>
          </a:xfrm>
          <a:prstGeom prst="rect">
            <a:avLst/>
          </a:prstGeom>
          <a:noFill/>
        </p:spPr>
        <p:txBody>
          <a:bodyPr wrap="square" rtlCol="0">
            <a:spAutoFit/>
          </a:bodyPr>
          <a:lstStyle/>
          <a:p>
            <a:pPr algn="r"/>
            <a:r>
              <a:rPr lang="en-US" sz="1400" dirty="0"/>
              <a:t>“Rewrite them to be more engaging and relevant for collegiate computer science students at X University.”</a:t>
            </a:r>
          </a:p>
        </p:txBody>
      </p:sp>
      <p:sp>
        <p:nvSpPr>
          <p:cNvPr id="46" name="TextBox 45">
            <a:extLst>
              <a:ext uri="{FF2B5EF4-FFF2-40B4-BE49-F238E27FC236}">
                <a16:creationId xmlns:a16="http://schemas.microsoft.com/office/drawing/2014/main" id="{B47DEC31-DC00-743A-D6F7-0CE424B6529F}"/>
              </a:ext>
            </a:extLst>
          </p:cNvPr>
          <p:cNvSpPr txBox="1"/>
          <p:nvPr/>
        </p:nvSpPr>
        <p:spPr>
          <a:xfrm>
            <a:off x="6063373" y="4344841"/>
            <a:ext cx="2990067" cy="738664"/>
          </a:xfrm>
          <a:prstGeom prst="rect">
            <a:avLst/>
          </a:prstGeom>
          <a:noFill/>
        </p:spPr>
        <p:txBody>
          <a:bodyPr wrap="square" rtlCol="0">
            <a:spAutoFit/>
          </a:bodyPr>
          <a:lstStyle/>
          <a:p>
            <a:pPr algn="r"/>
            <a:r>
              <a:rPr lang="en-US" sz="1400" dirty="0"/>
              <a:t>“Act as an instructor of Computer Science in a university. Please answer these questions in a brief way.”</a:t>
            </a:r>
          </a:p>
        </p:txBody>
      </p:sp>
      <p:grpSp>
        <p:nvGrpSpPr>
          <p:cNvPr id="49" name="Group 48">
            <a:extLst>
              <a:ext uri="{FF2B5EF4-FFF2-40B4-BE49-F238E27FC236}">
                <a16:creationId xmlns:a16="http://schemas.microsoft.com/office/drawing/2014/main" id="{097E327F-B880-192B-4F17-0E345E45176E}"/>
              </a:ext>
            </a:extLst>
          </p:cNvPr>
          <p:cNvGrpSpPr/>
          <p:nvPr/>
        </p:nvGrpSpPr>
        <p:grpSpPr>
          <a:xfrm>
            <a:off x="6590454" y="1409508"/>
            <a:ext cx="2474906" cy="1146650"/>
            <a:chOff x="7118957" y="1110950"/>
            <a:chExt cx="1951983" cy="1399383"/>
          </a:xfrm>
        </p:grpSpPr>
        <p:sp>
          <p:nvSpPr>
            <p:cNvPr id="47" name="Rectangle: Rounded Corners 46">
              <a:extLst>
                <a:ext uri="{FF2B5EF4-FFF2-40B4-BE49-F238E27FC236}">
                  <a16:creationId xmlns:a16="http://schemas.microsoft.com/office/drawing/2014/main" id="{AA877EBD-9BA1-78AA-44F9-0F07F297524E}"/>
                </a:ext>
              </a:extLst>
            </p:cNvPr>
            <p:cNvSpPr/>
            <p:nvPr/>
          </p:nvSpPr>
          <p:spPr>
            <a:xfrm>
              <a:off x="7354258" y="1110950"/>
              <a:ext cx="1716682" cy="1399383"/>
            </a:xfrm>
            <a:prstGeom prst="roundRect">
              <a:avLst/>
            </a:prstGeom>
            <a:solidFill>
              <a:srgbClr val="FFF7A1"/>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lIns="0" rIns="0" rtlCol="0" anchor="ctr"/>
            <a:lstStyle/>
            <a:p>
              <a:pPr algn="ctr"/>
              <a:r>
                <a:rPr lang="en-US" sz="1600" dirty="0">
                  <a:solidFill>
                    <a:schemeClr val="tx1"/>
                  </a:solidFill>
                  <a:effectLst/>
                </a:rPr>
                <a:t>Start a new chat and tell it where you were (context, LOs, outline, specific location, etc.)</a:t>
              </a:r>
              <a:endParaRPr lang="en-US" sz="1600" dirty="0">
                <a:solidFill>
                  <a:schemeClr val="tx1"/>
                </a:solidFill>
              </a:endParaRPr>
            </a:p>
          </p:txBody>
        </p:sp>
        <p:sp>
          <p:nvSpPr>
            <p:cNvPr id="48" name="Arrow: Right 47">
              <a:extLst>
                <a:ext uri="{FF2B5EF4-FFF2-40B4-BE49-F238E27FC236}">
                  <a16:creationId xmlns:a16="http://schemas.microsoft.com/office/drawing/2014/main" id="{C3AAF9EB-B4DF-0983-5DDF-B38949C8791D}"/>
                </a:ext>
              </a:extLst>
            </p:cNvPr>
            <p:cNvSpPr/>
            <p:nvPr/>
          </p:nvSpPr>
          <p:spPr>
            <a:xfrm>
              <a:off x="7118957" y="1624075"/>
              <a:ext cx="225698" cy="299984"/>
            </a:xfrm>
            <a:prstGeom prst="rightArrow">
              <a:avLst/>
            </a:prstGeom>
            <a:solidFill>
              <a:srgbClr val="CED4DB"/>
            </a:solidFill>
          </p:spPr>
          <p:style>
            <a:lnRef idx="2">
              <a:schemeClr val="accent3">
                <a:shade val="50000"/>
              </a:schemeClr>
            </a:lnRef>
            <a:fillRef idx="1">
              <a:schemeClr val="accent3"/>
            </a:fillRef>
            <a:effectRef idx="0">
              <a:schemeClr val="accent3"/>
            </a:effectRef>
            <a:fontRef idx="minor">
              <a:schemeClr val="lt1"/>
            </a:fontRef>
          </p:style>
          <p:txBody>
            <a:bodyPr lIns="0" rIns="0" rtlCol="0" anchor="ctr"/>
            <a:lstStyle/>
            <a:p>
              <a:pPr algn="ctr"/>
              <a:endParaRPr lang="en-US" sz="1600">
                <a:solidFill>
                  <a:schemeClr val="tx1"/>
                </a:solidFill>
              </a:endParaRPr>
            </a:p>
          </p:txBody>
        </p:sp>
      </p:grpSp>
      <p:sp>
        <p:nvSpPr>
          <p:cNvPr id="63" name="Flowchart: Decision 62">
            <a:extLst>
              <a:ext uri="{FF2B5EF4-FFF2-40B4-BE49-F238E27FC236}">
                <a16:creationId xmlns:a16="http://schemas.microsoft.com/office/drawing/2014/main" id="{D47A612D-0D36-7EAC-1218-9E8A8837989E}"/>
              </a:ext>
            </a:extLst>
          </p:cNvPr>
          <p:cNvSpPr/>
          <p:nvPr/>
        </p:nvSpPr>
        <p:spPr>
          <a:xfrm>
            <a:off x="5069201" y="1364133"/>
            <a:ext cx="1499813" cy="1178454"/>
          </a:xfrm>
          <a:prstGeom prst="flowChartDecision">
            <a:avLst/>
          </a:prstGeom>
          <a:solidFill>
            <a:srgbClr val="FC9432"/>
          </a:solidFill>
        </p:spPr>
        <p:style>
          <a:lnRef idx="2">
            <a:schemeClr val="accent1">
              <a:shade val="15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1400" dirty="0">
                <a:solidFill>
                  <a:schemeClr val="tx1"/>
                </a:solidFill>
              </a:rPr>
              <a:t>Repetitively</a:t>
            </a:r>
          </a:p>
          <a:p>
            <a:pPr algn="ctr"/>
            <a:r>
              <a:rPr lang="en-US" sz="1400" dirty="0">
                <a:solidFill>
                  <a:schemeClr val="tx1"/>
                </a:solidFill>
              </a:rPr>
              <a:t>wrong?</a:t>
            </a:r>
          </a:p>
        </p:txBody>
      </p:sp>
      <p:sp>
        <p:nvSpPr>
          <p:cNvPr id="51" name="Arrow: Right 50">
            <a:extLst>
              <a:ext uri="{FF2B5EF4-FFF2-40B4-BE49-F238E27FC236}">
                <a16:creationId xmlns:a16="http://schemas.microsoft.com/office/drawing/2014/main" id="{808C9DDD-D30C-5390-5214-2AC364183E73}"/>
              </a:ext>
            </a:extLst>
          </p:cNvPr>
          <p:cNvSpPr/>
          <p:nvPr/>
        </p:nvSpPr>
        <p:spPr>
          <a:xfrm>
            <a:off x="66606" y="2736889"/>
            <a:ext cx="1198264" cy="35807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rtlCol="0" anchor="ctr"/>
          <a:lstStyle/>
          <a:p>
            <a:pPr algn="ctr"/>
            <a:r>
              <a:rPr lang="en-US" sz="1200" dirty="0">
                <a:solidFill>
                  <a:schemeClr val="tx1"/>
                </a:solidFill>
              </a:rPr>
              <a:t>Lecture-Style</a:t>
            </a:r>
            <a:endParaRPr lang="en-US" sz="1400" dirty="0">
              <a:solidFill>
                <a:schemeClr val="tx1"/>
              </a:solidFill>
            </a:endParaRPr>
          </a:p>
        </p:txBody>
      </p:sp>
      <p:sp>
        <p:nvSpPr>
          <p:cNvPr id="52" name="Arrow: Right 51">
            <a:extLst>
              <a:ext uri="{FF2B5EF4-FFF2-40B4-BE49-F238E27FC236}">
                <a16:creationId xmlns:a16="http://schemas.microsoft.com/office/drawing/2014/main" id="{45890A57-454D-AF1D-E7A1-7B47E9CB0AFB}"/>
              </a:ext>
            </a:extLst>
          </p:cNvPr>
          <p:cNvSpPr/>
          <p:nvPr/>
        </p:nvSpPr>
        <p:spPr>
          <a:xfrm>
            <a:off x="64397" y="3241524"/>
            <a:ext cx="1198264" cy="374372"/>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wrap="none" lIns="137160" rtlCol="0" anchor="ctr"/>
          <a:lstStyle/>
          <a:p>
            <a:pPr algn="ctr"/>
            <a:r>
              <a:rPr lang="en-US" sz="1200" dirty="0">
                <a:solidFill>
                  <a:schemeClr val="tx1"/>
                </a:solidFill>
              </a:rPr>
              <a:t>Problem Creation</a:t>
            </a:r>
          </a:p>
        </p:txBody>
      </p:sp>
      <p:grpSp>
        <p:nvGrpSpPr>
          <p:cNvPr id="3" name="Group 2">
            <a:extLst>
              <a:ext uri="{FF2B5EF4-FFF2-40B4-BE49-F238E27FC236}">
                <a16:creationId xmlns:a16="http://schemas.microsoft.com/office/drawing/2014/main" id="{15BF9974-E9B8-E9A3-6723-C5D854820D4D}"/>
              </a:ext>
            </a:extLst>
          </p:cNvPr>
          <p:cNvGrpSpPr/>
          <p:nvPr/>
        </p:nvGrpSpPr>
        <p:grpSpPr>
          <a:xfrm>
            <a:off x="3641176" y="399413"/>
            <a:ext cx="1798098" cy="1025236"/>
            <a:chOff x="1884577" y="457460"/>
            <a:chExt cx="1389224" cy="954108"/>
          </a:xfrm>
        </p:grpSpPr>
        <p:grpSp>
          <p:nvGrpSpPr>
            <p:cNvPr id="30" name="Group 29">
              <a:extLst>
                <a:ext uri="{FF2B5EF4-FFF2-40B4-BE49-F238E27FC236}">
                  <a16:creationId xmlns:a16="http://schemas.microsoft.com/office/drawing/2014/main" id="{8450EFCB-AED9-F259-9068-6C91AB34C7EF}"/>
                </a:ext>
              </a:extLst>
            </p:cNvPr>
            <p:cNvGrpSpPr/>
            <p:nvPr/>
          </p:nvGrpSpPr>
          <p:grpSpPr>
            <a:xfrm>
              <a:off x="1884577" y="457460"/>
              <a:ext cx="1389224" cy="954108"/>
              <a:chOff x="1821692" y="710883"/>
              <a:chExt cx="1136630" cy="917920"/>
            </a:xfrm>
            <a:solidFill>
              <a:srgbClr val="C3F7C8"/>
            </a:solidFill>
          </p:grpSpPr>
          <p:sp>
            <p:nvSpPr>
              <p:cNvPr id="32" name="Arrow: Curved Down 31">
                <a:extLst>
                  <a:ext uri="{FF2B5EF4-FFF2-40B4-BE49-F238E27FC236}">
                    <a16:creationId xmlns:a16="http://schemas.microsoft.com/office/drawing/2014/main" id="{E35E1421-9254-F07A-C78F-C609A8484B25}"/>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sp>
            <p:nvSpPr>
              <p:cNvPr id="33" name="Arrow: Curved Down 32">
                <a:extLst>
                  <a:ext uri="{FF2B5EF4-FFF2-40B4-BE49-F238E27FC236}">
                    <a16:creationId xmlns:a16="http://schemas.microsoft.com/office/drawing/2014/main" id="{36C577A8-67CB-C30D-1F52-E1AB0810C1B2}"/>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grpSp>
        <p:sp>
          <p:nvSpPr>
            <p:cNvPr id="31" name="Oval 30">
              <a:extLst>
                <a:ext uri="{FF2B5EF4-FFF2-40B4-BE49-F238E27FC236}">
                  <a16:creationId xmlns:a16="http://schemas.microsoft.com/office/drawing/2014/main" id="{094A7198-47F9-6213-8A5B-65FC9E8BD259}"/>
                </a:ext>
              </a:extLst>
            </p:cNvPr>
            <p:cNvSpPr/>
            <p:nvPr/>
          </p:nvSpPr>
          <p:spPr>
            <a:xfrm>
              <a:off x="2099237" y="491956"/>
              <a:ext cx="959048" cy="895938"/>
            </a:xfrm>
            <a:prstGeom prst="ellipse">
              <a:avLst/>
            </a:prstGeom>
            <a:solidFill>
              <a:srgbClr val="C3F7C8"/>
            </a:solidFill>
          </p:spPr>
          <p:style>
            <a:lnRef idx="2">
              <a:schemeClr val="accent1">
                <a:shade val="15000"/>
              </a:schemeClr>
            </a:lnRef>
            <a:fillRef idx="1">
              <a:schemeClr val="accent1"/>
            </a:fillRef>
            <a:effectRef idx="0">
              <a:schemeClr val="accent1"/>
            </a:effectRef>
            <a:fontRef idx="minor">
              <a:schemeClr val="lt1"/>
            </a:fontRef>
          </p:style>
          <p:txBody>
            <a:bodyPr wrap="none" tIns="164592" rtlCol="0" anchor="ctr"/>
            <a:lstStyle/>
            <a:p>
              <a:pPr algn="ctr"/>
              <a:r>
                <a:rPr lang="en-US" sz="1600" dirty="0">
                  <a:solidFill>
                    <a:schemeClr val="tx1"/>
                  </a:solidFill>
                </a:rPr>
                <a:t>Get learning</a:t>
              </a:r>
              <a:br>
                <a:rPr lang="en-US" sz="1600" dirty="0">
                  <a:solidFill>
                    <a:schemeClr val="tx1"/>
                  </a:solidFill>
                </a:rPr>
              </a:br>
              <a:r>
                <a:rPr lang="en-US" sz="1600" dirty="0">
                  <a:solidFill>
                    <a:schemeClr val="tx1"/>
                  </a:solidFill>
                </a:rPr>
                <a:t>objectives</a:t>
              </a:r>
            </a:p>
            <a:p>
              <a:pPr algn="ctr"/>
              <a:r>
                <a:rPr lang="en-US" sz="1600" dirty="0">
                  <a:solidFill>
                    <a:schemeClr val="tx1"/>
                  </a:solidFill>
                </a:rPr>
                <a:t>(LOs)</a:t>
              </a:r>
            </a:p>
          </p:txBody>
        </p:sp>
      </p:grpSp>
      <p:grpSp>
        <p:nvGrpSpPr>
          <p:cNvPr id="53" name="Group 52">
            <a:extLst>
              <a:ext uri="{FF2B5EF4-FFF2-40B4-BE49-F238E27FC236}">
                <a16:creationId xmlns:a16="http://schemas.microsoft.com/office/drawing/2014/main" id="{C95E4895-C051-6FE5-1B99-84D674AD0E04}"/>
              </a:ext>
            </a:extLst>
          </p:cNvPr>
          <p:cNvGrpSpPr/>
          <p:nvPr/>
        </p:nvGrpSpPr>
        <p:grpSpPr>
          <a:xfrm>
            <a:off x="4873385" y="2577545"/>
            <a:ext cx="1794410" cy="1283197"/>
            <a:chOff x="1884577" y="457460"/>
            <a:chExt cx="1389224" cy="954108"/>
          </a:xfrm>
          <a:solidFill>
            <a:srgbClr val="FFD6F5"/>
          </a:solidFill>
        </p:grpSpPr>
        <p:grpSp>
          <p:nvGrpSpPr>
            <p:cNvPr id="54" name="Group 53">
              <a:extLst>
                <a:ext uri="{FF2B5EF4-FFF2-40B4-BE49-F238E27FC236}">
                  <a16:creationId xmlns:a16="http://schemas.microsoft.com/office/drawing/2014/main" id="{0E43604B-6BB0-A214-6CF4-1463DFE3B6C1}"/>
                </a:ext>
              </a:extLst>
            </p:cNvPr>
            <p:cNvGrpSpPr/>
            <p:nvPr/>
          </p:nvGrpSpPr>
          <p:grpSpPr>
            <a:xfrm>
              <a:off x="1884577" y="457460"/>
              <a:ext cx="1389224" cy="954108"/>
              <a:chOff x="1821692" y="710883"/>
              <a:chExt cx="1136630" cy="917920"/>
            </a:xfrm>
            <a:grpFill/>
          </p:grpSpPr>
          <p:sp>
            <p:nvSpPr>
              <p:cNvPr id="56" name="Arrow: Curved Down 55">
                <a:extLst>
                  <a:ext uri="{FF2B5EF4-FFF2-40B4-BE49-F238E27FC236}">
                    <a16:creationId xmlns:a16="http://schemas.microsoft.com/office/drawing/2014/main" id="{4AF97A9D-C6AB-9216-83AE-DCDFF7E335BF}"/>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sp>
            <p:nvSpPr>
              <p:cNvPr id="57" name="Arrow: Curved Down 56">
                <a:extLst>
                  <a:ext uri="{FF2B5EF4-FFF2-40B4-BE49-F238E27FC236}">
                    <a16:creationId xmlns:a16="http://schemas.microsoft.com/office/drawing/2014/main" id="{E53E8651-ADE6-FB74-0BC8-994563EBDB2D}"/>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grpSp>
        <p:sp>
          <p:nvSpPr>
            <p:cNvPr id="55" name="Oval 54">
              <a:extLst>
                <a:ext uri="{FF2B5EF4-FFF2-40B4-BE49-F238E27FC236}">
                  <a16:creationId xmlns:a16="http://schemas.microsoft.com/office/drawing/2014/main" id="{76FD5575-17FB-F9B5-0A7C-BD7013A9423E}"/>
                </a:ext>
              </a:extLst>
            </p:cNvPr>
            <p:cNvSpPr/>
            <p:nvPr/>
          </p:nvSpPr>
          <p:spPr>
            <a:xfrm>
              <a:off x="2099237" y="491956"/>
              <a:ext cx="959048" cy="89593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wrap="none" tIns="45720" rtlCol="0" anchor="ctr"/>
            <a:lstStyle/>
            <a:p>
              <a:pPr algn="ctr"/>
              <a:r>
                <a:rPr lang="en-US" sz="1600" dirty="0">
                  <a:solidFill>
                    <a:schemeClr val="tx1"/>
                  </a:solidFill>
                </a:rPr>
                <a:t>Iteratively</a:t>
              </a:r>
            </a:p>
            <a:p>
              <a:pPr algn="ctr"/>
              <a:r>
                <a:rPr lang="en-US" sz="1600" dirty="0">
                  <a:solidFill>
                    <a:schemeClr val="tx1"/>
                  </a:solidFill>
                </a:rPr>
                <a:t>refine small</a:t>
              </a:r>
            </a:p>
            <a:p>
              <a:pPr algn="ctr"/>
              <a:r>
                <a:rPr lang="en-US" sz="1600" dirty="0">
                  <a:solidFill>
                    <a:schemeClr val="tx1"/>
                  </a:solidFill>
                </a:rPr>
                <a:t>pieces, one</a:t>
              </a:r>
            </a:p>
            <a:p>
              <a:pPr algn="ctr"/>
              <a:r>
                <a:rPr lang="en-US" sz="1600" dirty="0">
                  <a:solidFill>
                    <a:schemeClr val="tx1"/>
                  </a:solidFill>
                </a:rPr>
                <a:t>at a time</a:t>
              </a:r>
            </a:p>
          </p:txBody>
        </p:sp>
      </p:grpSp>
      <p:grpSp>
        <p:nvGrpSpPr>
          <p:cNvPr id="58" name="Group 57">
            <a:extLst>
              <a:ext uri="{FF2B5EF4-FFF2-40B4-BE49-F238E27FC236}">
                <a16:creationId xmlns:a16="http://schemas.microsoft.com/office/drawing/2014/main" id="{8A8376E9-FDCD-3F78-0231-37F372CE0CC1}"/>
              </a:ext>
            </a:extLst>
          </p:cNvPr>
          <p:cNvGrpSpPr/>
          <p:nvPr/>
        </p:nvGrpSpPr>
        <p:grpSpPr>
          <a:xfrm>
            <a:off x="3096143" y="2591705"/>
            <a:ext cx="1794410" cy="1283197"/>
            <a:chOff x="1884577" y="457460"/>
            <a:chExt cx="1389224" cy="954108"/>
          </a:xfrm>
          <a:solidFill>
            <a:srgbClr val="FFD6F5"/>
          </a:solidFill>
        </p:grpSpPr>
        <p:grpSp>
          <p:nvGrpSpPr>
            <p:cNvPr id="59" name="Group 58">
              <a:extLst>
                <a:ext uri="{FF2B5EF4-FFF2-40B4-BE49-F238E27FC236}">
                  <a16:creationId xmlns:a16="http://schemas.microsoft.com/office/drawing/2014/main" id="{19300C6B-ABF6-4AC0-5B86-9CCEFC97E2E3}"/>
                </a:ext>
              </a:extLst>
            </p:cNvPr>
            <p:cNvGrpSpPr/>
            <p:nvPr/>
          </p:nvGrpSpPr>
          <p:grpSpPr>
            <a:xfrm>
              <a:off x="1884577" y="457460"/>
              <a:ext cx="1389224" cy="954108"/>
              <a:chOff x="1821692" y="710883"/>
              <a:chExt cx="1136630" cy="917920"/>
            </a:xfrm>
            <a:grpFill/>
          </p:grpSpPr>
          <p:sp>
            <p:nvSpPr>
              <p:cNvPr id="61" name="Arrow: Curved Down 60">
                <a:extLst>
                  <a:ext uri="{FF2B5EF4-FFF2-40B4-BE49-F238E27FC236}">
                    <a16:creationId xmlns:a16="http://schemas.microsoft.com/office/drawing/2014/main" id="{758CFB67-7259-BC29-50AF-097EAE56DE03}"/>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sp>
            <p:nvSpPr>
              <p:cNvPr id="62" name="Arrow: Curved Down 61">
                <a:extLst>
                  <a:ext uri="{FF2B5EF4-FFF2-40B4-BE49-F238E27FC236}">
                    <a16:creationId xmlns:a16="http://schemas.microsoft.com/office/drawing/2014/main" id="{E481A48F-0750-0F11-E2E8-BFB2E2F9681D}"/>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45720" rtlCol="0" anchor="ctr"/>
              <a:lstStyle/>
              <a:p>
                <a:pPr algn="ctr"/>
                <a:endParaRPr lang="en-US">
                  <a:solidFill>
                    <a:schemeClr val="tx1"/>
                  </a:solidFill>
                </a:endParaRPr>
              </a:p>
            </p:txBody>
          </p:sp>
        </p:grpSp>
        <p:sp>
          <p:nvSpPr>
            <p:cNvPr id="60" name="Oval 59">
              <a:extLst>
                <a:ext uri="{FF2B5EF4-FFF2-40B4-BE49-F238E27FC236}">
                  <a16:creationId xmlns:a16="http://schemas.microsoft.com/office/drawing/2014/main" id="{522E13E7-FA01-8776-15AF-1228CBD96681}"/>
                </a:ext>
              </a:extLst>
            </p:cNvPr>
            <p:cNvSpPr/>
            <p:nvPr/>
          </p:nvSpPr>
          <p:spPr>
            <a:xfrm>
              <a:off x="2099237" y="491956"/>
              <a:ext cx="959048" cy="895938"/>
            </a:xfrm>
            <a:prstGeom prst="ellipse">
              <a:avLst/>
            </a:prstGeom>
            <a:grpFill/>
          </p:spPr>
          <p:style>
            <a:lnRef idx="2">
              <a:schemeClr val="accent1">
                <a:shade val="15000"/>
              </a:schemeClr>
            </a:lnRef>
            <a:fillRef idx="1">
              <a:schemeClr val="accent1"/>
            </a:fillRef>
            <a:effectRef idx="0">
              <a:schemeClr val="accent1"/>
            </a:effectRef>
            <a:fontRef idx="minor">
              <a:schemeClr val="lt1"/>
            </a:fontRef>
          </p:style>
          <p:txBody>
            <a:bodyPr wrap="none" tIns="45720" rtlCol="0" anchor="ctr"/>
            <a:lstStyle/>
            <a:p>
              <a:pPr algn="ctr"/>
              <a:r>
                <a:rPr lang="en-US" sz="1600" dirty="0">
                  <a:solidFill>
                    <a:schemeClr val="tx1"/>
                  </a:solidFill>
                </a:rPr>
                <a:t>Iteratively</a:t>
              </a:r>
            </a:p>
            <a:p>
              <a:pPr algn="ctr"/>
              <a:r>
                <a:rPr lang="en-US" sz="1600" dirty="0">
                  <a:solidFill>
                    <a:schemeClr val="tx1"/>
                  </a:solidFill>
                </a:rPr>
                <a:t>refine result</a:t>
              </a:r>
            </a:p>
            <a:p>
              <a:pPr algn="ctr"/>
              <a:r>
                <a:rPr lang="en-US" sz="1600" dirty="0">
                  <a:solidFill>
                    <a:schemeClr val="tx1"/>
                  </a:solidFill>
                </a:rPr>
                <a:t>as a whole</a:t>
              </a:r>
            </a:p>
          </p:txBody>
        </p:sp>
      </p:grpSp>
    </p:spTree>
    <p:extLst>
      <p:ext uri="{BB962C8B-B14F-4D97-AF65-F5344CB8AC3E}">
        <p14:creationId xmlns:p14="http://schemas.microsoft.com/office/powerpoint/2010/main" val="2064345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BB14C27-4412-6FF0-EDBB-A379580440AD}"/>
              </a:ext>
            </a:extLst>
          </p:cNvPr>
          <p:cNvPicPr>
            <a:picLocks noChangeAspect="1"/>
          </p:cNvPicPr>
          <p:nvPr/>
        </p:nvPicPr>
        <p:blipFill rotWithShape="1">
          <a:blip r:embed="rId3"/>
          <a:srcRect t="5487" b="4152"/>
          <a:stretch/>
        </p:blipFill>
        <p:spPr>
          <a:xfrm>
            <a:off x="-2285" y="10"/>
            <a:ext cx="9143999" cy="5143490"/>
          </a:xfrm>
          <a:prstGeom prst="rect">
            <a:avLst/>
          </a:prstGeom>
        </p:spPr>
      </p:pic>
      <p:sp>
        <p:nvSpPr>
          <p:cNvPr id="18" name="Rectangle 17">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55701"/>
            <a:ext cx="9143999" cy="2371610"/>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EDB394-E756-8867-FAD5-CD940AC49915}"/>
              </a:ext>
            </a:extLst>
          </p:cNvPr>
          <p:cNvSpPr>
            <a:spLocks noGrp="1"/>
          </p:cNvSpPr>
          <p:nvPr>
            <p:ph type="title"/>
          </p:nvPr>
        </p:nvSpPr>
        <p:spPr>
          <a:xfrm>
            <a:off x="822960" y="244162"/>
            <a:ext cx="7543800" cy="268108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defTabSz="914400"/>
            <a:r>
              <a:rPr lang="en-US" sz="3900">
                <a:solidFill>
                  <a:srgbClr val="FFFFFF"/>
                </a:solidFill>
              </a:rPr>
              <a:t>Presentation and Review of Generated Content</a:t>
            </a:r>
          </a:p>
        </p:txBody>
      </p:sp>
    </p:spTree>
    <p:extLst>
      <p:ext uri="{BB962C8B-B14F-4D97-AF65-F5344CB8AC3E}">
        <p14:creationId xmlns:p14="http://schemas.microsoft.com/office/powerpoint/2010/main" val="3318018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4" descr="A colorful swirls of paint&#10;&#10;Description automatically generated with medium confidence">
            <a:extLst>
              <a:ext uri="{FF2B5EF4-FFF2-40B4-BE49-F238E27FC236}">
                <a16:creationId xmlns:a16="http://schemas.microsoft.com/office/drawing/2014/main" id="{D2577881-542D-7078-D434-E16B3FEDCC61}"/>
              </a:ext>
            </a:extLst>
          </p:cNvPr>
          <p:cNvPicPr>
            <a:picLocks noChangeAspect="1"/>
          </p:cNvPicPr>
          <p:nvPr/>
        </p:nvPicPr>
        <p:blipFill rotWithShape="1">
          <a:blip r:embed="rId3"/>
          <a:srcRect r="6942"/>
          <a:stretch/>
        </p:blipFill>
        <p:spPr>
          <a:xfrm>
            <a:off x="20" y="10"/>
            <a:ext cx="7252212" cy="5143490"/>
          </a:xfrm>
          <a:prstGeom prst="rect">
            <a:avLst/>
          </a:prstGeom>
        </p:spPr>
      </p:pic>
      <p:sp>
        <p:nvSpPr>
          <p:cNvPr id="11" name="Rectangle 10">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843764" y="0"/>
            <a:ext cx="5300233" cy="51435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EE885F-574B-E8F9-2F60-E37748BEE395}"/>
              </a:ext>
            </a:extLst>
          </p:cNvPr>
          <p:cNvSpPr>
            <a:spLocks noGrp="1"/>
          </p:cNvSpPr>
          <p:nvPr>
            <p:ph type="title"/>
          </p:nvPr>
        </p:nvSpPr>
        <p:spPr>
          <a:xfrm>
            <a:off x="5951551" y="557585"/>
            <a:ext cx="2584324" cy="2769021"/>
          </a:xfrm>
          <a:noFill/>
        </p:spPr>
        <p:txBody>
          <a:bodyPr vert="horz" lIns="91440" tIns="45720" rIns="91440" bIns="45720" rtlCol="0" anchor="ctr">
            <a:normAutofit/>
          </a:bodyPr>
          <a:lstStyle/>
          <a:p>
            <a:pPr defTabSz="914400"/>
            <a:r>
              <a:rPr lang="en-US" sz="3900"/>
              <a:t>Thanks for coming!</a:t>
            </a:r>
          </a:p>
        </p:txBody>
      </p:sp>
      <p:sp>
        <p:nvSpPr>
          <p:cNvPr id="3" name="Text Placeholder 2">
            <a:extLst>
              <a:ext uri="{FF2B5EF4-FFF2-40B4-BE49-F238E27FC236}">
                <a16:creationId xmlns:a16="http://schemas.microsoft.com/office/drawing/2014/main" id="{F4BC3959-42DF-8989-6A0E-58F60A35DC32}"/>
              </a:ext>
            </a:extLst>
          </p:cNvPr>
          <p:cNvSpPr>
            <a:spLocks noGrp="1"/>
          </p:cNvSpPr>
          <p:nvPr>
            <p:ph type="body" idx="1"/>
          </p:nvPr>
        </p:nvSpPr>
        <p:spPr>
          <a:xfrm>
            <a:off x="5819829" y="3087445"/>
            <a:ext cx="3200458" cy="1498469"/>
          </a:xfrm>
          <a:noFill/>
        </p:spPr>
        <p:txBody>
          <a:bodyPr vert="horz" lIns="91440" tIns="45720" rIns="91440" bIns="45720" rtlCol="0">
            <a:normAutofit/>
          </a:bodyPr>
          <a:lstStyle/>
          <a:p>
            <a:pPr defTabSz="914400">
              <a:spcBef>
                <a:spcPts val="1000"/>
              </a:spcBef>
            </a:pPr>
            <a:r>
              <a:rPr lang="en-US" sz="1400" dirty="0">
                <a:solidFill>
                  <a:schemeClr val="tx1"/>
                </a:solidFill>
              </a:rPr>
              <a:t>Post-Workshop Surveys (will be emailed):</a:t>
            </a:r>
          </a:p>
          <a:p>
            <a:pPr defTabSz="914400">
              <a:spcBef>
                <a:spcPts val="1000"/>
              </a:spcBef>
            </a:pPr>
            <a:r>
              <a:rPr lang="en-US" sz="1400" dirty="0">
                <a:solidFill>
                  <a:schemeClr val="tx1"/>
                </a:solidFill>
              </a:rPr>
              <a:t>Post-Perception:</a:t>
            </a:r>
            <a:br>
              <a:rPr lang="en-US" sz="1400" dirty="0">
                <a:solidFill>
                  <a:schemeClr val="tx1"/>
                </a:solidFill>
              </a:rPr>
            </a:br>
            <a:r>
              <a:rPr lang="en-US" sz="1400" dirty="0">
                <a:solidFill>
                  <a:schemeClr val="tx1"/>
                </a:solidFill>
              </a:rPr>
              <a:t>[consult authors if desired]</a:t>
            </a:r>
            <a:br>
              <a:rPr lang="en-US" sz="1400" dirty="0">
                <a:solidFill>
                  <a:schemeClr val="tx1"/>
                </a:solidFill>
              </a:rPr>
            </a:br>
            <a:r>
              <a:rPr lang="en-US" sz="1400" dirty="0">
                <a:solidFill>
                  <a:schemeClr val="tx1"/>
                </a:solidFill>
              </a:rPr>
              <a:t>Workshop Evaluation:</a:t>
            </a:r>
            <a:br>
              <a:rPr lang="en-US" sz="1400" dirty="0">
                <a:solidFill>
                  <a:schemeClr val="tx1"/>
                </a:solidFill>
              </a:rPr>
            </a:br>
            <a:r>
              <a:rPr lang="en-US" sz="1400" dirty="0">
                <a:solidFill>
                  <a:schemeClr val="tx1"/>
                </a:solidFill>
              </a:rPr>
              <a:t>[consult authors if </a:t>
            </a:r>
            <a:r>
              <a:rPr lang="en-US" sz="1400">
                <a:solidFill>
                  <a:schemeClr val="tx1"/>
                </a:solidFill>
              </a:rPr>
              <a:t>desired]</a:t>
            </a:r>
            <a:endParaRPr lang="en-US" sz="1400" dirty="0">
              <a:solidFill>
                <a:schemeClr val="tx1"/>
              </a:solidFill>
            </a:endParaRPr>
          </a:p>
        </p:txBody>
      </p:sp>
    </p:spTree>
    <p:extLst>
      <p:ext uri="{BB962C8B-B14F-4D97-AF65-F5344CB8AC3E}">
        <p14:creationId xmlns:p14="http://schemas.microsoft.com/office/powerpoint/2010/main" val="360918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85"/>
        <p:cNvGrpSpPr/>
        <p:nvPr/>
      </p:nvGrpSpPr>
      <p:grpSpPr>
        <a:xfrm>
          <a:off x="0" y="0"/>
          <a:ext cx="0" cy="0"/>
          <a:chOff x="0" y="0"/>
          <a:chExt cx="0" cy="0"/>
        </a:xfrm>
      </p:grpSpPr>
      <p:sp useBgFill="1">
        <p:nvSpPr>
          <p:cNvPr id="93" name="Rectangle 92">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 name="Picture 88" descr="A colorful diamond pattern&#10;&#10;Description automatically generated">
            <a:extLst>
              <a:ext uri="{FF2B5EF4-FFF2-40B4-BE49-F238E27FC236}">
                <a16:creationId xmlns:a16="http://schemas.microsoft.com/office/drawing/2014/main" id="{7D611964-0509-7EBC-2B3A-56853404CF18}"/>
              </a:ext>
            </a:extLst>
          </p:cNvPr>
          <p:cNvPicPr>
            <a:picLocks noChangeAspect="1"/>
          </p:cNvPicPr>
          <p:nvPr/>
        </p:nvPicPr>
        <p:blipFill rotWithShape="1">
          <a:blip r:embed="rId3"/>
          <a:srcRect t="9091" r="13532" b="1"/>
          <a:stretch/>
        </p:blipFill>
        <p:spPr>
          <a:xfrm>
            <a:off x="2642616" y="10"/>
            <a:ext cx="6501384" cy="5143490"/>
          </a:xfrm>
          <a:prstGeom prst="rect">
            <a:avLst/>
          </a:prstGeom>
        </p:spPr>
      </p:pic>
      <p:sp>
        <p:nvSpPr>
          <p:cNvPr id="95" name="Rectangle 94">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317450" cy="51435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Google Shape;86;p13"/>
          <p:cNvSpPr txBox="1">
            <a:spLocks noGrp="1"/>
          </p:cNvSpPr>
          <p:nvPr>
            <p:ph type="ctrTitle"/>
          </p:nvPr>
        </p:nvSpPr>
        <p:spPr>
          <a:xfrm>
            <a:off x="358485" y="841772"/>
            <a:ext cx="3017520" cy="2403100"/>
          </a:xfrm>
          <a:prstGeom prst="rect">
            <a:avLst/>
          </a:prstGeom>
        </p:spPr>
        <p:txBody>
          <a:bodyPr spcFirstLastPara="1" lIns="91425" tIns="91425" rIns="91425" bIns="91425" anchor="b" anchorCtr="0">
            <a:normAutofit/>
          </a:bodyPr>
          <a:lstStyle/>
          <a:p>
            <a:pPr marL="0" lvl="0" indent="0" algn="l" rtl="0">
              <a:spcBef>
                <a:spcPts val="0"/>
              </a:spcBef>
              <a:spcAft>
                <a:spcPts val="0"/>
              </a:spcAft>
              <a:buNone/>
            </a:pPr>
            <a:r>
              <a:rPr lang="en-US" sz="3100"/>
              <a:t>Generative AI (</a:t>
            </a:r>
            <a:r>
              <a:rPr lang="en-US" sz="3100" err="1"/>
              <a:t>GenAI</a:t>
            </a:r>
            <a:r>
              <a:rPr lang="en-US" sz="3100"/>
              <a:t>) + Content Generation Workshop</a:t>
            </a:r>
          </a:p>
        </p:txBody>
      </p:sp>
      <p:sp>
        <p:nvSpPr>
          <p:cNvPr id="87" name="Google Shape;87;p13"/>
          <p:cNvSpPr txBox="1">
            <a:spLocks noGrp="1"/>
          </p:cNvSpPr>
          <p:nvPr>
            <p:ph type="subTitle" idx="1"/>
          </p:nvPr>
        </p:nvSpPr>
        <p:spPr>
          <a:xfrm>
            <a:off x="358485" y="3507654"/>
            <a:ext cx="3017519" cy="1421449"/>
          </a:xfrm>
          <a:prstGeom prst="rect">
            <a:avLst/>
          </a:prstGeom>
        </p:spPr>
        <p:txBody>
          <a:bodyPr spcFirstLastPara="1" lIns="91425" tIns="91425" rIns="91425" bIns="91425" anchorCtr="0">
            <a:noAutofit/>
          </a:bodyPr>
          <a:lstStyle/>
          <a:p>
            <a:pPr marL="0" lvl="0" indent="0" algn="l" rtl="0">
              <a:spcBef>
                <a:spcPts val="0"/>
              </a:spcBef>
              <a:spcAft>
                <a:spcPts val="600"/>
              </a:spcAft>
              <a:buNone/>
            </a:pPr>
            <a:r>
              <a:rPr lang="en-US" sz="1050" dirty="0"/>
              <a:t>Ethan Dickey and Andres Bejarano</a:t>
            </a:r>
          </a:p>
          <a:p>
            <a:pPr marL="0" lvl="0" indent="0" algn="l" rtl="0">
              <a:spcBef>
                <a:spcPts val="0"/>
              </a:spcBef>
              <a:spcAft>
                <a:spcPts val="600"/>
              </a:spcAft>
              <a:buNone/>
            </a:pPr>
            <a:endParaRPr lang="en-US" sz="800" dirty="0"/>
          </a:p>
          <a:p>
            <a:pPr marL="0" lvl="0" indent="0" algn="l" rtl="0">
              <a:spcBef>
                <a:spcPts val="0"/>
              </a:spcBef>
              <a:spcAft>
                <a:spcPts val="600"/>
              </a:spcAft>
              <a:buNone/>
            </a:pPr>
            <a:r>
              <a:rPr lang="en-US" sz="800" dirty="0"/>
              <a:t>All framework and framework-related ideas must be shared with credit to our paper:</a:t>
            </a:r>
          </a:p>
          <a:p>
            <a:pPr lvl="0" algn="l">
              <a:spcBef>
                <a:spcPts val="0"/>
              </a:spcBef>
              <a:spcAft>
                <a:spcPts val="600"/>
              </a:spcAft>
            </a:pPr>
            <a:r>
              <a:rPr lang="en-US" sz="800" dirty="0">
                <a:solidFill>
                  <a:srgbClr val="333333"/>
                </a:solidFill>
              </a:rPr>
              <a:t>E. Dickey and A. Bejarano, "GAIDE: A Framework for Using Generative AI to Assist in Course Content Development," </a:t>
            </a:r>
            <a:r>
              <a:rPr lang="en-US" sz="800" i="1" dirty="0">
                <a:solidFill>
                  <a:srgbClr val="333333"/>
                </a:solidFill>
              </a:rPr>
              <a:t>2024 IEEE Frontiers in Education Conference (FIE)</a:t>
            </a:r>
            <a:r>
              <a:rPr lang="en-US" sz="800" dirty="0">
                <a:solidFill>
                  <a:srgbClr val="333333"/>
                </a:solidFill>
              </a:rPr>
              <a:t>, Washington, DC, USA, 2024, pp. 1-9, </a:t>
            </a:r>
            <a:r>
              <a:rPr lang="en-US" sz="800" dirty="0" err="1">
                <a:solidFill>
                  <a:srgbClr val="333333"/>
                </a:solidFill>
              </a:rPr>
              <a:t>doi</a:t>
            </a:r>
            <a:r>
              <a:rPr lang="en-US" sz="800" dirty="0">
                <a:solidFill>
                  <a:srgbClr val="333333"/>
                </a:solidFill>
              </a:rPr>
              <a:t>: 10.1109/FIE61694.2024.10893132.</a:t>
            </a:r>
            <a:endParaRPr lang="en-US" sz="800" dirty="0"/>
          </a:p>
        </p:txBody>
      </p:sp>
      <p:sp>
        <p:nvSpPr>
          <p:cNvPr id="97" name="Rectangle 9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69941" y="260093"/>
            <a:ext cx="109728" cy="5280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99" name="Rectangle 9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0771" y="3410190"/>
            <a:ext cx="2983230" cy="13716"/>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6250"/>
                                  </p:iterate>
                                  <p:childTnLst>
                                    <p:set>
                                      <p:cBhvr>
                                        <p:cTn id="6" dur="1" fill="hold">
                                          <p:stCondLst>
                                            <p:cond delay="0"/>
                                          </p:stCondLst>
                                        </p:cTn>
                                        <p:tgtEl>
                                          <p:spTgt spid="86"/>
                                        </p:tgtEl>
                                        <p:attrNameLst>
                                          <p:attrName>style.visibility</p:attrName>
                                        </p:attrNameLst>
                                      </p:cBhvr>
                                      <p:to>
                                        <p:strVal val="visible"/>
                                      </p:to>
                                    </p:set>
                                    <p:animEffect transition="in" filter="fade">
                                      <p:cBhvr>
                                        <p:cTn id="7" dur="400"/>
                                        <p:tgtEl>
                                          <p:spTgt spid="86"/>
                                        </p:tgtEl>
                                      </p:cBhvr>
                                    </p:animEffect>
                                  </p:childTnLst>
                                </p:cTn>
                              </p:par>
                              <p:par>
                                <p:cTn id="8" presetID="10" presetClass="entr" presetSubtype="0" fill="hold" grpId="0" nodeType="withEffect">
                                  <p:stCondLst>
                                    <p:cond delay="0"/>
                                  </p:stCondLst>
                                  <p:iterate type="lt">
                                    <p:tmPct val="10000"/>
                                  </p:iterate>
                                  <p:childTnLst>
                                    <p:set>
                                      <p:cBhvr>
                                        <p:cTn id="9" dur="1" fill="hold">
                                          <p:stCondLst>
                                            <p:cond delay="0"/>
                                          </p:stCondLst>
                                        </p:cTn>
                                        <p:tgtEl>
                                          <p:spTgt spid="87">
                                            <p:txEl>
                                              <p:pRg st="0" end="0"/>
                                            </p:txEl>
                                          </p:spTgt>
                                        </p:tgtEl>
                                        <p:attrNameLst>
                                          <p:attrName>style.visibility</p:attrName>
                                        </p:attrNameLst>
                                      </p:cBhvr>
                                      <p:to>
                                        <p:strVal val="visible"/>
                                      </p:to>
                                    </p:set>
                                    <p:animEffect transition="in" filter="fade">
                                      <p:cBhvr>
                                        <p:cTn id="10" dur="400"/>
                                        <p:tgtEl>
                                          <p:spTgt spid="87">
                                            <p:txEl>
                                              <p:pRg st="0" end="0"/>
                                            </p:txEl>
                                          </p:spTgt>
                                        </p:tgtEl>
                                      </p:cBhvr>
                                    </p:animEffect>
                                  </p:childTnLst>
                                </p:cTn>
                              </p:par>
                            </p:childTnLst>
                          </p:cTn>
                        </p:par>
                        <p:par>
                          <p:cTn id="11" fill="hold">
                            <p:stCondLst>
                              <p:cond delay="1500"/>
                            </p:stCondLst>
                            <p:childTnLst>
                              <p:par>
                                <p:cTn id="12" presetID="10" presetClass="entr" presetSubtype="0" fill="hold" grpId="0" nodeType="afterEffect">
                                  <p:stCondLst>
                                    <p:cond delay="0"/>
                                  </p:stCondLst>
                                  <p:iterate type="lt">
                                    <p:tmPct val="5000"/>
                                  </p:iterate>
                                  <p:childTnLst>
                                    <p:set>
                                      <p:cBhvr>
                                        <p:cTn id="13" dur="1" fill="hold">
                                          <p:stCondLst>
                                            <p:cond delay="0"/>
                                          </p:stCondLst>
                                        </p:cTn>
                                        <p:tgtEl>
                                          <p:spTgt spid="87">
                                            <p:txEl>
                                              <p:pRg st="2" end="2"/>
                                            </p:txEl>
                                          </p:spTgt>
                                        </p:tgtEl>
                                        <p:attrNameLst>
                                          <p:attrName>style.visibility</p:attrName>
                                        </p:attrNameLst>
                                      </p:cBhvr>
                                      <p:to>
                                        <p:strVal val="visible"/>
                                      </p:to>
                                    </p:set>
                                    <p:animEffect transition="in" filter="fade">
                                      <p:cBhvr>
                                        <p:cTn id="14" dur="400"/>
                                        <p:tgtEl>
                                          <p:spTgt spid="8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lt">
                                    <p:tmPct val="5000"/>
                                  </p:iterate>
                                  <p:childTnLst>
                                    <p:set>
                                      <p:cBhvr>
                                        <p:cTn id="18" dur="1" fill="hold">
                                          <p:stCondLst>
                                            <p:cond delay="0"/>
                                          </p:stCondLst>
                                        </p:cTn>
                                        <p:tgtEl>
                                          <p:spTgt spid="87">
                                            <p:txEl>
                                              <p:pRg st="3" end="3"/>
                                            </p:txEl>
                                          </p:spTgt>
                                        </p:tgtEl>
                                        <p:attrNameLst>
                                          <p:attrName>style.visibility</p:attrName>
                                        </p:attrNameLst>
                                      </p:cBhvr>
                                      <p:to>
                                        <p:strVal val="visible"/>
                                      </p:to>
                                    </p:set>
                                    <p:animEffect transition="in" filter="fade">
                                      <p:cBhvr>
                                        <p:cTn id="19" dur="400"/>
                                        <p:tgtEl>
                                          <p:spTgt spid="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uiExpand="1"/>
      <p:bldP spid="8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262E3-EB70-8DD6-9312-0EF6F6DABDEC}"/>
              </a:ext>
            </a:extLst>
          </p:cNvPr>
          <p:cNvSpPr>
            <a:spLocks noGrp="1"/>
          </p:cNvSpPr>
          <p:nvPr>
            <p:ph type="title"/>
          </p:nvPr>
        </p:nvSpPr>
        <p:spPr/>
        <p:txBody>
          <a:bodyPr/>
          <a:lstStyle/>
          <a:p>
            <a:r>
              <a:rPr lang="en-US"/>
              <a:t>Outline</a:t>
            </a:r>
          </a:p>
        </p:txBody>
      </p:sp>
      <p:sp>
        <p:nvSpPr>
          <p:cNvPr id="3" name="Content Placeholder 2">
            <a:extLst>
              <a:ext uri="{FF2B5EF4-FFF2-40B4-BE49-F238E27FC236}">
                <a16:creationId xmlns:a16="http://schemas.microsoft.com/office/drawing/2014/main" id="{476C631A-6C6D-5F6D-0929-9F403C7819DF}"/>
              </a:ext>
            </a:extLst>
          </p:cNvPr>
          <p:cNvSpPr>
            <a:spLocks noGrp="1"/>
          </p:cNvSpPr>
          <p:nvPr>
            <p:ph idx="1"/>
          </p:nvPr>
        </p:nvSpPr>
        <p:spPr/>
        <p:txBody>
          <a:bodyPr/>
          <a:lstStyle/>
          <a:p>
            <a:r>
              <a:rPr lang="en-US"/>
              <a:t>What/Why </a:t>
            </a:r>
            <a:r>
              <a:rPr lang="en-US" err="1"/>
              <a:t>GenAI</a:t>
            </a:r>
            <a:r>
              <a:rPr lang="en-US"/>
              <a:t>?</a:t>
            </a:r>
          </a:p>
          <a:p>
            <a:r>
              <a:rPr lang="en-US"/>
              <a:t>How can we use it?  Framework etc.</a:t>
            </a:r>
          </a:p>
          <a:p>
            <a:r>
              <a:rPr lang="en-US"/>
              <a:t>Activity: using it to either:</a:t>
            </a:r>
          </a:p>
          <a:p>
            <a:pPr lvl="1"/>
            <a:r>
              <a:rPr lang="en-US"/>
              <a:t>Create the TA orientation session</a:t>
            </a:r>
          </a:p>
          <a:p>
            <a:pPr lvl="1"/>
            <a:r>
              <a:rPr lang="en-US"/>
              <a:t>Create a homework/test for a particular topic</a:t>
            </a:r>
          </a:p>
          <a:p>
            <a:r>
              <a:rPr lang="en-US"/>
              <a:t>Share results (big groups only a few)</a:t>
            </a:r>
          </a:p>
          <a:p>
            <a:endParaRPr lang="en-US"/>
          </a:p>
        </p:txBody>
      </p:sp>
    </p:spTree>
    <p:extLst>
      <p:ext uri="{BB962C8B-B14F-4D97-AF65-F5344CB8AC3E}">
        <p14:creationId xmlns:p14="http://schemas.microsoft.com/office/powerpoint/2010/main" val="286365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170234" y="384242"/>
            <a:ext cx="2086583"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What is GenAI?</a:t>
            </a:r>
            <a:endParaRPr/>
          </a:p>
        </p:txBody>
      </p:sp>
      <p:pic>
        <p:nvPicPr>
          <p:cNvPr id="5" name="Picture 4" descr="A diagram of a software company&#10;&#10;Description automatically generated with medium confidence">
            <a:extLst>
              <a:ext uri="{FF2B5EF4-FFF2-40B4-BE49-F238E27FC236}">
                <a16:creationId xmlns:a16="http://schemas.microsoft.com/office/drawing/2014/main" id="{BEB81074-4D67-E79F-4A33-3DC5A5A9356C}"/>
              </a:ext>
            </a:extLst>
          </p:cNvPr>
          <p:cNvPicPr>
            <a:picLocks noChangeAspect="1"/>
          </p:cNvPicPr>
          <p:nvPr/>
        </p:nvPicPr>
        <p:blipFill>
          <a:blip r:embed="rId3"/>
          <a:stretch>
            <a:fillRect/>
          </a:stretch>
        </p:blipFill>
        <p:spPr>
          <a:xfrm>
            <a:off x="1521450" y="0"/>
            <a:ext cx="7389712" cy="5143500"/>
          </a:xfrm>
          <a:prstGeom prst="rect">
            <a:avLst/>
          </a:prstGeom>
        </p:spPr>
      </p:pic>
      <p:sp>
        <p:nvSpPr>
          <p:cNvPr id="2" name="TextBox 1">
            <a:extLst>
              <a:ext uri="{FF2B5EF4-FFF2-40B4-BE49-F238E27FC236}">
                <a16:creationId xmlns:a16="http://schemas.microsoft.com/office/drawing/2014/main" id="{1F28D69B-6E8D-1DE2-6849-FB072928E3A5}"/>
              </a:ext>
            </a:extLst>
          </p:cNvPr>
          <p:cNvSpPr txBox="1"/>
          <p:nvPr/>
        </p:nvSpPr>
        <p:spPr>
          <a:xfrm>
            <a:off x="7608884" y="4881890"/>
            <a:ext cx="1535116" cy="261610"/>
          </a:xfrm>
          <a:prstGeom prst="rect">
            <a:avLst/>
          </a:prstGeom>
          <a:noFill/>
        </p:spPr>
        <p:txBody>
          <a:bodyPr wrap="square" rtlCol="0">
            <a:spAutoFit/>
          </a:bodyPr>
          <a:lstStyle/>
          <a:p>
            <a:r>
              <a:rPr lang="en-US" sz="1100" dirty="0"/>
              <a:t>Last updated: Aug 2023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22DF7-F78B-0A16-ED0E-7487DD893DA9}"/>
              </a:ext>
            </a:extLst>
          </p:cNvPr>
          <p:cNvSpPr>
            <a:spLocks noGrp="1"/>
          </p:cNvSpPr>
          <p:nvPr>
            <p:ph type="title"/>
          </p:nvPr>
        </p:nvSpPr>
        <p:spPr>
          <a:xfrm>
            <a:off x="5092810" y="480060"/>
            <a:ext cx="3568844" cy="2674620"/>
          </a:xfrm>
        </p:spPr>
        <p:txBody>
          <a:bodyPr vert="horz" lIns="91440" tIns="45720" rIns="91440" bIns="45720" rtlCol="0" anchor="b">
            <a:normAutofit/>
          </a:bodyPr>
          <a:lstStyle/>
          <a:p>
            <a:pPr defTabSz="914400"/>
            <a:r>
              <a:rPr lang="en-US" sz="5000"/>
              <a:t>Why Use AI for Content Generation?</a:t>
            </a:r>
          </a:p>
        </p:txBody>
      </p:sp>
      <p:sp>
        <p:nvSpPr>
          <p:cNvPr id="3" name="Text Placeholder 2">
            <a:extLst>
              <a:ext uri="{FF2B5EF4-FFF2-40B4-BE49-F238E27FC236}">
                <a16:creationId xmlns:a16="http://schemas.microsoft.com/office/drawing/2014/main" id="{72F7A779-2891-5287-1006-A722B06D8CE7}"/>
              </a:ext>
            </a:extLst>
          </p:cNvPr>
          <p:cNvSpPr>
            <a:spLocks noGrp="1"/>
          </p:cNvSpPr>
          <p:nvPr>
            <p:ph type="body" idx="1"/>
          </p:nvPr>
        </p:nvSpPr>
        <p:spPr>
          <a:xfrm>
            <a:off x="5092809" y="3477006"/>
            <a:ext cx="3568844" cy="1179576"/>
          </a:xfrm>
        </p:spPr>
        <p:txBody>
          <a:bodyPr vert="horz" lIns="91440" tIns="45720" rIns="91440" bIns="45720" rtlCol="0">
            <a:normAutofit/>
          </a:bodyPr>
          <a:lstStyle/>
          <a:p>
            <a:pPr defTabSz="914400">
              <a:spcBef>
                <a:spcPts val="1000"/>
              </a:spcBef>
            </a:pPr>
            <a:endParaRPr lang="en-US" sz="2400">
              <a:solidFill>
                <a:schemeClr val="tx1"/>
              </a:solidFill>
            </a:endParaRPr>
          </a:p>
        </p:txBody>
      </p:sp>
      <p:pic>
        <p:nvPicPr>
          <p:cNvPr id="5" name="Picture 4">
            <a:extLst>
              <a:ext uri="{FF2B5EF4-FFF2-40B4-BE49-F238E27FC236}">
                <a16:creationId xmlns:a16="http://schemas.microsoft.com/office/drawing/2014/main" id="{69FD8E7A-410C-7F69-9DFA-2A08B7EB98FC}"/>
              </a:ext>
            </a:extLst>
          </p:cNvPr>
          <p:cNvPicPr>
            <a:picLocks noChangeAspect="1"/>
          </p:cNvPicPr>
          <p:nvPr/>
        </p:nvPicPr>
        <p:blipFill rotWithShape="1">
          <a:blip r:embed="rId3"/>
          <a:srcRect l="13374" r="24949" b="2"/>
          <a:stretch/>
        </p:blipFill>
        <p:spPr>
          <a:xfrm>
            <a:off x="20" y="10"/>
            <a:ext cx="4581100" cy="5143490"/>
          </a:xfrm>
          <a:custGeom>
            <a:avLst/>
            <a:gdLst/>
            <a:ahLst/>
            <a:cxnLst/>
            <a:rect l="l" t="t" r="r" b="b"/>
            <a:pathLst>
              <a:path w="6108161" h="6858000">
                <a:moveTo>
                  <a:pt x="0" y="0"/>
                </a:moveTo>
                <a:lnTo>
                  <a:pt x="2058355" y="0"/>
                </a:lnTo>
                <a:lnTo>
                  <a:pt x="3299791" y="0"/>
                </a:lnTo>
                <a:lnTo>
                  <a:pt x="6076880" y="0"/>
                </a:lnTo>
                <a:lnTo>
                  <a:pt x="6078171" y="10931"/>
                </a:lnTo>
                <a:cubicBezTo>
                  <a:pt x="6093300" y="94836"/>
                  <a:pt x="6090630" y="179884"/>
                  <a:pt x="6094698" y="264297"/>
                </a:cubicBezTo>
                <a:cubicBezTo>
                  <a:pt x="6099656" y="367652"/>
                  <a:pt x="6093427" y="471135"/>
                  <a:pt x="6091266" y="574617"/>
                </a:cubicBezTo>
                <a:cubicBezTo>
                  <a:pt x="6089359" y="662717"/>
                  <a:pt x="6080587" y="750690"/>
                  <a:pt x="6083384" y="838916"/>
                </a:cubicBezTo>
                <a:cubicBezTo>
                  <a:pt x="6083384" y="841968"/>
                  <a:pt x="6083384" y="845019"/>
                  <a:pt x="6083384" y="848070"/>
                </a:cubicBezTo>
                <a:cubicBezTo>
                  <a:pt x="6075375" y="945068"/>
                  <a:pt x="6075375" y="1042576"/>
                  <a:pt x="6083384" y="1139574"/>
                </a:cubicBezTo>
                <a:cubicBezTo>
                  <a:pt x="6085964" y="1179950"/>
                  <a:pt x="6085240" y="1220466"/>
                  <a:pt x="6081223" y="1260728"/>
                </a:cubicBezTo>
                <a:cubicBezTo>
                  <a:pt x="6077409" y="1311960"/>
                  <a:pt x="6065204" y="1364083"/>
                  <a:pt x="6073976" y="1414934"/>
                </a:cubicBezTo>
                <a:cubicBezTo>
                  <a:pt x="6079722" y="1456784"/>
                  <a:pt x="6082913" y="1498940"/>
                  <a:pt x="6083511" y="1541172"/>
                </a:cubicBezTo>
                <a:cubicBezTo>
                  <a:pt x="6087833" y="1635755"/>
                  <a:pt x="6083638" y="1730847"/>
                  <a:pt x="6082112" y="1825685"/>
                </a:cubicBezTo>
                <a:cubicBezTo>
                  <a:pt x="6080205" y="1936286"/>
                  <a:pt x="6083002" y="2046634"/>
                  <a:pt x="6074103" y="2157235"/>
                </a:cubicBezTo>
                <a:cubicBezTo>
                  <a:pt x="6069145" y="2246581"/>
                  <a:pt x="6069145" y="2336130"/>
                  <a:pt x="6074103" y="2425476"/>
                </a:cubicBezTo>
                <a:cubicBezTo>
                  <a:pt x="6076519" y="2507473"/>
                  <a:pt x="6088850" y="2588454"/>
                  <a:pt x="6086816" y="2671214"/>
                </a:cubicBezTo>
                <a:cubicBezTo>
                  <a:pt x="6084401" y="2767832"/>
                  <a:pt x="6072959" y="2863940"/>
                  <a:pt x="6076519" y="2960685"/>
                </a:cubicBezTo>
                <a:cubicBezTo>
                  <a:pt x="6078171" y="3006832"/>
                  <a:pt x="6078299" y="3052980"/>
                  <a:pt x="6079316" y="3099127"/>
                </a:cubicBezTo>
                <a:cubicBezTo>
                  <a:pt x="6080333" y="3154682"/>
                  <a:pt x="6090376" y="3210110"/>
                  <a:pt x="6084782" y="3265665"/>
                </a:cubicBezTo>
                <a:cubicBezTo>
                  <a:pt x="6075502" y="3358087"/>
                  <a:pt x="6051475" y="3448857"/>
                  <a:pt x="6066476" y="3543567"/>
                </a:cubicBezTo>
                <a:cubicBezTo>
                  <a:pt x="6074739" y="3595690"/>
                  <a:pt x="6084146" y="3647940"/>
                  <a:pt x="6088850" y="3700571"/>
                </a:cubicBezTo>
                <a:cubicBezTo>
                  <a:pt x="6093045" y="3747608"/>
                  <a:pt x="6103724" y="3795408"/>
                  <a:pt x="6095588" y="3842191"/>
                </a:cubicBezTo>
                <a:cubicBezTo>
                  <a:pt x="6088723" y="3882237"/>
                  <a:pt x="6092410" y="3922282"/>
                  <a:pt x="6087070" y="3962327"/>
                </a:cubicBezTo>
                <a:cubicBezTo>
                  <a:pt x="6080078" y="4014831"/>
                  <a:pt x="6076265" y="4068352"/>
                  <a:pt x="6071052" y="4121111"/>
                </a:cubicBezTo>
                <a:cubicBezTo>
                  <a:pt x="6066221" y="4169038"/>
                  <a:pt x="6062662" y="4216838"/>
                  <a:pt x="6075375" y="4261841"/>
                </a:cubicBezTo>
                <a:cubicBezTo>
                  <a:pt x="6106394" y="4375112"/>
                  <a:pt x="6089359" y="4487748"/>
                  <a:pt x="6077663" y="4600257"/>
                </a:cubicBezTo>
                <a:cubicBezTo>
                  <a:pt x="6071942" y="4655049"/>
                  <a:pt x="6063552" y="4712765"/>
                  <a:pt x="6076265" y="4762853"/>
                </a:cubicBezTo>
                <a:cubicBezTo>
                  <a:pt x="6099783" y="4851716"/>
                  <a:pt x="6081350" y="4936764"/>
                  <a:pt x="6071179" y="5021432"/>
                </a:cubicBezTo>
                <a:cubicBezTo>
                  <a:pt x="6061009" y="5106099"/>
                  <a:pt x="6058594" y="5189495"/>
                  <a:pt x="6076392" y="5272637"/>
                </a:cubicBezTo>
                <a:cubicBezTo>
                  <a:pt x="6088850" y="5331116"/>
                  <a:pt x="6088850" y="5390612"/>
                  <a:pt x="6090376" y="5449600"/>
                </a:cubicBezTo>
                <a:cubicBezTo>
                  <a:pt x="6091266" y="5486339"/>
                  <a:pt x="6077663" y="5523842"/>
                  <a:pt x="6068637" y="5560582"/>
                </a:cubicBezTo>
                <a:cubicBezTo>
                  <a:pt x="6052364" y="5626943"/>
                  <a:pt x="6046517" y="5694321"/>
                  <a:pt x="6068637" y="5759029"/>
                </a:cubicBezTo>
                <a:cubicBezTo>
                  <a:pt x="6099148" y="5848655"/>
                  <a:pt x="6116691" y="5938407"/>
                  <a:pt x="6103978" y="6033117"/>
                </a:cubicBezTo>
                <a:cubicBezTo>
                  <a:pt x="6096732" y="6091724"/>
                  <a:pt x="6094952" y="6151347"/>
                  <a:pt x="6084019" y="6209190"/>
                </a:cubicBezTo>
                <a:cubicBezTo>
                  <a:pt x="6065713" y="6304790"/>
                  <a:pt x="6072196" y="6399882"/>
                  <a:pt x="6086816" y="6494211"/>
                </a:cubicBezTo>
                <a:cubicBezTo>
                  <a:pt x="6096897" y="6573081"/>
                  <a:pt x="6097965" y="6652829"/>
                  <a:pt x="6089994" y="6731941"/>
                </a:cubicBezTo>
                <a:lnTo>
                  <a:pt x="6081268" y="6858000"/>
                </a:lnTo>
                <a:lnTo>
                  <a:pt x="3299791" y="6858000"/>
                </a:lnTo>
                <a:lnTo>
                  <a:pt x="2058355"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00856" y="3306950"/>
            <a:ext cx="3182112" cy="13716"/>
          </a:xfrm>
          <a:custGeom>
            <a:avLst/>
            <a:gdLst>
              <a:gd name="connsiteX0" fmla="*/ 0 w 3182112"/>
              <a:gd name="connsiteY0" fmla="*/ 0 h 13716"/>
              <a:gd name="connsiteX1" fmla="*/ 636422 w 3182112"/>
              <a:gd name="connsiteY1" fmla="*/ 0 h 13716"/>
              <a:gd name="connsiteX2" fmla="*/ 1241024 w 3182112"/>
              <a:gd name="connsiteY2" fmla="*/ 0 h 13716"/>
              <a:gd name="connsiteX3" fmla="*/ 1845625 w 3182112"/>
              <a:gd name="connsiteY3" fmla="*/ 0 h 13716"/>
              <a:gd name="connsiteX4" fmla="*/ 2545690 w 3182112"/>
              <a:gd name="connsiteY4" fmla="*/ 0 h 13716"/>
              <a:gd name="connsiteX5" fmla="*/ 3182112 w 3182112"/>
              <a:gd name="connsiteY5" fmla="*/ 0 h 13716"/>
              <a:gd name="connsiteX6" fmla="*/ 3182112 w 3182112"/>
              <a:gd name="connsiteY6" fmla="*/ 13716 h 13716"/>
              <a:gd name="connsiteX7" fmla="*/ 2545690 w 3182112"/>
              <a:gd name="connsiteY7" fmla="*/ 13716 h 13716"/>
              <a:gd name="connsiteX8" fmla="*/ 2004731 w 3182112"/>
              <a:gd name="connsiteY8" fmla="*/ 13716 h 13716"/>
              <a:gd name="connsiteX9" fmla="*/ 1400129 w 3182112"/>
              <a:gd name="connsiteY9" fmla="*/ 13716 h 13716"/>
              <a:gd name="connsiteX10" fmla="*/ 795528 w 3182112"/>
              <a:gd name="connsiteY10" fmla="*/ 13716 h 13716"/>
              <a:gd name="connsiteX11" fmla="*/ 0 w 3182112"/>
              <a:gd name="connsiteY11" fmla="*/ 13716 h 13716"/>
              <a:gd name="connsiteX12" fmla="*/ 0 w 3182112"/>
              <a:gd name="connsiteY12" fmla="*/ 0 h 13716"/>
              <a:gd name="connsiteX0" fmla="*/ 0 w 3182112"/>
              <a:gd name="connsiteY0" fmla="*/ 0 h 13716"/>
              <a:gd name="connsiteX1" fmla="*/ 572780 w 3182112"/>
              <a:gd name="connsiteY1" fmla="*/ 0 h 13716"/>
              <a:gd name="connsiteX2" fmla="*/ 1272845 w 3182112"/>
              <a:gd name="connsiteY2" fmla="*/ 0 h 13716"/>
              <a:gd name="connsiteX3" fmla="*/ 1813804 w 3182112"/>
              <a:gd name="connsiteY3" fmla="*/ 0 h 13716"/>
              <a:gd name="connsiteX4" fmla="*/ 2354763 w 3182112"/>
              <a:gd name="connsiteY4" fmla="*/ 0 h 13716"/>
              <a:gd name="connsiteX5" fmla="*/ 3182112 w 3182112"/>
              <a:gd name="connsiteY5" fmla="*/ 0 h 13716"/>
              <a:gd name="connsiteX6" fmla="*/ 3182112 w 3182112"/>
              <a:gd name="connsiteY6" fmla="*/ 13716 h 13716"/>
              <a:gd name="connsiteX7" fmla="*/ 2577511 w 3182112"/>
              <a:gd name="connsiteY7" fmla="*/ 13716 h 13716"/>
              <a:gd name="connsiteX8" fmla="*/ 1972909 w 3182112"/>
              <a:gd name="connsiteY8" fmla="*/ 13716 h 13716"/>
              <a:gd name="connsiteX9" fmla="*/ 1368308 w 3182112"/>
              <a:gd name="connsiteY9" fmla="*/ 13716 h 13716"/>
              <a:gd name="connsiteX10" fmla="*/ 668244 w 3182112"/>
              <a:gd name="connsiteY10" fmla="*/ 13716 h 13716"/>
              <a:gd name="connsiteX11" fmla="*/ 0 w 3182112"/>
              <a:gd name="connsiteY11" fmla="*/ 13716 h 13716"/>
              <a:gd name="connsiteX12" fmla="*/ 0 w 318211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3716" fill="none" extrusionOk="0">
                <a:moveTo>
                  <a:pt x="0" y="0"/>
                </a:moveTo>
                <a:cubicBezTo>
                  <a:pt x="167097" y="-35215"/>
                  <a:pt x="386995" y="-47353"/>
                  <a:pt x="636422" y="0"/>
                </a:cubicBezTo>
                <a:cubicBezTo>
                  <a:pt x="915721" y="14911"/>
                  <a:pt x="978814" y="-9181"/>
                  <a:pt x="1241024" y="0"/>
                </a:cubicBezTo>
                <a:cubicBezTo>
                  <a:pt x="1523940" y="31894"/>
                  <a:pt x="1606328" y="-11705"/>
                  <a:pt x="1845625" y="0"/>
                </a:cubicBezTo>
                <a:cubicBezTo>
                  <a:pt x="2102898" y="-3011"/>
                  <a:pt x="2397984" y="13955"/>
                  <a:pt x="2545690" y="0"/>
                </a:cubicBezTo>
                <a:cubicBezTo>
                  <a:pt x="2705364" y="3313"/>
                  <a:pt x="2935432" y="4386"/>
                  <a:pt x="3182112" y="0"/>
                </a:cubicBezTo>
                <a:cubicBezTo>
                  <a:pt x="3181721" y="5201"/>
                  <a:pt x="3183349" y="10378"/>
                  <a:pt x="3182112" y="13716"/>
                </a:cubicBezTo>
                <a:cubicBezTo>
                  <a:pt x="2885361" y="25235"/>
                  <a:pt x="2846304" y="18388"/>
                  <a:pt x="2545690" y="13716"/>
                </a:cubicBezTo>
                <a:cubicBezTo>
                  <a:pt x="2296262" y="27882"/>
                  <a:pt x="2267101" y="-7104"/>
                  <a:pt x="2004731" y="13716"/>
                </a:cubicBezTo>
                <a:cubicBezTo>
                  <a:pt x="1806517" y="15840"/>
                  <a:pt x="1671861" y="-33003"/>
                  <a:pt x="1400129" y="13716"/>
                </a:cubicBezTo>
                <a:cubicBezTo>
                  <a:pt x="1147502" y="43209"/>
                  <a:pt x="1063563" y="16014"/>
                  <a:pt x="795528" y="13716"/>
                </a:cubicBezTo>
                <a:cubicBezTo>
                  <a:pt x="531348" y="14487"/>
                  <a:pt x="307978" y="-3834"/>
                  <a:pt x="0" y="13716"/>
                </a:cubicBezTo>
                <a:cubicBezTo>
                  <a:pt x="1191" y="9973"/>
                  <a:pt x="174" y="5212"/>
                  <a:pt x="0" y="0"/>
                </a:cubicBezTo>
                <a:close/>
              </a:path>
              <a:path w="3182112" h="13716" stroke="0" extrusionOk="0">
                <a:moveTo>
                  <a:pt x="0" y="0"/>
                </a:moveTo>
                <a:cubicBezTo>
                  <a:pt x="224974" y="-3076"/>
                  <a:pt x="336129" y="12250"/>
                  <a:pt x="572780" y="0"/>
                </a:cubicBezTo>
                <a:cubicBezTo>
                  <a:pt x="802270" y="-6413"/>
                  <a:pt x="1081077" y="-35613"/>
                  <a:pt x="1272845" y="0"/>
                </a:cubicBezTo>
                <a:cubicBezTo>
                  <a:pt x="1483194" y="13818"/>
                  <a:pt x="1709890" y="10279"/>
                  <a:pt x="1813804" y="0"/>
                </a:cubicBezTo>
                <a:cubicBezTo>
                  <a:pt x="1932692" y="-21191"/>
                  <a:pt x="2099661" y="51120"/>
                  <a:pt x="2354763" y="0"/>
                </a:cubicBezTo>
                <a:cubicBezTo>
                  <a:pt x="2613656" y="-59585"/>
                  <a:pt x="2864372" y="-2700"/>
                  <a:pt x="3182112" y="0"/>
                </a:cubicBezTo>
                <a:cubicBezTo>
                  <a:pt x="3182905" y="4595"/>
                  <a:pt x="3182270" y="8613"/>
                  <a:pt x="3182112" y="13716"/>
                </a:cubicBezTo>
                <a:cubicBezTo>
                  <a:pt x="2942487" y="10500"/>
                  <a:pt x="2716398" y="10550"/>
                  <a:pt x="2577511" y="13716"/>
                </a:cubicBezTo>
                <a:cubicBezTo>
                  <a:pt x="2427349" y="4974"/>
                  <a:pt x="2116759" y="19341"/>
                  <a:pt x="1972909" y="13716"/>
                </a:cubicBezTo>
                <a:cubicBezTo>
                  <a:pt x="1839235" y="-11453"/>
                  <a:pt x="1610337" y="-13394"/>
                  <a:pt x="1368308" y="13716"/>
                </a:cubicBezTo>
                <a:cubicBezTo>
                  <a:pt x="1126976" y="-10873"/>
                  <a:pt x="974871" y="-4870"/>
                  <a:pt x="668244" y="13716"/>
                </a:cubicBezTo>
                <a:cubicBezTo>
                  <a:pt x="348457" y="13580"/>
                  <a:pt x="256623" y="5554"/>
                  <a:pt x="0" y="13716"/>
                </a:cubicBezTo>
                <a:cubicBezTo>
                  <a:pt x="-606" y="10029"/>
                  <a:pt x="-66" y="6665"/>
                  <a:pt x="0" y="0"/>
                </a:cubicBezTo>
                <a:close/>
              </a:path>
              <a:path w="3182112" h="13716" fill="none" stroke="0" extrusionOk="0">
                <a:moveTo>
                  <a:pt x="0" y="0"/>
                </a:moveTo>
                <a:cubicBezTo>
                  <a:pt x="172613" y="-24909"/>
                  <a:pt x="357564" y="-7371"/>
                  <a:pt x="636422" y="0"/>
                </a:cubicBezTo>
                <a:cubicBezTo>
                  <a:pt x="914248" y="21219"/>
                  <a:pt x="954289" y="-16703"/>
                  <a:pt x="1241024" y="0"/>
                </a:cubicBezTo>
                <a:cubicBezTo>
                  <a:pt x="1510135" y="4876"/>
                  <a:pt x="1604042" y="8738"/>
                  <a:pt x="1845625" y="0"/>
                </a:cubicBezTo>
                <a:cubicBezTo>
                  <a:pt x="2080119" y="20374"/>
                  <a:pt x="2361338" y="20926"/>
                  <a:pt x="2545690" y="0"/>
                </a:cubicBezTo>
                <a:cubicBezTo>
                  <a:pt x="2688348" y="-15245"/>
                  <a:pt x="2879596" y="10087"/>
                  <a:pt x="3182112" y="0"/>
                </a:cubicBezTo>
                <a:cubicBezTo>
                  <a:pt x="3182600" y="4891"/>
                  <a:pt x="3182590" y="9504"/>
                  <a:pt x="3182112" y="13716"/>
                </a:cubicBezTo>
                <a:cubicBezTo>
                  <a:pt x="2874389" y="35512"/>
                  <a:pt x="2836312" y="13235"/>
                  <a:pt x="2545690" y="13716"/>
                </a:cubicBezTo>
                <a:cubicBezTo>
                  <a:pt x="2277674" y="-12666"/>
                  <a:pt x="2165305" y="18152"/>
                  <a:pt x="2004731" y="13716"/>
                </a:cubicBezTo>
                <a:cubicBezTo>
                  <a:pt x="1902847" y="-1888"/>
                  <a:pt x="1683658" y="-9791"/>
                  <a:pt x="1400129" y="13716"/>
                </a:cubicBezTo>
                <a:cubicBezTo>
                  <a:pt x="1159937" y="22664"/>
                  <a:pt x="1072890" y="11166"/>
                  <a:pt x="795528" y="13716"/>
                </a:cubicBezTo>
                <a:cubicBezTo>
                  <a:pt x="525743" y="22166"/>
                  <a:pt x="338536" y="-17181"/>
                  <a:pt x="0" y="13716"/>
                </a:cubicBezTo>
                <a:cubicBezTo>
                  <a:pt x="-446" y="11213"/>
                  <a:pt x="68" y="597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182112"/>
                      <a:gd name="connsiteY0" fmla="*/ 0 h 13716"/>
                      <a:gd name="connsiteX1" fmla="*/ 636422 w 3182112"/>
                      <a:gd name="connsiteY1" fmla="*/ 0 h 13716"/>
                      <a:gd name="connsiteX2" fmla="*/ 1241024 w 3182112"/>
                      <a:gd name="connsiteY2" fmla="*/ 0 h 13716"/>
                      <a:gd name="connsiteX3" fmla="*/ 1845625 w 3182112"/>
                      <a:gd name="connsiteY3" fmla="*/ 0 h 13716"/>
                      <a:gd name="connsiteX4" fmla="*/ 2545690 w 3182112"/>
                      <a:gd name="connsiteY4" fmla="*/ 0 h 13716"/>
                      <a:gd name="connsiteX5" fmla="*/ 3182112 w 3182112"/>
                      <a:gd name="connsiteY5" fmla="*/ 0 h 13716"/>
                      <a:gd name="connsiteX6" fmla="*/ 3182112 w 3182112"/>
                      <a:gd name="connsiteY6" fmla="*/ 13716 h 13716"/>
                      <a:gd name="connsiteX7" fmla="*/ 2545690 w 3182112"/>
                      <a:gd name="connsiteY7" fmla="*/ 13716 h 13716"/>
                      <a:gd name="connsiteX8" fmla="*/ 2004731 w 3182112"/>
                      <a:gd name="connsiteY8" fmla="*/ 13716 h 13716"/>
                      <a:gd name="connsiteX9" fmla="*/ 1400129 w 3182112"/>
                      <a:gd name="connsiteY9" fmla="*/ 13716 h 13716"/>
                      <a:gd name="connsiteX10" fmla="*/ 795528 w 3182112"/>
                      <a:gd name="connsiteY10" fmla="*/ 13716 h 13716"/>
                      <a:gd name="connsiteX11" fmla="*/ 0 w 3182112"/>
                      <a:gd name="connsiteY11" fmla="*/ 13716 h 13716"/>
                      <a:gd name="connsiteX12" fmla="*/ 0 w 318211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3716" fill="none" extrusionOk="0">
                        <a:moveTo>
                          <a:pt x="0" y="0"/>
                        </a:moveTo>
                        <a:cubicBezTo>
                          <a:pt x="149227" y="9811"/>
                          <a:pt x="361579" y="-25608"/>
                          <a:pt x="636422" y="0"/>
                        </a:cubicBezTo>
                        <a:cubicBezTo>
                          <a:pt x="911265" y="25608"/>
                          <a:pt x="969922" y="-15588"/>
                          <a:pt x="1241024" y="0"/>
                        </a:cubicBezTo>
                        <a:cubicBezTo>
                          <a:pt x="1512126" y="15588"/>
                          <a:pt x="1611937" y="-6343"/>
                          <a:pt x="1845625" y="0"/>
                        </a:cubicBezTo>
                        <a:cubicBezTo>
                          <a:pt x="2079313" y="6343"/>
                          <a:pt x="2390997" y="18445"/>
                          <a:pt x="2545690" y="0"/>
                        </a:cubicBezTo>
                        <a:cubicBezTo>
                          <a:pt x="2700383" y="-18445"/>
                          <a:pt x="2898553" y="-25854"/>
                          <a:pt x="3182112" y="0"/>
                        </a:cubicBezTo>
                        <a:cubicBezTo>
                          <a:pt x="3181906" y="4954"/>
                          <a:pt x="3182788" y="9587"/>
                          <a:pt x="3182112" y="13716"/>
                        </a:cubicBezTo>
                        <a:cubicBezTo>
                          <a:pt x="2882016" y="27940"/>
                          <a:pt x="2839678" y="11281"/>
                          <a:pt x="2545690" y="13716"/>
                        </a:cubicBezTo>
                        <a:cubicBezTo>
                          <a:pt x="2251702" y="16151"/>
                          <a:pt x="2152589" y="10425"/>
                          <a:pt x="2004731" y="13716"/>
                        </a:cubicBezTo>
                        <a:cubicBezTo>
                          <a:pt x="1856873" y="17007"/>
                          <a:pt x="1653555" y="508"/>
                          <a:pt x="1400129" y="13716"/>
                        </a:cubicBezTo>
                        <a:cubicBezTo>
                          <a:pt x="1146703" y="26924"/>
                          <a:pt x="1067656" y="13617"/>
                          <a:pt x="795528" y="13716"/>
                        </a:cubicBezTo>
                        <a:cubicBezTo>
                          <a:pt x="523400" y="13815"/>
                          <a:pt x="318441" y="-3554"/>
                          <a:pt x="0" y="13716"/>
                        </a:cubicBezTo>
                        <a:cubicBezTo>
                          <a:pt x="289" y="10556"/>
                          <a:pt x="295" y="5843"/>
                          <a:pt x="0" y="0"/>
                        </a:cubicBezTo>
                        <a:close/>
                      </a:path>
                      <a:path w="3182112" h="13716" stroke="0" extrusionOk="0">
                        <a:moveTo>
                          <a:pt x="0" y="0"/>
                        </a:moveTo>
                        <a:cubicBezTo>
                          <a:pt x="215562" y="1260"/>
                          <a:pt x="336090" y="6473"/>
                          <a:pt x="572780" y="0"/>
                        </a:cubicBezTo>
                        <a:cubicBezTo>
                          <a:pt x="809470" y="-6473"/>
                          <a:pt x="1080729" y="-23038"/>
                          <a:pt x="1272845" y="0"/>
                        </a:cubicBezTo>
                        <a:cubicBezTo>
                          <a:pt x="1464961" y="23038"/>
                          <a:pt x="1699922" y="1589"/>
                          <a:pt x="1813804" y="0"/>
                        </a:cubicBezTo>
                        <a:cubicBezTo>
                          <a:pt x="1927686" y="-1589"/>
                          <a:pt x="2116547" y="7184"/>
                          <a:pt x="2354763" y="0"/>
                        </a:cubicBezTo>
                        <a:cubicBezTo>
                          <a:pt x="2592979" y="-7184"/>
                          <a:pt x="2863919" y="3952"/>
                          <a:pt x="3182112" y="0"/>
                        </a:cubicBezTo>
                        <a:cubicBezTo>
                          <a:pt x="3182258" y="4569"/>
                          <a:pt x="3182252" y="8247"/>
                          <a:pt x="3182112" y="13716"/>
                        </a:cubicBezTo>
                        <a:cubicBezTo>
                          <a:pt x="2938288" y="11466"/>
                          <a:pt x="2724925" y="24508"/>
                          <a:pt x="2577511" y="13716"/>
                        </a:cubicBezTo>
                        <a:cubicBezTo>
                          <a:pt x="2430097" y="2924"/>
                          <a:pt x="2119926" y="43134"/>
                          <a:pt x="1972909" y="13716"/>
                        </a:cubicBezTo>
                        <a:cubicBezTo>
                          <a:pt x="1825892" y="-15702"/>
                          <a:pt x="1597470" y="39246"/>
                          <a:pt x="1368308" y="13716"/>
                        </a:cubicBezTo>
                        <a:cubicBezTo>
                          <a:pt x="1139146" y="-11814"/>
                          <a:pt x="981628" y="14107"/>
                          <a:pt x="668244" y="13716"/>
                        </a:cubicBezTo>
                        <a:cubicBezTo>
                          <a:pt x="354860" y="13325"/>
                          <a:pt x="259749" y="-4361"/>
                          <a:pt x="0" y="13716"/>
                        </a:cubicBezTo>
                        <a:cubicBezTo>
                          <a:pt x="-39" y="9734"/>
                          <a:pt x="-18" y="64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99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246EE-DA85-26E6-532F-D250421C7C60}"/>
              </a:ext>
            </a:extLst>
          </p:cNvPr>
          <p:cNvSpPr>
            <a:spLocks noGrp="1"/>
          </p:cNvSpPr>
          <p:nvPr>
            <p:ph type="title"/>
          </p:nvPr>
        </p:nvSpPr>
        <p:spPr>
          <a:xfrm>
            <a:off x="480060" y="244027"/>
            <a:ext cx="3276452" cy="1467631"/>
          </a:xfrm>
        </p:spPr>
        <p:txBody>
          <a:bodyPr anchor="b">
            <a:normAutofit/>
          </a:bodyPr>
          <a:lstStyle/>
          <a:p>
            <a:r>
              <a:rPr lang="en-US" sz="3150"/>
              <a:t>Generative AI (GenAI) Tools Are Here to Stay</a:t>
            </a:r>
          </a:p>
        </p:txBody>
      </p:sp>
      <p:sp>
        <p:nvSpPr>
          <p:cNvPr id="3" name="Content Placeholder 2">
            <a:extLst>
              <a:ext uri="{FF2B5EF4-FFF2-40B4-BE49-F238E27FC236}">
                <a16:creationId xmlns:a16="http://schemas.microsoft.com/office/drawing/2014/main" id="{6D277CA2-9D71-FE42-9A50-69E96DDFC12B}"/>
              </a:ext>
            </a:extLst>
          </p:cNvPr>
          <p:cNvSpPr>
            <a:spLocks noGrp="1"/>
          </p:cNvSpPr>
          <p:nvPr>
            <p:ph idx="1"/>
          </p:nvPr>
        </p:nvSpPr>
        <p:spPr>
          <a:xfrm>
            <a:off x="480060" y="2154674"/>
            <a:ext cx="3182692" cy="2885716"/>
          </a:xfrm>
        </p:spPr>
        <p:txBody>
          <a:bodyPr>
            <a:normAutofit lnSpcReduction="10000"/>
          </a:bodyPr>
          <a:lstStyle/>
          <a:p>
            <a:r>
              <a:rPr lang="en-US" sz="1650" dirty="0"/>
              <a:t>Usage has proved exceedingly hard to detect</a:t>
            </a:r>
          </a:p>
          <a:p>
            <a:pPr lvl="1"/>
            <a:r>
              <a:rPr lang="en-US" sz="1350" dirty="0"/>
              <a:t>Harder than normal plagiarism</a:t>
            </a:r>
          </a:p>
          <a:p>
            <a:r>
              <a:rPr lang="en-US" sz="1650" dirty="0"/>
              <a:t>Novelty for students</a:t>
            </a:r>
          </a:p>
          <a:p>
            <a:r>
              <a:rPr lang="en-US" sz="1650" dirty="0"/>
              <a:t>Ease of access</a:t>
            </a:r>
          </a:p>
          <a:p>
            <a:r>
              <a:rPr lang="en-US" sz="1650" dirty="0"/>
              <a:t>Real-world applications</a:t>
            </a:r>
          </a:p>
          <a:p>
            <a:pPr marL="0" indent="0">
              <a:buNone/>
            </a:pPr>
            <a:endParaRPr lang="en-US" sz="1800" dirty="0"/>
          </a:p>
          <a:p>
            <a:pPr marL="0" indent="0">
              <a:buNone/>
            </a:pPr>
            <a:r>
              <a:rPr lang="en-US" sz="1800" dirty="0"/>
              <a:t>Thus, we (educators) must understand how these tools fit into academic settings.</a:t>
            </a:r>
            <a:endParaRPr lang="en-US" sz="1650" dirty="0"/>
          </a:p>
          <a:p>
            <a:endParaRPr lang="en-US" sz="1650" dirty="0"/>
          </a:p>
        </p:txBody>
      </p:sp>
      <p:pic>
        <p:nvPicPr>
          <p:cNvPr id="5" name="Picture 4" descr="Sphere of mesh and nodes">
            <a:extLst>
              <a:ext uri="{FF2B5EF4-FFF2-40B4-BE49-F238E27FC236}">
                <a16:creationId xmlns:a16="http://schemas.microsoft.com/office/drawing/2014/main" id="{C995C898-CA1C-F1DF-F316-D9F21E4FB284}"/>
              </a:ext>
            </a:extLst>
          </p:cNvPr>
          <p:cNvPicPr>
            <a:picLocks noChangeAspect="1"/>
          </p:cNvPicPr>
          <p:nvPr/>
        </p:nvPicPr>
        <p:blipFill rotWithShape="1">
          <a:blip r:embed="rId3"/>
          <a:srcRect l="24773"/>
          <a:stretch/>
        </p:blipFill>
        <p:spPr>
          <a:xfrm>
            <a:off x="3983777" y="7"/>
            <a:ext cx="5159081" cy="5143493"/>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68682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DF9A0D-A6C2-4C41-E268-9C82BC21FAF3}"/>
              </a:ext>
            </a:extLst>
          </p:cNvPr>
          <p:cNvSpPr>
            <a:spLocks noGrp="1"/>
          </p:cNvSpPr>
          <p:nvPr>
            <p:ph type="title"/>
          </p:nvPr>
        </p:nvSpPr>
        <p:spPr>
          <a:xfrm>
            <a:off x="630936" y="411480"/>
            <a:ext cx="2700645" cy="4073652"/>
          </a:xfrm>
        </p:spPr>
        <p:txBody>
          <a:bodyPr>
            <a:normAutofit/>
          </a:bodyPr>
          <a:lstStyle/>
          <a:p>
            <a:r>
              <a:rPr lang="en-US" sz="4100" dirty="0"/>
              <a:t>Benefits of </a:t>
            </a:r>
            <a:r>
              <a:rPr lang="en-US" sz="4100" dirty="0" err="1"/>
              <a:t>GenAI</a:t>
            </a:r>
            <a:r>
              <a:rPr lang="en-US" sz="4100" dirty="0"/>
              <a:t> for Content Creation</a:t>
            </a:r>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907987" y="2444036"/>
            <a:ext cx="3360420" cy="13716"/>
          </a:xfrm>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 name="connsiteX0" fmla="*/ 0 w 3360420"/>
              <a:gd name="connsiteY0" fmla="*/ 0 h 13716"/>
              <a:gd name="connsiteX1" fmla="*/ 638480 w 3360420"/>
              <a:gd name="connsiteY1" fmla="*/ 0 h 13716"/>
              <a:gd name="connsiteX2" fmla="*/ 1209751 w 3360420"/>
              <a:gd name="connsiteY2" fmla="*/ 0 h 13716"/>
              <a:gd name="connsiteX3" fmla="*/ 1949044 w 3360420"/>
              <a:gd name="connsiteY3" fmla="*/ 0 h 13716"/>
              <a:gd name="connsiteX4" fmla="*/ 2587523 w 3360420"/>
              <a:gd name="connsiteY4" fmla="*/ 0 h 13716"/>
              <a:gd name="connsiteX5" fmla="*/ 3360420 w 3360420"/>
              <a:gd name="connsiteY5" fmla="*/ 0 h 13716"/>
              <a:gd name="connsiteX6" fmla="*/ 3360420 w 3360420"/>
              <a:gd name="connsiteY6" fmla="*/ 13716 h 13716"/>
              <a:gd name="connsiteX7" fmla="*/ 2688336 w 3360420"/>
              <a:gd name="connsiteY7" fmla="*/ 13716 h 13716"/>
              <a:gd name="connsiteX8" fmla="*/ 1949044 w 3360420"/>
              <a:gd name="connsiteY8" fmla="*/ 13716 h 13716"/>
              <a:gd name="connsiteX9" fmla="*/ 1377772 w 3360420"/>
              <a:gd name="connsiteY9" fmla="*/ 13716 h 13716"/>
              <a:gd name="connsiteX10" fmla="*/ 705688 w 3360420"/>
              <a:gd name="connsiteY10" fmla="*/ 13716 h 13716"/>
              <a:gd name="connsiteX11" fmla="*/ 0 w 3360420"/>
              <a:gd name="connsiteY11" fmla="*/ 13716 h 13716"/>
              <a:gd name="connsiteX12" fmla="*/ 0 w 3360420"/>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60420" h="13716" fill="none" extrusionOk="0">
                <a:moveTo>
                  <a:pt x="0" y="0"/>
                </a:moveTo>
                <a:cubicBezTo>
                  <a:pt x="191406" y="10001"/>
                  <a:pt x="492041" y="-46237"/>
                  <a:pt x="638480" y="0"/>
                </a:cubicBezTo>
                <a:cubicBezTo>
                  <a:pt x="757906" y="33197"/>
                  <a:pt x="1156600" y="-41629"/>
                  <a:pt x="1310564" y="0"/>
                </a:cubicBezTo>
                <a:cubicBezTo>
                  <a:pt x="1379184" y="24203"/>
                  <a:pt x="1719005" y="-47956"/>
                  <a:pt x="2016252" y="0"/>
                </a:cubicBezTo>
                <a:cubicBezTo>
                  <a:pt x="2309065" y="7372"/>
                  <a:pt x="2409711" y="1344"/>
                  <a:pt x="2721940" y="0"/>
                </a:cubicBezTo>
                <a:cubicBezTo>
                  <a:pt x="2995269" y="34213"/>
                  <a:pt x="3156613" y="531"/>
                  <a:pt x="3360420" y="0"/>
                </a:cubicBezTo>
                <a:cubicBezTo>
                  <a:pt x="3359915" y="3577"/>
                  <a:pt x="3360235" y="9896"/>
                  <a:pt x="3360420" y="13716"/>
                </a:cubicBezTo>
                <a:cubicBezTo>
                  <a:pt x="3039840" y="-6995"/>
                  <a:pt x="2944234" y="11098"/>
                  <a:pt x="2621128" y="13716"/>
                </a:cubicBezTo>
                <a:cubicBezTo>
                  <a:pt x="2291334" y="35811"/>
                  <a:pt x="2154043" y="38867"/>
                  <a:pt x="1881835" y="13716"/>
                </a:cubicBezTo>
                <a:cubicBezTo>
                  <a:pt x="1588327" y="-7987"/>
                  <a:pt x="1439318" y="-9600"/>
                  <a:pt x="1209751" y="13716"/>
                </a:cubicBezTo>
                <a:cubicBezTo>
                  <a:pt x="977769" y="43531"/>
                  <a:pt x="301166" y="108207"/>
                  <a:pt x="0" y="13716"/>
                </a:cubicBezTo>
                <a:cubicBezTo>
                  <a:pt x="77" y="9528"/>
                  <a:pt x="-88" y="4529"/>
                  <a:pt x="0" y="0"/>
                </a:cubicBezTo>
                <a:close/>
              </a:path>
              <a:path w="3360420" h="13716" stroke="0" extrusionOk="0">
                <a:moveTo>
                  <a:pt x="0" y="0"/>
                </a:moveTo>
                <a:cubicBezTo>
                  <a:pt x="170421" y="-4407"/>
                  <a:pt x="491890" y="-50462"/>
                  <a:pt x="638480" y="0"/>
                </a:cubicBezTo>
                <a:cubicBezTo>
                  <a:pt x="792506" y="30971"/>
                  <a:pt x="1031707" y="-14677"/>
                  <a:pt x="1209751" y="0"/>
                </a:cubicBezTo>
                <a:cubicBezTo>
                  <a:pt x="1357076" y="52145"/>
                  <a:pt x="1723115" y="-4348"/>
                  <a:pt x="1949044" y="0"/>
                </a:cubicBezTo>
                <a:cubicBezTo>
                  <a:pt x="2192488" y="-34098"/>
                  <a:pt x="2339103" y="-31352"/>
                  <a:pt x="2587523" y="0"/>
                </a:cubicBezTo>
                <a:cubicBezTo>
                  <a:pt x="2818806" y="-7742"/>
                  <a:pt x="3217848" y="-30081"/>
                  <a:pt x="3360420" y="0"/>
                </a:cubicBezTo>
                <a:cubicBezTo>
                  <a:pt x="3359513" y="2997"/>
                  <a:pt x="3360180" y="8915"/>
                  <a:pt x="3360420" y="13716"/>
                </a:cubicBezTo>
                <a:cubicBezTo>
                  <a:pt x="3034345" y="-17354"/>
                  <a:pt x="2841928" y="47909"/>
                  <a:pt x="2688336" y="13716"/>
                </a:cubicBezTo>
                <a:cubicBezTo>
                  <a:pt x="2588685" y="8853"/>
                  <a:pt x="2270606" y="-39487"/>
                  <a:pt x="1949044" y="13716"/>
                </a:cubicBezTo>
                <a:cubicBezTo>
                  <a:pt x="1622278" y="37200"/>
                  <a:pt x="1629740" y="12517"/>
                  <a:pt x="1377772" y="13716"/>
                </a:cubicBezTo>
                <a:cubicBezTo>
                  <a:pt x="1148895" y="37407"/>
                  <a:pt x="976686" y="-12334"/>
                  <a:pt x="705688" y="13716"/>
                </a:cubicBezTo>
                <a:cubicBezTo>
                  <a:pt x="451150" y="60066"/>
                  <a:pt x="233487" y="-18420"/>
                  <a:pt x="0" y="13716"/>
                </a:cubicBezTo>
                <a:cubicBezTo>
                  <a:pt x="-131" y="10721"/>
                  <a:pt x="1210" y="5539"/>
                  <a:pt x="0" y="0"/>
                </a:cubicBezTo>
                <a:close/>
              </a:path>
              <a:path w="3360420" h="13716" fill="none" stroke="0" extrusionOk="0">
                <a:moveTo>
                  <a:pt x="0" y="0"/>
                </a:moveTo>
                <a:cubicBezTo>
                  <a:pt x="164693" y="20411"/>
                  <a:pt x="481374" y="-25570"/>
                  <a:pt x="638480" y="0"/>
                </a:cubicBezTo>
                <a:cubicBezTo>
                  <a:pt x="798995" y="30282"/>
                  <a:pt x="1140782" y="-27870"/>
                  <a:pt x="1310564" y="0"/>
                </a:cubicBezTo>
                <a:cubicBezTo>
                  <a:pt x="1415376" y="59022"/>
                  <a:pt x="1712923" y="34543"/>
                  <a:pt x="2016252" y="0"/>
                </a:cubicBezTo>
                <a:cubicBezTo>
                  <a:pt x="2299667" y="30754"/>
                  <a:pt x="2467976" y="-793"/>
                  <a:pt x="2721940" y="0"/>
                </a:cubicBezTo>
                <a:cubicBezTo>
                  <a:pt x="3014119" y="16113"/>
                  <a:pt x="3143946" y="-14907"/>
                  <a:pt x="3360420" y="0"/>
                </a:cubicBezTo>
                <a:cubicBezTo>
                  <a:pt x="3359485" y="2919"/>
                  <a:pt x="3359434" y="10491"/>
                  <a:pt x="3360420" y="13716"/>
                </a:cubicBezTo>
                <a:cubicBezTo>
                  <a:pt x="3046787" y="-23756"/>
                  <a:pt x="2956179" y="16001"/>
                  <a:pt x="2621128" y="13716"/>
                </a:cubicBezTo>
                <a:cubicBezTo>
                  <a:pt x="2297814" y="26084"/>
                  <a:pt x="2182001" y="28084"/>
                  <a:pt x="1881835" y="13716"/>
                </a:cubicBezTo>
                <a:cubicBezTo>
                  <a:pt x="1565437" y="-2872"/>
                  <a:pt x="1471458" y="8566"/>
                  <a:pt x="1209751" y="13716"/>
                </a:cubicBezTo>
                <a:cubicBezTo>
                  <a:pt x="973930" y="42996"/>
                  <a:pt x="321369" y="85738"/>
                  <a:pt x="0" y="13716"/>
                </a:cubicBezTo>
                <a:cubicBezTo>
                  <a:pt x="304" y="9505"/>
                  <a:pt x="1021" y="594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custGeom>
                    <a:avLst/>
                    <a:gdLst>
                      <a:gd name="connsiteX0" fmla="*/ 0 w 3360420"/>
                      <a:gd name="connsiteY0" fmla="*/ 0 h 13716"/>
                      <a:gd name="connsiteX1" fmla="*/ 638480 w 3360420"/>
                      <a:gd name="connsiteY1" fmla="*/ 0 h 13716"/>
                      <a:gd name="connsiteX2" fmla="*/ 1310564 w 3360420"/>
                      <a:gd name="connsiteY2" fmla="*/ 0 h 13716"/>
                      <a:gd name="connsiteX3" fmla="*/ 2016252 w 3360420"/>
                      <a:gd name="connsiteY3" fmla="*/ 0 h 13716"/>
                      <a:gd name="connsiteX4" fmla="*/ 2721940 w 3360420"/>
                      <a:gd name="connsiteY4" fmla="*/ 0 h 13716"/>
                      <a:gd name="connsiteX5" fmla="*/ 3360420 w 3360420"/>
                      <a:gd name="connsiteY5" fmla="*/ 0 h 13716"/>
                      <a:gd name="connsiteX6" fmla="*/ 3360420 w 3360420"/>
                      <a:gd name="connsiteY6" fmla="*/ 13716 h 13716"/>
                      <a:gd name="connsiteX7" fmla="*/ 2621128 w 3360420"/>
                      <a:gd name="connsiteY7" fmla="*/ 13716 h 13716"/>
                      <a:gd name="connsiteX8" fmla="*/ 1881835 w 3360420"/>
                      <a:gd name="connsiteY8" fmla="*/ 13716 h 13716"/>
                      <a:gd name="connsiteX9" fmla="*/ 1209751 w 3360420"/>
                      <a:gd name="connsiteY9" fmla="*/ 13716 h 13716"/>
                      <a:gd name="connsiteX10" fmla="*/ 0 w 3360420"/>
                      <a:gd name="connsiteY10" fmla="*/ 13716 h 13716"/>
                      <a:gd name="connsiteX11" fmla="*/ 0 w 3360420"/>
                      <a:gd name="connsiteY11"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60420" h="13716" fill="none" extrusionOk="0">
                        <a:moveTo>
                          <a:pt x="0" y="0"/>
                        </a:moveTo>
                        <a:cubicBezTo>
                          <a:pt x="173390" y="25775"/>
                          <a:pt x="488191" y="-28129"/>
                          <a:pt x="638480" y="0"/>
                        </a:cubicBezTo>
                        <a:cubicBezTo>
                          <a:pt x="788769" y="28129"/>
                          <a:pt x="1174965" y="-28957"/>
                          <a:pt x="1310564" y="0"/>
                        </a:cubicBezTo>
                        <a:cubicBezTo>
                          <a:pt x="1446163" y="28957"/>
                          <a:pt x="1725466" y="-34787"/>
                          <a:pt x="2016252" y="0"/>
                        </a:cubicBezTo>
                        <a:cubicBezTo>
                          <a:pt x="2307038" y="34787"/>
                          <a:pt x="2437945" y="-15142"/>
                          <a:pt x="2721940" y="0"/>
                        </a:cubicBezTo>
                        <a:cubicBezTo>
                          <a:pt x="3005935" y="15142"/>
                          <a:pt x="3141795" y="-10480"/>
                          <a:pt x="3360420" y="0"/>
                        </a:cubicBezTo>
                        <a:cubicBezTo>
                          <a:pt x="3359940" y="2989"/>
                          <a:pt x="3359779" y="10166"/>
                          <a:pt x="3360420" y="13716"/>
                        </a:cubicBezTo>
                        <a:cubicBezTo>
                          <a:pt x="3047302" y="-18841"/>
                          <a:pt x="2960325" y="10240"/>
                          <a:pt x="2621128" y="13716"/>
                        </a:cubicBezTo>
                        <a:cubicBezTo>
                          <a:pt x="2281931" y="17192"/>
                          <a:pt x="2176842" y="26844"/>
                          <a:pt x="1881835" y="13716"/>
                        </a:cubicBezTo>
                        <a:cubicBezTo>
                          <a:pt x="1586828" y="588"/>
                          <a:pt x="1449984" y="-8996"/>
                          <a:pt x="1209751" y="13716"/>
                        </a:cubicBezTo>
                        <a:cubicBezTo>
                          <a:pt x="969518" y="36428"/>
                          <a:pt x="318488" y="55902"/>
                          <a:pt x="0" y="13716"/>
                        </a:cubicBezTo>
                        <a:cubicBezTo>
                          <a:pt x="182" y="9317"/>
                          <a:pt x="482" y="5285"/>
                          <a:pt x="0" y="0"/>
                        </a:cubicBezTo>
                        <a:close/>
                      </a:path>
                      <a:path w="3360420" h="13716" stroke="0" extrusionOk="0">
                        <a:moveTo>
                          <a:pt x="0" y="0"/>
                        </a:moveTo>
                        <a:cubicBezTo>
                          <a:pt x="152211" y="-10113"/>
                          <a:pt x="493092" y="-25529"/>
                          <a:pt x="638480" y="0"/>
                        </a:cubicBezTo>
                        <a:cubicBezTo>
                          <a:pt x="783868" y="25529"/>
                          <a:pt x="1051824" y="-19092"/>
                          <a:pt x="1209751" y="0"/>
                        </a:cubicBezTo>
                        <a:cubicBezTo>
                          <a:pt x="1367678" y="19092"/>
                          <a:pt x="1729599" y="16071"/>
                          <a:pt x="1949044" y="0"/>
                        </a:cubicBezTo>
                        <a:cubicBezTo>
                          <a:pt x="2168489" y="-16071"/>
                          <a:pt x="2323758" y="-4710"/>
                          <a:pt x="2587523" y="0"/>
                        </a:cubicBezTo>
                        <a:cubicBezTo>
                          <a:pt x="2851288" y="4710"/>
                          <a:pt x="3195571" y="-8175"/>
                          <a:pt x="3360420" y="0"/>
                        </a:cubicBezTo>
                        <a:cubicBezTo>
                          <a:pt x="3359928" y="2764"/>
                          <a:pt x="3360118" y="8747"/>
                          <a:pt x="3360420" y="13716"/>
                        </a:cubicBezTo>
                        <a:cubicBezTo>
                          <a:pt x="3025528" y="-15604"/>
                          <a:pt x="2845368" y="35037"/>
                          <a:pt x="2688336" y="13716"/>
                        </a:cubicBezTo>
                        <a:cubicBezTo>
                          <a:pt x="2531304" y="-7605"/>
                          <a:pt x="2279760" y="-9642"/>
                          <a:pt x="1949044" y="13716"/>
                        </a:cubicBezTo>
                        <a:cubicBezTo>
                          <a:pt x="1618328" y="37074"/>
                          <a:pt x="1624903" y="7505"/>
                          <a:pt x="1377772" y="13716"/>
                        </a:cubicBezTo>
                        <a:cubicBezTo>
                          <a:pt x="1130641" y="19927"/>
                          <a:pt x="973925" y="-19083"/>
                          <a:pt x="705688" y="13716"/>
                        </a:cubicBezTo>
                        <a:cubicBezTo>
                          <a:pt x="437451" y="46515"/>
                          <a:pt x="236989" y="-13738"/>
                          <a:pt x="0" y="13716"/>
                        </a:cubicBezTo>
                        <a:cubicBezTo>
                          <a:pt x="614" y="9981"/>
                          <a:pt x="600" y="540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08F841F-A905-5F1A-6557-CCF631CCCA90}"/>
              </a:ext>
            </a:extLst>
          </p:cNvPr>
          <p:cNvSpPr>
            <a:spLocks noGrp="1"/>
          </p:cNvSpPr>
          <p:nvPr>
            <p:ph idx="1"/>
          </p:nvPr>
        </p:nvSpPr>
        <p:spPr>
          <a:xfrm>
            <a:off x="3844813" y="414067"/>
            <a:ext cx="4668251" cy="4271003"/>
          </a:xfrm>
        </p:spPr>
        <p:txBody>
          <a:bodyPr anchor="ctr">
            <a:normAutofit/>
          </a:bodyPr>
          <a:lstStyle/>
          <a:p>
            <a:pPr marL="0" indent="0">
              <a:buNone/>
            </a:pPr>
            <a:r>
              <a:rPr lang="en-US" sz="1600" dirty="0"/>
              <a:t>(some)</a:t>
            </a:r>
            <a:r>
              <a:rPr lang="en-US" sz="1600" b="1" dirty="0"/>
              <a:t> Abilities:</a:t>
            </a:r>
          </a:p>
          <a:p>
            <a:pPr marL="231775" indent="-231775">
              <a:buFont typeface="+mj-lt"/>
              <a:buAutoNum type="arabicPeriod"/>
            </a:pPr>
            <a:r>
              <a:rPr lang="en-US" sz="1600" dirty="0"/>
              <a:t>Producing high volumes of content very quickly</a:t>
            </a:r>
          </a:p>
          <a:p>
            <a:pPr marL="231775" indent="-231775">
              <a:buFont typeface="+mj-lt"/>
              <a:buAutoNum type="arabicPeriod"/>
            </a:pPr>
            <a:r>
              <a:rPr lang="en-US" sz="1600" dirty="0"/>
              <a:t>Ideation and brainstorming new content ideas</a:t>
            </a:r>
          </a:p>
          <a:p>
            <a:pPr marL="231775" indent="-231775">
              <a:buFont typeface="+mj-lt"/>
              <a:buAutoNum type="arabicPeriod"/>
            </a:pPr>
            <a:r>
              <a:rPr lang="en-US" sz="1600" dirty="0"/>
              <a:t>Iteratively refining responses based on feedback, much like a human.</a:t>
            </a:r>
          </a:p>
          <a:p>
            <a:pPr marL="0" indent="0">
              <a:buNone/>
            </a:pPr>
            <a:r>
              <a:rPr lang="en-US" sz="1600" dirty="0"/>
              <a:t>(some)</a:t>
            </a:r>
            <a:r>
              <a:rPr lang="en-US" sz="1600" b="1" dirty="0"/>
              <a:t> Benefits:</a:t>
            </a:r>
          </a:p>
          <a:p>
            <a:pPr marL="231775" indent="-231775"/>
            <a:r>
              <a:rPr lang="en-US" sz="1600" dirty="0"/>
              <a:t>Faster course development (with proper training)</a:t>
            </a:r>
          </a:p>
          <a:p>
            <a:pPr marL="231775" indent="-231775"/>
            <a:r>
              <a:rPr lang="en-US" sz="1600" dirty="0"/>
              <a:t>Increased content flexibility (styles and levels)</a:t>
            </a:r>
          </a:p>
          <a:p>
            <a:pPr marL="231775" indent="-231775"/>
            <a:r>
              <a:rPr lang="en-US" sz="1600" dirty="0"/>
              <a:t>Enables frequent content updates</a:t>
            </a:r>
          </a:p>
          <a:p>
            <a:pPr marL="231775" indent="-231775"/>
            <a:r>
              <a:rPr lang="en-US" sz="1600" dirty="0"/>
              <a:t>Personalized content at scale</a:t>
            </a:r>
          </a:p>
          <a:p>
            <a:pPr marL="231775" indent="-231775"/>
            <a:r>
              <a:rPr lang="en-US" sz="1600" dirty="0"/>
              <a:t>Lower content costs (if specialists are used)</a:t>
            </a:r>
          </a:p>
          <a:p>
            <a:pPr marL="231775" indent="-231775"/>
            <a:r>
              <a:rPr lang="en-US" sz="1600" dirty="0"/>
              <a:t>Content experimentation support</a:t>
            </a:r>
          </a:p>
          <a:p>
            <a:pPr marL="231775" indent="-231775"/>
            <a:r>
              <a:rPr lang="en-US" sz="1600" dirty="0"/>
              <a:t>Automation of repetitive tasks</a:t>
            </a:r>
          </a:p>
        </p:txBody>
      </p:sp>
    </p:spTree>
    <p:extLst>
      <p:ext uri="{BB962C8B-B14F-4D97-AF65-F5344CB8AC3E}">
        <p14:creationId xmlns:p14="http://schemas.microsoft.com/office/powerpoint/2010/main" val="4165005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34C795-3B1E-CF85-AD28-248166084A81}"/>
              </a:ext>
            </a:extLst>
          </p:cNvPr>
          <p:cNvSpPr>
            <a:spLocks noGrp="1"/>
          </p:cNvSpPr>
          <p:nvPr>
            <p:ph type="title"/>
          </p:nvPr>
        </p:nvSpPr>
        <p:spPr>
          <a:xfrm>
            <a:off x="3490722" y="480060"/>
            <a:ext cx="5170932" cy="2674620"/>
          </a:xfrm>
        </p:spPr>
        <p:txBody>
          <a:bodyPr vert="horz" lIns="91440" tIns="45720" rIns="91440" bIns="45720" rtlCol="0" anchor="b">
            <a:normAutofit/>
          </a:bodyPr>
          <a:lstStyle/>
          <a:p>
            <a:pPr defTabSz="914400"/>
            <a:r>
              <a:rPr lang="en-US" sz="4600"/>
              <a:t>How do we best use GenAI for content generation?</a:t>
            </a:r>
          </a:p>
        </p:txBody>
      </p:sp>
      <p:sp>
        <p:nvSpPr>
          <p:cNvPr id="3" name="Text Placeholder 2">
            <a:extLst>
              <a:ext uri="{FF2B5EF4-FFF2-40B4-BE49-F238E27FC236}">
                <a16:creationId xmlns:a16="http://schemas.microsoft.com/office/drawing/2014/main" id="{6B6EA17B-5282-7DEF-9FAB-BF221A8E699A}"/>
              </a:ext>
            </a:extLst>
          </p:cNvPr>
          <p:cNvSpPr>
            <a:spLocks noGrp="1"/>
          </p:cNvSpPr>
          <p:nvPr>
            <p:ph type="body" idx="1"/>
          </p:nvPr>
        </p:nvSpPr>
        <p:spPr>
          <a:xfrm>
            <a:off x="3490722" y="3477006"/>
            <a:ext cx="5170932" cy="1179576"/>
          </a:xfrm>
        </p:spPr>
        <p:txBody>
          <a:bodyPr vert="horz" lIns="91440" tIns="45720" rIns="91440" bIns="45720" rtlCol="0">
            <a:normAutofit/>
          </a:bodyPr>
          <a:lstStyle/>
          <a:p>
            <a:pPr defTabSz="914400">
              <a:spcBef>
                <a:spcPts val="1000"/>
              </a:spcBef>
            </a:pPr>
            <a:endParaRPr lang="en-US" sz="2400">
              <a:solidFill>
                <a:schemeClr val="tx1"/>
              </a:solidFill>
            </a:endParaRPr>
          </a:p>
        </p:txBody>
      </p:sp>
      <p:pic>
        <p:nvPicPr>
          <p:cNvPr id="5" name="Picture 4">
            <a:extLst>
              <a:ext uri="{FF2B5EF4-FFF2-40B4-BE49-F238E27FC236}">
                <a16:creationId xmlns:a16="http://schemas.microsoft.com/office/drawing/2014/main" id="{6904D220-E5ED-7E0A-08A2-6387A2D2274C}"/>
              </a:ext>
            </a:extLst>
          </p:cNvPr>
          <p:cNvPicPr>
            <a:picLocks noChangeAspect="1"/>
          </p:cNvPicPr>
          <p:nvPr/>
        </p:nvPicPr>
        <p:blipFill rotWithShape="1">
          <a:blip r:embed="rId3"/>
          <a:srcRect l="8579" r="32371" b="2"/>
          <a:stretch/>
        </p:blipFill>
        <p:spPr>
          <a:xfrm>
            <a:off x="20" y="10"/>
            <a:ext cx="3037334" cy="5143490"/>
          </a:xfrm>
          <a:custGeom>
            <a:avLst/>
            <a:gdLst/>
            <a:ahLst/>
            <a:cxnLst/>
            <a:rect l="l" t="t" r="r" b="b"/>
            <a:pathLst>
              <a:path w="4049806" h="6858000">
                <a:moveTo>
                  <a:pt x="0" y="0"/>
                </a:moveTo>
                <a:lnTo>
                  <a:pt x="4018525" y="0"/>
                </a:lnTo>
                <a:lnTo>
                  <a:pt x="4019816" y="10931"/>
                </a:lnTo>
                <a:cubicBezTo>
                  <a:pt x="4034945" y="94836"/>
                  <a:pt x="4032275" y="179884"/>
                  <a:pt x="4036343" y="264297"/>
                </a:cubicBezTo>
                <a:cubicBezTo>
                  <a:pt x="4041301" y="367652"/>
                  <a:pt x="4035072" y="471135"/>
                  <a:pt x="4032911" y="574617"/>
                </a:cubicBezTo>
                <a:cubicBezTo>
                  <a:pt x="4031004" y="662717"/>
                  <a:pt x="4022232" y="750690"/>
                  <a:pt x="4025029" y="838916"/>
                </a:cubicBezTo>
                <a:cubicBezTo>
                  <a:pt x="4025029" y="841968"/>
                  <a:pt x="4025029" y="845019"/>
                  <a:pt x="4025029" y="848070"/>
                </a:cubicBezTo>
                <a:cubicBezTo>
                  <a:pt x="4017020" y="945068"/>
                  <a:pt x="4017020" y="1042576"/>
                  <a:pt x="4025029" y="1139574"/>
                </a:cubicBezTo>
                <a:cubicBezTo>
                  <a:pt x="4027609" y="1179950"/>
                  <a:pt x="4026885" y="1220466"/>
                  <a:pt x="4022868" y="1260728"/>
                </a:cubicBezTo>
                <a:cubicBezTo>
                  <a:pt x="4019054" y="1311960"/>
                  <a:pt x="4006849" y="1364083"/>
                  <a:pt x="4015621" y="1414934"/>
                </a:cubicBezTo>
                <a:cubicBezTo>
                  <a:pt x="4021367" y="1456784"/>
                  <a:pt x="4024558" y="1498940"/>
                  <a:pt x="4025156" y="1541172"/>
                </a:cubicBezTo>
                <a:cubicBezTo>
                  <a:pt x="4029478" y="1635755"/>
                  <a:pt x="4025283" y="1730847"/>
                  <a:pt x="4023757" y="1825685"/>
                </a:cubicBezTo>
                <a:cubicBezTo>
                  <a:pt x="4021850" y="1936286"/>
                  <a:pt x="4024647" y="2046634"/>
                  <a:pt x="4015748" y="2157235"/>
                </a:cubicBezTo>
                <a:cubicBezTo>
                  <a:pt x="4010790" y="2246581"/>
                  <a:pt x="4010790" y="2336130"/>
                  <a:pt x="4015748" y="2425476"/>
                </a:cubicBezTo>
                <a:cubicBezTo>
                  <a:pt x="4018164" y="2507473"/>
                  <a:pt x="4030495" y="2588454"/>
                  <a:pt x="4028461" y="2671214"/>
                </a:cubicBezTo>
                <a:cubicBezTo>
                  <a:pt x="4026046" y="2767832"/>
                  <a:pt x="4014604" y="2863940"/>
                  <a:pt x="4018164" y="2960685"/>
                </a:cubicBezTo>
                <a:cubicBezTo>
                  <a:pt x="4019816" y="3006832"/>
                  <a:pt x="4019944" y="3052980"/>
                  <a:pt x="4020961" y="3099127"/>
                </a:cubicBezTo>
                <a:cubicBezTo>
                  <a:pt x="4021978" y="3154682"/>
                  <a:pt x="4032021" y="3210110"/>
                  <a:pt x="4026427" y="3265665"/>
                </a:cubicBezTo>
                <a:cubicBezTo>
                  <a:pt x="4017147" y="3358087"/>
                  <a:pt x="3993120" y="3448857"/>
                  <a:pt x="4008121" y="3543567"/>
                </a:cubicBezTo>
                <a:cubicBezTo>
                  <a:pt x="4016384" y="3595690"/>
                  <a:pt x="4025791" y="3647940"/>
                  <a:pt x="4030495" y="3700571"/>
                </a:cubicBezTo>
                <a:cubicBezTo>
                  <a:pt x="4034690" y="3747608"/>
                  <a:pt x="4045369" y="3795408"/>
                  <a:pt x="4037233" y="3842191"/>
                </a:cubicBezTo>
                <a:cubicBezTo>
                  <a:pt x="4030368" y="3882237"/>
                  <a:pt x="4034055" y="3922282"/>
                  <a:pt x="4028715" y="3962327"/>
                </a:cubicBezTo>
                <a:cubicBezTo>
                  <a:pt x="4021723" y="4014831"/>
                  <a:pt x="4017910" y="4068352"/>
                  <a:pt x="4012697" y="4121111"/>
                </a:cubicBezTo>
                <a:cubicBezTo>
                  <a:pt x="4007866" y="4169038"/>
                  <a:pt x="4004307" y="4216838"/>
                  <a:pt x="4017020" y="4261841"/>
                </a:cubicBezTo>
                <a:cubicBezTo>
                  <a:pt x="4048039" y="4375112"/>
                  <a:pt x="4031004" y="4487748"/>
                  <a:pt x="4019308" y="4600257"/>
                </a:cubicBezTo>
                <a:cubicBezTo>
                  <a:pt x="4013587" y="4655049"/>
                  <a:pt x="4005197" y="4712765"/>
                  <a:pt x="4017910" y="4762853"/>
                </a:cubicBezTo>
                <a:cubicBezTo>
                  <a:pt x="4041428" y="4851716"/>
                  <a:pt x="4022995" y="4936764"/>
                  <a:pt x="4012824" y="5021432"/>
                </a:cubicBezTo>
                <a:cubicBezTo>
                  <a:pt x="4002654" y="5106099"/>
                  <a:pt x="4000239" y="5189495"/>
                  <a:pt x="4018037" y="5272637"/>
                </a:cubicBezTo>
                <a:cubicBezTo>
                  <a:pt x="4030495" y="5331116"/>
                  <a:pt x="4030495" y="5390612"/>
                  <a:pt x="4032021" y="5449600"/>
                </a:cubicBezTo>
                <a:cubicBezTo>
                  <a:pt x="4032911" y="5486339"/>
                  <a:pt x="4019308" y="5523842"/>
                  <a:pt x="4010282" y="5560582"/>
                </a:cubicBezTo>
                <a:cubicBezTo>
                  <a:pt x="3994009" y="5626943"/>
                  <a:pt x="3988162" y="5694321"/>
                  <a:pt x="4010282" y="5759029"/>
                </a:cubicBezTo>
                <a:cubicBezTo>
                  <a:pt x="4040793" y="5848655"/>
                  <a:pt x="4058336" y="5938407"/>
                  <a:pt x="4045623" y="6033117"/>
                </a:cubicBezTo>
                <a:cubicBezTo>
                  <a:pt x="4038377" y="6091724"/>
                  <a:pt x="4036597" y="6151347"/>
                  <a:pt x="4025664" y="6209190"/>
                </a:cubicBezTo>
                <a:cubicBezTo>
                  <a:pt x="4007358" y="6304790"/>
                  <a:pt x="4013841" y="6399882"/>
                  <a:pt x="4028461" y="6494211"/>
                </a:cubicBezTo>
                <a:cubicBezTo>
                  <a:pt x="4038542" y="6573081"/>
                  <a:pt x="4039610" y="6652829"/>
                  <a:pt x="4031639" y="6731941"/>
                </a:cubicBezTo>
                <a:lnTo>
                  <a:pt x="4022913" y="6858000"/>
                </a:lnTo>
                <a:lnTo>
                  <a:pt x="0" y="6858000"/>
                </a:lnTo>
                <a:close/>
              </a:path>
            </a:pathLst>
          </a:custGeom>
        </p:spPr>
      </p:pic>
      <p:sp>
        <p:nvSpPr>
          <p:cNvPr id="11" name="sketchy line">
            <a:extLst>
              <a:ext uri="{FF2B5EF4-FFF2-40B4-BE49-F238E27FC236}">
                <a16:creationId xmlns:a16="http://schemas.microsoft.com/office/drawing/2014/main" id="{82580482-BA80-420A-8A05-C58E97F2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90722" y="3306950"/>
            <a:ext cx="3182112" cy="13716"/>
          </a:xfrm>
          <a:custGeom>
            <a:avLst/>
            <a:gdLst>
              <a:gd name="connsiteX0" fmla="*/ 0 w 3182112"/>
              <a:gd name="connsiteY0" fmla="*/ 0 h 13716"/>
              <a:gd name="connsiteX1" fmla="*/ 636422 w 3182112"/>
              <a:gd name="connsiteY1" fmla="*/ 0 h 13716"/>
              <a:gd name="connsiteX2" fmla="*/ 1241024 w 3182112"/>
              <a:gd name="connsiteY2" fmla="*/ 0 h 13716"/>
              <a:gd name="connsiteX3" fmla="*/ 1845625 w 3182112"/>
              <a:gd name="connsiteY3" fmla="*/ 0 h 13716"/>
              <a:gd name="connsiteX4" fmla="*/ 2545690 w 3182112"/>
              <a:gd name="connsiteY4" fmla="*/ 0 h 13716"/>
              <a:gd name="connsiteX5" fmla="*/ 3182112 w 3182112"/>
              <a:gd name="connsiteY5" fmla="*/ 0 h 13716"/>
              <a:gd name="connsiteX6" fmla="*/ 3182112 w 3182112"/>
              <a:gd name="connsiteY6" fmla="*/ 13716 h 13716"/>
              <a:gd name="connsiteX7" fmla="*/ 2545690 w 3182112"/>
              <a:gd name="connsiteY7" fmla="*/ 13716 h 13716"/>
              <a:gd name="connsiteX8" fmla="*/ 2004731 w 3182112"/>
              <a:gd name="connsiteY8" fmla="*/ 13716 h 13716"/>
              <a:gd name="connsiteX9" fmla="*/ 1400129 w 3182112"/>
              <a:gd name="connsiteY9" fmla="*/ 13716 h 13716"/>
              <a:gd name="connsiteX10" fmla="*/ 795528 w 3182112"/>
              <a:gd name="connsiteY10" fmla="*/ 13716 h 13716"/>
              <a:gd name="connsiteX11" fmla="*/ 0 w 3182112"/>
              <a:gd name="connsiteY11" fmla="*/ 13716 h 13716"/>
              <a:gd name="connsiteX12" fmla="*/ 0 w 3182112"/>
              <a:gd name="connsiteY12" fmla="*/ 0 h 13716"/>
              <a:gd name="connsiteX0" fmla="*/ 0 w 3182112"/>
              <a:gd name="connsiteY0" fmla="*/ 0 h 13716"/>
              <a:gd name="connsiteX1" fmla="*/ 572780 w 3182112"/>
              <a:gd name="connsiteY1" fmla="*/ 0 h 13716"/>
              <a:gd name="connsiteX2" fmla="*/ 1272845 w 3182112"/>
              <a:gd name="connsiteY2" fmla="*/ 0 h 13716"/>
              <a:gd name="connsiteX3" fmla="*/ 1813804 w 3182112"/>
              <a:gd name="connsiteY3" fmla="*/ 0 h 13716"/>
              <a:gd name="connsiteX4" fmla="*/ 2354763 w 3182112"/>
              <a:gd name="connsiteY4" fmla="*/ 0 h 13716"/>
              <a:gd name="connsiteX5" fmla="*/ 3182112 w 3182112"/>
              <a:gd name="connsiteY5" fmla="*/ 0 h 13716"/>
              <a:gd name="connsiteX6" fmla="*/ 3182112 w 3182112"/>
              <a:gd name="connsiteY6" fmla="*/ 13716 h 13716"/>
              <a:gd name="connsiteX7" fmla="*/ 2577511 w 3182112"/>
              <a:gd name="connsiteY7" fmla="*/ 13716 h 13716"/>
              <a:gd name="connsiteX8" fmla="*/ 1972909 w 3182112"/>
              <a:gd name="connsiteY8" fmla="*/ 13716 h 13716"/>
              <a:gd name="connsiteX9" fmla="*/ 1368308 w 3182112"/>
              <a:gd name="connsiteY9" fmla="*/ 13716 h 13716"/>
              <a:gd name="connsiteX10" fmla="*/ 668244 w 3182112"/>
              <a:gd name="connsiteY10" fmla="*/ 13716 h 13716"/>
              <a:gd name="connsiteX11" fmla="*/ 0 w 3182112"/>
              <a:gd name="connsiteY11" fmla="*/ 13716 h 13716"/>
              <a:gd name="connsiteX12" fmla="*/ 0 w 318211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3716" fill="none" extrusionOk="0">
                <a:moveTo>
                  <a:pt x="0" y="0"/>
                </a:moveTo>
                <a:cubicBezTo>
                  <a:pt x="167097" y="-35215"/>
                  <a:pt x="386995" y="-47353"/>
                  <a:pt x="636422" y="0"/>
                </a:cubicBezTo>
                <a:cubicBezTo>
                  <a:pt x="915721" y="14911"/>
                  <a:pt x="978814" y="-9181"/>
                  <a:pt x="1241024" y="0"/>
                </a:cubicBezTo>
                <a:cubicBezTo>
                  <a:pt x="1523940" y="31894"/>
                  <a:pt x="1606328" y="-11705"/>
                  <a:pt x="1845625" y="0"/>
                </a:cubicBezTo>
                <a:cubicBezTo>
                  <a:pt x="2102898" y="-3011"/>
                  <a:pt x="2397984" y="13955"/>
                  <a:pt x="2545690" y="0"/>
                </a:cubicBezTo>
                <a:cubicBezTo>
                  <a:pt x="2705364" y="3313"/>
                  <a:pt x="2935432" y="4386"/>
                  <a:pt x="3182112" y="0"/>
                </a:cubicBezTo>
                <a:cubicBezTo>
                  <a:pt x="3181721" y="5201"/>
                  <a:pt x="3183349" y="10378"/>
                  <a:pt x="3182112" y="13716"/>
                </a:cubicBezTo>
                <a:cubicBezTo>
                  <a:pt x="2885361" y="25235"/>
                  <a:pt x="2846304" y="18388"/>
                  <a:pt x="2545690" y="13716"/>
                </a:cubicBezTo>
                <a:cubicBezTo>
                  <a:pt x="2296262" y="27882"/>
                  <a:pt x="2267101" y="-7104"/>
                  <a:pt x="2004731" y="13716"/>
                </a:cubicBezTo>
                <a:cubicBezTo>
                  <a:pt x="1806517" y="15840"/>
                  <a:pt x="1671861" y="-33003"/>
                  <a:pt x="1400129" y="13716"/>
                </a:cubicBezTo>
                <a:cubicBezTo>
                  <a:pt x="1147502" y="43209"/>
                  <a:pt x="1063563" y="16014"/>
                  <a:pt x="795528" y="13716"/>
                </a:cubicBezTo>
                <a:cubicBezTo>
                  <a:pt x="531348" y="14487"/>
                  <a:pt x="307978" y="-3834"/>
                  <a:pt x="0" y="13716"/>
                </a:cubicBezTo>
                <a:cubicBezTo>
                  <a:pt x="1191" y="9973"/>
                  <a:pt x="174" y="5212"/>
                  <a:pt x="0" y="0"/>
                </a:cubicBezTo>
                <a:close/>
              </a:path>
              <a:path w="3182112" h="13716" stroke="0" extrusionOk="0">
                <a:moveTo>
                  <a:pt x="0" y="0"/>
                </a:moveTo>
                <a:cubicBezTo>
                  <a:pt x="224974" y="-3076"/>
                  <a:pt x="336129" y="12250"/>
                  <a:pt x="572780" y="0"/>
                </a:cubicBezTo>
                <a:cubicBezTo>
                  <a:pt x="802270" y="-6413"/>
                  <a:pt x="1081077" y="-35613"/>
                  <a:pt x="1272845" y="0"/>
                </a:cubicBezTo>
                <a:cubicBezTo>
                  <a:pt x="1483194" y="13818"/>
                  <a:pt x="1709890" y="10279"/>
                  <a:pt x="1813804" y="0"/>
                </a:cubicBezTo>
                <a:cubicBezTo>
                  <a:pt x="1932692" y="-21191"/>
                  <a:pt x="2099661" y="51120"/>
                  <a:pt x="2354763" y="0"/>
                </a:cubicBezTo>
                <a:cubicBezTo>
                  <a:pt x="2613656" y="-59585"/>
                  <a:pt x="2864372" y="-2700"/>
                  <a:pt x="3182112" y="0"/>
                </a:cubicBezTo>
                <a:cubicBezTo>
                  <a:pt x="3182905" y="4595"/>
                  <a:pt x="3182270" y="8613"/>
                  <a:pt x="3182112" y="13716"/>
                </a:cubicBezTo>
                <a:cubicBezTo>
                  <a:pt x="2942487" y="10500"/>
                  <a:pt x="2716398" y="10550"/>
                  <a:pt x="2577511" y="13716"/>
                </a:cubicBezTo>
                <a:cubicBezTo>
                  <a:pt x="2427349" y="4974"/>
                  <a:pt x="2116759" y="19341"/>
                  <a:pt x="1972909" y="13716"/>
                </a:cubicBezTo>
                <a:cubicBezTo>
                  <a:pt x="1839235" y="-11453"/>
                  <a:pt x="1610337" y="-13394"/>
                  <a:pt x="1368308" y="13716"/>
                </a:cubicBezTo>
                <a:cubicBezTo>
                  <a:pt x="1126976" y="-10873"/>
                  <a:pt x="974871" y="-4870"/>
                  <a:pt x="668244" y="13716"/>
                </a:cubicBezTo>
                <a:cubicBezTo>
                  <a:pt x="348457" y="13580"/>
                  <a:pt x="256623" y="5554"/>
                  <a:pt x="0" y="13716"/>
                </a:cubicBezTo>
                <a:cubicBezTo>
                  <a:pt x="-606" y="10029"/>
                  <a:pt x="-66" y="6665"/>
                  <a:pt x="0" y="0"/>
                </a:cubicBezTo>
                <a:close/>
              </a:path>
              <a:path w="3182112" h="13716" fill="none" stroke="0" extrusionOk="0">
                <a:moveTo>
                  <a:pt x="0" y="0"/>
                </a:moveTo>
                <a:cubicBezTo>
                  <a:pt x="172613" y="-24909"/>
                  <a:pt x="357564" y="-7371"/>
                  <a:pt x="636422" y="0"/>
                </a:cubicBezTo>
                <a:cubicBezTo>
                  <a:pt x="914248" y="21219"/>
                  <a:pt x="954289" y="-16703"/>
                  <a:pt x="1241024" y="0"/>
                </a:cubicBezTo>
                <a:cubicBezTo>
                  <a:pt x="1510135" y="4876"/>
                  <a:pt x="1604042" y="8738"/>
                  <a:pt x="1845625" y="0"/>
                </a:cubicBezTo>
                <a:cubicBezTo>
                  <a:pt x="2080119" y="20374"/>
                  <a:pt x="2361338" y="20926"/>
                  <a:pt x="2545690" y="0"/>
                </a:cubicBezTo>
                <a:cubicBezTo>
                  <a:pt x="2688348" y="-15245"/>
                  <a:pt x="2879596" y="10087"/>
                  <a:pt x="3182112" y="0"/>
                </a:cubicBezTo>
                <a:cubicBezTo>
                  <a:pt x="3182600" y="4891"/>
                  <a:pt x="3182590" y="9504"/>
                  <a:pt x="3182112" y="13716"/>
                </a:cubicBezTo>
                <a:cubicBezTo>
                  <a:pt x="2874389" y="35512"/>
                  <a:pt x="2836312" y="13235"/>
                  <a:pt x="2545690" y="13716"/>
                </a:cubicBezTo>
                <a:cubicBezTo>
                  <a:pt x="2277674" y="-12666"/>
                  <a:pt x="2165305" y="18152"/>
                  <a:pt x="2004731" y="13716"/>
                </a:cubicBezTo>
                <a:cubicBezTo>
                  <a:pt x="1902847" y="-1888"/>
                  <a:pt x="1683658" y="-9791"/>
                  <a:pt x="1400129" y="13716"/>
                </a:cubicBezTo>
                <a:cubicBezTo>
                  <a:pt x="1159937" y="22664"/>
                  <a:pt x="1072890" y="11166"/>
                  <a:pt x="795528" y="13716"/>
                </a:cubicBezTo>
                <a:cubicBezTo>
                  <a:pt x="525743" y="22166"/>
                  <a:pt x="338536" y="-17181"/>
                  <a:pt x="0" y="13716"/>
                </a:cubicBezTo>
                <a:cubicBezTo>
                  <a:pt x="-446" y="11213"/>
                  <a:pt x="68" y="597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custGeom>
                    <a:avLst/>
                    <a:gdLst>
                      <a:gd name="connsiteX0" fmla="*/ 0 w 3182112"/>
                      <a:gd name="connsiteY0" fmla="*/ 0 h 13716"/>
                      <a:gd name="connsiteX1" fmla="*/ 636422 w 3182112"/>
                      <a:gd name="connsiteY1" fmla="*/ 0 h 13716"/>
                      <a:gd name="connsiteX2" fmla="*/ 1241024 w 3182112"/>
                      <a:gd name="connsiteY2" fmla="*/ 0 h 13716"/>
                      <a:gd name="connsiteX3" fmla="*/ 1845625 w 3182112"/>
                      <a:gd name="connsiteY3" fmla="*/ 0 h 13716"/>
                      <a:gd name="connsiteX4" fmla="*/ 2545690 w 3182112"/>
                      <a:gd name="connsiteY4" fmla="*/ 0 h 13716"/>
                      <a:gd name="connsiteX5" fmla="*/ 3182112 w 3182112"/>
                      <a:gd name="connsiteY5" fmla="*/ 0 h 13716"/>
                      <a:gd name="connsiteX6" fmla="*/ 3182112 w 3182112"/>
                      <a:gd name="connsiteY6" fmla="*/ 13716 h 13716"/>
                      <a:gd name="connsiteX7" fmla="*/ 2545690 w 3182112"/>
                      <a:gd name="connsiteY7" fmla="*/ 13716 h 13716"/>
                      <a:gd name="connsiteX8" fmla="*/ 2004731 w 3182112"/>
                      <a:gd name="connsiteY8" fmla="*/ 13716 h 13716"/>
                      <a:gd name="connsiteX9" fmla="*/ 1400129 w 3182112"/>
                      <a:gd name="connsiteY9" fmla="*/ 13716 h 13716"/>
                      <a:gd name="connsiteX10" fmla="*/ 795528 w 3182112"/>
                      <a:gd name="connsiteY10" fmla="*/ 13716 h 13716"/>
                      <a:gd name="connsiteX11" fmla="*/ 0 w 3182112"/>
                      <a:gd name="connsiteY11" fmla="*/ 13716 h 13716"/>
                      <a:gd name="connsiteX12" fmla="*/ 0 w 3182112"/>
                      <a:gd name="connsiteY12"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112" h="13716" fill="none" extrusionOk="0">
                        <a:moveTo>
                          <a:pt x="0" y="0"/>
                        </a:moveTo>
                        <a:cubicBezTo>
                          <a:pt x="149227" y="9811"/>
                          <a:pt x="361579" y="-25608"/>
                          <a:pt x="636422" y="0"/>
                        </a:cubicBezTo>
                        <a:cubicBezTo>
                          <a:pt x="911265" y="25608"/>
                          <a:pt x="969922" y="-15588"/>
                          <a:pt x="1241024" y="0"/>
                        </a:cubicBezTo>
                        <a:cubicBezTo>
                          <a:pt x="1512126" y="15588"/>
                          <a:pt x="1611937" y="-6343"/>
                          <a:pt x="1845625" y="0"/>
                        </a:cubicBezTo>
                        <a:cubicBezTo>
                          <a:pt x="2079313" y="6343"/>
                          <a:pt x="2390997" y="18445"/>
                          <a:pt x="2545690" y="0"/>
                        </a:cubicBezTo>
                        <a:cubicBezTo>
                          <a:pt x="2700383" y="-18445"/>
                          <a:pt x="2898553" y="-25854"/>
                          <a:pt x="3182112" y="0"/>
                        </a:cubicBezTo>
                        <a:cubicBezTo>
                          <a:pt x="3181906" y="4954"/>
                          <a:pt x="3182788" y="9587"/>
                          <a:pt x="3182112" y="13716"/>
                        </a:cubicBezTo>
                        <a:cubicBezTo>
                          <a:pt x="2882016" y="27940"/>
                          <a:pt x="2839678" y="11281"/>
                          <a:pt x="2545690" y="13716"/>
                        </a:cubicBezTo>
                        <a:cubicBezTo>
                          <a:pt x="2251702" y="16151"/>
                          <a:pt x="2152589" y="10425"/>
                          <a:pt x="2004731" y="13716"/>
                        </a:cubicBezTo>
                        <a:cubicBezTo>
                          <a:pt x="1856873" y="17007"/>
                          <a:pt x="1653555" y="508"/>
                          <a:pt x="1400129" y="13716"/>
                        </a:cubicBezTo>
                        <a:cubicBezTo>
                          <a:pt x="1146703" y="26924"/>
                          <a:pt x="1067656" y="13617"/>
                          <a:pt x="795528" y="13716"/>
                        </a:cubicBezTo>
                        <a:cubicBezTo>
                          <a:pt x="523400" y="13815"/>
                          <a:pt x="318441" y="-3554"/>
                          <a:pt x="0" y="13716"/>
                        </a:cubicBezTo>
                        <a:cubicBezTo>
                          <a:pt x="289" y="10556"/>
                          <a:pt x="295" y="5843"/>
                          <a:pt x="0" y="0"/>
                        </a:cubicBezTo>
                        <a:close/>
                      </a:path>
                      <a:path w="3182112" h="13716" stroke="0" extrusionOk="0">
                        <a:moveTo>
                          <a:pt x="0" y="0"/>
                        </a:moveTo>
                        <a:cubicBezTo>
                          <a:pt x="215562" y="1260"/>
                          <a:pt x="336090" y="6473"/>
                          <a:pt x="572780" y="0"/>
                        </a:cubicBezTo>
                        <a:cubicBezTo>
                          <a:pt x="809470" y="-6473"/>
                          <a:pt x="1080729" y="-23038"/>
                          <a:pt x="1272845" y="0"/>
                        </a:cubicBezTo>
                        <a:cubicBezTo>
                          <a:pt x="1464961" y="23038"/>
                          <a:pt x="1699922" y="1589"/>
                          <a:pt x="1813804" y="0"/>
                        </a:cubicBezTo>
                        <a:cubicBezTo>
                          <a:pt x="1927686" y="-1589"/>
                          <a:pt x="2116547" y="7184"/>
                          <a:pt x="2354763" y="0"/>
                        </a:cubicBezTo>
                        <a:cubicBezTo>
                          <a:pt x="2592979" y="-7184"/>
                          <a:pt x="2863919" y="3952"/>
                          <a:pt x="3182112" y="0"/>
                        </a:cubicBezTo>
                        <a:cubicBezTo>
                          <a:pt x="3182258" y="4569"/>
                          <a:pt x="3182252" y="8247"/>
                          <a:pt x="3182112" y="13716"/>
                        </a:cubicBezTo>
                        <a:cubicBezTo>
                          <a:pt x="2938288" y="11466"/>
                          <a:pt x="2724925" y="24508"/>
                          <a:pt x="2577511" y="13716"/>
                        </a:cubicBezTo>
                        <a:cubicBezTo>
                          <a:pt x="2430097" y="2924"/>
                          <a:pt x="2119926" y="43134"/>
                          <a:pt x="1972909" y="13716"/>
                        </a:cubicBezTo>
                        <a:cubicBezTo>
                          <a:pt x="1825892" y="-15702"/>
                          <a:pt x="1597470" y="39246"/>
                          <a:pt x="1368308" y="13716"/>
                        </a:cubicBezTo>
                        <a:cubicBezTo>
                          <a:pt x="1139146" y="-11814"/>
                          <a:pt x="981628" y="14107"/>
                          <a:pt x="668244" y="13716"/>
                        </a:cubicBezTo>
                        <a:cubicBezTo>
                          <a:pt x="354860" y="13325"/>
                          <a:pt x="259749" y="-4361"/>
                          <a:pt x="0" y="13716"/>
                        </a:cubicBezTo>
                        <a:cubicBezTo>
                          <a:pt x="-39" y="9734"/>
                          <a:pt x="-18" y="6444"/>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364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3AE08-6333-B85A-3A27-A4E74504E148}"/>
              </a:ext>
            </a:extLst>
          </p:cNvPr>
          <p:cNvSpPr>
            <a:spLocks noGrp="1"/>
          </p:cNvSpPr>
          <p:nvPr>
            <p:ph type="title"/>
          </p:nvPr>
        </p:nvSpPr>
        <p:spPr>
          <a:xfrm>
            <a:off x="293155" y="-11805"/>
            <a:ext cx="8581904" cy="497584"/>
          </a:xfrm>
        </p:spPr>
        <p:txBody>
          <a:bodyPr>
            <a:noAutofit/>
          </a:bodyPr>
          <a:lstStyle/>
          <a:p>
            <a:r>
              <a:rPr lang="en-US" sz="2400" dirty="0">
                <a:effectLst/>
              </a:rPr>
              <a:t>GAIDE: Generative AI for Instructional Development and Education</a:t>
            </a:r>
            <a:endParaRPr lang="en-US" sz="2400" dirty="0"/>
          </a:p>
        </p:txBody>
      </p:sp>
      <p:sp>
        <p:nvSpPr>
          <p:cNvPr id="4" name="Rectangle: Rounded Corners 3">
            <a:extLst>
              <a:ext uri="{FF2B5EF4-FFF2-40B4-BE49-F238E27FC236}">
                <a16:creationId xmlns:a16="http://schemas.microsoft.com/office/drawing/2014/main" id="{0FEEA3AA-79AC-1E90-BCAC-DC6A9EC9B5D3}"/>
              </a:ext>
            </a:extLst>
          </p:cNvPr>
          <p:cNvSpPr/>
          <p:nvPr/>
        </p:nvSpPr>
        <p:spPr>
          <a:xfrm>
            <a:off x="179448" y="677806"/>
            <a:ext cx="1273278" cy="599314"/>
          </a:xfrm>
          <a:prstGeom prst="roundRect">
            <a:avLst/>
          </a:prstGeom>
          <a:solidFill>
            <a:schemeClr val="bg1"/>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a:solidFill>
                  <a:schemeClr val="tx1"/>
                </a:solidFill>
              </a:rPr>
              <a:t>Set goals (offline)</a:t>
            </a:r>
          </a:p>
        </p:txBody>
      </p:sp>
      <p:grpSp>
        <p:nvGrpSpPr>
          <p:cNvPr id="7" name="Group 6">
            <a:extLst>
              <a:ext uri="{FF2B5EF4-FFF2-40B4-BE49-F238E27FC236}">
                <a16:creationId xmlns:a16="http://schemas.microsoft.com/office/drawing/2014/main" id="{CB711FBC-C5EE-276D-A83E-183F8BA9CC5E}"/>
              </a:ext>
            </a:extLst>
          </p:cNvPr>
          <p:cNvGrpSpPr/>
          <p:nvPr/>
        </p:nvGrpSpPr>
        <p:grpSpPr>
          <a:xfrm>
            <a:off x="1455415" y="686839"/>
            <a:ext cx="1759971" cy="590281"/>
            <a:chOff x="1843552" y="1268016"/>
            <a:chExt cx="1759971" cy="590281"/>
          </a:xfrm>
        </p:grpSpPr>
        <p:sp>
          <p:nvSpPr>
            <p:cNvPr id="5" name="Rectangle: Rounded Corners 4">
              <a:extLst>
                <a:ext uri="{FF2B5EF4-FFF2-40B4-BE49-F238E27FC236}">
                  <a16:creationId xmlns:a16="http://schemas.microsoft.com/office/drawing/2014/main" id="{FF3AC6F6-EBDD-193B-8BA7-EF7D5A219A33}"/>
                </a:ext>
              </a:extLst>
            </p:cNvPr>
            <p:cNvSpPr/>
            <p:nvPr/>
          </p:nvSpPr>
          <p:spPr>
            <a:xfrm>
              <a:off x="2315497" y="1268016"/>
              <a:ext cx="1288026" cy="590281"/>
            </a:xfrm>
            <a:prstGeom prst="roundRect">
              <a:avLst/>
            </a:prstGeom>
            <a:solidFill>
              <a:srgbClr val="C3F7C8"/>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1600" dirty="0">
                  <a:solidFill>
                    <a:schemeClr val="tx1"/>
                  </a:solidFill>
                </a:rPr>
                <a:t>Set up the context</a:t>
              </a:r>
            </a:p>
          </p:txBody>
        </p:sp>
        <p:sp>
          <p:nvSpPr>
            <p:cNvPr id="6" name="Arrow: Right 5">
              <a:extLst>
                <a:ext uri="{FF2B5EF4-FFF2-40B4-BE49-F238E27FC236}">
                  <a16:creationId xmlns:a16="http://schemas.microsoft.com/office/drawing/2014/main" id="{36912027-E405-94E3-0396-0FBBE6D26F6E}"/>
                </a:ext>
              </a:extLst>
            </p:cNvPr>
            <p:cNvSpPr/>
            <p:nvPr/>
          </p:nvSpPr>
          <p:spPr>
            <a:xfrm>
              <a:off x="1843552" y="1440253"/>
              <a:ext cx="466566"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sp>
        <p:nvSpPr>
          <p:cNvPr id="8" name="TextBox 7">
            <a:extLst>
              <a:ext uri="{FF2B5EF4-FFF2-40B4-BE49-F238E27FC236}">
                <a16:creationId xmlns:a16="http://schemas.microsoft.com/office/drawing/2014/main" id="{4A1EDAE5-FC7A-B1E7-A01F-C7818FB2D712}"/>
              </a:ext>
            </a:extLst>
          </p:cNvPr>
          <p:cNvSpPr txBox="1"/>
          <p:nvPr/>
        </p:nvSpPr>
        <p:spPr>
          <a:xfrm>
            <a:off x="66606" y="1368064"/>
            <a:ext cx="1800691" cy="954107"/>
          </a:xfrm>
          <a:prstGeom prst="rect">
            <a:avLst/>
          </a:prstGeom>
          <a:noFill/>
        </p:spPr>
        <p:txBody>
          <a:bodyPr wrap="square" rtlCol="0">
            <a:spAutoFit/>
          </a:bodyPr>
          <a:lstStyle/>
          <a:p>
            <a:r>
              <a:rPr lang="en-US" sz="1400" dirty="0"/>
              <a:t>“To provide meaningful, engaging, and fresh content for students in CS251”</a:t>
            </a:r>
          </a:p>
        </p:txBody>
      </p:sp>
      <p:sp>
        <p:nvSpPr>
          <p:cNvPr id="11" name="Arrow: Right 10">
            <a:extLst>
              <a:ext uri="{FF2B5EF4-FFF2-40B4-BE49-F238E27FC236}">
                <a16:creationId xmlns:a16="http://schemas.microsoft.com/office/drawing/2014/main" id="{17321CEA-E563-C23E-A141-DF3CEA7C7979}"/>
              </a:ext>
            </a:extLst>
          </p:cNvPr>
          <p:cNvSpPr/>
          <p:nvPr/>
        </p:nvSpPr>
        <p:spPr>
          <a:xfrm>
            <a:off x="3215386" y="859076"/>
            <a:ext cx="447282" cy="245806"/>
          </a:xfrm>
          <a:prstGeom prst="rightArrow">
            <a:avLst/>
          </a:prstGeom>
          <a:solidFill>
            <a:srgbClr val="CED4DB"/>
          </a:solidFill>
          <a:ln>
            <a:solidFill>
              <a:schemeClr val="bg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a:solidFill>
                <a:schemeClr val="tx1"/>
              </a:solidFill>
            </a:endParaRPr>
          </a:p>
        </p:txBody>
      </p:sp>
      <p:grpSp>
        <p:nvGrpSpPr>
          <p:cNvPr id="3" name="Group 2">
            <a:extLst>
              <a:ext uri="{FF2B5EF4-FFF2-40B4-BE49-F238E27FC236}">
                <a16:creationId xmlns:a16="http://schemas.microsoft.com/office/drawing/2014/main" id="{15BF9974-E9B8-E9A3-6723-C5D854820D4D}"/>
              </a:ext>
            </a:extLst>
          </p:cNvPr>
          <p:cNvGrpSpPr/>
          <p:nvPr/>
        </p:nvGrpSpPr>
        <p:grpSpPr>
          <a:xfrm>
            <a:off x="3641176" y="399413"/>
            <a:ext cx="1798098" cy="1025236"/>
            <a:chOff x="1884577" y="457460"/>
            <a:chExt cx="1389224" cy="954108"/>
          </a:xfrm>
        </p:grpSpPr>
        <p:grpSp>
          <p:nvGrpSpPr>
            <p:cNvPr id="30" name="Group 29">
              <a:extLst>
                <a:ext uri="{FF2B5EF4-FFF2-40B4-BE49-F238E27FC236}">
                  <a16:creationId xmlns:a16="http://schemas.microsoft.com/office/drawing/2014/main" id="{8450EFCB-AED9-F259-9068-6C91AB34C7EF}"/>
                </a:ext>
              </a:extLst>
            </p:cNvPr>
            <p:cNvGrpSpPr/>
            <p:nvPr/>
          </p:nvGrpSpPr>
          <p:grpSpPr>
            <a:xfrm>
              <a:off x="1884577" y="457460"/>
              <a:ext cx="1389224" cy="954108"/>
              <a:chOff x="1821692" y="710883"/>
              <a:chExt cx="1136630" cy="917920"/>
            </a:xfrm>
            <a:solidFill>
              <a:srgbClr val="C3F7C8"/>
            </a:solidFill>
          </p:grpSpPr>
          <p:sp>
            <p:nvSpPr>
              <p:cNvPr id="32" name="Arrow: Curved Down 31">
                <a:extLst>
                  <a:ext uri="{FF2B5EF4-FFF2-40B4-BE49-F238E27FC236}">
                    <a16:creationId xmlns:a16="http://schemas.microsoft.com/office/drawing/2014/main" id="{E35E1421-9254-F07A-C78F-C609A8484B25}"/>
                  </a:ext>
                </a:extLst>
              </p:cNvPr>
              <p:cNvSpPr/>
              <p:nvPr/>
            </p:nvSpPr>
            <p:spPr>
              <a:xfrm>
                <a:off x="1871830" y="710883"/>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sp>
            <p:nvSpPr>
              <p:cNvPr id="33" name="Arrow: Curved Down 32">
                <a:extLst>
                  <a:ext uri="{FF2B5EF4-FFF2-40B4-BE49-F238E27FC236}">
                    <a16:creationId xmlns:a16="http://schemas.microsoft.com/office/drawing/2014/main" id="{36C577A8-67CB-C30D-1F52-E1AB0810C1B2}"/>
                  </a:ext>
                </a:extLst>
              </p:cNvPr>
              <p:cNvSpPr/>
              <p:nvPr/>
            </p:nvSpPr>
            <p:spPr>
              <a:xfrm rot="10800000">
                <a:off x="1821692" y="1172682"/>
                <a:ext cx="1086492" cy="456121"/>
              </a:xfrm>
              <a:prstGeom prst="curvedDownArrow">
                <a:avLst/>
              </a:prstGeom>
              <a:grpFill/>
            </p:spPr>
            <p:style>
              <a:lnRef idx="2">
                <a:schemeClr val="accent1">
                  <a:shade val="15000"/>
                </a:schemeClr>
              </a:lnRef>
              <a:fillRef idx="1">
                <a:schemeClr val="accent1"/>
              </a:fillRef>
              <a:effectRef idx="0">
                <a:schemeClr val="accent1"/>
              </a:effectRef>
              <a:fontRef idx="minor">
                <a:schemeClr val="lt1"/>
              </a:fontRef>
            </p:style>
            <p:txBody>
              <a:bodyPr tIns="164592" rtlCol="0" anchor="ctr"/>
              <a:lstStyle/>
              <a:p>
                <a:pPr algn="ctr"/>
                <a:endParaRPr lang="en-US">
                  <a:solidFill>
                    <a:schemeClr val="tx1"/>
                  </a:solidFill>
                </a:endParaRPr>
              </a:p>
            </p:txBody>
          </p:sp>
        </p:grpSp>
        <p:sp>
          <p:nvSpPr>
            <p:cNvPr id="31" name="Oval 30">
              <a:extLst>
                <a:ext uri="{FF2B5EF4-FFF2-40B4-BE49-F238E27FC236}">
                  <a16:creationId xmlns:a16="http://schemas.microsoft.com/office/drawing/2014/main" id="{094A7198-47F9-6213-8A5B-65FC9E8BD259}"/>
                </a:ext>
              </a:extLst>
            </p:cNvPr>
            <p:cNvSpPr/>
            <p:nvPr/>
          </p:nvSpPr>
          <p:spPr>
            <a:xfrm>
              <a:off x="2099237" y="491956"/>
              <a:ext cx="959048" cy="895938"/>
            </a:xfrm>
            <a:prstGeom prst="ellipse">
              <a:avLst/>
            </a:prstGeom>
            <a:solidFill>
              <a:srgbClr val="C3F7C8"/>
            </a:solidFill>
          </p:spPr>
          <p:style>
            <a:lnRef idx="2">
              <a:schemeClr val="accent1">
                <a:shade val="15000"/>
              </a:schemeClr>
            </a:lnRef>
            <a:fillRef idx="1">
              <a:schemeClr val="accent1"/>
            </a:fillRef>
            <a:effectRef idx="0">
              <a:schemeClr val="accent1"/>
            </a:effectRef>
            <a:fontRef idx="minor">
              <a:schemeClr val="lt1"/>
            </a:fontRef>
          </p:style>
          <p:txBody>
            <a:bodyPr wrap="none" tIns="164592" rtlCol="0" anchor="ctr"/>
            <a:lstStyle/>
            <a:p>
              <a:pPr algn="ctr"/>
              <a:r>
                <a:rPr lang="en-US" sz="1600" dirty="0">
                  <a:solidFill>
                    <a:schemeClr val="tx1"/>
                  </a:solidFill>
                </a:rPr>
                <a:t>Get learning</a:t>
              </a:r>
              <a:br>
                <a:rPr lang="en-US" sz="1600" dirty="0">
                  <a:solidFill>
                    <a:schemeClr val="tx1"/>
                  </a:solidFill>
                </a:rPr>
              </a:br>
              <a:r>
                <a:rPr lang="en-US" sz="1600" dirty="0">
                  <a:solidFill>
                    <a:schemeClr val="tx1"/>
                  </a:solidFill>
                </a:rPr>
                <a:t>objectives</a:t>
              </a:r>
            </a:p>
            <a:p>
              <a:pPr algn="ctr"/>
              <a:r>
                <a:rPr lang="en-US" sz="1600" dirty="0">
                  <a:solidFill>
                    <a:schemeClr val="tx1"/>
                  </a:solidFill>
                </a:rPr>
                <a:t>(LOs)</a:t>
              </a:r>
            </a:p>
          </p:txBody>
        </p:sp>
      </p:grpSp>
    </p:spTree>
    <p:extLst>
      <p:ext uri="{BB962C8B-B14F-4D97-AF65-F5344CB8AC3E}">
        <p14:creationId xmlns:p14="http://schemas.microsoft.com/office/powerpoint/2010/main" val="142586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CAAA4901C7B94BAA283E5D05855D7F" ma:contentTypeVersion="10" ma:contentTypeDescription="Create a new document." ma:contentTypeScope="" ma:versionID="775a1cda51e5ed567946d08a99e5f9c5">
  <xsd:schema xmlns:xsd="http://www.w3.org/2001/XMLSchema" xmlns:xs="http://www.w3.org/2001/XMLSchema" xmlns:p="http://schemas.microsoft.com/office/2006/metadata/properties" xmlns:ns3="3f8f6973-1362-4795-af69-6676d8ad01eb" xmlns:ns4="b70d1e0b-cf62-42a5-bd5e-92e784dd33ea" targetNamespace="http://schemas.microsoft.com/office/2006/metadata/properties" ma:root="true" ma:fieldsID="1ca966311de28ba72304ed759946b590" ns3:_="" ns4:_="">
    <xsd:import namespace="3f8f6973-1362-4795-af69-6676d8ad01eb"/>
    <xsd:import namespace="b70d1e0b-cf62-42a5-bd5e-92e784dd33ea"/>
    <xsd:element name="properties">
      <xsd:complexType>
        <xsd:sequence>
          <xsd:element name="documentManagement">
            <xsd:complexType>
              <xsd:all>
                <xsd:element ref="ns3:MediaServiceMetadata" minOccurs="0"/>
                <xsd:element ref="ns3:MediaServiceFastMetadata" minOccurs="0"/>
                <xsd:element ref="ns3:_activity" minOccurs="0"/>
                <xsd:element ref="ns3:MediaServiceDateTaken" minOccurs="0"/>
                <xsd:element ref="ns3:MediaServiceAutoTags" minOccurs="0"/>
                <xsd:element ref="ns3:MediaLengthInSeconds" minOccurs="0"/>
                <xsd:element ref="ns4:SharedWithUsers" minOccurs="0"/>
                <xsd:element ref="ns4:SharedWithDetails" minOccurs="0"/>
                <xsd:element ref="ns4:SharingHintHash"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8f6973-1362-4795-af69-6676d8ad01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70d1e0b-cf62-42a5-bd5e-92e784dd33e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3f8f6973-1362-4795-af69-6676d8ad01eb" xsi:nil="true"/>
  </documentManagement>
</p:properties>
</file>

<file path=customXml/itemProps1.xml><?xml version="1.0" encoding="utf-8"?>
<ds:datastoreItem xmlns:ds="http://schemas.openxmlformats.org/officeDocument/2006/customXml" ds:itemID="{490D3FA5-BFD4-4836-B930-9D93A7980F3F}">
  <ds:schemaRefs>
    <ds:schemaRef ds:uri="http://schemas.microsoft.com/sharepoint/v3/contenttype/forms"/>
  </ds:schemaRefs>
</ds:datastoreItem>
</file>

<file path=customXml/itemProps2.xml><?xml version="1.0" encoding="utf-8"?>
<ds:datastoreItem xmlns:ds="http://schemas.openxmlformats.org/officeDocument/2006/customXml" ds:itemID="{810661F1-BB25-4879-9074-3CA6BF9EAFD7}">
  <ds:schemaRefs>
    <ds:schemaRef ds:uri="3f8f6973-1362-4795-af69-6676d8ad01eb"/>
    <ds:schemaRef ds:uri="b70d1e0b-cf62-42a5-bd5e-92e784dd33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4B29A95-D87F-425A-9169-6877AB03770E}">
  <ds:schemaRefs>
    <ds:schemaRef ds:uri="http://schemas.microsoft.com/office/2006/documentManagement/types"/>
    <ds:schemaRef ds:uri="http://purl.org/dc/dcmitype/"/>
    <ds:schemaRef ds:uri="http://schemas.microsoft.com/office/2006/metadata/properties"/>
    <ds:schemaRef ds:uri="http://purl.org/dc/terms/"/>
    <ds:schemaRef ds:uri="http://schemas.openxmlformats.org/package/2006/metadata/core-properties"/>
    <ds:schemaRef ds:uri="http://purl.org/dc/elements/1.1/"/>
    <ds:schemaRef ds:uri="3f8f6973-1362-4795-af69-6676d8ad01eb"/>
    <ds:schemaRef ds:uri="b70d1e0b-cf62-42a5-bd5e-92e784dd33ea"/>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604</TotalTime>
  <Words>2338</Words>
  <Application>Microsoft Office PowerPoint</Application>
  <PresentationFormat>On-screen Show (16:9)</PresentationFormat>
  <Paragraphs>220</Paragraphs>
  <Slides>19</Slides>
  <Notes>19</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Have you completed the Pre-Workshop Survey?  Pre-Perception: [consult authors if desired] </vt:lpstr>
      <vt:lpstr>Generative AI (GenAI) + Content Generation Workshop</vt:lpstr>
      <vt:lpstr>Outline</vt:lpstr>
      <vt:lpstr>What is GenAI?</vt:lpstr>
      <vt:lpstr>Why Use AI for Content Generation?</vt:lpstr>
      <vt:lpstr>Generative AI (GenAI) Tools Are Here to Stay</vt:lpstr>
      <vt:lpstr>Benefits of GenAI for Content Creation</vt:lpstr>
      <vt:lpstr>How do we best use GenAI for content generation?</vt:lpstr>
      <vt:lpstr>GAIDE: Generative AI for Instructional Development and Education</vt:lpstr>
      <vt:lpstr>Context and Learning Objectives</vt:lpstr>
      <vt:lpstr>Important note</vt:lpstr>
      <vt:lpstr>GAIDE: Generative AI for Instructional Development and Education</vt:lpstr>
      <vt:lpstr>Content-Specific Steps: Lecture-Type: Iteratively refine as a whole</vt:lpstr>
      <vt:lpstr>Content-Specific Steps: Problem Creation: Iteratively refine as a whole</vt:lpstr>
      <vt:lpstr>GAIDE: Generative AI for Instructional Development and Education</vt:lpstr>
      <vt:lpstr>Pair Up for Hands-On Experience: Prompting for Content</vt:lpstr>
      <vt:lpstr>GAIDE: Generative AI for Instructional Development and Education</vt:lpstr>
      <vt:lpstr>Presentation and Review of Generated Content</vt:lpstr>
      <vt:lpstr>Thanks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Generative AI (GenAI) + Content Generation Workshop</dc:title>
  <cp:lastModifiedBy>Ethan William Dickey</cp:lastModifiedBy>
  <cp:revision>5</cp:revision>
  <dcterms:modified xsi:type="dcterms:W3CDTF">2025-07-08T18:56:05Z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0x0101000ECAAA4901C7B94BAA283E5D05855D7F</vt:lpwstr>
  </property>
  <property fmtid="{D5CDD505-2E9C-101B-9397-08002B2CF9AE}" pid="3" name="MSIP_Label_f7606f69-b0ae-4874-be30-7d43a3c7be10_Enabled">
    <vt:lpwstr>true</vt:lpwstr>
  </property>
  <property fmtid="{D5CDD505-2E9C-101B-9397-08002B2CF9AE}" pid="4" name="MSIP_Label_f7606f69-b0ae-4874-be30-7d43a3c7be10_SetDate">
    <vt:lpwstr>2025-07-08T18:42:08Z</vt:lpwstr>
  </property>
  <property fmtid="{D5CDD505-2E9C-101B-9397-08002B2CF9AE}" pid="5" name="MSIP_Label_f7606f69-b0ae-4874-be30-7d43a3c7be10_Method">
    <vt:lpwstr>Standard</vt:lpwstr>
  </property>
  <property fmtid="{D5CDD505-2E9C-101B-9397-08002B2CF9AE}" pid="6" name="MSIP_Label_f7606f69-b0ae-4874-be30-7d43a3c7be10_Name">
    <vt:lpwstr>defa4170-0d19-0005-0001-bc88714345d2</vt:lpwstr>
  </property>
  <property fmtid="{D5CDD505-2E9C-101B-9397-08002B2CF9AE}" pid="7" name="MSIP_Label_f7606f69-b0ae-4874-be30-7d43a3c7be10_SiteId">
    <vt:lpwstr>4130bd39-7c53-419c-b1e5-8758d6d63f21</vt:lpwstr>
  </property>
  <property fmtid="{D5CDD505-2E9C-101B-9397-08002B2CF9AE}" pid="8" name="MSIP_Label_f7606f69-b0ae-4874-be30-7d43a3c7be10_ActionId">
    <vt:lpwstr>dc6e8d67-8740-45db-916f-5023c08c8291</vt:lpwstr>
  </property>
  <property fmtid="{D5CDD505-2E9C-101B-9397-08002B2CF9AE}" pid="9" name="MSIP_Label_f7606f69-b0ae-4874-be30-7d43a3c7be10_ContentBits">
    <vt:lpwstr>0</vt:lpwstr>
  </property>
  <property fmtid="{D5CDD505-2E9C-101B-9397-08002B2CF9AE}" pid="10" name="MSIP_Label_f7606f69-b0ae-4874-be30-7d43a3c7be10_Tag">
    <vt:lpwstr>10, 3, 0, 1</vt:lpwstr>
  </property>
</Properties>
</file>