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71"/>
  </p:notesMasterIdLst>
  <p:sldIdLst>
    <p:sldId id="850" r:id="rId2"/>
    <p:sldId id="964" r:id="rId3"/>
    <p:sldId id="1047" r:id="rId4"/>
    <p:sldId id="1048" r:id="rId5"/>
    <p:sldId id="1049" r:id="rId6"/>
    <p:sldId id="1051" r:id="rId7"/>
    <p:sldId id="1050" r:id="rId8"/>
    <p:sldId id="1052" r:id="rId9"/>
    <p:sldId id="1196" r:id="rId10"/>
    <p:sldId id="1197" r:id="rId11"/>
    <p:sldId id="1198" r:id="rId12"/>
    <p:sldId id="1054" r:id="rId13"/>
    <p:sldId id="1055" r:id="rId14"/>
    <p:sldId id="1057" r:id="rId15"/>
    <p:sldId id="1058" r:id="rId16"/>
    <p:sldId id="1195" r:id="rId17"/>
    <p:sldId id="1199" r:id="rId18"/>
    <p:sldId id="1200" r:id="rId19"/>
    <p:sldId id="1201" r:id="rId20"/>
    <p:sldId id="1202" r:id="rId21"/>
    <p:sldId id="1061" r:id="rId22"/>
    <p:sldId id="1066" r:id="rId23"/>
    <p:sldId id="1068" r:id="rId24"/>
    <p:sldId id="1069" r:id="rId25"/>
    <p:sldId id="1070" r:id="rId26"/>
    <p:sldId id="1076" r:id="rId27"/>
    <p:sldId id="1077" r:id="rId28"/>
    <p:sldId id="1078" r:id="rId29"/>
    <p:sldId id="1081" r:id="rId30"/>
    <p:sldId id="1213" r:id="rId31"/>
    <p:sldId id="1082" r:id="rId32"/>
    <p:sldId id="1083" r:id="rId33"/>
    <p:sldId id="1084" r:id="rId34"/>
    <p:sldId id="1085" r:id="rId35"/>
    <p:sldId id="1086" r:id="rId36"/>
    <p:sldId id="1087" r:id="rId37"/>
    <p:sldId id="1088" r:id="rId38"/>
    <p:sldId id="1089" r:id="rId39"/>
    <p:sldId id="1090" r:id="rId40"/>
    <p:sldId id="1091" r:id="rId41"/>
    <p:sldId id="1093" r:id="rId42"/>
    <p:sldId id="1092" r:id="rId43"/>
    <p:sldId id="1095" r:id="rId44"/>
    <p:sldId id="1096" r:id="rId45"/>
    <p:sldId id="1098" r:id="rId46"/>
    <p:sldId id="1214" r:id="rId47"/>
    <p:sldId id="1097" r:id="rId48"/>
    <p:sldId id="1104" r:id="rId49"/>
    <p:sldId id="1099" r:id="rId50"/>
    <p:sldId id="1100" r:id="rId51"/>
    <p:sldId id="817" r:id="rId52"/>
    <p:sldId id="818" r:id="rId53"/>
    <p:sldId id="1102" r:id="rId54"/>
    <p:sldId id="1101" r:id="rId55"/>
    <p:sldId id="1103" r:id="rId56"/>
    <p:sldId id="1105" r:id="rId57"/>
    <p:sldId id="1107" r:id="rId58"/>
    <p:sldId id="1108" r:id="rId59"/>
    <p:sldId id="1109" r:id="rId60"/>
    <p:sldId id="1218" r:id="rId61"/>
    <p:sldId id="1216" r:id="rId62"/>
    <p:sldId id="1110" r:id="rId63"/>
    <p:sldId id="1219" r:id="rId64"/>
    <p:sldId id="1122" r:id="rId65"/>
    <p:sldId id="1125" r:id="rId66"/>
    <p:sldId id="1223" r:id="rId67"/>
    <p:sldId id="1224" r:id="rId68"/>
    <p:sldId id="1127" r:id="rId69"/>
    <p:sldId id="1222" r:id="rId7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1348"/>
    <p:restoredTop sz="62925"/>
  </p:normalViewPr>
  <p:slideViewPr>
    <p:cSldViewPr snapToGrid="0" snapToObjects="1">
      <p:cViewPr varScale="1">
        <p:scale>
          <a:sx n="78" d="100"/>
          <a:sy n="78" d="100"/>
        </p:scale>
        <p:origin x="1392" y="168"/>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 Type="http://schemas.openxmlformats.org/officeDocument/2006/relationships/slide" Target="slides/slide6.xml"/><Relationship Id="rId71"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2/27/23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7">
            <a:extLst>
              <a:ext uri="{FF2B5EF4-FFF2-40B4-BE49-F238E27FC236}">
                <a16:creationId xmlns:a16="http://schemas.microsoft.com/office/drawing/2014/main" id="{8E22DA53-953F-D545-B017-15D982E5E6B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ＭＳ Ｐゴシック" panose="020B0600070205080204" pitchFamily="34" charset="-128"/>
              </a:defRPr>
            </a:lvl1pPr>
            <a:lvl2pPr marL="742950" indent="-285750" defTabSz="966788">
              <a:defRPr>
                <a:solidFill>
                  <a:schemeClr val="tx1"/>
                </a:solidFill>
                <a:latin typeface="Arial" panose="020B0604020202020204" pitchFamily="34" charset="0"/>
                <a:ea typeface="ＭＳ Ｐゴシック" panose="020B0600070205080204" pitchFamily="34" charset="-128"/>
              </a:defRPr>
            </a:lvl2pPr>
            <a:lvl3pPr marL="1143000" indent="-228600" defTabSz="966788">
              <a:defRPr>
                <a:solidFill>
                  <a:schemeClr val="tx1"/>
                </a:solidFill>
                <a:latin typeface="Arial" panose="020B0604020202020204" pitchFamily="34" charset="0"/>
                <a:ea typeface="ＭＳ Ｐゴシック" panose="020B0600070205080204" pitchFamily="34" charset="-128"/>
              </a:defRPr>
            </a:lvl3pPr>
            <a:lvl4pPr marL="1600200" indent="-228600" defTabSz="966788">
              <a:defRPr>
                <a:solidFill>
                  <a:schemeClr val="tx1"/>
                </a:solidFill>
                <a:latin typeface="Arial" panose="020B0604020202020204" pitchFamily="34" charset="0"/>
                <a:ea typeface="ＭＳ Ｐゴシック" panose="020B0600070205080204" pitchFamily="34" charset="-128"/>
              </a:defRPr>
            </a:lvl4pPr>
            <a:lvl5pPr marL="2057400" indent="-228600" defTabSz="966788">
              <a:defRPr>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F722F12A-6ABB-ED4B-9785-CD3DC2D13A7F}" type="slidenum">
              <a:rPr lang="en-US" altLang="en-US" smtClean="0">
                <a:latin typeface="Times New Roman" panose="02020603050405020304" pitchFamily="18" charset="0"/>
              </a:rPr>
              <a:pPr/>
              <a:t>1</a:t>
            </a:fld>
            <a:endParaRPr lang="en-US" altLang="en-US">
              <a:latin typeface="Times New Roman" panose="02020603050405020304" pitchFamily="18" charset="0"/>
            </a:endParaRPr>
          </a:p>
        </p:txBody>
      </p:sp>
      <p:sp>
        <p:nvSpPr>
          <p:cNvPr id="44034" name="Rectangle 2">
            <a:extLst>
              <a:ext uri="{FF2B5EF4-FFF2-40B4-BE49-F238E27FC236}">
                <a16:creationId xmlns:a16="http://schemas.microsoft.com/office/drawing/2014/main" id="{978F8207-9B3A-7646-BABC-3B55A6F76888}"/>
              </a:ext>
            </a:extLst>
          </p:cNvPr>
          <p:cNvSpPr>
            <a:spLocks noGrp="1" noRot="1" noChangeAspect="1" noChangeArrowheads="1" noTextEdit="1"/>
          </p:cNvSpPr>
          <p:nvPr>
            <p:ph type="sldImg"/>
          </p:nvPr>
        </p:nvSpPr>
        <p:spPr>
          <a:ln/>
        </p:spPr>
      </p:sp>
      <p:sp>
        <p:nvSpPr>
          <p:cNvPr id="44035" name="Rectangle 3">
            <a:extLst>
              <a:ext uri="{FF2B5EF4-FFF2-40B4-BE49-F238E27FC236}">
                <a16:creationId xmlns:a16="http://schemas.microsoft.com/office/drawing/2014/main" id="{5F6AC624-4477-CC4F-9526-5C4F9AC224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New Roman" panose="02020603050405020304" pitchFamily="18" charset="0"/>
                <a:ea typeface="ＭＳ Ｐゴシック" panose="020B0600070205080204" pitchFamily="34" charset="-128"/>
              </a:rPr>
              <a:t>Now we look at the Internet protocol stack. There are five layers. We take a top-down approach, first covering the application layer and then to physical layer.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The app layer is distributed over multiple end systems. This protocol allows the application in one end can communicate with the app layer in another end. </a:t>
            </a:r>
          </a:p>
          <a:p>
            <a:r>
              <a:rPr lang="en-US" altLang="en-US">
                <a:latin typeface="Times New Roman" panose="02020603050405020304" pitchFamily="18" charset="0"/>
                <a:ea typeface="ＭＳ Ｐゴシック" panose="020B0600070205080204" pitchFamily="34" charset="-128"/>
              </a:rPr>
              <a:t>Transport layer is responsible for data transfer in support of various applications. </a:t>
            </a:r>
          </a:p>
          <a:p>
            <a:r>
              <a:rPr lang="en-US" altLang="en-US">
                <a:latin typeface="Times New Roman" panose="02020603050405020304" pitchFamily="18" charset="0"/>
                <a:ea typeface="ＭＳ Ｐゴシック" panose="020B0600070205080204" pitchFamily="34" charset="-128"/>
              </a:rPr>
              <a:t>Network layer: route from source to dest</a:t>
            </a:r>
          </a:p>
          <a:p>
            <a:r>
              <a:rPr lang="en-US" altLang="en-US">
                <a:latin typeface="Times New Roman" panose="02020603050405020304" pitchFamily="18" charset="0"/>
                <a:ea typeface="ＭＳ Ｐゴシック" panose="020B0600070205080204" pitchFamily="34" charset="-128"/>
              </a:rPr>
              <a:t>Link:            data transfer between neighbors </a:t>
            </a:r>
          </a:p>
          <a:p>
            <a:r>
              <a:rPr lang="en-US" altLang="en-US">
                <a:latin typeface="Times New Roman" panose="02020603050405020304" pitchFamily="18" charset="0"/>
                <a:ea typeface="ＭＳ Ｐゴシック" panose="020B0600070205080204" pitchFamily="34" charset="-128"/>
              </a:rPr>
              <a:t>PHY:           move each bit from one node to another.</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 layering: decompose the delivery into fundamental components ===</a:t>
            </a:r>
          </a:p>
          <a:p>
            <a:r>
              <a:rPr lang="en-US" altLang="en-US">
                <a:latin typeface="Times New Roman" panose="02020603050405020304" pitchFamily="18" charset="0"/>
                <a:ea typeface="ＭＳ Ｐゴシック" panose="020B0600070205080204" pitchFamily="34" charset="-128"/>
              </a:rPr>
              <a:t>(view from Scott Shenker)</a:t>
            </a:r>
          </a:p>
          <a:p>
            <a:r>
              <a:rPr lang="en-US" altLang="en-US">
                <a:latin typeface="Times New Roman" panose="02020603050405020304" pitchFamily="18" charset="0"/>
                <a:ea typeface="ＭＳ Ｐゴシック" panose="020B0600070205080204" pitchFamily="34" charset="-128"/>
              </a:rPr>
              <a:t>Applications</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R</a:t>
            </a:r>
            <a:r>
              <a:rPr lang="is-IS" altLang="en-US">
                <a:latin typeface="Times New Roman" panose="02020603050405020304" pitchFamily="18" charset="0"/>
                <a:ea typeface="ＭＳ Ｐゴシック" panose="020B0600070205080204" pitchFamily="34" charset="-128"/>
              </a:rPr>
              <a:t>eliable (or unreliable) transport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Best-effort global packet delivery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Best-effort local packet delivery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Physical transfer of bits </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Application: message</a:t>
            </a:r>
          </a:p>
          <a:p>
            <a:r>
              <a:rPr lang="en-US" altLang="en-US">
                <a:latin typeface="Times New Roman" panose="02020603050405020304" pitchFamily="18" charset="0"/>
                <a:ea typeface="ＭＳ Ｐゴシック" panose="020B0600070205080204" pitchFamily="34" charset="-128"/>
              </a:rPr>
              <a:t>Transport:  segment</a:t>
            </a:r>
          </a:p>
          <a:p>
            <a:r>
              <a:rPr lang="en-US" altLang="en-US">
                <a:latin typeface="Times New Roman" panose="02020603050405020304" pitchFamily="18" charset="0"/>
                <a:ea typeface="ＭＳ Ｐゴシック" panose="020B0600070205080204" pitchFamily="34" charset="-128"/>
              </a:rPr>
              <a:t>Network:   datagram</a:t>
            </a:r>
          </a:p>
          <a:p>
            <a:r>
              <a:rPr lang="en-US" altLang="en-US">
                <a:latin typeface="Times New Roman" panose="02020603050405020304" pitchFamily="18" charset="0"/>
                <a:ea typeface="ＭＳ Ｐゴシック" panose="020B0600070205080204" pitchFamily="34" charset="-128"/>
              </a:rPr>
              <a:t>Link:        frame</a:t>
            </a:r>
          </a:p>
          <a:p>
            <a:r>
              <a:rPr lang="en-US" altLang="en-US">
                <a:latin typeface="Times New Roman" panose="02020603050405020304" pitchFamily="18" charset="0"/>
                <a:ea typeface="ＭＳ Ｐゴシック" panose="020B0600070205080204" pitchFamily="34" charset="-128"/>
              </a:rPr>
              <a:t>Generally speaking: packet</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a:t>
            </a:fld>
            <a:endParaRPr lang="en-US"/>
          </a:p>
        </p:txBody>
      </p:sp>
    </p:spTree>
    <p:extLst>
      <p:ext uri="{BB962C8B-B14F-4D97-AF65-F5344CB8AC3E}">
        <p14:creationId xmlns:p14="http://schemas.microsoft.com/office/powerpoint/2010/main" val="28213066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9101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38765972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26</a:t>
            </a:fld>
            <a:endParaRPr lang="en-US"/>
          </a:p>
        </p:txBody>
      </p:sp>
    </p:spTree>
    <p:extLst>
      <p:ext uri="{BB962C8B-B14F-4D97-AF65-F5344CB8AC3E}">
        <p14:creationId xmlns:p14="http://schemas.microsoft.com/office/powerpoint/2010/main" val="291036230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48</a:t>
            </a:fld>
            <a:endParaRPr lang="en-US"/>
          </a:p>
        </p:txBody>
      </p:sp>
    </p:spTree>
    <p:extLst>
      <p:ext uri="{BB962C8B-B14F-4D97-AF65-F5344CB8AC3E}">
        <p14:creationId xmlns:p14="http://schemas.microsoft.com/office/powerpoint/2010/main" val="257439433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a:t>
            </a:r>
            <a:r>
              <a:rPr lang="en-US" sz="1200" kern="1200" dirty="0" err="1">
                <a:solidFill>
                  <a:schemeClr val="tx1"/>
                </a:solidFill>
                <a:effectLst/>
                <a:latin typeface="+mn-lt"/>
                <a:ea typeface="+mn-ea"/>
                <a:cs typeface="+mn-cs"/>
              </a:rPr>
              <a:t>whiteboxes</a:t>
            </a:r>
            <a:r>
              <a:rPr lang="en-US" sz="1200" kern="1200" dirty="0">
                <a:solidFill>
                  <a:schemeClr val="tx1"/>
                </a:solidFill>
                <a:effectLst/>
                <a:latin typeface="+mn-lt"/>
                <a:ea typeface="+mn-ea"/>
                <a:cs typeface="+mn-cs"/>
              </a:rPr>
              <a:t>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F9D2A0C-2860-5C44-A800-938A5C1E75B6}"/>
              </a:ext>
            </a:extLst>
          </p:cNvPr>
          <p:cNvSpPr>
            <a:spLocks noGrp="1" noChangeArrowheads="1"/>
          </p:cNvSpPr>
          <p:nvPr>
            <p:ph type="dt" sz="half" idx="10"/>
          </p:nvPr>
        </p:nvSpPr>
        <p:spPr/>
        <p:txBody>
          <a:bodyPr/>
          <a:lstStyle>
            <a:lvl1pPr>
              <a:defRPr/>
            </a:lvl1pPr>
          </a:lstStyle>
          <a:p>
            <a:pPr>
              <a:defRPr/>
            </a:pPr>
            <a:endParaRPr lang="en-US"/>
          </a:p>
        </p:txBody>
      </p:sp>
      <p:sp>
        <p:nvSpPr>
          <p:cNvPr id="3" name="Rectangle 7">
            <a:extLst>
              <a:ext uri="{FF2B5EF4-FFF2-40B4-BE49-F238E27FC236}">
                <a16:creationId xmlns:a16="http://schemas.microsoft.com/office/drawing/2014/main" id="{58F6E9D6-D517-7949-B46D-C61629D8C35A}"/>
              </a:ext>
            </a:extLst>
          </p:cNvPr>
          <p:cNvSpPr>
            <a:spLocks noGrp="1" noChangeArrowheads="1"/>
          </p:cNvSpPr>
          <p:nvPr>
            <p:ph type="ftr" sz="quarter" idx="11"/>
          </p:nvPr>
        </p:nvSpPr>
        <p:spPr>
          <a:xfrm>
            <a:off x="7376584" y="6467475"/>
            <a:ext cx="3860800" cy="287338"/>
          </a:xfrm>
        </p:spPr>
        <p:txBody>
          <a:bodyPr/>
          <a:lstStyle>
            <a:lvl1pPr>
              <a:defRPr sz="2400">
                <a:solidFill>
                  <a:schemeClr val="tx1"/>
                </a:solidFill>
                <a:latin typeface="Arial" charset="0"/>
                <a:cs typeface="ＭＳ Ｐゴシック" charset="0"/>
              </a:defRPr>
            </a:lvl1pPr>
          </a:lstStyle>
          <a:p>
            <a:pPr>
              <a:defRPr/>
            </a:pPr>
            <a:r>
              <a:rPr lang="en-US"/>
              <a:t>Network Layer</a:t>
            </a:r>
          </a:p>
        </p:txBody>
      </p:sp>
      <p:sp>
        <p:nvSpPr>
          <p:cNvPr id="4" name="Rectangle 8">
            <a:extLst>
              <a:ext uri="{FF2B5EF4-FFF2-40B4-BE49-F238E27FC236}">
                <a16:creationId xmlns:a16="http://schemas.microsoft.com/office/drawing/2014/main" id="{617F9E7C-CC63-E746-9AE9-01697BF265AB}"/>
              </a:ext>
            </a:extLst>
          </p:cNvPr>
          <p:cNvSpPr>
            <a:spLocks noGrp="1" noChangeArrowheads="1"/>
          </p:cNvSpPr>
          <p:nvPr>
            <p:ph type="sldNum" sz="quarter" idx="12"/>
          </p:nvPr>
        </p:nvSpPr>
        <p:spPr/>
        <p:txBody>
          <a:bodyPr/>
          <a:lstStyle>
            <a:lvl1pPr>
              <a:defRPr/>
            </a:lvl1pPr>
          </a:lstStyle>
          <a:p>
            <a:pPr>
              <a:defRPr/>
            </a:pPr>
            <a:r>
              <a:rPr lang="en-US" altLang="en-US"/>
              <a:t>4-</a:t>
            </a:r>
            <a:fld id="{7FD295FE-0821-6B49-ADCC-8C1A37752BB0}" type="slidenum">
              <a:rPr lang="en-US" altLang="en-US" smtClean="0"/>
              <a:pPr>
                <a:defRPr/>
              </a:pPr>
              <a:t>‹#›</a:t>
            </a:fld>
            <a:endParaRPr lang="en-US" altLang="en-US"/>
          </a:p>
        </p:txBody>
      </p:sp>
    </p:spTree>
    <p:extLst>
      <p:ext uri="{BB962C8B-B14F-4D97-AF65-F5344CB8AC3E}">
        <p14:creationId xmlns:p14="http://schemas.microsoft.com/office/powerpoint/2010/main" val="176847205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3.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3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1.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3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31.png"/><Relationship Id="rId7" Type="http://schemas.openxmlformats.org/officeDocument/2006/relationships/image" Target="../media/image8.pn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image" Target="../media/image35.png"/></Relationships>
</file>

<file path=ppt/slides/_rels/slide4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35.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26.emf"/></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5.png"/><Relationship Id="rId4" Type="http://schemas.openxmlformats.org/officeDocument/2006/relationships/image" Target="../media/image14.png"/><Relationship Id="rId9" Type="http://schemas.openxmlformats.org/officeDocument/2006/relationships/image" Target="../media/image13.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16.png"/><Relationship Id="rId3" Type="http://schemas.openxmlformats.org/officeDocument/2006/relationships/image" Target="../media/image37.png"/><Relationship Id="rId7" Type="http://schemas.openxmlformats.org/officeDocument/2006/relationships/image" Target="../media/image19.png"/><Relationship Id="rId12" Type="http://schemas.openxmlformats.org/officeDocument/2006/relationships/image" Target="../media/image22.png"/><Relationship Id="rId2" Type="http://schemas.openxmlformats.org/officeDocument/2006/relationships/notesSlide" Target="../notesSlides/notesSlide66.xml"/><Relationship Id="rId1" Type="http://schemas.openxmlformats.org/officeDocument/2006/relationships/slideLayout" Target="../slideLayouts/slideLayout2.xml"/><Relationship Id="rId6" Type="http://schemas.openxmlformats.org/officeDocument/2006/relationships/image" Target="../media/image18.png"/><Relationship Id="rId11" Type="http://schemas.openxmlformats.org/officeDocument/2006/relationships/image" Target="../media/image21.png"/><Relationship Id="rId5" Type="http://schemas.openxmlformats.org/officeDocument/2006/relationships/image" Target="../media/image39.png"/><Relationship Id="rId10" Type="http://schemas.openxmlformats.org/officeDocument/2006/relationships/image" Target="../media/image40.png"/><Relationship Id="rId4" Type="http://schemas.openxmlformats.org/officeDocument/2006/relationships/image" Target="../media/image38.png"/><Relationship Id="rId9" Type="http://schemas.openxmlformats.org/officeDocument/2006/relationships/image" Target="../media/image17.png"/></Relationships>
</file>

<file path=ppt/slides/_rels/slide6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6" name="Rectangle 4">
            <a:extLst>
              <a:ext uri="{FF2B5EF4-FFF2-40B4-BE49-F238E27FC236}">
                <a16:creationId xmlns:a16="http://schemas.microsoft.com/office/drawing/2014/main" id="{980B4F77-834F-F14F-A573-F8335F7F0F63}"/>
              </a:ext>
            </a:extLst>
          </p:cNvPr>
          <p:cNvSpPr>
            <a:spLocks noGrp="1" noChangeArrowheads="1"/>
          </p:cNvSpPr>
          <p:nvPr>
            <p:ph type="body" sz="half" idx="4294967295"/>
          </p:nvPr>
        </p:nvSpPr>
        <p:spPr>
          <a:xfrm>
            <a:off x="1957388" y="1624013"/>
            <a:ext cx="5554662" cy="4648200"/>
          </a:xfrm>
        </p:spPr>
        <p:txBody>
          <a:bodyPr/>
          <a:lstStyle/>
          <a:p>
            <a:pPr marL="0" indent="0" algn="ctr">
              <a:buNone/>
              <a:defRPr/>
            </a:pPr>
            <a:r>
              <a:rPr lang="en-US" altLang="en-US" dirty="0">
                <a:solidFill>
                  <a:schemeClr val="bg1">
                    <a:lumMod val="85000"/>
                  </a:schemeClr>
                </a:solidFill>
                <a:latin typeface="Times New Roman" charset="0"/>
                <a:ea typeface="ＭＳ Ｐゴシック" charset="-128"/>
              </a:rPr>
              <a:t>Applications</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solidFill>
                  <a:schemeClr val="bg1">
                    <a:lumMod val="85000"/>
                  </a:schemeClr>
                </a:solidFill>
                <a:latin typeface="Times New Roman" charset="0"/>
                <a:ea typeface="ＭＳ Ｐゴシック" charset="-128"/>
              </a:rPr>
              <a:t>R</a:t>
            </a:r>
            <a:r>
              <a:rPr lang="is-IS" altLang="en-US" dirty="0">
                <a:solidFill>
                  <a:schemeClr val="bg1">
                    <a:lumMod val="85000"/>
                  </a:schemeClr>
                </a:solidFill>
                <a:latin typeface="Times New Roman" charset="0"/>
                <a:ea typeface="ＭＳ Ｐゴシック" charset="-128"/>
              </a:rPr>
              <a:t>eliable (or unreliable) transport </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latin typeface="Times New Roman" charset="0"/>
                <a:ea typeface="ＭＳ Ｐゴシック" charset="-128"/>
              </a:rPr>
              <a:t>Best-effort global packet delivery </a:t>
            </a:r>
          </a:p>
          <a:p>
            <a:pPr marL="0" indent="0" algn="ctr">
              <a:buNone/>
              <a:defRPr/>
            </a:pPr>
            <a:r>
              <a:rPr lang="is-IS" altLang="en-US" dirty="0">
                <a:latin typeface="Times New Roman" charset="0"/>
                <a:ea typeface="ＭＳ Ｐゴシック" charset="-128"/>
              </a:rPr>
              <a:t>… </a:t>
            </a:r>
            <a:r>
              <a:rPr lang="is-IS" altLang="en-US" dirty="0">
                <a:solidFill>
                  <a:srgbClr val="FF0000"/>
                </a:solidFill>
                <a:latin typeface="Times New Roman" charset="0"/>
                <a:ea typeface="ＭＳ Ｐゴシック" charset="-128"/>
              </a:rPr>
              <a:t>built on </a:t>
            </a:r>
            <a:r>
              <a:rPr lang="is-IS" altLang="en-US" dirty="0">
                <a:latin typeface="Times New Roman" charset="0"/>
                <a:ea typeface="ＭＳ Ｐゴシック" charset="-128"/>
              </a:rPr>
              <a:t>...</a:t>
            </a:r>
          </a:p>
          <a:p>
            <a:pPr marL="0" indent="0" algn="ctr">
              <a:buNone/>
              <a:defRPr/>
            </a:pPr>
            <a:r>
              <a:rPr lang="en-US" altLang="en-US" dirty="0">
                <a:solidFill>
                  <a:schemeClr val="bg1">
                    <a:lumMod val="85000"/>
                  </a:schemeClr>
                </a:solidFill>
                <a:latin typeface="Times New Roman" charset="0"/>
                <a:ea typeface="ＭＳ Ｐゴシック" charset="-128"/>
              </a:rPr>
              <a:t>Best-effort local packet delivery </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solidFill>
                  <a:schemeClr val="bg1">
                    <a:lumMod val="85000"/>
                  </a:schemeClr>
                </a:solidFill>
                <a:latin typeface="Times New Roman" charset="0"/>
                <a:ea typeface="ＭＳ Ｐゴシック" charset="-128"/>
              </a:rPr>
              <a:t>Physical transfer of bits </a:t>
            </a:r>
          </a:p>
          <a:p>
            <a:pPr marL="0" indent="0">
              <a:lnSpc>
                <a:spcPct val="80000"/>
              </a:lnSpc>
              <a:buNone/>
              <a:defRPr/>
            </a:pPr>
            <a:endParaRPr lang="en-US" altLang="en-US" dirty="0">
              <a:ea typeface="ＭＳ Ｐゴシック" charset="-128"/>
            </a:endParaRPr>
          </a:p>
        </p:txBody>
      </p:sp>
      <p:sp>
        <p:nvSpPr>
          <p:cNvPr id="12" name="Rectangle 11">
            <a:extLst>
              <a:ext uri="{FF2B5EF4-FFF2-40B4-BE49-F238E27FC236}">
                <a16:creationId xmlns:a16="http://schemas.microsoft.com/office/drawing/2014/main" id="{05B79C4A-95B9-B54C-8D3E-B125EC935F84}"/>
              </a:ext>
            </a:extLst>
          </p:cNvPr>
          <p:cNvSpPr>
            <a:spLocks noChangeArrowheads="1"/>
          </p:cNvSpPr>
          <p:nvPr/>
        </p:nvSpPr>
        <p:spPr bwMode="auto">
          <a:xfrm>
            <a:off x="7904164" y="2252664"/>
            <a:ext cx="2306637" cy="485775"/>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a:t>Application</a:t>
            </a:r>
          </a:p>
        </p:txBody>
      </p:sp>
      <p:sp>
        <p:nvSpPr>
          <p:cNvPr id="13" name="Rectangle 12">
            <a:extLst>
              <a:ext uri="{FF2B5EF4-FFF2-40B4-BE49-F238E27FC236}">
                <a16:creationId xmlns:a16="http://schemas.microsoft.com/office/drawing/2014/main" id="{50236CDE-4E01-F446-A730-DB1F50FE7A0A}"/>
              </a:ext>
            </a:extLst>
          </p:cNvPr>
          <p:cNvSpPr>
            <a:spLocks noChangeArrowheads="1"/>
          </p:cNvSpPr>
          <p:nvPr/>
        </p:nvSpPr>
        <p:spPr bwMode="auto">
          <a:xfrm>
            <a:off x="7904164" y="2746376"/>
            <a:ext cx="2306637" cy="487363"/>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Transport</a:t>
            </a:r>
          </a:p>
        </p:txBody>
      </p:sp>
      <p:sp>
        <p:nvSpPr>
          <p:cNvPr id="14" name="Rectangle 13">
            <a:extLst>
              <a:ext uri="{FF2B5EF4-FFF2-40B4-BE49-F238E27FC236}">
                <a16:creationId xmlns:a16="http://schemas.microsoft.com/office/drawing/2014/main" id="{A108227E-A9CF-0B4D-847B-EE0C2C0C7C6F}"/>
              </a:ext>
            </a:extLst>
          </p:cNvPr>
          <p:cNvSpPr>
            <a:spLocks noChangeArrowheads="1"/>
          </p:cNvSpPr>
          <p:nvPr/>
        </p:nvSpPr>
        <p:spPr bwMode="auto">
          <a:xfrm>
            <a:off x="7904164" y="3233739"/>
            <a:ext cx="2306637" cy="485775"/>
          </a:xfrm>
          <a:prstGeom prst="rect">
            <a:avLst/>
          </a:prstGeom>
          <a:solidFill>
            <a:srgbClr val="FFFF00"/>
          </a:solidFill>
          <a:ln w="9525">
            <a:solidFill>
              <a:schemeClr val="tx1"/>
            </a:solidFill>
            <a:miter lim="800000"/>
            <a:headEnd/>
            <a:tailEnd/>
          </a:ln>
          <a:effectLst>
            <a:outerShdw blurRad="40000" dist="23000" dir="5400000" rotWithShape="0">
              <a:srgbClr val="808080">
                <a:alpha val="34999"/>
              </a:srgbClr>
            </a:outerShdw>
          </a:effectLst>
        </p:spPr>
        <p:txBody>
          <a:bodyPr anchor="ctr"/>
          <a:lstStyle/>
          <a:p>
            <a:pPr algn="ctr">
              <a:defRPr/>
            </a:pPr>
            <a:r>
              <a:rPr lang="en-US" dirty="0"/>
              <a:t>Network</a:t>
            </a:r>
          </a:p>
        </p:txBody>
      </p:sp>
      <p:sp>
        <p:nvSpPr>
          <p:cNvPr id="15" name="Rectangle 14">
            <a:extLst>
              <a:ext uri="{FF2B5EF4-FFF2-40B4-BE49-F238E27FC236}">
                <a16:creationId xmlns:a16="http://schemas.microsoft.com/office/drawing/2014/main" id="{BB8549CB-C442-674F-9B90-A972E8F672F7}"/>
              </a:ext>
            </a:extLst>
          </p:cNvPr>
          <p:cNvSpPr>
            <a:spLocks noChangeArrowheads="1"/>
          </p:cNvSpPr>
          <p:nvPr/>
        </p:nvSpPr>
        <p:spPr bwMode="auto">
          <a:xfrm>
            <a:off x="7904164" y="3705226"/>
            <a:ext cx="2306637" cy="487363"/>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Link</a:t>
            </a:r>
          </a:p>
        </p:txBody>
      </p:sp>
      <p:sp>
        <p:nvSpPr>
          <p:cNvPr id="16" name="Rectangle 15">
            <a:extLst>
              <a:ext uri="{FF2B5EF4-FFF2-40B4-BE49-F238E27FC236}">
                <a16:creationId xmlns:a16="http://schemas.microsoft.com/office/drawing/2014/main" id="{78416E0E-20E1-DD46-971A-9433D333B79E}"/>
              </a:ext>
            </a:extLst>
          </p:cNvPr>
          <p:cNvSpPr>
            <a:spLocks noChangeArrowheads="1"/>
          </p:cNvSpPr>
          <p:nvPr/>
        </p:nvSpPr>
        <p:spPr bwMode="auto">
          <a:xfrm>
            <a:off x="7904164" y="4192588"/>
            <a:ext cx="2306637" cy="487362"/>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Physical</a:t>
            </a:r>
          </a:p>
        </p:txBody>
      </p:sp>
      <p:sp>
        <p:nvSpPr>
          <p:cNvPr id="43016" name="Rectangle 1">
            <a:extLst>
              <a:ext uri="{FF2B5EF4-FFF2-40B4-BE49-F238E27FC236}">
                <a16:creationId xmlns:a16="http://schemas.microsoft.com/office/drawing/2014/main" id="{7108EABC-BB72-B048-A919-B07DFC9ADB09}"/>
              </a:ext>
            </a:extLst>
          </p:cNvPr>
          <p:cNvSpPr>
            <a:spLocks noChangeArrowheads="1"/>
          </p:cNvSpPr>
          <p:nvPr/>
        </p:nvSpPr>
        <p:spPr bwMode="auto">
          <a:xfrm>
            <a:off x="1712914" y="6027738"/>
            <a:ext cx="849788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pitchFamily="2" charset="2"/>
              <a:buChar char="§"/>
              <a:defRPr sz="2800">
                <a:solidFill>
                  <a:schemeClr val="tx1"/>
                </a:solidFill>
                <a:latin typeface="Gill Sans MT" panose="020B0502020104020203" pitchFamily="34" charset="77"/>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77"/>
                <a:ea typeface="ＭＳ Ｐゴシック" panose="020B0600070205080204" pitchFamily="34" charset="-128"/>
                <a:cs typeface="Gill Sans MT" panose="020B0502020104020203" pitchFamily="34" charset="77"/>
              </a:defRPr>
            </a:lvl2pPr>
            <a:lvl3pPr marL="1143000" indent="-228600">
              <a:spcBef>
                <a:spcPct val="20000"/>
              </a:spcBef>
              <a:buChar char="•"/>
              <a:defRPr sz="2000">
                <a:solidFill>
                  <a:schemeClr val="tx1"/>
                </a:solidFill>
                <a:latin typeface="Gill Sans MT" panose="020B0502020104020203" pitchFamily="34" charset="77"/>
                <a:ea typeface="Gill Sans MT" panose="020B0502020104020203" pitchFamily="34" charset="77"/>
                <a:cs typeface="Gill Sans MT" panose="020B0502020104020203" pitchFamily="34" charset="77"/>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9pPr>
          </a:lstStyle>
          <a:p>
            <a:pPr algn="ctr">
              <a:lnSpc>
                <a:spcPct val="100000"/>
              </a:lnSpc>
              <a:spcBef>
                <a:spcPct val="0"/>
              </a:spcBef>
              <a:buClrTx/>
              <a:buSzTx/>
              <a:buFontTx/>
              <a:buNone/>
            </a:pPr>
            <a:r>
              <a:rPr lang="en-US" altLang="en-US" sz="1600"/>
              <a:t>Source: Scott Shenker (UC Berkeley): slide 7 at The Future of Networking, and the Past of Protocols</a:t>
            </a:r>
          </a:p>
          <a:p>
            <a:pPr algn="ctr">
              <a:lnSpc>
                <a:spcPct val="100000"/>
              </a:lnSpc>
              <a:spcBef>
                <a:spcPct val="0"/>
              </a:spcBef>
              <a:buClrTx/>
              <a:buSzTx/>
              <a:buFontTx/>
              <a:buNone/>
            </a:pPr>
            <a:r>
              <a:rPr lang="en-US" altLang="en-US" sz="1600"/>
              <a:t>https://www.youtube.com/watch?v=YHeyuD89n1Y&amp;t=111s</a:t>
            </a:r>
          </a:p>
          <a:p>
            <a:pPr algn="ctr">
              <a:lnSpc>
                <a:spcPct val="100000"/>
              </a:lnSpc>
              <a:spcBef>
                <a:spcPct val="0"/>
              </a:spcBef>
              <a:buClrTx/>
              <a:buSzTx/>
              <a:buFontTx/>
              <a:buNone/>
            </a:pPr>
            <a:endParaRPr lang="en-US" altLang="en-US" sz="1600"/>
          </a:p>
        </p:txBody>
      </p:sp>
      <p:sp>
        <p:nvSpPr>
          <p:cNvPr id="4" name="Title 1">
            <a:extLst>
              <a:ext uri="{FF2B5EF4-FFF2-40B4-BE49-F238E27FC236}">
                <a16:creationId xmlns:a16="http://schemas.microsoft.com/office/drawing/2014/main" id="{BEBE6651-FB5C-B06C-ABBC-F6FB3CE6D65E}"/>
              </a:ext>
            </a:extLst>
          </p:cNvPr>
          <p:cNvSpPr txBox="1">
            <a:spLocks noChangeArrowheads="1"/>
          </p:cNvSpPr>
          <p:nvPr/>
        </p:nvSpPr>
        <p:spPr>
          <a:xfrm>
            <a:off x="1262743" y="160339"/>
            <a:ext cx="9144000" cy="2387600"/>
          </a:xfrm>
          <a:prstGeom prst="rect">
            <a:avLst/>
          </a:prstGeom>
        </p:spPr>
        <p:txBody>
          <a:bodyPr>
            <a:normAutofit fontScale="97500"/>
          </a:bodyPr>
          <a:lst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a:lstStyle>
          <a:p>
            <a:pPr>
              <a:lnSpc>
                <a:spcPct val="85000"/>
              </a:lnSpc>
            </a:pPr>
            <a:r>
              <a:rPr lang="en-US" altLang="en-US">
                <a:ea typeface="ＭＳ Ｐゴシック" panose="020B0600070205080204" pitchFamily="34" charset="-128"/>
              </a:rPr>
              <a:t>Chapter 4</a:t>
            </a:r>
            <a:br>
              <a:rPr lang="en-US" altLang="en-US" sz="4800">
                <a:ea typeface="ＭＳ Ｐゴシック" panose="020B0600070205080204" pitchFamily="34" charset="-128"/>
              </a:rPr>
            </a:br>
            <a:r>
              <a:rPr lang="en-US" altLang="en-US">
                <a:ea typeface="ＭＳ Ｐゴシック" panose="020B0600070205080204" pitchFamily="34" charset="-128"/>
              </a:rPr>
              <a:t>Network Layer: The Data Plane</a:t>
            </a:r>
            <a:br>
              <a:rPr lang="en-US" altLang="en-US">
                <a:ea typeface="ＭＳ Ｐゴシック" panose="020B0600070205080204" pitchFamily="34" charset="-128"/>
              </a:rPr>
            </a:br>
            <a:endParaRPr lang="en-US" altLang="en-US" dirty="0">
              <a:latin typeface="Calibri" panose="020F0502020204030204" pitchFamily="34" charset="0"/>
              <a:ea typeface="ＭＳ Ｐゴシック" panose="020B0600070205080204" pitchFamily="34" charset="-128"/>
            </a:endParaRPr>
          </a:p>
        </p:txBody>
      </p:sp>
    </p:spTree>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strike="sngStrike"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strike="sngStrike" dirty="0">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0"/>
              </a:spcBef>
              <a:buClr>
                <a:schemeClr val="bg1">
                  <a:lumMod val="75000"/>
                </a:schemeClr>
              </a:buClr>
            </a:pPr>
            <a:r>
              <a:rPr lang="en-US" altLang="en-US" sz="2800" strike="sngStrike" dirty="0" err="1">
                <a:solidFill>
                  <a:schemeClr val="bg1">
                    <a:lumMod val="75000"/>
                  </a:schemeClr>
                </a:solidFill>
                <a:ea typeface="ＭＳ Ｐゴシック" panose="020B0600070205080204" pitchFamily="34" charset="-128"/>
              </a:rPr>
              <a:t>Match+action</a:t>
            </a:r>
            <a:endParaRPr lang="en-US" altLang="en-US" sz="2800" strike="sngStrike"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en-US" altLang="en-US" sz="2800" strike="sngStrike" dirty="0">
                <a:solidFill>
                  <a:schemeClr val="bg1">
                    <a:lumMod val="75000"/>
                  </a:schemeClr>
                </a:solidFill>
                <a:ea typeface="ＭＳ Ｐゴシック" panose="020B0600070205080204" pitchFamily="34" charset="-128"/>
              </a:rPr>
              <a:t>OpenFlow: </a:t>
            </a:r>
            <a:r>
              <a:rPr lang="en-US" altLang="en-US" sz="2800" strike="sngStrike" dirty="0" err="1">
                <a:solidFill>
                  <a:schemeClr val="bg1">
                    <a:lumMod val="75000"/>
                  </a:schemeClr>
                </a:solidFill>
                <a:ea typeface="ＭＳ Ｐゴシック" panose="020B0600070205080204" pitchFamily="34" charset="-128"/>
              </a:rPr>
              <a:t>match+action</a:t>
            </a:r>
            <a:r>
              <a:rPr lang="en-US" altLang="en-US" sz="2800" strike="sngStrike"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8015501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108037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en-US" altLang="en-US" sz="3200" dirty="0">
                <a:solidFill>
                  <a:srgbClr val="CC0000"/>
                </a:solidFill>
                <a:ea typeface="ＭＳ Ｐゴシック" panose="020B0600070205080204" pitchFamily="34" charset="-128"/>
                <a:cs typeface="Arial" panose="020B0604020202020204" pitchFamily="34" charset="0"/>
              </a:rPr>
              <a:t>Network layer: overview</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strike="sngStrike" dirty="0">
                <a:ea typeface="ＭＳ Ｐゴシック" panose="020B0600070205080204" pitchFamily="34" charset="-128"/>
                <a:cs typeface="ＭＳ Ｐゴシック" panose="020B0600070205080204" pitchFamily="34" charset="-128"/>
              </a:rPr>
              <a:t>Generalized Forwarding, SDN</a:t>
            </a:r>
          </a:p>
          <a:p>
            <a:pPr lvl="1">
              <a:spcBef>
                <a:spcPts val="0"/>
              </a:spcBef>
            </a:pPr>
            <a:r>
              <a:rPr lang="en-US" altLang="en-US" sz="2800" strike="sngStrike" dirty="0" err="1">
                <a:ea typeface="ＭＳ Ｐゴシック" panose="020B0600070205080204" pitchFamily="34" charset="-128"/>
              </a:rPr>
              <a:t>Match+action</a:t>
            </a:r>
            <a:endParaRPr lang="en-US" altLang="en-US" sz="2800" strike="sngStrike" dirty="0">
              <a:ea typeface="ＭＳ Ｐゴシック" panose="020B0600070205080204" pitchFamily="34" charset="-128"/>
            </a:endParaRPr>
          </a:p>
          <a:p>
            <a:pPr lvl="1">
              <a:spcBef>
                <a:spcPts val="0"/>
              </a:spcBef>
            </a:pPr>
            <a:r>
              <a:rPr lang="en-US" altLang="en-US" sz="2800" strike="sngStrike" dirty="0">
                <a:ea typeface="ＭＳ Ｐゴシック" panose="020B0600070205080204" pitchFamily="34" charset="-128"/>
              </a:rPr>
              <a:t>OpenFlow: </a:t>
            </a:r>
            <a:r>
              <a:rPr lang="en-US" altLang="en-US" sz="2800" strike="sngStrike" dirty="0" err="1">
                <a:ea typeface="ＭＳ Ｐゴシック" panose="020B0600070205080204" pitchFamily="34" charset="-128"/>
              </a:rPr>
              <a:t>match+action</a:t>
            </a:r>
            <a:r>
              <a:rPr lang="en-US" altLang="en-US" sz="2800" strike="sngStrike" dirty="0">
                <a:ea typeface="ＭＳ Ｐゴシック" panose="020B0600070205080204" pitchFamily="34" charset="-128"/>
              </a:rPr>
              <a:t> in action</a:t>
            </a:r>
          </a:p>
          <a:p>
            <a:pPr marL="407988" indent="-277813">
              <a:spcBef>
                <a:spcPts val="600"/>
              </a:spcBef>
            </a:pPr>
            <a:r>
              <a:rPr lang="en-US" altLang="en-US" sz="3200" strike="sngStrike" dirty="0">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2</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strike="sngStrike" dirty="0">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a:t>
            </a:r>
          </a:p>
          <a:p>
            <a:pPr lvl="1">
              <a:spcBef>
                <a:spcPts val="0"/>
              </a:spcBef>
            </a:pPr>
            <a:r>
              <a:rPr lang="en-US" altLang="en-US" sz="2800" dirty="0">
                <a:ea typeface="ＭＳ Ｐゴシック" panose="020B0600070205080204" pitchFamily="34" charset="-128"/>
                <a:cs typeface="Arial" panose="020B0604020202020204" pitchFamily="34" charset="0"/>
              </a:rPr>
              <a:t>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2706103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372394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t>
              </a: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abric</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172273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380787929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strike="sngStrike" dirty="0" err="1">
                <a:solidFill>
                  <a:schemeClr val="bg1">
                    <a:lumMod val="75000"/>
                  </a:schemeClr>
                </a:solidFill>
                <a:ea typeface="ＭＳ Ｐゴシック" panose="020B0600070205080204" pitchFamily="34" charset="-128"/>
              </a:rPr>
              <a:t>match+action</a:t>
            </a:r>
            <a:endParaRPr lang="en-US" altLang="en-US" sz="2800" strike="sngStrike"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strike="sngStrike" dirty="0">
                <a:solidFill>
                  <a:schemeClr val="bg1">
                    <a:lumMod val="75000"/>
                  </a:schemeClr>
                </a:solidFill>
                <a:ea typeface="ＭＳ Ｐゴシック" panose="020B0600070205080204" pitchFamily="34" charset="-128"/>
              </a:rPr>
              <a:t>OpenFlow: </a:t>
            </a:r>
            <a:r>
              <a:rPr lang="en-US" altLang="en-US" sz="2800" strike="sngStrike" dirty="0" err="1">
                <a:solidFill>
                  <a:schemeClr val="bg1">
                    <a:lumMod val="75000"/>
                  </a:schemeClr>
                </a:solidFill>
                <a:ea typeface="ＭＳ Ｐゴシック" panose="020B0600070205080204" pitchFamily="34" charset="-128"/>
              </a:rPr>
              <a:t>match+action</a:t>
            </a:r>
            <a:r>
              <a:rPr lang="en-US" altLang="en-US" sz="2800" strike="sngStrike"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26752" y="2964551"/>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44534" y="4190101"/>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09290" y="5558526"/>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strike="sngStrike" dirty="0" err="1">
                <a:solidFill>
                  <a:schemeClr val="bg1">
                    <a:lumMod val="75000"/>
                  </a:schemeClr>
                </a:solidFill>
                <a:ea typeface="ＭＳ Ｐゴシック" panose="020B0600070205080204" pitchFamily="34" charset="-128"/>
              </a:rPr>
              <a:t>match+action</a:t>
            </a:r>
            <a:endParaRPr lang="en-US" altLang="en-US" sz="2800" strike="sngStrike"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strike="sngStrike" dirty="0">
                <a:solidFill>
                  <a:schemeClr val="bg1">
                    <a:lumMod val="75000"/>
                  </a:schemeClr>
                </a:solidFill>
                <a:ea typeface="ＭＳ Ｐゴシック" panose="020B0600070205080204" pitchFamily="34" charset="-128"/>
              </a:rPr>
              <a:t>OpenFlow: </a:t>
            </a:r>
            <a:r>
              <a:rPr lang="en-US" altLang="en-US" sz="2800" strike="sngStrike" dirty="0" err="1">
                <a:solidFill>
                  <a:schemeClr val="bg1">
                    <a:lumMod val="75000"/>
                  </a:schemeClr>
                </a:solidFill>
                <a:ea typeface="ＭＳ Ｐゴシック" panose="020B0600070205080204" pitchFamily="34" charset="-128"/>
              </a:rPr>
              <a:t>match+action</a:t>
            </a:r>
            <a:r>
              <a:rPr lang="en-US" altLang="en-US" sz="2800" strike="sngStrike"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Content Placeholder 2">
            <a:extLst>
              <a:ext uri="{FF2B5EF4-FFF2-40B4-BE49-F238E27FC236}">
                <a16:creationId xmlns:a16="http://schemas.microsoft.com/office/drawing/2014/main" id="{D352F2B5-456A-BC49-90E2-2E6029B9F3B8}"/>
              </a:ext>
            </a:extLst>
          </p:cNvPr>
          <p:cNvSpPr>
            <a:spLocks noGrp="1" noChangeArrowheads="1"/>
          </p:cNvSpPr>
          <p:nvPr>
            <p:ph idx="1"/>
          </p:nvPr>
        </p:nvSpPr>
        <p:spPr/>
        <p:txBody>
          <a:bodyPr/>
          <a:lstStyle/>
          <a:p>
            <a:r>
              <a:rPr lang="en-US" altLang="en-US" dirty="0">
                <a:ea typeface="ＭＳ Ｐゴシック" panose="020B0600070205080204" pitchFamily="34" charset="-128"/>
                <a:cs typeface="ＭＳ Ｐゴシック" panose="020B0600070205080204" pitchFamily="34" charset="-128"/>
              </a:rPr>
              <a:t>100.64.0.0/10, used for carrier-grade NAT only</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About 4 million addresses</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Used for internal operations of carrier networks</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Should NOT be used in private networks or public Internet</a:t>
            </a:r>
          </a:p>
        </p:txBody>
      </p:sp>
      <p:sp>
        <p:nvSpPr>
          <p:cNvPr id="106497" name="Title 1">
            <a:extLst>
              <a:ext uri="{FF2B5EF4-FFF2-40B4-BE49-F238E27FC236}">
                <a16:creationId xmlns:a16="http://schemas.microsoft.com/office/drawing/2014/main" id="{D4F93298-0B0B-3A40-B66F-562D8B38AE52}"/>
              </a:ext>
            </a:extLst>
          </p:cNvPr>
          <p:cNvSpPr>
            <a:spLocks noGrp="1" noChangeArrowheads="1"/>
          </p:cNvSpPr>
          <p:nvPr>
            <p:ph type="title"/>
          </p:nvPr>
        </p:nvSpPr>
        <p:spPr/>
        <p:txBody>
          <a:bodyPr>
            <a:normAutofit fontScale="90000"/>
          </a:bodyPr>
          <a:lstStyle/>
          <a:p>
            <a:r>
              <a:rPr lang="en-US" altLang="en-US">
                <a:ea typeface="ＭＳ Ｐゴシック" panose="020B0600070205080204" pitchFamily="34" charset="-128"/>
              </a:rPr>
              <a:t>Dedicated Space for Carrier-Grade NAT (RFC6598)</a:t>
            </a:r>
          </a:p>
        </p:txBody>
      </p:sp>
      <p:sp>
        <p:nvSpPr>
          <p:cNvPr id="2" name="Slide Number Placeholder 3">
            <a:extLst>
              <a:ext uri="{FF2B5EF4-FFF2-40B4-BE49-F238E27FC236}">
                <a16:creationId xmlns:a16="http://schemas.microsoft.com/office/drawing/2014/main" id="{F656E206-40B6-982C-E471-A9C10F1DC0E9}"/>
              </a:ext>
            </a:extLst>
          </p:cNvPr>
          <p:cNvSpPr>
            <a:spLocks noGrp="1"/>
          </p:cNvSpPr>
          <p:nvPr>
            <p:ph type="sldNum" sz="quarter" idx="4"/>
          </p:nvPr>
        </p:nvSpPr>
        <p:spPr/>
        <p:txBody>
          <a:bodyPr/>
          <a:lstStyle/>
          <a:p>
            <a:r>
              <a:rPr lang="en-US" dirty="0"/>
              <a:t>Network Layer: 4-</a:t>
            </a:r>
            <a:fld id="{C4204591-24BD-A542-B9D5-F8D8A88D2FEE}" type="slidenum">
              <a:rPr lang="en-US" smtClean="0"/>
              <a:pPr/>
              <a:t>51</a:t>
            </a:fld>
            <a:endParaRPr lang="en-US" dirty="0"/>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Content Placeholder 2">
            <a:extLst>
              <a:ext uri="{FF2B5EF4-FFF2-40B4-BE49-F238E27FC236}">
                <a16:creationId xmlns:a16="http://schemas.microsoft.com/office/drawing/2014/main" id="{276294FF-6D23-D943-A42C-7AB1F3349A35}"/>
              </a:ext>
            </a:extLst>
          </p:cNvPr>
          <p:cNvSpPr>
            <a:spLocks noGrp="1" noChangeArrowheads="1"/>
          </p:cNvSpPr>
          <p:nvPr>
            <p:ph idx="1"/>
          </p:nvPr>
        </p:nvSpPr>
        <p:spPr/>
        <p:txBody>
          <a:bodyPr>
            <a:normAutofit/>
          </a:bodyPr>
          <a:lstStyle/>
          <a:p>
            <a:pPr>
              <a:buFont typeface="ZapfDingbats"/>
              <a:buNone/>
            </a:pPr>
            <a:r>
              <a:rPr lang="en-US" altLang="en-US" u="sng" dirty="0">
                <a:ea typeface="ＭＳ Ｐゴシック" panose="020B0600070205080204" pitchFamily="34" charset="-128"/>
                <a:cs typeface="ＭＳ Ｐゴシック" panose="020B0600070205080204" pitchFamily="34" charset="-128"/>
              </a:rPr>
              <a:t>IPv4 (RFC1918):</a:t>
            </a:r>
          </a:p>
          <a:p>
            <a:r>
              <a:rPr lang="en-US" altLang="en-US" dirty="0">
                <a:ea typeface="ＭＳ Ｐゴシック" panose="020B0600070205080204" pitchFamily="34" charset="-128"/>
                <a:cs typeface="ＭＳ Ｐゴシック" panose="020B0600070205080204" pitchFamily="34" charset="-128"/>
              </a:rPr>
              <a:t>24-bit block: 10.0.0.0 ~ 10.255.255.255 (10.0.0.0/8)</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16,777,216 addresses</a:t>
            </a:r>
          </a:p>
          <a:p>
            <a:r>
              <a:rPr lang="en-US" altLang="en-US" dirty="0">
                <a:ea typeface="ＭＳ Ｐゴシック" panose="020B0600070205080204" pitchFamily="34" charset="-128"/>
                <a:cs typeface="ＭＳ Ｐゴシック" panose="020B0600070205080204" pitchFamily="34" charset="-128"/>
              </a:rPr>
              <a:t>20-bit block: 172.16.0.0~172.31.255.255 (172.16.0.0/12)</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1,048,576 addresses</a:t>
            </a:r>
          </a:p>
          <a:p>
            <a:r>
              <a:rPr lang="en-US" altLang="en-US" dirty="0">
                <a:ea typeface="ＭＳ Ｐゴシック" panose="020B0600070205080204" pitchFamily="34" charset="-128"/>
                <a:cs typeface="ＭＳ Ｐゴシック" panose="020B0600070205080204" pitchFamily="34" charset="-128"/>
              </a:rPr>
              <a:t>16-bit block: 192.168.0.0~192.168.255.255 (192.168.0.0/16)</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65,536 addresses</a:t>
            </a:r>
          </a:p>
          <a:p>
            <a:pPr lvl="1"/>
            <a:endParaRPr lang="en-US" altLang="en-US" dirty="0">
              <a:latin typeface="Gill Sans MT" panose="020B0502020104020203" pitchFamily="34" charset="77"/>
              <a:ea typeface="ＭＳ Ｐゴシック" panose="020B0600070205080204" pitchFamily="34" charset="-128"/>
              <a:cs typeface="Gill Sans MT" panose="020B0502020104020203" pitchFamily="34" charset="77"/>
            </a:endParaRPr>
          </a:p>
          <a:p>
            <a:pPr>
              <a:buFont typeface="ZapfDingbats"/>
              <a:buNone/>
            </a:pPr>
            <a:r>
              <a:rPr lang="en-US" altLang="en-US" u="sng" dirty="0">
                <a:ea typeface="ＭＳ Ｐゴシック" panose="020B0600070205080204" pitchFamily="34" charset="-128"/>
                <a:cs typeface="ＭＳ Ｐゴシック" panose="020B0600070205080204" pitchFamily="34" charset="-128"/>
              </a:rPr>
              <a:t>IPv6 (RFC4193):</a:t>
            </a:r>
            <a:r>
              <a:rPr lang="en-US" altLang="en-US" dirty="0">
                <a:ea typeface="ＭＳ Ｐゴシック" panose="020B0600070205080204" pitchFamily="34" charset="-128"/>
                <a:cs typeface="ＭＳ Ｐゴシック" panose="020B0600070205080204" pitchFamily="34" charset="-128"/>
              </a:rPr>
              <a:t>    fc00::/7</a:t>
            </a:r>
          </a:p>
        </p:txBody>
      </p:sp>
      <p:sp>
        <p:nvSpPr>
          <p:cNvPr id="107521" name="Title 1">
            <a:extLst>
              <a:ext uri="{FF2B5EF4-FFF2-40B4-BE49-F238E27FC236}">
                <a16:creationId xmlns:a16="http://schemas.microsoft.com/office/drawing/2014/main" id="{DB1F45AA-9299-5F44-A93A-E5F9DA4B87C2}"/>
              </a:ext>
            </a:extLst>
          </p:cNvPr>
          <p:cNvSpPr>
            <a:spLocks noGrp="1" noChangeArrowheads="1"/>
          </p:cNvSpPr>
          <p:nvPr>
            <p:ph type="title"/>
          </p:nvPr>
        </p:nvSpPr>
        <p:spPr/>
        <p:txBody>
          <a:bodyPr/>
          <a:lstStyle/>
          <a:p>
            <a:r>
              <a:rPr lang="en-US" altLang="en-US">
                <a:ea typeface="ＭＳ Ｐゴシック" panose="020B0600070205080204" pitchFamily="34" charset="-128"/>
              </a:rPr>
              <a:t>Private IP Address Spaces</a:t>
            </a:r>
          </a:p>
        </p:txBody>
      </p:sp>
      <p:sp>
        <p:nvSpPr>
          <p:cNvPr id="2" name="Slide Number Placeholder 3">
            <a:extLst>
              <a:ext uri="{FF2B5EF4-FFF2-40B4-BE49-F238E27FC236}">
                <a16:creationId xmlns:a16="http://schemas.microsoft.com/office/drawing/2014/main" id="{A15D50FD-DF79-6FB7-1EC9-C00CF5C1C4E2}"/>
              </a:ext>
            </a:extLst>
          </p:cNvPr>
          <p:cNvSpPr>
            <a:spLocks noGrp="1"/>
          </p:cNvSpPr>
          <p:nvPr>
            <p:ph type="sldNum" sz="quarter" idx="4"/>
          </p:nvPr>
        </p:nvSpPr>
        <p:spPr/>
        <p:txBody>
          <a:bodyPr/>
          <a:lstStyle/>
          <a:p>
            <a:r>
              <a:rPr lang="en-US" dirty="0"/>
              <a:t>Network Layer: 4-</a:t>
            </a:r>
            <a:fld id="{C4204591-24BD-A542-B9D5-F8D8A88D2FEE}" type="slidenum">
              <a:rPr lang="en-US" smtClean="0"/>
              <a:pPr/>
              <a:t>52</a:t>
            </a:fld>
            <a:endParaRPr lang="en-US" dirty="0"/>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Content Placeholder 1">
            <a:extLst>
              <a:ext uri="{FF2B5EF4-FFF2-40B4-BE49-F238E27FC236}">
                <a16:creationId xmlns:a16="http://schemas.microsoft.com/office/drawing/2014/main" id="{A1832B92-022A-8468-B0B3-DF76F1CA92BA}"/>
              </a:ext>
            </a:extLst>
          </p:cNvPr>
          <p:cNvSpPr>
            <a:spLocks noGrp="1"/>
          </p:cNvSpPr>
          <p:nvPr>
            <p:ph idx="1"/>
          </p:nvPr>
        </p:nvSpPr>
        <p:spPr/>
        <p:txBody>
          <a:bodyPr/>
          <a:lstStyle/>
          <a:p>
            <a:endParaRPr lang="en-US"/>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p:txBody>
          <a:bodyPr/>
          <a:lstStyle/>
          <a:p>
            <a:r>
              <a:rPr lang="en-US" dirty="0"/>
              <a:t>Network Layer: 4-</a:t>
            </a:r>
            <a:fld id="{C4204591-24BD-A542-B9D5-F8D8A88D2FEE}" type="slidenum">
              <a:rPr lang="en-US" smtClean="0"/>
              <a:pPr/>
              <a:t>53</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63</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sng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sng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a:t>
            </a:r>
            <a:r>
              <a:rPr lang="en-US" dirty="0" err="1"/>
              <a:t>msec</a:t>
            </a:r>
            <a:r>
              <a:rPr lang="en-US" dirty="0"/>
              <a:t>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12865</TotalTime>
  <Words>6046</Words>
  <Application>Microsoft Macintosh PowerPoint</Application>
  <PresentationFormat>Widescreen</PresentationFormat>
  <Paragraphs>1682</Paragraphs>
  <Slides>69</Slides>
  <Notes>66</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69</vt:i4>
      </vt:variant>
    </vt:vector>
  </HeadingPairs>
  <TitlesOfParts>
    <vt:vector size="81" baseType="lpstr">
      <vt:lpstr>ZapfDingbats</vt:lpstr>
      <vt:lpstr>Arial</vt:lpstr>
      <vt:lpstr>Calibri</vt:lpstr>
      <vt:lpstr>Calibri Light</vt:lpstr>
      <vt:lpstr>Comic Sans MS</vt:lpstr>
      <vt:lpstr>Courier New</vt:lpstr>
      <vt:lpstr>Gill Sans MT</vt:lpstr>
      <vt:lpstr>Tahoma</vt:lpstr>
      <vt:lpstr>Times</vt:lpstr>
      <vt:lpstr>Times New Roman</vt:lpstr>
      <vt:lpstr>Wingdings</vt:lpstr>
      <vt:lpstr>Office Theme</vt:lpstr>
      <vt:lpstr>PowerPoint Presentation</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Input port queuing</vt:lpstr>
      <vt:lpstr>Output port queuing</vt:lpstr>
      <vt:lpstr>Output port queuing</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Dedicated Space for Carrier-Grade NAT (RFC6598)</vt:lpstr>
      <vt:lpstr>Private IP Address Spaces</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The IP hourglass</vt:lpstr>
      <vt:lpstr>Architectural Principles of the Internet</vt:lpstr>
      <vt:lpstr>The end-end argument</vt:lpstr>
      <vt:lpstr>The end-end argument</vt:lpstr>
      <vt:lpstr>Where’s the intelligence?</vt:lpstr>
      <vt:lpstr>Chapter 4: done!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Peng, Chunyi</cp:lastModifiedBy>
  <cp:revision>528</cp:revision>
  <dcterms:created xsi:type="dcterms:W3CDTF">2020-01-18T07:24:59Z</dcterms:created>
  <dcterms:modified xsi:type="dcterms:W3CDTF">2023-02-27T17:36:38Z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4044bd30-2ed7-4c9d-9d12-46200872a97b_Enabled">
    <vt:lpwstr>true</vt:lpwstr>
  </property>
  <property fmtid="{D5CDD505-2E9C-101B-9397-08002B2CF9AE}" pid="3" name="MSIP_Label_4044bd30-2ed7-4c9d-9d12-46200872a97b_SetDate">
    <vt:lpwstr>2023-02-19T23:28:14Z</vt:lpwstr>
  </property>
  <property fmtid="{D5CDD505-2E9C-101B-9397-08002B2CF9AE}" pid="4" name="MSIP_Label_4044bd30-2ed7-4c9d-9d12-46200872a97b_Method">
    <vt:lpwstr>Standard</vt:lpwstr>
  </property>
  <property fmtid="{D5CDD505-2E9C-101B-9397-08002B2CF9AE}" pid="5" name="MSIP_Label_4044bd30-2ed7-4c9d-9d12-46200872a97b_Name">
    <vt:lpwstr>defa4170-0d19-0005-0004-bc88714345d2</vt:lpwstr>
  </property>
  <property fmtid="{D5CDD505-2E9C-101B-9397-08002B2CF9AE}" pid="6" name="MSIP_Label_4044bd30-2ed7-4c9d-9d12-46200872a97b_SiteId">
    <vt:lpwstr>4130bd39-7c53-419c-b1e5-8758d6d63f21</vt:lpwstr>
  </property>
  <property fmtid="{D5CDD505-2E9C-101B-9397-08002B2CF9AE}" pid="7" name="MSIP_Label_4044bd30-2ed7-4c9d-9d12-46200872a97b_ActionId">
    <vt:lpwstr>008aa061-b781-4ff3-a352-a57c70c5112a</vt:lpwstr>
  </property>
  <property fmtid="{D5CDD505-2E9C-101B-9397-08002B2CF9AE}" pid="8" name="MSIP_Label_4044bd30-2ed7-4c9d-9d12-46200872a97b_ContentBits">
    <vt:lpwstr>0</vt:lpwstr>
  </property>
</Properties>
</file>