
<file path=[Content_Types].xml><?xml version="1.0" encoding="utf-8"?>
<Types xmlns="http://schemas.openxmlformats.org/package/2006/content-types">
  <Default Extension="bin" ContentType="audio/unknown"/>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Lst>
  <p:notesMasterIdLst>
    <p:notesMasterId r:id="rId98"/>
  </p:notesMasterIdLst>
  <p:sldIdLst>
    <p:sldId id="1216" r:id="rId3"/>
    <p:sldId id="1041" r:id="rId4"/>
    <p:sldId id="1162" r:id="rId5"/>
    <p:sldId id="1164" r:id="rId6"/>
    <p:sldId id="1165" r:id="rId7"/>
    <p:sldId id="1166" r:id="rId8"/>
    <p:sldId id="1167" r:id="rId9"/>
    <p:sldId id="1168" r:id="rId10"/>
    <p:sldId id="1169" r:id="rId11"/>
    <p:sldId id="1170" r:id="rId12"/>
    <p:sldId id="1171" r:id="rId13"/>
    <p:sldId id="1172" r:id="rId14"/>
    <p:sldId id="1173" r:id="rId15"/>
    <p:sldId id="1174" r:id="rId16"/>
    <p:sldId id="1175" r:id="rId17"/>
    <p:sldId id="1042" r:id="rId18"/>
    <p:sldId id="1217" r:id="rId19"/>
    <p:sldId id="1218" r:id="rId20"/>
    <p:sldId id="1219" r:id="rId21"/>
    <p:sldId id="1220" r:id="rId22"/>
    <p:sldId id="1221" r:id="rId23"/>
    <p:sldId id="1222" r:id="rId24"/>
    <p:sldId id="1223" r:id="rId25"/>
    <p:sldId id="1224" r:id="rId26"/>
    <p:sldId id="1077" r:id="rId27"/>
    <p:sldId id="1078" r:id="rId28"/>
    <p:sldId id="1079" r:id="rId29"/>
    <p:sldId id="1080" r:id="rId30"/>
    <p:sldId id="1081" r:id="rId31"/>
    <p:sldId id="1082" r:id="rId32"/>
    <p:sldId id="1083" r:id="rId33"/>
    <p:sldId id="1084" r:id="rId34"/>
    <p:sldId id="1085" r:id="rId35"/>
    <p:sldId id="1086" r:id="rId36"/>
    <p:sldId id="965" r:id="rId37"/>
    <p:sldId id="966" r:id="rId38"/>
    <p:sldId id="967" r:id="rId39"/>
    <p:sldId id="968" r:id="rId40"/>
    <p:sldId id="1008" r:id="rId41"/>
    <p:sldId id="1007" r:id="rId42"/>
    <p:sldId id="1087" r:id="rId43"/>
    <p:sldId id="1088" r:id="rId44"/>
    <p:sldId id="1089" r:id="rId45"/>
    <p:sldId id="1095" r:id="rId46"/>
    <p:sldId id="1093" r:id="rId47"/>
    <p:sldId id="1208" r:id="rId48"/>
    <p:sldId id="1214" r:id="rId49"/>
    <p:sldId id="1097" r:id="rId50"/>
    <p:sldId id="1100" r:id="rId51"/>
    <p:sldId id="1098" r:id="rId52"/>
    <p:sldId id="1099" r:id="rId53"/>
    <p:sldId id="1160" r:id="rId54"/>
    <p:sldId id="1049" r:id="rId55"/>
    <p:sldId id="1226" r:id="rId56"/>
    <p:sldId id="1227" r:id="rId57"/>
    <p:sldId id="1228" r:id="rId58"/>
    <p:sldId id="1229" r:id="rId59"/>
    <p:sldId id="1230" r:id="rId60"/>
    <p:sldId id="1231" r:id="rId61"/>
    <p:sldId id="1232" r:id="rId62"/>
    <p:sldId id="1233" r:id="rId63"/>
    <p:sldId id="1050" r:id="rId64"/>
    <p:sldId id="1112" r:id="rId65"/>
    <p:sldId id="1113" r:id="rId66"/>
    <p:sldId id="1212" r:id="rId67"/>
    <p:sldId id="1114" r:id="rId68"/>
    <p:sldId id="1115" r:id="rId69"/>
    <p:sldId id="1213" r:id="rId70"/>
    <p:sldId id="1116" r:id="rId71"/>
    <p:sldId id="1125" r:id="rId72"/>
    <p:sldId id="1117" r:id="rId73"/>
    <p:sldId id="1118" r:id="rId74"/>
    <p:sldId id="1119" r:id="rId75"/>
    <p:sldId id="1120" r:id="rId76"/>
    <p:sldId id="641" r:id="rId77"/>
    <p:sldId id="1121" r:id="rId78"/>
    <p:sldId id="1122" r:id="rId79"/>
    <p:sldId id="1123" r:id="rId80"/>
    <p:sldId id="1124" r:id="rId81"/>
    <p:sldId id="1052" r:id="rId82"/>
    <p:sldId id="1135" r:id="rId83"/>
    <p:sldId id="1136" r:id="rId84"/>
    <p:sldId id="1137" r:id="rId85"/>
    <p:sldId id="1138" r:id="rId86"/>
    <p:sldId id="1161" r:id="rId87"/>
    <p:sldId id="1142" r:id="rId88"/>
    <p:sldId id="1143" r:id="rId89"/>
    <p:sldId id="1139" r:id="rId90"/>
    <p:sldId id="1140" r:id="rId91"/>
    <p:sldId id="1144" r:id="rId92"/>
    <p:sldId id="1146" r:id="rId93"/>
    <p:sldId id="533" r:id="rId94"/>
    <p:sldId id="534" r:id="rId95"/>
    <p:sldId id="1158" r:id="rId96"/>
    <p:sldId id="1159" r:id="rId9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627"/>
    <p:restoredTop sz="90340"/>
  </p:normalViewPr>
  <p:slideViewPr>
    <p:cSldViewPr snapToGrid="0" snapToObjects="1">
      <p:cViewPr varScale="1">
        <p:scale>
          <a:sx n="88" d="100"/>
          <a:sy n="88" d="100"/>
        </p:scale>
        <p:origin x="176" y="768"/>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notesMaster" Target="notesMasters/notesMaster1.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9/7/23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3482058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a:p>
        </p:txBody>
      </p:sp>
    </p:spTree>
    <p:extLst>
      <p:ext uri="{BB962C8B-B14F-4D97-AF65-F5344CB8AC3E}">
        <p14:creationId xmlns:p14="http://schemas.microsoft.com/office/powerpoint/2010/main" val="4718353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41328783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370877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0930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65018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31017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1466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313608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53</a:t>
            </a:fld>
            <a:endParaRPr lang="en-US"/>
          </a:p>
        </p:txBody>
      </p:sp>
    </p:spTree>
    <p:extLst>
      <p:ext uri="{BB962C8B-B14F-4D97-AF65-F5344CB8AC3E}">
        <p14:creationId xmlns:p14="http://schemas.microsoft.com/office/powerpoint/2010/main" val="33531064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5448786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09283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7443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168737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087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09030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623224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99442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871630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430212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66473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474998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24986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CA9FF967-9036-3C43-933A-5173BD7F6F44}" type="slidenum">
              <a:rPr lang="en-US" smtClean="0"/>
              <a:pPr>
                <a:defRPr/>
              </a:pPr>
              <a:t>75</a:t>
            </a:fld>
            <a:endParaRPr lang="en-US"/>
          </a:p>
        </p:txBody>
      </p:sp>
    </p:spTree>
    <p:extLst>
      <p:ext uri="{BB962C8B-B14F-4D97-AF65-F5344CB8AC3E}">
        <p14:creationId xmlns:p14="http://schemas.microsoft.com/office/powerpoint/2010/main" val="97858457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99483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44703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663916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5326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a:p>
        </p:txBody>
      </p:sp>
    </p:spTree>
    <p:extLst>
      <p:ext uri="{BB962C8B-B14F-4D97-AF65-F5344CB8AC3E}">
        <p14:creationId xmlns:p14="http://schemas.microsoft.com/office/powerpoint/2010/main" val="100751467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92</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93</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4377385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4.xml"/><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pn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5.png"/></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5.png"/></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6.png"/><Relationship Id="rId4" Type="http://schemas.openxmlformats.org/officeDocument/2006/relationships/image" Target="../media/image2.png"/></Relationships>
</file>

<file path=ppt/slides/_rels/slide3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9.pn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6.png"/><Relationship Id="rId4" Type="http://schemas.openxmlformats.org/officeDocument/2006/relationships/image" Target="../media/image2.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4.xml"/><Relationship Id="rId4" Type="http://schemas.openxmlformats.org/officeDocument/2006/relationships/image" Target="../media/image12.png"/></Relationships>
</file>

<file path=ppt/slides/_rels/slide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xml"/><Relationship Id="rId1" Type="http://schemas.openxmlformats.org/officeDocument/2006/relationships/slideLayout" Target="../slideLayouts/slideLayout4.xml"/><Relationship Id="rId4" Type="http://schemas.openxmlformats.org/officeDocument/2006/relationships/image" Target="../media/image14.png"/></Relationships>
</file>

<file path=ppt/slides/_rels/slide4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3.xml"/><Relationship Id="rId1" Type="http://schemas.openxmlformats.org/officeDocument/2006/relationships/slideLayout" Target="../slideLayouts/slideLayout4.xml"/><Relationship Id="rId5" Type="http://schemas.openxmlformats.org/officeDocument/2006/relationships/image" Target="../media/image17.png"/><Relationship Id="rId4" Type="http://schemas.openxmlformats.org/officeDocument/2006/relationships/image" Target="../media/image16.png"/></Relationships>
</file>

<file path=ppt/slides/_rels/slide4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19.png"/><Relationship Id="rId4" Type="http://schemas.openxmlformats.org/officeDocument/2006/relationships/image" Target="../media/image1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1.xml"/><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19.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1.xml"/><Relationship Id="rId1" Type="http://schemas.openxmlformats.org/officeDocument/2006/relationships/slideLayout" Target="../slideLayouts/slideLayout3.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8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4.xml"/><Relationship Id="rId1" Type="http://schemas.openxmlformats.org/officeDocument/2006/relationships/slideLayout" Target="../slideLayouts/slideLayout2.xml"/><Relationship Id="rId4" Type="http://schemas.openxmlformats.org/officeDocument/2006/relationships/image" Target="../media/image30.jpeg"/></Relationships>
</file>

<file path=ppt/slides/_rels/slide8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30.jpeg"/></Relationships>
</file>

<file path=ppt/slides/_rels/slide8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92.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39.jpeg"/><Relationship Id="rId2" Type="http://schemas.openxmlformats.org/officeDocument/2006/relationships/notesSlide" Target="../notesSlides/notesSlide92.xml"/><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9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3.xml"/><Relationship Id="rId1" Type="http://schemas.openxmlformats.org/officeDocument/2006/relationships/slideLayout" Target="../slideLayouts/slideLayout2.xml"/><Relationship Id="rId5" Type="http://schemas.openxmlformats.org/officeDocument/2006/relationships/image" Target="../media/image38.png"/><Relationship Id="rId4" Type="http://schemas.openxmlformats.org/officeDocument/2006/relationships/image" Target="../media/image37.png"/></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46">
            <a:extLst>
              <a:ext uri="{FF2B5EF4-FFF2-40B4-BE49-F238E27FC236}">
                <a16:creationId xmlns:a16="http://schemas.microsoft.com/office/drawing/2014/main" id="{52D93B9A-31D3-37ED-7B7A-77B4E9432640}"/>
              </a:ext>
            </a:extLst>
          </p:cNvPr>
          <p:cNvSpPr>
            <a:spLocks noGrp="1"/>
          </p:cNvSpPr>
          <p:nvPr>
            <p:ph type="title"/>
          </p:nvPr>
        </p:nvSpPr>
        <p:spPr/>
        <p:txBody>
          <a:bodyPr>
            <a:normAutofit/>
          </a:bodyPr>
          <a:lstStyle/>
          <a:p>
            <a:r>
              <a:rPr lang="en-US" altLang="en-US" sz="4400" b="1" dirty="0">
                <a:solidFill>
                  <a:srgbClr val="000099"/>
                </a:solidFill>
                <a:latin typeface="+mj-lt"/>
              </a:rPr>
              <a:t>Chapter 2</a:t>
            </a:r>
            <a:r>
              <a:rPr lang="en-US" altLang="en-US" sz="4800" b="1" dirty="0">
                <a:solidFill>
                  <a:srgbClr val="000099"/>
                </a:solidFill>
                <a:latin typeface="+mj-lt"/>
              </a:rPr>
              <a:t>: </a:t>
            </a:r>
            <a:r>
              <a:rPr lang="en-US" altLang="en-US" sz="4400" b="1" dirty="0">
                <a:solidFill>
                  <a:srgbClr val="000099"/>
                </a:solidFill>
                <a:latin typeface="+mj-lt"/>
              </a:rPr>
              <a:t>Application Layer</a:t>
            </a:r>
            <a:endParaRPr lang="en-US" dirty="0"/>
          </a:p>
        </p:txBody>
      </p:sp>
      <p:sp>
        <p:nvSpPr>
          <p:cNvPr id="3" name="Slide Number Placeholder 2">
            <a:extLst>
              <a:ext uri="{FF2B5EF4-FFF2-40B4-BE49-F238E27FC236}">
                <a16:creationId xmlns:a16="http://schemas.microsoft.com/office/drawing/2014/main" id="{28DF0E6E-AA3B-EEC8-E3BF-B223373376FB}"/>
              </a:ext>
            </a:extLst>
          </p:cNvPr>
          <p:cNvSpPr>
            <a:spLocks noGrp="1"/>
          </p:cNvSpPr>
          <p:nvPr>
            <p:ph type="sldNum" sz="quarter" idx="4"/>
          </p:nvPr>
        </p:nvSpPr>
        <p:spPr/>
        <p:txBody>
          <a:bodyPr/>
          <a:lstStyle/>
          <a:p>
            <a:r>
              <a:rPr lang="en-US"/>
              <a:t>Application Layer: 2-</a:t>
            </a:r>
            <a:fld id="{C4204591-24BD-A542-B9D5-F8D8A88D2FEE}" type="slidenum">
              <a:rPr lang="en-US" smtClean="0"/>
              <a:pPr/>
              <a:t>1</a:t>
            </a:fld>
            <a:endParaRPr lang="en-US" dirty="0"/>
          </a:p>
        </p:txBody>
      </p:sp>
      <p:sp>
        <p:nvSpPr>
          <p:cNvPr id="4" name="Rectangle 4">
            <a:extLst>
              <a:ext uri="{FF2B5EF4-FFF2-40B4-BE49-F238E27FC236}">
                <a16:creationId xmlns:a16="http://schemas.microsoft.com/office/drawing/2014/main" id="{22F41A1F-4173-65A0-74EB-A62E6866C770}"/>
              </a:ext>
            </a:extLst>
          </p:cNvPr>
          <p:cNvSpPr txBox="1">
            <a:spLocks noChangeArrowheads="1"/>
          </p:cNvSpPr>
          <p:nvPr/>
        </p:nvSpPr>
        <p:spPr>
          <a:xfrm>
            <a:off x="1613953" y="1236918"/>
            <a:ext cx="555466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Wingdings" pitchFamily="2" charset="2"/>
              <a:buNone/>
            </a:pPr>
            <a:r>
              <a:rPr lang="en-US" altLang="en-US" b="1" dirty="0">
                <a:latin typeface="Times New Roman" charset="0"/>
                <a:ea typeface="ＭＳ Ｐゴシック" charset="-128"/>
              </a:rPr>
              <a:t>Applications</a:t>
            </a:r>
          </a:p>
          <a:p>
            <a:pPr marL="0" indent="0" algn="ctr">
              <a:buFont typeface="Wingdings" pitchFamily="2" charset="2"/>
              <a:buNone/>
            </a:pPr>
            <a:r>
              <a:rPr lang="is-IS" altLang="en-US" dirty="0">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R</a:t>
            </a:r>
            <a:r>
              <a:rPr lang="is-IS" altLang="en-US" b="1" dirty="0">
                <a:solidFill>
                  <a:schemeClr val="bg1">
                    <a:lumMod val="85000"/>
                  </a:schemeClr>
                </a:solidFill>
                <a:latin typeface="Times New Roman" charset="0"/>
                <a:ea typeface="ＭＳ Ｐゴシック" charset="-128"/>
              </a:rPr>
              <a:t>eliable (or unreliable) transport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global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b="1" dirty="0">
                <a:solidFill>
                  <a:schemeClr val="bg1">
                    <a:lumMod val="85000"/>
                  </a:schemeClr>
                </a:solidFill>
                <a:latin typeface="Times New Roman" charset="0"/>
                <a:ea typeface="ＭＳ Ｐゴシック" charset="-128"/>
              </a:rPr>
              <a:t>Best-effort local packet delivery </a:t>
            </a:r>
          </a:p>
          <a:p>
            <a:pPr marL="0" indent="0" algn="ctr">
              <a:buFont typeface="Wingdings" pitchFamily="2" charset="2"/>
              <a:buNone/>
            </a:pPr>
            <a:r>
              <a:rPr lang="is-IS" altLang="en-US" dirty="0">
                <a:solidFill>
                  <a:schemeClr val="bg1">
                    <a:lumMod val="85000"/>
                  </a:schemeClr>
                </a:solidFill>
                <a:latin typeface="Times New Roman" charset="0"/>
                <a:ea typeface="ＭＳ Ｐゴシック" charset="-128"/>
              </a:rPr>
              <a:t>… built on ...</a:t>
            </a:r>
          </a:p>
          <a:p>
            <a:pPr marL="0" indent="0" algn="ctr">
              <a:buFont typeface="Wingdings" pitchFamily="2" charset="2"/>
              <a:buNone/>
            </a:pPr>
            <a:r>
              <a:rPr lang="en-US" altLang="en-US" dirty="0">
                <a:solidFill>
                  <a:schemeClr val="bg1">
                    <a:lumMod val="85000"/>
                  </a:schemeClr>
                </a:solidFill>
                <a:latin typeface="Times New Roman" charset="0"/>
                <a:ea typeface="ＭＳ Ｐゴシック" charset="-128"/>
              </a:rPr>
              <a:t>Physical transfer of bits </a:t>
            </a:r>
          </a:p>
          <a:p>
            <a:pPr marL="0" indent="0">
              <a:lnSpc>
                <a:spcPct val="80000"/>
              </a:lnSpc>
              <a:buFont typeface="Wingdings" pitchFamily="2" charset="2"/>
              <a:buNone/>
            </a:pPr>
            <a:endParaRPr lang="en-US" altLang="en-US" dirty="0">
              <a:latin typeface="Gill Sans MT" charset="0"/>
              <a:ea typeface="ＭＳ Ｐゴシック" charset="-128"/>
            </a:endParaRPr>
          </a:p>
        </p:txBody>
      </p:sp>
      <p:sp>
        <p:nvSpPr>
          <p:cNvPr id="5" name="Freeform 10">
            <a:extLst>
              <a:ext uri="{FF2B5EF4-FFF2-40B4-BE49-F238E27FC236}">
                <a16:creationId xmlns:a16="http://schemas.microsoft.com/office/drawing/2014/main" id="{E95AEB64-FDB7-E25B-D52C-9B06D5AA06A5}"/>
              </a:ext>
            </a:extLst>
          </p:cNvPr>
          <p:cNvSpPr>
            <a:spLocks/>
          </p:cNvSpPr>
          <p:nvPr/>
        </p:nvSpPr>
        <p:spPr bwMode="auto">
          <a:xfrm rot="10800000" flipH="1">
            <a:off x="10012187" y="1400408"/>
            <a:ext cx="450309" cy="4061761"/>
          </a:xfrm>
          <a:custGeom>
            <a:avLst/>
            <a:gdLst>
              <a:gd name="T0" fmla="*/ 2147483646 w 267"/>
              <a:gd name="T1" fmla="*/ 2147483646 h 1186"/>
              <a:gd name="T2" fmla="*/ 0 w 267"/>
              <a:gd name="T3" fmla="*/ 0 h 1186"/>
              <a:gd name="T4" fmla="*/ 0 w 267"/>
              <a:gd name="T5" fmla="*/ 2147483646 h 1186"/>
              <a:gd name="T6" fmla="*/ 2147483646 w 267"/>
              <a:gd name="T7" fmla="*/ 2147483646 h 1186"/>
              <a:gd name="T8" fmla="*/ 2147483646 w 267"/>
              <a:gd name="T9" fmla="*/ 2147483646 h 1186"/>
              <a:gd name="T10" fmla="*/ 0 60000 65536"/>
              <a:gd name="T11" fmla="*/ 0 60000 65536"/>
              <a:gd name="T12" fmla="*/ 0 60000 65536"/>
              <a:gd name="T13" fmla="*/ 0 60000 65536"/>
              <a:gd name="T14" fmla="*/ 0 60000 65536"/>
              <a:gd name="T15" fmla="*/ 0 w 267"/>
              <a:gd name="T16" fmla="*/ 0 h 1186"/>
              <a:gd name="T17" fmla="*/ 267 w 267"/>
              <a:gd name="T18" fmla="*/ 1186 h 1186"/>
              <a:gd name="connsiteX0" fmla="*/ 11593 w 11593"/>
              <a:gd name="connsiteY0" fmla="*/ 0 h 10109"/>
              <a:gd name="connsiteX1" fmla="*/ 0 w 11593"/>
              <a:gd name="connsiteY1" fmla="*/ 109 h 10109"/>
              <a:gd name="connsiteX2" fmla="*/ 0 w 11593"/>
              <a:gd name="connsiteY2" fmla="*/ 10109 h 10109"/>
              <a:gd name="connsiteX3" fmla="*/ 10000 w 11593"/>
              <a:gd name="connsiteY3" fmla="*/ 5606 h 10109"/>
              <a:gd name="connsiteX4" fmla="*/ 11593 w 11593"/>
              <a:gd name="connsiteY4" fmla="*/ 0 h 10109"/>
              <a:gd name="connsiteX0" fmla="*/ 11593 w 12080"/>
              <a:gd name="connsiteY0" fmla="*/ 0 h 10109"/>
              <a:gd name="connsiteX1" fmla="*/ 0 w 12080"/>
              <a:gd name="connsiteY1" fmla="*/ 109 h 10109"/>
              <a:gd name="connsiteX2" fmla="*/ 0 w 12080"/>
              <a:gd name="connsiteY2" fmla="*/ 10109 h 10109"/>
              <a:gd name="connsiteX3" fmla="*/ 12080 w 12080"/>
              <a:gd name="connsiteY3" fmla="*/ 1850 h 10109"/>
              <a:gd name="connsiteX4" fmla="*/ 11593 w 12080"/>
              <a:gd name="connsiteY4" fmla="*/ 0 h 10109"/>
              <a:gd name="connsiteX0" fmla="*/ 11593 w 12080"/>
              <a:gd name="connsiteY0" fmla="*/ 2239 h 12348"/>
              <a:gd name="connsiteX1" fmla="*/ 0 w 12080"/>
              <a:gd name="connsiteY1" fmla="*/ 0 h 12348"/>
              <a:gd name="connsiteX2" fmla="*/ 0 w 12080"/>
              <a:gd name="connsiteY2" fmla="*/ 12348 h 12348"/>
              <a:gd name="connsiteX3" fmla="*/ 12080 w 12080"/>
              <a:gd name="connsiteY3" fmla="*/ 4089 h 12348"/>
              <a:gd name="connsiteX4" fmla="*/ 11593 w 12080"/>
              <a:gd name="connsiteY4" fmla="*/ 2239 h 12348"/>
              <a:gd name="connsiteX0" fmla="*/ 12841 w 13328"/>
              <a:gd name="connsiteY0" fmla="*/ 10034 h 20143"/>
              <a:gd name="connsiteX1" fmla="*/ 0 w 13328"/>
              <a:gd name="connsiteY1" fmla="*/ 0 h 20143"/>
              <a:gd name="connsiteX2" fmla="*/ 1248 w 13328"/>
              <a:gd name="connsiteY2" fmla="*/ 20143 h 20143"/>
              <a:gd name="connsiteX3" fmla="*/ 13328 w 13328"/>
              <a:gd name="connsiteY3" fmla="*/ 11884 h 20143"/>
              <a:gd name="connsiteX4" fmla="*/ 12841 w 13328"/>
              <a:gd name="connsiteY4" fmla="*/ 10034 h 20143"/>
              <a:gd name="connsiteX0" fmla="*/ 12425 w 13328"/>
              <a:gd name="connsiteY0" fmla="*/ 0 h 21660"/>
              <a:gd name="connsiteX1" fmla="*/ 0 w 13328"/>
              <a:gd name="connsiteY1" fmla="*/ 1517 h 21660"/>
              <a:gd name="connsiteX2" fmla="*/ 1248 w 13328"/>
              <a:gd name="connsiteY2" fmla="*/ 21660 h 21660"/>
              <a:gd name="connsiteX3" fmla="*/ 13328 w 13328"/>
              <a:gd name="connsiteY3" fmla="*/ 13401 h 21660"/>
              <a:gd name="connsiteX4" fmla="*/ 12425 w 13328"/>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 name="connsiteX0" fmla="*/ 12425 w 12496"/>
              <a:gd name="connsiteY0" fmla="*/ 0 h 21660"/>
              <a:gd name="connsiteX1" fmla="*/ 0 w 12496"/>
              <a:gd name="connsiteY1" fmla="*/ 1517 h 21660"/>
              <a:gd name="connsiteX2" fmla="*/ 1248 w 12496"/>
              <a:gd name="connsiteY2" fmla="*/ 21660 h 21660"/>
              <a:gd name="connsiteX3" fmla="*/ 12496 w 12496"/>
              <a:gd name="connsiteY3" fmla="*/ 4855 h 21660"/>
              <a:gd name="connsiteX4" fmla="*/ 12425 w 12496"/>
              <a:gd name="connsiteY4" fmla="*/ 0 h 21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6" h="21660">
                <a:moveTo>
                  <a:pt x="12425" y="0"/>
                </a:moveTo>
                <a:lnTo>
                  <a:pt x="0" y="1517"/>
                </a:lnTo>
                <a:lnTo>
                  <a:pt x="1248" y="21660"/>
                </a:lnTo>
                <a:cubicBezTo>
                  <a:pt x="4581" y="12959"/>
                  <a:pt x="6667" y="10269"/>
                  <a:pt x="12496" y="4855"/>
                </a:cubicBezTo>
                <a:cubicBezTo>
                  <a:pt x="12472" y="3237"/>
                  <a:pt x="12449" y="1618"/>
                  <a:pt x="12425" y="0"/>
                </a:cubicBezTo>
                <a:close/>
              </a:path>
            </a:pathLst>
          </a:custGeom>
          <a:gradFill rotWithShape="1">
            <a:gsLst>
              <a:gs pos="0">
                <a:srgbClr val="3C6CDF"/>
              </a:gs>
              <a:gs pos="100000">
                <a:schemeClr val="bg1"/>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 name="Group 950">
            <a:extLst>
              <a:ext uri="{FF2B5EF4-FFF2-40B4-BE49-F238E27FC236}">
                <a16:creationId xmlns:a16="http://schemas.microsoft.com/office/drawing/2014/main" id="{5FA1BF02-5C42-DD6D-F910-3E73863ECC8B}"/>
              </a:ext>
            </a:extLst>
          </p:cNvPr>
          <p:cNvGrpSpPr>
            <a:grpSpLocks/>
          </p:cNvGrpSpPr>
          <p:nvPr/>
        </p:nvGrpSpPr>
        <p:grpSpPr bwMode="auto">
          <a:xfrm>
            <a:off x="10203293" y="4785114"/>
            <a:ext cx="374754" cy="833726"/>
            <a:chOff x="4140" y="429"/>
            <a:chExt cx="1425" cy="2396"/>
          </a:xfrm>
        </p:grpSpPr>
        <p:sp>
          <p:nvSpPr>
            <p:cNvPr id="7" name="Freeform 951">
              <a:extLst>
                <a:ext uri="{FF2B5EF4-FFF2-40B4-BE49-F238E27FC236}">
                  <a16:creationId xmlns:a16="http://schemas.microsoft.com/office/drawing/2014/main" id="{BFCABE1B-FAFC-7E1D-154B-8B928C70C93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952">
              <a:extLst>
                <a:ext uri="{FF2B5EF4-FFF2-40B4-BE49-F238E27FC236}">
                  <a16:creationId xmlns:a16="http://schemas.microsoft.com/office/drawing/2014/main" id="{15054CA4-3FDF-620D-27E2-1BB457D2454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Freeform 953">
              <a:extLst>
                <a:ext uri="{FF2B5EF4-FFF2-40B4-BE49-F238E27FC236}">
                  <a16:creationId xmlns:a16="http://schemas.microsoft.com/office/drawing/2014/main" id="{66C54FEE-EB3B-6A13-2732-195C51CB9A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Freeform 954">
              <a:extLst>
                <a:ext uri="{FF2B5EF4-FFF2-40B4-BE49-F238E27FC236}">
                  <a16:creationId xmlns:a16="http://schemas.microsoft.com/office/drawing/2014/main" id="{2314E321-E6B1-66A5-5811-5604025658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955">
              <a:extLst>
                <a:ext uri="{FF2B5EF4-FFF2-40B4-BE49-F238E27FC236}">
                  <a16:creationId xmlns:a16="http://schemas.microsoft.com/office/drawing/2014/main" id="{99423124-C200-6168-354A-CA3A1574239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2" name="Group 956">
              <a:extLst>
                <a:ext uri="{FF2B5EF4-FFF2-40B4-BE49-F238E27FC236}">
                  <a16:creationId xmlns:a16="http://schemas.microsoft.com/office/drawing/2014/main" id="{C5294683-0B19-A662-C394-A3515A9CEEFC}"/>
                </a:ext>
              </a:extLst>
            </p:cNvPr>
            <p:cNvGrpSpPr>
              <a:grpSpLocks/>
            </p:cNvGrpSpPr>
            <p:nvPr/>
          </p:nvGrpSpPr>
          <p:grpSpPr bwMode="auto">
            <a:xfrm>
              <a:off x="4749" y="668"/>
              <a:ext cx="581" cy="145"/>
              <a:chOff x="614" y="2568"/>
              <a:chExt cx="725" cy="139"/>
            </a:xfrm>
          </p:grpSpPr>
          <p:sp>
            <p:nvSpPr>
              <p:cNvPr id="37" name="AutoShape 957">
                <a:extLst>
                  <a:ext uri="{FF2B5EF4-FFF2-40B4-BE49-F238E27FC236}">
                    <a16:creationId xmlns:a16="http://schemas.microsoft.com/office/drawing/2014/main" id="{A2872C49-12C3-09C1-6F58-A5915BD5506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 name="AutoShape 958">
                <a:extLst>
                  <a:ext uri="{FF2B5EF4-FFF2-40B4-BE49-F238E27FC236}">
                    <a16:creationId xmlns:a16="http://schemas.microsoft.com/office/drawing/2014/main" id="{6E7921BF-0CE5-FB6A-0FFF-196995E45A6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3" name="Rectangle 959">
              <a:extLst>
                <a:ext uri="{FF2B5EF4-FFF2-40B4-BE49-F238E27FC236}">
                  <a16:creationId xmlns:a16="http://schemas.microsoft.com/office/drawing/2014/main" id="{B0485E57-AC81-5795-DA7C-00BBCA35E7D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 name="Group 960">
              <a:extLst>
                <a:ext uri="{FF2B5EF4-FFF2-40B4-BE49-F238E27FC236}">
                  <a16:creationId xmlns:a16="http://schemas.microsoft.com/office/drawing/2014/main" id="{49AB8F27-6DD2-200B-3380-1553554541A1}"/>
                </a:ext>
              </a:extLst>
            </p:cNvPr>
            <p:cNvGrpSpPr>
              <a:grpSpLocks/>
            </p:cNvGrpSpPr>
            <p:nvPr/>
          </p:nvGrpSpPr>
          <p:grpSpPr bwMode="auto">
            <a:xfrm>
              <a:off x="4747" y="994"/>
              <a:ext cx="581" cy="134"/>
              <a:chOff x="614" y="2568"/>
              <a:chExt cx="725" cy="139"/>
            </a:xfrm>
          </p:grpSpPr>
          <p:sp>
            <p:nvSpPr>
              <p:cNvPr id="35" name="AutoShape 961">
                <a:extLst>
                  <a:ext uri="{FF2B5EF4-FFF2-40B4-BE49-F238E27FC236}">
                    <a16:creationId xmlns:a16="http://schemas.microsoft.com/office/drawing/2014/main" id="{F7501550-9DA2-1DF1-803E-F8763ACC333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 name="AutoShape 962">
                <a:extLst>
                  <a:ext uri="{FF2B5EF4-FFF2-40B4-BE49-F238E27FC236}">
                    <a16:creationId xmlns:a16="http://schemas.microsoft.com/office/drawing/2014/main" id="{9FAEBC2F-EA5D-6B93-28CA-33FB2EF549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Rectangle 963">
              <a:extLst>
                <a:ext uri="{FF2B5EF4-FFF2-40B4-BE49-F238E27FC236}">
                  <a16:creationId xmlns:a16="http://schemas.microsoft.com/office/drawing/2014/main" id="{4EB9BC82-75A2-D51A-8EF6-5368871684D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 name="Rectangle 964">
              <a:extLst>
                <a:ext uri="{FF2B5EF4-FFF2-40B4-BE49-F238E27FC236}">
                  <a16:creationId xmlns:a16="http://schemas.microsoft.com/office/drawing/2014/main" id="{88FF9308-D266-4C5D-E9D6-863227C2A5F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7" name="Group 965">
              <a:extLst>
                <a:ext uri="{FF2B5EF4-FFF2-40B4-BE49-F238E27FC236}">
                  <a16:creationId xmlns:a16="http://schemas.microsoft.com/office/drawing/2014/main" id="{3AA307B2-6BE5-9CD6-DDB9-DF2670A6D46A}"/>
                </a:ext>
              </a:extLst>
            </p:cNvPr>
            <p:cNvGrpSpPr>
              <a:grpSpLocks/>
            </p:cNvGrpSpPr>
            <p:nvPr/>
          </p:nvGrpSpPr>
          <p:grpSpPr bwMode="auto">
            <a:xfrm>
              <a:off x="4735" y="1627"/>
              <a:ext cx="582" cy="151"/>
              <a:chOff x="614" y="2568"/>
              <a:chExt cx="725" cy="139"/>
            </a:xfrm>
          </p:grpSpPr>
          <p:sp>
            <p:nvSpPr>
              <p:cNvPr id="33" name="AutoShape 966">
                <a:extLst>
                  <a:ext uri="{FF2B5EF4-FFF2-40B4-BE49-F238E27FC236}">
                    <a16:creationId xmlns:a16="http://schemas.microsoft.com/office/drawing/2014/main" id="{9982FFC5-B588-915B-AB63-B67A73AA21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 name="AutoShape 967">
                <a:extLst>
                  <a:ext uri="{FF2B5EF4-FFF2-40B4-BE49-F238E27FC236}">
                    <a16:creationId xmlns:a16="http://schemas.microsoft.com/office/drawing/2014/main" id="{987C22C5-720D-0299-A16B-D1931A7A739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 name="Freeform 968">
              <a:extLst>
                <a:ext uri="{FF2B5EF4-FFF2-40B4-BE49-F238E27FC236}">
                  <a16:creationId xmlns:a16="http://schemas.microsoft.com/office/drawing/2014/main" id="{AB1E33D2-900B-8F82-03AD-C05772D1D3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 name="Group 969">
              <a:extLst>
                <a:ext uri="{FF2B5EF4-FFF2-40B4-BE49-F238E27FC236}">
                  <a16:creationId xmlns:a16="http://schemas.microsoft.com/office/drawing/2014/main" id="{B170BD30-8857-5CC9-C389-25987B3EF075}"/>
                </a:ext>
              </a:extLst>
            </p:cNvPr>
            <p:cNvGrpSpPr>
              <a:grpSpLocks/>
            </p:cNvGrpSpPr>
            <p:nvPr/>
          </p:nvGrpSpPr>
          <p:grpSpPr bwMode="auto">
            <a:xfrm>
              <a:off x="4739" y="1327"/>
              <a:ext cx="582" cy="139"/>
              <a:chOff x="614" y="2568"/>
              <a:chExt cx="725" cy="139"/>
            </a:xfrm>
          </p:grpSpPr>
          <p:sp>
            <p:nvSpPr>
              <p:cNvPr id="31" name="AutoShape 970">
                <a:extLst>
                  <a:ext uri="{FF2B5EF4-FFF2-40B4-BE49-F238E27FC236}">
                    <a16:creationId xmlns:a16="http://schemas.microsoft.com/office/drawing/2014/main" id="{5ED6DC4F-EB12-4F56-8E26-4654E127A90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 name="AutoShape 971">
                <a:extLst>
                  <a:ext uri="{FF2B5EF4-FFF2-40B4-BE49-F238E27FC236}">
                    <a16:creationId xmlns:a16="http://schemas.microsoft.com/office/drawing/2014/main" id="{E4E347CF-CF2E-87A8-07BE-1F27BEAC25E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0" name="Rectangle 972">
              <a:extLst>
                <a:ext uri="{FF2B5EF4-FFF2-40B4-BE49-F238E27FC236}">
                  <a16:creationId xmlns:a16="http://schemas.microsoft.com/office/drawing/2014/main" id="{5F1896C8-4421-476C-BA9E-6B2DE5624BD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973">
              <a:extLst>
                <a:ext uri="{FF2B5EF4-FFF2-40B4-BE49-F238E27FC236}">
                  <a16:creationId xmlns:a16="http://schemas.microsoft.com/office/drawing/2014/main" id="{258A76F4-7509-7114-59D8-495B3BDF711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Freeform 974">
              <a:extLst>
                <a:ext uri="{FF2B5EF4-FFF2-40B4-BE49-F238E27FC236}">
                  <a16:creationId xmlns:a16="http://schemas.microsoft.com/office/drawing/2014/main" id="{709E752C-6443-F08A-27CD-48632E823F61}"/>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Oval 975">
              <a:extLst>
                <a:ext uri="{FF2B5EF4-FFF2-40B4-BE49-F238E27FC236}">
                  <a16:creationId xmlns:a16="http://schemas.microsoft.com/office/drawing/2014/main" id="{4339FC2C-9CD6-A0D4-610F-1C8BC688D2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 name="Freeform 976">
              <a:extLst>
                <a:ext uri="{FF2B5EF4-FFF2-40B4-BE49-F238E27FC236}">
                  <a16:creationId xmlns:a16="http://schemas.microsoft.com/office/drawing/2014/main" id="{9AB21E6C-8519-DB0B-C4AC-663F5D524B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AutoShape 977">
              <a:extLst>
                <a:ext uri="{FF2B5EF4-FFF2-40B4-BE49-F238E27FC236}">
                  <a16:creationId xmlns:a16="http://schemas.microsoft.com/office/drawing/2014/main" id="{34689C98-109D-7864-8CFC-B2223086E73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6" name="AutoShape 978">
              <a:extLst>
                <a:ext uri="{FF2B5EF4-FFF2-40B4-BE49-F238E27FC236}">
                  <a16:creationId xmlns:a16="http://schemas.microsoft.com/office/drawing/2014/main" id="{E670EB26-D52B-1342-9177-94BE4FBCDB0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 name="Oval 979">
              <a:extLst>
                <a:ext uri="{FF2B5EF4-FFF2-40B4-BE49-F238E27FC236}">
                  <a16:creationId xmlns:a16="http://schemas.microsoft.com/office/drawing/2014/main" id="{B97660B9-AE8D-8944-B2C1-AFFD9C7D176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 name="Oval 980">
              <a:extLst>
                <a:ext uri="{FF2B5EF4-FFF2-40B4-BE49-F238E27FC236}">
                  <a16:creationId xmlns:a16="http://schemas.microsoft.com/office/drawing/2014/main" id="{45A8A82E-4FB2-1933-C17C-08F17F59D3F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 name="Oval 981">
              <a:extLst>
                <a:ext uri="{FF2B5EF4-FFF2-40B4-BE49-F238E27FC236}">
                  <a16:creationId xmlns:a16="http://schemas.microsoft.com/office/drawing/2014/main" id="{43833DC2-B634-A3D6-C880-8D03AAFCB51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 name="Rectangle 982">
              <a:extLst>
                <a:ext uri="{FF2B5EF4-FFF2-40B4-BE49-F238E27FC236}">
                  <a16:creationId xmlns:a16="http://schemas.microsoft.com/office/drawing/2014/main" id="{26991209-8195-484E-F83A-9D6922ED717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9" name="Group 38">
            <a:extLst>
              <a:ext uri="{FF2B5EF4-FFF2-40B4-BE49-F238E27FC236}">
                <a16:creationId xmlns:a16="http://schemas.microsoft.com/office/drawing/2014/main" id="{D7EFEE17-EE91-B2ED-42F6-C898674D0BBE}"/>
              </a:ext>
            </a:extLst>
          </p:cNvPr>
          <p:cNvGrpSpPr/>
          <p:nvPr/>
        </p:nvGrpSpPr>
        <p:grpSpPr>
          <a:xfrm>
            <a:off x="8317030" y="1236918"/>
            <a:ext cx="1765726" cy="4034752"/>
            <a:chOff x="1484027" y="1706480"/>
            <a:chExt cx="1765726" cy="4034752"/>
          </a:xfrm>
        </p:grpSpPr>
        <p:sp>
          <p:nvSpPr>
            <p:cNvPr id="40" name="Rectangle 24">
              <a:extLst>
                <a:ext uri="{FF2B5EF4-FFF2-40B4-BE49-F238E27FC236}">
                  <a16:creationId xmlns:a16="http://schemas.microsoft.com/office/drawing/2014/main" id="{EFB97C61-C87C-F1EC-D416-4880D07791E1}"/>
                </a:ext>
              </a:extLst>
            </p:cNvPr>
            <p:cNvSpPr>
              <a:spLocks noChangeArrowheads="1"/>
            </p:cNvSpPr>
            <p:nvPr/>
          </p:nvSpPr>
          <p:spPr bwMode="auto">
            <a:xfrm>
              <a:off x="1528997" y="1870247"/>
              <a:ext cx="1648917" cy="3870985"/>
            </a:xfrm>
            <a:prstGeom prst="rect">
              <a:avLst/>
            </a:prstGeom>
            <a:solidFill>
              <a:schemeClr val="bg1"/>
            </a:solidFill>
            <a:ln w="28575">
              <a:solidFill>
                <a:schemeClr val="tx1"/>
              </a:solidFill>
              <a:miter lim="800000"/>
              <a:headEnd/>
              <a:tailEnd/>
            </a:ln>
            <a:effectLst>
              <a:outerShdw blurRad="76200" dist="38100" dir="18900000" sx="101000" sy="101000" algn="bl" rotWithShape="0">
                <a:prstClr val="black">
                  <a:alpha val="40000"/>
                </a:prstClr>
              </a:outerShdw>
            </a:effec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 name="Text Box 26">
              <a:extLst>
                <a:ext uri="{FF2B5EF4-FFF2-40B4-BE49-F238E27FC236}">
                  <a16:creationId xmlns:a16="http://schemas.microsoft.com/office/drawing/2014/main" id="{D3D80EA6-250D-D74B-C28B-7F25C77FEF7D}"/>
                </a:ext>
              </a:extLst>
            </p:cNvPr>
            <p:cNvSpPr txBox="1">
              <a:spLocks noChangeArrowheads="1"/>
            </p:cNvSpPr>
            <p:nvPr/>
          </p:nvSpPr>
          <p:spPr bwMode="auto">
            <a:xfrm>
              <a:off x="1484027" y="1706480"/>
              <a:ext cx="1765726" cy="403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1" i="0" u="none" strike="noStrike" kern="1200" cap="none" spc="0" normalizeH="0" baseline="0" noProof="0" dirty="0">
                  <a:ln>
                    <a:noFill/>
                  </a:ln>
                  <a:effectLst/>
                  <a:uLnTx/>
                  <a:uFillTx/>
                  <a:latin typeface="+mn-lt"/>
                  <a:ea typeface="MS PGothic" panose="020B0600070205080204" pitchFamily="34" charset="-128"/>
                  <a:cs typeface="Arial" panose="020B0604020202020204" pitchFamily="34" charset="0"/>
                </a:rPr>
                <a:t>application</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transport</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network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link</a:t>
              </a:r>
            </a:p>
            <a:p>
              <a:pPr marL="0" marR="0" lvl="0" indent="0" algn="ctr" defTabSz="914400" rtl="0" eaLnBrk="1" fontAlgn="auto" latinLnBrk="0" hangingPunct="1">
                <a:lnSpc>
                  <a:spcPct val="21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rPr>
                <a:t>physical</a:t>
              </a:r>
              <a:endParaRPr kumimoji="0" lang="en-US" altLang="en-US" sz="1800" b="0" i="0" u="none" strike="noStrike" kern="1200" cap="none" spc="0" normalizeH="0" baseline="0" noProof="0" dirty="0">
                <a:ln>
                  <a:noFill/>
                </a:ln>
                <a:solidFill>
                  <a:schemeClr val="bg1">
                    <a:lumMod val="85000"/>
                  </a:schemeClr>
                </a:solidFill>
                <a:effectLst/>
                <a:uLnTx/>
                <a:uFillTx/>
                <a:latin typeface="+mn-lt"/>
                <a:ea typeface="MS PGothic" panose="020B0600070205080204" pitchFamily="34" charset="-128"/>
                <a:cs typeface="Arial" panose="020B0604020202020204" pitchFamily="34" charset="0"/>
              </a:endParaRPr>
            </a:p>
          </p:txBody>
        </p:sp>
        <p:cxnSp>
          <p:nvCxnSpPr>
            <p:cNvPr id="42" name="Straight Connector 41">
              <a:extLst>
                <a:ext uri="{FF2B5EF4-FFF2-40B4-BE49-F238E27FC236}">
                  <a16:creationId xmlns:a16="http://schemas.microsoft.com/office/drawing/2014/main" id="{8AD1F0B8-B850-2242-DC7F-CBA17DF4867E}"/>
                </a:ext>
              </a:extLst>
            </p:cNvPr>
            <p:cNvCxnSpPr>
              <a:cxnSpLocks/>
            </p:cNvCxnSpPr>
            <p:nvPr/>
          </p:nvCxnSpPr>
          <p:spPr>
            <a:xfrm>
              <a:off x="1534432" y="2675745"/>
              <a:ext cx="16434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089010DC-46E9-C32A-1814-DB789043A434}"/>
                </a:ext>
              </a:extLst>
            </p:cNvPr>
            <p:cNvCxnSpPr>
              <a:cxnSpLocks/>
            </p:cNvCxnSpPr>
            <p:nvPr/>
          </p:nvCxnSpPr>
          <p:spPr>
            <a:xfrm>
              <a:off x="1506952" y="3472722"/>
              <a:ext cx="16559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B3B220E-87D7-6D22-E870-302DCD70BA5C}"/>
                </a:ext>
              </a:extLst>
            </p:cNvPr>
            <p:cNvCxnSpPr>
              <a:cxnSpLocks/>
            </p:cNvCxnSpPr>
            <p:nvPr/>
          </p:nvCxnSpPr>
          <p:spPr>
            <a:xfrm>
              <a:off x="1509450" y="4209737"/>
              <a:ext cx="166846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7E1DAD7-AA1B-054D-0BBC-253CD42CA31F}"/>
                </a:ext>
              </a:extLst>
            </p:cNvPr>
            <p:cNvCxnSpPr>
              <a:cxnSpLocks/>
            </p:cNvCxnSpPr>
            <p:nvPr/>
          </p:nvCxnSpPr>
          <p:spPr>
            <a:xfrm>
              <a:off x="1511947" y="4991726"/>
              <a:ext cx="16509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Rectangle 45">
            <a:extLst>
              <a:ext uri="{FF2B5EF4-FFF2-40B4-BE49-F238E27FC236}">
                <a16:creationId xmlns:a16="http://schemas.microsoft.com/office/drawing/2014/main" id="{886CE080-9660-607A-480D-17F044D483F4}"/>
              </a:ext>
            </a:extLst>
          </p:cNvPr>
          <p:cNvSpPr/>
          <p:nvPr/>
        </p:nvSpPr>
        <p:spPr>
          <a:xfrm>
            <a:off x="-3161" y="6915988"/>
            <a:ext cx="12192000" cy="923330"/>
          </a:xfrm>
          <a:prstGeom prst="rect">
            <a:avLst/>
          </a:prstGeom>
        </p:spPr>
        <p:txBody>
          <a:bodyPr wrap="square">
            <a:spAutoFit/>
          </a:bodyPr>
          <a:lstStyle/>
          <a:p>
            <a:pPr algn="ctr"/>
            <a:r>
              <a:rPr lang="en-US" altLang="en-US" dirty="0">
                <a:solidFill>
                  <a:srgbClr val="FF0000"/>
                </a:solidFill>
                <a:latin typeface="Gill Sans MT" charset="0"/>
                <a:ea typeface="Gill Sans MT" charset="0"/>
                <a:cs typeface="Gill Sans MT" charset="0"/>
              </a:rPr>
              <a:t>Source: Scott </a:t>
            </a:r>
            <a:r>
              <a:rPr lang="en-US" altLang="en-US" dirty="0" err="1">
                <a:solidFill>
                  <a:srgbClr val="FF0000"/>
                </a:solidFill>
                <a:latin typeface="Gill Sans MT" charset="0"/>
                <a:ea typeface="Gill Sans MT" charset="0"/>
                <a:cs typeface="Gill Sans MT" charset="0"/>
              </a:rPr>
              <a:t>Shenker</a:t>
            </a:r>
            <a:r>
              <a:rPr lang="en-US" altLang="en-US" dirty="0">
                <a:solidFill>
                  <a:srgbClr val="FF0000"/>
                </a:solidFill>
                <a:latin typeface="Gill Sans MT" charset="0"/>
                <a:ea typeface="Gill Sans MT" charset="0"/>
                <a:cs typeface="Gill Sans MT" charset="0"/>
              </a:rPr>
              <a:t> (UC Berkeley): slide 7 at </a:t>
            </a:r>
            <a:r>
              <a:rPr lang="en-US" dirty="0">
                <a:solidFill>
                  <a:srgbClr val="FF0000"/>
                </a:solidFill>
                <a:latin typeface="Gill Sans MT" charset="0"/>
                <a:ea typeface="Gill Sans MT" charset="0"/>
                <a:cs typeface="Gill Sans MT" charset="0"/>
              </a:rPr>
              <a:t>The Future of Networking, and the Past of Protocols</a:t>
            </a:r>
            <a:endParaRPr lang="en-US" altLang="en-US" dirty="0">
              <a:solidFill>
                <a:srgbClr val="FF0000"/>
              </a:solidFill>
              <a:latin typeface="Gill Sans MT" charset="0"/>
              <a:ea typeface="Gill Sans MT" charset="0"/>
              <a:cs typeface="Gill Sans MT" charset="0"/>
            </a:endParaRPr>
          </a:p>
          <a:p>
            <a:pPr algn="ctr"/>
            <a:r>
              <a:rPr lang="en-US" altLang="en-US" dirty="0">
                <a:solidFill>
                  <a:srgbClr val="FF0000"/>
                </a:solidFill>
                <a:latin typeface="Gill Sans MT" charset="0"/>
                <a:ea typeface="Gill Sans MT" charset="0"/>
                <a:cs typeface="Gill Sans MT" charset="0"/>
              </a:rPr>
              <a:t>https://</a:t>
            </a:r>
            <a:r>
              <a:rPr lang="en-US" altLang="en-US" dirty="0" err="1">
                <a:solidFill>
                  <a:srgbClr val="FF0000"/>
                </a:solidFill>
                <a:latin typeface="Gill Sans MT" charset="0"/>
                <a:ea typeface="Gill Sans MT" charset="0"/>
                <a:cs typeface="Gill Sans MT" charset="0"/>
              </a:rPr>
              <a:t>www.youtube.com</a:t>
            </a:r>
            <a:r>
              <a:rPr lang="en-US" altLang="en-US" dirty="0">
                <a:solidFill>
                  <a:srgbClr val="FF0000"/>
                </a:solidFill>
                <a:latin typeface="Gill Sans MT" charset="0"/>
                <a:ea typeface="Gill Sans MT" charset="0"/>
                <a:cs typeface="Gill Sans MT" charset="0"/>
              </a:rPr>
              <a:t>/</a:t>
            </a:r>
            <a:r>
              <a:rPr lang="en-US" altLang="en-US" dirty="0" err="1">
                <a:solidFill>
                  <a:srgbClr val="FF0000"/>
                </a:solidFill>
                <a:latin typeface="Gill Sans MT" charset="0"/>
                <a:ea typeface="Gill Sans MT" charset="0"/>
                <a:cs typeface="Gill Sans MT" charset="0"/>
              </a:rPr>
              <a:t>watch?v</a:t>
            </a:r>
            <a:r>
              <a:rPr lang="en-US" altLang="en-US" dirty="0">
                <a:solidFill>
                  <a:srgbClr val="FF0000"/>
                </a:solidFill>
                <a:latin typeface="Gill Sans MT" charset="0"/>
                <a:ea typeface="Gill Sans MT" charset="0"/>
                <a:cs typeface="Gill Sans MT" charset="0"/>
              </a:rPr>
              <a:t>=YHeyuD89n1Y&amp;t=111s</a:t>
            </a:r>
          </a:p>
          <a:p>
            <a:pPr algn="ctr"/>
            <a:endParaRPr lang="en-US" altLang="en-US" dirty="0">
              <a:solidFill>
                <a:srgbClr val="FF0000"/>
              </a:solidFill>
              <a:latin typeface="Gill Sans MT" charset="0"/>
              <a:ea typeface="Gill Sans MT" charset="0"/>
              <a:cs typeface="Gill Sans MT" charset="0"/>
            </a:endParaRPr>
          </a:p>
        </p:txBody>
      </p:sp>
      <p:sp>
        <p:nvSpPr>
          <p:cNvPr id="2" name="Rectangle 3">
            <a:extLst>
              <a:ext uri="{FF2B5EF4-FFF2-40B4-BE49-F238E27FC236}">
                <a16:creationId xmlns:a16="http://schemas.microsoft.com/office/drawing/2014/main" id="{2FDFDDCC-C19C-AD86-853D-3D5F241BD4F6}"/>
              </a:ext>
            </a:extLst>
          </p:cNvPr>
          <p:cNvSpPr>
            <a:spLocks noChangeArrowheads="1"/>
          </p:cNvSpPr>
          <p:nvPr/>
        </p:nvSpPr>
        <p:spPr bwMode="auto">
          <a:xfrm>
            <a:off x="3278183" y="-278792"/>
            <a:ext cx="7780865"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endParaRPr lang="en-US" altLang="en-US" sz="5400" b="1" dirty="0">
              <a:solidFill>
                <a:srgbClr val="000099"/>
              </a:solidFill>
              <a:latin typeface="+mj-lt"/>
            </a:endParaRPr>
          </a:p>
        </p:txBody>
      </p:sp>
      <p:sp>
        <p:nvSpPr>
          <p:cNvPr id="49" name="Text Box 6">
            <a:extLst>
              <a:ext uri="{FF2B5EF4-FFF2-40B4-BE49-F238E27FC236}">
                <a16:creationId xmlns:a16="http://schemas.microsoft.com/office/drawing/2014/main" id="{F8B967B4-F5F3-D024-3F66-E1F2A3A62C48}"/>
              </a:ext>
            </a:extLst>
          </p:cNvPr>
          <p:cNvSpPr txBox="1">
            <a:spLocks noChangeArrowheads="1"/>
          </p:cNvSpPr>
          <p:nvPr/>
        </p:nvSpPr>
        <p:spPr bwMode="auto">
          <a:xfrm>
            <a:off x="-3161" y="5993493"/>
            <a:ext cx="813209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dirty="0">
                <a:solidFill>
                  <a:srgbClr val="FF0000"/>
                </a:solidFill>
                <a:latin typeface="+mn-lt"/>
              </a:rPr>
              <a:t>The source PowerPoint slides are public available, provided by Authors (JFK/KWR). They are revised for CS536@Purdue. </a:t>
            </a:r>
            <a:endParaRPr lang="en-US" altLang="en-US" dirty="0">
              <a:solidFill>
                <a:srgbClr val="FF0000"/>
              </a:solidFill>
            </a:endParaRPr>
          </a:p>
        </p:txBody>
      </p:sp>
    </p:spTree>
    <p:extLst>
      <p:ext uri="{BB962C8B-B14F-4D97-AF65-F5344CB8AC3E}">
        <p14:creationId xmlns:p14="http://schemas.microsoft.com/office/powerpoint/2010/main" val="9823546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a:t>
            </a:fld>
            <a:endParaRPr lang="en-US" dirty="0"/>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Effect transition="in" filter="dissolve">
                                      <p:cBhvr>
                                        <p:cTn id="13" dur="500"/>
                                        <p:tgtEl>
                                          <p:spTgt spid="7">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7">
                                            <p:txEl>
                                              <p:pRg st="5" end="5"/>
                                            </p:txEl>
                                          </p:spTgt>
                                        </p:tgtEl>
                                        <p:attrNameLst>
                                          <p:attrName>style.visibility</p:attrName>
                                        </p:attrNameLst>
                                      </p:cBhvr>
                                      <p:to>
                                        <p:strVal val="visible"/>
                                      </p:to>
                                    </p:set>
                                    <p:animEffect transition="in" filter="dissolve">
                                      <p:cBhvr>
                                        <p:cTn id="16" dur="500"/>
                                        <p:tgtEl>
                                          <p:spTgt spid="7">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dissolve">
                                      <p:cBhvr>
                                        <p:cTn id="26" dur="500"/>
                                        <p:tgtEl>
                                          <p:spTgt spid="8">
                                            <p:txEl>
                                              <p:pRg st="0" end="0"/>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8">
                                            <p:txEl>
                                              <p:pRg st="1" end="1"/>
                                            </p:txEl>
                                          </p:spTgt>
                                        </p:tgtEl>
                                        <p:attrNameLst>
                                          <p:attrName>style.visibility</p:attrName>
                                        </p:attrNameLst>
                                      </p:cBhvr>
                                      <p:to>
                                        <p:strVal val="visible"/>
                                      </p:to>
                                    </p:set>
                                    <p:animEffect transition="in" filter="dissolve">
                                      <p:cBhvr>
                                        <p:cTn id="29" dur="500"/>
                                        <p:tgtEl>
                                          <p:spTgt spid="8">
                                            <p:txEl>
                                              <p:pRg st="1" end="1"/>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8">
                                            <p:txEl>
                                              <p:pRg st="3" end="3"/>
                                            </p:txEl>
                                          </p:spTgt>
                                        </p:tgtEl>
                                        <p:attrNameLst>
                                          <p:attrName>style.visibility</p:attrName>
                                        </p:attrNameLst>
                                      </p:cBhvr>
                                      <p:to>
                                        <p:strVal val="visible"/>
                                      </p:to>
                                    </p:set>
                                    <p:animEffect transition="in" filter="dissolve">
                                      <p:cBhvr>
                                        <p:cTn id="35" dur="500"/>
                                        <p:tgtEl>
                                          <p:spTgt spid="8">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a:t>
            </a:fld>
            <a:endParaRPr lang="en-US" dirty="0"/>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fontScale="90000"/>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msec</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a:t>
            </a:fld>
            <a:endParaRPr lang="en-US" dirty="0"/>
          </a:p>
        </p:txBody>
      </p:sp>
    </p:spTree>
    <p:extLst>
      <p:ext uri="{BB962C8B-B14F-4D97-AF65-F5344CB8AC3E}">
        <p14:creationId xmlns:p14="http://schemas.microsoft.com/office/powerpoint/2010/main" val="28857020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r>
              <a:rPr lang="en-US" altLang="en-US" i="1" dirty="0">
                <a:solidFill>
                  <a:srgbClr val="C00000"/>
                </a:solidFill>
                <a:ea typeface="ＭＳ Ｐゴシック" panose="020B0600070205080204" pitchFamily="34" charset="-128"/>
              </a:rPr>
              <a:t>does not provide:</a:t>
            </a:r>
            <a:r>
              <a:rPr lang="en-US" altLang="en-US" dirty="0">
                <a:solidFill>
                  <a:srgbClr val="C00000"/>
                </a:solidFill>
                <a:ea typeface="ＭＳ Ｐゴシック" panose="020B0600070205080204" pitchFamily="34" charset="-128"/>
              </a:rPr>
              <a:t> </a:t>
            </a:r>
            <a:r>
              <a:rPr lang="en-US" altLang="en-US" dirty="0">
                <a:solidFill>
                  <a:prstClr val="black"/>
                </a:solidFill>
                <a:ea typeface="ＭＳ Ｐゴシック" panose="020B0600070205080204" pitchFamily="34" charset="-128"/>
              </a:rPr>
              <a:t>timing, minimum throughput guarantee, security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R="0" lvl="0" indent="-338138" algn="l" defTabSz="914400" rtl="0" eaLnBrk="1" fontAlgn="auto" latinLnBrk="0" hangingPunct="1">
              <a:lnSpc>
                <a:spcPct val="90000"/>
              </a:lnSpc>
              <a:spcBef>
                <a:spcPts val="1000"/>
              </a:spcBef>
              <a:spcAft>
                <a:spcPts val="0"/>
              </a:spcAft>
              <a:buClr>
                <a:srgbClr val="0000A3"/>
              </a:buClr>
              <a:buSzTx/>
              <a:buFont typeface="Wingdings" charset="0"/>
              <a:buNone/>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13</a:t>
            </a:fld>
            <a:endParaRPr lang="en-US" dirty="0"/>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1" end="1"/>
                                            </p:txEl>
                                          </p:spTgt>
                                        </p:tgtEl>
                                        <p:attrNameLst>
                                          <p:attrName>style.visibility</p:attrName>
                                        </p:attrNameLst>
                                      </p:cBhvr>
                                      <p:to>
                                        <p:strVal val="visible"/>
                                      </p:to>
                                    </p:set>
                                    <p:animEffect transition="in" filter="dissolve">
                                      <p:cBhvr>
                                        <p:cTn id="7" dur="500"/>
                                        <p:tgtEl>
                                          <p:spTgt spid="1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
                                            <p:txEl>
                                              <p:pRg st="2" end="2"/>
                                            </p:txEl>
                                          </p:spTgt>
                                        </p:tgtEl>
                                        <p:attrNameLst>
                                          <p:attrName>style.visibility</p:attrName>
                                        </p:attrNameLst>
                                      </p:cBhvr>
                                      <p:to>
                                        <p:strVal val="visible"/>
                                      </p:to>
                                    </p:set>
                                    <p:animEffect transition="in" filter="dissolve">
                                      <p:cBhvr>
                                        <p:cTn id="12" dur="500"/>
                                        <p:tgtEl>
                                          <p:spTgt spid="1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7">
                                            <p:txEl>
                                              <p:pRg st="3" end="3"/>
                                            </p:txEl>
                                          </p:spTgt>
                                        </p:tgtEl>
                                        <p:attrNameLst>
                                          <p:attrName>style.visibility</p:attrName>
                                        </p:attrNameLst>
                                      </p:cBhvr>
                                      <p:to>
                                        <p:strVal val="visible"/>
                                      </p:to>
                                    </p:set>
                                    <p:animEffect transition="in" filter="dissolve">
                                      <p:cBhvr>
                                        <p:cTn id="17" dur="500"/>
                                        <p:tgtEl>
                                          <p:spTgt spid="1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7">
                                            <p:txEl>
                                              <p:pRg st="4" end="4"/>
                                            </p:txEl>
                                          </p:spTgt>
                                        </p:tgtEl>
                                        <p:attrNameLst>
                                          <p:attrName>style.visibility</p:attrName>
                                        </p:attrNameLst>
                                      </p:cBhvr>
                                      <p:to>
                                        <p:strVal val="visible"/>
                                      </p:to>
                                    </p:set>
                                    <p:animEffect transition="in" filter="dissolve">
                                      <p:cBhvr>
                                        <p:cTn id="22" dur="500"/>
                                        <p:tgtEl>
                                          <p:spTgt spid="1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7">
                                            <p:txEl>
                                              <p:pRg st="5" end="5"/>
                                            </p:txEl>
                                          </p:spTgt>
                                        </p:tgtEl>
                                        <p:attrNameLst>
                                          <p:attrName>style.visibility</p:attrName>
                                        </p:attrNameLst>
                                      </p:cBhvr>
                                      <p:to>
                                        <p:strVal val="visible"/>
                                      </p:to>
                                    </p:set>
                                    <p:animEffect transition="in" filter="dissolve">
                                      <p:cBhvr>
                                        <p:cTn id="27" dur="500"/>
                                        <p:tgtEl>
                                          <p:spTgt spid="17">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xEl>
                                              <p:pRg st="1" end="1"/>
                                            </p:txEl>
                                          </p:spTgt>
                                        </p:tgtEl>
                                        <p:attrNameLst>
                                          <p:attrName>style.visibility</p:attrName>
                                        </p:attrNameLst>
                                      </p:cBhvr>
                                      <p:to>
                                        <p:strVal val="visible"/>
                                      </p:to>
                                    </p:set>
                                    <p:animEffect transition="in" filter="dissolve">
                                      <p:cBhvr>
                                        <p:cTn id="32" dur="500"/>
                                        <p:tgtEl>
                                          <p:spTgt spid="1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8">
                                            <p:txEl>
                                              <p:pRg st="2" end="2"/>
                                            </p:txEl>
                                          </p:spTgt>
                                        </p:tgtEl>
                                        <p:attrNameLst>
                                          <p:attrName>style.visibility</p:attrName>
                                        </p:attrNameLst>
                                      </p:cBhvr>
                                      <p:to>
                                        <p:strVal val="visible"/>
                                      </p:to>
                                    </p:set>
                                    <p:animEffect transition="in" filter="dissolve">
                                      <p:cBhvr>
                                        <p:cTn id="37" dur="500"/>
                                        <p:tgtEl>
                                          <p:spTgt spid="18">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dissolve">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uiExpand="1" build="p"/>
      <p:bldP spid="1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1.1 [RFC 7320]</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7320],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14</a:t>
            </a:fld>
            <a:endParaRPr lang="en-US" dirty="0"/>
          </a:p>
        </p:txBody>
      </p:sp>
    </p:spTree>
    <p:extLst>
      <p:ext uri="{BB962C8B-B14F-4D97-AF65-F5344CB8AC3E}">
        <p14:creationId xmlns:p14="http://schemas.microsoft.com/office/powerpoint/2010/main" val="5242923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TSL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TSL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15</a:t>
            </a:fld>
            <a:endParaRPr lang="en-US" dirty="0"/>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16</a:t>
            </a:fld>
            <a:endParaRPr lang="en-US" dirty="0"/>
          </a:p>
        </p:txBody>
      </p:sp>
    </p:spTree>
    <p:extLst>
      <p:ext uri="{BB962C8B-B14F-4D97-AF65-F5344CB8AC3E}">
        <p14:creationId xmlns:p14="http://schemas.microsoft.com/office/powerpoint/2010/main" val="42808370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someDept</a:t>
              </a: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400" b="0"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pic.gif</a:t>
              </a:r>
              <a:endPar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17</a:t>
            </a:fld>
            <a:endParaRPr lang="en-US" dirty="0"/>
          </a:p>
        </p:txBody>
      </p:sp>
    </p:spTree>
    <p:extLst>
      <p:ext uri="{BB962C8B-B14F-4D97-AF65-F5344CB8AC3E}">
        <p14:creationId xmlns:p14="http://schemas.microsoft.com/office/powerpoint/2010/main" val="1237811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18</a:t>
            </a:fld>
            <a:endParaRPr lang="en-US" dirty="0"/>
          </a:p>
        </p:txBody>
      </p:sp>
    </p:spTree>
    <p:extLst>
      <p:ext uri="{BB962C8B-B14F-4D97-AF65-F5344CB8AC3E}">
        <p14:creationId xmlns:p14="http://schemas.microsoft.com/office/powerpoint/2010/main" val="2155258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500"/>
                            </p:stCondLst>
                            <p:childTnLst>
                              <p:par>
                                <p:cTn id="39" presetID="22" presetClass="entr" presetSubtype="2" fill="hold" nodeType="afterEffect">
                                  <p:stCondLst>
                                    <p:cond delay="0"/>
                                  </p:stCondLst>
                                  <p:childTnLst>
                                    <p:set>
                                      <p:cBhvr>
                                        <p:cTn id="40" dur="1" fill="hold">
                                          <p:stCondLst>
                                            <p:cond delay="0"/>
                                          </p:stCondLst>
                                        </p:cTn>
                                        <p:tgtEl>
                                          <p:spTgt spid="84"/>
                                        </p:tgtEl>
                                        <p:attrNameLst>
                                          <p:attrName>style.visibility</p:attrName>
                                        </p:attrNameLst>
                                      </p:cBhvr>
                                      <p:to>
                                        <p:strVal val="visible"/>
                                      </p:to>
                                    </p:set>
                                    <p:animEffect transition="in" filter="wipe(right)">
                                      <p:cBhvr>
                                        <p:cTn id="41"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ja-JP" altLang="en-US"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r>
              <a:rPr kumimoji="0" lang="ja-JP" altLang="en-US" sz="3200" b="0" i="1" u="none" strike="noStrike" kern="0" cap="none" spc="0" normalizeH="0" baseline="0" noProof="0">
                <a:ln>
                  <a:noFill/>
                </a:ln>
                <a:solidFill>
                  <a:srgbClr val="CC0000"/>
                </a:solidFill>
                <a:effectLst/>
                <a:uLnTx/>
                <a:uFillTx/>
                <a:latin typeface="Calibri"/>
                <a:ea typeface="ＭＳ Ｐゴシック" panose="020B0600070205080204" pitchFamily="34" charset="-128"/>
              </a:rPr>
              <a:t>”</a:t>
            </a:r>
            <a:endPar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282198" cy="3248103"/>
            <a:chOff x="6909802" y="3209500"/>
            <a:chExt cx="5282198"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ja-JP"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a:t>
              </a:r>
              <a:r>
                <a:rPr kumimoji="0" lang="ja-JP" altLang="en-US" sz="2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are complex!</a:t>
              </a:r>
            </a:p>
            <a:p>
              <a:pPr marL="342900" marR="0" lvl="0" indent="-342900"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342900" marR="0" lvl="0" indent="-342900"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ja-JP"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a:t>
              </a:r>
              <a:r>
                <a:rPr kumimoji="0" lang="ja-JP" altLang="en-US" sz="24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19</a:t>
            </a:fld>
            <a:endParaRPr lang="en-US" dirty="0"/>
          </a:p>
        </p:txBody>
      </p:sp>
    </p:spTree>
    <p:extLst>
      <p:ext uri="{BB962C8B-B14F-4D97-AF65-F5344CB8AC3E}">
        <p14:creationId xmlns:p14="http://schemas.microsoft.com/office/powerpoint/2010/main" val="313370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strike="sngStrike"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strike="sngStrike"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 </a:t>
            </a:r>
            <a:r>
              <a:rPr lang="en-US" altLang="en-US" sz="3200" dirty="0">
                <a:solidFill>
                  <a:srgbClr val="C00000"/>
                </a:solidFill>
                <a:ea typeface="ＭＳ Ｐゴシック" panose="020B0600070205080204" pitchFamily="34" charset="-128"/>
              </a:rPr>
              <a:t>(@PSO)</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2</a:t>
            </a:fld>
            <a:endParaRPr lang="en-US" dirty="0"/>
          </a:p>
        </p:txBody>
      </p:sp>
    </p:spTree>
    <p:extLst>
      <p:ext uri="{BB962C8B-B14F-4D97-AF65-F5344CB8AC3E}">
        <p14:creationId xmlns:p14="http://schemas.microsoft.com/office/powerpoint/2010/main" val="2995221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20</a:t>
            </a:fld>
            <a:endParaRPr lang="en-US" dirty="0"/>
          </a:p>
        </p:txBody>
      </p:sp>
    </p:spTree>
    <p:extLst>
      <p:ext uri="{BB962C8B-B14F-4D97-AF65-F5344CB8AC3E}">
        <p14:creationId xmlns:p14="http://schemas.microsoft.com/office/powerpoint/2010/main" val="824238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someDepartment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www.someSchool.edu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ja-JP"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a:t>
            </a:r>
            <a:r>
              <a:rPr kumimoji="0" lang="ja-JP"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21</a:t>
            </a:fld>
            <a:endParaRPr lang="en-US" dirty="0"/>
          </a:p>
        </p:txBody>
      </p:sp>
    </p:spTree>
    <p:extLst>
      <p:ext uri="{BB962C8B-B14F-4D97-AF65-F5344CB8AC3E}">
        <p14:creationId xmlns:p14="http://schemas.microsoft.com/office/powerpoint/2010/main" val="65626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someDepartment</a:t>
            </a: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20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home.index</a:t>
            </a:r>
            <a:endPar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22</a:t>
            </a:fld>
            <a:endParaRPr lang="en-US" dirty="0"/>
          </a:p>
        </p:txBody>
      </p:sp>
    </p:spTree>
    <p:extLst>
      <p:ext uri="{BB962C8B-B14F-4D97-AF65-F5344CB8AC3E}">
        <p14:creationId xmlns:p14="http://schemas.microsoft.com/office/powerpoint/2010/main" val="4243264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object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23</a:t>
            </a:fld>
            <a:endParaRPr lang="en-US" dirty="0"/>
          </a:p>
        </p:txBody>
      </p:sp>
    </p:spTree>
    <p:extLst>
      <p:ext uri="{BB962C8B-B14F-4D97-AF65-F5344CB8AC3E}">
        <p14:creationId xmlns:p14="http://schemas.microsoft.com/office/powerpoint/2010/main" val="2285330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24</a:t>
            </a:fld>
            <a:endParaRPr lang="en-US" dirty="0"/>
          </a:p>
        </p:txBody>
      </p:sp>
    </p:spTree>
    <p:extLst>
      <p:ext uri="{BB962C8B-B14F-4D97-AF65-F5344CB8AC3E}">
        <p14:creationId xmlns:p14="http://schemas.microsoft.com/office/powerpoint/2010/main" val="4103117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index.html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net.cs.umass.edu</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html,application</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xhtml+xml</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en-us,en;q</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gzip,deflate</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25</a:t>
            </a:fld>
            <a:endParaRPr lang="en-US" dirty="0"/>
          </a:p>
        </p:txBody>
      </p:sp>
    </p:spTree>
    <p:extLst>
      <p:ext uri="{BB962C8B-B14F-4D97-AF65-F5344CB8AC3E}">
        <p14:creationId xmlns:p14="http://schemas.microsoft.com/office/powerpoint/2010/main" val="195858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26</a:t>
            </a:fld>
            <a:endParaRPr lang="en-US" dirty="0"/>
          </a:p>
        </p:txBody>
      </p:sp>
    </p:spTree>
    <p:extLst>
      <p:ext uri="{BB962C8B-B14F-4D97-AF65-F5344CB8AC3E}">
        <p14:creationId xmlns:p14="http://schemas.microsoft.com/office/powerpoint/2010/main" val="371936590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t>
            </a: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t>
            </a:r>
            <a:r>
              <a:rPr kumimoji="0" lang="en-US" altLang="en-US" sz="1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animalsearch?monkeys&amp;banana</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27</a:t>
            </a:fld>
            <a:endParaRPr lang="en-US" dirty="0"/>
          </a:p>
        </p:txBody>
      </p:sp>
    </p:spTree>
    <p:extLst>
      <p:ext uri="{BB962C8B-B14F-4D97-AF65-F5344CB8AC3E}">
        <p14:creationId xmlns:p14="http://schemas.microsoft.com/office/powerpoint/2010/main" val="36912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a:t>
            </a:r>
            <a:r>
              <a:rPr kumimoji="0" lang="en-US" sz="1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mod_perl</a:t>
            </a: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a:t>
            </a: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28</a:t>
            </a:fld>
            <a:endParaRPr lang="en-US" dirty="0"/>
          </a:p>
        </p:txBody>
      </p:sp>
    </p:spTree>
    <p:extLst>
      <p:ext uri="{BB962C8B-B14F-4D97-AF65-F5344CB8AC3E}">
        <p14:creationId xmlns:p14="http://schemas.microsoft.com/office/powerpoint/2010/main" val="716890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29</a:t>
            </a:fld>
            <a:endParaRPr lang="en-US" dirty="0"/>
          </a:p>
        </p:txBody>
      </p:sp>
    </p:spTree>
    <p:extLst>
      <p:ext uri="{BB962C8B-B14F-4D97-AF65-F5344CB8AC3E}">
        <p14:creationId xmlns:p14="http://schemas.microsoft.com/office/powerpoint/2010/main" val="42065158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sng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DASH</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a:t>
            </a:fld>
            <a:endParaRPr lang="en-US" dirty="0"/>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8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netcat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5718629" y="1884363"/>
            <a:ext cx="624418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gaia.cs.umass</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edu</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a:p>
            <a:pPr marL="285750" marR="0" lvl="0" indent="-2857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a:t>
            </a:r>
            <a:r>
              <a:rPr kumimoji="0" lang="en-US" altLang="en-US" sz="20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1201297" y="1998799"/>
            <a:ext cx="388439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 -v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80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srgbClr val="C00000"/>
                </a:solidFill>
              </a:rPr>
              <a:t>% telnet </a:t>
            </a:r>
            <a:r>
              <a:rPr kumimoji="0" 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gaia.cs.umass.edu</a:t>
            </a:r>
            <a:r>
              <a:rPr kumimoji="0" lang="en-US" sz="20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80</a:t>
            </a: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1243449" cy="2045073"/>
            <a:chOff x="727530" y="3145663"/>
            <a:chExt cx="11243449"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kurose_ross</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/interactive/</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index.php</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gaia.cs.umass.edu</a:t>
              </a:r>
              <a:endPar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2" y="4175073"/>
              <a:ext cx="624418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marR="0" lvl="0" indent="-285750" algn="l" defTabSz="914400" rtl="0" eaLnBrk="1" fontAlgn="auto" latinLnBrk="0" hangingPunct="1">
                <a:lnSpc>
                  <a:spcPct val="100000"/>
                </a:lnSpc>
                <a:spcBef>
                  <a:spcPct val="0"/>
                </a:spcBef>
                <a:spcAft>
                  <a:spcPts val="0"/>
                </a:spcAft>
                <a:buClr>
                  <a:srgbClr val="0000A3"/>
                </a:buClr>
                <a:buSzTx/>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30</a:t>
            </a:fld>
            <a:endParaRPr lang="en-US" dirty="0"/>
          </a:p>
        </p:txBody>
      </p:sp>
    </p:spTree>
    <p:extLst>
      <p:ext uri="{BB962C8B-B14F-4D97-AF65-F5344CB8AC3E}">
        <p14:creationId xmlns:p14="http://schemas.microsoft.com/office/powerpoint/2010/main" val="33134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31</a:t>
            </a:fld>
            <a:endParaRPr lang="en-US" dirty="0"/>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32</a:t>
            </a:fld>
            <a:endParaRPr lang="en-US" dirty="0"/>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3">
                                            <p:txEl>
                                              <p:pRg st="3" end="3"/>
                                            </p:txEl>
                                          </p:spTgt>
                                        </p:tgtEl>
                                        <p:attrNameLst>
                                          <p:attrName>style.visibility</p:attrName>
                                        </p:attrNameLst>
                                      </p:cBhvr>
                                      <p:to>
                                        <p:strVal val="visible"/>
                                      </p:to>
                                    </p:set>
                                    <p:animEffect transition="in" filter="dissolve">
                                      <p:cBhvr>
                                        <p:cTn id="12" dur="500"/>
                                        <p:tgtEl>
                                          <p:spTgt spid="93">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3">
                                            <p:txEl>
                                              <p:pRg st="4" end="4"/>
                                            </p:txEl>
                                          </p:spTgt>
                                        </p:tgtEl>
                                        <p:attrNameLst>
                                          <p:attrName>style.visibility</p:attrName>
                                        </p:attrNameLst>
                                      </p:cBhvr>
                                      <p:to>
                                        <p:strVal val="visible"/>
                                      </p:to>
                                    </p:set>
                                    <p:animEffect transition="in" filter="dissolve">
                                      <p:cBhvr>
                                        <p:cTn id="17" dur="500"/>
                                        <p:tgtEl>
                                          <p:spTgt spid="9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3">
                                            <p:txEl>
                                              <p:pRg st="5" end="5"/>
                                            </p:txEl>
                                          </p:spTgt>
                                        </p:tgtEl>
                                        <p:attrNameLst>
                                          <p:attrName>style.visibility</p:attrName>
                                        </p:attrNameLst>
                                      </p:cBhvr>
                                      <p:to>
                                        <p:strVal val="visible"/>
                                      </p:to>
                                    </p:set>
                                    <p:animEffect transition="in" filter="dissolve">
                                      <p:cBhvr>
                                        <p:cTn id="22" dur="500"/>
                                        <p:tgtEl>
                                          <p:spTgt spid="9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dissolve">
                                      <p:cBhvr>
                                        <p:cTn id="2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72999" y="1555531"/>
            <a:ext cx="9669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Calibri"/>
                  <a:ea typeface="ＭＳ Ｐゴシック" panose="020B0600070205080204" pitchFamily="34" charset="-128"/>
                  <a:cs typeface="+mn-cs"/>
                </a:rPr>
                <a:t>ebay</a:t>
              </a: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33</a:t>
            </a:fld>
            <a:endParaRPr lang="en-US" dirty="0"/>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a:t>
            </a:r>
            <a:r>
              <a:rPr kumimoji="0" lang="en-US" altLang="en-US" sz="28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inHTTP</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34</a:t>
            </a:fld>
            <a:endParaRPr lang="en-US" dirty="0"/>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nytimes.com</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AdX.com</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AdX</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.com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289300" cy="877332"/>
            <a:chOff x="5308600" y="4406900"/>
            <a:chExt cx="3289300"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289300" cy="548046"/>
              <a:chOff x="6146800" y="3048000"/>
              <a:chExt cx="3289300" cy="548046"/>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600"/>
                <a:ext cx="31623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Referer:nytimes.com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err="1">
                <a:ln>
                  <a:noFill/>
                </a:ln>
                <a:solidFill>
                  <a:prstClr val="black"/>
                </a:solidFill>
                <a:effectLst/>
                <a:uLnTx/>
                <a:uFillTx/>
                <a:latin typeface="Calibri" panose="020F0502020204030204"/>
                <a:ea typeface="+mn-ea"/>
                <a:cs typeface="+mn-cs"/>
              </a:rPr>
              <a:t>socks.com</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a:t>
            </a:fld>
            <a:endParaRPr lang="en-US" dirty="0"/>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4" end="4"/>
                                            </p:txEl>
                                          </p:spTgt>
                                        </p:tgtEl>
                                        <p:attrNameLst>
                                          <p:attrName>style.visibility</p:attrName>
                                        </p:attrNameLst>
                                      </p:cBhvr>
                                      <p:to>
                                        <p:strVal val="visible"/>
                                      </p:to>
                                    </p:set>
                                    <p:animEffect transition="in" filter="dissolve">
                                      <p:cBhvr>
                                        <p:cTn id="31" dur="500"/>
                                        <p:tgtEl>
                                          <p:spTgt spid="656">
                                            <p:txEl>
                                              <p:pRg st="4" end="4"/>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656">
                                            <p:txEl>
                                              <p:pRg st="5" end="5"/>
                                            </p:txEl>
                                          </p:spTgt>
                                        </p:tgtEl>
                                        <p:attrNameLst>
                                          <p:attrName>style.visibility</p:attrName>
                                        </p:attrNameLst>
                                      </p:cBhvr>
                                      <p:to>
                                        <p:strVal val="visible"/>
                                      </p:to>
                                    </p:set>
                                    <p:animEffect transition="in" filter="dissolve">
                                      <p:cBhvr>
                                        <p:cTn id="34" dur="500"/>
                                        <p:tgtEl>
                                          <p:spTgt spid="656">
                                            <p:txEl>
                                              <p:pRg st="5" end="5"/>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656">
                                            <p:txEl>
                                              <p:pRg st="6" end="6"/>
                                            </p:txEl>
                                          </p:spTgt>
                                        </p:tgtEl>
                                        <p:attrNameLst>
                                          <p:attrName>style.visibility</p:attrName>
                                        </p:attrNameLst>
                                      </p:cBhvr>
                                      <p:to>
                                        <p:strVal val="visible"/>
                                      </p:to>
                                    </p:set>
                                    <p:animEffect transition="in" filter="dissolve">
                                      <p:cBhvr>
                                        <p:cTn id="37"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41</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a:t>
            </a:r>
            <a:r>
              <a:rPr kumimoji="0" lang="en-US" sz="24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usecs</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err="1">
                  <a:ln>
                    <a:noFill/>
                  </a:ln>
                  <a:solidFill>
                    <a:prstClr val="black"/>
                  </a:solidFill>
                  <a:effectLst/>
                  <a:uLnTx/>
                  <a:uFillTx/>
                  <a:latin typeface="Calibri"/>
                  <a:ea typeface="ＭＳ Ｐゴシック" panose="020B0600070205080204" pitchFamily="34" charset="-128"/>
                  <a:cs typeface="+mn-cs"/>
                </a:rPr>
                <a:t>msecs</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48</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a:t>
            </a:fld>
            <a:endParaRPr lang="en-US" dirty="0"/>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strike="sngStrike"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53</a:t>
            </a:fld>
            <a:endParaRPr lang="en-US" dirty="0"/>
          </a:p>
        </p:txBody>
      </p:sp>
    </p:spTree>
    <p:extLst>
      <p:ext uri="{BB962C8B-B14F-4D97-AF65-F5344CB8AC3E}">
        <p14:creationId xmlns:p14="http://schemas.microsoft.com/office/powerpoint/2010/main" val="196310058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54</a:t>
            </a:fld>
            <a:endParaRPr lang="en-US" dirty="0"/>
          </a:p>
        </p:txBody>
      </p:sp>
    </p:spTree>
    <p:extLst>
      <p:ext uri="{BB962C8B-B14F-4D97-AF65-F5344CB8AC3E}">
        <p14:creationId xmlns:p14="http://schemas.microsoft.com/office/powerpoint/2010/main" val="3937791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55</a:t>
            </a:fld>
            <a:endParaRPr lang="en-US" dirty="0"/>
          </a:p>
        </p:txBody>
      </p:sp>
    </p:spTree>
    <p:extLst>
      <p:ext uri="{BB962C8B-B14F-4D97-AF65-F5344CB8AC3E}">
        <p14:creationId xmlns:p14="http://schemas.microsoft.com/office/powerpoint/2010/main" val="4105037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Tree>
    <p:extLst>
      <p:ext uri="{BB962C8B-B14F-4D97-AF65-F5344CB8AC3E}">
        <p14:creationId xmlns:p14="http://schemas.microsoft.com/office/powerpoint/2010/main" val="2057786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bob@someschool.edu</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spTree>
    <p:extLst>
      <p:ext uri="{BB962C8B-B14F-4D97-AF65-F5344CB8AC3E}">
        <p14:creationId xmlns:p14="http://schemas.microsoft.com/office/powerpoint/2010/main" val="267108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alice@crepes.fr</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bob@hamburger.edu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a:t>
            </a:r>
            <a:r>
              <a:rPr kumimoji="0" lang="en-US" altLang="en-US" sz="22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hamburger.edu</a:t>
            </a: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469775"/>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58</a:t>
            </a:fld>
            <a:endParaRPr lang="en-US" dirty="0"/>
          </a:p>
        </p:txBody>
      </p:sp>
    </p:spTree>
    <p:extLst>
      <p:ext uri="{BB962C8B-B14F-4D97-AF65-F5344CB8AC3E}">
        <p14:creationId xmlns:p14="http://schemas.microsoft.com/office/powerpoint/2010/main" val="17621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411889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a:t>
            </a:fld>
            <a:endParaRPr lang="en-US" dirty="0"/>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6">
                                            <p:txEl>
                                              <p:pRg st="1" end="1"/>
                                            </p:txEl>
                                          </p:spTgt>
                                        </p:tgtEl>
                                        <p:attrNameLst>
                                          <p:attrName>style.visibility</p:attrName>
                                        </p:attrNameLst>
                                      </p:cBhvr>
                                      <p:to>
                                        <p:strVal val="visible"/>
                                      </p:to>
                                    </p:set>
                                    <p:animEffect transition="in" filter="dissolve">
                                      <p:cBhvr>
                                        <p:cTn id="12" dur="500"/>
                                        <p:tgtEl>
                                          <p:spTgt spid="6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6">
                                            <p:txEl>
                                              <p:pRg st="2" end="2"/>
                                            </p:txEl>
                                          </p:spTgt>
                                        </p:tgtEl>
                                        <p:attrNameLst>
                                          <p:attrName>style.visibility</p:attrName>
                                        </p:attrNameLst>
                                      </p:cBhvr>
                                      <p:to>
                                        <p:strVal val="visible"/>
                                      </p:to>
                                    </p:set>
                                    <p:animEffect transition="in" filter="dissolve">
                                      <p:cBhvr>
                                        <p:cTn id="17" dur="500"/>
                                        <p:tgtEl>
                                          <p:spTgt spid="656">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656">
                                            <p:txEl>
                                              <p:pRg st="3" end="3"/>
                                            </p:txEl>
                                          </p:spTgt>
                                        </p:tgtEl>
                                        <p:attrNameLst>
                                          <p:attrName>style.visibility</p:attrName>
                                        </p:attrNameLst>
                                      </p:cBhvr>
                                      <p:to>
                                        <p:strVal val="visible"/>
                                      </p:to>
                                    </p:set>
                                    <p:animEffect transition="in" filter="dissolve">
                                      <p:cBhvr>
                                        <p:cTn id="20" dur="500"/>
                                        <p:tgtEl>
                                          <p:spTgt spid="656">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656">
                                            <p:txEl>
                                              <p:pRg st="4" end="4"/>
                                            </p:txEl>
                                          </p:spTgt>
                                        </p:tgtEl>
                                        <p:attrNameLst>
                                          <p:attrName>style.visibility</p:attrName>
                                        </p:attrNameLst>
                                      </p:cBhvr>
                                      <p:to>
                                        <p:strVal val="visible"/>
                                      </p:to>
                                    </p:set>
                                    <p:animEffect transition="in" filter="dissolve">
                                      <p:cBhvr>
                                        <p:cTn id="25" dur="500"/>
                                        <p:tgtEl>
                                          <p:spTgt spid="656">
                                            <p:txEl>
                                              <p:pRg st="4" end="4"/>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656">
                                            <p:txEl>
                                              <p:pRg st="5" end="5"/>
                                            </p:txEl>
                                          </p:spTgt>
                                        </p:tgtEl>
                                        <p:attrNameLst>
                                          <p:attrName>style.visibility</p:attrName>
                                        </p:attrNameLst>
                                      </p:cBhvr>
                                      <p:to>
                                        <p:strVal val="visible"/>
                                      </p:to>
                                    </p:set>
                                    <p:animEffect transition="in" filter="dissolve">
                                      <p:cBhvr>
                                        <p:cTn id="28" dur="500"/>
                                        <p:tgtEl>
                                          <p:spTgt spid="656">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56">
                                            <p:txEl>
                                              <p:pRg st="6" end="6"/>
                                            </p:txEl>
                                          </p:spTgt>
                                        </p:tgtEl>
                                        <p:attrNameLst>
                                          <p:attrName>style.visibility</p:attrName>
                                        </p:attrNameLst>
                                      </p:cBhvr>
                                      <p:to>
                                        <p:strVal val="visible"/>
                                      </p:to>
                                    </p:set>
                                    <p:animEffect transition="in" filter="dissolve">
                                      <p:cBhvr>
                                        <p:cTn id="33"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836428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gmail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Hotmail,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Yahoo!Mail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1298297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strike="sngStrike"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strike="sngStrike"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131564807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a:t>
            </a:r>
            <a:r>
              <a:rPr kumimoji="0" lang="en-US" altLang="ja-JP"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cs.umass.edu</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236227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par>
                          <p:cTn id="19" fill="hold">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128">
                                            <p:txEl>
                                              <p:pRg st="0" end="0"/>
                                            </p:txEl>
                                          </p:spTgt>
                                        </p:tgtEl>
                                        <p:attrNameLst>
                                          <p:attrName>style.visibility</p:attrName>
                                        </p:attrNameLst>
                                      </p:cBhvr>
                                      <p:to>
                                        <p:strVal val="visible"/>
                                      </p:to>
                                    </p:set>
                                    <p:animEffect transition="in" filter="dissolve">
                                      <p:cBhvr>
                                        <p:cTn id="22" dur="500"/>
                                        <p:tgtEl>
                                          <p:spTgt spid="128">
                                            <p:txEl>
                                              <p:pRg st="0" end="0"/>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28">
                                            <p:txEl>
                                              <p:pRg st="1" end="1"/>
                                            </p:txEl>
                                          </p:spTgt>
                                        </p:tgtEl>
                                        <p:attrNameLst>
                                          <p:attrName>style.visibility</p:attrName>
                                        </p:attrNameLst>
                                      </p:cBhvr>
                                      <p:to>
                                        <p:strVal val="visible"/>
                                      </p:to>
                                    </p:set>
                                    <p:animEffect transition="in" filter="dissolve">
                                      <p:cBhvr>
                                        <p:cTn id="25" dur="500"/>
                                        <p:tgtEl>
                                          <p:spTgt spid="128">
                                            <p:txEl>
                                              <p:pRg st="1" end="1"/>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28">
                                            <p:txEl>
                                              <p:pRg st="2" end="2"/>
                                            </p:txEl>
                                          </p:spTgt>
                                        </p:tgtEl>
                                        <p:attrNameLst>
                                          <p:attrName>style.visibility</p:attrName>
                                        </p:attrNameLst>
                                      </p:cBhvr>
                                      <p:to>
                                        <p:strVal val="visible"/>
                                      </p:to>
                                    </p:set>
                                    <p:animEffect transition="in" filter="dissolve">
                                      <p:cBhvr>
                                        <p:cTn id="28" dur="500"/>
                                        <p:tgtEl>
                                          <p:spTgt spid="128">
                                            <p:txEl>
                                              <p:pRg st="2" end="2"/>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28">
                                            <p:txEl>
                                              <p:pRg st="3" end="3"/>
                                            </p:txEl>
                                          </p:spTgt>
                                        </p:tgtEl>
                                        <p:attrNameLst>
                                          <p:attrName>style.visibility</p:attrName>
                                        </p:attrNameLst>
                                      </p:cBhvr>
                                      <p:to>
                                        <p:strVal val="visible"/>
                                      </p:to>
                                    </p:set>
                                    <p:animEffect transition="in" filter="dissolve">
                                      <p:cBhvr>
                                        <p:cTn id="31" dur="500"/>
                                        <p:tgtEl>
                                          <p:spTgt spid="128">
                                            <p:txEl>
                                              <p:pRg st="3" end="3"/>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8">
                                            <p:txEl>
                                              <p:pRg st="4" end="4"/>
                                            </p:txEl>
                                          </p:spTgt>
                                        </p:tgtEl>
                                        <p:attrNameLst>
                                          <p:attrName>style.visibility</p:attrName>
                                        </p:attrNameLst>
                                      </p:cBhvr>
                                      <p:to>
                                        <p:strVal val="visible"/>
                                      </p:to>
                                    </p:set>
                                    <p:animEffect transition="in" filter="dissolve">
                                      <p:cBhvr>
                                        <p:cTn id="34"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uiExpand="1"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64</a:t>
            </a:fld>
            <a:endParaRPr lang="en-US" dirty="0"/>
          </a:p>
        </p:txBody>
      </p:sp>
    </p:spTree>
    <p:extLst>
      <p:ext uri="{BB962C8B-B14F-4D97-AF65-F5344CB8AC3E}">
        <p14:creationId xmlns:p14="http://schemas.microsoft.com/office/powerpoint/2010/main" val="361909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Effect transition="in" filter="dissolve">
                                      <p:cBhvr>
                                        <p:cTn id="21" dur="500"/>
                                        <p:tgtEl>
                                          <p:spTgt spid="7">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dissolve">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dissolve">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65</a:t>
            </a:fld>
            <a:endParaRPr lang="en-US" dirty="0"/>
          </a:p>
        </p:txBody>
      </p:sp>
    </p:spTree>
    <p:extLst>
      <p:ext uri="{BB962C8B-B14F-4D97-AF65-F5344CB8AC3E}">
        <p14:creationId xmlns:p14="http://schemas.microsoft.com/office/powerpoint/2010/main" val="92091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dissolve">
                                      <p:cBhvr>
                                        <p:cTn id="16" dur="500"/>
                                        <p:tgtEl>
                                          <p:spTgt spid="13"/>
                                        </p:tgtEl>
                                      </p:cBhvr>
                                    </p:animEffect>
                                  </p:childTnLst>
                                </p:cTn>
                              </p:par>
                              <p:par>
                                <p:cTn id="17" presetID="9"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dissolve">
                                      <p:cBhvr>
                                        <p:cTn id="19"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err="1">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amazon.com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edu</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nyu.edu</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66</a:t>
            </a:fld>
            <a:endParaRPr lang="en-US" dirty="0"/>
          </a:p>
        </p:txBody>
      </p:sp>
    </p:spTree>
    <p:extLst>
      <p:ext uri="{BB962C8B-B14F-4D97-AF65-F5344CB8AC3E}">
        <p14:creationId xmlns:p14="http://schemas.microsoft.com/office/powerpoint/2010/main" val="270952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30">
                                            <p:txEl>
                                              <p:pRg st="1" end="1"/>
                                            </p:txEl>
                                          </p:spTgt>
                                        </p:tgtEl>
                                        <p:attrNameLst>
                                          <p:attrName>style.visibility</p:attrName>
                                        </p:attrNameLst>
                                      </p:cBhvr>
                                      <p:to>
                                        <p:strVal val="visible"/>
                                      </p:to>
                                    </p:set>
                                    <p:animEffect transition="in" filter="dissolve">
                                      <p:cBhvr>
                                        <p:cTn id="20" dur="500"/>
                                        <p:tgtEl>
                                          <p:spTgt spid="30">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30">
                                            <p:txEl>
                                              <p:pRg st="2" end="2"/>
                                            </p:txEl>
                                          </p:spTgt>
                                        </p:tgtEl>
                                        <p:attrNameLst>
                                          <p:attrName>style.visibility</p:attrName>
                                        </p:attrNameLst>
                                      </p:cBhvr>
                                      <p:to>
                                        <p:strVal val="visible"/>
                                      </p:to>
                                    </p:set>
                                    <p:animEffect transition="in" filter="dissolve">
                                      <p:cBhvr>
                                        <p:cTn id="23" dur="500"/>
                                        <p:tgtEl>
                                          <p:spTgt spid="30">
                                            <p:txEl>
                                              <p:pRg st="2" end="2"/>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30">
                                            <p:txEl>
                                              <p:pRg st="3" end="3"/>
                                            </p:txEl>
                                          </p:spTgt>
                                        </p:tgtEl>
                                        <p:attrNameLst>
                                          <p:attrName>style.visibility</p:attrName>
                                        </p:attrNameLst>
                                      </p:cBhvr>
                                      <p:to>
                                        <p:strVal val="visible"/>
                                      </p:to>
                                    </p:set>
                                    <p:animEffect transition="in" filter="dissolve">
                                      <p:cBhvr>
                                        <p:cTn id="26"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67</a:t>
            </a:fld>
            <a:endParaRPr lang="en-US" dirty="0"/>
          </a:p>
        </p:txBody>
      </p:sp>
    </p:spTree>
    <p:extLst>
      <p:ext uri="{BB962C8B-B14F-4D97-AF65-F5344CB8AC3E}">
        <p14:creationId xmlns:p14="http://schemas.microsoft.com/office/powerpoint/2010/main" val="225468985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68</a:t>
            </a:fld>
            <a:endParaRPr lang="en-US" dirty="0"/>
          </a:p>
        </p:txBody>
      </p:sp>
    </p:spTree>
    <p:extLst>
      <p:ext uri="{BB962C8B-B14F-4D97-AF65-F5344CB8AC3E}">
        <p14:creationId xmlns:p14="http://schemas.microsoft.com/office/powerpoint/2010/main" val="193214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dissolve">
                                      <p:cBhvr>
                                        <p:cTn id="21" dur="500"/>
                                        <p:tgtEl>
                                          <p:spTgt spid="2"/>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dissolve">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.aero, .jobs, .museums, and all top-level country domains, e.g.: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cn</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uk</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fr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.ca,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jp</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69</a:t>
            </a:fld>
            <a:endParaRPr lang="en-US" dirty="0"/>
          </a:p>
        </p:txBody>
      </p:sp>
    </p:spTree>
    <p:extLst>
      <p:ext uri="{BB962C8B-B14F-4D97-AF65-F5344CB8AC3E}">
        <p14:creationId xmlns:p14="http://schemas.microsoft.com/office/powerpoint/2010/main" val="416963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a:t>
            </a:fld>
            <a:endParaRPr lang="en-US" dirty="0"/>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scutil</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dns</a:t>
            </a:r>
            <a:endPar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endParaRP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70</a:t>
            </a:fld>
            <a:endParaRPr lang="en-US" dirty="0"/>
          </a:p>
        </p:txBody>
      </p:sp>
    </p:spTree>
    <p:extLst>
      <p:ext uri="{BB962C8B-B14F-4D97-AF65-F5344CB8AC3E}">
        <p14:creationId xmlns:p14="http://schemas.microsoft.com/office/powerpoint/2010/main" val="173499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Effect transition="in" filter="dissolve">
                                      <p:cBhvr>
                                        <p:cTn id="11" dur="500"/>
                                        <p:tgtEl>
                                          <p:spTgt spid="5">
                                            <p:txEl>
                                              <p:pRg st="2" end="2"/>
                                            </p:txEl>
                                          </p:spTgt>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animEffect transition="in" filter="dissolve">
                                      <p:cBhvr>
                                        <p:cTn id="15" dur="500"/>
                                        <p:tgtEl>
                                          <p:spTgt spid="5">
                                            <p:txEl>
                                              <p:pRg st="3" end="3"/>
                                            </p:txEl>
                                          </p:spTgt>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Effect transition="in" filter="dissolve">
                                      <p:cBhvr>
                                        <p:cTn id="19" dur="500"/>
                                        <p:tgtEl>
                                          <p:spTgt spid="5">
                                            <p:txEl>
                                              <p:pRg st="4" end="4"/>
                                            </p:txEl>
                                          </p:spTgt>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animEffect transition="in" filter="dissolve">
                                      <p:cBhvr>
                                        <p:cTn id="23" dur="500"/>
                                        <p:tgtEl>
                                          <p:spTgt spid="5">
                                            <p:txEl>
                                              <p:pRg st="5" end="5"/>
                                            </p:txEl>
                                          </p:spTgt>
                                        </p:tgtEl>
                                      </p:cBhvr>
                                    </p:animEffect>
                                  </p:childTnLst>
                                </p:cTn>
                              </p:par>
                            </p:childTnLst>
                          </p:cTn>
                        </p:par>
                        <p:par>
                          <p:cTn id="24" fill="hold">
                            <p:stCondLst>
                              <p:cond delay="2500"/>
                            </p:stCondLst>
                            <p:childTnLst>
                              <p:par>
                                <p:cTn id="25" presetID="9" presetClass="entr" presetSubtype="0" fill="hold" nodeType="after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dissolve">
                                      <p:cBhvr>
                                        <p:cTn id="27" dur="500"/>
                                        <p:tgtEl>
                                          <p:spTgt spid="5">
                                            <p:txEl>
                                              <p:pRg st="6" end="6"/>
                                            </p:txEl>
                                          </p:spTgt>
                                        </p:tgtEl>
                                      </p:cBhvr>
                                    </p:animEffect>
                                  </p:childTnLst>
                                </p:cTn>
                              </p:par>
                            </p:childTnLst>
                          </p:cTn>
                        </p:par>
                        <p:par>
                          <p:cTn id="28" fill="hold">
                            <p:stCondLst>
                              <p:cond delay="3000"/>
                            </p:stCondLst>
                            <p:childTnLst>
                              <p:par>
                                <p:cTn id="29" presetID="9" presetClass="entr" presetSubtype="0" fill="hold" nodeType="afterEffect">
                                  <p:stCondLst>
                                    <p:cond delay="0"/>
                                  </p:stCondLst>
                                  <p:childTnLst>
                                    <p:set>
                                      <p:cBhvr>
                                        <p:cTn id="30" dur="1" fill="hold">
                                          <p:stCondLst>
                                            <p:cond delay="0"/>
                                          </p:stCondLst>
                                        </p:cTn>
                                        <p:tgtEl>
                                          <p:spTgt spid="5">
                                            <p:txEl>
                                              <p:pRg st="7" end="7"/>
                                            </p:txEl>
                                          </p:spTgt>
                                        </p:tgtEl>
                                        <p:attrNameLst>
                                          <p:attrName>style.visibility</p:attrName>
                                        </p:attrNameLst>
                                      </p:cBhvr>
                                      <p:to>
                                        <p:strVal val="visible"/>
                                      </p:to>
                                    </p:set>
                                    <p:animEffect transition="in" filter="dissolve">
                                      <p:cBhvr>
                                        <p:cTn id="31"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71</a:t>
            </a:fld>
            <a:endParaRPr lang="en-US" dirty="0"/>
          </a:p>
        </p:txBody>
      </p:sp>
    </p:spTree>
    <p:extLst>
      <p:ext uri="{BB962C8B-B14F-4D97-AF65-F5344CB8AC3E}">
        <p14:creationId xmlns:p14="http://schemas.microsoft.com/office/powerpoint/2010/main" val="2560331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dns</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cs typeface="+mn-cs"/>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engineering.nyu.edu</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72</a:t>
            </a:fld>
            <a:endParaRPr lang="en-US" dirty="0"/>
          </a:p>
        </p:txBody>
      </p:sp>
    </p:spTree>
    <p:extLst>
      <p:ext uri="{BB962C8B-B14F-4D97-AF65-F5344CB8AC3E}">
        <p14:creationId xmlns:p14="http://schemas.microsoft.com/office/powerpoint/2010/main" val="979024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best-effort</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1" u="none" strike="noStrike" kern="1200" cap="none" spc="0" normalizeH="0" baseline="0" noProof="0" dirty="0">
                <a:ln>
                  <a:noFill/>
                </a:ln>
                <a:effectLst/>
                <a:uLnTx/>
                <a:uFillTx/>
                <a:latin typeface="Calibri" panose="020F0502020204030204"/>
                <a:ea typeface="ＭＳ Ｐゴシック" panose="020B0600070205080204" pitchFamily="34" charset="-128"/>
                <a:cs typeface="+mn-cs"/>
              </a:rPr>
              <a:t>name-to-address translation!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73</a:t>
            </a:fld>
            <a:endParaRPr lang="en-US" dirty="0"/>
          </a:p>
        </p:txBody>
      </p:sp>
    </p:spTree>
    <p:extLst>
      <p:ext uri="{BB962C8B-B14F-4D97-AF65-F5344CB8AC3E}">
        <p14:creationId xmlns:p14="http://schemas.microsoft.com/office/powerpoint/2010/main" val="825491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foo.com</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a:t>
            </a:r>
            <a:r>
              <a:rPr kumimoji="0" lang="en-US" altLang="en-US" sz="2400" b="0"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www.ibm.com</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74</a:t>
            </a:fld>
            <a:endParaRPr lang="en-US" dirty="0"/>
          </a:p>
        </p:txBody>
      </p:sp>
    </p:spTree>
    <p:extLst>
      <p:ext uri="{BB962C8B-B14F-4D97-AF65-F5344CB8AC3E}">
        <p14:creationId xmlns:p14="http://schemas.microsoft.com/office/powerpoint/2010/main" val="2471211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p:cNvSpPr>
            <a:spLocks noGrp="1"/>
          </p:cNvSpPr>
          <p:nvPr>
            <p:ph idx="1"/>
          </p:nvPr>
        </p:nvSpPr>
        <p:spPr/>
        <p:txBody>
          <a:bodyPr>
            <a:normAutofit fontScale="85000" lnSpcReduction="20000"/>
          </a:bodyPr>
          <a:lstStyle/>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a:t>
            </a:r>
            <a:r>
              <a:rPr lang="en-US" dirty="0" err="1">
                <a:latin typeface="Calibri"/>
                <a:cs typeface="Calibri"/>
              </a:rPr>
              <a:t>amazon.com</a:t>
            </a:r>
            <a:endParaRPr lang="en-US" dirty="0">
              <a:latin typeface="Calibri"/>
              <a:cs typeface="Calibri"/>
            </a:endParaRP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a:t>
            </a:r>
            <a:r>
              <a:rPr lang="en-US" dirty="0" err="1">
                <a:latin typeface="Calibri"/>
                <a:cs typeface="Calibri"/>
              </a:rPr>
              <a:t>cs.purdue.edu</a:t>
            </a:r>
            <a:endParaRPr lang="en-US" dirty="0">
              <a:latin typeface="Calibri"/>
              <a:cs typeface="Calibri"/>
            </a:endParaRPr>
          </a:p>
          <a:p>
            <a:pPr marL="0" indent="0">
              <a:buNone/>
            </a:pPr>
            <a:r>
              <a:rPr lang="en-US" dirty="0">
                <a:solidFill>
                  <a:srgbClr val="FF0000"/>
                </a:solidFill>
                <a:latin typeface="Calibri"/>
                <a:cs typeface="Calibri"/>
              </a:rPr>
              <a:t>Authoritative name servers</a:t>
            </a: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-type=NS </a:t>
            </a:r>
            <a:r>
              <a:rPr lang="en-US" dirty="0" err="1">
                <a:latin typeface="Calibri"/>
                <a:cs typeface="Calibri"/>
              </a:rPr>
              <a:t>cs.purdue.edu</a:t>
            </a:r>
            <a:endParaRPr lang="en-US" dirty="0">
              <a:latin typeface="Calibri"/>
              <a:cs typeface="Calibri"/>
            </a:endParaRPr>
          </a:p>
          <a:p>
            <a:pPr marL="0" indent="0">
              <a:buNone/>
            </a:pPr>
            <a:r>
              <a:rPr lang="en-US" dirty="0">
                <a:latin typeface="Calibri"/>
                <a:cs typeface="Calibri"/>
              </a:rPr>
              <a:t>&gt; </a:t>
            </a:r>
            <a:r>
              <a:rPr lang="en-US" dirty="0" err="1">
                <a:latin typeface="Calibri"/>
                <a:cs typeface="Calibri"/>
              </a:rPr>
              <a:t>nslookup</a:t>
            </a:r>
            <a:r>
              <a:rPr lang="en-US" dirty="0">
                <a:latin typeface="Calibri"/>
                <a:cs typeface="Calibri"/>
              </a:rPr>
              <a:t> –type=A </a:t>
            </a:r>
            <a:r>
              <a:rPr lang="en-US" dirty="0" err="1">
                <a:latin typeface="Calibri"/>
                <a:cs typeface="Calibri"/>
              </a:rPr>
              <a:t>harbor.ecn.purdue.edu</a:t>
            </a:r>
            <a:endParaRPr lang="en-US" dirty="0">
              <a:solidFill>
                <a:srgbClr val="FF0000"/>
              </a:solidFill>
              <a:latin typeface="Calibri"/>
              <a:cs typeface="Calibri"/>
            </a:endParaRPr>
          </a:p>
          <a:p>
            <a:pPr marL="0" indent="0">
              <a:buNone/>
            </a:pPr>
            <a:r>
              <a:rPr lang="en-US" dirty="0">
                <a:solidFill>
                  <a:srgbClr val="FF0000"/>
                </a:solidFill>
                <a:latin typeface="Calibri"/>
                <a:cs typeface="Calibri"/>
              </a:rPr>
              <a:t>Canonical name (alias)</a:t>
            </a: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-type=CNAME </a:t>
            </a:r>
            <a:r>
              <a:rPr lang="en-US" dirty="0" err="1">
                <a:latin typeface="Calibri"/>
                <a:cs typeface="Calibri"/>
              </a:rPr>
              <a:t>amazon.com</a:t>
            </a:r>
            <a:endParaRPr lang="en-US" dirty="0">
              <a:latin typeface="Calibri"/>
              <a:cs typeface="Calibri"/>
            </a:endParaRP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-type=CNAME </a:t>
            </a:r>
            <a:r>
              <a:rPr lang="en-US" dirty="0" err="1">
                <a:latin typeface="Calibri"/>
                <a:cs typeface="Calibri"/>
              </a:rPr>
              <a:t>purdue.edu</a:t>
            </a:r>
            <a:endParaRPr lang="en-US" dirty="0">
              <a:latin typeface="Calibri"/>
              <a:cs typeface="Calibri"/>
            </a:endParaRPr>
          </a:p>
          <a:p>
            <a:pPr marL="0" indent="0">
              <a:buNone/>
            </a:pPr>
            <a:r>
              <a:rPr lang="en-US" dirty="0">
                <a:solidFill>
                  <a:srgbClr val="FF0000"/>
                </a:solidFill>
                <a:latin typeface="Calibri"/>
                <a:cs typeface="Calibri"/>
              </a:rPr>
              <a:t>Mail server</a:t>
            </a: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-type=MX </a:t>
            </a:r>
            <a:r>
              <a:rPr lang="en-US" dirty="0" err="1">
                <a:latin typeface="Calibri"/>
                <a:cs typeface="Calibri"/>
              </a:rPr>
              <a:t>gmail.com</a:t>
            </a:r>
            <a:endParaRPr lang="en-US" dirty="0">
              <a:solidFill>
                <a:srgbClr val="FF0000"/>
              </a:solidFill>
              <a:latin typeface="Calibri"/>
              <a:cs typeface="Calibri"/>
            </a:endParaRPr>
          </a:p>
          <a:p>
            <a:pPr marL="0" indent="0">
              <a:buNone/>
            </a:pPr>
            <a:r>
              <a:rPr lang="en-US" dirty="0">
                <a:latin typeface="Calibri"/>
                <a:cs typeface="Calibri"/>
              </a:rPr>
              <a:t>&gt;</a:t>
            </a:r>
            <a:r>
              <a:rPr lang="en-US" dirty="0" err="1">
                <a:latin typeface="Calibri"/>
                <a:cs typeface="Calibri"/>
              </a:rPr>
              <a:t>nslookup</a:t>
            </a:r>
            <a:r>
              <a:rPr lang="en-US" dirty="0">
                <a:latin typeface="Calibri"/>
                <a:cs typeface="Calibri"/>
              </a:rPr>
              <a:t> -type=MX </a:t>
            </a:r>
            <a:r>
              <a:rPr lang="en-US" dirty="0" err="1">
                <a:latin typeface="Calibri"/>
                <a:cs typeface="Calibri"/>
              </a:rPr>
              <a:t>purdue.edu</a:t>
            </a:r>
            <a:endParaRPr lang="en-US" dirty="0">
              <a:latin typeface="Calibri"/>
              <a:cs typeface="Calibri"/>
            </a:endParaRPr>
          </a:p>
        </p:txBody>
      </p:sp>
      <p:sp>
        <p:nvSpPr>
          <p:cNvPr id="2" name="Title 1"/>
          <p:cNvSpPr>
            <a:spLocks noGrp="1"/>
          </p:cNvSpPr>
          <p:nvPr>
            <p:ph type="title"/>
          </p:nvPr>
        </p:nvSpPr>
        <p:spPr/>
        <p:txBody>
          <a:bodyPr/>
          <a:lstStyle/>
          <a:p>
            <a:r>
              <a:rPr lang="en-US" dirty="0"/>
              <a:t>Demo: Try DNS yourself (</a:t>
            </a:r>
            <a:r>
              <a:rPr lang="en-US" dirty="0" err="1"/>
              <a:t>nslookup</a:t>
            </a:r>
            <a:r>
              <a:rPr lang="en-US" dirty="0"/>
              <a:t>)</a:t>
            </a:r>
          </a:p>
        </p:txBody>
      </p:sp>
    </p:spTree>
    <p:extLst>
      <p:ext uri="{BB962C8B-B14F-4D97-AF65-F5344CB8AC3E}">
        <p14:creationId xmlns:p14="http://schemas.microsoft.com/office/powerpoint/2010/main" val="358847643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76</a:t>
            </a:fld>
            <a:endParaRPr lang="en-US" dirty="0"/>
          </a:p>
        </p:txBody>
      </p:sp>
    </p:spTree>
    <p:extLst>
      <p:ext uri="{BB962C8B-B14F-4D97-AF65-F5344CB8AC3E}">
        <p14:creationId xmlns:p14="http://schemas.microsoft.com/office/powerpoint/2010/main" val="317282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77</a:t>
            </a:fld>
            <a:endParaRPr lang="en-US" dirty="0"/>
          </a:p>
        </p:txBody>
      </p:sp>
    </p:spTree>
    <p:extLst>
      <p:ext uri="{BB962C8B-B14F-4D97-AF65-F5344CB8AC3E}">
        <p14:creationId xmlns:p14="http://schemas.microsoft.com/office/powerpoint/2010/main" val="32033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networkuptopia.com</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200" b="0"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networkutopia.com</a:t>
            </a: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networkutopia.com</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78</a:t>
            </a:fld>
            <a:endParaRPr lang="en-US" dirty="0"/>
          </a:p>
        </p:txBody>
      </p:sp>
    </p:spTree>
    <p:extLst>
      <p:ext uri="{BB962C8B-B14F-4D97-AF65-F5344CB8AC3E}">
        <p14:creationId xmlns:p14="http://schemas.microsoft.com/office/powerpoint/2010/main" val="2575035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a:t>
            </a:r>
            <a:r>
              <a:rPr kumimoji="0" lang="en-US" sz="3200" b="0" i="0" u="none" strike="noStrike" kern="0" cap="none" spc="0" normalizeH="0" baseline="0" noProof="0" dirty="0" err="1">
                <a:ln>
                  <a:noFill/>
                </a:ln>
                <a:solidFill>
                  <a:srgbClr val="2D2DB9">
                    <a:lumMod val="75000"/>
                  </a:srgbClr>
                </a:solidFill>
                <a:effectLst/>
                <a:uLnTx/>
                <a:uFillTx/>
                <a:latin typeface="Calibri" panose="020F0502020204030204"/>
                <a:ea typeface="ＭＳ Ｐゴシック" charset="0"/>
              </a:rPr>
              <a:t>poofing</a:t>
            </a: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79</a:t>
            </a:fld>
            <a:endParaRPr lang="en-US" dirty="0"/>
          </a:p>
        </p:txBody>
      </p:sp>
    </p:spTree>
    <p:extLst>
      <p:ext uri="{BB962C8B-B14F-4D97-AF65-F5344CB8AC3E}">
        <p14:creationId xmlns:p14="http://schemas.microsoft.com/office/powerpoint/2010/main" val="398426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a:t>
            </a:fld>
            <a:endParaRPr lang="en-US" dirty="0"/>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8">
                                            <p:txEl>
                                              <p:pRg st="2" end="2"/>
                                            </p:txEl>
                                          </p:spTgt>
                                        </p:tgtEl>
                                        <p:attrNameLst>
                                          <p:attrName>style.visibility</p:attrName>
                                        </p:attrNameLst>
                                      </p:cBhvr>
                                      <p:to>
                                        <p:strVal val="visible"/>
                                      </p:to>
                                    </p:set>
                                    <p:animEffect transition="in" filter="dissolve">
                                      <p:cBhvr>
                                        <p:cTn id="12" dur="500"/>
                                        <p:tgtEl>
                                          <p:spTgt spid="6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8">
                                            <p:txEl>
                                              <p:pRg st="3" end="3"/>
                                            </p:txEl>
                                          </p:spTgt>
                                        </p:tgtEl>
                                        <p:attrNameLst>
                                          <p:attrName>style.visibility</p:attrName>
                                        </p:attrNameLst>
                                      </p:cBhvr>
                                      <p:to>
                                        <p:strVal val="visible"/>
                                      </p:to>
                                    </p:set>
                                    <p:animEffect transition="in" filter="dissolve">
                                      <p:cBhvr>
                                        <p:cTn id="17" dur="500"/>
                                        <p:tgtEl>
                                          <p:spTgt spid="6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8">
                                            <p:txEl>
                                              <p:pRg st="4" end="4"/>
                                            </p:txEl>
                                          </p:spTgt>
                                        </p:tgtEl>
                                        <p:attrNameLst>
                                          <p:attrName>style.visibility</p:attrName>
                                        </p:attrNameLst>
                                      </p:cBhvr>
                                      <p:to>
                                        <p:strVal val="visible"/>
                                      </p:to>
                                    </p:set>
                                    <p:animEffect transition="in" filter="dissolve">
                                      <p:cBhvr>
                                        <p:cTn id="22"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80</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u="none" strike="noStrike" kern="1200" cap="none" spc="0" normalizeH="0" baseline="0" noProof="0" dirty="0">
                <a:ln>
                  <a:noFill/>
                </a:ln>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81</a:t>
            </a:fld>
            <a:endParaRPr lang="en-US" dirty="0"/>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dissolve">
                                      <p:cBhvr>
                                        <p:cTn id="12" dur="500"/>
                                        <p:tgtEl>
                                          <p:spTgt spid="11">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1">
                                            <p:txEl>
                                              <p:pRg st="1" end="1"/>
                                            </p:txEl>
                                          </p:spTgt>
                                        </p:tgtEl>
                                        <p:attrNameLst>
                                          <p:attrName>style.visibility</p:attrName>
                                        </p:attrNameLst>
                                      </p:cBhvr>
                                      <p:to>
                                        <p:strVal val="visible"/>
                                      </p:to>
                                    </p:set>
                                    <p:animEffect transition="in" filter="dissolve">
                                      <p:cBhvr>
                                        <p:cTn id="15" dur="500"/>
                                        <p:tgtEl>
                                          <p:spTgt spid="11">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dissolve">
                                      <p:cBhvr>
                                        <p:cTn id="20" dur="500"/>
                                        <p:tgtEl>
                                          <p:spTgt spid="11">
                                            <p:txEl>
                                              <p:pRg st="2" end="2"/>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82</a:t>
            </a:fld>
            <a:endParaRPr lang="en-US" dirty="0"/>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xEl>
                                              <p:pRg st="5" end="5"/>
                                            </p:txEl>
                                          </p:spTgt>
                                        </p:tgtEl>
                                        <p:attrNameLst>
                                          <p:attrName>style.visibility</p:attrName>
                                        </p:attrNameLst>
                                      </p:cBhvr>
                                      <p:to>
                                        <p:strVal val="visible"/>
                                      </p:to>
                                    </p:set>
                                    <p:animEffect transition="in" filter="dissolve">
                                      <p:cBhvr>
                                        <p:cTn id="20" dur="500"/>
                                        <p:tgtEl>
                                          <p:spTgt spid="12">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dissolv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2">
                                            <p:txEl>
                                              <p:pRg st="6" end="6"/>
                                            </p:txEl>
                                          </p:spTgt>
                                        </p:tgtEl>
                                        <p:attrNameLst>
                                          <p:attrName>style.visibility</p:attrName>
                                        </p:attrNameLst>
                                      </p:cBhvr>
                                      <p:to>
                                        <p:strVal val="visible"/>
                                      </p:to>
                                    </p:set>
                                    <p:animEffect transition="in" filter="dissolve">
                                      <p:cBhvr>
                                        <p:cTn id="28" dur="500"/>
                                        <p:tgtEl>
                                          <p:spTgt spid="12">
                                            <p:txEl>
                                              <p:pRg st="6" end="6"/>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dissolve">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83</a:t>
            </a:fld>
            <a:endParaRPr lang="en-US" dirty="0"/>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84</a:t>
            </a:fld>
            <a:endParaRPr lang="en-US" dirty="0"/>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85</a:t>
            </a:fld>
            <a:endParaRPr lang="en-US" dirty="0"/>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95">
                                            <p:txEl>
                                              <p:pRg st="1" end="1"/>
                                            </p:txEl>
                                          </p:spTgt>
                                        </p:tgtEl>
                                        <p:attrNameLst>
                                          <p:attrName>style.visibility</p:attrName>
                                        </p:attrNameLst>
                                      </p:cBhvr>
                                      <p:to>
                                        <p:strVal val="visible"/>
                                      </p:to>
                                    </p:set>
                                    <p:animEffect transition="in" filter="dissolve">
                                      <p:cBhvr>
                                        <p:cTn id="12" dur="500"/>
                                        <p:tgtEl>
                                          <p:spTgt spid="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a:ln>
                  <a:noFill/>
                </a:ln>
                <a:solidFill>
                  <a:prstClr val="black"/>
                </a:solidFill>
                <a:effectLst/>
                <a:uLnTx/>
                <a:uFillTx/>
                <a:latin typeface="Calibri" panose="020F0502020204030204"/>
                <a:ea typeface="+mn-ea"/>
                <a:cs typeface="+mn-cs"/>
              </a:rPr>
              <a:t>compensate for network-added delay, delay jitter</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b="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lang="en-US" altLang="en-US" dirty="0">
                <a:solidFill>
                  <a:prstClr val="black"/>
                </a:solidFill>
                <a:latin typeface="Calibri" panose="020F0502020204030204"/>
                <a:ea typeface="ＭＳ Ｐゴシック" panose="020B0600070205080204" pitchFamily="34" charset="-128"/>
              </a:rPr>
              <a:t>different rate encodings stored in different files</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lang="en-US" altLang="en-US" dirty="0">
                <a:solidFill>
                  <a:prstClr val="black"/>
                </a:solidFill>
                <a:latin typeface="Calibri" panose="020F0502020204030204"/>
                <a:ea typeface="ＭＳ Ｐゴシック" panose="020B0600070205080204" pitchFamily="34" charset="-128"/>
              </a:rPr>
              <a:t>files replicated in various CDN nodes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r>
                <a:rPr lang="en-US" sz="2800" dirty="0">
                  <a:solidFill>
                    <a:srgbClr val="CD0000"/>
                  </a:solidFill>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2800" b="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R="0" lvl="1"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r>
              <a:rPr lang="en-US" altLang="en-US" sz="2800" i="1" dirty="0">
                <a:solidFill>
                  <a:srgbClr val="CC0000"/>
                </a:solidFill>
                <a:ea typeface="ＭＳ Ｐゴシック" panose="020B0600070205080204" pitchFamily="34" charset="-128"/>
              </a:rPr>
              <a:t>D</a:t>
            </a:r>
            <a:r>
              <a:rPr lang="en-US" altLang="en-US" sz="2800" dirty="0">
                <a:solidFill>
                  <a:prstClr val="black"/>
                </a:solidFill>
                <a:ea typeface="ＭＳ Ｐゴシック" panose="020B0600070205080204" pitchFamily="34" charset="-128"/>
              </a:rPr>
              <a:t>ynamic, </a:t>
            </a:r>
            <a:r>
              <a:rPr lang="en-US" altLang="en-US" sz="2800" i="1" dirty="0">
                <a:solidFill>
                  <a:srgbClr val="CC0000"/>
                </a:solidFill>
                <a:ea typeface="ＭＳ Ｐゴシック" panose="020B0600070205080204" pitchFamily="34" charset="-128"/>
              </a:rPr>
              <a:t>A</a:t>
            </a:r>
            <a:r>
              <a:rPr lang="en-US" altLang="en-US" sz="2800" dirty="0">
                <a:solidFill>
                  <a:prstClr val="black"/>
                </a:solidFill>
                <a:ea typeface="ＭＳ Ｐゴシック" panose="020B0600070205080204" pitchFamily="34" charset="-128"/>
              </a:rPr>
              <a:t>daptive </a:t>
            </a:r>
            <a:r>
              <a:rPr lang="en-US" altLang="en-US" sz="2800" i="1" dirty="0">
                <a:solidFill>
                  <a:srgbClr val="CC0000"/>
                </a:solidFill>
                <a:ea typeface="ＭＳ Ｐゴシック" panose="020B0600070205080204" pitchFamily="34" charset="-128"/>
              </a:rPr>
              <a:t>S</a:t>
            </a:r>
            <a:r>
              <a:rPr lang="en-US" altLang="en-US" sz="2800" dirty="0">
                <a:solidFill>
                  <a:prstClr val="black"/>
                </a:solidFill>
                <a:ea typeface="ＭＳ Ｐゴシック" panose="020B0600070205080204" pitchFamily="34" charset="-128"/>
              </a:rPr>
              <a:t>treaming over </a:t>
            </a:r>
            <a:r>
              <a:rPr lang="en-US" altLang="en-US" sz="2800" i="1" dirty="0">
                <a:solidFill>
                  <a:srgbClr val="CC0000"/>
                </a:solidFill>
                <a:ea typeface="ＭＳ Ｐゴシック" panose="020B0600070205080204" pitchFamily="34" charset="-128"/>
              </a:rPr>
              <a:t>H</a:t>
            </a:r>
            <a:r>
              <a:rPr lang="en-US" altLang="en-US" sz="2800" dirty="0">
                <a:solidFill>
                  <a:prstClr val="black"/>
                </a:solidFill>
                <a:ea typeface="ＭＳ Ｐゴシック" panose="020B0600070205080204" pitchFamily="34" charset="-128"/>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0">
                                            <p:txEl>
                                              <p:pRg st="4" end="4"/>
                                            </p:txEl>
                                          </p:spTgt>
                                        </p:tgtEl>
                                        <p:attrNameLst>
                                          <p:attrName>style.visibility</p:attrName>
                                        </p:attrNameLst>
                                      </p:cBhvr>
                                      <p:to>
                                        <p:strVal val="visible"/>
                                      </p:to>
                                    </p:set>
                                    <p:animEffect transition="in" filter="dissolve">
                                      <p:cBhvr>
                                        <p:cTn id="25" dur="500"/>
                                        <p:tgtEl>
                                          <p:spTgt spid="80">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80">
                                            <p:txEl>
                                              <p:pRg st="5" end="5"/>
                                            </p:txEl>
                                          </p:spTgt>
                                        </p:tgtEl>
                                        <p:attrNameLst>
                                          <p:attrName>style.visibility</p:attrName>
                                        </p:attrNameLst>
                                      </p:cBhvr>
                                      <p:to>
                                        <p:strVal val="visible"/>
                                      </p:to>
                                    </p:set>
                                    <p:animEffect transition="in" filter="dissolve">
                                      <p:cBhvr>
                                        <p:cTn id="30" dur="500"/>
                                        <p:tgtEl>
                                          <p:spTgt spid="80">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43">
                                            <p:txEl>
                                              <p:pRg st="0" end="0"/>
                                            </p:txEl>
                                          </p:spTgt>
                                        </p:tgtEl>
                                        <p:attrNameLst>
                                          <p:attrName>style.visibility</p:attrName>
                                        </p:attrNameLst>
                                      </p:cBhvr>
                                      <p:to>
                                        <p:strVal val="visible"/>
                                      </p:to>
                                    </p:set>
                                    <p:animEffect transition="in" filter="dissolve">
                                      <p:cBhvr>
                                        <p:cTn id="35" dur="500"/>
                                        <p:tgtEl>
                                          <p:spTgt spid="243">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43">
                                            <p:txEl>
                                              <p:pRg st="1" end="1"/>
                                            </p:txEl>
                                          </p:spTgt>
                                        </p:tgtEl>
                                        <p:attrNameLst>
                                          <p:attrName>style.visibility</p:attrName>
                                        </p:attrNameLst>
                                      </p:cBhvr>
                                      <p:to>
                                        <p:strVal val="visible"/>
                                      </p:to>
                                    </p:set>
                                    <p:animEffect transition="in" filter="dissolve">
                                      <p:cBhvr>
                                        <p:cTn id="40" dur="500"/>
                                        <p:tgtEl>
                                          <p:spTgt spid="243">
                                            <p:txEl>
                                              <p:pRg st="1" end="1"/>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243">
                                            <p:txEl>
                                              <p:pRg st="2" end="2"/>
                                            </p:txEl>
                                          </p:spTgt>
                                        </p:tgtEl>
                                        <p:attrNameLst>
                                          <p:attrName>style.visibility</p:attrName>
                                        </p:attrNameLst>
                                      </p:cBhvr>
                                      <p:to>
                                        <p:strVal val="visible"/>
                                      </p:to>
                                    </p:set>
                                    <p:animEffect transition="in" filter="dissolve">
                                      <p:cBhvr>
                                        <p:cTn id="45" dur="500"/>
                                        <p:tgtEl>
                                          <p:spTgt spid="243">
                                            <p:txEl>
                                              <p:pRg st="2" end="2"/>
                                            </p:txEl>
                                          </p:spTgt>
                                        </p:tgtEl>
                                      </p:cBhvr>
                                    </p:animEffect>
                                  </p:childTnLst>
                                </p:cTn>
                              </p:par>
                              <p:par>
                                <p:cTn id="46" presetID="9" presetClass="entr" presetSubtype="0" fill="hold" nodeType="withEffect">
                                  <p:stCondLst>
                                    <p:cond delay="0"/>
                                  </p:stCondLst>
                                  <p:childTnLst>
                                    <p:set>
                                      <p:cBhvr>
                                        <p:cTn id="47" dur="1" fill="hold">
                                          <p:stCondLst>
                                            <p:cond delay="0"/>
                                          </p:stCondLst>
                                        </p:cTn>
                                        <p:tgtEl>
                                          <p:spTgt spid="243">
                                            <p:txEl>
                                              <p:pRg st="3" end="3"/>
                                            </p:txEl>
                                          </p:spTgt>
                                        </p:tgtEl>
                                        <p:attrNameLst>
                                          <p:attrName>style.visibility</p:attrName>
                                        </p:attrNameLst>
                                      </p:cBhvr>
                                      <p:to>
                                        <p:strVal val="visible"/>
                                      </p:to>
                                    </p:set>
                                    <p:animEffect transition="in" filter="dissolve">
                                      <p:cBhvr>
                                        <p:cTn id="48" dur="500"/>
                                        <p:tgtEl>
                                          <p:spTgt spid="243">
                                            <p:txEl>
                                              <p:pRg st="3" end="3"/>
                                            </p:txEl>
                                          </p:spTgt>
                                        </p:tgtEl>
                                      </p:cBhvr>
                                    </p:animEffect>
                                  </p:childTnLst>
                                </p:cTn>
                              </p:par>
                              <p:par>
                                <p:cTn id="49" presetID="9" presetClass="entr" presetSubtype="0" fill="hold" nodeType="withEffect">
                                  <p:stCondLst>
                                    <p:cond delay="0"/>
                                  </p:stCondLst>
                                  <p:childTnLst>
                                    <p:set>
                                      <p:cBhvr>
                                        <p:cTn id="50" dur="1" fill="hold">
                                          <p:stCondLst>
                                            <p:cond delay="0"/>
                                          </p:stCondLst>
                                        </p:cTn>
                                        <p:tgtEl>
                                          <p:spTgt spid="243">
                                            <p:txEl>
                                              <p:pRg st="4" end="4"/>
                                            </p:txEl>
                                          </p:spTgt>
                                        </p:tgtEl>
                                        <p:attrNameLst>
                                          <p:attrName>style.visibility</p:attrName>
                                        </p:attrNameLst>
                                      </p:cBhvr>
                                      <p:to>
                                        <p:strVal val="visible"/>
                                      </p:to>
                                    </p:set>
                                    <p:animEffect transition="in" filter="dissolve">
                                      <p:cBhvr>
                                        <p:cTn id="51"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r>
                <a:rPr lang="en-US" dirty="0"/>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r>
                <a:rPr lang="en-US" sz="2800" dirty="0">
                  <a:solidFill>
                    <a:srgbClr val="CD0000"/>
                  </a:solidFill>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gaia.cs.umass.edu</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a:t>
            </a:fld>
            <a:endParaRPr lang="en-US" dirty="0"/>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
                                            <p:txEl>
                                              <p:pRg st="1" end="1"/>
                                            </p:txEl>
                                          </p:spTgt>
                                        </p:tgtEl>
                                        <p:attrNameLst>
                                          <p:attrName>style.visibility</p:attrName>
                                        </p:attrNameLst>
                                      </p:cBhvr>
                                      <p:to>
                                        <p:strVal val="visible"/>
                                      </p:to>
                                    </p:set>
                                    <p:animEffect transition="in" filter="dissolve">
                                      <p:cBhvr>
                                        <p:cTn id="22" dur="500"/>
                                        <p:tgtEl>
                                          <p:spTgt spid="62">
                                            <p:txEl>
                                              <p:pRg st="1" end="1"/>
                                            </p:txEl>
                                          </p:spTgt>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xEl>
                                              <p:pRg st="2" end="2"/>
                                            </p:txEl>
                                          </p:spTgt>
                                        </p:tgtEl>
                                        <p:attrNameLst>
                                          <p:attrName>style.visibility</p:attrName>
                                        </p:attrNameLst>
                                      </p:cBhvr>
                                      <p:to>
                                        <p:strVal val="visible"/>
                                      </p:to>
                                    </p:set>
                                    <p:animEffect transition="in" filter="dissolve">
                                      <p:cBhvr>
                                        <p:cTn id="25" dur="500"/>
                                        <p:tgtEl>
                                          <p:spTgt spid="62">
                                            <p:txEl>
                                              <p:pRg st="2" end="2"/>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62">
                                            <p:txEl>
                                              <p:pRg st="3" end="3"/>
                                            </p:txEl>
                                          </p:spTgt>
                                        </p:tgtEl>
                                        <p:attrNameLst>
                                          <p:attrName>style.visibility</p:attrName>
                                        </p:attrNameLst>
                                      </p:cBhvr>
                                      <p:to>
                                        <p:strVal val="visible"/>
                                      </p:to>
                                    </p:set>
                                    <p:animEffect transition="in" filter="dissolve">
                                      <p:cBhvr>
                                        <p:cTn id="28" dur="500"/>
                                        <p:tgtEl>
                                          <p:spTgt spid="62">
                                            <p:txEl>
                                              <p:pRg st="3" end="3"/>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62">
                                            <p:txEl>
                                              <p:pRg st="4" end="4"/>
                                            </p:txEl>
                                          </p:spTgt>
                                        </p:tgtEl>
                                        <p:attrNameLst>
                                          <p:attrName>style.visibility</p:attrName>
                                        </p:attrNameLst>
                                      </p:cBhvr>
                                      <p:to>
                                        <p:strVal val="visible"/>
                                      </p:to>
                                    </p:set>
                                    <p:animEffect transition="in" filter="dissolve">
                                      <p:cBhvr>
                                        <p:cTn id="33" dur="500"/>
                                        <p:tgtEl>
                                          <p:spTgt spid="62">
                                            <p:txEl>
                                              <p:pRg st="4" end="4"/>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2">
                                            <p:txEl>
                                              <p:pRg st="5" end="5"/>
                                            </p:txEl>
                                          </p:spTgt>
                                        </p:tgtEl>
                                        <p:attrNameLst>
                                          <p:attrName>style.visibility</p:attrName>
                                        </p:attrNameLst>
                                      </p:cBhvr>
                                      <p:to>
                                        <p:strVal val="visible"/>
                                      </p:to>
                                    </p:set>
                                    <p:animEffect transition="in" filter="dissolve">
                                      <p:cBhvr>
                                        <p:cTn id="36" dur="500"/>
                                        <p:tgtEl>
                                          <p:spTgt spid="62">
                                            <p:txEl>
                                              <p:pRg st="5" end="5"/>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62">
                                            <p:txEl>
                                              <p:pRg st="6" end="6"/>
                                            </p:txEl>
                                          </p:spTgt>
                                        </p:tgtEl>
                                        <p:attrNameLst>
                                          <p:attrName>style.visibility</p:attrName>
                                        </p:attrNameLst>
                                      </p:cBhvr>
                                      <p:to>
                                        <p:strVal val="visible"/>
                                      </p:to>
                                    </p:set>
                                    <p:animEffect transition="in" filter="dissolve">
                                      <p:cBhvr>
                                        <p:cTn id="39" dur="500"/>
                                        <p:tgtEl>
                                          <p:spTgt spid="62">
                                            <p:txEl>
                                              <p:pRg st="6" end="6"/>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62">
                                            <p:txEl>
                                              <p:pRg st="7" end="7"/>
                                            </p:txEl>
                                          </p:spTgt>
                                        </p:tgtEl>
                                        <p:attrNameLst>
                                          <p:attrName>style.visibility</p:attrName>
                                        </p:attrNameLst>
                                      </p:cBhvr>
                                      <p:to>
                                        <p:strVal val="visible"/>
                                      </p:to>
                                    </p:set>
                                    <p:animEffect transition="in" filter="dissolve">
                                      <p:cBhvr>
                                        <p:cTn id="44"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err="1">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90</a:t>
            </a:fld>
            <a:endParaRPr lang="en-US" dirty="0"/>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spcBef>
                <a:spcPts val="0"/>
              </a:spcBef>
              <a:spcAft>
                <a:spcPts val="0"/>
              </a:spcAft>
              <a:buClrTx/>
              <a:buSzTx/>
              <a:buNone/>
              <a:tabLst/>
              <a:defRPr/>
            </a:pPr>
            <a:r>
              <a:rPr lang="en-US" sz="2400" dirty="0">
                <a:solidFill>
                  <a:prstClr val="black"/>
                </a:solidFill>
                <a:latin typeface="Calibri" panose="020F0502020204030204"/>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91</a:t>
            </a:fld>
            <a:endParaRPr lang="en-US" dirty="0"/>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dissolve">
                                      <p:cBhvr>
                                        <p:cTn id="21" dur="500"/>
                                        <p:tgtEl>
                                          <p:spTgt spid="10"/>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48130"/>
                                        </p:tgtEl>
                                        <p:attrNameLst>
                                          <p:attrName>style.visibility</p:attrName>
                                        </p:attrNameLst>
                                      </p:cBhvr>
                                      <p:to>
                                        <p:strVal val="visible"/>
                                      </p:to>
                                    </p:set>
                                    <p:animEffect transition="in" filter="dissolve">
                                      <p:cBhvr>
                                        <p:cTn id="25"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1906929"/>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057413" y="1427018"/>
            <a:ext cx="9735279" cy="540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CDN: stores copies of content (e.g. MADMEN) at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defRPr/>
            </a:pPr>
            <a:r>
              <a:rPr lang="en-US" dirty="0">
                <a:solidFill>
                  <a:srgbClr val="000000"/>
                </a:solidFill>
                <a:latin typeface="Calibri" panose="020F0502020204030204" pitchFamily="34" charset="0"/>
                <a:cs typeface="Calibri" panose="020F0502020204030204" pitchFamily="34" charset="0"/>
              </a:rPr>
              <a:t>using manifest, client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a:t>
            </a:r>
            <a:r>
              <a:rPr kumimoji="0" lang="en-US" sz="2400" b="0" i="0" u="none" strike="noStrike" kern="1200" cap="none" spc="0" normalizeH="0" noProof="0" dirty="0">
                <a:ln>
                  <a:noFill/>
                </a:ln>
                <a:solidFill>
                  <a:srgbClr val="000000"/>
                </a:solidFill>
                <a:effectLst/>
                <a:uLnTx/>
                <a:uFillTx/>
                <a:latin typeface="Calibri" panose="020F0502020204030204" pitchFamily="34" charset="0"/>
                <a:cs typeface="Calibri" panose="020F0502020204030204" pitchFamily="34" charset="0"/>
              </a:rPr>
              <a:t> or </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92</a:t>
            </a:fld>
            <a:endParaRPr lang="en-US" dirty="0"/>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93</a:t>
            </a:fld>
            <a:endParaRPr lang="en-US" dirty="0"/>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sng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sng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94</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dirty="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95</a:t>
            </a:fld>
            <a:endParaRPr lang="en-US" dirty="0"/>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20285</TotalTime>
  <Words>8640</Words>
  <Application>Microsoft Macintosh PowerPoint</Application>
  <PresentationFormat>Widescreen</PresentationFormat>
  <Paragraphs>1809</Paragraphs>
  <Slides>95</Slides>
  <Notes>95</Notes>
  <HiddenSlides>10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95</vt:i4>
      </vt:variant>
    </vt:vector>
  </HeadingPairs>
  <TitlesOfParts>
    <vt:vector size="109" baseType="lpstr">
      <vt:lpstr>ZapfDingbats</vt:lpstr>
      <vt:lpstr>Arial</vt:lpstr>
      <vt:lpstr>Arial Narrow</vt:lpstr>
      <vt:lpstr>Calibri</vt:lpstr>
      <vt:lpstr>Calibri Light</vt:lpstr>
      <vt:lpstr>Comic Sans MS</vt:lpstr>
      <vt:lpstr>Courier</vt:lpstr>
      <vt:lpstr>Courier New</vt:lpstr>
      <vt:lpstr>Gill Sans MT</vt:lpstr>
      <vt:lpstr>Tahoma</vt:lpstr>
      <vt:lpstr>Times New Roman</vt:lpstr>
      <vt:lpstr>Wingdings</vt:lpstr>
      <vt:lpstr>Office Theme</vt:lpstr>
      <vt:lpstr>1_Office Theme</vt:lpstr>
      <vt:lpstr>Chapter 2: Application Layer</vt:lpstr>
      <vt:lpstr>Application layer: overview</vt:lpstr>
      <vt:lpstr>Application layer: overview</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PowerPoint Presentation</vt:lpstr>
      <vt:lpstr>PowerPoint Presentation</vt:lpstr>
      <vt:lpstr>PowerPoint Presentation</vt:lpstr>
      <vt:lpstr>PowerPoint Presentation</vt:lpstr>
      <vt:lpstr>PowerPoint Presentation</vt:lpstr>
      <vt:lpstr>PowerPoint Presentation</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Demo: Try DNS yourself (nslookup)</vt:lpstr>
      <vt:lpstr>DNS protocol messages</vt:lpstr>
      <vt:lpstr>DNS protocol messages</vt:lpstr>
      <vt:lpstr>Getting your info into the DNS</vt:lpstr>
      <vt:lpstr>DNS security</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Chapter 2: Summary</vt:lpstr>
      <vt:lpstr>Chapter 2: Summary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Peng, Chunyi</cp:lastModifiedBy>
  <cp:revision>331</cp:revision>
  <dcterms:created xsi:type="dcterms:W3CDTF">2020-01-18T07:24:59Z</dcterms:created>
  <dcterms:modified xsi:type="dcterms:W3CDTF">2023-09-07T19:38:13Z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044bd30-2ed7-4c9d-9d12-46200872a97b_Enabled">
    <vt:lpwstr>true</vt:lpwstr>
  </property>
  <property fmtid="{D5CDD505-2E9C-101B-9397-08002B2CF9AE}" pid="3" name="MSIP_Label_4044bd30-2ed7-4c9d-9d12-46200872a97b_SetDate">
    <vt:lpwstr>2023-01-17T15:07:49Z</vt:lpwstr>
  </property>
  <property fmtid="{D5CDD505-2E9C-101B-9397-08002B2CF9AE}" pid="4" name="MSIP_Label_4044bd30-2ed7-4c9d-9d12-46200872a97b_Method">
    <vt:lpwstr>Standard</vt:lpwstr>
  </property>
  <property fmtid="{D5CDD505-2E9C-101B-9397-08002B2CF9AE}" pid="5" name="MSIP_Label_4044bd30-2ed7-4c9d-9d12-46200872a97b_Name">
    <vt:lpwstr>defa4170-0d19-0005-0004-bc88714345d2</vt:lpwstr>
  </property>
  <property fmtid="{D5CDD505-2E9C-101B-9397-08002B2CF9AE}" pid="6" name="MSIP_Label_4044bd30-2ed7-4c9d-9d12-46200872a97b_SiteId">
    <vt:lpwstr>4130bd39-7c53-419c-b1e5-8758d6d63f21</vt:lpwstr>
  </property>
  <property fmtid="{D5CDD505-2E9C-101B-9397-08002B2CF9AE}" pid="7" name="MSIP_Label_4044bd30-2ed7-4c9d-9d12-46200872a97b_ActionId">
    <vt:lpwstr>58d84227-d35c-4ce1-8d57-26bd64f57b81</vt:lpwstr>
  </property>
  <property fmtid="{D5CDD505-2E9C-101B-9397-08002B2CF9AE}" pid="8" name="MSIP_Label_4044bd30-2ed7-4c9d-9d12-46200872a97b_ContentBits">
    <vt:lpwstr>0</vt:lpwstr>
  </property>
</Properties>
</file>